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1">
                <a:solidFill>
                  <a:srgbClr val="477979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1">
                <a:solidFill>
                  <a:srgbClr val="477979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95159" y="3047"/>
            <a:ext cx="5196838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520690" y="761"/>
            <a:ext cx="6672580" cy="2205355"/>
          </a:xfrm>
          <a:custGeom>
            <a:avLst/>
            <a:gdLst/>
            <a:ahLst/>
            <a:cxnLst/>
            <a:rect l="l" t="t" r="r" b="b"/>
            <a:pathLst>
              <a:path w="6672580" h="2205355">
                <a:moveTo>
                  <a:pt x="0" y="2205228"/>
                </a:moveTo>
                <a:lnTo>
                  <a:pt x="6672071" y="2205228"/>
                </a:lnTo>
                <a:lnTo>
                  <a:pt x="6672071" y="0"/>
                </a:lnTo>
                <a:lnTo>
                  <a:pt x="0" y="0"/>
                </a:lnTo>
                <a:lnTo>
                  <a:pt x="0" y="2205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520690" y="761"/>
            <a:ext cx="6672580" cy="2205355"/>
          </a:xfrm>
          <a:custGeom>
            <a:avLst/>
            <a:gdLst/>
            <a:ahLst/>
            <a:cxnLst/>
            <a:rect l="l" t="t" r="r" b="b"/>
            <a:pathLst>
              <a:path w="6672580" h="2205355">
                <a:moveTo>
                  <a:pt x="0" y="2205228"/>
                </a:moveTo>
                <a:lnTo>
                  <a:pt x="6672071" y="2205228"/>
                </a:lnTo>
                <a:lnTo>
                  <a:pt x="6672071" y="0"/>
                </a:lnTo>
                <a:lnTo>
                  <a:pt x="0" y="0"/>
                </a:lnTo>
                <a:lnTo>
                  <a:pt x="0" y="22052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226786" y="744591"/>
            <a:ext cx="552308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193705" y="0"/>
            <a:ext cx="2075814" cy="1199515"/>
          </a:xfrm>
          <a:custGeom>
            <a:avLst/>
            <a:gdLst/>
            <a:ahLst/>
            <a:cxnLst/>
            <a:rect l="l" t="t" r="r" b="b"/>
            <a:pathLst>
              <a:path w="2075815" h="1199515">
                <a:moveTo>
                  <a:pt x="2075719" y="0"/>
                </a:moveTo>
                <a:lnTo>
                  <a:pt x="0" y="0"/>
                </a:lnTo>
                <a:lnTo>
                  <a:pt x="2045010" y="1199110"/>
                </a:lnTo>
                <a:lnTo>
                  <a:pt x="2075719" y="0"/>
                </a:lnTo>
                <a:close/>
              </a:path>
            </a:pathLst>
          </a:custGeom>
          <a:solidFill>
            <a:srgbClr val="8BC4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120533" y="0"/>
            <a:ext cx="2149475" cy="1199515"/>
          </a:xfrm>
          <a:custGeom>
            <a:avLst/>
            <a:gdLst/>
            <a:ahLst/>
            <a:cxnLst/>
            <a:rect l="l" t="t" r="r" b="b"/>
            <a:pathLst>
              <a:path w="2149475" h="1199515">
                <a:moveTo>
                  <a:pt x="2148891" y="0"/>
                </a:moveTo>
                <a:lnTo>
                  <a:pt x="1987998" y="0"/>
                </a:lnTo>
                <a:lnTo>
                  <a:pt x="0" y="526542"/>
                </a:lnTo>
                <a:lnTo>
                  <a:pt x="2118182" y="1199110"/>
                </a:lnTo>
                <a:lnTo>
                  <a:pt x="2148891" y="0"/>
                </a:lnTo>
                <a:close/>
              </a:path>
            </a:pathLst>
          </a:custGeom>
          <a:solidFill>
            <a:srgbClr val="75B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9120533" y="1366020"/>
            <a:ext cx="2658745" cy="1896745"/>
          </a:xfrm>
          <a:custGeom>
            <a:avLst/>
            <a:gdLst/>
            <a:ahLst/>
            <a:cxnLst/>
            <a:rect l="l" t="t" r="r" b="b"/>
            <a:pathLst>
              <a:path w="2658745" h="1896745">
                <a:moveTo>
                  <a:pt x="823404" y="0"/>
                </a:moveTo>
                <a:lnTo>
                  <a:pt x="0" y="773359"/>
                </a:lnTo>
                <a:lnTo>
                  <a:pt x="381328" y="1578434"/>
                </a:lnTo>
                <a:lnTo>
                  <a:pt x="2658368" y="1896128"/>
                </a:lnTo>
                <a:lnTo>
                  <a:pt x="823404" y="0"/>
                </a:lnTo>
                <a:close/>
              </a:path>
            </a:pathLst>
          </a:custGeom>
          <a:solidFill>
            <a:srgbClr val="F9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238715" y="0"/>
            <a:ext cx="908050" cy="1199515"/>
          </a:xfrm>
          <a:custGeom>
            <a:avLst/>
            <a:gdLst/>
            <a:ahLst/>
            <a:cxnLst/>
            <a:rect l="l" t="t" r="r" b="b"/>
            <a:pathLst>
              <a:path w="908050" h="1199515">
                <a:moveTo>
                  <a:pt x="907586" y="0"/>
                </a:moveTo>
                <a:lnTo>
                  <a:pt x="30708" y="0"/>
                </a:lnTo>
                <a:lnTo>
                  <a:pt x="0" y="1199110"/>
                </a:lnTo>
                <a:lnTo>
                  <a:pt x="907586" y="0"/>
                </a:lnTo>
                <a:close/>
              </a:path>
            </a:pathLst>
          </a:custGeom>
          <a:solidFill>
            <a:srgbClr val="178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238715" y="5031325"/>
            <a:ext cx="940435" cy="1242695"/>
          </a:xfrm>
          <a:custGeom>
            <a:avLst/>
            <a:gdLst/>
            <a:ahLst/>
            <a:cxnLst/>
            <a:rect l="l" t="t" r="r" b="b"/>
            <a:pathLst>
              <a:path w="940434" h="1242695">
                <a:moveTo>
                  <a:pt x="940060" y="0"/>
                </a:moveTo>
                <a:lnTo>
                  <a:pt x="0" y="1242213"/>
                </a:lnTo>
                <a:lnTo>
                  <a:pt x="940060" y="1242213"/>
                </a:lnTo>
                <a:lnTo>
                  <a:pt x="940060" y="0"/>
                </a:lnTo>
                <a:close/>
              </a:path>
            </a:pathLst>
          </a:custGeom>
          <a:solidFill>
            <a:srgbClr val="178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120533" y="526542"/>
            <a:ext cx="2118360" cy="1170940"/>
          </a:xfrm>
          <a:custGeom>
            <a:avLst/>
            <a:gdLst/>
            <a:ahLst/>
            <a:cxnLst/>
            <a:rect l="l" t="t" r="r" b="b"/>
            <a:pathLst>
              <a:path w="2118359" h="1170939">
                <a:moveTo>
                  <a:pt x="0" y="0"/>
                </a:moveTo>
                <a:lnTo>
                  <a:pt x="1149271" y="1170611"/>
                </a:lnTo>
                <a:lnTo>
                  <a:pt x="2118182" y="672568"/>
                </a:lnTo>
                <a:lnTo>
                  <a:pt x="0" y="0"/>
                </a:lnTo>
                <a:close/>
              </a:path>
            </a:pathLst>
          </a:custGeom>
          <a:solidFill>
            <a:srgbClr val="A6D3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9120533" y="1366020"/>
            <a:ext cx="1075055" cy="1896745"/>
          </a:xfrm>
          <a:custGeom>
            <a:avLst/>
            <a:gdLst/>
            <a:ahLst/>
            <a:cxnLst/>
            <a:rect l="l" t="t" r="r" b="b"/>
            <a:pathLst>
              <a:path w="1075054" h="1896745">
                <a:moveTo>
                  <a:pt x="823404" y="0"/>
                </a:moveTo>
                <a:lnTo>
                  <a:pt x="0" y="773359"/>
                </a:lnTo>
                <a:lnTo>
                  <a:pt x="381328" y="1578434"/>
                </a:lnTo>
                <a:lnTo>
                  <a:pt x="1074994" y="1896128"/>
                </a:lnTo>
                <a:lnTo>
                  <a:pt x="823404" y="0"/>
                </a:lnTo>
                <a:close/>
              </a:path>
            </a:pathLst>
          </a:custGeom>
          <a:solidFill>
            <a:srgbClr val="93C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9120533" y="2139380"/>
            <a:ext cx="1075055" cy="1123315"/>
          </a:xfrm>
          <a:custGeom>
            <a:avLst/>
            <a:gdLst/>
            <a:ahLst/>
            <a:cxnLst/>
            <a:rect l="l" t="t" r="r" b="b"/>
            <a:pathLst>
              <a:path w="1075054" h="1123314">
                <a:moveTo>
                  <a:pt x="0" y="0"/>
                </a:moveTo>
                <a:lnTo>
                  <a:pt x="381328" y="805075"/>
                </a:lnTo>
                <a:lnTo>
                  <a:pt x="1074994" y="1122768"/>
                </a:lnTo>
                <a:lnTo>
                  <a:pt x="0" y="0"/>
                </a:lnTo>
                <a:close/>
              </a:path>
            </a:pathLst>
          </a:custGeom>
          <a:solidFill>
            <a:srgbClr val="C2E2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069550" y="2274306"/>
            <a:ext cx="383837" cy="331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6147228" y="1705127"/>
            <a:ext cx="354807" cy="185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7711964" y="420465"/>
            <a:ext cx="328930" cy="167005"/>
          </a:xfrm>
          <a:custGeom>
            <a:avLst/>
            <a:gdLst/>
            <a:ahLst/>
            <a:cxnLst/>
            <a:rect l="l" t="t" r="r" b="b"/>
            <a:pathLst>
              <a:path w="328929" h="167004">
                <a:moveTo>
                  <a:pt x="52862" y="0"/>
                </a:moveTo>
                <a:lnTo>
                  <a:pt x="0" y="166910"/>
                </a:lnTo>
                <a:lnTo>
                  <a:pt x="328465" y="166910"/>
                </a:lnTo>
                <a:lnTo>
                  <a:pt x="52862" y="0"/>
                </a:lnTo>
                <a:close/>
              </a:path>
            </a:pathLst>
          </a:custGeom>
          <a:solidFill>
            <a:srgbClr val="E1F0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0195528" y="1199110"/>
            <a:ext cx="1043305" cy="2063114"/>
          </a:xfrm>
          <a:custGeom>
            <a:avLst/>
            <a:gdLst/>
            <a:ahLst/>
            <a:cxnLst/>
            <a:rect l="l" t="t" r="r" b="b"/>
            <a:pathLst>
              <a:path w="1043304" h="2063114">
                <a:moveTo>
                  <a:pt x="1043187" y="0"/>
                </a:moveTo>
                <a:lnTo>
                  <a:pt x="74276" y="498042"/>
                </a:lnTo>
                <a:lnTo>
                  <a:pt x="0" y="2063038"/>
                </a:lnTo>
                <a:lnTo>
                  <a:pt x="1043187" y="0"/>
                </a:lnTo>
                <a:close/>
              </a:path>
            </a:pathLst>
          </a:custGeom>
          <a:solidFill>
            <a:srgbClr val="8BC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7259316" y="5772879"/>
            <a:ext cx="252095" cy="352425"/>
          </a:xfrm>
          <a:custGeom>
            <a:avLst/>
            <a:gdLst/>
            <a:ahLst/>
            <a:cxnLst/>
            <a:rect l="l" t="t" r="r" b="b"/>
            <a:pathLst>
              <a:path w="252095" h="352425">
                <a:moveTo>
                  <a:pt x="251501" y="0"/>
                </a:moveTo>
                <a:lnTo>
                  <a:pt x="211305" y="26251"/>
                </a:lnTo>
                <a:lnTo>
                  <a:pt x="170328" y="52003"/>
                </a:lnTo>
                <a:lnTo>
                  <a:pt x="128640" y="77172"/>
                </a:lnTo>
                <a:lnTo>
                  <a:pt x="86309" y="101677"/>
                </a:lnTo>
                <a:lnTo>
                  <a:pt x="43406" y="125435"/>
                </a:lnTo>
                <a:lnTo>
                  <a:pt x="0" y="148364"/>
                </a:lnTo>
                <a:lnTo>
                  <a:pt x="74097" y="352276"/>
                </a:lnTo>
                <a:lnTo>
                  <a:pt x="251501" y="0"/>
                </a:lnTo>
                <a:close/>
              </a:path>
            </a:pathLst>
          </a:custGeom>
          <a:solidFill>
            <a:srgbClr val="E8F4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6880586" y="4620814"/>
            <a:ext cx="1212706" cy="1300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0195528" y="1199110"/>
            <a:ext cx="1400810" cy="2063114"/>
          </a:xfrm>
          <a:custGeom>
            <a:avLst/>
            <a:gdLst/>
            <a:ahLst/>
            <a:cxnLst/>
            <a:rect l="l" t="t" r="r" b="b"/>
            <a:pathLst>
              <a:path w="1400809" h="2063114">
                <a:moveTo>
                  <a:pt x="1043187" y="0"/>
                </a:moveTo>
                <a:lnTo>
                  <a:pt x="0" y="2063038"/>
                </a:lnTo>
                <a:lnTo>
                  <a:pt x="1400772" y="783931"/>
                </a:lnTo>
                <a:lnTo>
                  <a:pt x="1043187" y="0"/>
                </a:lnTo>
                <a:close/>
              </a:path>
            </a:pathLst>
          </a:custGeom>
          <a:solidFill>
            <a:srgbClr val="5299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0195528" y="1983041"/>
            <a:ext cx="1983739" cy="1279525"/>
          </a:xfrm>
          <a:custGeom>
            <a:avLst/>
            <a:gdLst/>
            <a:ahLst/>
            <a:cxnLst/>
            <a:rect l="l" t="t" r="r" b="b"/>
            <a:pathLst>
              <a:path w="1983740" h="1279525">
                <a:moveTo>
                  <a:pt x="1400772" y="0"/>
                </a:moveTo>
                <a:lnTo>
                  <a:pt x="0" y="1279107"/>
                </a:lnTo>
                <a:lnTo>
                  <a:pt x="1983248" y="1279107"/>
                </a:lnTo>
                <a:lnTo>
                  <a:pt x="1400772" y="0"/>
                </a:lnTo>
                <a:close/>
              </a:path>
            </a:pathLst>
          </a:custGeom>
          <a:solidFill>
            <a:srgbClr val="56A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8892954" y="5031325"/>
            <a:ext cx="2346325" cy="1576070"/>
          </a:xfrm>
          <a:custGeom>
            <a:avLst/>
            <a:gdLst/>
            <a:ahLst/>
            <a:cxnLst/>
            <a:rect l="l" t="t" r="r" b="b"/>
            <a:pathLst>
              <a:path w="2346325" h="1576070">
                <a:moveTo>
                  <a:pt x="971599" y="0"/>
                </a:moveTo>
                <a:lnTo>
                  <a:pt x="0" y="1575764"/>
                </a:lnTo>
                <a:lnTo>
                  <a:pt x="2345761" y="1242213"/>
                </a:lnTo>
                <a:lnTo>
                  <a:pt x="971599" y="0"/>
                </a:lnTo>
                <a:close/>
              </a:path>
            </a:pathLst>
          </a:custGeom>
          <a:solidFill>
            <a:srgbClr val="56A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7457686" y="3365538"/>
            <a:ext cx="1104114" cy="842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238715" y="0"/>
            <a:ext cx="940435" cy="3262629"/>
          </a:xfrm>
          <a:custGeom>
            <a:avLst/>
            <a:gdLst/>
            <a:ahLst/>
            <a:cxnLst/>
            <a:rect l="l" t="t" r="r" b="b"/>
            <a:pathLst>
              <a:path w="940434" h="3262629">
                <a:moveTo>
                  <a:pt x="940060" y="0"/>
                </a:moveTo>
                <a:lnTo>
                  <a:pt x="907586" y="0"/>
                </a:lnTo>
                <a:lnTo>
                  <a:pt x="0" y="1199110"/>
                </a:lnTo>
                <a:lnTo>
                  <a:pt x="940060" y="3262149"/>
                </a:lnTo>
                <a:lnTo>
                  <a:pt x="940060" y="0"/>
                </a:lnTo>
                <a:close/>
              </a:path>
            </a:pathLst>
          </a:custGeom>
          <a:solidFill>
            <a:srgbClr val="0469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9120533" y="0"/>
            <a:ext cx="2118360" cy="1199515"/>
          </a:xfrm>
          <a:custGeom>
            <a:avLst/>
            <a:gdLst/>
            <a:ahLst/>
            <a:cxnLst/>
            <a:rect l="l" t="t" r="r" b="b"/>
            <a:pathLst>
              <a:path w="2118359" h="1199515">
                <a:moveTo>
                  <a:pt x="73172" y="0"/>
                </a:moveTo>
                <a:lnTo>
                  <a:pt x="0" y="0"/>
                </a:lnTo>
                <a:lnTo>
                  <a:pt x="0" y="526542"/>
                </a:lnTo>
                <a:lnTo>
                  <a:pt x="2118182" y="1199110"/>
                </a:lnTo>
                <a:lnTo>
                  <a:pt x="73172" y="0"/>
                </a:lnTo>
                <a:close/>
              </a:path>
            </a:pathLst>
          </a:custGeom>
          <a:solidFill>
            <a:srgbClr val="F1EF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997956" y="0"/>
            <a:ext cx="1689735" cy="754380"/>
          </a:xfrm>
          <a:custGeom>
            <a:avLst/>
            <a:gdLst/>
            <a:ahLst/>
            <a:cxnLst/>
            <a:rect l="l" t="t" r="r" b="b"/>
            <a:pathLst>
              <a:path w="1689734" h="754380">
                <a:moveTo>
                  <a:pt x="1689186" y="0"/>
                </a:moveTo>
                <a:lnTo>
                  <a:pt x="1549086" y="0"/>
                </a:lnTo>
                <a:lnTo>
                  <a:pt x="0" y="174266"/>
                </a:lnTo>
                <a:lnTo>
                  <a:pt x="460801" y="754285"/>
                </a:lnTo>
                <a:lnTo>
                  <a:pt x="512612" y="745171"/>
                </a:lnTo>
                <a:lnTo>
                  <a:pt x="564710" y="736879"/>
                </a:lnTo>
                <a:lnTo>
                  <a:pt x="617084" y="729442"/>
                </a:lnTo>
                <a:lnTo>
                  <a:pt x="669720" y="722892"/>
                </a:lnTo>
                <a:lnTo>
                  <a:pt x="722606" y="717261"/>
                </a:lnTo>
                <a:lnTo>
                  <a:pt x="775728" y="712582"/>
                </a:lnTo>
                <a:lnTo>
                  <a:pt x="829074" y="708886"/>
                </a:lnTo>
                <a:lnTo>
                  <a:pt x="882631" y="706207"/>
                </a:lnTo>
                <a:lnTo>
                  <a:pt x="936385" y="704575"/>
                </a:lnTo>
                <a:lnTo>
                  <a:pt x="990325" y="704024"/>
                </a:lnTo>
                <a:lnTo>
                  <a:pt x="1450415" y="704024"/>
                </a:lnTo>
                <a:lnTo>
                  <a:pt x="1689186" y="0"/>
                </a:lnTo>
                <a:close/>
              </a:path>
              <a:path w="1689734" h="754380">
                <a:moveTo>
                  <a:pt x="1450415" y="704024"/>
                </a:moveTo>
                <a:lnTo>
                  <a:pt x="990325" y="704024"/>
                </a:lnTo>
                <a:lnTo>
                  <a:pt x="1040662" y="704511"/>
                </a:lnTo>
                <a:lnTo>
                  <a:pt x="1090940" y="705958"/>
                </a:lnTo>
                <a:lnTo>
                  <a:pt x="1141118" y="708341"/>
                </a:lnTo>
                <a:lnTo>
                  <a:pt x="1191156" y="711638"/>
                </a:lnTo>
                <a:lnTo>
                  <a:pt x="1241016" y="715825"/>
                </a:lnTo>
                <a:lnTo>
                  <a:pt x="1290657" y="720881"/>
                </a:lnTo>
                <a:lnTo>
                  <a:pt x="1340038" y="726781"/>
                </a:lnTo>
                <a:lnTo>
                  <a:pt x="1389121" y="733504"/>
                </a:lnTo>
                <a:lnTo>
                  <a:pt x="1437866" y="741026"/>
                </a:lnTo>
                <a:lnTo>
                  <a:pt x="1450415" y="704024"/>
                </a:lnTo>
                <a:close/>
              </a:path>
            </a:pathLst>
          </a:custGeom>
          <a:solidFill>
            <a:srgbClr val="F4F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5458758" y="704024"/>
            <a:ext cx="977064" cy="908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7934347" y="611206"/>
            <a:ext cx="1231900" cy="1200150"/>
          </a:xfrm>
          <a:custGeom>
            <a:avLst/>
            <a:gdLst/>
            <a:ahLst/>
            <a:cxnLst/>
            <a:rect l="l" t="t" r="r" b="b"/>
            <a:pathLst>
              <a:path w="1231900" h="1200150">
                <a:moveTo>
                  <a:pt x="545471" y="0"/>
                </a:moveTo>
                <a:lnTo>
                  <a:pt x="0" y="895294"/>
                </a:lnTo>
                <a:lnTo>
                  <a:pt x="35359" y="931268"/>
                </a:lnTo>
                <a:lnTo>
                  <a:pt x="70022" y="967782"/>
                </a:lnTo>
                <a:lnTo>
                  <a:pt x="104015" y="1004863"/>
                </a:lnTo>
                <a:lnTo>
                  <a:pt x="137364" y="1042539"/>
                </a:lnTo>
                <a:lnTo>
                  <a:pt x="170096" y="1080835"/>
                </a:lnTo>
                <a:lnTo>
                  <a:pt x="202237" y="1119781"/>
                </a:lnTo>
                <a:lnTo>
                  <a:pt x="233813" y="1159403"/>
                </a:lnTo>
                <a:lnTo>
                  <a:pt x="264851" y="1199728"/>
                </a:lnTo>
                <a:lnTo>
                  <a:pt x="1231343" y="754813"/>
                </a:lnTo>
                <a:lnTo>
                  <a:pt x="545471" y="0"/>
                </a:lnTo>
                <a:close/>
              </a:path>
            </a:pathLst>
          </a:custGeom>
          <a:solidFill>
            <a:srgbClr val="D1EB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7571744" y="1506501"/>
            <a:ext cx="627453" cy="590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7330726" y="680013"/>
            <a:ext cx="283845" cy="450850"/>
          </a:xfrm>
          <a:custGeom>
            <a:avLst/>
            <a:gdLst/>
            <a:ahLst/>
            <a:cxnLst/>
            <a:rect l="l" t="t" r="r" b="b"/>
            <a:pathLst>
              <a:path w="283845" h="450850">
                <a:moveTo>
                  <a:pt x="283308" y="0"/>
                </a:moveTo>
                <a:lnTo>
                  <a:pt x="0" y="370732"/>
                </a:lnTo>
                <a:lnTo>
                  <a:pt x="132336" y="450379"/>
                </a:lnTo>
                <a:lnTo>
                  <a:pt x="283308" y="0"/>
                </a:lnTo>
                <a:close/>
              </a:path>
            </a:pathLst>
          </a:custGeom>
          <a:solidFill>
            <a:srgbClr val="F9FA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6615735" y="1050746"/>
            <a:ext cx="847326" cy="932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9943937" y="1366020"/>
            <a:ext cx="326390" cy="1896745"/>
          </a:xfrm>
          <a:custGeom>
            <a:avLst/>
            <a:gdLst/>
            <a:ahLst/>
            <a:cxnLst/>
            <a:rect l="l" t="t" r="r" b="b"/>
            <a:pathLst>
              <a:path w="326390" h="1896745">
                <a:moveTo>
                  <a:pt x="0" y="0"/>
                </a:moveTo>
                <a:lnTo>
                  <a:pt x="251590" y="1896128"/>
                </a:lnTo>
                <a:lnTo>
                  <a:pt x="325867" y="331132"/>
                </a:lnTo>
                <a:lnTo>
                  <a:pt x="0" y="0"/>
                </a:lnTo>
                <a:close/>
              </a:path>
            </a:pathLst>
          </a:custGeom>
          <a:solidFill>
            <a:srgbClr val="F1EF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1620134" y="3262148"/>
            <a:ext cx="564515" cy="1769745"/>
          </a:xfrm>
          <a:custGeom>
            <a:avLst/>
            <a:gdLst/>
            <a:ahLst/>
            <a:cxnLst/>
            <a:rect l="l" t="t" r="r" b="b"/>
            <a:pathLst>
              <a:path w="564515" h="1769745">
                <a:moveTo>
                  <a:pt x="558642" y="0"/>
                </a:moveTo>
                <a:lnTo>
                  <a:pt x="0" y="680721"/>
                </a:lnTo>
                <a:lnTo>
                  <a:pt x="563928" y="1769176"/>
                </a:lnTo>
                <a:lnTo>
                  <a:pt x="558642" y="0"/>
                </a:lnTo>
                <a:close/>
              </a:path>
            </a:pathLst>
          </a:custGeom>
          <a:solidFill>
            <a:srgbClr val="0D62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0979240" y="3262148"/>
            <a:ext cx="1200150" cy="680720"/>
          </a:xfrm>
          <a:custGeom>
            <a:avLst/>
            <a:gdLst/>
            <a:ahLst/>
            <a:cxnLst/>
            <a:rect l="l" t="t" r="r" b="b"/>
            <a:pathLst>
              <a:path w="1200150" h="680720">
                <a:moveTo>
                  <a:pt x="1199535" y="0"/>
                </a:moveTo>
                <a:lnTo>
                  <a:pt x="0" y="0"/>
                </a:lnTo>
                <a:lnTo>
                  <a:pt x="640893" y="680721"/>
                </a:lnTo>
                <a:lnTo>
                  <a:pt x="1199535" y="0"/>
                </a:lnTo>
                <a:close/>
              </a:path>
            </a:pathLst>
          </a:custGeom>
          <a:solidFill>
            <a:srgbClr val="12AF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7158519" y="3667374"/>
            <a:ext cx="447541" cy="339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7529365" y="3667374"/>
            <a:ext cx="227578" cy="275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8747268" y="3495357"/>
            <a:ext cx="537845" cy="341630"/>
          </a:xfrm>
          <a:custGeom>
            <a:avLst/>
            <a:gdLst/>
            <a:ahLst/>
            <a:cxnLst/>
            <a:rect l="l" t="t" r="r" b="b"/>
            <a:pathLst>
              <a:path w="537845" h="341629">
                <a:moveTo>
                  <a:pt x="537497" y="0"/>
                </a:moveTo>
                <a:lnTo>
                  <a:pt x="2598" y="0"/>
                </a:lnTo>
                <a:lnTo>
                  <a:pt x="2557" y="17831"/>
                </a:lnTo>
                <a:lnTo>
                  <a:pt x="2273" y="35411"/>
                </a:lnTo>
                <a:lnTo>
                  <a:pt x="1502" y="52487"/>
                </a:lnTo>
                <a:lnTo>
                  <a:pt x="0" y="68806"/>
                </a:lnTo>
                <a:lnTo>
                  <a:pt x="256787" y="341525"/>
                </a:lnTo>
                <a:lnTo>
                  <a:pt x="537497" y="0"/>
                </a:lnTo>
                <a:close/>
              </a:path>
            </a:pathLst>
          </a:custGeom>
          <a:solidFill>
            <a:srgbClr val="EAF4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8683743" y="3495357"/>
            <a:ext cx="66123" cy="688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9311197" y="3397253"/>
            <a:ext cx="490220" cy="434340"/>
          </a:xfrm>
          <a:custGeom>
            <a:avLst/>
            <a:gdLst/>
            <a:ahLst/>
            <a:cxnLst/>
            <a:rect l="l" t="t" r="r" b="b"/>
            <a:pathLst>
              <a:path w="490220" h="434339">
                <a:moveTo>
                  <a:pt x="489831" y="0"/>
                </a:moveTo>
                <a:lnTo>
                  <a:pt x="0" y="209287"/>
                </a:lnTo>
                <a:lnTo>
                  <a:pt x="447541" y="434342"/>
                </a:lnTo>
                <a:lnTo>
                  <a:pt x="489831" y="0"/>
                </a:lnTo>
                <a:close/>
              </a:path>
            </a:pathLst>
          </a:custGeom>
          <a:solidFill>
            <a:srgbClr val="F4F8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9872527" y="3262148"/>
            <a:ext cx="1748155" cy="1769745"/>
          </a:xfrm>
          <a:custGeom>
            <a:avLst/>
            <a:gdLst/>
            <a:ahLst/>
            <a:cxnLst/>
            <a:rect l="l" t="t" r="r" b="b"/>
            <a:pathLst>
              <a:path w="1748154" h="1769745">
                <a:moveTo>
                  <a:pt x="323000" y="0"/>
                </a:moveTo>
                <a:lnTo>
                  <a:pt x="0" y="1769176"/>
                </a:lnTo>
                <a:lnTo>
                  <a:pt x="1747606" y="680721"/>
                </a:lnTo>
                <a:lnTo>
                  <a:pt x="323000" y="0"/>
                </a:lnTo>
                <a:close/>
              </a:path>
            </a:pathLst>
          </a:custGeom>
          <a:solidFill>
            <a:srgbClr val="1AA0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9872527" y="3942870"/>
            <a:ext cx="2312035" cy="1089025"/>
          </a:xfrm>
          <a:custGeom>
            <a:avLst/>
            <a:gdLst/>
            <a:ahLst/>
            <a:cxnLst/>
            <a:rect l="l" t="t" r="r" b="b"/>
            <a:pathLst>
              <a:path w="2312034" h="1089025">
                <a:moveTo>
                  <a:pt x="1747606" y="0"/>
                </a:moveTo>
                <a:lnTo>
                  <a:pt x="0" y="1088455"/>
                </a:lnTo>
                <a:lnTo>
                  <a:pt x="2311534" y="1088455"/>
                </a:lnTo>
                <a:lnTo>
                  <a:pt x="1747606" y="0"/>
                </a:lnTo>
                <a:close/>
              </a:path>
            </a:pathLst>
          </a:custGeom>
          <a:solidFill>
            <a:srgbClr val="8BC2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0195528" y="3262148"/>
            <a:ext cx="1424940" cy="680720"/>
          </a:xfrm>
          <a:custGeom>
            <a:avLst/>
            <a:gdLst/>
            <a:ahLst/>
            <a:cxnLst/>
            <a:rect l="l" t="t" r="r" b="b"/>
            <a:pathLst>
              <a:path w="1424940" h="680720">
                <a:moveTo>
                  <a:pt x="783712" y="0"/>
                </a:moveTo>
                <a:lnTo>
                  <a:pt x="0" y="0"/>
                </a:lnTo>
                <a:lnTo>
                  <a:pt x="1424605" y="680721"/>
                </a:lnTo>
                <a:lnTo>
                  <a:pt x="783712" y="0"/>
                </a:lnTo>
                <a:close/>
              </a:path>
            </a:pathLst>
          </a:custGeom>
          <a:solidFill>
            <a:srgbClr val="8FC8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9872527" y="5031325"/>
            <a:ext cx="2312035" cy="1242695"/>
          </a:xfrm>
          <a:custGeom>
            <a:avLst/>
            <a:gdLst/>
            <a:ahLst/>
            <a:cxnLst/>
            <a:rect l="l" t="t" r="r" b="b"/>
            <a:pathLst>
              <a:path w="2312034" h="1242695">
                <a:moveTo>
                  <a:pt x="2311534" y="0"/>
                </a:moveTo>
                <a:lnTo>
                  <a:pt x="0" y="0"/>
                </a:lnTo>
                <a:lnTo>
                  <a:pt x="1366187" y="1242213"/>
                </a:lnTo>
                <a:lnTo>
                  <a:pt x="2311534" y="0"/>
                </a:lnTo>
                <a:close/>
              </a:path>
            </a:pathLst>
          </a:custGeom>
          <a:solidFill>
            <a:srgbClr val="5299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11238715" y="6273538"/>
            <a:ext cx="940435" cy="584835"/>
          </a:xfrm>
          <a:custGeom>
            <a:avLst/>
            <a:gdLst/>
            <a:ahLst/>
            <a:cxnLst/>
            <a:rect l="l" t="t" r="r" b="b"/>
            <a:pathLst>
              <a:path w="940434" h="584834">
                <a:moveTo>
                  <a:pt x="940060" y="0"/>
                </a:moveTo>
                <a:lnTo>
                  <a:pt x="0" y="0"/>
                </a:lnTo>
                <a:lnTo>
                  <a:pt x="826622" y="584460"/>
                </a:lnTo>
                <a:lnTo>
                  <a:pt x="940060" y="584460"/>
                </a:lnTo>
                <a:lnTo>
                  <a:pt x="940060" y="0"/>
                </a:lnTo>
                <a:close/>
              </a:path>
            </a:pathLst>
          </a:custGeom>
          <a:solidFill>
            <a:srgbClr val="93C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8892954" y="6273538"/>
            <a:ext cx="3172460" cy="584835"/>
          </a:xfrm>
          <a:custGeom>
            <a:avLst/>
            <a:gdLst/>
            <a:ahLst/>
            <a:cxnLst/>
            <a:rect l="l" t="t" r="r" b="b"/>
            <a:pathLst>
              <a:path w="3172459" h="584834">
                <a:moveTo>
                  <a:pt x="2345761" y="0"/>
                </a:moveTo>
                <a:lnTo>
                  <a:pt x="0" y="333551"/>
                </a:lnTo>
                <a:lnTo>
                  <a:pt x="2489894" y="584460"/>
                </a:lnTo>
                <a:lnTo>
                  <a:pt x="3172383" y="584460"/>
                </a:lnTo>
                <a:lnTo>
                  <a:pt x="2345761" y="0"/>
                </a:lnTo>
                <a:close/>
              </a:path>
            </a:pathLst>
          </a:custGeom>
          <a:solidFill>
            <a:srgbClr val="75B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8032120" y="6607089"/>
            <a:ext cx="3350895" cy="251460"/>
          </a:xfrm>
          <a:custGeom>
            <a:avLst/>
            <a:gdLst/>
            <a:ahLst/>
            <a:cxnLst/>
            <a:rect l="l" t="t" r="r" b="b"/>
            <a:pathLst>
              <a:path w="3350895" h="251459">
                <a:moveTo>
                  <a:pt x="860834" y="0"/>
                </a:moveTo>
                <a:lnTo>
                  <a:pt x="0" y="250908"/>
                </a:lnTo>
                <a:lnTo>
                  <a:pt x="3350729" y="250908"/>
                </a:lnTo>
                <a:lnTo>
                  <a:pt x="860834" y="0"/>
                </a:lnTo>
                <a:close/>
              </a:path>
            </a:pathLst>
          </a:custGeom>
          <a:solidFill>
            <a:srgbClr val="1789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1">
                <a:solidFill>
                  <a:srgbClr val="477979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3527" y="0"/>
            <a:ext cx="4564144" cy="317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726692" y="0"/>
            <a:ext cx="10465307" cy="351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776471" y="2232660"/>
            <a:ext cx="1709927" cy="1107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962655"/>
            <a:ext cx="3677412" cy="3541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2313432"/>
            <a:ext cx="3011424" cy="289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95159" y="3047"/>
            <a:ext cx="5196838" cy="749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459" y="2078812"/>
            <a:ext cx="1118108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1">
                <a:solidFill>
                  <a:srgbClr val="477979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503" y="1982470"/>
            <a:ext cx="11546992" cy="346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20.png"/><Relationship Id="rId8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9567" y="4368800"/>
            <a:ext cx="6690359" cy="19773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028700" marR="6350" indent="15367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252525"/>
                </a:solidFill>
                <a:latin typeface="Segoe UI"/>
                <a:cs typeface="Segoe UI"/>
              </a:rPr>
              <a:t>Мероприятия</a:t>
            </a:r>
            <a:r>
              <a:rPr dirty="0" sz="3200" spc="-15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по</a:t>
            </a:r>
            <a:r>
              <a:rPr dirty="0" sz="3200" spc="-15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spc="-5" b="1">
                <a:solidFill>
                  <a:srgbClr val="252525"/>
                </a:solidFill>
                <a:latin typeface="Segoe UI"/>
                <a:cs typeface="Segoe UI"/>
              </a:rPr>
              <a:t>усилению </a:t>
            </a:r>
            <a:r>
              <a:rPr dirty="0" sz="3200" spc="-5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spc="-15" b="1">
                <a:solidFill>
                  <a:srgbClr val="252525"/>
                </a:solidFill>
                <a:latin typeface="Segoe UI"/>
                <a:cs typeface="Segoe UI"/>
              </a:rPr>
              <a:t>отделений </a:t>
            </a:r>
            <a:r>
              <a:rPr dirty="0" sz="3200" spc="-5" b="1">
                <a:solidFill>
                  <a:srgbClr val="252525"/>
                </a:solidFill>
                <a:latin typeface="Segoe UI"/>
                <a:cs typeface="Segoe UI"/>
              </a:rPr>
              <a:t>помощи </a:t>
            </a: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на</a:t>
            </a:r>
            <a:r>
              <a:rPr dirty="0" sz="3200" spc="20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дому</a:t>
            </a:r>
            <a:endParaRPr sz="3200">
              <a:latin typeface="Segoe UI"/>
              <a:cs typeface="Segoe UI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и </a:t>
            </a:r>
            <a:r>
              <a:rPr dirty="0" sz="3200" spc="-10" b="1">
                <a:solidFill>
                  <a:srgbClr val="252525"/>
                </a:solidFill>
                <a:latin typeface="Segoe UI"/>
                <a:cs typeface="Segoe UI"/>
              </a:rPr>
              <a:t>разделение </a:t>
            </a:r>
            <a:r>
              <a:rPr dirty="0" sz="3200" spc="-25" b="1">
                <a:solidFill>
                  <a:srgbClr val="252525"/>
                </a:solidFill>
                <a:latin typeface="Segoe UI"/>
                <a:cs typeface="Segoe UI"/>
              </a:rPr>
              <a:t>потоков</a:t>
            </a:r>
            <a:r>
              <a:rPr dirty="0" sz="3200" spc="10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spc="-5" b="1">
                <a:solidFill>
                  <a:srgbClr val="252525"/>
                </a:solidFill>
                <a:latin typeface="Segoe UI"/>
                <a:cs typeface="Segoe UI"/>
              </a:rPr>
              <a:t>пациентов</a:t>
            </a:r>
            <a:endParaRPr sz="32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</a:pP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в</a:t>
            </a:r>
            <a:r>
              <a:rPr dirty="0" sz="3200" spc="-75" b="1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dirty="0" sz="3200" b="1">
                <a:solidFill>
                  <a:srgbClr val="252525"/>
                </a:solidFill>
                <a:latin typeface="Segoe UI"/>
                <a:cs typeface="Segoe UI"/>
              </a:rPr>
              <a:t>поликлиниках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24059" y="117347"/>
            <a:ext cx="1511807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9006" y="1982470"/>
          <a:ext cx="11540490" cy="324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/>
                <a:gridCol w="2880360"/>
                <a:gridCol w="3960495"/>
                <a:gridCol w="3960495"/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№</a:t>
                      </a:r>
                      <a:endParaRPr sz="105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группы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551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Типовые</a:t>
                      </a:r>
                      <a:r>
                        <a:rPr dirty="0" sz="1050" spc="-5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случаи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Критерии оценки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категории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пациентов 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тактика</a:t>
                      </a:r>
                      <a:r>
                        <a:rPr dirty="0" sz="1050" spc="-1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ведения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14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Есть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симптомы</a:t>
                      </a:r>
                      <a:r>
                        <a:rPr dirty="0" sz="1050" spc="-6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Нет симптомов</a:t>
                      </a:r>
                      <a:r>
                        <a:rPr dirty="0" sz="1050" spc="-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46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4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dirty="0" sz="3600" spc="-5" b="1">
                          <a:latin typeface="Segoe UI"/>
                          <a:cs typeface="Segoe UI"/>
                        </a:rPr>
                        <a:t>II</a:t>
                      </a:r>
                      <a:endParaRPr sz="3600">
                        <a:latin typeface="Segoe UI"/>
                        <a:cs typeface="Segoe U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Segoe UI"/>
                          <a:cs typeface="Segoe UI"/>
                        </a:rPr>
                        <a:t>Контактный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just" marL="68580" marR="61594">
                        <a:lnSpc>
                          <a:spcPct val="107000"/>
                        </a:lnSpc>
                        <a:tabLst>
                          <a:tab pos="1464310" algn="l"/>
                          <a:tab pos="1604645" algn="l"/>
                          <a:tab pos="2447290" algn="l"/>
                          <a:tab pos="261366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Был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контакт с вернувшимся с территории, где 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стрир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ова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		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луч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	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овой 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коронавирусной инфекции (вернувшийся с 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ре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пи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орн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	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1000" spc="5"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мпт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1000" spc="5"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и.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		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1000" spc="5"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з 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подтверждённой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коронавирусной</a:t>
                      </a:r>
                      <a:r>
                        <a:rPr dirty="0" sz="1000" spc="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инфекции.)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Лёгкое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взятие биоматериала (мазок из зева и носа) (в 1,3,10</a:t>
                      </a:r>
                      <a:r>
                        <a:rPr dirty="0" sz="1000" spc="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обращения)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контроль результатов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мазка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через</a:t>
                      </a:r>
                      <a:r>
                        <a:rPr dirty="0" sz="1000" spc="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назначение</a:t>
                      </a:r>
                      <a:r>
                        <a:rPr dirty="0"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лечения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оформление л/н на 14</a:t>
                      </a:r>
                      <a:r>
                        <a:rPr dirty="0"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Тяжёлое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декомпенсации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 основному</a:t>
                      </a:r>
                      <a:r>
                        <a:rPr dirty="0" sz="1000" spc="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заболеванию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SPo2≤90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%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температуре тела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&gt;38</a:t>
                      </a:r>
                      <a:r>
                        <a:rPr dirty="0" sz="1000" spc="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C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89230" indent="-121285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8986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выраженной</a:t>
                      </a:r>
                      <a:r>
                        <a:rPr dirty="0"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интоксикации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госпитализация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103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Тактика: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выдача л/н на 14</a:t>
                      </a:r>
                      <a:r>
                        <a:rPr dirty="0" sz="1000" spc="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Врач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обязан</a:t>
                      </a:r>
                      <a:r>
                        <a:rPr dirty="0" u="sng" sz="1000" spc="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проинформировать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пациента о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нижеследующем: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just" marL="412115" marR="60960" indent="-343535">
                        <a:lnSpc>
                          <a:spcPct val="107000"/>
                        </a:lnSpc>
                        <a:spcBef>
                          <a:spcPts val="1105"/>
                        </a:spcBef>
                        <a:buFont typeface="Symbol"/>
                        <a:buChar char=""/>
                        <a:tabLst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посещении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пациента пациенту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даются разъяснения о  том, что он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обязан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находиться дома и ему запрещается  покидать его согласно Указа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Мэра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г.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Москвы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от 5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марта 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2020г. №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12-УМ.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just" marL="412115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 случае появления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симптомов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ОРВИ или</a:t>
                      </a:r>
                      <a:r>
                        <a:rPr dirty="0"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других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just" marL="4121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заболеваний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вызывает врача на</a:t>
                      </a:r>
                      <a:r>
                        <a:rPr dirty="0" sz="1000" spc="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дом.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015" y="24841"/>
            <a:ext cx="59137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5" b="1" i="0">
                <a:latin typeface="Segoe UI"/>
                <a:cs typeface="Segoe UI"/>
              </a:rPr>
              <a:t>Алгоритм </a:t>
            </a:r>
            <a:r>
              <a:rPr dirty="0" sz="3600" spc="-20" b="1" i="0">
                <a:latin typeface="Segoe UI"/>
                <a:cs typeface="Segoe UI"/>
              </a:rPr>
              <a:t>работы </a:t>
            </a:r>
            <a:r>
              <a:rPr dirty="0" sz="3600" spc="-15" b="1" i="0">
                <a:latin typeface="Segoe UI"/>
                <a:cs typeface="Segoe UI"/>
              </a:rPr>
              <a:t>врачей  </a:t>
            </a:r>
            <a:r>
              <a:rPr dirty="0" sz="3600" b="1" i="0">
                <a:latin typeface="Segoe UI"/>
                <a:cs typeface="Segoe UI"/>
              </a:rPr>
              <a:t>при </a:t>
            </a:r>
            <a:r>
              <a:rPr dirty="0" sz="3600" spc="-15" b="1" i="0">
                <a:latin typeface="Segoe UI"/>
                <a:cs typeface="Segoe UI"/>
              </a:rPr>
              <a:t>коронавирусе </a:t>
            </a:r>
            <a:r>
              <a:rPr dirty="0" sz="3600" b="1" i="0">
                <a:latin typeface="Segoe UI"/>
                <a:cs typeface="Segoe UI"/>
              </a:rPr>
              <a:t>[2 </a:t>
            </a:r>
            <a:r>
              <a:rPr dirty="0" sz="3600" spc="-5" b="1" i="0">
                <a:latin typeface="Segoe UI"/>
                <a:cs typeface="Segoe UI"/>
              </a:rPr>
              <a:t>из</a:t>
            </a:r>
            <a:r>
              <a:rPr dirty="0" sz="3600" spc="-25" b="1" i="0">
                <a:latin typeface="Segoe UI"/>
                <a:cs typeface="Segoe UI"/>
              </a:rPr>
              <a:t> </a:t>
            </a:r>
            <a:r>
              <a:rPr dirty="0" sz="3600" spc="5" b="1" i="0">
                <a:latin typeface="Segoe UI"/>
                <a:cs typeface="Segoe UI"/>
              </a:rPr>
              <a:t>4]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12689" y="45159"/>
            <a:ext cx="1006475" cy="1162685"/>
          </a:xfrm>
          <a:custGeom>
            <a:avLst/>
            <a:gdLst/>
            <a:ahLst/>
            <a:cxnLst/>
            <a:rect l="l" t="t" r="r" b="b"/>
            <a:pathLst>
              <a:path w="1006475" h="1162685">
                <a:moveTo>
                  <a:pt x="1006268" y="0"/>
                </a:moveTo>
                <a:lnTo>
                  <a:pt x="0" y="0"/>
                </a:lnTo>
                <a:lnTo>
                  <a:pt x="0" y="1084944"/>
                </a:lnTo>
                <a:lnTo>
                  <a:pt x="6056" y="1115188"/>
                </a:lnTo>
                <a:lnTo>
                  <a:pt x="22601" y="1139812"/>
                </a:lnTo>
                <a:lnTo>
                  <a:pt x="47197" y="1156377"/>
                </a:lnTo>
                <a:lnTo>
                  <a:pt x="77405" y="1162441"/>
                </a:lnTo>
                <a:lnTo>
                  <a:pt x="92891" y="1160899"/>
                </a:lnTo>
                <a:lnTo>
                  <a:pt x="132435" y="1140039"/>
                </a:lnTo>
                <a:lnTo>
                  <a:pt x="153270" y="1100449"/>
                </a:lnTo>
                <a:lnTo>
                  <a:pt x="154810" y="1007450"/>
                </a:lnTo>
                <a:lnTo>
                  <a:pt x="1006268" y="1007450"/>
                </a:lnTo>
                <a:lnTo>
                  <a:pt x="1006268" y="0"/>
                </a:lnTo>
                <a:close/>
              </a:path>
            </a:pathLst>
          </a:custGeom>
          <a:solidFill>
            <a:srgbClr val="90DF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90094" y="1052609"/>
            <a:ext cx="1083945" cy="155575"/>
          </a:xfrm>
          <a:custGeom>
            <a:avLst/>
            <a:gdLst/>
            <a:ahLst/>
            <a:cxnLst/>
            <a:rect l="l" t="t" r="r" b="b"/>
            <a:pathLst>
              <a:path w="1083945" h="155575">
                <a:moveTo>
                  <a:pt x="1083669" y="0"/>
                </a:moveTo>
                <a:lnTo>
                  <a:pt x="77405" y="0"/>
                </a:lnTo>
                <a:lnTo>
                  <a:pt x="77405" y="77494"/>
                </a:lnTo>
                <a:lnTo>
                  <a:pt x="75864" y="92999"/>
                </a:lnTo>
                <a:lnTo>
                  <a:pt x="55030" y="132589"/>
                </a:lnTo>
                <a:lnTo>
                  <a:pt x="15486" y="153449"/>
                </a:lnTo>
                <a:lnTo>
                  <a:pt x="0" y="154991"/>
                </a:lnTo>
                <a:lnTo>
                  <a:pt x="1006255" y="154991"/>
                </a:lnTo>
                <a:lnTo>
                  <a:pt x="1036467" y="148927"/>
                </a:lnTo>
                <a:lnTo>
                  <a:pt x="1061065" y="132362"/>
                </a:lnTo>
                <a:lnTo>
                  <a:pt x="1077611" y="107737"/>
                </a:lnTo>
                <a:lnTo>
                  <a:pt x="1083669" y="77494"/>
                </a:lnTo>
                <a:lnTo>
                  <a:pt x="1083669" y="0"/>
                </a:lnTo>
                <a:close/>
              </a:path>
            </a:pathLst>
          </a:custGeom>
          <a:solidFill>
            <a:srgbClr val="5EBB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57760" y="277637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4">
                <a:moveTo>
                  <a:pt x="0" y="0"/>
                </a:moveTo>
                <a:lnTo>
                  <a:pt x="0" y="7751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57760" y="51014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26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57760" y="742619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4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4519" y="68460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 h="0">
                <a:moveTo>
                  <a:pt x="0" y="0"/>
                </a:moveTo>
                <a:lnTo>
                  <a:pt x="348328" y="0"/>
                </a:lnTo>
              </a:path>
            </a:pathLst>
          </a:custGeom>
          <a:ln w="39393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83499" y="451419"/>
            <a:ext cx="0" cy="213995"/>
          </a:xfrm>
          <a:custGeom>
            <a:avLst/>
            <a:gdLst/>
            <a:ahLst/>
            <a:cxnLst/>
            <a:rect l="l" t="t" r="r" b="b"/>
            <a:pathLst>
              <a:path w="0" h="213995">
                <a:moveTo>
                  <a:pt x="0" y="0"/>
                </a:moveTo>
                <a:lnTo>
                  <a:pt x="0" y="213485"/>
                </a:lnTo>
              </a:path>
            </a:pathLst>
          </a:custGeom>
          <a:ln w="38696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31932" y="432358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 h="0">
                <a:moveTo>
                  <a:pt x="0" y="0"/>
                </a:moveTo>
                <a:lnTo>
                  <a:pt x="270915" y="0"/>
                </a:lnTo>
              </a:path>
            </a:pathLst>
          </a:custGeom>
          <a:ln w="3812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86738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9325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31932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06202" y="21951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457" y="0"/>
                </a:lnTo>
              </a:path>
            </a:pathLst>
          </a:custGeom>
          <a:ln w="38748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8797" y="20014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183603" y="355152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0" y="154992"/>
                </a:moveTo>
                <a:lnTo>
                  <a:pt x="348328" y="154992"/>
                </a:lnTo>
                <a:lnTo>
                  <a:pt x="348328" y="0"/>
                </a:lnTo>
                <a:lnTo>
                  <a:pt x="0" y="0"/>
                </a:lnTo>
                <a:lnTo>
                  <a:pt x="0" y="154992"/>
                </a:lnTo>
                <a:close/>
              </a:path>
            </a:pathLst>
          </a:custGeom>
          <a:solidFill>
            <a:srgbClr val="F69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83603" y="607000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174154" y="0"/>
                </a:moveTo>
                <a:lnTo>
                  <a:pt x="0" y="77504"/>
                </a:lnTo>
                <a:lnTo>
                  <a:pt x="174154" y="154988"/>
                </a:lnTo>
                <a:lnTo>
                  <a:pt x="348328" y="77504"/>
                </a:lnTo>
                <a:lnTo>
                  <a:pt x="174154" y="0"/>
                </a:lnTo>
                <a:close/>
              </a:path>
            </a:pathLst>
          </a:custGeom>
          <a:solidFill>
            <a:srgbClr val="91CA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22300" y="142034"/>
            <a:ext cx="271145" cy="155575"/>
          </a:xfrm>
          <a:custGeom>
            <a:avLst/>
            <a:gdLst/>
            <a:ahLst/>
            <a:cxnLst/>
            <a:rect l="l" t="t" r="r" b="b"/>
            <a:pathLst>
              <a:path w="271145" h="155575">
                <a:moveTo>
                  <a:pt x="193522" y="0"/>
                </a:moveTo>
                <a:lnTo>
                  <a:pt x="77413" y="0"/>
                </a:lnTo>
                <a:lnTo>
                  <a:pt x="47201" y="6063"/>
                </a:lnTo>
                <a:lnTo>
                  <a:pt x="22603" y="22627"/>
                </a:lnTo>
                <a:lnTo>
                  <a:pt x="6057" y="47248"/>
                </a:lnTo>
                <a:lnTo>
                  <a:pt x="0" y="77484"/>
                </a:lnTo>
                <a:lnTo>
                  <a:pt x="6057" y="107731"/>
                </a:lnTo>
                <a:lnTo>
                  <a:pt x="22603" y="132358"/>
                </a:lnTo>
                <a:lnTo>
                  <a:pt x="47201" y="148924"/>
                </a:lnTo>
                <a:lnTo>
                  <a:pt x="77413" y="154988"/>
                </a:lnTo>
                <a:lnTo>
                  <a:pt x="193522" y="154988"/>
                </a:lnTo>
                <a:lnTo>
                  <a:pt x="223734" y="148924"/>
                </a:lnTo>
                <a:lnTo>
                  <a:pt x="248332" y="132358"/>
                </a:lnTo>
                <a:lnTo>
                  <a:pt x="264878" y="107731"/>
                </a:lnTo>
                <a:lnTo>
                  <a:pt x="270936" y="77484"/>
                </a:lnTo>
                <a:lnTo>
                  <a:pt x="264878" y="47248"/>
                </a:lnTo>
                <a:lnTo>
                  <a:pt x="248332" y="22627"/>
                </a:lnTo>
                <a:lnTo>
                  <a:pt x="223734" y="6063"/>
                </a:lnTo>
                <a:lnTo>
                  <a:pt x="193522" y="0"/>
                </a:lnTo>
                <a:close/>
              </a:path>
            </a:pathLst>
          </a:custGeom>
          <a:solidFill>
            <a:srgbClr val="FFD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83603" y="839493"/>
            <a:ext cx="348615" cy="116839"/>
          </a:xfrm>
          <a:custGeom>
            <a:avLst/>
            <a:gdLst/>
            <a:ahLst/>
            <a:cxnLst/>
            <a:rect l="l" t="t" r="r" b="b"/>
            <a:pathLst>
              <a:path w="348615" h="116840">
                <a:moveTo>
                  <a:pt x="290263" y="0"/>
                </a:moveTo>
                <a:lnTo>
                  <a:pt x="58065" y="0"/>
                </a:lnTo>
                <a:lnTo>
                  <a:pt x="35465" y="4568"/>
                </a:lnTo>
                <a:lnTo>
                  <a:pt x="17008" y="17026"/>
                </a:lnTo>
                <a:lnTo>
                  <a:pt x="4563" y="35498"/>
                </a:lnTo>
                <a:lnTo>
                  <a:pt x="0" y="58113"/>
                </a:lnTo>
                <a:lnTo>
                  <a:pt x="4563" y="80739"/>
                </a:lnTo>
                <a:lnTo>
                  <a:pt x="17008" y="99217"/>
                </a:lnTo>
                <a:lnTo>
                  <a:pt x="35465" y="111677"/>
                </a:lnTo>
                <a:lnTo>
                  <a:pt x="58065" y="116246"/>
                </a:lnTo>
                <a:lnTo>
                  <a:pt x="290263" y="116246"/>
                </a:lnTo>
                <a:lnTo>
                  <a:pt x="312863" y="111677"/>
                </a:lnTo>
                <a:lnTo>
                  <a:pt x="331320" y="99217"/>
                </a:lnTo>
                <a:lnTo>
                  <a:pt x="343765" y="80739"/>
                </a:lnTo>
                <a:lnTo>
                  <a:pt x="348328" y="58113"/>
                </a:lnTo>
                <a:lnTo>
                  <a:pt x="343765" y="35498"/>
                </a:lnTo>
                <a:lnTo>
                  <a:pt x="331320" y="17026"/>
                </a:lnTo>
                <a:lnTo>
                  <a:pt x="312863" y="4568"/>
                </a:lnTo>
                <a:lnTo>
                  <a:pt x="290263" y="0"/>
                </a:lnTo>
                <a:close/>
              </a:path>
            </a:pathLst>
          </a:custGeom>
          <a:solidFill>
            <a:srgbClr val="EC647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9006" y="1982470"/>
          <a:ext cx="11540490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385"/>
                <a:gridCol w="2805429"/>
                <a:gridCol w="3959860"/>
                <a:gridCol w="3959859"/>
              </a:tblGrid>
              <a:tr h="2514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5575" marR="147320" indent="160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5" b="1">
                          <a:latin typeface="Segoe UI"/>
                          <a:cs typeface="Segoe UI"/>
                        </a:rPr>
                        <a:t>№ 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ппы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67410">
                        <a:lnSpc>
                          <a:spcPct val="100000"/>
                        </a:lnSpc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Типовые</a:t>
                      </a:r>
                      <a:r>
                        <a:rPr dirty="0" sz="1050" spc="-5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случаи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Критерии оценки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категории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пациентов 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тактика</a:t>
                      </a:r>
                      <a:r>
                        <a:rPr dirty="0" sz="1050" spc="-1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ведения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86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Есть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симптомы</a:t>
                      </a:r>
                      <a:r>
                        <a:rPr dirty="0" sz="1050" spc="-6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51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Нет симптомов</a:t>
                      </a:r>
                      <a:r>
                        <a:rPr dirty="0" sz="1050" spc="-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65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3515"/>
                        </a:spcBef>
                      </a:pPr>
                      <a:r>
                        <a:rPr dirty="0" sz="3600" spc="-5" b="1">
                          <a:latin typeface="Segoe UI"/>
                          <a:cs typeface="Segoe UI"/>
                        </a:rPr>
                        <a:t>III</a:t>
                      </a:r>
                      <a:endParaRPr sz="36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644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Segoe UI"/>
                          <a:cs typeface="Segoe UI"/>
                        </a:rPr>
                        <a:t>Группа</a:t>
                      </a:r>
                      <a:r>
                        <a:rPr dirty="0" sz="1000" spc="2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 b="1">
                          <a:latin typeface="Segoe UI"/>
                          <a:cs typeface="Segoe UI"/>
                        </a:rPr>
                        <a:t>риска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лица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старше 60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лет;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1480" marR="365760" indent="-342900">
                        <a:lnSpc>
                          <a:spcPct val="107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лица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от 25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до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лет,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при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наличие  хронических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заболеваний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1480" marR="109029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бронхолёгочной,  сердечно-сосудистой,  эндокринной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системы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Лёгкое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marR="247650" indent="-342900">
                        <a:lnSpc>
                          <a:spcPct val="107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взятие биоматериала (мазок из зева и носа) (в 1,10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  обращения)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лечение на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дому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назначение</a:t>
                      </a:r>
                      <a:r>
                        <a:rPr dirty="0"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лечения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оформление л/н на 7</a:t>
                      </a:r>
                      <a:r>
                        <a:rPr dirty="0"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Тяжёлое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декомпенсации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 основному</a:t>
                      </a:r>
                      <a:r>
                        <a:rPr dirty="0" sz="1000" spc="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заболеванию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SPo2≤90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%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температуре тела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&gt;38</a:t>
                      </a:r>
                      <a:r>
                        <a:rPr dirty="0" sz="1000" spc="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C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выраженной</a:t>
                      </a:r>
                      <a:r>
                        <a:rPr dirty="0" sz="1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интоксикации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госпитализация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103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8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Врач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обязан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проинформировать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пациента</a:t>
                      </a:r>
                      <a:r>
                        <a:rPr dirty="0" u="sng" sz="1000" spc="7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нижеследующем: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marR="74295" indent="-343535">
                        <a:lnSpc>
                          <a:spcPct val="107000"/>
                        </a:lnSpc>
                        <a:spcBef>
                          <a:spcPts val="1105"/>
                        </a:spcBef>
                        <a:buFont typeface="Arial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 случае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необходимости посещения поликлиники,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 т.ч.  при появлении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симптомов ОРВИ или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других заболеваний 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вызывает врача на</a:t>
                      </a:r>
                      <a:r>
                        <a:rPr dirty="0" sz="1000" spc="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дом.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  <a:tr h="9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Segoe UI"/>
                          <a:cs typeface="Segoe UI"/>
                        </a:rPr>
                        <a:t>Неконтактный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 b="1">
                          <a:latin typeface="Segoe UI"/>
                          <a:cs typeface="Segoe UI"/>
                        </a:rPr>
                        <a:t>Обычный</a:t>
                      </a:r>
                      <a:r>
                        <a:rPr dirty="0" sz="1000" spc="-1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 b="1">
                          <a:latin typeface="Segoe UI"/>
                          <a:cs typeface="Segoe UI"/>
                        </a:rPr>
                        <a:t>пациент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 b="1">
                          <a:latin typeface="Segoe UI"/>
                          <a:cs typeface="Segoe UI"/>
                        </a:rPr>
                        <a:t>(не входит в группу I, II,</a:t>
                      </a:r>
                      <a:r>
                        <a:rPr dirty="0" sz="1000" spc="3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 b="1">
                          <a:latin typeface="Segoe UI"/>
                          <a:cs typeface="Segoe UI"/>
                        </a:rPr>
                        <a:t>III)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117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лечение на дому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или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1000" spc="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стационаре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назначение</a:t>
                      </a:r>
                      <a:r>
                        <a:rPr dirty="0"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лечения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оформление л/н на 7</a:t>
                      </a:r>
                      <a:r>
                        <a:rPr dirty="0" sz="1000" spc="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015" y="24841"/>
            <a:ext cx="59137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5" b="1" i="0">
                <a:latin typeface="Segoe UI"/>
                <a:cs typeface="Segoe UI"/>
              </a:rPr>
              <a:t>Алгоритм </a:t>
            </a:r>
            <a:r>
              <a:rPr dirty="0" sz="3600" spc="-20" b="1" i="0">
                <a:latin typeface="Segoe UI"/>
                <a:cs typeface="Segoe UI"/>
              </a:rPr>
              <a:t>работы </a:t>
            </a:r>
            <a:r>
              <a:rPr dirty="0" sz="3600" spc="-15" b="1" i="0">
                <a:latin typeface="Segoe UI"/>
                <a:cs typeface="Segoe UI"/>
              </a:rPr>
              <a:t>врачей  </a:t>
            </a:r>
            <a:r>
              <a:rPr dirty="0" sz="3600" b="1" i="0">
                <a:latin typeface="Segoe UI"/>
                <a:cs typeface="Segoe UI"/>
              </a:rPr>
              <a:t>при </a:t>
            </a:r>
            <a:r>
              <a:rPr dirty="0" sz="3600" spc="-15" b="1" i="0">
                <a:latin typeface="Segoe UI"/>
                <a:cs typeface="Segoe UI"/>
              </a:rPr>
              <a:t>коронавирусе </a:t>
            </a:r>
            <a:r>
              <a:rPr dirty="0" sz="3600" b="1" i="0">
                <a:latin typeface="Segoe UI"/>
                <a:cs typeface="Segoe UI"/>
              </a:rPr>
              <a:t>[3 </a:t>
            </a:r>
            <a:r>
              <a:rPr dirty="0" sz="3600" spc="-5" b="1" i="0">
                <a:latin typeface="Segoe UI"/>
                <a:cs typeface="Segoe UI"/>
              </a:rPr>
              <a:t>из</a:t>
            </a:r>
            <a:r>
              <a:rPr dirty="0" sz="3600" spc="-25" b="1" i="0">
                <a:latin typeface="Segoe UI"/>
                <a:cs typeface="Segoe UI"/>
              </a:rPr>
              <a:t> </a:t>
            </a:r>
            <a:r>
              <a:rPr dirty="0" sz="3600" spc="5" b="1" i="0">
                <a:latin typeface="Segoe UI"/>
                <a:cs typeface="Segoe UI"/>
              </a:rPr>
              <a:t>4]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12689" y="45159"/>
            <a:ext cx="1006475" cy="1162685"/>
          </a:xfrm>
          <a:custGeom>
            <a:avLst/>
            <a:gdLst/>
            <a:ahLst/>
            <a:cxnLst/>
            <a:rect l="l" t="t" r="r" b="b"/>
            <a:pathLst>
              <a:path w="1006475" h="1162685">
                <a:moveTo>
                  <a:pt x="1006268" y="0"/>
                </a:moveTo>
                <a:lnTo>
                  <a:pt x="0" y="0"/>
                </a:lnTo>
                <a:lnTo>
                  <a:pt x="0" y="1084944"/>
                </a:lnTo>
                <a:lnTo>
                  <a:pt x="6056" y="1115188"/>
                </a:lnTo>
                <a:lnTo>
                  <a:pt x="22601" y="1139812"/>
                </a:lnTo>
                <a:lnTo>
                  <a:pt x="47197" y="1156377"/>
                </a:lnTo>
                <a:lnTo>
                  <a:pt x="77405" y="1162441"/>
                </a:lnTo>
                <a:lnTo>
                  <a:pt x="92891" y="1160899"/>
                </a:lnTo>
                <a:lnTo>
                  <a:pt x="132435" y="1140039"/>
                </a:lnTo>
                <a:lnTo>
                  <a:pt x="153270" y="1100449"/>
                </a:lnTo>
                <a:lnTo>
                  <a:pt x="154810" y="1007450"/>
                </a:lnTo>
                <a:lnTo>
                  <a:pt x="1006268" y="1007450"/>
                </a:lnTo>
                <a:lnTo>
                  <a:pt x="1006268" y="0"/>
                </a:lnTo>
                <a:close/>
              </a:path>
            </a:pathLst>
          </a:custGeom>
          <a:solidFill>
            <a:srgbClr val="90DF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90094" y="1052609"/>
            <a:ext cx="1083945" cy="155575"/>
          </a:xfrm>
          <a:custGeom>
            <a:avLst/>
            <a:gdLst/>
            <a:ahLst/>
            <a:cxnLst/>
            <a:rect l="l" t="t" r="r" b="b"/>
            <a:pathLst>
              <a:path w="1083945" h="155575">
                <a:moveTo>
                  <a:pt x="1083669" y="0"/>
                </a:moveTo>
                <a:lnTo>
                  <a:pt x="77405" y="0"/>
                </a:lnTo>
                <a:lnTo>
                  <a:pt x="77405" y="77494"/>
                </a:lnTo>
                <a:lnTo>
                  <a:pt x="75864" y="92999"/>
                </a:lnTo>
                <a:lnTo>
                  <a:pt x="55030" y="132589"/>
                </a:lnTo>
                <a:lnTo>
                  <a:pt x="15486" y="153449"/>
                </a:lnTo>
                <a:lnTo>
                  <a:pt x="0" y="154991"/>
                </a:lnTo>
                <a:lnTo>
                  <a:pt x="1006255" y="154991"/>
                </a:lnTo>
                <a:lnTo>
                  <a:pt x="1036467" y="148927"/>
                </a:lnTo>
                <a:lnTo>
                  <a:pt x="1061065" y="132362"/>
                </a:lnTo>
                <a:lnTo>
                  <a:pt x="1077611" y="107737"/>
                </a:lnTo>
                <a:lnTo>
                  <a:pt x="1083669" y="77494"/>
                </a:lnTo>
                <a:lnTo>
                  <a:pt x="1083669" y="0"/>
                </a:lnTo>
                <a:close/>
              </a:path>
            </a:pathLst>
          </a:custGeom>
          <a:solidFill>
            <a:srgbClr val="5EBB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57760" y="277637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4">
                <a:moveTo>
                  <a:pt x="0" y="0"/>
                </a:moveTo>
                <a:lnTo>
                  <a:pt x="0" y="7751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57760" y="51014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26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57760" y="742619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4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4519" y="68460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 h="0">
                <a:moveTo>
                  <a:pt x="0" y="0"/>
                </a:moveTo>
                <a:lnTo>
                  <a:pt x="348328" y="0"/>
                </a:lnTo>
              </a:path>
            </a:pathLst>
          </a:custGeom>
          <a:ln w="39393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83499" y="451419"/>
            <a:ext cx="0" cy="213995"/>
          </a:xfrm>
          <a:custGeom>
            <a:avLst/>
            <a:gdLst/>
            <a:ahLst/>
            <a:cxnLst/>
            <a:rect l="l" t="t" r="r" b="b"/>
            <a:pathLst>
              <a:path w="0" h="213995">
                <a:moveTo>
                  <a:pt x="0" y="0"/>
                </a:moveTo>
                <a:lnTo>
                  <a:pt x="0" y="213485"/>
                </a:lnTo>
              </a:path>
            </a:pathLst>
          </a:custGeom>
          <a:ln w="38696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31932" y="432358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 h="0">
                <a:moveTo>
                  <a:pt x="0" y="0"/>
                </a:moveTo>
                <a:lnTo>
                  <a:pt x="270915" y="0"/>
                </a:lnTo>
              </a:path>
            </a:pathLst>
          </a:custGeom>
          <a:ln w="3812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86738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9325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31932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06202" y="21951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457" y="0"/>
                </a:lnTo>
              </a:path>
            </a:pathLst>
          </a:custGeom>
          <a:ln w="38748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8797" y="20014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183603" y="355152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0" y="154992"/>
                </a:moveTo>
                <a:lnTo>
                  <a:pt x="348328" y="154992"/>
                </a:lnTo>
                <a:lnTo>
                  <a:pt x="348328" y="0"/>
                </a:lnTo>
                <a:lnTo>
                  <a:pt x="0" y="0"/>
                </a:lnTo>
                <a:lnTo>
                  <a:pt x="0" y="154992"/>
                </a:lnTo>
                <a:close/>
              </a:path>
            </a:pathLst>
          </a:custGeom>
          <a:solidFill>
            <a:srgbClr val="F69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83603" y="607000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174154" y="0"/>
                </a:moveTo>
                <a:lnTo>
                  <a:pt x="0" y="77504"/>
                </a:lnTo>
                <a:lnTo>
                  <a:pt x="174154" y="154988"/>
                </a:lnTo>
                <a:lnTo>
                  <a:pt x="348328" y="77504"/>
                </a:lnTo>
                <a:lnTo>
                  <a:pt x="174154" y="0"/>
                </a:lnTo>
                <a:close/>
              </a:path>
            </a:pathLst>
          </a:custGeom>
          <a:solidFill>
            <a:srgbClr val="91CA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22300" y="142034"/>
            <a:ext cx="271145" cy="155575"/>
          </a:xfrm>
          <a:custGeom>
            <a:avLst/>
            <a:gdLst/>
            <a:ahLst/>
            <a:cxnLst/>
            <a:rect l="l" t="t" r="r" b="b"/>
            <a:pathLst>
              <a:path w="271145" h="155575">
                <a:moveTo>
                  <a:pt x="193522" y="0"/>
                </a:moveTo>
                <a:lnTo>
                  <a:pt x="77413" y="0"/>
                </a:lnTo>
                <a:lnTo>
                  <a:pt x="47201" y="6063"/>
                </a:lnTo>
                <a:lnTo>
                  <a:pt x="22603" y="22627"/>
                </a:lnTo>
                <a:lnTo>
                  <a:pt x="6057" y="47248"/>
                </a:lnTo>
                <a:lnTo>
                  <a:pt x="0" y="77484"/>
                </a:lnTo>
                <a:lnTo>
                  <a:pt x="6057" y="107731"/>
                </a:lnTo>
                <a:lnTo>
                  <a:pt x="22603" y="132358"/>
                </a:lnTo>
                <a:lnTo>
                  <a:pt x="47201" y="148924"/>
                </a:lnTo>
                <a:lnTo>
                  <a:pt x="77413" y="154988"/>
                </a:lnTo>
                <a:lnTo>
                  <a:pt x="193522" y="154988"/>
                </a:lnTo>
                <a:lnTo>
                  <a:pt x="223734" y="148924"/>
                </a:lnTo>
                <a:lnTo>
                  <a:pt x="248332" y="132358"/>
                </a:lnTo>
                <a:lnTo>
                  <a:pt x="264878" y="107731"/>
                </a:lnTo>
                <a:lnTo>
                  <a:pt x="270936" y="77484"/>
                </a:lnTo>
                <a:lnTo>
                  <a:pt x="264878" y="47248"/>
                </a:lnTo>
                <a:lnTo>
                  <a:pt x="248332" y="22627"/>
                </a:lnTo>
                <a:lnTo>
                  <a:pt x="223734" y="6063"/>
                </a:lnTo>
                <a:lnTo>
                  <a:pt x="193522" y="0"/>
                </a:lnTo>
                <a:close/>
              </a:path>
            </a:pathLst>
          </a:custGeom>
          <a:solidFill>
            <a:srgbClr val="FFD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83603" y="839493"/>
            <a:ext cx="348615" cy="116839"/>
          </a:xfrm>
          <a:custGeom>
            <a:avLst/>
            <a:gdLst/>
            <a:ahLst/>
            <a:cxnLst/>
            <a:rect l="l" t="t" r="r" b="b"/>
            <a:pathLst>
              <a:path w="348615" h="116840">
                <a:moveTo>
                  <a:pt x="290263" y="0"/>
                </a:moveTo>
                <a:lnTo>
                  <a:pt x="58065" y="0"/>
                </a:lnTo>
                <a:lnTo>
                  <a:pt x="35465" y="4568"/>
                </a:lnTo>
                <a:lnTo>
                  <a:pt x="17008" y="17026"/>
                </a:lnTo>
                <a:lnTo>
                  <a:pt x="4563" y="35498"/>
                </a:lnTo>
                <a:lnTo>
                  <a:pt x="0" y="58113"/>
                </a:lnTo>
                <a:lnTo>
                  <a:pt x="4563" y="80739"/>
                </a:lnTo>
                <a:lnTo>
                  <a:pt x="17008" y="99217"/>
                </a:lnTo>
                <a:lnTo>
                  <a:pt x="35465" y="111677"/>
                </a:lnTo>
                <a:lnTo>
                  <a:pt x="58065" y="116246"/>
                </a:lnTo>
                <a:lnTo>
                  <a:pt x="290263" y="116246"/>
                </a:lnTo>
                <a:lnTo>
                  <a:pt x="312863" y="111677"/>
                </a:lnTo>
                <a:lnTo>
                  <a:pt x="331320" y="99217"/>
                </a:lnTo>
                <a:lnTo>
                  <a:pt x="343765" y="80739"/>
                </a:lnTo>
                <a:lnTo>
                  <a:pt x="348328" y="58113"/>
                </a:lnTo>
                <a:lnTo>
                  <a:pt x="343765" y="35498"/>
                </a:lnTo>
                <a:lnTo>
                  <a:pt x="331320" y="17026"/>
                </a:lnTo>
                <a:lnTo>
                  <a:pt x="312863" y="4568"/>
                </a:lnTo>
                <a:lnTo>
                  <a:pt x="290263" y="0"/>
                </a:lnTo>
                <a:close/>
              </a:path>
            </a:pathLst>
          </a:custGeom>
          <a:solidFill>
            <a:srgbClr val="EC647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9006" y="1982470"/>
          <a:ext cx="11540490" cy="346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/>
                <a:gridCol w="2880360"/>
                <a:gridCol w="3960495"/>
                <a:gridCol w="3960495"/>
              </a:tblGrid>
              <a:tr h="3006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17475" marR="110489" indent="161290">
                        <a:lnSpc>
                          <a:spcPct val="100000"/>
                        </a:lnSpc>
                      </a:pPr>
                      <a:r>
                        <a:rPr dirty="0" sz="1050" spc="5" b="1">
                          <a:latin typeface="Segoe UI"/>
                          <a:cs typeface="Segoe UI"/>
                        </a:rPr>
                        <a:t>№ 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ппы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55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Типовые</a:t>
                      </a:r>
                      <a:r>
                        <a:rPr dirty="0" sz="1050" spc="-5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случаи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Критерии оценки категории пациентов </a:t>
                      </a:r>
                      <a:r>
                        <a:rPr dirty="0" sz="1050" spc="5" b="1">
                          <a:latin typeface="Segoe UI"/>
                          <a:cs typeface="Segoe UI"/>
                        </a:rPr>
                        <a:t>и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тактика</a:t>
                      </a:r>
                      <a:r>
                        <a:rPr dirty="0" sz="1050" spc="-18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ведения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19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Есть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симптомы</a:t>
                      </a:r>
                      <a:r>
                        <a:rPr dirty="0" sz="1050" spc="-6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Нет симптомов</a:t>
                      </a:r>
                      <a:r>
                        <a:rPr dirty="0" sz="1050" spc="-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6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15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3600" spc="-5" b="1">
                          <a:latin typeface="Segoe UI"/>
                          <a:cs typeface="Segoe UI"/>
                        </a:rPr>
                        <a:t>IV</a:t>
                      </a:r>
                      <a:endParaRPr sz="3600">
                        <a:latin typeface="Segoe UI"/>
                        <a:cs typeface="Segoe U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357630">
                        <a:lnSpc>
                          <a:spcPct val="107000"/>
                        </a:lnSpc>
                      </a:pPr>
                      <a:r>
                        <a:rPr dirty="0" sz="1000" spc="-5" b="1">
                          <a:latin typeface="Segoe UI"/>
                          <a:cs typeface="Segoe UI"/>
                        </a:rPr>
                        <a:t>Активы от </a:t>
                      </a:r>
                      <a:r>
                        <a:rPr dirty="0" sz="1000" spc="-10" b="1">
                          <a:latin typeface="Segoe UI"/>
                          <a:cs typeface="Segoe UI"/>
                        </a:rPr>
                        <a:t>бригад </a:t>
                      </a:r>
                      <a:r>
                        <a:rPr dirty="0" sz="1000" spc="-5" b="1">
                          <a:latin typeface="Segoe UI"/>
                          <a:cs typeface="Segoe UI"/>
                        </a:rPr>
                        <a:t>СМП  </a:t>
                      </a:r>
                      <a:r>
                        <a:rPr dirty="0" sz="1000" spc="-10" b="1">
                          <a:latin typeface="Segoe UI"/>
                          <a:cs typeface="Segoe UI"/>
                        </a:rPr>
                        <a:t>или ОНМПВиДН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68580" marR="513715">
                        <a:lnSpc>
                          <a:spcPct val="107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К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пациентам, прибывших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из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стран,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где  зарегистрированы случаи</a:t>
                      </a:r>
                      <a:r>
                        <a:rPr dirty="0" sz="1000" spc="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новой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коронавирусной</a:t>
                      </a:r>
                      <a:r>
                        <a:rPr dirty="0" sz="1000" spc="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инфекции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Тактика: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взятие биоматериала (мазок из зева и носа) (1</a:t>
                      </a:r>
                      <a:r>
                        <a:rPr dirty="0" sz="1000" spc="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день)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контроль взятия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мазка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через 1</a:t>
                      </a:r>
                      <a:r>
                        <a:rPr dirty="0" sz="1000" spc="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ts val="1195"/>
                        </a:lnSpc>
                        <a:buFont typeface="Arial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назначения</a:t>
                      </a:r>
                      <a:r>
                        <a:rPr dirty="0" sz="1000" spc="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лечения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ts val="1195"/>
                        </a:lnSpc>
                        <a:buFont typeface="Arial"/>
                        <a:buChar char="•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выдача л/н на 14</a:t>
                      </a:r>
                      <a:r>
                        <a:rPr dirty="0" sz="1000" spc="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Тактика: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ts val="1195"/>
                        </a:lnSpc>
                        <a:buFont typeface="Arial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indent="-343535">
                        <a:lnSpc>
                          <a:spcPts val="1195"/>
                        </a:lnSpc>
                        <a:buFont typeface="Arial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выдача л/н на 14</a:t>
                      </a:r>
                      <a:r>
                        <a:rPr dirty="0"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Врач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обязан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проинформировать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пациента о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нижеследующем: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marR="175895" indent="-343535">
                        <a:lnSpc>
                          <a:spcPct val="107000"/>
                        </a:lnSpc>
                        <a:spcBef>
                          <a:spcPts val="1105"/>
                        </a:spcBef>
                        <a:buFont typeface="Arial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посещении пациента пациенту даются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разъяснения  о том, что он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обязан находиться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дома 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ему запрещается  покидать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его согласно Указа Мэра г. Москвы от 5 марта  2020г. №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12-УМ.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2115" marR="631190" indent="-343535">
                        <a:lnSpc>
                          <a:spcPct val="107000"/>
                        </a:lnSpc>
                        <a:buFont typeface="Arial"/>
                        <a:buChar char="•"/>
                        <a:tabLst>
                          <a:tab pos="412115" algn="l"/>
                          <a:tab pos="41275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 случае появления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симптомов ОРВИ или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других  заболеваний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вызывает врача на</a:t>
                      </a:r>
                      <a:r>
                        <a:rPr dirty="0" sz="1000" spc="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дом.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015" y="24841"/>
            <a:ext cx="59137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5" b="1" i="0">
                <a:latin typeface="Segoe UI"/>
                <a:cs typeface="Segoe UI"/>
              </a:rPr>
              <a:t>Алгоритм </a:t>
            </a:r>
            <a:r>
              <a:rPr dirty="0" sz="3600" spc="-20" b="1" i="0">
                <a:latin typeface="Segoe UI"/>
                <a:cs typeface="Segoe UI"/>
              </a:rPr>
              <a:t>работы </a:t>
            </a:r>
            <a:r>
              <a:rPr dirty="0" sz="3600" spc="-15" b="1" i="0">
                <a:latin typeface="Segoe UI"/>
                <a:cs typeface="Segoe UI"/>
              </a:rPr>
              <a:t>врачей  </a:t>
            </a:r>
            <a:r>
              <a:rPr dirty="0" sz="3600" b="1" i="0">
                <a:latin typeface="Segoe UI"/>
                <a:cs typeface="Segoe UI"/>
              </a:rPr>
              <a:t>при </a:t>
            </a:r>
            <a:r>
              <a:rPr dirty="0" sz="3600" spc="-15" b="1" i="0">
                <a:latin typeface="Segoe UI"/>
                <a:cs typeface="Segoe UI"/>
              </a:rPr>
              <a:t>коронавирусе </a:t>
            </a:r>
            <a:r>
              <a:rPr dirty="0" sz="3600" b="1" i="0">
                <a:latin typeface="Segoe UI"/>
                <a:cs typeface="Segoe UI"/>
              </a:rPr>
              <a:t>[4 </a:t>
            </a:r>
            <a:r>
              <a:rPr dirty="0" sz="3600" spc="-5" b="1" i="0">
                <a:latin typeface="Segoe UI"/>
                <a:cs typeface="Segoe UI"/>
              </a:rPr>
              <a:t>из</a:t>
            </a:r>
            <a:r>
              <a:rPr dirty="0" sz="3600" spc="-25" b="1" i="0">
                <a:latin typeface="Segoe UI"/>
                <a:cs typeface="Segoe UI"/>
              </a:rPr>
              <a:t> </a:t>
            </a:r>
            <a:r>
              <a:rPr dirty="0" sz="3600" spc="5" b="1" i="0">
                <a:latin typeface="Segoe UI"/>
                <a:cs typeface="Segoe UI"/>
              </a:rPr>
              <a:t>4]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12689" y="45159"/>
            <a:ext cx="1006475" cy="1162685"/>
          </a:xfrm>
          <a:custGeom>
            <a:avLst/>
            <a:gdLst/>
            <a:ahLst/>
            <a:cxnLst/>
            <a:rect l="l" t="t" r="r" b="b"/>
            <a:pathLst>
              <a:path w="1006475" h="1162685">
                <a:moveTo>
                  <a:pt x="1006268" y="0"/>
                </a:moveTo>
                <a:lnTo>
                  <a:pt x="0" y="0"/>
                </a:lnTo>
                <a:lnTo>
                  <a:pt x="0" y="1084944"/>
                </a:lnTo>
                <a:lnTo>
                  <a:pt x="6056" y="1115188"/>
                </a:lnTo>
                <a:lnTo>
                  <a:pt x="22601" y="1139812"/>
                </a:lnTo>
                <a:lnTo>
                  <a:pt x="47197" y="1156377"/>
                </a:lnTo>
                <a:lnTo>
                  <a:pt x="77405" y="1162441"/>
                </a:lnTo>
                <a:lnTo>
                  <a:pt x="92891" y="1160899"/>
                </a:lnTo>
                <a:lnTo>
                  <a:pt x="132435" y="1140039"/>
                </a:lnTo>
                <a:lnTo>
                  <a:pt x="153270" y="1100449"/>
                </a:lnTo>
                <a:lnTo>
                  <a:pt x="154810" y="1007450"/>
                </a:lnTo>
                <a:lnTo>
                  <a:pt x="1006268" y="1007450"/>
                </a:lnTo>
                <a:lnTo>
                  <a:pt x="1006268" y="0"/>
                </a:lnTo>
                <a:close/>
              </a:path>
            </a:pathLst>
          </a:custGeom>
          <a:solidFill>
            <a:srgbClr val="90DF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90094" y="1052609"/>
            <a:ext cx="1083945" cy="155575"/>
          </a:xfrm>
          <a:custGeom>
            <a:avLst/>
            <a:gdLst/>
            <a:ahLst/>
            <a:cxnLst/>
            <a:rect l="l" t="t" r="r" b="b"/>
            <a:pathLst>
              <a:path w="1083945" h="155575">
                <a:moveTo>
                  <a:pt x="1083669" y="0"/>
                </a:moveTo>
                <a:lnTo>
                  <a:pt x="77405" y="0"/>
                </a:lnTo>
                <a:lnTo>
                  <a:pt x="77405" y="77494"/>
                </a:lnTo>
                <a:lnTo>
                  <a:pt x="75864" y="92999"/>
                </a:lnTo>
                <a:lnTo>
                  <a:pt x="55030" y="132589"/>
                </a:lnTo>
                <a:lnTo>
                  <a:pt x="15486" y="153449"/>
                </a:lnTo>
                <a:lnTo>
                  <a:pt x="0" y="154991"/>
                </a:lnTo>
                <a:lnTo>
                  <a:pt x="1006255" y="154991"/>
                </a:lnTo>
                <a:lnTo>
                  <a:pt x="1036467" y="148927"/>
                </a:lnTo>
                <a:lnTo>
                  <a:pt x="1061065" y="132362"/>
                </a:lnTo>
                <a:lnTo>
                  <a:pt x="1077611" y="107737"/>
                </a:lnTo>
                <a:lnTo>
                  <a:pt x="1083669" y="77494"/>
                </a:lnTo>
                <a:lnTo>
                  <a:pt x="1083669" y="0"/>
                </a:lnTo>
                <a:close/>
              </a:path>
            </a:pathLst>
          </a:custGeom>
          <a:solidFill>
            <a:srgbClr val="5EBB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57760" y="277637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4">
                <a:moveTo>
                  <a:pt x="0" y="0"/>
                </a:moveTo>
                <a:lnTo>
                  <a:pt x="0" y="7751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57760" y="51014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26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57760" y="742619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4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4519" y="68460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 h="0">
                <a:moveTo>
                  <a:pt x="0" y="0"/>
                </a:moveTo>
                <a:lnTo>
                  <a:pt x="348328" y="0"/>
                </a:lnTo>
              </a:path>
            </a:pathLst>
          </a:custGeom>
          <a:ln w="39393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83499" y="451419"/>
            <a:ext cx="0" cy="213995"/>
          </a:xfrm>
          <a:custGeom>
            <a:avLst/>
            <a:gdLst/>
            <a:ahLst/>
            <a:cxnLst/>
            <a:rect l="l" t="t" r="r" b="b"/>
            <a:pathLst>
              <a:path w="0" h="213995">
                <a:moveTo>
                  <a:pt x="0" y="0"/>
                </a:moveTo>
                <a:lnTo>
                  <a:pt x="0" y="213485"/>
                </a:lnTo>
              </a:path>
            </a:pathLst>
          </a:custGeom>
          <a:ln w="38696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31932" y="432358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 h="0">
                <a:moveTo>
                  <a:pt x="0" y="0"/>
                </a:moveTo>
                <a:lnTo>
                  <a:pt x="270915" y="0"/>
                </a:lnTo>
              </a:path>
            </a:pathLst>
          </a:custGeom>
          <a:ln w="3812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86738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9325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31932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06202" y="21951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457" y="0"/>
                </a:lnTo>
              </a:path>
            </a:pathLst>
          </a:custGeom>
          <a:ln w="38748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8797" y="20014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183603" y="355152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0" y="154992"/>
                </a:moveTo>
                <a:lnTo>
                  <a:pt x="348328" y="154992"/>
                </a:lnTo>
                <a:lnTo>
                  <a:pt x="348328" y="0"/>
                </a:lnTo>
                <a:lnTo>
                  <a:pt x="0" y="0"/>
                </a:lnTo>
                <a:lnTo>
                  <a:pt x="0" y="154992"/>
                </a:lnTo>
                <a:close/>
              </a:path>
            </a:pathLst>
          </a:custGeom>
          <a:solidFill>
            <a:srgbClr val="F69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83603" y="607000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174154" y="0"/>
                </a:moveTo>
                <a:lnTo>
                  <a:pt x="0" y="77504"/>
                </a:lnTo>
                <a:lnTo>
                  <a:pt x="174154" y="154988"/>
                </a:lnTo>
                <a:lnTo>
                  <a:pt x="348328" y="77504"/>
                </a:lnTo>
                <a:lnTo>
                  <a:pt x="174154" y="0"/>
                </a:lnTo>
                <a:close/>
              </a:path>
            </a:pathLst>
          </a:custGeom>
          <a:solidFill>
            <a:srgbClr val="91CA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22300" y="142034"/>
            <a:ext cx="271145" cy="155575"/>
          </a:xfrm>
          <a:custGeom>
            <a:avLst/>
            <a:gdLst/>
            <a:ahLst/>
            <a:cxnLst/>
            <a:rect l="l" t="t" r="r" b="b"/>
            <a:pathLst>
              <a:path w="271145" h="155575">
                <a:moveTo>
                  <a:pt x="193522" y="0"/>
                </a:moveTo>
                <a:lnTo>
                  <a:pt x="77413" y="0"/>
                </a:lnTo>
                <a:lnTo>
                  <a:pt x="47201" y="6063"/>
                </a:lnTo>
                <a:lnTo>
                  <a:pt x="22603" y="22627"/>
                </a:lnTo>
                <a:lnTo>
                  <a:pt x="6057" y="47248"/>
                </a:lnTo>
                <a:lnTo>
                  <a:pt x="0" y="77484"/>
                </a:lnTo>
                <a:lnTo>
                  <a:pt x="6057" y="107731"/>
                </a:lnTo>
                <a:lnTo>
                  <a:pt x="22603" y="132358"/>
                </a:lnTo>
                <a:lnTo>
                  <a:pt x="47201" y="148924"/>
                </a:lnTo>
                <a:lnTo>
                  <a:pt x="77413" y="154988"/>
                </a:lnTo>
                <a:lnTo>
                  <a:pt x="193522" y="154988"/>
                </a:lnTo>
                <a:lnTo>
                  <a:pt x="223734" y="148924"/>
                </a:lnTo>
                <a:lnTo>
                  <a:pt x="248332" y="132358"/>
                </a:lnTo>
                <a:lnTo>
                  <a:pt x="264878" y="107731"/>
                </a:lnTo>
                <a:lnTo>
                  <a:pt x="270936" y="77484"/>
                </a:lnTo>
                <a:lnTo>
                  <a:pt x="264878" y="47248"/>
                </a:lnTo>
                <a:lnTo>
                  <a:pt x="248332" y="22627"/>
                </a:lnTo>
                <a:lnTo>
                  <a:pt x="223734" y="6063"/>
                </a:lnTo>
                <a:lnTo>
                  <a:pt x="193522" y="0"/>
                </a:lnTo>
                <a:close/>
              </a:path>
            </a:pathLst>
          </a:custGeom>
          <a:solidFill>
            <a:srgbClr val="FFD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83603" y="839493"/>
            <a:ext cx="348615" cy="116839"/>
          </a:xfrm>
          <a:custGeom>
            <a:avLst/>
            <a:gdLst/>
            <a:ahLst/>
            <a:cxnLst/>
            <a:rect l="l" t="t" r="r" b="b"/>
            <a:pathLst>
              <a:path w="348615" h="116840">
                <a:moveTo>
                  <a:pt x="290263" y="0"/>
                </a:moveTo>
                <a:lnTo>
                  <a:pt x="58065" y="0"/>
                </a:lnTo>
                <a:lnTo>
                  <a:pt x="35465" y="4568"/>
                </a:lnTo>
                <a:lnTo>
                  <a:pt x="17008" y="17026"/>
                </a:lnTo>
                <a:lnTo>
                  <a:pt x="4563" y="35498"/>
                </a:lnTo>
                <a:lnTo>
                  <a:pt x="0" y="58113"/>
                </a:lnTo>
                <a:lnTo>
                  <a:pt x="4563" y="80739"/>
                </a:lnTo>
                <a:lnTo>
                  <a:pt x="17008" y="99217"/>
                </a:lnTo>
                <a:lnTo>
                  <a:pt x="35465" y="111677"/>
                </a:lnTo>
                <a:lnTo>
                  <a:pt x="58065" y="116246"/>
                </a:lnTo>
                <a:lnTo>
                  <a:pt x="290263" y="116246"/>
                </a:lnTo>
                <a:lnTo>
                  <a:pt x="312863" y="111677"/>
                </a:lnTo>
                <a:lnTo>
                  <a:pt x="331320" y="99217"/>
                </a:lnTo>
                <a:lnTo>
                  <a:pt x="343765" y="80739"/>
                </a:lnTo>
                <a:lnTo>
                  <a:pt x="348328" y="58113"/>
                </a:lnTo>
                <a:lnTo>
                  <a:pt x="343765" y="35498"/>
                </a:lnTo>
                <a:lnTo>
                  <a:pt x="331320" y="17026"/>
                </a:lnTo>
                <a:lnTo>
                  <a:pt x="312863" y="4568"/>
                </a:lnTo>
                <a:lnTo>
                  <a:pt x="290263" y="0"/>
                </a:lnTo>
                <a:close/>
              </a:path>
            </a:pathLst>
          </a:custGeom>
          <a:solidFill>
            <a:srgbClr val="EC647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2078812"/>
            <a:ext cx="5706745" cy="270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Спасибо за  </a:t>
            </a:r>
            <a:r>
              <a:rPr dirty="0" spc="-10" i="1"/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306705"/>
            <a:ext cx="31051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 i="0">
                <a:latin typeface="Segoe UI"/>
                <a:cs typeface="Segoe UI"/>
              </a:rPr>
              <a:t>ТЕР</a:t>
            </a:r>
            <a:r>
              <a:rPr dirty="0" sz="3200" spc="5" b="1" i="0">
                <a:latin typeface="Segoe UI"/>
                <a:cs typeface="Segoe UI"/>
              </a:rPr>
              <a:t>М</a:t>
            </a:r>
            <a:r>
              <a:rPr dirty="0" sz="3200" spc="-5" b="1" i="0">
                <a:latin typeface="Segoe UI"/>
                <a:cs typeface="Segoe UI"/>
              </a:rPr>
              <a:t>ОМЕТРИЯ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669" y="1695450"/>
            <a:ext cx="11090275" cy="4535805"/>
          </a:xfrm>
          <a:custGeom>
            <a:avLst/>
            <a:gdLst/>
            <a:ahLst/>
            <a:cxnLst/>
            <a:rect l="l" t="t" r="r" b="b"/>
            <a:pathLst>
              <a:path w="11090275" h="4535805">
                <a:moveTo>
                  <a:pt x="0" y="4535424"/>
                </a:moveTo>
                <a:lnTo>
                  <a:pt x="11090148" y="4535424"/>
                </a:lnTo>
                <a:lnTo>
                  <a:pt x="11090148" y="0"/>
                </a:lnTo>
                <a:lnTo>
                  <a:pt x="0" y="0"/>
                </a:lnTo>
                <a:lnTo>
                  <a:pt x="0" y="4535424"/>
                </a:lnTo>
                <a:close/>
              </a:path>
            </a:pathLst>
          </a:custGeom>
          <a:ln w="25908">
            <a:solidFill>
              <a:srgbClr val="BBE2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5572" y="2081530"/>
            <a:ext cx="9230995" cy="3852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Пункт</a:t>
            </a:r>
            <a:r>
              <a:rPr dirty="0" sz="2000" spc="-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термометрии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52525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 spc="10">
                <a:solidFill>
                  <a:srgbClr val="252525"/>
                </a:solidFill>
                <a:latin typeface="Arial"/>
                <a:cs typeface="Arial"/>
              </a:rPr>
              <a:t>До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12 </a:t>
            </a:r>
            <a:r>
              <a:rPr dirty="0" sz="2000" spc="-15">
                <a:solidFill>
                  <a:srgbClr val="252525"/>
                </a:solidFill>
                <a:latin typeface="Arial"/>
                <a:cs typeface="Arial"/>
              </a:rPr>
              <a:t>человек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в смену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на пунктах</a:t>
            </a:r>
            <a:r>
              <a:rPr dirty="0" sz="2000" spc="-114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термометрии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40665" marR="1087120" indent="-228600">
              <a:lnSpc>
                <a:spcPts val="216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Обеспечение </a:t>
            </a:r>
            <a:r>
              <a:rPr dirty="0" sz="2000" spc="-15">
                <a:solidFill>
                  <a:srgbClr val="252525"/>
                </a:solidFill>
                <a:latin typeface="Arial"/>
                <a:cs typeface="Arial"/>
              </a:rPr>
              <a:t>сотрудников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пункта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термометрии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бесконтактными 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термометрами,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медицинская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шапочка, </a:t>
            </a:r>
            <a:r>
              <a:rPr dirty="0" sz="2000" spc="5">
                <a:solidFill>
                  <a:srgbClr val="252525"/>
                </a:solidFill>
                <a:latin typeface="Arial"/>
                <a:cs typeface="Arial"/>
              </a:rPr>
              <a:t>масками,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очками,</a:t>
            </a:r>
            <a:r>
              <a:rPr dirty="0" sz="2000" spc="-18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252525"/>
                </a:solidFill>
                <a:latin typeface="Arial"/>
                <a:cs typeface="Arial"/>
              </a:rPr>
              <a:t>халатами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Измерение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температуры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всем</a:t>
            </a:r>
            <a:r>
              <a:rPr dirty="0" sz="2000" spc="-9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пациентам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Выдача </a:t>
            </a:r>
            <a:r>
              <a:rPr dirty="0" sz="2000" spc="5">
                <a:solidFill>
                  <a:srgbClr val="252525"/>
                </a:solidFill>
                <a:latin typeface="Arial"/>
                <a:cs typeface="Arial"/>
              </a:rPr>
              <a:t>масок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температурящим</a:t>
            </a:r>
            <a:r>
              <a:rPr dirty="0" sz="2000" spc="-4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пациентам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52525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40665" indent="-228600">
              <a:lnSpc>
                <a:spcPts val="228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При </a:t>
            </a:r>
            <a:r>
              <a:rPr dirty="0" sz="2000" spc="-15">
                <a:solidFill>
                  <a:srgbClr val="252525"/>
                </a:solidFill>
                <a:latin typeface="Arial"/>
                <a:cs typeface="Arial"/>
              </a:rPr>
              <a:t>определении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пациента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с </a:t>
            </a:r>
            <a:r>
              <a:rPr dirty="0" sz="2000" spc="-15">
                <a:solidFill>
                  <a:srgbClr val="252525"/>
                </a:solidFill>
                <a:latin typeface="Arial"/>
                <a:cs typeface="Arial"/>
              </a:rPr>
              <a:t>подъёмом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температуры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маршрутизация</a:t>
            </a:r>
            <a:r>
              <a:rPr dirty="0" sz="2000" spc="-8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2280"/>
              </a:lnSpc>
            </a:pP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изолированный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кабинет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через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прилегающую </a:t>
            </a:r>
            <a:r>
              <a:rPr dirty="0" sz="2000" spc="-10">
                <a:solidFill>
                  <a:srgbClr val="252525"/>
                </a:solidFill>
                <a:latin typeface="Arial"/>
                <a:cs typeface="Arial"/>
              </a:rPr>
              <a:t>территорию </a:t>
            </a:r>
            <a:r>
              <a:rPr dirty="0" sz="2000">
                <a:solidFill>
                  <a:srgbClr val="252525"/>
                </a:solidFill>
                <a:latin typeface="Arial"/>
                <a:cs typeface="Arial"/>
              </a:rPr>
              <a:t>(по</a:t>
            </a:r>
            <a:r>
              <a:rPr dirty="0" sz="2000" spc="-17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Arial"/>
                <a:cs typeface="Arial"/>
              </a:rPr>
              <a:t>возможности).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827" y="1484375"/>
            <a:ext cx="7534909" cy="443865"/>
          </a:xfrm>
          <a:prstGeom prst="rect">
            <a:avLst/>
          </a:prstGeom>
          <a:solidFill>
            <a:srgbClr val="BBE2E0"/>
          </a:solidFill>
        </p:spPr>
        <p:txBody>
          <a:bodyPr wrap="square" lIns="0" tIns="64769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509"/>
              </a:spcBef>
            </a:pPr>
            <a:r>
              <a:rPr dirty="0" sz="1800" spc="-30" b="1">
                <a:latin typeface="Arial"/>
                <a:cs typeface="Arial"/>
              </a:rPr>
              <a:t>ВХОДНАЯ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ГРУППА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41037" y="191115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52214" y="532235"/>
                </a:moveTo>
                <a:lnTo>
                  <a:pt x="852214" y="897698"/>
                </a:lnTo>
                <a:lnTo>
                  <a:pt x="853007" y="888808"/>
                </a:lnTo>
                <a:lnTo>
                  <a:pt x="855417" y="880312"/>
                </a:lnTo>
                <a:lnTo>
                  <a:pt x="888809" y="853007"/>
                </a:lnTo>
                <a:lnTo>
                  <a:pt x="897699" y="852214"/>
                </a:lnTo>
                <a:lnTo>
                  <a:pt x="901881" y="852214"/>
                </a:lnTo>
                <a:lnTo>
                  <a:pt x="902928" y="852726"/>
                </a:lnTo>
                <a:lnTo>
                  <a:pt x="905543" y="852726"/>
                </a:lnTo>
                <a:lnTo>
                  <a:pt x="906065" y="853255"/>
                </a:lnTo>
                <a:lnTo>
                  <a:pt x="908156" y="853255"/>
                </a:lnTo>
                <a:lnTo>
                  <a:pt x="908679" y="853785"/>
                </a:lnTo>
                <a:lnTo>
                  <a:pt x="909725" y="853785"/>
                </a:lnTo>
                <a:lnTo>
                  <a:pt x="910770" y="854296"/>
                </a:lnTo>
                <a:lnTo>
                  <a:pt x="911294" y="854296"/>
                </a:lnTo>
                <a:lnTo>
                  <a:pt x="912338" y="854826"/>
                </a:lnTo>
                <a:lnTo>
                  <a:pt x="912862" y="854826"/>
                </a:lnTo>
                <a:lnTo>
                  <a:pt x="913385" y="855355"/>
                </a:lnTo>
                <a:lnTo>
                  <a:pt x="913907" y="855355"/>
                </a:lnTo>
                <a:lnTo>
                  <a:pt x="914953" y="855867"/>
                </a:lnTo>
                <a:lnTo>
                  <a:pt x="915476" y="855867"/>
                </a:lnTo>
                <a:lnTo>
                  <a:pt x="915998" y="856396"/>
                </a:lnTo>
                <a:lnTo>
                  <a:pt x="917044" y="856396"/>
                </a:lnTo>
                <a:lnTo>
                  <a:pt x="918091" y="857437"/>
                </a:lnTo>
                <a:lnTo>
                  <a:pt x="918613" y="857437"/>
                </a:lnTo>
                <a:lnTo>
                  <a:pt x="919659" y="857967"/>
                </a:lnTo>
                <a:lnTo>
                  <a:pt x="920182" y="858478"/>
                </a:lnTo>
                <a:lnTo>
                  <a:pt x="920704" y="858478"/>
                </a:lnTo>
                <a:lnTo>
                  <a:pt x="921750" y="859537"/>
                </a:lnTo>
                <a:lnTo>
                  <a:pt x="922795" y="860049"/>
                </a:lnTo>
                <a:lnTo>
                  <a:pt x="923319" y="860049"/>
                </a:lnTo>
                <a:lnTo>
                  <a:pt x="923841" y="861108"/>
                </a:lnTo>
                <a:lnTo>
                  <a:pt x="924886" y="861619"/>
                </a:lnTo>
                <a:lnTo>
                  <a:pt x="925410" y="861619"/>
                </a:lnTo>
                <a:lnTo>
                  <a:pt x="925932" y="862149"/>
                </a:lnTo>
                <a:lnTo>
                  <a:pt x="925932" y="862660"/>
                </a:lnTo>
                <a:lnTo>
                  <a:pt x="927501" y="863190"/>
                </a:lnTo>
                <a:lnTo>
                  <a:pt x="929592" y="865290"/>
                </a:lnTo>
                <a:lnTo>
                  <a:pt x="942664" y="878877"/>
                </a:lnTo>
                <a:lnTo>
                  <a:pt x="942664" y="641507"/>
                </a:lnTo>
                <a:lnTo>
                  <a:pt x="941798" y="632632"/>
                </a:lnTo>
                <a:lnTo>
                  <a:pt x="939265" y="624195"/>
                </a:lnTo>
                <a:lnTo>
                  <a:pt x="935164" y="616443"/>
                </a:lnTo>
                <a:lnTo>
                  <a:pt x="929592" y="609622"/>
                </a:lnTo>
                <a:lnTo>
                  <a:pt x="929592" y="609092"/>
                </a:lnTo>
                <a:lnTo>
                  <a:pt x="929070" y="609092"/>
                </a:lnTo>
                <a:lnTo>
                  <a:pt x="852214" y="532235"/>
                </a:lnTo>
                <a:close/>
              </a:path>
              <a:path w="942975" h="942975">
                <a:moveTo>
                  <a:pt x="0" y="226376"/>
                </a:moveTo>
                <a:lnTo>
                  <a:pt x="4345" y="270715"/>
                </a:lnTo>
                <a:lnTo>
                  <a:pt x="17120" y="312844"/>
                </a:lnTo>
                <a:lnTo>
                  <a:pt x="37935" y="351737"/>
                </a:lnTo>
                <a:lnTo>
                  <a:pt x="66400" y="386369"/>
                </a:lnTo>
                <a:lnTo>
                  <a:pt x="611704" y="931681"/>
                </a:lnTo>
                <a:lnTo>
                  <a:pt x="612763" y="932205"/>
                </a:lnTo>
                <a:lnTo>
                  <a:pt x="612763" y="932728"/>
                </a:lnTo>
                <a:lnTo>
                  <a:pt x="613274" y="932728"/>
                </a:lnTo>
                <a:lnTo>
                  <a:pt x="614315" y="933772"/>
                </a:lnTo>
                <a:lnTo>
                  <a:pt x="615374" y="934296"/>
                </a:lnTo>
                <a:lnTo>
                  <a:pt x="616415" y="935341"/>
                </a:lnTo>
                <a:lnTo>
                  <a:pt x="616945" y="935341"/>
                </a:lnTo>
                <a:lnTo>
                  <a:pt x="617986" y="936387"/>
                </a:lnTo>
                <a:lnTo>
                  <a:pt x="620068" y="937432"/>
                </a:lnTo>
                <a:lnTo>
                  <a:pt x="620597" y="937432"/>
                </a:lnTo>
                <a:lnTo>
                  <a:pt x="621638" y="938478"/>
                </a:lnTo>
                <a:lnTo>
                  <a:pt x="622697" y="939001"/>
                </a:lnTo>
                <a:lnTo>
                  <a:pt x="625820" y="940047"/>
                </a:lnTo>
                <a:lnTo>
                  <a:pt x="626879" y="940570"/>
                </a:lnTo>
                <a:lnTo>
                  <a:pt x="628432" y="940570"/>
                </a:lnTo>
                <a:lnTo>
                  <a:pt x="628432" y="941094"/>
                </a:lnTo>
                <a:lnTo>
                  <a:pt x="630002" y="941094"/>
                </a:lnTo>
                <a:lnTo>
                  <a:pt x="631061" y="941616"/>
                </a:lnTo>
                <a:lnTo>
                  <a:pt x="632614" y="941616"/>
                </a:lnTo>
                <a:lnTo>
                  <a:pt x="633143" y="942138"/>
                </a:lnTo>
                <a:lnTo>
                  <a:pt x="635755" y="942138"/>
                </a:lnTo>
                <a:lnTo>
                  <a:pt x="636814" y="942661"/>
                </a:lnTo>
                <a:lnTo>
                  <a:pt x="878877" y="942661"/>
                </a:lnTo>
                <a:lnTo>
                  <a:pt x="865290" y="929590"/>
                </a:lnTo>
                <a:lnTo>
                  <a:pt x="863190" y="927499"/>
                </a:lnTo>
                <a:lnTo>
                  <a:pt x="861619" y="924884"/>
                </a:lnTo>
                <a:lnTo>
                  <a:pt x="860049" y="922793"/>
                </a:lnTo>
                <a:lnTo>
                  <a:pt x="859537" y="922271"/>
                </a:lnTo>
                <a:lnTo>
                  <a:pt x="857967" y="919134"/>
                </a:lnTo>
                <a:lnTo>
                  <a:pt x="857437" y="919134"/>
                </a:lnTo>
                <a:lnTo>
                  <a:pt x="857437" y="918611"/>
                </a:lnTo>
                <a:lnTo>
                  <a:pt x="856926" y="917565"/>
                </a:lnTo>
                <a:lnTo>
                  <a:pt x="856926" y="917043"/>
                </a:lnTo>
                <a:lnTo>
                  <a:pt x="856396" y="916520"/>
                </a:lnTo>
                <a:lnTo>
                  <a:pt x="855867" y="915474"/>
                </a:lnTo>
                <a:lnTo>
                  <a:pt x="855867" y="914952"/>
                </a:lnTo>
                <a:lnTo>
                  <a:pt x="855355" y="914427"/>
                </a:lnTo>
                <a:lnTo>
                  <a:pt x="855355" y="913383"/>
                </a:lnTo>
                <a:lnTo>
                  <a:pt x="854296" y="910768"/>
                </a:lnTo>
                <a:lnTo>
                  <a:pt x="853255" y="908677"/>
                </a:lnTo>
                <a:lnTo>
                  <a:pt x="853255" y="906063"/>
                </a:lnTo>
                <a:lnTo>
                  <a:pt x="852744" y="905539"/>
                </a:lnTo>
                <a:lnTo>
                  <a:pt x="852744" y="902926"/>
                </a:lnTo>
                <a:lnTo>
                  <a:pt x="852214" y="901880"/>
                </a:lnTo>
                <a:lnTo>
                  <a:pt x="852214" y="532235"/>
                </a:lnTo>
                <a:lnTo>
                  <a:pt x="386369" y="66382"/>
                </a:lnTo>
                <a:lnTo>
                  <a:pt x="351737" y="37928"/>
                </a:lnTo>
                <a:lnTo>
                  <a:pt x="312844" y="17118"/>
                </a:lnTo>
                <a:lnTo>
                  <a:pt x="270715" y="4344"/>
                </a:lnTo>
                <a:lnTo>
                  <a:pt x="226376" y="0"/>
                </a:lnTo>
                <a:lnTo>
                  <a:pt x="181821" y="4344"/>
                </a:lnTo>
                <a:lnTo>
                  <a:pt x="139718" y="17118"/>
                </a:lnTo>
                <a:lnTo>
                  <a:pt x="100950" y="37928"/>
                </a:lnTo>
                <a:lnTo>
                  <a:pt x="66400" y="66382"/>
                </a:lnTo>
                <a:lnTo>
                  <a:pt x="37935" y="100942"/>
                </a:lnTo>
                <a:lnTo>
                  <a:pt x="17120" y="139716"/>
                </a:lnTo>
                <a:lnTo>
                  <a:pt x="4345" y="181821"/>
                </a:lnTo>
                <a:lnTo>
                  <a:pt x="0" y="226376"/>
                </a:lnTo>
                <a:close/>
              </a:path>
            </a:pathLst>
          </a:custGeom>
          <a:solidFill>
            <a:srgbClr val="DEDE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93251" y="1043330"/>
            <a:ext cx="218543" cy="218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50224" y="500108"/>
            <a:ext cx="618490" cy="618490"/>
          </a:xfrm>
          <a:custGeom>
            <a:avLst/>
            <a:gdLst/>
            <a:ahLst/>
            <a:cxnLst/>
            <a:rect l="l" t="t" r="r" b="b"/>
            <a:pathLst>
              <a:path w="618490" h="618490">
                <a:moveTo>
                  <a:pt x="543027" y="479432"/>
                </a:moveTo>
                <a:lnTo>
                  <a:pt x="543027" y="588705"/>
                </a:lnTo>
                <a:lnTo>
                  <a:pt x="543819" y="579815"/>
                </a:lnTo>
                <a:lnTo>
                  <a:pt x="546230" y="571319"/>
                </a:lnTo>
                <a:lnTo>
                  <a:pt x="579622" y="544013"/>
                </a:lnTo>
                <a:lnTo>
                  <a:pt x="588512" y="543221"/>
                </a:lnTo>
                <a:lnTo>
                  <a:pt x="592694" y="543221"/>
                </a:lnTo>
                <a:lnTo>
                  <a:pt x="593741" y="543733"/>
                </a:lnTo>
                <a:lnTo>
                  <a:pt x="596356" y="543733"/>
                </a:lnTo>
                <a:lnTo>
                  <a:pt x="596878" y="544262"/>
                </a:lnTo>
                <a:lnTo>
                  <a:pt x="598969" y="544262"/>
                </a:lnTo>
                <a:lnTo>
                  <a:pt x="599491" y="544792"/>
                </a:lnTo>
                <a:lnTo>
                  <a:pt x="600538" y="544792"/>
                </a:lnTo>
                <a:lnTo>
                  <a:pt x="601582" y="545303"/>
                </a:lnTo>
                <a:lnTo>
                  <a:pt x="602106" y="545303"/>
                </a:lnTo>
                <a:lnTo>
                  <a:pt x="603151" y="545833"/>
                </a:lnTo>
                <a:lnTo>
                  <a:pt x="603675" y="545833"/>
                </a:lnTo>
                <a:lnTo>
                  <a:pt x="604197" y="546362"/>
                </a:lnTo>
                <a:lnTo>
                  <a:pt x="604720" y="546362"/>
                </a:lnTo>
                <a:lnTo>
                  <a:pt x="605766" y="546874"/>
                </a:lnTo>
                <a:lnTo>
                  <a:pt x="606288" y="546874"/>
                </a:lnTo>
                <a:lnTo>
                  <a:pt x="606811" y="547403"/>
                </a:lnTo>
                <a:lnTo>
                  <a:pt x="607857" y="547403"/>
                </a:lnTo>
                <a:lnTo>
                  <a:pt x="608903" y="548444"/>
                </a:lnTo>
                <a:lnTo>
                  <a:pt x="609426" y="548444"/>
                </a:lnTo>
                <a:lnTo>
                  <a:pt x="610472" y="548974"/>
                </a:lnTo>
                <a:lnTo>
                  <a:pt x="610995" y="549485"/>
                </a:lnTo>
                <a:lnTo>
                  <a:pt x="611517" y="549485"/>
                </a:lnTo>
                <a:lnTo>
                  <a:pt x="612563" y="550544"/>
                </a:lnTo>
                <a:lnTo>
                  <a:pt x="613608" y="551056"/>
                </a:lnTo>
                <a:lnTo>
                  <a:pt x="614654" y="552114"/>
                </a:lnTo>
                <a:lnTo>
                  <a:pt x="615699" y="552626"/>
                </a:lnTo>
                <a:lnTo>
                  <a:pt x="616223" y="552626"/>
                </a:lnTo>
                <a:lnTo>
                  <a:pt x="616745" y="553156"/>
                </a:lnTo>
                <a:lnTo>
                  <a:pt x="616745" y="553667"/>
                </a:lnTo>
                <a:lnTo>
                  <a:pt x="618302" y="554193"/>
                </a:lnTo>
                <a:lnTo>
                  <a:pt x="588512" y="524393"/>
                </a:lnTo>
                <a:lnTo>
                  <a:pt x="543027" y="479432"/>
                </a:lnTo>
                <a:close/>
              </a:path>
              <a:path w="618490" h="618490">
                <a:moveTo>
                  <a:pt x="0" y="45283"/>
                </a:moveTo>
                <a:lnTo>
                  <a:pt x="3174" y="62332"/>
                </a:lnTo>
                <a:lnTo>
                  <a:pt x="12863" y="77376"/>
                </a:lnTo>
                <a:lnTo>
                  <a:pt x="479238" y="543221"/>
                </a:lnTo>
                <a:lnTo>
                  <a:pt x="524199" y="588705"/>
                </a:lnTo>
                <a:lnTo>
                  <a:pt x="553990" y="618486"/>
                </a:lnTo>
                <a:lnTo>
                  <a:pt x="552432" y="615891"/>
                </a:lnTo>
                <a:lnTo>
                  <a:pt x="550862" y="613800"/>
                </a:lnTo>
                <a:lnTo>
                  <a:pt x="550350" y="613278"/>
                </a:lnTo>
                <a:lnTo>
                  <a:pt x="548779" y="610140"/>
                </a:lnTo>
                <a:lnTo>
                  <a:pt x="548250" y="610140"/>
                </a:lnTo>
                <a:lnTo>
                  <a:pt x="548250" y="609618"/>
                </a:lnTo>
                <a:lnTo>
                  <a:pt x="547738" y="608572"/>
                </a:lnTo>
                <a:lnTo>
                  <a:pt x="547738" y="608049"/>
                </a:lnTo>
                <a:lnTo>
                  <a:pt x="547209" y="607527"/>
                </a:lnTo>
                <a:lnTo>
                  <a:pt x="546680" y="606481"/>
                </a:lnTo>
                <a:lnTo>
                  <a:pt x="546680" y="605958"/>
                </a:lnTo>
                <a:lnTo>
                  <a:pt x="546168" y="605434"/>
                </a:lnTo>
                <a:lnTo>
                  <a:pt x="546168" y="604390"/>
                </a:lnTo>
                <a:lnTo>
                  <a:pt x="545109" y="602299"/>
                </a:lnTo>
                <a:lnTo>
                  <a:pt x="544068" y="599684"/>
                </a:lnTo>
                <a:lnTo>
                  <a:pt x="544068" y="597070"/>
                </a:lnTo>
                <a:lnTo>
                  <a:pt x="543556" y="596546"/>
                </a:lnTo>
                <a:lnTo>
                  <a:pt x="543556" y="593933"/>
                </a:lnTo>
                <a:lnTo>
                  <a:pt x="543027" y="592887"/>
                </a:lnTo>
                <a:lnTo>
                  <a:pt x="543027" y="479432"/>
                </a:lnTo>
                <a:lnTo>
                  <a:pt x="77182" y="13587"/>
                </a:lnTo>
                <a:lnTo>
                  <a:pt x="41626" y="0"/>
                </a:lnTo>
                <a:lnTo>
                  <a:pt x="41096" y="511"/>
                </a:lnTo>
                <a:lnTo>
                  <a:pt x="41096" y="0"/>
                </a:lnTo>
                <a:lnTo>
                  <a:pt x="40585" y="511"/>
                </a:lnTo>
                <a:lnTo>
                  <a:pt x="40055" y="511"/>
                </a:lnTo>
                <a:lnTo>
                  <a:pt x="32728" y="1899"/>
                </a:lnTo>
                <a:lnTo>
                  <a:pt x="25745" y="4508"/>
                </a:lnTo>
                <a:lnTo>
                  <a:pt x="19251" y="8387"/>
                </a:lnTo>
                <a:lnTo>
                  <a:pt x="13393" y="13587"/>
                </a:lnTo>
                <a:lnTo>
                  <a:pt x="3389" y="28333"/>
                </a:lnTo>
                <a:lnTo>
                  <a:pt x="0" y="45283"/>
                </a:lnTo>
                <a:close/>
              </a:path>
            </a:pathLst>
          </a:custGeom>
          <a:solidFill>
            <a:srgbClr val="46D1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07437" y="191115"/>
            <a:ext cx="876300" cy="879475"/>
          </a:xfrm>
          <a:custGeom>
            <a:avLst/>
            <a:gdLst/>
            <a:ahLst/>
            <a:cxnLst/>
            <a:rect l="l" t="t" r="r" b="b"/>
            <a:pathLst>
              <a:path w="876300" h="879475">
                <a:moveTo>
                  <a:pt x="0" y="66382"/>
                </a:moveTo>
                <a:lnTo>
                  <a:pt x="255650" y="322050"/>
                </a:lnTo>
                <a:lnTo>
                  <a:pt x="261814" y="317157"/>
                </a:lnTo>
                <a:lnTo>
                  <a:pt x="268465" y="313435"/>
                </a:lnTo>
                <a:lnTo>
                  <a:pt x="275506" y="310884"/>
                </a:lnTo>
                <a:lnTo>
                  <a:pt x="282842" y="309504"/>
                </a:lnTo>
                <a:lnTo>
                  <a:pt x="283371" y="309504"/>
                </a:lnTo>
                <a:lnTo>
                  <a:pt x="283883" y="308993"/>
                </a:lnTo>
                <a:lnTo>
                  <a:pt x="319968" y="322050"/>
                </a:lnTo>
                <a:lnTo>
                  <a:pt x="785814" y="788425"/>
                </a:lnTo>
                <a:lnTo>
                  <a:pt x="831299" y="833386"/>
                </a:lnTo>
                <a:lnTo>
                  <a:pt x="863192" y="865290"/>
                </a:lnTo>
                <a:lnTo>
                  <a:pt x="876263" y="878877"/>
                </a:lnTo>
                <a:lnTo>
                  <a:pt x="876263" y="641507"/>
                </a:lnTo>
                <a:lnTo>
                  <a:pt x="875397" y="632632"/>
                </a:lnTo>
                <a:lnTo>
                  <a:pt x="872865" y="624195"/>
                </a:lnTo>
                <a:lnTo>
                  <a:pt x="868763" y="616443"/>
                </a:lnTo>
                <a:lnTo>
                  <a:pt x="863192" y="609622"/>
                </a:lnTo>
                <a:lnTo>
                  <a:pt x="863192" y="609092"/>
                </a:lnTo>
                <a:lnTo>
                  <a:pt x="862669" y="609092"/>
                </a:lnTo>
                <a:lnTo>
                  <a:pt x="319968" y="66382"/>
                </a:lnTo>
                <a:lnTo>
                  <a:pt x="285336" y="37928"/>
                </a:lnTo>
                <a:lnTo>
                  <a:pt x="246443" y="17118"/>
                </a:lnTo>
                <a:lnTo>
                  <a:pt x="204314" y="4344"/>
                </a:lnTo>
                <a:lnTo>
                  <a:pt x="159975" y="0"/>
                </a:lnTo>
                <a:lnTo>
                  <a:pt x="115420" y="4344"/>
                </a:lnTo>
                <a:lnTo>
                  <a:pt x="73317" y="17118"/>
                </a:lnTo>
                <a:lnTo>
                  <a:pt x="34549" y="37928"/>
                </a:lnTo>
                <a:lnTo>
                  <a:pt x="0" y="66382"/>
                </a:lnTo>
                <a:close/>
              </a:path>
            </a:pathLst>
          </a:custGeom>
          <a:solidFill>
            <a:srgbClr val="D5D4D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289940"/>
            <a:ext cx="42227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 i="0">
                <a:latin typeface="Segoe UI"/>
                <a:cs typeface="Segoe UI"/>
              </a:rPr>
              <a:t>ИНФОРМИРОВАНИЕ</a:t>
            </a:r>
            <a:endParaRPr sz="32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9663" y="1484375"/>
          <a:ext cx="10803255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10"/>
                <a:gridCol w="7534909"/>
                <a:gridCol w="2692400"/>
              </a:tblGrid>
              <a:tr h="223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145"/>
                        </a:lnSpc>
                        <a:spcBef>
                          <a:spcPts val="509"/>
                        </a:spcBef>
                      </a:pPr>
                      <a:r>
                        <a:rPr dirty="0" sz="1800" spc="-25" b="1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ПЛАКАТЫ </a:t>
                      </a:r>
                      <a:r>
                        <a:rPr dirty="0" sz="1800" b="1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85" b="1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СТЕНДЫ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solidFill>
                      <a:srgbClr val="BBE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</a:tr>
              <a:tr h="220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BE2E0"/>
                      </a:solidFill>
                      <a:prstDash val="solid"/>
                    </a:lnL>
                    <a:lnT w="28575">
                      <a:solidFill>
                        <a:srgbClr val="BBE2E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BE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BBE2E0"/>
                      </a:solidFill>
                      <a:prstDash val="solid"/>
                    </a:lnR>
                    <a:lnT w="28575">
                      <a:solidFill>
                        <a:srgbClr val="BBE2E0"/>
                      </a:solidFill>
                      <a:prstDash val="solid"/>
                    </a:lnT>
                  </a:tcPr>
                </a:tc>
              </a:tr>
              <a:tr h="271348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18820" marR="695960" indent="-114300">
                        <a:lnSpc>
                          <a:spcPts val="1510"/>
                        </a:lnSpc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Поликлиники, имеющие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отдельный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вход: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«В связи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введением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режима повышенной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готовности (Указ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Мэра  Москвы № 12-УМ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от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05.03.2020 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г.)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пациенты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повышенной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температурой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тела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принимаются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через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вход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торца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здания»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8820" marR="850900" indent="-114300">
                        <a:lnSpc>
                          <a:spcPts val="1510"/>
                        </a:lnSpc>
                        <a:spcBef>
                          <a:spcPts val="254"/>
                        </a:spcBef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Поликлиники,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не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имеющие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торцевого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входа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«В связи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введением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режима повышенной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готовности (Указ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Мэра  Москвы № 12-УМ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от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05.03.2020 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г.)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пациенты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повышенной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температурой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тела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принимаются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отдельном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кабинете,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просьба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пройти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указателями»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8820" marR="1118870" indent="-114300">
                        <a:lnSpc>
                          <a:spcPts val="1510"/>
                        </a:lnSpc>
                        <a:spcBef>
                          <a:spcPts val="260"/>
                        </a:spcBef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Объявление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на посту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термометрии: «Уважаемые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пациенты! Посещение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врача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возможно при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обязательном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проведении термометрии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в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с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Указом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Мэра Москвы № 12-УМ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от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05.03.2020</a:t>
                      </a:r>
                      <a:r>
                        <a:rPr dirty="0" sz="14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г.»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28575">
                      <a:solidFill>
                        <a:srgbClr val="BBE2E0"/>
                      </a:solidFill>
                      <a:prstDash val="solid"/>
                    </a:lnL>
                    <a:lnR w="28575">
                      <a:solidFill>
                        <a:srgbClr val="BBE2E0"/>
                      </a:solidFill>
                      <a:prstDash val="solid"/>
                    </a:lnR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663" y="4721352"/>
          <a:ext cx="10803255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10"/>
                <a:gridCol w="7534909"/>
                <a:gridCol w="2692400"/>
              </a:tblGrid>
              <a:tr h="221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130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ПРОЧЕЕ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BBE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</a:tr>
              <a:tr h="220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BBE2E0"/>
                      </a:solidFill>
                      <a:prstDash val="solid"/>
                    </a:lnL>
                    <a:lnT w="28575">
                      <a:solidFill>
                        <a:srgbClr val="BBE2E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BE2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BBE2E0"/>
                      </a:solidFill>
                      <a:prstDash val="solid"/>
                    </a:lnR>
                    <a:lnT w="28575">
                      <a:solidFill>
                        <a:srgbClr val="BBE2E0"/>
                      </a:solidFill>
                      <a:prstDash val="solid"/>
                    </a:lnT>
                  </a:tcPr>
                </a:tc>
              </a:tr>
              <a:tr h="148056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18820" indent="-114935">
                        <a:lnSpc>
                          <a:spcPct val="100000"/>
                        </a:lnSpc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Навигация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(напольная,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подвесная,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настенная)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8820" indent="-114935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35">
                          <a:latin typeface="Arial"/>
                          <a:cs typeface="Arial"/>
                        </a:rPr>
                        <a:t>Сайт,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социальные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сети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18820" indent="-114935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•"/>
                        <a:tabLst>
                          <a:tab pos="719455" algn="l"/>
                        </a:tabLst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Информирование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персоналом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BBE2E0"/>
                      </a:solidFill>
                      <a:prstDash val="solid"/>
                    </a:lnL>
                    <a:lnR w="28575">
                      <a:solidFill>
                        <a:srgbClr val="BBE2E0"/>
                      </a:solidFill>
                      <a:prstDash val="solid"/>
                    </a:lnR>
                    <a:lnB w="28575">
                      <a:solidFill>
                        <a:srgbClr val="BBE2E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99266" y="413399"/>
            <a:ext cx="586105" cy="605790"/>
          </a:xfrm>
          <a:custGeom>
            <a:avLst/>
            <a:gdLst/>
            <a:ahLst/>
            <a:cxnLst/>
            <a:rect l="l" t="t" r="r" b="b"/>
            <a:pathLst>
              <a:path w="586104" h="605790">
                <a:moveTo>
                  <a:pt x="308040" y="0"/>
                </a:moveTo>
                <a:lnTo>
                  <a:pt x="277620" y="0"/>
                </a:lnTo>
                <a:lnTo>
                  <a:pt x="224593" y="6360"/>
                </a:lnTo>
                <a:lnTo>
                  <a:pt x="176898" y="24326"/>
                </a:lnTo>
                <a:lnTo>
                  <a:pt x="136456" y="52220"/>
                </a:lnTo>
                <a:lnTo>
                  <a:pt x="105189" y="88367"/>
                </a:lnTo>
                <a:lnTo>
                  <a:pt x="85020" y="131090"/>
                </a:lnTo>
                <a:lnTo>
                  <a:pt x="77870" y="178713"/>
                </a:lnTo>
                <a:lnTo>
                  <a:pt x="77870" y="433805"/>
                </a:lnTo>
                <a:lnTo>
                  <a:pt x="53231" y="444253"/>
                </a:lnTo>
                <a:lnTo>
                  <a:pt x="32222" y="460149"/>
                </a:lnTo>
                <a:lnTo>
                  <a:pt x="15778" y="480717"/>
                </a:lnTo>
                <a:lnTo>
                  <a:pt x="4832" y="505178"/>
                </a:lnTo>
                <a:lnTo>
                  <a:pt x="0" y="531407"/>
                </a:lnTo>
                <a:lnTo>
                  <a:pt x="1858" y="557739"/>
                </a:lnTo>
                <a:lnTo>
                  <a:pt x="10045" y="582828"/>
                </a:lnTo>
                <a:lnTo>
                  <a:pt x="24198" y="605327"/>
                </a:lnTo>
                <a:lnTo>
                  <a:pt x="561470" y="605327"/>
                </a:lnTo>
                <a:lnTo>
                  <a:pt x="575622" y="582828"/>
                </a:lnTo>
                <a:lnTo>
                  <a:pt x="583807" y="557739"/>
                </a:lnTo>
                <a:lnTo>
                  <a:pt x="585664" y="531407"/>
                </a:lnTo>
                <a:lnTo>
                  <a:pt x="580835" y="505178"/>
                </a:lnTo>
                <a:lnTo>
                  <a:pt x="569888" y="480717"/>
                </a:lnTo>
                <a:lnTo>
                  <a:pt x="553442" y="460149"/>
                </a:lnTo>
                <a:lnTo>
                  <a:pt x="532434" y="444253"/>
                </a:lnTo>
                <a:lnTo>
                  <a:pt x="507800" y="433805"/>
                </a:lnTo>
                <a:lnTo>
                  <a:pt x="507800" y="178713"/>
                </a:lnTo>
                <a:lnTo>
                  <a:pt x="500688" y="131090"/>
                </a:lnTo>
                <a:lnTo>
                  <a:pt x="480602" y="88367"/>
                </a:lnTo>
                <a:lnTo>
                  <a:pt x="449419" y="52220"/>
                </a:lnTo>
                <a:lnTo>
                  <a:pt x="409014" y="24326"/>
                </a:lnTo>
                <a:lnTo>
                  <a:pt x="361262" y="6360"/>
                </a:lnTo>
                <a:lnTo>
                  <a:pt x="308040" y="0"/>
                </a:lnTo>
                <a:close/>
              </a:path>
            </a:pathLst>
          </a:custGeom>
          <a:solidFill>
            <a:srgbClr val="8052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57771" y="334836"/>
            <a:ext cx="469265" cy="352425"/>
          </a:xfrm>
          <a:custGeom>
            <a:avLst/>
            <a:gdLst/>
            <a:ahLst/>
            <a:cxnLst/>
            <a:rect l="l" t="t" r="r" b="b"/>
            <a:pathLst>
              <a:path w="469265" h="352425">
                <a:moveTo>
                  <a:pt x="234596" y="0"/>
                </a:moveTo>
                <a:lnTo>
                  <a:pt x="186073" y="4184"/>
                </a:lnTo>
                <a:lnTo>
                  <a:pt x="141453" y="16252"/>
                </a:lnTo>
                <a:lnTo>
                  <a:pt x="101528" y="35478"/>
                </a:lnTo>
                <a:lnTo>
                  <a:pt x="67087" y="61137"/>
                </a:lnTo>
                <a:lnTo>
                  <a:pt x="38923" y="92502"/>
                </a:lnTo>
                <a:lnTo>
                  <a:pt x="17826" y="128848"/>
                </a:lnTo>
                <a:lnTo>
                  <a:pt x="4588" y="169449"/>
                </a:lnTo>
                <a:lnTo>
                  <a:pt x="0" y="213578"/>
                </a:lnTo>
                <a:lnTo>
                  <a:pt x="0" y="332534"/>
                </a:lnTo>
                <a:lnTo>
                  <a:pt x="1547" y="339995"/>
                </a:lnTo>
                <a:lnTo>
                  <a:pt x="5740" y="346159"/>
                </a:lnTo>
                <a:lnTo>
                  <a:pt x="11904" y="350352"/>
                </a:lnTo>
                <a:lnTo>
                  <a:pt x="19365" y="351899"/>
                </a:lnTo>
                <a:lnTo>
                  <a:pt x="27060" y="350352"/>
                </a:lnTo>
                <a:lnTo>
                  <a:pt x="33198" y="346159"/>
                </a:lnTo>
                <a:lnTo>
                  <a:pt x="37262" y="339995"/>
                </a:lnTo>
                <a:lnTo>
                  <a:pt x="38732" y="332534"/>
                </a:lnTo>
                <a:lnTo>
                  <a:pt x="38732" y="213578"/>
                </a:lnTo>
                <a:lnTo>
                  <a:pt x="45363" y="165503"/>
                </a:lnTo>
                <a:lnTo>
                  <a:pt x="64305" y="123378"/>
                </a:lnTo>
                <a:lnTo>
                  <a:pt x="94128" y="88448"/>
                </a:lnTo>
                <a:lnTo>
                  <a:pt x="133404" y="61958"/>
                </a:lnTo>
                <a:lnTo>
                  <a:pt x="180703" y="45151"/>
                </a:lnTo>
                <a:lnTo>
                  <a:pt x="234596" y="39272"/>
                </a:lnTo>
                <a:lnTo>
                  <a:pt x="372341" y="39272"/>
                </a:lnTo>
                <a:lnTo>
                  <a:pt x="367258" y="35478"/>
                </a:lnTo>
                <a:lnTo>
                  <a:pt x="327427" y="16252"/>
                </a:lnTo>
                <a:lnTo>
                  <a:pt x="282940" y="4184"/>
                </a:lnTo>
                <a:lnTo>
                  <a:pt x="234596" y="0"/>
                </a:lnTo>
                <a:close/>
              </a:path>
              <a:path w="469265" h="352425">
                <a:moveTo>
                  <a:pt x="372341" y="39272"/>
                </a:moveTo>
                <a:lnTo>
                  <a:pt x="234596" y="39272"/>
                </a:lnTo>
                <a:lnTo>
                  <a:pt x="288262" y="45151"/>
                </a:lnTo>
                <a:lnTo>
                  <a:pt x="335410" y="61958"/>
                </a:lnTo>
                <a:lnTo>
                  <a:pt x="374595" y="88448"/>
                </a:lnTo>
                <a:lnTo>
                  <a:pt x="404373" y="123378"/>
                </a:lnTo>
                <a:lnTo>
                  <a:pt x="423300" y="165503"/>
                </a:lnTo>
                <a:lnTo>
                  <a:pt x="429930" y="213578"/>
                </a:lnTo>
                <a:lnTo>
                  <a:pt x="430040" y="332534"/>
                </a:lnTo>
                <a:lnTo>
                  <a:pt x="431398" y="339435"/>
                </a:lnTo>
                <a:lnTo>
                  <a:pt x="435460" y="345599"/>
                </a:lnTo>
                <a:lnTo>
                  <a:pt x="441597" y="349791"/>
                </a:lnTo>
                <a:lnTo>
                  <a:pt x="449295" y="351339"/>
                </a:lnTo>
                <a:lnTo>
                  <a:pt x="456985" y="349791"/>
                </a:lnTo>
                <a:lnTo>
                  <a:pt x="463123" y="345599"/>
                </a:lnTo>
                <a:lnTo>
                  <a:pt x="467189" y="339435"/>
                </a:lnTo>
                <a:lnTo>
                  <a:pt x="468550" y="332534"/>
                </a:lnTo>
                <a:lnTo>
                  <a:pt x="468660" y="213578"/>
                </a:lnTo>
                <a:lnTo>
                  <a:pt x="464072" y="169449"/>
                </a:lnTo>
                <a:lnTo>
                  <a:pt x="450841" y="128848"/>
                </a:lnTo>
                <a:lnTo>
                  <a:pt x="429762" y="92502"/>
                </a:lnTo>
                <a:lnTo>
                  <a:pt x="401636" y="61137"/>
                </a:lnTo>
                <a:lnTo>
                  <a:pt x="372341" y="39272"/>
                </a:lnTo>
                <a:close/>
              </a:path>
            </a:pathLst>
          </a:custGeom>
          <a:solidFill>
            <a:srgbClr val="7E82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57771" y="706101"/>
            <a:ext cx="38735" cy="215265"/>
          </a:xfrm>
          <a:custGeom>
            <a:avLst/>
            <a:gdLst/>
            <a:ahLst/>
            <a:cxnLst/>
            <a:rect l="l" t="t" r="r" b="b"/>
            <a:pathLst>
              <a:path w="38734" h="215265">
                <a:moveTo>
                  <a:pt x="19365" y="0"/>
                </a:moveTo>
                <a:lnTo>
                  <a:pt x="11904" y="1556"/>
                </a:lnTo>
                <a:lnTo>
                  <a:pt x="5740" y="5810"/>
                </a:lnTo>
                <a:lnTo>
                  <a:pt x="1547" y="12140"/>
                </a:lnTo>
                <a:lnTo>
                  <a:pt x="0" y="19925"/>
                </a:lnTo>
                <a:lnTo>
                  <a:pt x="0" y="195314"/>
                </a:lnTo>
                <a:lnTo>
                  <a:pt x="1547" y="203100"/>
                </a:lnTo>
                <a:lnTo>
                  <a:pt x="5740" y="209430"/>
                </a:lnTo>
                <a:lnTo>
                  <a:pt x="11904" y="213684"/>
                </a:lnTo>
                <a:lnTo>
                  <a:pt x="19365" y="215240"/>
                </a:lnTo>
                <a:lnTo>
                  <a:pt x="27060" y="213684"/>
                </a:lnTo>
                <a:lnTo>
                  <a:pt x="33198" y="209430"/>
                </a:lnTo>
                <a:lnTo>
                  <a:pt x="37262" y="203100"/>
                </a:lnTo>
                <a:lnTo>
                  <a:pt x="38732" y="195314"/>
                </a:lnTo>
                <a:lnTo>
                  <a:pt x="38732" y="19925"/>
                </a:lnTo>
                <a:lnTo>
                  <a:pt x="37262" y="12140"/>
                </a:lnTo>
                <a:lnTo>
                  <a:pt x="33198" y="5810"/>
                </a:lnTo>
                <a:lnTo>
                  <a:pt x="27060" y="1556"/>
                </a:lnTo>
                <a:lnTo>
                  <a:pt x="19365" y="0"/>
                </a:lnTo>
                <a:close/>
              </a:path>
            </a:pathLst>
          </a:custGeom>
          <a:solidFill>
            <a:srgbClr val="5F3D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40468" y="960072"/>
            <a:ext cx="703580" cy="234950"/>
          </a:xfrm>
          <a:custGeom>
            <a:avLst/>
            <a:gdLst/>
            <a:ahLst/>
            <a:cxnLst/>
            <a:rect l="l" t="t" r="r" b="b"/>
            <a:pathLst>
              <a:path w="703579" h="234950">
                <a:moveTo>
                  <a:pt x="449286" y="0"/>
                </a:moveTo>
                <a:lnTo>
                  <a:pt x="253971" y="0"/>
                </a:lnTo>
                <a:lnTo>
                  <a:pt x="48138" y="70826"/>
                </a:lnTo>
                <a:lnTo>
                  <a:pt x="41239" y="74362"/>
                </a:lnTo>
                <a:lnTo>
                  <a:pt x="25729" y="89155"/>
                </a:lnTo>
                <a:lnTo>
                  <a:pt x="9389" y="121481"/>
                </a:lnTo>
                <a:lnTo>
                  <a:pt x="0" y="177617"/>
                </a:lnTo>
                <a:lnTo>
                  <a:pt x="0" y="222988"/>
                </a:lnTo>
                <a:lnTo>
                  <a:pt x="1106" y="226861"/>
                </a:lnTo>
                <a:lnTo>
                  <a:pt x="3873" y="229628"/>
                </a:lnTo>
                <a:lnTo>
                  <a:pt x="6639" y="232947"/>
                </a:lnTo>
                <a:lnTo>
                  <a:pt x="9959" y="234607"/>
                </a:lnTo>
                <a:lnTo>
                  <a:pt x="693303" y="234607"/>
                </a:lnTo>
                <a:lnTo>
                  <a:pt x="697169" y="232947"/>
                </a:lnTo>
                <a:lnTo>
                  <a:pt x="699391" y="229628"/>
                </a:lnTo>
                <a:lnTo>
                  <a:pt x="702155" y="226861"/>
                </a:lnTo>
                <a:lnTo>
                  <a:pt x="703257" y="222988"/>
                </a:lnTo>
                <a:lnTo>
                  <a:pt x="703257" y="177617"/>
                </a:lnTo>
                <a:lnTo>
                  <a:pt x="693867" y="121481"/>
                </a:lnTo>
                <a:lnTo>
                  <a:pt x="677526" y="89155"/>
                </a:lnTo>
                <a:lnTo>
                  <a:pt x="662014" y="74362"/>
                </a:lnTo>
                <a:lnTo>
                  <a:pt x="655114" y="70826"/>
                </a:lnTo>
                <a:lnTo>
                  <a:pt x="449286" y="0"/>
                </a:lnTo>
                <a:close/>
              </a:path>
            </a:pathLst>
          </a:custGeom>
          <a:solidFill>
            <a:srgbClr val="2D99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79753" y="960072"/>
            <a:ext cx="625475" cy="234950"/>
          </a:xfrm>
          <a:custGeom>
            <a:avLst/>
            <a:gdLst/>
            <a:ahLst/>
            <a:cxnLst/>
            <a:rect l="l" t="t" r="r" b="b"/>
            <a:pathLst>
              <a:path w="625475" h="234950">
                <a:moveTo>
                  <a:pt x="410000" y="0"/>
                </a:moveTo>
                <a:lnTo>
                  <a:pt x="214685" y="0"/>
                </a:lnTo>
                <a:lnTo>
                  <a:pt x="22132" y="66400"/>
                </a:lnTo>
                <a:lnTo>
                  <a:pt x="8248" y="101587"/>
                </a:lnTo>
                <a:lnTo>
                  <a:pt x="1936" y="140821"/>
                </a:lnTo>
                <a:lnTo>
                  <a:pt x="190" y="180470"/>
                </a:lnTo>
                <a:lnTo>
                  <a:pt x="0" y="216902"/>
                </a:lnTo>
                <a:lnTo>
                  <a:pt x="0" y="226861"/>
                </a:lnTo>
                <a:lnTo>
                  <a:pt x="5533" y="234607"/>
                </a:lnTo>
                <a:lnTo>
                  <a:pt x="619713" y="234607"/>
                </a:lnTo>
                <a:lnTo>
                  <a:pt x="625241" y="226861"/>
                </a:lnTo>
                <a:lnTo>
                  <a:pt x="624699" y="216902"/>
                </a:lnTo>
                <a:lnTo>
                  <a:pt x="624818" y="184126"/>
                </a:lnTo>
                <a:lnTo>
                  <a:pt x="623170" y="144348"/>
                </a:lnTo>
                <a:lnTo>
                  <a:pt x="616750" y="103221"/>
                </a:lnTo>
                <a:lnTo>
                  <a:pt x="602552" y="66400"/>
                </a:lnTo>
                <a:lnTo>
                  <a:pt x="410000" y="0"/>
                </a:lnTo>
                <a:close/>
              </a:path>
            </a:pathLst>
          </a:custGeom>
          <a:solidFill>
            <a:srgbClr val="34B7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87700" y="706101"/>
            <a:ext cx="38735" cy="215265"/>
          </a:xfrm>
          <a:custGeom>
            <a:avLst/>
            <a:gdLst/>
            <a:ahLst/>
            <a:cxnLst/>
            <a:rect l="l" t="t" r="r" b="b"/>
            <a:pathLst>
              <a:path w="38734" h="215265">
                <a:moveTo>
                  <a:pt x="19365" y="0"/>
                </a:moveTo>
                <a:lnTo>
                  <a:pt x="11667" y="1556"/>
                </a:lnTo>
                <a:lnTo>
                  <a:pt x="5529" y="5810"/>
                </a:lnTo>
                <a:lnTo>
                  <a:pt x="1468" y="12140"/>
                </a:lnTo>
                <a:lnTo>
                  <a:pt x="0" y="19925"/>
                </a:lnTo>
                <a:lnTo>
                  <a:pt x="0" y="195314"/>
                </a:lnTo>
                <a:lnTo>
                  <a:pt x="1468" y="203100"/>
                </a:lnTo>
                <a:lnTo>
                  <a:pt x="5529" y="209430"/>
                </a:lnTo>
                <a:lnTo>
                  <a:pt x="11667" y="213684"/>
                </a:lnTo>
                <a:lnTo>
                  <a:pt x="19365" y="215240"/>
                </a:lnTo>
                <a:lnTo>
                  <a:pt x="27055" y="213684"/>
                </a:lnTo>
                <a:lnTo>
                  <a:pt x="33193" y="209430"/>
                </a:lnTo>
                <a:lnTo>
                  <a:pt x="37259" y="203100"/>
                </a:lnTo>
                <a:lnTo>
                  <a:pt x="38730" y="195314"/>
                </a:lnTo>
                <a:lnTo>
                  <a:pt x="38730" y="19925"/>
                </a:lnTo>
                <a:lnTo>
                  <a:pt x="37259" y="12140"/>
                </a:lnTo>
                <a:lnTo>
                  <a:pt x="33193" y="5810"/>
                </a:lnTo>
                <a:lnTo>
                  <a:pt x="27055" y="1556"/>
                </a:lnTo>
                <a:lnTo>
                  <a:pt x="19365" y="0"/>
                </a:lnTo>
                <a:close/>
              </a:path>
            </a:pathLst>
          </a:custGeom>
          <a:solidFill>
            <a:srgbClr val="5F3D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43725" y="510786"/>
            <a:ext cx="166556" cy="157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485087" y="61499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448184" y="0"/>
                </a:moveTo>
                <a:lnTo>
                  <a:pt x="40373" y="0"/>
                </a:lnTo>
                <a:lnTo>
                  <a:pt x="24729" y="3196"/>
                </a:lnTo>
                <a:lnTo>
                  <a:pt x="11888" y="11890"/>
                </a:lnTo>
                <a:lnTo>
                  <a:pt x="3196" y="24737"/>
                </a:lnTo>
                <a:lnTo>
                  <a:pt x="0" y="40392"/>
                </a:lnTo>
                <a:lnTo>
                  <a:pt x="0" y="448184"/>
                </a:lnTo>
                <a:lnTo>
                  <a:pt x="3196" y="463831"/>
                </a:lnTo>
                <a:lnTo>
                  <a:pt x="11888" y="476679"/>
                </a:lnTo>
                <a:lnTo>
                  <a:pt x="24729" y="485377"/>
                </a:lnTo>
                <a:lnTo>
                  <a:pt x="40373" y="488576"/>
                </a:lnTo>
                <a:lnTo>
                  <a:pt x="448184" y="488576"/>
                </a:lnTo>
                <a:lnTo>
                  <a:pt x="463828" y="485377"/>
                </a:lnTo>
                <a:lnTo>
                  <a:pt x="476669" y="476679"/>
                </a:lnTo>
                <a:lnTo>
                  <a:pt x="485361" y="463831"/>
                </a:lnTo>
                <a:lnTo>
                  <a:pt x="488558" y="448184"/>
                </a:lnTo>
                <a:lnTo>
                  <a:pt x="488558" y="40392"/>
                </a:lnTo>
                <a:lnTo>
                  <a:pt x="485361" y="24737"/>
                </a:lnTo>
                <a:lnTo>
                  <a:pt x="476669" y="11890"/>
                </a:lnTo>
                <a:lnTo>
                  <a:pt x="463828" y="3196"/>
                </a:lnTo>
                <a:lnTo>
                  <a:pt x="448184" y="0"/>
                </a:lnTo>
                <a:close/>
              </a:path>
            </a:pathLst>
          </a:custGeom>
          <a:solidFill>
            <a:srgbClr val="4ED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719675" y="12013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383" y="0"/>
                </a:moveTo>
                <a:lnTo>
                  <a:pt x="11919" y="1547"/>
                </a:lnTo>
                <a:lnTo>
                  <a:pt x="5749" y="5740"/>
                </a:lnTo>
                <a:lnTo>
                  <a:pt x="1550" y="11904"/>
                </a:lnTo>
                <a:lnTo>
                  <a:pt x="0" y="19365"/>
                </a:lnTo>
                <a:lnTo>
                  <a:pt x="1550" y="27150"/>
                </a:lnTo>
                <a:lnTo>
                  <a:pt x="5749" y="33480"/>
                </a:lnTo>
                <a:lnTo>
                  <a:pt x="11919" y="37734"/>
                </a:lnTo>
                <a:lnTo>
                  <a:pt x="19383" y="39290"/>
                </a:lnTo>
                <a:lnTo>
                  <a:pt x="27158" y="37734"/>
                </a:lnTo>
                <a:lnTo>
                  <a:pt x="33483" y="33480"/>
                </a:lnTo>
                <a:lnTo>
                  <a:pt x="37735" y="27150"/>
                </a:lnTo>
                <a:lnTo>
                  <a:pt x="39290" y="19365"/>
                </a:lnTo>
                <a:lnTo>
                  <a:pt x="37735" y="11904"/>
                </a:lnTo>
                <a:lnTo>
                  <a:pt x="33483" y="5740"/>
                </a:lnTo>
                <a:lnTo>
                  <a:pt x="27158" y="1547"/>
                </a:lnTo>
                <a:lnTo>
                  <a:pt x="193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700309" y="198158"/>
            <a:ext cx="78021" cy="117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83016" y="354743"/>
            <a:ext cx="292735" cy="38735"/>
          </a:xfrm>
          <a:custGeom>
            <a:avLst/>
            <a:gdLst/>
            <a:ahLst/>
            <a:cxnLst/>
            <a:rect l="l" t="t" r="r" b="b"/>
            <a:pathLst>
              <a:path w="292734" h="38735">
                <a:moveTo>
                  <a:pt x="273336" y="0"/>
                </a:moveTo>
                <a:lnTo>
                  <a:pt x="19365" y="0"/>
                </a:lnTo>
                <a:lnTo>
                  <a:pt x="11904" y="1471"/>
                </a:lnTo>
                <a:lnTo>
                  <a:pt x="5740" y="5536"/>
                </a:lnTo>
                <a:lnTo>
                  <a:pt x="1547" y="11675"/>
                </a:lnTo>
                <a:lnTo>
                  <a:pt x="0" y="19365"/>
                </a:lnTo>
                <a:lnTo>
                  <a:pt x="1547" y="26826"/>
                </a:lnTo>
                <a:lnTo>
                  <a:pt x="5740" y="32990"/>
                </a:lnTo>
                <a:lnTo>
                  <a:pt x="11904" y="37183"/>
                </a:lnTo>
                <a:lnTo>
                  <a:pt x="19365" y="38730"/>
                </a:lnTo>
                <a:lnTo>
                  <a:pt x="273336" y="38730"/>
                </a:lnTo>
                <a:lnTo>
                  <a:pt x="281034" y="37183"/>
                </a:lnTo>
                <a:lnTo>
                  <a:pt x="287171" y="32990"/>
                </a:lnTo>
                <a:lnTo>
                  <a:pt x="291233" y="26826"/>
                </a:lnTo>
                <a:lnTo>
                  <a:pt x="292701" y="19365"/>
                </a:lnTo>
                <a:lnTo>
                  <a:pt x="291233" y="11675"/>
                </a:lnTo>
                <a:lnTo>
                  <a:pt x="287171" y="5536"/>
                </a:lnTo>
                <a:lnTo>
                  <a:pt x="281034" y="1471"/>
                </a:lnTo>
                <a:lnTo>
                  <a:pt x="273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583016" y="432764"/>
            <a:ext cx="215265" cy="39370"/>
          </a:xfrm>
          <a:custGeom>
            <a:avLst/>
            <a:gdLst/>
            <a:ahLst/>
            <a:cxnLst/>
            <a:rect l="l" t="t" r="r" b="b"/>
            <a:pathLst>
              <a:path w="215265" h="39370">
                <a:moveTo>
                  <a:pt x="195314" y="0"/>
                </a:moveTo>
                <a:lnTo>
                  <a:pt x="19365" y="0"/>
                </a:lnTo>
                <a:lnTo>
                  <a:pt x="11904" y="1547"/>
                </a:lnTo>
                <a:lnTo>
                  <a:pt x="5740" y="5740"/>
                </a:lnTo>
                <a:lnTo>
                  <a:pt x="1547" y="11904"/>
                </a:lnTo>
                <a:lnTo>
                  <a:pt x="0" y="19365"/>
                </a:lnTo>
                <a:lnTo>
                  <a:pt x="1547" y="27150"/>
                </a:lnTo>
                <a:lnTo>
                  <a:pt x="5740" y="33480"/>
                </a:lnTo>
                <a:lnTo>
                  <a:pt x="11904" y="37734"/>
                </a:lnTo>
                <a:lnTo>
                  <a:pt x="19365" y="39290"/>
                </a:lnTo>
                <a:lnTo>
                  <a:pt x="195314" y="39290"/>
                </a:lnTo>
                <a:lnTo>
                  <a:pt x="202776" y="37734"/>
                </a:lnTo>
                <a:lnTo>
                  <a:pt x="208940" y="33480"/>
                </a:lnTo>
                <a:lnTo>
                  <a:pt x="213132" y="27150"/>
                </a:lnTo>
                <a:lnTo>
                  <a:pt x="214680" y="19365"/>
                </a:lnTo>
                <a:lnTo>
                  <a:pt x="213132" y="11904"/>
                </a:lnTo>
                <a:lnTo>
                  <a:pt x="208940" y="5740"/>
                </a:lnTo>
                <a:lnTo>
                  <a:pt x="202776" y="1547"/>
                </a:lnTo>
                <a:lnTo>
                  <a:pt x="195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57771" y="628079"/>
            <a:ext cx="469265" cy="156210"/>
          </a:xfrm>
          <a:custGeom>
            <a:avLst/>
            <a:gdLst/>
            <a:ahLst/>
            <a:cxnLst/>
            <a:rect l="l" t="t" r="r" b="b"/>
            <a:pathLst>
              <a:path w="469265" h="156209">
                <a:moveTo>
                  <a:pt x="438221" y="0"/>
                </a:moveTo>
                <a:lnTo>
                  <a:pt x="30431" y="0"/>
                </a:lnTo>
                <a:lnTo>
                  <a:pt x="18673" y="2421"/>
                </a:lnTo>
                <a:lnTo>
                  <a:pt x="8990" y="8994"/>
                </a:lnTo>
                <a:lnTo>
                  <a:pt x="2420" y="18679"/>
                </a:lnTo>
                <a:lnTo>
                  <a:pt x="0" y="30439"/>
                </a:lnTo>
                <a:lnTo>
                  <a:pt x="0" y="125603"/>
                </a:lnTo>
                <a:lnTo>
                  <a:pt x="2420" y="137599"/>
                </a:lnTo>
                <a:lnTo>
                  <a:pt x="8990" y="147258"/>
                </a:lnTo>
                <a:lnTo>
                  <a:pt x="18673" y="153700"/>
                </a:lnTo>
                <a:lnTo>
                  <a:pt x="30431" y="156042"/>
                </a:lnTo>
                <a:lnTo>
                  <a:pt x="438221" y="156042"/>
                </a:lnTo>
                <a:lnTo>
                  <a:pt x="449981" y="153700"/>
                </a:lnTo>
                <a:lnTo>
                  <a:pt x="459666" y="147258"/>
                </a:lnTo>
                <a:lnTo>
                  <a:pt x="466239" y="137599"/>
                </a:lnTo>
                <a:lnTo>
                  <a:pt x="468660" y="125603"/>
                </a:lnTo>
                <a:lnTo>
                  <a:pt x="468660" y="30439"/>
                </a:lnTo>
                <a:lnTo>
                  <a:pt x="466239" y="18679"/>
                </a:lnTo>
                <a:lnTo>
                  <a:pt x="459666" y="8994"/>
                </a:lnTo>
                <a:lnTo>
                  <a:pt x="449981" y="2421"/>
                </a:lnTo>
                <a:lnTo>
                  <a:pt x="438221" y="0"/>
                </a:lnTo>
                <a:close/>
              </a:path>
            </a:pathLst>
          </a:custGeom>
          <a:solidFill>
            <a:srgbClr val="5375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94438" y="872097"/>
            <a:ext cx="195314" cy="16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35728" y="529591"/>
            <a:ext cx="313055" cy="411480"/>
          </a:xfrm>
          <a:custGeom>
            <a:avLst/>
            <a:gdLst/>
            <a:ahLst/>
            <a:cxnLst/>
            <a:rect l="l" t="t" r="r" b="b"/>
            <a:pathLst>
              <a:path w="313054" h="411480">
                <a:moveTo>
                  <a:pt x="160523" y="0"/>
                </a:moveTo>
                <a:lnTo>
                  <a:pt x="152213" y="0"/>
                </a:lnTo>
                <a:lnTo>
                  <a:pt x="146685" y="4425"/>
                </a:lnTo>
                <a:lnTo>
                  <a:pt x="109098" y="30901"/>
                </a:lnTo>
                <a:lnTo>
                  <a:pt x="66736" y="57689"/>
                </a:lnTo>
                <a:lnTo>
                  <a:pt x="29352" y="80534"/>
                </a:lnTo>
                <a:lnTo>
                  <a:pt x="6702" y="95183"/>
                </a:lnTo>
                <a:lnTo>
                  <a:pt x="2276" y="98488"/>
                </a:lnTo>
                <a:lnTo>
                  <a:pt x="54" y="104034"/>
                </a:lnTo>
                <a:lnTo>
                  <a:pt x="0" y="198370"/>
                </a:lnTo>
                <a:lnTo>
                  <a:pt x="1220" y="215149"/>
                </a:lnTo>
                <a:lnTo>
                  <a:pt x="24185" y="278999"/>
                </a:lnTo>
                <a:lnTo>
                  <a:pt x="46502" y="323313"/>
                </a:lnTo>
                <a:lnTo>
                  <a:pt x="71023" y="359527"/>
                </a:lnTo>
                <a:lnTo>
                  <a:pt x="125042" y="404334"/>
                </a:lnTo>
                <a:lnTo>
                  <a:pt x="153724" y="411267"/>
                </a:lnTo>
                <a:lnTo>
                  <a:pt x="182978" y="406780"/>
                </a:lnTo>
                <a:lnTo>
                  <a:pt x="241566" y="360223"/>
                </a:lnTo>
                <a:lnTo>
                  <a:pt x="270085" y="316492"/>
                </a:lnTo>
                <a:lnTo>
                  <a:pt x="291243" y="272787"/>
                </a:lnTo>
                <a:lnTo>
                  <a:pt x="308256" y="227416"/>
                </a:lnTo>
                <a:lnTo>
                  <a:pt x="312845" y="166336"/>
                </a:lnTo>
                <a:lnTo>
                  <a:pt x="312681" y="109562"/>
                </a:lnTo>
                <a:lnTo>
                  <a:pt x="312681" y="104034"/>
                </a:lnTo>
                <a:lnTo>
                  <a:pt x="310459" y="98488"/>
                </a:lnTo>
                <a:lnTo>
                  <a:pt x="306594" y="95183"/>
                </a:lnTo>
                <a:lnTo>
                  <a:pt x="283935" y="80534"/>
                </a:lnTo>
                <a:lnTo>
                  <a:pt x="246490" y="57689"/>
                </a:lnTo>
                <a:lnTo>
                  <a:pt x="203961" y="30901"/>
                </a:lnTo>
                <a:lnTo>
                  <a:pt x="166051" y="4425"/>
                </a:lnTo>
                <a:lnTo>
                  <a:pt x="160523" y="0"/>
                </a:lnTo>
                <a:close/>
              </a:path>
            </a:pathLst>
          </a:custGeom>
          <a:solidFill>
            <a:srgbClr val="FCD6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57771" y="726026"/>
            <a:ext cx="253961" cy="156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286588"/>
            <a:ext cx="40728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 i="0">
                <a:latin typeface="Segoe UI"/>
                <a:cs typeface="Segoe UI"/>
              </a:rPr>
              <a:t>Разведение</a:t>
            </a:r>
            <a:r>
              <a:rPr dirty="0" sz="3200" spc="-35" b="1" i="0">
                <a:latin typeface="Segoe UI"/>
                <a:cs typeface="Segoe UI"/>
              </a:rPr>
              <a:t> </a:t>
            </a:r>
            <a:r>
              <a:rPr dirty="0" sz="3200" spc="-25" b="1" i="0">
                <a:latin typeface="Segoe UI"/>
                <a:cs typeface="Segoe UI"/>
              </a:rPr>
              <a:t>потоков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0019" y="2427858"/>
            <a:ext cx="4177665" cy="255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252525"/>
                </a:solidFill>
                <a:latin typeface="Arial"/>
                <a:cs typeface="Arial"/>
              </a:rPr>
              <a:t>Полная</a:t>
            </a:r>
            <a:r>
              <a:rPr dirty="0" sz="1300" spc="-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52525"/>
                </a:solidFill>
                <a:latin typeface="Arial"/>
                <a:cs typeface="Arial"/>
              </a:rPr>
              <a:t>изоляция:</a:t>
            </a:r>
            <a:endParaRPr sz="1300">
              <a:latin typeface="Arial"/>
              <a:cs typeface="Arial"/>
            </a:endParaRPr>
          </a:p>
          <a:p>
            <a:pPr marL="356870" indent="-285750">
              <a:lnSpc>
                <a:spcPct val="100000"/>
              </a:lnSpc>
              <a:spcBef>
                <a:spcPts val="1005"/>
              </a:spcBef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Изолированный кабинет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с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отдельным входом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зоной</a:t>
            </a:r>
            <a:r>
              <a:rPr dirty="0" sz="1000" spc="2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ожидания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84B24"/>
              </a:buClr>
              <a:buFont typeface="Arial"/>
              <a:buChar char="•"/>
            </a:pPr>
            <a:endParaRPr sz="850">
              <a:latin typeface="Times New Roman"/>
              <a:cs typeface="Times New Roman"/>
            </a:endParaRPr>
          </a:p>
          <a:p>
            <a:pPr marL="356870" indent="-285750">
              <a:lnSpc>
                <a:spcPct val="100000"/>
              </a:lnSpc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Отдельный</a:t>
            </a:r>
            <a:r>
              <a:rPr dirty="0" sz="1000" spc="3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вход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84B24"/>
              </a:buClr>
              <a:buFont typeface="Arial"/>
              <a:buChar char="•"/>
            </a:pPr>
            <a:endParaRPr sz="850">
              <a:latin typeface="Times New Roman"/>
              <a:cs typeface="Times New Roman"/>
            </a:endParaRPr>
          </a:p>
          <a:p>
            <a:pPr marL="356870" indent="-285750">
              <a:lnSpc>
                <a:spcPct val="100000"/>
              </a:lnSpc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Потоки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не</a:t>
            </a:r>
            <a:r>
              <a:rPr dirty="0" sz="1000" spc="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пересекаются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84B24"/>
              </a:buClr>
              <a:buFont typeface="Arial"/>
              <a:buChar char="•"/>
            </a:pPr>
            <a:endParaRPr sz="85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dirty="0" sz="1300" spc="-5">
                <a:solidFill>
                  <a:srgbClr val="252525"/>
                </a:solidFill>
                <a:latin typeface="Arial"/>
                <a:cs typeface="Arial"/>
              </a:rPr>
              <a:t>Частичная</a:t>
            </a:r>
            <a:r>
              <a:rPr dirty="0" sz="1300" spc="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52525"/>
                </a:solidFill>
                <a:latin typeface="Arial"/>
                <a:cs typeface="Arial"/>
              </a:rPr>
              <a:t>изоляция:</a:t>
            </a:r>
            <a:endParaRPr sz="1300">
              <a:latin typeface="Arial"/>
              <a:cs typeface="Arial"/>
            </a:endParaRPr>
          </a:p>
          <a:p>
            <a:pPr marL="356870" indent="-285750">
              <a:lnSpc>
                <a:spcPct val="100000"/>
              </a:lnSpc>
              <a:spcBef>
                <a:spcPts val="1010"/>
              </a:spcBef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Изолированный кабинет отгорожен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стеной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или</a:t>
            </a:r>
            <a:r>
              <a:rPr dirty="0" sz="1000" spc="10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дверью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84B24"/>
              </a:buClr>
              <a:buFont typeface="Arial"/>
              <a:buChar char="•"/>
            </a:pPr>
            <a:endParaRPr sz="850">
              <a:latin typeface="Times New Roman"/>
              <a:cs typeface="Times New Roman"/>
            </a:endParaRPr>
          </a:p>
          <a:p>
            <a:pPr marL="356870" indent="-285750">
              <a:lnSpc>
                <a:spcPct val="100000"/>
              </a:lnSpc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Нет отдельного</a:t>
            </a:r>
            <a:r>
              <a:rPr dirty="0" sz="1000" spc="2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входа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84B24"/>
              </a:buClr>
              <a:buFont typeface="Arial"/>
              <a:buChar char="•"/>
            </a:pPr>
            <a:endParaRPr sz="850">
              <a:latin typeface="Times New Roman"/>
              <a:cs typeface="Times New Roman"/>
            </a:endParaRPr>
          </a:p>
          <a:p>
            <a:pPr marL="356870" indent="-285750">
              <a:lnSpc>
                <a:spcPct val="100000"/>
              </a:lnSpc>
              <a:buClr>
                <a:srgbClr val="C84B24"/>
              </a:buClr>
              <a:buSzPct val="95000"/>
              <a:buChar char="•"/>
              <a:tabLst>
                <a:tab pos="356870" algn="l"/>
                <a:tab pos="357505" algn="l"/>
              </a:tabLst>
            </a:pP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Пересечение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потоков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только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на </a:t>
            </a:r>
            <a:r>
              <a:rPr dirty="0" sz="1000" spc="-10">
                <a:solidFill>
                  <a:srgbClr val="252525"/>
                </a:solidFill>
                <a:latin typeface="Arial"/>
                <a:cs typeface="Arial"/>
              </a:rPr>
              <a:t>пункте</a:t>
            </a:r>
            <a:r>
              <a:rPr dirty="0" sz="1000" spc="6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252525"/>
                </a:solidFill>
                <a:latin typeface="Arial"/>
                <a:cs typeface="Arial"/>
              </a:rPr>
              <a:t>термометрии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dirty="0" sz="1300" spc="-10">
                <a:solidFill>
                  <a:srgbClr val="252525"/>
                </a:solidFill>
                <a:latin typeface="Arial"/>
                <a:cs typeface="Arial"/>
              </a:rPr>
              <a:t>Смешанная</a:t>
            </a:r>
            <a:r>
              <a:rPr dirty="0" sz="1300" spc="-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52525"/>
                </a:solidFill>
                <a:latin typeface="Arial"/>
                <a:cs typeface="Arial"/>
              </a:rPr>
              <a:t>изоляция: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9456" y="5080253"/>
            <a:ext cx="5130165" cy="488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lr>
                <a:srgbClr val="C84B24"/>
              </a:buClr>
              <a:buSzPct val="95454"/>
              <a:buChar char="•"/>
              <a:tabLst>
                <a:tab pos="297180" algn="l"/>
                <a:tab pos="297815" algn="l"/>
              </a:tabLst>
            </a:pP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Отсутствие возможности отграничить зоны </a:t>
            </a:r>
            <a:r>
              <a:rPr dirty="0" sz="1100">
                <a:solidFill>
                  <a:srgbClr val="252525"/>
                </a:solidFill>
                <a:latin typeface="Arial"/>
                <a:cs typeface="Arial"/>
              </a:rPr>
              <a:t>пациентов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стеной или</a:t>
            </a:r>
            <a:r>
              <a:rPr dirty="0" sz="1100" spc="-6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дверью</a:t>
            </a:r>
            <a:endParaRPr sz="11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000"/>
              </a:spcBef>
              <a:buClr>
                <a:srgbClr val="C84B24"/>
              </a:buClr>
              <a:buSzPct val="95454"/>
              <a:buChar char="•"/>
              <a:tabLst>
                <a:tab pos="297180" algn="l"/>
                <a:tab pos="297815" algn="l"/>
              </a:tabLst>
            </a:pP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Фильтр-бокс отграничен</a:t>
            </a:r>
            <a:r>
              <a:rPr dirty="0" sz="1100" spc="-55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ширмой.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9456" y="5670296"/>
            <a:ext cx="52425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lr>
                <a:srgbClr val="C84B24"/>
              </a:buClr>
              <a:buSzPct val="95454"/>
              <a:buChar char="•"/>
              <a:tabLst>
                <a:tab pos="297180" algn="l"/>
                <a:tab pos="297815" algn="l"/>
              </a:tabLst>
            </a:pPr>
            <a:r>
              <a:rPr dirty="0" sz="1100">
                <a:solidFill>
                  <a:srgbClr val="252525"/>
                </a:solidFill>
                <a:latin typeface="Arial"/>
                <a:cs typeface="Arial"/>
              </a:rPr>
              <a:t>Пересечение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потоков на пункте термометрии, </a:t>
            </a:r>
            <a:r>
              <a:rPr dirty="0" sz="1100">
                <a:solidFill>
                  <a:srgbClr val="252525"/>
                </a:solidFill>
                <a:latin typeface="Arial"/>
                <a:cs typeface="Arial"/>
              </a:rPr>
              <a:t>при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проходе </a:t>
            </a:r>
            <a:r>
              <a:rPr dirty="0" sz="110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dirty="0" sz="1100" spc="3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252525"/>
                </a:solidFill>
                <a:latin typeface="Arial"/>
                <a:cs typeface="Arial"/>
              </a:rPr>
              <a:t>фильтр-боксу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8303" y="2761488"/>
            <a:ext cx="866140" cy="2901950"/>
          </a:xfrm>
          <a:custGeom>
            <a:avLst/>
            <a:gdLst/>
            <a:ahLst/>
            <a:cxnLst/>
            <a:rect l="l" t="t" r="r" b="b"/>
            <a:pathLst>
              <a:path w="866139" h="2901950">
                <a:moveTo>
                  <a:pt x="0" y="2901696"/>
                </a:moveTo>
                <a:lnTo>
                  <a:pt x="865632" y="2901696"/>
                </a:lnTo>
                <a:lnTo>
                  <a:pt x="865632" y="0"/>
                </a:lnTo>
                <a:lnTo>
                  <a:pt x="0" y="0"/>
                </a:lnTo>
                <a:lnTo>
                  <a:pt x="0" y="2901696"/>
                </a:lnTo>
                <a:close/>
              </a:path>
            </a:pathLst>
          </a:custGeom>
          <a:solidFill>
            <a:srgbClr val="BDD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39567" y="4905755"/>
            <a:ext cx="864235" cy="757555"/>
          </a:xfrm>
          <a:custGeom>
            <a:avLst/>
            <a:gdLst/>
            <a:ahLst/>
            <a:cxnLst/>
            <a:rect l="l" t="t" r="r" b="b"/>
            <a:pathLst>
              <a:path w="864235" h="757554">
                <a:moveTo>
                  <a:pt x="0" y="757428"/>
                </a:moveTo>
                <a:lnTo>
                  <a:pt x="864107" y="757428"/>
                </a:lnTo>
                <a:lnTo>
                  <a:pt x="864107" y="0"/>
                </a:lnTo>
                <a:lnTo>
                  <a:pt x="0" y="0"/>
                </a:lnTo>
                <a:lnTo>
                  <a:pt x="0" y="757428"/>
                </a:lnTo>
                <a:close/>
              </a:path>
            </a:pathLst>
          </a:custGeom>
          <a:solidFill>
            <a:srgbClr val="BDD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69308" y="4581144"/>
            <a:ext cx="866140" cy="1082040"/>
          </a:xfrm>
          <a:custGeom>
            <a:avLst/>
            <a:gdLst/>
            <a:ahLst/>
            <a:cxnLst/>
            <a:rect l="l" t="t" r="r" b="b"/>
            <a:pathLst>
              <a:path w="866139" h="1082039">
                <a:moveTo>
                  <a:pt x="0" y="1082039"/>
                </a:moveTo>
                <a:lnTo>
                  <a:pt x="865632" y="1082039"/>
                </a:lnTo>
                <a:lnTo>
                  <a:pt x="865632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solidFill>
            <a:srgbClr val="BDD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487" y="5663184"/>
            <a:ext cx="5192395" cy="0"/>
          </a:xfrm>
          <a:custGeom>
            <a:avLst/>
            <a:gdLst/>
            <a:ahLst/>
            <a:cxnLst/>
            <a:rect l="l" t="t" r="r" b="b"/>
            <a:pathLst>
              <a:path w="5192395" h="0">
                <a:moveTo>
                  <a:pt x="0" y="0"/>
                </a:moveTo>
                <a:lnTo>
                  <a:pt x="519226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5487" y="566318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6751" y="566318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36491" y="566318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67755" y="5663184"/>
            <a:ext cx="0" cy="45720"/>
          </a:xfrm>
          <a:custGeom>
            <a:avLst/>
            <a:gdLst/>
            <a:ahLst/>
            <a:cxnLst/>
            <a:rect l="l" t="t" r="r" b="b"/>
            <a:pathLst>
              <a:path w="0"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30782" y="1962403"/>
            <a:ext cx="328295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5">
                <a:latin typeface="Arial"/>
                <a:cs typeface="Arial"/>
              </a:rPr>
              <a:t>Типы </a:t>
            </a:r>
            <a:r>
              <a:rPr dirty="0" sz="1850" spc="-10">
                <a:latin typeface="Arial"/>
                <a:cs typeface="Arial"/>
              </a:rPr>
              <a:t>изоляций </a:t>
            </a:r>
            <a:r>
              <a:rPr dirty="0" sz="1850" spc="5">
                <a:latin typeface="Arial"/>
                <a:cs typeface="Arial"/>
              </a:rPr>
              <a:t>в </a:t>
            </a:r>
            <a:r>
              <a:rPr dirty="0" sz="1850">
                <a:latin typeface="Arial"/>
                <a:cs typeface="Arial"/>
              </a:rPr>
              <a:t>260</a:t>
            </a:r>
            <a:r>
              <a:rPr dirty="0" sz="1850" spc="5">
                <a:latin typeface="Arial"/>
                <a:cs typeface="Arial"/>
              </a:rPr>
              <a:t> </a:t>
            </a:r>
            <a:r>
              <a:rPr dirty="0" sz="1850" spc="-5">
                <a:latin typeface="Arial"/>
                <a:cs typeface="Arial"/>
              </a:rPr>
              <a:t>зданиях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5409" y="1869694"/>
            <a:ext cx="2157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77979"/>
                </a:solidFill>
                <a:latin typeface="Arial"/>
                <a:cs typeface="Arial"/>
              </a:rPr>
              <a:t>ТИПЫ</a:t>
            </a:r>
            <a:r>
              <a:rPr dirty="0" sz="1800" spc="-60" b="1">
                <a:solidFill>
                  <a:srgbClr val="47797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77979"/>
                </a:solidFill>
                <a:latin typeface="Arial"/>
                <a:cs typeface="Arial"/>
              </a:rPr>
              <a:t>ИЗОЛЯЦИИ: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027" y="956309"/>
            <a:ext cx="6575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77979"/>
                </a:solidFill>
                <a:latin typeface="Arial"/>
                <a:cs typeface="Arial"/>
              </a:rPr>
              <a:t>Производится </a:t>
            </a:r>
            <a:r>
              <a:rPr dirty="0" sz="1800" b="1">
                <a:solidFill>
                  <a:srgbClr val="477979"/>
                </a:solidFill>
                <a:latin typeface="Arial"/>
                <a:cs typeface="Arial"/>
              </a:rPr>
              <a:t>в </a:t>
            </a:r>
            <a:r>
              <a:rPr dirty="0" sz="1800" spc="-15" b="1">
                <a:solidFill>
                  <a:srgbClr val="477979"/>
                </a:solidFill>
                <a:latin typeface="Arial"/>
                <a:cs typeface="Arial"/>
              </a:rPr>
              <a:t>соответствии </a:t>
            </a:r>
            <a:r>
              <a:rPr dirty="0" sz="1800" b="1">
                <a:solidFill>
                  <a:srgbClr val="477979"/>
                </a:solidFill>
                <a:latin typeface="Arial"/>
                <a:cs typeface="Arial"/>
              </a:rPr>
              <a:t>с </a:t>
            </a:r>
            <a:r>
              <a:rPr dirty="0" sz="1800" spc="-10" b="1">
                <a:solidFill>
                  <a:srgbClr val="477979"/>
                </a:solidFill>
                <a:latin typeface="Arial"/>
                <a:cs typeface="Arial"/>
              </a:rPr>
              <a:t>типами </a:t>
            </a:r>
            <a:r>
              <a:rPr dirty="0" sz="1800" spc="-15" b="1">
                <a:solidFill>
                  <a:srgbClr val="477979"/>
                </a:solidFill>
                <a:latin typeface="Arial"/>
                <a:cs typeface="Arial"/>
              </a:rPr>
              <a:t>изоляции</a:t>
            </a:r>
            <a:r>
              <a:rPr dirty="0" sz="1800" spc="160" b="1">
                <a:solidFill>
                  <a:srgbClr val="47797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477979"/>
                </a:solidFill>
                <a:latin typeface="Arial"/>
                <a:cs typeface="Arial"/>
              </a:rPr>
              <a:t>зданий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1580" y="5106923"/>
            <a:ext cx="1007744" cy="410209"/>
          </a:xfrm>
          <a:custGeom>
            <a:avLst/>
            <a:gdLst/>
            <a:ahLst/>
            <a:cxnLst/>
            <a:rect l="l" t="t" r="r" b="b"/>
            <a:pathLst>
              <a:path w="1007744" h="410210">
                <a:moveTo>
                  <a:pt x="939038" y="0"/>
                </a:moveTo>
                <a:lnTo>
                  <a:pt x="68325" y="0"/>
                </a:lnTo>
                <a:lnTo>
                  <a:pt x="41732" y="5371"/>
                </a:lnTo>
                <a:lnTo>
                  <a:pt x="20013" y="20018"/>
                </a:lnTo>
                <a:lnTo>
                  <a:pt x="5369" y="41737"/>
                </a:lnTo>
                <a:lnTo>
                  <a:pt x="0" y="68325"/>
                </a:lnTo>
                <a:lnTo>
                  <a:pt x="0" y="341629"/>
                </a:lnTo>
                <a:lnTo>
                  <a:pt x="5369" y="368218"/>
                </a:lnTo>
                <a:lnTo>
                  <a:pt x="20013" y="389937"/>
                </a:lnTo>
                <a:lnTo>
                  <a:pt x="41732" y="404584"/>
                </a:lnTo>
                <a:lnTo>
                  <a:pt x="68325" y="409956"/>
                </a:lnTo>
                <a:lnTo>
                  <a:pt x="939038" y="409956"/>
                </a:lnTo>
                <a:lnTo>
                  <a:pt x="965626" y="404584"/>
                </a:lnTo>
                <a:lnTo>
                  <a:pt x="987345" y="389937"/>
                </a:lnTo>
                <a:lnTo>
                  <a:pt x="1001992" y="368218"/>
                </a:lnTo>
                <a:lnTo>
                  <a:pt x="1007363" y="341629"/>
                </a:lnTo>
                <a:lnTo>
                  <a:pt x="1007363" y="68325"/>
                </a:lnTo>
                <a:lnTo>
                  <a:pt x="1001992" y="41737"/>
                </a:lnTo>
                <a:lnTo>
                  <a:pt x="987345" y="20018"/>
                </a:lnTo>
                <a:lnTo>
                  <a:pt x="965626" y="5371"/>
                </a:lnTo>
                <a:lnTo>
                  <a:pt x="939038" y="0"/>
                </a:lnTo>
                <a:close/>
              </a:path>
            </a:pathLst>
          </a:custGeom>
          <a:solidFill>
            <a:srgbClr val="EDB5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36877" y="5112842"/>
            <a:ext cx="5575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4038" y="5296280"/>
            <a:ext cx="281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161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80360" y="5157215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1019048" y="0"/>
                </a:moveTo>
                <a:lnTo>
                  <a:pt x="59943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70"/>
                </a:lnTo>
                <a:lnTo>
                  <a:pt x="17541" y="342122"/>
                </a:lnTo>
                <a:lnTo>
                  <a:pt x="36593" y="354959"/>
                </a:lnTo>
                <a:lnTo>
                  <a:pt x="59943" y="359663"/>
                </a:lnTo>
                <a:lnTo>
                  <a:pt x="1019048" y="359663"/>
                </a:lnTo>
                <a:lnTo>
                  <a:pt x="1042398" y="354959"/>
                </a:lnTo>
                <a:lnTo>
                  <a:pt x="1061450" y="342122"/>
                </a:lnTo>
                <a:lnTo>
                  <a:pt x="1074287" y="323070"/>
                </a:lnTo>
                <a:lnTo>
                  <a:pt x="1078991" y="299719"/>
                </a:lnTo>
                <a:lnTo>
                  <a:pt x="1078991" y="59943"/>
                </a:lnTo>
                <a:lnTo>
                  <a:pt x="1074287" y="36593"/>
                </a:lnTo>
                <a:lnTo>
                  <a:pt x="1061450" y="17541"/>
                </a:lnTo>
                <a:lnTo>
                  <a:pt x="1042398" y="4704"/>
                </a:lnTo>
                <a:lnTo>
                  <a:pt x="1019048" y="0"/>
                </a:lnTo>
                <a:close/>
              </a:path>
            </a:pathLst>
          </a:custGeom>
          <a:solidFill>
            <a:srgbClr val="EDB5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639567" y="5138420"/>
            <a:ext cx="1168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5325" marR="5080" indent="-2895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Частич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ая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57928" y="5157215"/>
            <a:ext cx="1080770" cy="360045"/>
          </a:xfrm>
          <a:custGeom>
            <a:avLst/>
            <a:gdLst/>
            <a:ahLst/>
            <a:cxnLst/>
            <a:rect l="l" t="t" r="r" b="b"/>
            <a:pathLst>
              <a:path w="1080770" h="360045">
                <a:moveTo>
                  <a:pt x="1020572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70"/>
                </a:lnTo>
                <a:lnTo>
                  <a:pt x="17541" y="342122"/>
                </a:lnTo>
                <a:lnTo>
                  <a:pt x="36593" y="354959"/>
                </a:lnTo>
                <a:lnTo>
                  <a:pt x="59944" y="359663"/>
                </a:lnTo>
                <a:lnTo>
                  <a:pt x="1020572" y="359663"/>
                </a:lnTo>
                <a:lnTo>
                  <a:pt x="1043922" y="354959"/>
                </a:lnTo>
                <a:lnTo>
                  <a:pt x="1062974" y="342122"/>
                </a:lnTo>
                <a:lnTo>
                  <a:pt x="1075811" y="323070"/>
                </a:lnTo>
                <a:lnTo>
                  <a:pt x="1080516" y="299719"/>
                </a:lnTo>
                <a:lnTo>
                  <a:pt x="1080516" y="59943"/>
                </a:lnTo>
                <a:lnTo>
                  <a:pt x="1075811" y="36593"/>
                </a:lnTo>
                <a:lnTo>
                  <a:pt x="1062974" y="17541"/>
                </a:lnTo>
                <a:lnTo>
                  <a:pt x="1043922" y="4704"/>
                </a:lnTo>
                <a:lnTo>
                  <a:pt x="1020572" y="0"/>
                </a:lnTo>
                <a:close/>
              </a:path>
            </a:pathLst>
          </a:custGeom>
          <a:solidFill>
            <a:srgbClr val="EDB5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864353" y="5138420"/>
            <a:ext cx="8680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Смешанная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01158" y="5321300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43031" y="1084676"/>
            <a:ext cx="278130" cy="119380"/>
          </a:xfrm>
          <a:custGeom>
            <a:avLst/>
            <a:gdLst/>
            <a:ahLst/>
            <a:cxnLst/>
            <a:rect l="l" t="t" r="r" b="b"/>
            <a:pathLst>
              <a:path w="278129" h="119380">
                <a:moveTo>
                  <a:pt x="138757" y="0"/>
                </a:moveTo>
                <a:lnTo>
                  <a:pt x="84671" y="4674"/>
                </a:lnTo>
                <a:lnTo>
                  <a:pt x="40574" y="17420"/>
                </a:lnTo>
                <a:lnTo>
                  <a:pt x="10879" y="36321"/>
                </a:lnTo>
                <a:lnTo>
                  <a:pt x="0" y="59462"/>
                </a:lnTo>
                <a:lnTo>
                  <a:pt x="10879" y="82603"/>
                </a:lnTo>
                <a:lnTo>
                  <a:pt x="40574" y="101504"/>
                </a:lnTo>
                <a:lnTo>
                  <a:pt x="84671" y="114250"/>
                </a:lnTo>
                <a:lnTo>
                  <a:pt x="138757" y="118925"/>
                </a:lnTo>
                <a:lnTo>
                  <a:pt x="192842" y="114250"/>
                </a:lnTo>
                <a:lnTo>
                  <a:pt x="236939" y="101504"/>
                </a:lnTo>
                <a:lnTo>
                  <a:pt x="266635" y="82603"/>
                </a:lnTo>
                <a:lnTo>
                  <a:pt x="277514" y="59462"/>
                </a:lnTo>
                <a:lnTo>
                  <a:pt x="266635" y="36321"/>
                </a:lnTo>
                <a:lnTo>
                  <a:pt x="236939" y="17420"/>
                </a:lnTo>
                <a:lnTo>
                  <a:pt x="192842" y="4674"/>
                </a:lnTo>
                <a:lnTo>
                  <a:pt x="138757" y="0"/>
                </a:lnTo>
                <a:close/>
              </a:path>
            </a:pathLst>
          </a:custGeom>
          <a:solidFill>
            <a:srgbClr val="787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421427" y="628798"/>
            <a:ext cx="535305" cy="238125"/>
          </a:xfrm>
          <a:custGeom>
            <a:avLst/>
            <a:gdLst/>
            <a:ahLst/>
            <a:cxnLst/>
            <a:rect l="l" t="t" r="r" b="b"/>
            <a:pathLst>
              <a:path w="535304" h="238125">
                <a:moveTo>
                  <a:pt x="416271" y="0"/>
                </a:moveTo>
                <a:lnTo>
                  <a:pt x="0" y="0"/>
                </a:lnTo>
                <a:lnTo>
                  <a:pt x="0" y="237836"/>
                </a:lnTo>
                <a:lnTo>
                  <a:pt x="416271" y="237836"/>
                </a:lnTo>
                <a:lnTo>
                  <a:pt x="535209" y="118928"/>
                </a:lnTo>
                <a:lnTo>
                  <a:pt x="416271" y="0"/>
                </a:lnTo>
                <a:close/>
              </a:path>
            </a:pathLst>
          </a:custGeom>
          <a:solidFill>
            <a:srgbClr val="84CE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806929" y="430576"/>
            <a:ext cx="535305" cy="238125"/>
          </a:xfrm>
          <a:custGeom>
            <a:avLst/>
            <a:gdLst/>
            <a:ahLst/>
            <a:cxnLst/>
            <a:rect l="l" t="t" r="r" b="b"/>
            <a:pathLst>
              <a:path w="535304" h="238125">
                <a:moveTo>
                  <a:pt x="535198" y="0"/>
                </a:moveTo>
                <a:lnTo>
                  <a:pt x="118935" y="0"/>
                </a:lnTo>
                <a:lnTo>
                  <a:pt x="0" y="118928"/>
                </a:lnTo>
                <a:lnTo>
                  <a:pt x="118935" y="237857"/>
                </a:lnTo>
                <a:lnTo>
                  <a:pt x="535198" y="237857"/>
                </a:lnTo>
                <a:lnTo>
                  <a:pt x="535198" y="0"/>
                </a:lnTo>
                <a:close/>
              </a:path>
            </a:pathLst>
          </a:custGeom>
          <a:solidFill>
            <a:srgbClr val="91DC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421427" y="232376"/>
            <a:ext cx="535305" cy="238125"/>
          </a:xfrm>
          <a:custGeom>
            <a:avLst/>
            <a:gdLst/>
            <a:ahLst/>
            <a:cxnLst/>
            <a:rect l="l" t="t" r="r" b="b"/>
            <a:pathLst>
              <a:path w="535304" h="238125">
                <a:moveTo>
                  <a:pt x="416271" y="0"/>
                </a:moveTo>
                <a:lnTo>
                  <a:pt x="0" y="0"/>
                </a:lnTo>
                <a:lnTo>
                  <a:pt x="0" y="237836"/>
                </a:lnTo>
                <a:lnTo>
                  <a:pt x="416271" y="237836"/>
                </a:lnTo>
                <a:lnTo>
                  <a:pt x="535209" y="118928"/>
                </a:lnTo>
                <a:lnTo>
                  <a:pt x="416271" y="0"/>
                </a:lnTo>
                <a:close/>
              </a:path>
            </a:pathLst>
          </a:custGeom>
          <a:solidFill>
            <a:srgbClr val="4BBB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342128" y="113447"/>
            <a:ext cx="79375" cy="1031240"/>
          </a:xfrm>
          <a:custGeom>
            <a:avLst/>
            <a:gdLst/>
            <a:ahLst/>
            <a:cxnLst/>
            <a:rect l="l" t="t" r="r" b="b"/>
            <a:pathLst>
              <a:path w="79375" h="1031240">
                <a:moveTo>
                  <a:pt x="79298" y="0"/>
                </a:moveTo>
                <a:lnTo>
                  <a:pt x="0" y="0"/>
                </a:lnTo>
                <a:lnTo>
                  <a:pt x="0" y="991048"/>
                </a:lnTo>
                <a:lnTo>
                  <a:pt x="3148" y="1006387"/>
                </a:lnTo>
                <a:lnTo>
                  <a:pt x="11699" y="1018998"/>
                </a:lnTo>
                <a:lnTo>
                  <a:pt x="24316" y="1027544"/>
                </a:lnTo>
                <a:lnTo>
                  <a:pt x="39659" y="1030690"/>
                </a:lnTo>
                <a:lnTo>
                  <a:pt x="54999" y="1027544"/>
                </a:lnTo>
                <a:lnTo>
                  <a:pt x="67609" y="1018998"/>
                </a:lnTo>
                <a:lnTo>
                  <a:pt x="76153" y="1006387"/>
                </a:lnTo>
                <a:lnTo>
                  <a:pt x="79298" y="991048"/>
                </a:lnTo>
                <a:lnTo>
                  <a:pt x="79298" y="0"/>
                </a:lnTo>
                <a:close/>
              </a:path>
            </a:pathLst>
          </a:custGeom>
          <a:solidFill>
            <a:srgbClr val="B39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322308" y="53973"/>
            <a:ext cx="118937" cy="118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945686" y="450394"/>
            <a:ext cx="297815" cy="59690"/>
          </a:xfrm>
          <a:custGeom>
            <a:avLst/>
            <a:gdLst/>
            <a:ahLst/>
            <a:cxnLst/>
            <a:rect l="l" t="t" r="r" b="b"/>
            <a:pathLst>
              <a:path w="297815" h="59690">
                <a:moveTo>
                  <a:pt x="267615" y="0"/>
                </a:moveTo>
                <a:lnTo>
                  <a:pt x="29735" y="0"/>
                </a:lnTo>
                <a:lnTo>
                  <a:pt x="18033" y="2296"/>
                </a:lnTo>
                <a:lnTo>
                  <a:pt x="8595" y="8602"/>
                </a:lnTo>
                <a:lnTo>
                  <a:pt x="2294" y="18044"/>
                </a:lnTo>
                <a:lnTo>
                  <a:pt x="0" y="29747"/>
                </a:lnTo>
                <a:lnTo>
                  <a:pt x="2294" y="41448"/>
                </a:lnTo>
                <a:lnTo>
                  <a:pt x="8595" y="50882"/>
                </a:lnTo>
                <a:lnTo>
                  <a:pt x="18033" y="57181"/>
                </a:lnTo>
                <a:lnTo>
                  <a:pt x="29735" y="59474"/>
                </a:lnTo>
                <a:lnTo>
                  <a:pt x="267615" y="59474"/>
                </a:lnTo>
                <a:lnTo>
                  <a:pt x="279316" y="57181"/>
                </a:lnTo>
                <a:lnTo>
                  <a:pt x="288751" y="50882"/>
                </a:lnTo>
                <a:lnTo>
                  <a:pt x="295051" y="41448"/>
                </a:lnTo>
                <a:lnTo>
                  <a:pt x="297344" y="29747"/>
                </a:lnTo>
                <a:lnTo>
                  <a:pt x="295051" y="18044"/>
                </a:lnTo>
                <a:lnTo>
                  <a:pt x="288751" y="8602"/>
                </a:lnTo>
                <a:lnTo>
                  <a:pt x="279316" y="2296"/>
                </a:lnTo>
                <a:lnTo>
                  <a:pt x="267615" y="0"/>
                </a:lnTo>
                <a:close/>
              </a:path>
            </a:pathLst>
          </a:custGeom>
          <a:solidFill>
            <a:srgbClr val="A7E2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00725" y="252194"/>
            <a:ext cx="297815" cy="59690"/>
          </a:xfrm>
          <a:custGeom>
            <a:avLst/>
            <a:gdLst/>
            <a:ahLst/>
            <a:cxnLst/>
            <a:rect l="l" t="t" r="r" b="b"/>
            <a:pathLst>
              <a:path w="297815" h="59689">
                <a:moveTo>
                  <a:pt x="267604" y="0"/>
                </a:moveTo>
                <a:lnTo>
                  <a:pt x="29729" y="0"/>
                </a:lnTo>
                <a:lnTo>
                  <a:pt x="18028" y="2293"/>
                </a:lnTo>
                <a:lnTo>
                  <a:pt x="8592" y="8591"/>
                </a:lnTo>
                <a:lnTo>
                  <a:pt x="2293" y="18026"/>
                </a:lnTo>
                <a:lnTo>
                  <a:pt x="0" y="29726"/>
                </a:lnTo>
                <a:lnTo>
                  <a:pt x="2293" y="41427"/>
                </a:lnTo>
                <a:lnTo>
                  <a:pt x="8592" y="50861"/>
                </a:lnTo>
                <a:lnTo>
                  <a:pt x="18028" y="57160"/>
                </a:lnTo>
                <a:lnTo>
                  <a:pt x="29729" y="59453"/>
                </a:lnTo>
                <a:lnTo>
                  <a:pt x="267604" y="59453"/>
                </a:lnTo>
                <a:lnTo>
                  <a:pt x="279305" y="57160"/>
                </a:lnTo>
                <a:lnTo>
                  <a:pt x="288741" y="50861"/>
                </a:lnTo>
                <a:lnTo>
                  <a:pt x="295040" y="41427"/>
                </a:lnTo>
                <a:lnTo>
                  <a:pt x="297333" y="29726"/>
                </a:lnTo>
                <a:lnTo>
                  <a:pt x="295040" y="18026"/>
                </a:lnTo>
                <a:lnTo>
                  <a:pt x="288741" y="8591"/>
                </a:lnTo>
                <a:lnTo>
                  <a:pt x="279305" y="2293"/>
                </a:lnTo>
                <a:lnTo>
                  <a:pt x="267604" y="0"/>
                </a:lnTo>
                <a:close/>
              </a:path>
            </a:pathLst>
          </a:custGeom>
          <a:solidFill>
            <a:srgbClr val="A3DD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500725" y="648616"/>
            <a:ext cx="297815" cy="59690"/>
          </a:xfrm>
          <a:custGeom>
            <a:avLst/>
            <a:gdLst/>
            <a:ahLst/>
            <a:cxnLst/>
            <a:rect l="l" t="t" r="r" b="b"/>
            <a:pathLst>
              <a:path w="297815" h="59690">
                <a:moveTo>
                  <a:pt x="267604" y="0"/>
                </a:moveTo>
                <a:lnTo>
                  <a:pt x="29729" y="0"/>
                </a:lnTo>
                <a:lnTo>
                  <a:pt x="18028" y="2293"/>
                </a:lnTo>
                <a:lnTo>
                  <a:pt x="8592" y="8591"/>
                </a:lnTo>
                <a:lnTo>
                  <a:pt x="2293" y="18026"/>
                </a:lnTo>
                <a:lnTo>
                  <a:pt x="0" y="29726"/>
                </a:lnTo>
                <a:lnTo>
                  <a:pt x="2293" y="41427"/>
                </a:lnTo>
                <a:lnTo>
                  <a:pt x="8592" y="50861"/>
                </a:lnTo>
                <a:lnTo>
                  <a:pt x="18028" y="57160"/>
                </a:lnTo>
                <a:lnTo>
                  <a:pt x="29729" y="59453"/>
                </a:lnTo>
                <a:lnTo>
                  <a:pt x="267604" y="59453"/>
                </a:lnTo>
                <a:lnTo>
                  <a:pt x="279305" y="57160"/>
                </a:lnTo>
                <a:lnTo>
                  <a:pt x="288741" y="50861"/>
                </a:lnTo>
                <a:lnTo>
                  <a:pt x="295040" y="41427"/>
                </a:lnTo>
                <a:lnTo>
                  <a:pt x="297333" y="29726"/>
                </a:lnTo>
                <a:lnTo>
                  <a:pt x="295040" y="18026"/>
                </a:lnTo>
                <a:lnTo>
                  <a:pt x="288741" y="8591"/>
                </a:lnTo>
                <a:lnTo>
                  <a:pt x="279305" y="2293"/>
                </a:lnTo>
                <a:lnTo>
                  <a:pt x="267604" y="0"/>
                </a:lnTo>
                <a:close/>
              </a:path>
            </a:pathLst>
          </a:custGeom>
          <a:solidFill>
            <a:srgbClr val="A7E2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342128" y="73791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491" y="0"/>
                </a:moveTo>
                <a:lnTo>
                  <a:pt x="4348" y="0"/>
                </a:lnTo>
                <a:lnTo>
                  <a:pt x="0" y="4348"/>
                </a:lnTo>
                <a:lnTo>
                  <a:pt x="0" y="15490"/>
                </a:lnTo>
                <a:lnTo>
                  <a:pt x="4348" y="19838"/>
                </a:lnTo>
                <a:lnTo>
                  <a:pt x="15491" y="19838"/>
                </a:lnTo>
                <a:lnTo>
                  <a:pt x="19840" y="15490"/>
                </a:lnTo>
                <a:lnTo>
                  <a:pt x="19840" y="4348"/>
                </a:lnTo>
                <a:lnTo>
                  <a:pt x="15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0" y="981455"/>
            <a:ext cx="9144000" cy="5876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4188" y="976883"/>
            <a:ext cx="9153525" cy="5881370"/>
          </a:xfrm>
          <a:custGeom>
            <a:avLst/>
            <a:gdLst/>
            <a:ahLst/>
            <a:cxnLst/>
            <a:rect l="l" t="t" r="r" b="b"/>
            <a:pathLst>
              <a:path w="9153525" h="5881370">
                <a:moveTo>
                  <a:pt x="9153144" y="5881112"/>
                </a:moveTo>
                <a:lnTo>
                  <a:pt x="9153144" y="0"/>
                </a:lnTo>
                <a:lnTo>
                  <a:pt x="0" y="0"/>
                </a:lnTo>
                <a:lnTo>
                  <a:pt x="0" y="58811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75603" y="4543044"/>
            <a:ext cx="103505" cy="340360"/>
          </a:xfrm>
          <a:custGeom>
            <a:avLst/>
            <a:gdLst/>
            <a:ahLst/>
            <a:cxnLst/>
            <a:rect l="l" t="t" r="r" b="b"/>
            <a:pathLst>
              <a:path w="103504" h="340360">
                <a:moveTo>
                  <a:pt x="51688" y="25109"/>
                </a:moveTo>
                <a:lnTo>
                  <a:pt x="45339" y="35995"/>
                </a:lnTo>
                <a:lnTo>
                  <a:pt x="45339" y="339978"/>
                </a:lnTo>
                <a:lnTo>
                  <a:pt x="58039" y="339978"/>
                </a:lnTo>
                <a:lnTo>
                  <a:pt x="58039" y="35995"/>
                </a:lnTo>
                <a:lnTo>
                  <a:pt x="51688" y="25109"/>
                </a:lnTo>
                <a:close/>
              </a:path>
              <a:path w="103504" h="340360">
                <a:moveTo>
                  <a:pt x="51689" y="0"/>
                </a:moveTo>
                <a:lnTo>
                  <a:pt x="0" y="88645"/>
                </a:lnTo>
                <a:lnTo>
                  <a:pt x="1016" y="92455"/>
                </a:lnTo>
                <a:lnTo>
                  <a:pt x="7112" y="96011"/>
                </a:lnTo>
                <a:lnTo>
                  <a:pt x="10922" y="94995"/>
                </a:lnTo>
                <a:lnTo>
                  <a:pt x="45338" y="35995"/>
                </a:lnTo>
                <a:lnTo>
                  <a:pt x="45339" y="12572"/>
                </a:lnTo>
                <a:lnTo>
                  <a:pt x="59020" y="12572"/>
                </a:lnTo>
                <a:lnTo>
                  <a:pt x="51689" y="0"/>
                </a:lnTo>
                <a:close/>
              </a:path>
              <a:path w="103504" h="340360">
                <a:moveTo>
                  <a:pt x="59020" y="12572"/>
                </a:moveTo>
                <a:lnTo>
                  <a:pt x="58039" y="12572"/>
                </a:lnTo>
                <a:lnTo>
                  <a:pt x="58039" y="35995"/>
                </a:lnTo>
                <a:lnTo>
                  <a:pt x="92455" y="94995"/>
                </a:lnTo>
                <a:lnTo>
                  <a:pt x="96266" y="96011"/>
                </a:lnTo>
                <a:lnTo>
                  <a:pt x="102362" y="92455"/>
                </a:lnTo>
                <a:lnTo>
                  <a:pt x="103377" y="88645"/>
                </a:lnTo>
                <a:lnTo>
                  <a:pt x="59020" y="12572"/>
                </a:lnTo>
                <a:close/>
              </a:path>
              <a:path w="103504" h="340360">
                <a:moveTo>
                  <a:pt x="58039" y="12572"/>
                </a:moveTo>
                <a:lnTo>
                  <a:pt x="45339" y="12572"/>
                </a:lnTo>
                <a:lnTo>
                  <a:pt x="45339" y="35995"/>
                </a:lnTo>
                <a:lnTo>
                  <a:pt x="51689" y="25109"/>
                </a:lnTo>
                <a:lnTo>
                  <a:pt x="46227" y="15747"/>
                </a:lnTo>
                <a:lnTo>
                  <a:pt x="58039" y="15747"/>
                </a:lnTo>
                <a:lnTo>
                  <a:pt x="58039" y="12572"/>
                </a:lnTo>
                <a:close/>
              </a:path>
              <a:path w="103504" h="340360">
                <a:moveTo>
                  <a:pt x="58039" y="15747"/>
                </a:moveTo>
                <a:lnTo>
                  <a:pt x="57150" y="15747"/>
                </a:lnTo>
                <a:lnTo>
                  <a:pt x="51688" y="25109"/>
                </a:lnTo>
                <a:lnTo>
                  <a:pt x="58039" y="35995"/>
                </a:lnTo>
                <a:lnTo>
                  <a:pt x="58039" y="15747"/>
                </a:lnTo>
                <a:close/>
              </a:path>
              <a:path w="103504" h="340360">
                <a:moveTo>
                  <a:pt x="57150" y="15747"/>
                </a:moveTo>
                <a:lnTo>
                  <a:pt x="46227" y="15747"/>
                </a:lnTo>
                <a:lnTo>
                  <a:pt x="51688" y="25109"/>
                </a:lnTo>
                <a:lnTo>
                  <a:pt x="57150" y="1574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96811" y="4018915"/>
            <a:ext cx="1090295" cy="103505"/>
          </a:xfrm>
          <a:custGeom>
            <a:avLst/>
            <a:gdLst/>
            <a:ahLst/>
            <a:cxnLst/>
            <a:rect l="l" t="t" r="r" b="b"/>
            <a:pathLst>
              <a:path w="1090295" h="103504">
                <a:moveTo>
                  <a:pt x="1065185" y="51689"/>
                </a:moveTo>
                <a:lnTo>
                  <a:pt x="995298" y="92456"/>
                </a:lnTo>
                <a:lnTo>
                  <a:pt x="994283" y="96266"/>
                </a:lnTo>
                <a:lnTo>
                  <a:pt x="996061" y="99314"/>
                </a:lnTo>
                <a:lnTo>
                  <a:pt x="997712" y="102362"/>
                </a:lnTo>
                <a:lnTo>
                  <a:pt x="1001648" y="103378"/>
                </a:lnTo>
                <a:lnTo>
                  <a:pt x="1079404" y="58039"/>
                </a:lnTo>
                <a:lnTo>
                  <a:pt x="1077721" y="58039"/>
                </a:lnTo>
                <a:lnTo>
                  <a:pt x="1077721" y="57150"/>
                </a:lnTo>
                <a:lnTo>
                  <a:pt x="1074546" y="57150"/>
                </a:lnTo>
                <a:lnTo>
                  <a:pt x="1065185" y="51689"/>
                </a:lnTo>
                <a:close/>
              </a:path>
              <a:path w="1090295" h="103504">
                <a:moveTo>
                  <a:pt x="1054299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1054299" y="58039"/>
                </a:lnTo>
                <a:lnTo>
                  <a:pt x="1065185" y="51689"/>
                </a:lnTo>
                <a:lnTo>
                  <a:pt x="1054299" y="45339"/>
                </a:lnTo>
                <a:close/>
              </a:path>
              <a:path w="1090295" h="103504">
                <a:moveTo>
                  <a:pt x="1079404" y="45339"/>
                </a:moveTo>
                <a:lnTo>
                  <a:pt x="1077721" y="45339"/>
                </a:lnTo>
                <a:lnTo>
                  <a:pt x="1077721" y="58039"/>
                </a:lnTo>
                <a:lnTo>
                  <a:pt x="1079404" y="58039"/>
                </a:lnTo>
                <a:lnTo>
                  <a:pt x="1090294" y="51689"/>
                </a:lnTo>
                <a:lnTo>
                  <a:pt x="1079404" y="45339"/>
                </a:lnTo>
                <a:close/>
              </a:path>
              <a:path w="1090295" h="103504">
                <a:moveTo>
                  <a:pt x="1074546" y="46228"/>
                </a:moveTo>
                <a:lnTo>
                  <a:pt x="1065185" y="51689"/>
                </a:lnTo>
                <a:lnTo>
                  <a:pt x="1074546" y="57150"/>
                </a:lnTo>
                <a:lnTo>
                  <a:pt x="1074546" y="46228"/>
                </a:lnTo>
                <a:close/>
              </a:path>
              <a:path w="1090295" h="103504">
                <a:moveTo>
                  <a:pt x="1077721" y="46228"/>
                </a:moveTo>
                <a:lnTo>
                  <a:pt x="1074546" y="46228"/>
                </a:lnTo>
                <a:lnTo>
                  <a:pt x="1074546" y="57150"/>
                </a:lnTo>
                <a:lnTo>
                  <a:pt x="1077721" y="57150"/>
                </a:lnTo>
                <a:lnTo>
                  <a:pt x="1077721" y="46228"/>
                </a:lnTo>
                <a:close/>
              </a:path>
              <a:path w="1090295" h="103504">
                <a:moveTo>
                  <a:pt x="1001648" y="0"/>
                </a:moveTo>
                <a:lnTo>
                  <a:pt x="997712" y="1016"/>
                </a:lnTo>
                <a:lnTo>
                  <a:pt x="996061" y="4064"/>
                </a:lnTo>
                <a:lnTo>
                  <a:pt x="994283" y="7112"/>
                </a:lnTo>
                <a:lnTo>
                  <a:pt x="995298" y="10922"/>
                </a:lnTo>
                <a:lnTo>
                  <a:pt x="1065185" y="51689"/>
                </a:lnTo>
                <a:lnTo>
                  <a:pt x="1074546" y="46228"/>
                </a:lnTo>
                <a:lnTo>
                  <a:pt x="1077721" y="46228"/>
                </a:lnTo>
                <a:lnTo>
                  <a:pt x="1077721" y="45339"/>
                </a:lnTo>
                <a:lnTo>
                  <a:pt x="1079404" y="45339"/>
                </a:lnTo>
                <a:lnTo>
                  <a:pt x="100164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0355" y="2737104"/>
            <a:ext cx="76200" cy="711835"/>
          </a:xfrm>
          <a:custGeom>
            <a:avLst/>
            <a:gdLst/>
            <a:ahLst/>
            <a:cxnLst/>
            <a:rect l="l" t="t" r="r" b="b"/>
            <a:pathLst>
              <a:path w="76200" h="711835">
                <a:moveTo>
                  <a:pt x="31750" y="635508"/>
                </a:moveTo>
                <a:lnTo>
                  <a:pt x="0" y="635508"/>
                </a:lnTo>
                <a:lnTo>
                  <a:pt x="38100" y="711708"/>
                </a:lnTo>
                <a:lnTo>
                  <a:pt x="69850" y="648208"/>
                </a:lnTo>
                <a:lnTo>
                  <a:pt x="31750" y="648208"/>
                </a:lnTo>
                <a:lnTo>
                  <a:pt x="31750" y="635508"/>
                </a:lnTo>
                <a:close/>
              </a:path>
              <a:path w="76200" h="711835">
                <a:moveTo>
                  <a:pt x="44450" y="0"/>
                </a:moveTo>
                <a:lnTo>
                  <a:pt x="31750" y="0"/>
                </a:lnTo>
                <a:lnTo>
                  <a:pt x="31750" y="648208"/>
                </a:lnTo>
                <a:lnTo>
                  <a:pt x="44450" y="648208"/>
                </a:lnTo>
                <a:lnTo>
                  <a:pt x="44450" y="0"/>
                </a:lnTo>
                <a:close/>
              </a:path>
              <a:path w="76200" h="711835">
                <a:moveTo>
                  <a:pt x="76200" y="635508"/>
                </a:moveTo>
                <a:lnTo>
                  <a:pt x="44450" y="635508"/>
                </a:lnTo>
                <a:lnTo>
                  <a:pt x="44450" y="648208"/>
                </a:lnTo>
                <a:lnTo>
                  <a:pt x="69850" y="648208"/>
                </a:lnTo>
                <a:lnTo>
                  <a:pt x="76200" y="635508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4663" y="4614671"/>
            <a:ext cx="103505" cy="329565"/>
          </a:xfrm>
          <a:custGeom>
            <a:avLst/>
            <a:gdLst/>
            <a:ahLst/>
            <a:cxnLst/>
            <a:rect l="l" t="t" r="r" b="b"/>
            <a:pathLst>
              <a:path w="103505" h="329564">
                <a:moveTo>
                  <a:pt x="51688" y="25109"/>
                </a:moveTo>
                <a:lnTo>
                  <a:pt x="45338" y="35995"/>
                </a:lnTo>
                <a:lnTo>
                  <a:pt x="45338" y="329564"/>
                </a:lnTo>
                <a:lnTo>
                  <a:pt x="58038" y="329564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5" h="329564">
                <a:moveTo>
                  <a:pt x="51688" y="0"/>
                </a:moveTo>
                <a:lnTo>
                  <a:pt x="0" y="88645"/>
                </a:lnTo>
                <a:lnTo>
                  <a:pt x="1016" y="92455"/>
                </a:lnTo>
                <a:lnTo>
                  <a:pt x="7112" y="96011"/>
                </a:lnTo>
                <a:lnTo>
                  <a:pt x="10922" y="94995"/>
                </a:lnTo>
                <a:lnTo>
                  <a:pt x="45338" y="35995"/>
                </a:lnTo>
                <a:lnTo>
                  <a:pt x="45338" y="12572"/>
                </a:lnTo>
                <a:lnTo>
                  <a:pt x="59020" y="12572"/>
                </a:lnTo>
                <a:lnTo>
                  <a:pt x="51688" y="0"/>
                </a:lnTo>
                <a:close/>
              </a:path>
              <a:path w="103505" h="329564">
                <a:moveTo>
                  <a:pt x="59020" y="12572"/>
                </a:moveTo>
                <a:lnTo>
                  <a:pt x="58038" y="12572"/>
                </a:lnTo>
                <a:lnTo>
                  <a:pt x="58039" y="35995"/>
                </a:lnTo>
                <a:lnTo>
                  <a:pt x="92456" y="94995"/>
                </a:lnTo>
                <a:lnTo>
                  <a:pt x="96266" y="96011"/>
                </a:lnTo>
                <a:lnTo>
                  <a:pt x="102362" y="92455"/>
                </a:lnTo>
                <a:lnTo>
                  <a:pt x="103378" y="88645"/>
                </a:lnTo>
                <a:lnTo>
                  <a:pt x="59020" y="12572"/>
                </a:lnTo>
                <a:close/>
              </a:path>
              <a:path w="103505" h="329564">
                <a:moveTo>
                  <a:pt x="58038" y="12572"/>
                </a:moveTo>
                <a:lnTo>
                  <a:pt x="45338" y="12572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8" y="15747"/>
                </a:lnTo>
                <a:lnTo>
                  <a:pt x="58038" y="15747"/>
                </a:lnTo>
                <a:lnTo>
                  <a:pt x="58038" y="12572"/>
                </a:lnTo>
                <a:close/>
              </a:path>
              <a:path w="103505" h="329564">
                <a:moveTo>
                  <a:pt x="58038" y="15747"/>
                </a:moveTo>
                <a:lnTo>
                  <a:pt x="57150" y="15747"/>
                </a:lnTo>
                <a:lnTo>
                  <a:pt x="51688" y="25109"/>
                </a:lnTo>
                <a:lnTo>
                  <a:pt x="58039" y="35995"/>
                </a:lnTo>
                <a:lnTo>
                  <a:pt x="58038" y="15747"/>
                </a:lnTo>
                <a:close/>
              </a:path>
              <a:path w="103505" h="329564">
                <a:moveTo>
                  <a:pt x="57150" y="15747"/>
                </a:moveTo>
                <a:lnTo>
                  <a:pt x="46228" y="15747"/>
                </a:lnTo>
                <a:lnTo>
                  <a:pt x="51688" y="25109"/>
                </a:lnTo>
                <a:lnTo>
                  <a:pt x="57150" y="157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3304" y="4895469"/>
            <a:ext cx="3093720" cy="103505"/>
          </a:xfrm>
          <a:custGeom>
            <a:avLst/>
            <a:gdLst/>
            <a:ahLst/>
            <a:cxnLst/>
            <a:rect l="l" t="t" r="r" b="b"/>
            <a:pathLst>
              <a:path w="3093720" h="103504">
                <a:moveTo>
                  <a:pt x="88518" y="0"/>
                </a:moveTo>
                <a:lnTo>
                  <a:pt x="0" y="51815"/>
                </a:lnTo>
                <a:lnTo>
                  <a:pt x="88645" y="103377"/>
                </a:lnTo>
                <a:lnTo>
                  <a:pt x="92582" y="102361"/>
                </a:lnTo>
                <a:lnTo>
                  <a:pt x="94360" y="99313"/>
                </a:lnTo>
                <a:lnTo>
                  <a:pt x="96012" y="96265"/>
                </a:lnTo>
                <a:lnTo>
                  <a:pt x="94995" y="92455"/>
                </a:lnTo>
                <a:lnTo>
                  <a:pt x="92075" y="90677"/>
                </a:lnTo>
                <a:lnTo>
                  <a:pt x="36087" y="58165"/>
                </a:lnTo>
                <a:lnTo>
                  <a:pt x="12572" y="58165"/>
                </a:lnTo>
                <a:lnTo>
                  <a:pt x="12572" y="45465"/>
                </a:lnTo>
                <a:lnTo>
                  <a:pt x="35984" y="45439"/>
                </a:lnTo>
                <a:lnTo>
                  <a:pt x="94995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518" y="0"/>
                </a:lnTo>
                <a:close/>
              </a:path>
              <a:path w="3093720" h="103504">
                <a:moveTo>
                  <a:pt x="35984" y="45439"/>
                </a:moveTo>
                <a:lnTo>
                  <a:pt x="12572" y="45465"/>
                </a:lnTo>
                <a:lnTo>
                  <a:pt x="12572" y="58165"/>
                </a:lnTo>
                <a:lnTo>
                  <a:pt x="36042" y="58139"/>
                </a:lnTo>
                <a:lnTo>
                  <a:pt x="34556" y="57276"/>
                </a:lnTo>
                <a:lnTo>
                  <a:pt x="15747" y="57276"/>
                </a:lnTo>
                <a:lnTo>
                  <a:pt x="15747" y="46354"/>
                </a:lnTo>
                <a:lnTo>
                  <a:pt x="34420" y="46354"/>
                </a:lnTo>
                <a:lnTo>
                  <a:pt x="35984" y="45439"/>
                </a:lnTo>
                <a:close/>
              </a:path>
              <a:path w="3093720" h="103504">
                <a:moveTo>
                  <a:pt x="36042" y="58139"/>
                </a:moveTo>
                <a:lnTo>
                  <a:pt x="12572" y="58165"/>
                </a:lnTo>
                <a:lnTo>
                  <a:pt x="36087" y="58165"/>
                </a:lnTo>
                <a:close/>
              </a:path>
              <a:path w="3093720" h="103504">
                <a:moveTo>
                  <a:pt x="3093720" y="42036"/>
                </a:moveTo>
                <a:lnTo>
                  <a:pt x="35984" y="45439"/>
                </a:lnTo>
                <a:lnTo>
                  <a:pt x="25118" y="51796"/>
                </a:lnTo>
                <a:lnTo>
                  <a:pt x="36042" y="58139"/>
                </a:lnTo>
                <a:lnTo>
                  <a:pt x="3093720" y="54736"/>
                </a:lnTo>
                <a:lnTo>
                  <a:pt x="3093720" y="42036"/>
                </a:lnTo>
                <a:close/>
              </a:path>
              <a:path w="3093720" h="103504">
                <a:moveTo>
                  <a:pt x="15747" y="46354"/>
                </a:moveTo>
                <a:lnTo>
                  <a:pt x="15747" y="57276"/>
                </a:lnTo>
                <a:lnTo>
                  <a:pt x="25118" y="51796"/>
                </a:lnTo>
                <a:lnTo>
                  <a:pt x="15747" y="46354"/>
                </a:lnTo>
                <a:close/>
              </a:path>
              <a:path w="3093720" h="103504">
                <a:moveTo>
                  <a:pt x="25118" y="51796"/>
                </a:moveTo>
                <a:lnTo>
                  <a:pt x="15747" y="57276"/>
                </a:lnTo>
                <a:lnTo>
                  <a:pt x="34556" y="57276"/>
                </a:lnTo>
                <a:lnTo>
                  <a:pt x="25118" y="51796"/>
                </a:lnTo>
                <a:close/>
              </a:path>
              <a:path w="3093720" h="103504">
                <a:moveTo>
                  <a:pt x="34420" y="46354"/>
                </a:moveTo>
                <a:lnTo>
                  <a:pt x="15747" y="46354"/>
                </a:lnTo>
                <a:lnTo>
                  <a:pt x="25118" y="51796"/>
                </a:lnTo>
                <a:lnTo>
                  <a:pt x="34420" y="463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3116" y="4578222"/>
            <a:ext cx="702945" cy="103505"/>
          </a:xfrm>
          <a:custGeom>
            <a:avLst/>
            <a:gdLst/>
            <a:ahLst/>
            <a:cxnLst/>
            <a:rect l="l" t="t" r="r" b="b"/>
            <a:pathLst>
              <a:path w="702945" h="103504">
                <a:moveTo>
                  <a:pt x="677454" y="51688"/>
                </a:moveTo>
                <a:lnTo>
                  <a:pt x="607568" y="92456"/>
                </a:lnTo>
                <a:lnTo>
                  <a:pt x="606551" y="96265"/>
                </a:lnTo>
                <a:lnTo>
                  <a:pt x="608330" y="99313"/>
                </a:lnTo>
                <a:lnTo>
                  <a:pt x="609981" y="102362"/>
                </a:lnTo>
                <a:lnTo>
                  <a:pt x="613918" y="103377"/>
                </a:lnTo>
                <a:lnTo>
                  <a:pt x="691673" y="58038"/>
                </a:lnTo>
                <a:lnTo>
                  <a:pt x="689991" y="58038"/>
                </a:lnTo>
                <a:lnTo>
                  <a:pt x="689991" y="57150"/>
                </a:lnTo>
                <a:lnTo>
                  <a:pt x="686816" y="57150"/>
                </a:lnTo>
                <a:lnTo>
                  <a:pt x="677454" y="51688"/>
                </a:lnTo>
                <a:close/>
              </a:path>
              <a:path w="702945" h="103504">
                <a:moveTo>
                  <a:pt x="66656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66568" y="58038"/>
                </a:lnTo>
                <a:lnTo>
                  <a:pt x="677454" y="51688"/>
                </a:lnTo>
                <a:lnTo>
                  <a:pt x="666568" y="45338"/>
                </a:lnTo>
                <a:close/>
              </a:path>
              <a:path w="702945" h="103504">
                <a:moveTo>
                  <a:pt x="691673" y="45338"/>
                </a:moveTo>
                <a:lnTo>
                  <a:pt x="689991" y="45338"/>
                </a:lnTo>
                <a:lnTo>
                  <a:pt x="689991" y="58038"/>
                </a:lnTo>
                <a:lnTo>
                  <a:pt x="691673" y="58038"/>
                </a:lnTo>
                <a:lnTo>
                  <a:pt x="702563" y="51688"/>
                </a:lnTo>
                <a:lnTo>
                  <a:pt x="691673" y="45338"/>
                </a:lnTo>
                <a:close/>
              </a:path>
              <a:path w="702945" h="103504">
                <a:moveTo>
                  <a:pt x="686816" y="46227"/>
                </a:moveTo>
                <a:lnTo>
                  <a:pt x="677454" y="51688"/>
                </a:lnTo>
                <a:lnTo>
                  <a:pt x="686816" y="57150"/>
                </a:lnTo>
                <a:lnTo>
                  <a:pt x="686816" y="46227"/>
                </a:lnTo>
                <a:close/>
              </a:path>
              <a:path w="702945" h="103504">
                <a:moveTo>
                  <a:pt x="689991" y="46227"/>
                </a:moveTo>
                <a:lnTo>
                  <a:pt x="686816" y="46227"/>
                </a:lnTo>
                <a:lnTo>
                  <a:pt x="686816" y="57150"/>
                </a:lnTo>
                <a:lnTo>
                  <a:pt x="689991" y="57150"/>
                </a:lnTo>
                <a:lnTo>
                  <a:pt x="689991" y="46227"/>
                </a:lnTo>
                <a:close/>
              </a:path>
              <a:path w="702945" h="103504">
                <a:moveTo>
                  <a:pt x="613918" y="0"/>
                </a:moveTo>
                <a:lnTo>
                  <a:pt x="609981" y="1015"/>
                </a:lnTo>
                <a:lnTo>
                  <a:pt x="608330" y="4063"/>
                </a:lnTo>
                <a:lnTo>
                  <a:pt x="606551" y="7112"/>
                </a:lnTo>
                <a:lnTo>
                  <a:pt x="607568" y="10921"/>
                </a:lnTo>
                <a:lnTo>
                  <a:pt x="677454" y="51688"/>
                </a:lnTo>
                <a:lnTo>
                  <a:pt x="686816" y="46227"/>
                </a:lnTo>
                <a:lnTo>
                  <a:pt x="689991" y="46227"/>
                </a:lnTo>
                <a:lnTo>
                  <a:pt x="689991" y="45338"/>
                </a:lnTo>
                <a:lnTo>
                  <a:pt x="691673" y="45338"/>
                </a:lnTo>
                <a:lnTo>
                  <a:pt x="613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42229" y="4730496"/>
            <a:ext cx="76200" cy="774700"/>
          </a:xfrm>
          <a:custGeom>
            <a:avLst/>
            <a:gdLst/>
            <a:ahLst/>
            <a:cxnLst/>
            <a:rect l="l" t="t" r="r" b="b"/>
            <a:pathLst>
              <a:path w="76200" h="774700">
                <a:moveTo>
                  <a:pt x="44488" y="76178"/>
                </a:moveTo>
                <a:lnTo>
                  <a:pt x="31788" y="76221"/>
                </a:lnTo>
                <a:lnTo>
                  <a:pt x="33909" y="774191"/>
                </a:lnTo>
                <a:lnTo>
                  <a:pt x="46609" y="774064"/>
                </a:lnTo>
                <a:lnTo>
                  <a:pt x="44488" y="76178"/>
                </a:lnTo>
                <a:close/>
              </a:path>
              <a:path w="76200" h="774700">
                <a:moveTo>
                  <a:pt x="37846" y="0"/>
                </a:moveTo>
                <a:lnTo>
                  <a:pt x="0" y="76326"/>
                </a:lnTo>
                <a:lnTo>
                  <a:pt x="31788" y="76221"/>
                </a:lnTo>
                <a:lnTo>
                  <a:pt x="31750" y="63499"/>
                </a:lnTo>
                <a:lnTo>
                  <a:pt x="69861" y="63499"/>
                </a:lnTo>
                <a:lnTo>
                  <a:pt x="37846" y="0"/>
                </a:lnTo>
                <a:close/>
              </a:path>
              <a:path w="76200" h="774700">
                <a:moveTo>
                  <a:pt x="44450" y="63499"/>
                </a:moveTo>
                <a:lnTo>
                  <a:pt x="31750" y="63499"/>
                </a:lnTo>
                <a:lnTo>
                  <a:pt x="31788" y="76221"/>
                </a:lnTo>
                <a:lnTo>
                  <a:pt x="44488" y="76178"/>
                </a:lnTo>
                <a:lnTo>
                  <a:pt x="44450" y="63499"/>
                </a:lnTo>
                <a:close/>
              </a:path>
              <a:path w="76200" h="774700">
                <a:moveTo>
                  <a:pt x="69861" y="63499"/>
                </a:moveTo>
                <a:lnTo>
                  <a:pt x="44450" y="63499"/>
                </a:lnTo>
                <a:lnTo>
                  <a:pt x="44488" y="76178"/>
                </a:lnTo>
                <a:lnTo>
                  <a:pt x="76200" y="76072"/>
                </a:lnTo>
                <a:lnTo>
                  <a:pt x="69861" y="63499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66659" y="2785872"/>
            <a:ext cx="76200" cy="843280"/>
          </a:xfrm>
          <a:custGeom>
            <a:avLst/>
            <a:gdLst/>
            <a:ahLst/>
            <a:cxnLst/>
            <a:rect l="l" t="t" r="r" b="b"/>
            <a:pathLst>
              <a:path w="76200" h="843279">
                <a:moveTo>
                  <a:pt x="31756" y="766699"/>
                </a:moveTo>
                <a:lnTo>
                  <a:pt x="0" y="766699"/>
                </a:lnTo>
                <a:lnTo>
                  <a:pt x="38100" y="842898"/>
                </a:lnTo>
                <a:lnTo>
                  <a:pt x="69850" y="779399"/>
                </a:lnTo>
                <a:lnTo>
                  <a:pt x="31750" y="779399"/>
                </a:lnTo>
                <a:lnTo>
                  <a:pt x="31756" y="766699"/>
                </a:lnTo>
                <a:close/>
              </a:path>
              <a:path w="76200" h="843279">
                <a:moveTo>
                  <a:pt x="44831" y="0"/>
                </a:moveTo>
                <a:lnTo>
                  <a:pt x="32131" y="0"/>
                </a:lnTo>
                <a:lnTo>
                  <a:pt x="31750" y="779399"/>
                </a:lnTo>
                <a:lnTo>
                  <a:pt x="44450" y="779399"/>
                </a:lnTo>
                <a:lnTo>
                  <a:pt x="44831" y="0"/>
                </a:lnTo>
                <a:close/>
              </a:path>
              <a:path w="76200" h="843279">
                <a:moveTo>
                  <a:pt x="76200" y="766699"/>
                </a:moveTo>
                <a:lnTo>
                  <a:pt x="44456" y="766699"/>
                </a:lnTo>
                <a:lnTo>
                  <a:pt x="44450" y="779399"/>
                </a:lnTo>
                <a:lnTo>
                  <a:pt x="69850" y="779399"/>
                </a:lnTo>
                <a:lnTo>
                  <a:pt x="76200" y="766699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57821" y="2597657"/>
            <a:ext cx="1297305" cy="17843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62255">
              <a:lnSpc>
                <a:spcPct val="100000"/>
              </a:lnSpc>
              <a:spcBef>
                <a:spcPts val="235"/>
              </a:spcBef>
            </a:pPr>
            <a:r>
              <a:rPr dirty="0" sz="750" spc="5">
                <a:latin typeface="Times New Roman"/>
                <a:cs typeface="Times New Roman"/>
              </a:rPr>
              <a:t>Лифт на </a:t>
            </a:r>
            <a:r>
              <a:rPr dirty="0" sz="750">
                <a:latin typeface="Times New Roman"/>
                <a:cs typeface="Times New Roman"/>
              </a:rPr>
              <a:t>2-4</a:t>
            </a:r>
            <a:r>
              <a:rPr dirty="0" sz="750" spc="10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этажи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5829" y="5505450"/>
            <a:ext cx="894715" cy="15430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18415" rIns="0" bIns="0" rtlCol="0" vert="horz">
            <a:spAutoFit/>
          </a:bodyPr>
          <a:lstStyle/>
          <a:p>
            <a:pPr marL="253365">
              <a:lnSpc>
                <a:spcPct val="100000"/>
              </a:lnSpc>
              <a:spcBef>
                <a:spcPts val="145"/>
              </a:spcBef>
            </a:pPr>
            <a:r>
              <a:rPr dirty="0" sz="750" spc="5">
                <a:latin typeface="Times New Roman"/>
                <a:cs typeface="Times New Roman"/>
              </a:rPr>
              <a:t>Гардероб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1982" y="3603497"/>
            <a:ext cx="911860" cy="58864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100330" marR="94615" indent="635">
              <a:lnSpc>
                <a:spcPct val="102800"/>
              </a:lnSpc>
            </a:pPr>
            <a:r>
              <a:rPr dirty="0" sz="750" spc="5">
                <a:latin typeface="Times New Roman"/>
                <a:cs typeface="Times New Roman"/>
              </a:rPr>
              <a:t>Вход </a:t>
            </a:r>
            <a:r>
              <a:rPr dirty="0" sz="750" spc="10">
                <a:latin typeface="Times New Roman"/>
                <a:cs typeface="Times New Roman"/>
              </a:rPr>
              <a:t>для  </a:t>
            </a:r>
            <a:r>
              <a:rPr dirty="0" sz="750" spc="20">
                <a:latin typeface="Times New Roman"/>
                <a:cs typeface="Times New Roman"/>
              </a:rPr>
              <a:t>Т</a:t>
            </a:r>
            <a:r>
              <a:rPr dirty="0" sz="750" spc="-5">
                <a:latin typeface="Times New Roman"/>
                <a:cs typeface="Times New Roman"/>
              </a:rPr>
              <a:t>е</a:t>
            </a:r>
            <a:r>
              <a:rPr dirty="0" sz="750" spc="15">
                <a:latin typeface="Times New Roman"/>
                <a:cs typeface="Times New Roman"/>
              </a:rPr>
              <a:t>м</a:t>
            </a:r>
            <a:r>
              <a:rPr dirty="0" sz="750">
                <a:latin typeface="Times New Roman"/>
                <a:cs typeface="Times New Roman"/>
              </a:rPr>
              <a:t>п</a:t>
            </a:r>
            <a:r>
              <a:rPr dirty="0" sz="750" spc="-5">
                <a:latin typeface="Times New Roman"/>
                <a:cs typeface="Times New Roman"/>
              </a:rPr>
              <a:t>е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а</a:t>
            </a:r>
            <a:r>
              <a:rPr dirty="0" sz="750" spc="5">
                <a:latin typeface="Times New Roman"/>
                <a:cs typeface="Times New Roman"/>
              </a:rPr>
              <a:t>т</a:t>
            </a:r>
            <a:r>
              <a:rPr dirty="0" sz="750" spc="-20">
                <a:latin typeface="Times New Roman"/>
                <a:cs typeface="Times New Roman"/>
              </a:rPr>
              <a:t>у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я</a:t>
            </a:r>
            <a:r>
              <a:rPr dirty="0" sz="750" spc="5">
                <a:latin typeface="Times New Roman"/>
                <a:cs typeface="Times New Roman"/>
              </a:rPr>
              <a:t>щи</a:t>
            </a:r>
            <a:r>
              <a:rPr dirty="0" sz="750" spc="5">
                <a:latin typeface="Times New Roman"/>
                <a:cs typeface="Times New Roman"/>
              </a:rPr>
              <a:t>х  </a:t>
            </a:r>
            <a:r>
              <a:rPr dirty="0" sz="750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41485" y="1767077"/>
            <a:ext cx="1628139" cy="723900"/>
          </a:xfrm>
          <a:custGeom>
            <a:avLst/>
            <a:gdLst/>
            <a:ahLst/>
            <a:cxnLst/>
            <a:rect l="l" t="t" r="r" b="b"/>
            <a:pathLst>
              <a:path w="1628140" h="723900">
                <a:moveTo>
                  <a:pt x="0" y="723900"/>
                </a:moveTo>
                <a:lnTo>
                  <a:pt x="1627631" y="723900"/>
                </a:lnTo>
                <a:lnTo>
                  <a:pt x="1627631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41892" y="1923404"/>
            <a:ext cx="1225550" cy="418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5"/>
              </a:lnSpc>
            </a:pPr>
            <a:r>
              <a:rPr dirty="0" sz="900" spc="10">
                <a:latin typeface="Times New Roman"/>
                <a:cs typeface="Times New Roman"/>
              </a:rPr>
              <a:t>Городская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15">
                <a:latin typeface="Times New Roman"/>
                <a:cs typeface="Times New Roman"/>
              </a:rPr>
              <a:t>поликлиника</a:t>
            </a:r>
            <a:endParaRPr sz="900">
              <a:latin typeface="Times New Roman"/>
              <a:cs typeface="Times New Roman"/>
            </a:endParaRPr>
          </a:p>
          <a:p>
            <a:pPr marL="38100" marR="28575" indent="107950">
              <a:lnSpc>
                <a:spcPct val="104400"/>
              </a:lnSpc>
            </a:pPr>
            <a:r>
              <a:rPr dirty="0" sz="900" spc="15">
                <a:latin typeface="Times New Roman"/>
                <a:cs typeface="Times New Roman"/>
              </a:rPr>
              <a:t>№191, филиал </a:t>
            </a:r>
            <a:r>
              <a:rPr dirty="0" sz="900" spc="20">
                <a:latin typeface="Times New Roman"/>
                <a:cs typeface="Times New Roman"/>
              </a:rPr>
              <a:t>№2  </a:t>
            </a:r>
            <a:r>
              <a:rPr dirty="0" sz="900" spc="15">
                <a:latin typeface="Times New Roman"/>
                <a:cs typeface="Times New Roman"/>
              </a:rPr>
              <a:t>Сиреневый б-р, д.71</a:t>
            </a:r>
            <a:r>
              <a:rPr dirty="0" sz="900" spc="-60">
                <a:latin typeface="Times New Roman"/>
                <a:cs typeface="Times New Roman"/>
              </a:rPr>
              <a:t> </a:t>
            </a:r>
            <a:r>
              <a:rPr dirty="0" sz="900" spc="25">
                <a:latin typeface="Times New Roman"/>
                <a:cs typeface="Times New Roman"/>
              </a:rPr>
              <a:t>А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78150" y="4197096"/>
            <a:ext cx="76200" cy="548640"/>
          </a:xfrm>
          <a:custGeom>
            <a:avLst/>
            <a:gdLst/>
            <a:ahLst/>
            <a:cxnLst/>
            <a:rect l="l" t="t" r="r" b="b"/>
            <a:pathLst>
              <a:path w="76200" h="548639">
                <a:moveTo>
                  <a:pt x="31743" y="472439"/>
                </a:moveTo>
                <a:lnTo>
                  <a:pt x="0" y="472439"/>
                </a:lnTo>
                <a:lnTo>
                  <a:pt x="38100" y="548639"/>
                </a:lnTo>
                <a:lnTo>
                  <a:pt x="69850" y="485139"/>
                </a:lnTo>
                <a:lnTo>
                  <a:pt x="31750" y="485139"/>
                </a:lnTo>
                <a:lnTo>
                  <a:pt x="31743" y="472439"/>
                </a:lnTo>
                <a:close/>
              </a:path>
              <a:path w="76200" h="548639">
                <a:moveTo>
                  <a:pt x="44195" y="0"/>
                </a:moveTo>
                <a:lnTo>
                  <a:pt x="31495" y="0"/>
                </a:lnTo>
                <a:lnTo>
                  <a:pt x="31750" y="485139"/>
                </a:lnTo>
                <a:lnTo>
                  <a:pt x="44450" y="485139"/>
                </a:lnTo>
                <a:lnTo>
                  <a:pt x="44195" y="0"/>
                </a:lnTo>
                <a:close/>
              </a:path>
              <a:path w="76200" h="548639">
                <a:moveTo>
                  <a:pt x="76200" y="472439"/>
                </a:moveTo>
                <a:lnTo>
                  <a:pt x="44443" y="472439"/>
                </a:lnTo>
                <a:lnTo>
                  <a:pt x="44450" y="485139"/>
                </a:lnTo>
                <a:lnTo>
                  <a:pt x="69850" y="485139"/>
                </a:lnTo>
                <a:lnTo>
                  <a:pt x="76200" y="472439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51532" y="4697095"/>
            <a:ext cx="1327150" cy="103505"/>
          </a:xfrm>
          <a:custGeom>
            <a:avLst/>
            <a:gdLst/>
            <a:ahLst/>
            <a:cxnLst/>
            <a:rect l="l" t="t" r="r" b="b"/>
            <a:pathLst>
              <a:path w="1327150" h="103504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5" y="102361"/>
                </a:lnTo>
                <a:lnTo>
                  <a:pt x="96011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1"/>
                </a:lnTo>
                <a:lnTo>
                  <a:pt x="96011" y="7111"/>
                </a:lnTo>
                <a:lnTo>
                  <a:pt x="92455" y="1015"/>
                </a:lnTo>
                <a:lnTo>
                  <a:pt x="88645" y="0"/>
                </a:lnTo>
                <a:close/>
              </a:path>
              <a:path w="1327150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7" y="57149"/>
                </a:lnTo>
                <a:lnTo>
                  <a:pt x="15747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327150" h="103504">
                <a:moveTo>
                  <a:pt x="1327149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327149" y="58038"/>
                </a:lnTo>
                <a:lnTo>
                  <a:pt x="1327149" y="45338"/>
                </a:lnTo>
                <a:close/>
              </a:path>
              <a:path w="1327150" h="103504">
                <a:moveTo>
                  <a:pt x="15747" y="46227"/>
                </a:moveTo>
                <a:lnTo>
                  <a:pt x="15747" y="57149"/>
                </a:lnTo>
                <a:lnTo>
                  <a:pt x="25109" y="51688"/>
                </a:lnTo>
                <a:lnTo>
                  <a:pt x="15747" y="46227"/>
                </a:lnTo>
                <a:close/>
              </a:path>
              <a:path w="1327150" h="103504">
                <a:moveTo>
                  <a:pt x="25109" y="51688"/>
                </a:moveTo>
                <a:lnTo>
                  <a:pt x="15747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327150" h="103504">
                <a:moveTo>
                  <a:pt x="34471" y="46227"/>
                </a:moveTo>
                <a:lnTo>
                  <a:pt x="15747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97167" y="4366259"/>
            <a:ext cx="179831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90844" y="4366259"/>
            <a:ext cx="181355" cy="18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49729" y="982217"/>
            <a:ext cx="2924810" cy="1096010"/>
          </a:xfrm>
          <a:custGeom>
            <a:avLst/>
            <a:gdLst/>
            <a:ahLst/>
            <a:cxnLst/>
            <a:rect l="l" t="t" r="r" b="b"/>
            <a:pathLst>
              <a:path w="2924810" h="1096010">
                <a:moveTo>
                  <a:pt x="0" y="1095755"/>
                </a:moveTo>
                <a:lnTo>
                  <a:pt x="2924556" y="1095755"/>
                </a:lnTo>
                <a:lnTo>
                  <a:pt x="2924556" y="0"/>
                </a:lnTo>
                <a:lnTo>
                  <a:pt x="0" y="0"/>
                </a:lnTo>
                <a:lnTo>
                  <a:pt x="0" y="1095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49729" y="982217"/>
            <a:ext cx="2924810" cy="1096010"/>
          </a:xfrm>
          <a:custGeom>
            <a:avLst/>
            <a:gdLst/>
            <a:ahLst/>
            <a:cxnLst/>
            <a:rect l="l" t="t" r="r" b="b"/>
            <a:pathLst>
              <a:path w="2924810" h="1096010">
                <a:moveTo>
                  <a:pt x="0" y="1095755"/>
                </a:moveTo>
                <a:lnTo>
                  <a:pt x="2924556" y="1095755"/>
                </a:lnTo>
                <a:lnTo>
                  <a:pt x="2924556" y="0"/>
                </a:lnTo>
                <a:lnTo>
                  <a:pt x="0" y="0"/>
                </a:lnTo>
                <a:lnTo>
                  <a:pt x="0" y="10957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18842" y="1212849"/>
            <a:ext cx="1877060" cy="494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0"/>
              </a:spcBef>
            </a:pPr>
            <a:r>
              <a:rPr dirty="0" sz="750">
                <a:latin typeface="Times New Roman"/>
                <a:cs typeface="Times New Roman"/>
              </a:rPr>
              <a:t>Маршрутизация температурящих пациентов  Маршрутизация </a:t>
            </a:r>
            <a:r>
              <a:rPr dirty="0" sz="750" spc="5">
                <a:latin typeface="Times New Roman"/>
                <a:cs typeface="Times New Roman"/>
              </a:rPr>
              <a:t>здоровых</a:t>
            </a:r>
            <a:r>
              <a:rPr dirty="0" sz="750" spc="45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50">
                <a:latin typeface="Times New Roman"/>
                <a:cs typeface="Times New Roman"/>
              </a:rPr>
              <a:t>Пункт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термометрии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50" spc="5">
                <a:latin typeface="Times New Roman"/>
                <a:cs typeface="Times New Roman"/>
              </a:rPr>
              <a:t>Выход </a:t>
            </a:r>
            <a:r>
              <a:rPr dirty="0" sz="750">
                <a:latin typeface="Times New Roman"/>
                <a:cs typeface="Times New Roman"/>
              </a:rPr>
              <a:t>пациента </a:t>
            </a:r>
            <a:r>
              <a:rPr dirty="0" sz="750" spc="5">
                <a:latin typeface="Times New Roman"/>
                <a:cs typeface="Times New Roman"/>
              </a:rPr>
              <a:t>с признаками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ОРВИ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6973" y="1416558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 h="0">
                <a:moveTo>
                  <a:pt x="0" y="0"/>
                </a:moveTo>
                <a:lnTo>
                  <a:pt x="160908" y="0"/>
                </a:lnTo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07642" y="1504950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40">
                <a:moveTo>
                  <a:pt x="31241" y="0"/>
                </a:moveTo>
                <a:lnTo>
                  <a:pt x="19073" y="2095"/>
                </a:lnTo>
                <a:lnTo>
                  <a:pt x="9143" y="7810"/>
                </a:lnTo>
                <a:lnTo>
                  <a:pt x="2452" y="16287"/>
                </a:lnTo>
                <a:lnTo>
                  <a:pt x="0" y="26670"/>
                </a:lnTo>
                <a:lnTo>
                  <a:pt x="2452" y="37052"/>
                </a:lnTo>
                <a:lnTo>
                  <a:pt x="9144" y="45529"/>
                </a:lnTo>
                <a:lnTo>
                  <a:pt x="19073" y="51244"/>
                </a:lnTo>
                <a:lnTo>
                  <a:pt x="31241" y="53339"/>
                </a:lnTo>
                <a:lnTo>
                  <a:pt x="43410" y="51244"/>
                </a:lnTo>
                <a:lnTo>
                  <a:pt x="53339" y="45529"/>
                </a:lnTo>
                <a:lnTo>
                  <a:pt x="60031" y="37052"/>
                </a:lnTo>
                <a:lnTo>
                  <a:pt x="62483" y="26670"/>
                </a:lnTo>
                <a:lnTo>
                  <a:pt x="60031" y="16287"/>
                </a:lnTo>
                <a:lnTo>
                  <a:pt x="53339" y="7810"/>
                </a:lnTo>
                <a:lnTo>
                  <a:pt x="43410" y="2095"/>
                </a:lnTo>
                <a:lnTo>
                  <a:pt x="312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07642" y="1504950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40">
                <a:moveTo>
                  <a:pt x="0" y="26670"/>
                </a:moveTo>
                <a:lnTo>
                  <a:pt x="2452" y="16287"/>
                </a:lnTo>
                <a:lnTo>
                  <a:pt x="9143" y="7810"/>
                </a:lnTo>
                <a:lnTo>
                  <a:pt x="19073" y="2095"/>
                </a:lnTo>
                <a:lnTo>
                  <a:pt x="31241" y="0"/>
                </a:lnTo>
                <a:lnTo>
                  <a:pt x="43410" y="2095"/>
                </a:lnTo>
                <a:lnTo>
                  <a:pt x="53339" y="7810"/>
                </a:lnTo>
                <a:lnTo>
                  <a:pt x="60031" y="16287"/>
                </a:lnTo>
                <a:lnTo>
                  <a:pt x="62483" y="26670"/>
                </a:lnTo>
                <a:lnTo>
                  <a:pt x="60031" y="37052"/>
                </a:lnTo>
                <a:lnTo>
                  <a:pt x="53339" y="45529"/>
                </a:lnTo>
                <a:lnTo>
                  <a:pt x="43410" y="51244"/>
                </a:lnTo>
                <a:lnTo>
                  <a:pt x="31241" y="53339"/>
                </a:lnTo>
                <a:lnTo>
                  <a:pt x="19073" y="51244"/>
                </a:lnTo>
                <a:lnTo>
                  <a:pt x="9143" y="45529"/>
                </a:lnTo>
                <a:lnTo>
                  <a:pt x="2452" y="37052"/>
                </a:lnTo>
                <a:lnTo>
                  <a:pt x="0" y="26670"/>
                </a:lnTo>
                <a:close/>
              </a:path>
            </a:pathLst>
          </a:custGeom>
          <a:ln w="25908">
            <a:solidFill>
              <a:srgbClr val="9235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96973" y="129006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973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96973" y="1646682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 h="0">
                <a:moveTo>
                  <a:pt x="0" y="0"/>
                </a:moveTo>
                <a:lnTo>
                  <a:pt x="160908" y="0"/>
                </a:lnTo>
              </a:path>
            </a:pathLst>
          </a:custGeom>
          <a:ln w="25908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85366" y="1504950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40">
                <a:moveTo>
                  <a:pt x="31241" y="0"/>
                </a:moveTo>
                <a:lnTo>
                  <a:pt x="19073" y="2095"/>
                </a:lnTo>
                <a:lnTo>
                  <a:pt x="9143" y="7810"/>
                </a:lnTo>
                <a:lnTo>
                  <a:pt x="2452" y="16287"/>
                </a:lnTo>
                <a:lnTo>
                  <a:pt x="0" y="26670"/>
                </a:lnTo>
                <a:lnTo>
                  <a:pt x="2452" y="37052"/>
                </a:lnTo>
                <a:lnTo>
                  <a:pt x="9144" y="45529"/>
                </a:lnTo>
                <a:lnTo>
                  <a:pt x="19073" y="51244"/>
                </a:lnTo>
                <a:lnTo>
                  <a:pt x="31241" y="53339"/>
                </a:lnTo>
                <a:lnTo>
                  <a:pt x="43410" y="51244"/>
                </a:lnTo>
                <a:lnTo>
                  <a:pt x="53339" y="45529"/>
                </a:lnTo>
                <a:lnTo>
                  <a:pt x="60031" y="37052"/>
                </a:lnTo>
                <a:lnTo>
                  <a:pt x="62483" y="26670"/>
                </a:lnTo>
                <a:lnTo>
                  <a:pt x="60031" y="16287"/>
                </a:lnTo>
                <a:lnTo>
                  <a:pt x="53339" y="7810"/>
                </a:lnTo>
                <a:lnTo>
                  <a:pt x="43410" y="2095"/>
                </a:lnTo>
                <a:lnTo>
                  <a:pt x="312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85366" y="1504950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40">
                <a:moveTo>
                  <a:pt x="0" y="26670"/>
                </a:moveTo>
                <a:lnTo>
                  <a:pt x="2452" y="16287"/>
                </a:lnTo>
                <a:lnTo>
                  <a:pt x="9143" y="7810"/>
                </a:lnTo>
                <a:lnTo>
                  <a:pt x="19073" y="2095"/>
                </a:lnTo>
                <a:lnTo>
                  <a:pt x="31241" y="0"/>
                </a:lnTo>
                <a:lnTo>
                  <a:pt x="43410" y="2095"/>
                </a:lnTo>
                <a:lnTo>
                  <a:pt x="53339" y="7810"/>
                </a:lnTo>
                <a:lnTo>
                  <a:pt x="60031" y="16287"/>
                </a:lnTo>
                <a:lnTo>
                  <a:pt x="62483" y="26670"/>
                </a:lnTo>
                <a:lnTo>
                  <a:pt x="60031" y="37052"/>
                </a:lnTo>
                <a:lnTo>
                  <a:pt x="53339" y="45529"/>
                </a:lnTo>
                <a:lnTo>
                  <a:pt x="43410" y="51244"/>
                </a:lnTo>
                <a:lnTo>
                  <a:pt x="31241" y="53339"/>
                </a:lnTo>
                <a:lnTo>
                  <a:pt x="19073" y="51244"/>
                </a:lnTo>
                <a:lnTo>
                  <a:pt x="9143" y="45529"/>
                </a:lnTo>
                <a:lnTo>
                  <a:pt x="2452" y="37052"/>
                </a:lnTo>
                <a:lnTo>
                  <a:pt x="0" y="26670"/>
                </a:lnTo>
                <a:close/>
              </a:path>
            </a:pathLst>
          </a:custGeom>
          <a:ln w="25908">
            <a:solidFill>
              <a:srgbClr val="9235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90386" y="4646676"/>
            <a:ext cx="103377" cy="235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08120" y="4018915"/>
            <a:ext cx="1934210" cy="103505"/>
          </a:xfrm>
          <a:custGeom>
            <a:avLst/>
            <a:gdLst/>
            <a:ahLst/>
            <a:cxnLst/>
            <a:rect l="l" t="t" r="r" b="b"/>
            <a:pathLst>
              <a:path w="1934210" h="103504">
                <a:moveTo>
                  <a:pt x="88645" y="0"/>
                </a:moveTo>
                <a:lnTo>
                  <a:pt x="0" y="51689"/>
                </a:lnTo>
                <a:lnTo>
                  <a:pt x="88645" y="103378"/>
                </a:lnTo>
                <a:lnTo>
                  <a:pt x="92455" y="102362"/>
                </a:lnTo>
                <a:lnTo>
                  <a:pt x="96012" y="96266"/>
                </a:lnTo>
                <a:lnTo>
                  <a:pt x="94995" y="92456"/>
                </a:lnTo>
                <a:lnTo>
                  <a:pt x="35995" y="58039"/>
                </a:lnTo>
                <a:lnTo>
                  <a:pt x="12572" y="58039"/>
                </a:lnTo>
                <a:lnTo>
                  <a:pt x="12572" y="45339"/>
                </a:lnTo>
                <a:lnTo>
                  <a:pt x="35995" y="45339"/>
                </a:lnTo>
                <a:lnTo>
                  <a:pt x="94995" y="10922"/>
                </a:lnTo>
                <a:lnTo>
                  <a:pt x="96012" y="7112"/>
                </a:lnTo>
                <a:lnTo>
                  <a:pt x="92455" y="1016"/>
                </a:lnTo>
                <a:lnTo>
                  <a:pt x="88645" y="0"/>
                </a:lnTo>
                <a:close/>
              </a:path>
              <a:path w="1934210" h="103504">
                <a:moveTo>
                  <a:pt x="35995" y="45339"/>
                </a:moveTo>
                <a:lnTo>
                  <a:pt x="12572" y="45339"/>
                </a:lnTo>
                <a:lnTo>
                  <a:pt x="12572" y="58039"/>
                </a:lnTo>
                <a:lnTo>
                  <a:pt x="35995" y="58039"/>
                </a:lnTo>
                <a:lnTo>
                  <a:pt x="34471" y="57150"/>
                </a:lnTo>
                <a:lnTo>
                  <a:pt x="15747" y="57150"/>
                </a:lnTo>
                <a:lnTo>
                  <a:pt x="15747" y="46228"/>
                </a:lnTo>
                <a:lnTo>
                  <a:pt x="34471" y="46228"/>
                </a:lnTo>
                <a:lnTo>
                  <a:pt x="35995" y="45339"/>
                </a:lnTo>
                <a:close/>
              </a:path>
              <a:path w="1934210" h="103504">
                <a:moveTo>
                  <a:pt x="1933828" y="45339"/>
                </a:moveTo>
                <a:lnTo>
                  <a:pt x="35995" y="45339"/>
                </a:lnTo>
                <a:lnTo>
                  <a:pt x="25109" y="51689"/>
                </a:lnTo>
                <a:lnTo>
                  <a:pt x="35995" y="58039"/>
                </a:lnTo>
                <a:lnTo>
                  <a:pt x="1933828" y="58039"/>
                </a:lnTo>
                <a:lnTo>
                  <a:pt x="1933828" y="45339"/>
                </a:lnTo>
                <a:close/>
              </a:path>
              <a:path w="1934210" h="103504">
                <a:moveTo>
                  <a:pt x="15747" y="46228"/>
                </a:moveTo>
                <a:lnTo>
                  <a:pt x="15747" y="57150"/>
                </a:lnTo>
                <a:lnTo>
                  <a:pt x="25109" y="51689"/>
                </a:lnTo>
                <a:lnTo>
                  <a:pt x="15747" y="46228"/>
                </a:lnTo>
                <a:close/>
              </a:path>
              <a:path w="1934210" h="103504">
                <a:moveTo>
                  <a:pt x="25109" y="51689"/>
                </a:moveTo>
                <a:lnTo>
                  <a:pt x="15747" y="57150"/>
                </a:lnTo>
                <a:lnTo>
                  <a:pt x="34471" y="57150"/>
                </a:lnTo>
                <a:lnTo>
                  <a:pt x="25109" y="51689"/>
                </a:lnTo>
                <a:close/>
              </a:path>
              <a:path w="1934210" h="103504">
                <a:moveTo>
                  <a:pt x="34471" y="46228"/>
                </a:moveTo>
                <a:lnTo>
                  <a:pt x="15747" y="46228"/>
                </a:lnTo>
                <a:lnTo>
                  <a:pt x="25109" y="51689"/>
                </a:lnTo>
                <a:lnTo>
                  <a:pt x="34471" y="4622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21429" y="3960114"/>
            <a:ext cx="0" cy="487680"/>
          </a:xfrm>
          <a:custGeom>
            <a:avLst/>
            <a:gdLst/>
            <a:ahLst/>
            <a:cxnLst/>
            <a:rect l="l" t="t" r="r" b="b"/>
            <a:pathLst>
              <a:path w="0" h="487679">
                <a:moveTo>
                  <a:pt x="0" y="0"/>
                </a:moveTo>
                <a:lnTo>
                  <a:pt x="0" y="487172"/>
                </a:lnTo>
              </a:path>
            </a:pathLst>
          </a:custGeom>
          <a:ln w="4114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16629" y="5161026"/>
            <a:ext cx="901065" cy="37211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algn="ctr" marL="104139" marR="98425">
              <a:lnSpc>
                <a:spcPct val="102699"/>
              </a:lnSpc>
              <a:spcBef>
                <a:spcPts val="50"/>
              </a:spcBef>
            </a:pPr>
            <a:r>
              <a:rPr dirty="0" sz="750">
                <a:latin typeface="Times New Roman"/>
                <a:cs typeface="Times New Roman"/>
              </a:rPr>
              <a:t>Кабинет </a:t>
            </a:r>
            <a:r>
              <a:rPr dirty="0" sz="750" spc="5">
                <a:latin typeface="Times New Roman"/>
                <a:cs typeface="Times New Roman"/>
              </a:rPr>
              <a:t>приема  </a:t>
            </a:r>
            <a:r>
              <a:rPr dirty="0" sz="750" spc="5">
                <a:latin typeface="Times New Roman"/>
                <a:cs typeface="Times New Roman"/>
              </a:rPr>
              <a:t>т</a:t>
            </a:r>
            <a:r>
              <a:rPr dirty="0" sz="750">
                <a:latin typeface="Times New Roman"/>
                <a:cs typeface="Times New Roman"/>
              </a:rPr>
              <a:t>е</a:t>
            </a:r>
            <a:r>
              <a:rPr dirty="0" sz="750" spc="15">
                <a:latin typeface="Times New Roman"/>
                <a:cs typeface="Times New Roman"/>
              </a:rPr>
              <a:t>м</a:t>
            </a:r>
            <a:r>
              <a:rPr dirty="0" sz="750">
                <a:latin typeface="Times New Roman"/>
                <a:cs typeface="Times New Roman"/>
              </a:rPr>
              <a:t>п</a:t>
            </a:r>
            <a:r>
              <a:rPr dirty="0" sz="750" spc="-5">
                <a:latin typeface="Times New Roman"/>
                <a:cs typeface="Times New Roman"/>
              </a:rPr>
              <a:t>е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а</a:t>
            </a:r>
            <a:r>
              <a:rPr dirty="0" sz="750" spc="5">
                <a:latin typeface="Times New Roman"/>
                <a:cs typeface="Times New Roman"/>
              </a:rPr>
              <a:t>т</a:t>
            </a:r>
            <a:r>
              <a:rPr dirty="0" sz="750" spc="-20">
                <a:latin typeface="Times New Roman"/>
                <a:cs typeface="Times New Roman"/>
              </a:rPr>
              <a:t>у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я</a:t>
            </a:r>
            <a:r>
              <a:rPr dirty="0" sz="750" spc="5">
                <a:latin typeface="Times New Roman"/>
                <a:cs typeface="Times New Roman"/>
              </a:rPr>
              <a:t>щи</a:t>
            </a:r>
            <a:r>
              <a:rPr dirty="0" sz="750" spc="5">
                <a:latin typeface="Times New Roman"/>
                <a:cs typeface="Times New Roman"/>
              </a:rPr>
              <a:t>х  </a:t>
            </a:r>
            <a:r>
              <a:rPr dirty="0" sz="750" spc="5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99894" y="2458973"/>
            <a:ext cx="1801495" cy="2794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323850" marR="319405" indent="238760">
              <a:lnSpc>
                <a:spcPct val="102699"/>
              </a:lnSpc>
              <a:spcBef>
                <a:spcPts val="140"/>
              </a:spcBef>
            </a:pPr>
            <a:r>
              <a:rPr dirty="0" sz="750">
                <a:latin typeface="Times New Roman"/>
                <a:cs typeface="Times New Roman"/>
              </a:rPr>
              <a:t>Кабинет </a:t>
            </a:r>
            <a:r>
              <a:rPr dirty="0" sz="750" spc="5">
                <a:latin typeface="Times New Roman"/>
                <a:cs typeface="Times New Roman"/>
              </a:rPr>
              <a:t>приема  </a:t>
            </a:r>
            <a:r>
              <a:rPr dirty="0" sz="750">
                <a:latin typeface="Times New Roman"/>
                <a:cs typeface="Times New Roman"/>
              </a:rPr>
              <a:t>температурящих</a:t>
            </a:r>
            <a:r>
              <a:rPr dirty="0" sz="750" spc="45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40835" y="4831079"/>
            <a:ext cx="76200" cy="329565"/>
          </a:xfrm>
          <a:custGeom>
            <a:avLst/>
            <a:gdLst/>
            <a:ahLst/>
            <a:cxnLst/>
            <a:rect l="l" t="t" r="r" b="b"/>
            <a:pathLst>
              <a:path w="76200" h="329564">
                <a:moveTo>
                  <a:pt x="44450" y="63500"/>
                </a:moveTo>
                <a:lnTo>
                  <a:pt x="31750" y="63500"/>
                </a:lnTo>
                <a:lnTo>
                  <a:pt x="31750" y="329565"/>
                </a:lnTo>
                <a:lnTo>
                  <a:pt x="44450" y="329565"/>
                </a:lnTo>
                <a:lnTo>
                  <a:pt x="44450" y="63500"/>
                </a:lnTo>
                <a:close/>
              </a:path>
              <a:path w="76200" h="3295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95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7744" y="4191761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08882" y="4191761"/>
            <a:ext cx="78105" cy="106680"/>
          </a:xfrm>
          <a:custGeom>
            <a:avLst/>
            <a:gdLst/>
            <a:ahLst/>
            <a:cxnLst/>
            <a:rect l="l" t="t" r="r" b="b"/>
            <a:pathLst>
              <a:path w="78104" h="106679">
                <a:moveTo>
                  <a:pt x="0" y="106680"/>
                </a:moveTo>
                <a:lnTo>
                  <a:pt x="77724" y="106680"/>
                </a:lnTo>
                <a:lnTo>
                  <a:pt x="77724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4409" y="1187958"/>
            <a:ext cx="2124710" cy="1043940"/>
          </a:xfrm>
          <a:custGeom>
            <a:avLst/>
            <a:gdLst/>
            <a:ahLst/>
            <a:cxnLst/>
            <a:rect l="l" t="t" r="r" b="b"/>
            <a:pathLst>
              <a:path w="2124709" h="1043939">
                <a:moveTo>
                  <a:pt x="0" y="1043939"/>
                </a:moveTo>
                <a:lnTo>
                  <a:pt x="2124456" y="1043939"/>
                </a:lnTo>
                <a:lnTo>
                  <a:pt x="2124456" y="0"/>
                </a:lnTo>
                <a:lnTo>
                  <a:pt x="0" y="0"/>
                </a:lnTo>
                <a:lnTo>
                  <a:pt x="0" y="1043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04409" y="1187958"/>
            <a:ext cx="2124710" cy="1043940"/>
          </a:xfrm>
          <a:custGeom>
            <a:avLst/>
            <a:gdLst/>
            <a:ahLst/>
            <a:cxnLst/>
            <a:rect l="l" t="t" r="r" b="b"/>
            <a:pathLst>
              <a:path w="2124709" h="1043939">
                <a:moveTo>
                  <a:pt x="0" y="1043939"/>
                </a:moveTo>
                <a:lnTo>
                  <a:pt x="2124456" y="1043939"/>
                </a:lnTo>
                <a:lnTo>
                  <a:pt x="2124456" y="0"/>
                </a:lnTo>
                <a:lnTo>
                  <a:pt x="0" y="0"/>
                </a:lnTo>
                <a:lnTo>
                  <a:pt x="0" y="104393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419338" y="1552194"/>
            <a:ext cx="2124710" cy="1045844"/>
          </a:xfrm>
          <a:custGeom>
            <a:avLst/>
            <a:gdLst/>
            <a:ahLst/>
            <a:cxnLst/>
            <a:rect l="l" t="t" r="r" b="b"/>
            <a:pathLst>
              <a:path w="2124709" h="1045844">
                <a:moveTo>
                  <a:pt x="0" y="1045463"/>
                </a:moveTo>
                <a:lnTo>
                  <a:pt x="2124455" y="1045463"/>
                </a:lnTo>
                <a:lnTo>
                  <a:pt x="2124455" y="0"/>
                </a:lnTo>
                <a:lnTo>
                  <a:pt x="0" y="0"/>
                </a:lnTo>
                <a:lnTo>
                  <a:pt x="0" y="1045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419338" y="1552194"/>
            <a:ext cx="2124710" cy="1045844"/>
          </a:xfrm>
          <a:custGeom>
            <a:avLst/>
            <a:gdLst/>
            <a:ahLst/>
            <a:cxnLst/>
            <a:rect l="l" t="t" r="r" b="b"/>
            <a:pathLst>
              <a:path w="2124709" h="1045844">
                <a:moveTo>
                  <a:pt x="0" y="1045463"/>
                </a:moveTo>
                <a:lnTo>
                  <a:pt x="2124455" y="1045463"/>
                </a:lnTo>
                <a:lnTo>
                  <a:pt x="2124455" y="0"/>
                </a:lnTo>
                <a:lnTo>
                  <a:pt x="0" y="0"/>
                </a:lnTo>
                <a:lnTo>
                  <a:pt x="0" y="10454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57109" y="5506973"/>
            <a:ext cx="3187065" cy="1351280"/>
          </a:xfrm>
          <a:custGeom>
            <a:avLst/>
            <a:gdLst/>
            <a:ahLst/>
            <a:cxnLst/>
            <a:rect l="l" t="t" r="r" b="b"/>
            <a:pathLst>
              <a:path w="3187065" h="1351279">
                <a:moveTo>
                  <a:pt x="3186683" y="1351022"/>
                </a:moveTo>
                <a:lnTo>
                  <a:pt x="3186683" y="0"/>
                </a:lnTo>
                <a:lnTo>
                  <a:pt x="0" y="0"/>
                </a:lnTo>
                <a:lnTo>
                  <a:pt x="0" y="1351022"/>
                </a:lnTo>
                <a:lnTo>
                  <a:pt x="3186683" y="1351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57109" y="5506973"/>
            <a:ext cx="3187065" cy="1351280"/>
          </a:xfrm>
          <a:custGeom>
            <a:avLst/>
            <a:gdLst/>
            <a:ahLst/>
            <a:cxnLst/>
            <a:rect l="l" t="t" r="r" b="b"/>
            <a:pathLst>
              <a:path w="3187065" h="1351279">
                <a:moveTo>
                  <a:pt x="3186683" y="1351022"/>
                </a:moveTo>
                <a:lnTo>
                  <a:pt x="3186683" y="0"/>
                </a:lnTo>
                <a:lnTo>
                  <a:pt x="0" y="0"/>
                </a:lnTo>
                <a:lnTo>
                  <a:pt x="0" y="1351022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52194" y="6832854"/>
            <a:ext cx="3187065" cy="25400"/>
          </a:xfrm>
          <a:custGeom>
            <a:avLst/>
            <a:gdLst/>
            <a:ahLst/>
            <a:cxnLst/>
            <a:rect l="l" t="t" r="r" b="b"/>
            <a:pathLst>
              <a:path w="3187065" h="25400">
                <a:moveTo>
                  <a:pt x="-12954" y="12571"/>
                </a:moveTo>
                <a:lnTo>
                  <a:pt x="3199637" y="12571"/>
                </a:lnTo>
              </a:path>
            </a:pathLst>
          </a:custGeom>
          <a:ln w="510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432041" y="5983985"/>
            <a:ext cx="1221105" cy="172720"/>
          </a:xfrm>
          <a:custGeom>
            <a:avLst/>
            <a:gdLst/>
            <a:ahLst/>
            <a:cxnLst/>
            <a:rect l="l" t="t" r="r" b="b"/>
            <a:pathLst>
              <a:path w="1221104" h="172720">
                <a:moveTo>
                  <a:pt x="0" y="172211"/>
                </a:moveTo>
                <a:lnTo>
                  <a:pt x="1220723" y="172211"/>
                </a:lnTo>
                <a:lnTo>
                  <a:pt x="1220723" y="0"/>
                </a:lnTo>
                <a:lnTo>
                  <a:pt x="0" y="0"/>
                </a:lnTo>
                <a:lnTo>
                  <a:pt x="0" y="172211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444996" y="5995822"/>
            <a:ext cx="91821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114"/>
              </a:spcBef>
            </a:pPr>
            <a:r>
              <a:rPr dirty="0" sz="750" spc="5">
                <a:latin typeface="Times New Roman"/>
                <a:cs typeface="Times New Roman"/>
              </a:rPr>
              <a:t>Стойка</a:t>
            </a:r>
            <a:r>
              <a:rPr dirty="0" sz="750" spc="-65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информац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57109" y="5996940"/>
            <a:ext cx="283210" cy="1466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" rIns="0" bIns="0" rtlCol="0" vert="horz">
            <a:spAutoFit/>
          </a:bodyPr>
          <a:lstStyle/>
          <a:p>
            <a:pPr marL="5080">
              <a:lnSpc>
                <a:spcPct val="100000"/>
              </a:lnSpc>
              <a:spcBef>
                <a:spcPts val="110"/>
              </a:spcBef>
            </a:pPr>
            <a:r>
              <a:rPr dirty="0" sz="750" spc="5">
                <a:latin typeface="Times New Roman"/>
                <a:cs typeface="Times New Roman"/>
              </a:rPr>
              <a:t>ии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006843" y="4882896"/>
            <a:ext cx="76200" cy="1100455"/>
          </a:xfrm>
          <a:custGeom>
            <a:avLst/>
            <a:gdLst/>
            <a:ahLst/>
            <a:cxnLst/>
            <a:rect l="l" t="t" r="r" b="b"/>
            <a:pathLst>
              <a:path w="76200" h="1100454">
                <a:moveTo>
                  <a:pt x="31718" y="76178"/>
                </a:moveTo>
                <a:lnTo>
                  <a:pt x="29209" y="1100366"/>
                </a:lnTo>
                <a:lnTo>
                  <a:pt x="41909" y="1100391"/>
                </a:lnTo>
                <a:lnTo>
                  <a:pt x="44418" y="76221"/>
                </a:lnTo>
                <a:lnTo>
                  <a:pt x="31718" y="76178"/>
                </a:lnTo>
                <a:close/>
              </a:path>
              <a:path w="76200" h="1100454">
                <a:moveTo>
                  <a:pt x="69839" y="63499"/>
                </a:moveTo>
                <a:lnTo>
                  <a:pt x="44450" y="63499"/>
                </a:lnTo>
                <a:lnTo>
                  <a:pt x="44418" y="76221"/>
                </a:lnTo>
                <a:lnTo>
                  <a:pt x="76200" y="76326"/>
                </a:lnTo>
                <a:lnTo>
                  <a:pt x="69839" y="63499"/>
                </a:lnTo>
                <a:close/>
              </a:path>
              <a:path w="76200" h="1100454">
                <a:moveTo>
                  <a:pt x="44450" y="63499"/>
                </a:moveTo>
                <a:lnTo>
                  <a:pt x="31750" y="63499"/>
                </a:lnTo>
                <a:lnTo>
                  <a:pt x="31718" y="76178"/>
                </a:lnTo>
                <a:lnTo>
                  <a:pt x="44418" y="76221"/>
                </a:lnTo>
                <a:lnTo>
                  <a:pt x="44450" y="63499"/>
                </a:lnTo>
                <a:close/>
              </a:path>
              <a:path w="76200" h="1100454">
                <a:moveTo>
                  <a:pt x="38353" y="0"/>
                </a:moveTo>
                <a:lnTo>
                  <a:pt x="0" y="76072"/>
                </a:lnTo>
                <a:lnTo>
                  <a:pt x="31718" y="76178"/>
                </a:lnTo>
                <a:lnTo>
                  <a:pt x="31750" y="63499"/>
                </a:lnTo>
                <a:lnTo>
                  <a:pt x="69839" y="63499"/>
                </a:lnTo>
                <a:lnTo>
                  <a:pt x="38353" y="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505459" y="286588"/>
            <a:ext cx="485838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5" b="1" i="0">
                <a:latin typeface="Segoe UI"/>
                <a:cs typeface="Segoe UI"/>
              </a:rPr>
              <a:t>Тип </a:t>
            </a:r>
            <a:r>
              <a:rPr dirty="0" sz="3200" spc="5" b="1" i="0">
                <a:latin typeface="Segoe UI"/>
                <a:cs typeface="Segoe UI"/>
              </a:rPr>
              <a:t>1. </a:t>
            </a:r>
            <a:r>
              <a:rPr dirty="0" sz="3200" spc="-5" b="1" i="0">
                <a:latin typeface="Segoe UI"/>
                <a:cs typeface="Segoe UI"/>
              </a:rPr>
              <a:t>Полная</a:t>
            </a:r>
            <a:r>
              <a:rPr dirty="0" sz="3200" spc="15" b="1" i="0">
                <a:latin typeface="Segoe UI"/>
                <a:cs typeface="Segoe UI"/>
              </a:rPr>
              <a:t> </a:t>
            </a:r>
            <a:r>
              <a:rPr dirty="0" sz="3200" b="1" i="0">
                <a:latin typeface="Segoe UI"/>
                <a:cs typeface="Segoe UI"/>
              </a:rPr>
              <a:t>изоляция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95159" y="3047"/>
            <a:ext cx="5196838" cy="749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95159" y="6095"/>
            <a:ext cx="5196839" cy="751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07707" y="6095"/>
            <a:ext cx="1344168" cy="1101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756647" y="119637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115371" y="0"/>
                </a:moveTo>
                <a:lnTo>
                  <a:pt x="80759" y="0"/>
                </a:lnTo>
                <a:lnTo>
                  <a:pt x="49280" y="6339"/>
                </a:lnTo>
                <a:lnTo>
                  <a:pt x="23615" y="23642"/>
                </a:lnTo>
                <a:lnTo>
                  <a:pt x="6331" y="49334"/>
                </a:lnTo>
                <a:lnTo>
                  <a:pt x="0" y="80843"/>
                </a:lnTo>
                <a:lnTo>
                  <a:pt x="0" y="969994"/>
                </a:lnTo>
                <a:lnTo>
                  <a:pt x="721" y="969994"/>
                </a:lnTo>
                <a:lnTo>
                  <a:pt x="3515" y="957308"/>
                </a:lnTo>
                <a:lnTo>
                  <a:pt x="8472" y="945365"/>
                </a:lnTo>
                <a:lnTo>
                  <a:pt x="36042" y="914410"/>
                </a:lnTo>
                <a:lnTo>
                  <a:pt x="80759" y="900708"/>
                </a:lnTo>
                <a:lnTo>
                  <a:pt x="115371" y="900708"/>
                </a:lnTo>
                <a:lnTo>
                  <a:pt x="115371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756647" y="281325"/>
            <a:ext cx="1338580" cy="901065"/>
          </a:xfrm>
          <a:custGeom>
            <a:avLst/>
            <a:gdLst/>
            <a:ahLst/>
            <a:cxnLst/>
            <a:rect l="l" t="t" r="r" b="b"/>
            <a:pathLst>
              <a:path w="1338579" h="901065">
                <a:moveTo>
                  <a:pt x="1257553" y="739021"/>
                </a:moveTo>
                <a:lnTo>
                  <a:pt x="80759" y="739021"/>
                </a:lnTo>
                <a:lnTo>
                  <a:pt x="64862" y="740611"/>
                </a:lnTo>
                <a:lnTo>
                  <a:pt x="23795" y="762838"/>
                </a:lnTo>
                <a:lnTo>
                  <a:pt x="3515" y="795620"/>
                </a:lnTo>
                <a:lnTo>
                  <a:pt x="0" y="811914"/>
                </a:lnTo>
                <a:lnTo>
                  <a:pt x="0" y="819855"/>
                </a:lnTo>
                <a:lnTo>
                  <a:pt x="6331" y="851362"/>
                </a:lnTo>
                <a:lnTo>
                  <a:pt x="23615" y="877050"/>
                </a:lnTo>
                <a:lnTo>
                  <a:pt x="49280" y="894348"/>
                </a:lnTo>
                <a:lnTo>
                  <a:pt x="80759" y="900686"/>
                </a:lnTo>
                <a:lnTo>
                  <a:pt x="1257553" y="900686"/>
                </a:lnTo>
                <a:lnTo>
                  <a:pt x="1289034" y="894348"/>
                </a:lnTo>
                <a:lnTo>
                  <a:pt x="1314704" y="877050"/>
                </a:lnTo>
                <a:lnTo>
                  <a:pt x="1331991" y="851362"/>
                </a:lnTo>
                <a:lnTo>
                  <a:pt x="1338325" y="819855"/>
                </a:lnTo>
                <a:lnTo>
                  <a:pt x="1338325" y="811914"/>
                </a:lnTo>
                <a:lnTo>
                  <a:pt x="1310551" y="758779"/>
                </a:lnTo>
                <a:lnTo>
                  <a:pt x="1257553" y="739021"/>
                </a:lnTo>
                <a:close/>
              </a:path>
              <a:path w="1338579" h="901065">
                <a:moveTo>
                  <a:pt x="1222947" y="0"/>
                </a:moveTo>
                <a:lnTo>
                  <a:pt x="115371" y="0"/>
                </a:lnTo>
                <a:lnTo>
                  <a:pt x="115371" y="739021"/>
                </a:lnTo>
                <a:lnTo>
                  <a:pt x="1222947" y="739021"/>
                </a:lnTo>
                <a:lnTo>
                  <a:pt x="1222947" y="0"/>
                </a:lnTo>
                <a:close/>
              </a:path>
            </a:pathLst>
          </a:custGeom>
          <a:solidFill>
            <a:srgbClr val="D7D7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954942" y="281325"/>
            <a:ext cx="932815" cy="716280"/>
          </a:xfrm>
          <a:custGeom>
            <a:avLst/>
            <a:gdLst/>
            <a:ahLst/>
            <a:cxnLst/>
            <a:rect l="l" t="t" r="r" b="b"/>
            <a:pathLst>
              <a:path w="932815" h="716280">
                <a:moveTo>
                  <a:pt x="447785" y="115456"/>
                </a:moveTo>
                <a:lnTo>
                  <a:pt x="401643" y="115456"/>
                </a:lnTo>
                <a:lnTo>
                  <a:pt x="401643" y="715927"/>
                </a:lnTo>
                <a:lnTo>
                  <a:pt x="447785" y="715927"/>
                </a:lnTo>
                <a:lnTo>
                  <a:pt x="447785" y="508079"/>
                </a:lnTo>
                <a:lnTo>
                  <a:pt x="655446" y="508079"/>
                </a:lnTo>
                <a:lnTo>
                  <a:pt x="655446" y="461873"/>
                </a:lnTo>
                <a:lnTo>
                  <a:pt x="447785" y="461873"/>
                </a:lnTo>
                <a:lnTo>
                  <a:pt x="447785" y="277119"/>
                </a:lnTo>
                <a:lnTo>
                  <a:pt x="655446" y="277119"/>
                </a:lnTo>
                <a:lnTo>
                  <a:pt x="655446" y="230936"/>
                </a:lnTo>
                <a:lnTo>
                  <a:pt x="447785" y="230936"/>
                </a:lnTo>
                <a:lnTo>
                  <a:pt x="447785" y="115456"/>
                </a:lnTo>
                <a:close/>
              </a:path>
              <a:path w="932815" h="716280">
                <a:moveTo>
                  <a:pt x="655446" y="508079"/>
                </a:moveTo>
                <a:lnTo>
                  <a:pt x="609305" y="508079"/>
                </a:lnTo>
                <a:lnTo>
                  <a:pt x="609305" y="715927"/>
                </a:lnTo>
                <a:lnTo>
                  <a:pt x="655446" y="715927"/>
                </a:lnTo>
                <a:lnTo>
                  <a:pt x="655446" y="508079"/>
                </a:lnTo>
                <a:close/>
              </a:path>
              <a:path w="932815" h="716280">
                <a:moveTo>
                  <a:pt x="655446" y="277119"/>
                </a:moveTo>
                <a:lnTo>
                  <a:pt x="609305" y="277119"/>
                </a:lnTo>
                <a:lnTo>
                  <a:pt x="609305" y="461873"/>
                </a:lnTo>
                <a:lnTo>
                  <a:pt x="655446" y="461873"/>
                </a:lnTo>
                <a:lnTo>
                  <a:pt x="655446" y="277119"/>
                </a:lnTo>
                <a:close/>
              </a:path>
              <a:path w="932815" h="716280">
                <a:moveTo>
                  <a:pt x="655446" y="0"/>
                </a:moveTo>
                <a:lnTo>
                  <a:pt x="609305" y="0"/>
                </a:lnTo>
                <a:lnTo>
                  <a:pt x="609305" y="230936"/>
                </a:lnTo>
                <a:lnTo>
                  <a:pt x="655446" y="230936"/>
                </a:lnTo>
                <a:lnTo>
                  <a:pt x="655446" y="207845"/>
                </a:lnTo>
                <a:lnTo>
                  <a:pt x="932345" y="207845"/>
                </a:lnTo>
                <a:lnTo>
                  <a:pt x="932345" y="161662"/>
                </a:lnTo>
                <a:lnTo>
                  <a:pt x="655446" y="161662"/>
                </a:lnTo>
                <a:lnTo>
                  <a:pt x="655446" y="0"/>
                </a:lnTo>
                <a:close/>
              </a:path>
              <a:path w="932815" h="716280">
                <a:moveTo>
                  <a:pt x="447785" y="0"/>
                </a:moveTo>
                <a:lnTo>
                  <a:pt x="401643" y="0"/>
                </a:lnTo>
                <a:lnTo>
                  <a:pt x="401643" y="69273"/>
                </a:lnTo>
                <a:lnTo>
                  <a:pt x="168015" y="69273"/>
                </a:lnTo>
                <a:lnTo>
                  <a:pt x="164413" y="70004"/>
                </a:lnTo>
                <a:lnTo>
                  <a:pt x="161517" y="71441"/>
                </a:lnTo>
                <a:lnTo>
                  <a:pt x="0" y="140715"/>
                </a:lnTo>
                <a:lnTo>
                  <a:pt x="18748" y="182586"/>
                </a:lnTo>
                <a:lnTo>
                  <a:pt x="175218" y="115456"/>
                </a:lnTo>
                <a:lnTo>
                  <a:pt x="447785" y="115456"/>
                </a:lnTo>
                <a:lnTo>
                  <a:pt x="447785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964316" y="512261"/>
            <a:ext cx="369570" cy="669925"/>
          </a:xfrm>
          <a:custGeom>
            <a:avLst/>
            <a:gdLst/>
            <a:ahLst/>
            <a:cxnLst/>
            <a:rect l="l" t="t" r="r" b="b"/>
            <a:pathLst>
              <a:path w="369570" h="669925">
                <a:moveTo>
                  <a:pt x="46158" y="0"/>
                </a:moveTo>
                <a:lnTo>
                  <a:pt x="0" y="0"/>
                </a:lnTo>
                <a:lnTo>
                  <a:pt x="0" y="167435"/>
                </a:lnTo>
                <a:lnTo>
                  <a:pt x="2163" y="173939"/>
                </a:lnTo>
                <a:lnTo>
                  <a:pt x="92300" y="263429"/>
                </a:lnTo>
                <a:lnTo>
                  <a:pt x="92300" y="396228"/>
                </a:lnTo>
                <a:lnTo>
                  <a:pt x="64451" y="408465"/>
                </a:lnTo>
                <a:lnTo>
                  <a:pt x="42547" y="428694"/>
                </a:lnTo>
                <a:lnTo>
                  <a:pt x="28214" y="454880"/>
                </a:lnTo>
                <a:lnTo>
                  <a:pt x="23075" y="484991"/>
                </a:lnTo>
                <a:lnTo>
                  <a:pt x="28214" y="515099"/>
                </a:lnTo>
                <a:lnTo>
                  <a:pt x="42547" y="541284"/>
                </a:lnTo>
                <a:lnTo>
                  <a:pt x="64451" y="561514"/>
                </a:lnTo>
                <a:lnTo>
                  <a:pt x="92300" y="573760"/>
                </a:lnTo>
                <a:lnTo>
                  <a:pt x="92300" y="669749"/>
                </a:lnTo>
                <a:lnTo>
                  <a:pt x="138441" y="669749"/>
                </a:lnTo>
                <a:lnTo>
                  <a:pt x="138441" y="573760"/>
                </a:lnTo>
                <a:lnTo>
                  <a:pt x="161277" y="564717"/>
                </a:lnTo>
                <a:lnTo>
                  <a:pt x="180458" y="550125"/>
                </a:lnTo>
                <a:lnTo>
                  <a:pt x="194850" y="531180"/>
                </a:lnTo>
                <a:lnTo>
                  <a:pt x="115371" y="531180"/>
                </a:lnTo>
                <a:lnTo>
                  <a:pt x="97514" y="527515"/>
                </a:lnTo>
                <a:lnTo>
                  <a:pt x="82836" y="517558"/>
                </a:lnTo>
                <a:lnTo>
                  <a:pt x="72890" y="502864"/>
                </a:lnTo>
                <a:lnTo>
                  <a:pt x="69229" y="484991"/>
                </a:lnTo>
                <a:lnTo>
                  <a:pt x="72890" y="467117"/>
                </a:lnTo>
                <a:lnTo>
                  <a:pt x="82836" y="452424"/>
                </a:lnTo>
                <a:lnTo>
                  <a:pt x="97514" y="442466"/>
                </a:lnTo>
                <a:lnTo>
                  <a:pt x="115371" y="438801"/>
                </a:lnTo>
                <a:lnTo>
                  <a:pt x="194849" y="438801"/>
                </a:lnTo>
                <a:lnTo>
                  <a:pt x="180458" y="419861"/>
                </a:lnTo>
                <a:lnTo>
                  <a:pt x="161277" y="405272"/>
                </a:lnTo>
                <a:lnTo>
                  <a:pt x="138441" y="396228"/>
                </a:lnTo>
                <a:lnTo>
                  <a:pt x="138441" y="248279"/>
                </a:lnTo>
                <a:lnTo>
                  <a:pt x="136275" y="241775"/>
                </a:lnTo>
                <a:lnTo>
                  <a:pt x="131968" y="237440"/>
                </a:lnTo>
                <a:lnTo>
                  <a:pt x="46158" y="152285"/>
                </a:lnTo>
                <a:lnTo>
                  <a:pt x="46158" y="0"/>
                </a:lnTo>
                <a:close/>
              </a:path>
              <a:path w="369570" h="669925">
                <a:moveTo>
                  <a:pt x="194849" y="438801"/>
                </a:moveTo>
                <a:lnTo>
                  <a:pt x="115371" y="438801"/>
                </a:lnTo>
                <a:lnTo>
                  <a:pt x="133227" y="442466"/>
                </a:lnTo>
                <a:lnTo>
                  <a:pt x="147905" y="452424"/>
                </a:lnTo>
                <a:lnTo>
                  <a:pt x="157851" y="467117"/>
                </a:lnTo>
                <a:lnTo>
                  <a:pt x="161512" y="484991"/>
                </a:lnTo>
                <a:lnTo>
                  <a:pt x="157851" y="502864"/>
                </a:lnTo>
                <a:lnTo>
                  <a:pt x="147905" y="517558"/>
                </a:lnTo>
                <a:lnTo>
                  <a:pt x="133227" y="527515"/>
                </a:lnTo>
                <a:lnTo>
                  <a:pt x="115371" y="531180"/>
                </a:lnTo>
                <a:lnTo>
                  <a:pt x="194850" y="531180"/>
                </a:lnTo>
                <a:lnTo>
                  <a:pt x="195039" y="530932"/>
                </a:lnTo>
                <a:lnTo>
                  <a:pt x="204076" y="508084"/>
                </a:lnTo>
                <a:lnTo>
                  <a:pt x="369198" y="508084"/>
                </a:lnTo>
                <a:lnTo>
                  <a:pt x="369198" y="461897"/>
                </a:lnTo>
                <a:lnTo>
                  <a:pt x="204076" y="461897"/>
                </a:lnTo>
                <a:lnTo>
                  <a:pt x="195039" y="439051"/>
                </a:lnTo>
                <a:lnTo>
                  <a:pt x="194849" y="438801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587318" y="720106"/>
            <a:ext cx="403860" cy="462280"/>
          </a:xfrm>
          <a:custGeom>
            <a:avLst/>
            <a:gdLst/>
            <a:ahLst/>
            <a:cxnLst/>
            <a:rect l="l" t="t" r="r" b="b"/>
            <a:pathLst>
              <a:path w="403859" h="462280">
                <a:moveTo>
                  <a:pt x="46165" y="300239"/>
                </a:moveTo>
                <a:lnTo>
                  <a:pt x="0" y="300239"/>
                </a:lnTo>
                <a:lnTo>
                  <a:pt x="0" y="461904"/>
                </a:lnTo>
                <a:lnTo>
                  <a:pt x="46165" y="461904"/>
                </a:lnTo>
                <a:lnTo>
                  <a:pt x="46165" y="369525"/>
                </a:lnTo>
                <a:lnTo>
                  <a:pt x="323039" y="369525"/>
                </a:lnTo>
                <a:lnTo>
                  <a:pt x="323039" y="323335"/>
                </a:lnTo>
                <a:lnTo>
                  <a:pt x="46165" y="323335"/>
                </a:lnTo>
                <a:lnTo>
                  <a:pt x="46165" y="300239"/>
                </a:lnTo>
                <a:close/>
              </a:path>
              <a:path w="403859" h="462280">
                <a:moveTo>
                  <a:pt x="323039" y="369525"/>
                </a:moveTo>
                <a:lnTo>
                  <a:pt x="276898" y="369525"/>
                </a:lnTo>
                <a:lnTo>
                  <a:pt x="276898" y="461904"/>
                </a:lnTo>
                <a:lnTo>
                  <a:pt x="323039" y="461904"/>
                </a:lnTo>
                <a:lnTo>
                  <a:pt x="323039" y="369525"/>
                </a:lnTo>
                <a:close/>
              </a:path>
              <a:path w="403859" h="462280">
                <a:moveTo>
                  <a:pt x="196150" y="72172"/>
                </a:moveTo>
                <a:lnTo>
                  <a:pt x="173055" y="112606"/>
                </a:lnTo>
                <a:lnTo>
                  <a:pt x="276898" y="170334"/>
                </a:lnTo>
                <a:lnTo>
                  <a:pt x="276898" y="323335"/>
                </a:lnTo>
                <a:lnTo>
                  <a:pt x="323039" y="323335"/>
                </a:lnTo>
                <a:lnTo>
                  <a:pt x="323039" y="195593"/>
                </a:lnTo>
                <a:lnTo>
                  <a:pt x="399279" y="195593"/>
                </a:lnTo>
                <a:lnTo>
                  <a:pt x="403812" y="187652"/>
                </a:lnTo>
                <a:lnTo>
                  <a:pt x="323039" y="142907"/>
                </a:lnTo>
                <a:lnTo>
                  <a:pt x="323039" y="117648"/>
                </a:lnTo>
                <a:lnTo>
                  <a:pt x="276898" y="117648"/>
                </a:lnTo>
                <a:lnTo>
                  <a:pt x="196150" y="72172"/>
                </a:lnTo>
                <a:close/>
              </a:path>
              <a:path w="403859" h="462280">
                <a:moveTo>
                  <a:pt x="399279" y="195593"/>
                </a:moveTo>
                <a:lnTo>
                  <a:pt x="323039" y="195593"/>
                </a:lnTo>
                <a:lnTo>
                  <a:pt x="380741" y="228069"/>
                </a:lnTo>
                <a:lnTo>
                  <a:pt x="399279" y="195593"/>
                </a:lnTo>
                <a:close/>
              </a:path>
              <a:path w="403859" h="462280">
                <a:moveTo>
                  <a:pt x="392276" y="0"/>
                </a:moveTo>
                <a:lnTo>
                  <a:pt x="347472" y="9114"/>
                </a:lnTo>
                <a:lnTo>
                  <a:pt x="310786" y="33927"/>
                </a:lnTo>
                <a:lnTo>
                  <a:pt x="286000" y="70647"/>
                </a:lnTo>
                <a:lnTo>
                  <a:pt x="276898" y="115480"/>
                </a:lnTo>
                <a:lnTo>
                  <a:pt x="276898" y="117648"/>
                </a:lnTo>
                <a:lnTo>
                  <a:pt x="323039" y="117648"/>
                </a:lnTo>
                <a:lnTo>
                  <a:pt x="323039" y="115480"/>
                </a:lnTo>
                <a:lnTo>
                  <a:pt x="328481" y="88523"/>
                </a:lnTo>
                <a:lnTo>
                  <a:pt x="343321" y="66502"/>
                </a:lnTo>
                <a:lnTo>
                  <a:pt x="365329" y="51653"/>
                </a:lnTo>
                <a:lnTo>
                  <a:pt x="392276" y="46206"/>
                </a:lnTo>
                <a:lnTo>
                  <a:pt x="392276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872019" y="419872"/>
            <a:ext cx="1108075" cy="647065"/>
          </a:xfrm>
          <a:custGeom>
            <a:avLst/>
            <a:gdLst/>
            <a:ahLst/>
            <a:cxnLst/>
            <a:rect l="l" t="t" r="r" b="b"/>
            <a:pathLst>
              <a:path w="1108075" h="647065">
                <a:moveTo>
                  <a:pt x="108883" y="0"/>
                </a:moveTo>
                <a:lnTo>
                  <a:pt x="0" y="0"/>
                </a:lnTo>
                <a:lnTo>
                  <a:pt x="0" y="92389"/>
                </a:lnTo>
                <a:lnTo>
                  <a:pt x="108883" y="92389"/>
                </a:lnTo>
                <a:lnTo>
                  <a:pt x="154011" y="98474"/>
                </a:lnTo>
                <a:lnTo>
                  <a:pt x="194742" y="115784"/>
                </a:lnTo>
                <a:lnTo>
                  <a:pt x="229278" y="142897"/>
                </a:lnTo>
                <a:lnTo>
                  <a:pt x="255821" y="178393"/>
                </a:lnTo>
                <a:lnTo>
                  <a:pt x="272573" y="220852"/>
                </a:lnTo>
                <a:lnTo>
                  <a:pt x="329520" y="448184"/>
                </a:lnTo>
                <a:lnTo>
                  <a:pt x="346610" y="495995"/>
                </a:lnTo>
                <a:lnTo>
                  <a:pt x="371836" y="538667"/>
                </a:lnTo>
                <a:lnTo>
                  <a:pt x="404151" y="575391"/>
                </a:lnTo>
                <a:lnTo>
                  <a:pt x="442508" y="605361"/>
                </a:lnTo>
                <a:lnTo>
                  <a:pt x="485858" y="627768"/>
                </a:lnTo>
                <a:lnTo>
                  <a:pt x="533154" y="641805"/>
                </a:lnTo>
                <a:lnTo>
                  <a:pt x="583348" y="646663"/>
                </a:lnTo>
                <a:lnTo>
                  <a:pt x="623016" y="646663"/>
                </a:lnTo>
                <a:lnTo>
                  <a:pt x="671726" y="641835"/>
                </a:lnTo>
                <a:lnTo>
                  <a:pt x="717726" y="628446"/>
                </a:lnTo>
                <a:lnTo>
                  <a:pt x="760070" y="607218"/>
                </a:lnTo>
                <a:lnTo>
                  <a:pt x="797810" y="578869"/>
                </a:lnTo>
                <a:lnTo>
                  <a:pt x="820581" y="554286"/>
                </a:lnTo>
                <a:lnTo>
                  <a:pt x="583348" y="554286"/>
                </a:lnTo>
                <a:lnTo>
                  <a:pt x="538502" y="548201"/>
                </a:lnTo>
                <a:lnTo>
                  <a:pt x="497807" y="530891"/>
                </a:lnTo>
                <a:lnTo>
                  <a:pt x="463167" y="503778"/>
                </a:lnTo>
                <a:lnTo>
                  <a:pt x="436484" y="468282"/>
                </a:lnTo>
                <a:lnTo>
                  <a:pt x="419662" y="425823"/>
                </a:lnTo>
                <a:lnTo>
                  <a:pt x="362691" y="198491"/>
                </a:lnTo>
                <a:lnTo>
                  <a:pt x="345832" y="150683"/>
                </a:lnTo>
                <a:lnTo>
                  <a:pt x="320699" y="108010"/>
                </a:lnTo>
                <a:lnTo>
                  <a:pt x="288375" y="71283"/>
                </a:lnTo>
                <a:lnTo>
                  <a:pt x="249947" y="41309"/>
                </a:lnTo>
                <a:lnTo>
                  <a:pt x="206498" y="18899"/>
                </a:lnTo>
                <a:lnTo>
                  <a:pt x="159115" y="4859"/>
                </a:lnTo>
                <a:lnTo>
                  <a:pt x="108883" y="0"/>
                </a:lnTo>
                <a:close/>
              </a:path>
              <a:path w="1108075" h="647065">
                <a:moveTo>
                  <a:pt x="1107576" y="0"/>
                </a:moveTo>
                <a:lnTo>
                  <a:pt x="1058819" y="4832"/>
                </a:lnTo>
                <a:lnTo>
                  <a:pt x="1012727" y="18224"/>
                </a:lnTo>
                <a:lnTo>
                  <a:pt x="970282" y="39455"/>
                </a:lnTo>
                <a:lnTo>
                  <a:pt x="932468" y="67807"/>
                </a:lnTo>
                <a:lnTo>
                  <a:pt x="900268" y="102558"/>
                </a:lnTo>
                <a:lnTo>
                  <a:pt x="874666" y="142990"/>
                </a:lnTo>
                <a:lnTo>
                  <a:pt x="856644" y="188383"/>
                </a:lnTo>
                <a:lnTo>
                  <a:pt x="785242" y="432327"/>
                </a:lnTo>
                <a:lnTo>
                  <a:pt x="767541" y="472725"/>
                </a:lnTo>
                <a:lnTo>
                  <a:pt x="740702" y="506435"/>
                </a:lnTo>
                <a:lnTo>
                  <a:pt x="706490" y="532142"/>
                </a:lnTo>
                <a:lnTo>
                  <a:pt x="666673" y="548531"/>
                </a:lnTo>
                <a:lnTo>
                  <a:pt x="623016" y="554286"/>
                </a:lnTo>
                <a:lnTo>
                  <a:pt x="820581" y="554286"/>
                </a:lnTo>
                <a:lnTo>
                  <a:pt x="830000" y="544118"/>
                </a:lnTo>
                <a:lnTo>
                  <a:pt x="855695" y="503686"/>
                </a:lnTo>
                <a:lnTo>
                  <a:pt x="873947" y="458292"/>
                </a:lnTo>
                <a:lnTo>
                  <a:pt x="945326" y="214348"/>
                </a:lnTo>
                <a:lnTo>
                  <a:pt x="963027" y="173950"/>
                </a:lnTo>
                <a:lnTo>
                  <a:pt x="989867" y="140240"/>
                </a:lnTo>
                <a:lnTo>
                  <a:pt x="1024082" y="114533"/>
                </a:lnTo>
                <a:lnTo>
                  <a:pt x="1063907" y="98144"/>
                </a:lnTo>
                <a:lnTo>
                  <a:pt x="1107576" y="92389"/>
                </a:lnTo>
                <a:lnTo>
                  <a:pt x="1107576" y="0"/>
                </a:lnTo>
                <a:close/>
              </a:path>
            </a:pathLst>
          </a:custGeom>
          <a:solidFill>
            <a:srgbClr val="46C5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979595" y="119637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34606" y="0"/>
                </a:moveTo>
                <a:lnTo>
                  <a:pt x="0" y="0"/>
                </a:lnTo>
                <a:lnTo>
                  <a:pt x="0" y="900708"/>
                </a:lnTo>
                <a:lnTo>
                  <a:pt x="34606" y="900708"/>
                </a:lnTo>
                <a:lnTo>
                  <a:pt x="63334" y="905952"/>
                </a:lnTo>
                <a:lnTo>
                  <a:pt x="87604" y="920466"/>
                </a:lnTo>
                <a:lnTo>
                  <a:pt x="105386" y="942422"/>
                </a:lnTo>
                <a:lnTo>
                  <a:pt x="114648" y="969994"/>
                </a:lnTo>
                <a:lnTo>
                  <a:pt x="115378" y="969994"/>
                </a:lnTo>
                <a:lnTo>
                  <a:pt x="115378" y="80843"/>
                </a:lnTo>
                <a:lnTo>
                  <a:pt x="109044" y="49334"/>
                </a:lnTo>
                <a:lnTo>
                  <a:pt x="91756" y="23642"/>
                </a:lnTo>
                <a:lnTo>
                  <a:pt x="66087" y="6339"/>
                </a:lnTo>
                <a:lnTo>
                  <a:pt x="34606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2276855"/>
            <a:ext cx="6405371" cy="39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4628" y="4832603"/>
            <a:ext cx="202691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76488" y="4754879"/>
            <a:ext cx="201167" cy="199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36946" y="5186171"/>
            <a:ext cx="103505" cy="714375"/>
          </a:xfrm>
          <a:custGeom>
            <a:avLst/>
            <a:gdLst/>
            <a:ahLst/>
            <a:cxnLst/>
            <a:rect l="l" t="t" r="r" b="b"/>
            <a:pathLst>
              <a:path w="103504" h="714375">
                <a:moveTo>
                  <a:pt x="51688" y="25109"/>
                </a:moveTo>
                <a:lnTo>
                  <a:pt x="45338" y="35995"/>
                </a:lnTo>
                <a:lnTo>
                  <a:pt x="45338" y="713968"/>
                </a:lnTo>
                <a:lnTo>
                  <a:pt x="58038" y="713968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714375">
                <a:moveTo>
                  <a:pt x="51688" y="0"/>
                </a:moveTo>
                <a:lnTo>
                  <a:pt x="0" y="88645"/>
                </a:lnTo>
                <a:lnTo>
                  <a:pt x="1015" y="92455"/>
                </a:lnTo>
                <a:lnTo>
                  <a:pt x="7112" y="96011"/>
                </a:lnTo>
                <a:lnTo>
                  <a:pt x="10922" y="94995"/>
                </a:lnTo>
                <a:lnTo>
                  <a:pt x="45338" y="35995"/>
                </a:lnTo>
                <a:lnTo>
                  <a:pt x="45338" y="12572"/>
                </a:lnTo>
                <a:lnTo>
                  <a:pt x="59020" y="12572"/>
                </a:lnTo>
                <a:lnTo>
                  <a:pt x="51688" y="0"/>
                </a:lnTo>
                <a:close/>
              </a:path>
              <a:path w="103504" h="714375">
                <a:moveTo>
                  <a:pt x="59020" y="12572"/>
                </a:moveTo>
                <a:lnTo>
                  <a:pt x="58038" y="12572"/>
                </a:lnTo>
                <a:lnTo>
                  <a:pt x="58038" y="35995"/>
                </a:lnTo>
                <a:lnTo>
                  <a:pt x="92455" y="94995"/>
                </a:lnTo>
                <a:lnTo>
                  <a:pt x="96265" y="96011"/>
                </a:lnTo>
                <a:lnTo>
                  <a:pt x="102362" y="92455"/>
                </a:lnTo>
                <a:lnTo>
                  <a:pt x="103377" y="88645"/>
                </a:lnTo>
                <a:lnTo>
                  <a:pt x="59020" y="12572"/>
                </a:lnTo>
                <a:close/>
              </a:path>
              <a:path w="103504" h="714375">
                <a:moveTo>
                  <a:pt x="58038" y="12572"/>
                </a:moveTo>
                <a:lnTo>
                  <a:pt x="45338" y="12572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7"/>
                </a:lnTo>
                <a:lnTo>
                  <a:pt x="58038" y="15747"/>
                </a:lnTo>
                <a:lnTo>
                  <a:pt x="58038" y="12572"/>
                </a:lnTo>
                <a:close/>
              </a:path>
              <a:path w="103504" h="714375">
                <a:moveTo>
                  <a:pt x="58038" y="15747"/>
                </a:moveTo>
                <a:lnTo>
                  <a:pt x="57150" y="15747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7"/>
                </a:lnTo>
                <a:close/>
              </a:path>
              <a:path w="103504" h="714375">
                <a:moveTo>
                  <a:pt x="57150" y="15747"/>
                </a:moveTo>
                <a:lnTo>
                  <a:pt x="46227" y="15747"/>
                </a:lnTo>
                <a:lnTo>
                  <a:pt x="51688" y="25109"/>
                </a:lnTo>
                <a:lnTo>
                  <a:pt x="57150" y="157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98947" y="4793107"/>
            <a:ext cx="1877695" cy="103505"/>
          </a:xfrm>
          <a:custGeom>
            <a:avLst/>
            <a:gdLst/>
            <a:ahLst/>
            <a:cxnLst/>
            <a:rect l="l" t="t" r="r" b="b"/>
            <a:pathLst>
              <a:path w="1877695" h="103504">
                <a:moveTo>
                  <a:pt x="1852331" y="51689"/>
                </a:moveTo>
                <a:lnTo>
                  <a:pt x="1782445" y="92456"/>
                </a:lnTo>
                <a:lnTo>
                  <a:pt x="1781428" y="96266"/>
                </a:lnTo>
                <a:lnTo>
                  <a:pt x="1784984" y="102362"/>
                </a:lnTo>
                <a:lnTo>
                  <a:pt x="1788922" y="103378"/>
                </a:lnTo>
                <a:lnTo>
                  <a:pt x="1791843" y="101600"/>
                </a:lnTo>
                <a:lnTo>
                  <a:pt x="1866550" y="58039"/>
                </a:lnTo>
                <a:lnTo>
                  <a:pt x="1864868" y="58039"/>
                </a:lnTo>
                <a:lnTo>
                  <a:pt x="1864868" y="57150"/>
                </a:lnTo>
                <a:lnTo>
                  <a:pt x="1861693" y="57150"/>
                </a:lnTo>
                <a:lnTo>
                  <a:pt x="1852331" y="51689"/>
                </a:lnTo>
                <a:close/>
              </a:path>
              <a:path w="1877695" h="103504">
                <a:moveTo>
                  <a:pt x="1841445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1841445" y="58039"/>
                </a:lnTo>
                <a:lnTo>
                  <a:pt x="1852331" y="51689"/>
                </a:lnTo>
                <a:lnTo>
                  <a:pt x="1841445" y="45339"/>
                </a:lnTo>
                <a:close/>
              </a:path>
              <a:path w="1877695" h="103504">
                <a:moveTo>
                  <a:pt x="1866550" y="45339"/>
                </a:moveTo>
                <a:lnTo>
                  <a:pt x="1864868" y="45339"/>
                </a:lnTo>
                <a:lnTo>
                  <a:pt x="1864868" y="58039"/>
                </a:lnTo>
                <a:lnTo>
                  <a:pt x="1866550" y="58039"/>
                </a:lnTo>
                <a:lnTo>
                  <a:pt x="1877441" y="51689"/>
                </a:lnTo>
                <a:lnTo>
                  <a:pt x="1866550" y="45339"/>
                </a:lnTo>
                <a:close/>
              </a:path>
              <a:path w="1877695" h="103504">
                <a:moveTo>
                  <a:pt x="1861693" y="46228"/>
                </a:moveTo>
                <a:lnTo>
                  <a:pt x="1852331" y="51689"/>
                </a:lnTo>
                <a:lnTo>
                  <a:pt x="1861693" y="57150"/>
                </a:lnTo>
                <a:lnTo>
                  <a:pt x="1861693" y="46228"/>
                </a:lnTo>
                <a:close/>
              </a:path>
              <a:path w="1877695" h="103504">
                <a:moveTo>
                  <a:pt x="1864868" y="46228"/>
                </a:moveTo>
                <a:lnTo>
                  <a:pt x="1861693" y="46228"/>
                </a:lnTo>
                <a:lnTo>
                  <a:pt x="1861693" y="57150"/>
                </a:lnTo>
                <a:lnTo>
                  <a:pt x="1864868" y="57150"/>
                </a:lnTo>
                <a:lnTo>
                  <a:pt x="1864868" y="46228"/>
                </a:lnTo>
                <a:close/>
              </a:path>
              <a:path w="1877695" h="103504">
                <a:moveTo>
                  <a:pt x="1788922" y="0"/>
                </a:moveTo>
                <a:lnTo>
                  <a:pt x="1784984" y="1016"/>
                </a:lnTo>
                <a:lnTo>
                  <a:pt x="1781428" y="7112"/>
                </a:lnTo>
                <a:lnTo>
                  <a:pt x="1782445" y="10922"/>
                </a:lnTo>
                <a:lnTo>
                  <a:pt x="1852331" y="51689"/>
                </a:lnTo>
                <a:lnTo>
                  <a:pt x="1861693" y="46228"/>
                </a:lnTo>
                <a:lnTo>
                  <a:pt x="1864868" y="46228"/>
                </a:lnTo>
                <a:lnTo>
                  <a:pt x="1864868" y="45339"/>
                </a:lnTo>
                <a:lnTo>
                  <a:pt x="1866550" y="45339"/>
                </a:lnTo>
                <a:lnTo>
                  <a:pt x="1791843" y="1778"/>
                </a:lnTo>
                <a:lnTo>
                  <a:pt x="178892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70832" y="4802251"/>
            <a:ext cx="592455" cy="103505"/>
          </a:xfrm>
          <a:custGeom>
            <a:avLst/>
            <a:gdLst/>
            <a:ahLst/>
            <a:cxnLst/>
            <a:rect l="l" t="t" r="r" b="b"/>
            <a:pathLst>
              <a:path w="592454" h="103504">
                <a:moveTo>
                  <a:pt x="88645" y="0"/>
                </a:moveTo>
                <a:lnTo>
                  <a:pt x="0" y="51689"/>
                </a:lnTo>
                <a:lnTo>
                  <a:pt x="88645" y="103378"/>
                </a:lnTo>
                <a:lnTo>
                  <a:pt x="92455" y="102362"/>
                </a:lnTo>
                <a:lnTo>
                  <a:pt x="96011" y="96266"/>
                </a:lnTo>
                <a:lnTo>
                  <a:pt x="94995" y="92456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2"/>
                </a:lnTo>
                <a:lnTo>
                  <a:pt x="96011" y="7112"/>
                </a:lnTo>
                <a:lnTo>
                  <a:pt x="92455" y="1016"/>
                </a:lnTo>
                <a:lnTo>
                  <a:pt x="88645" y="0"/>
                </a:lnTo>
                <a:close/>
              </a:path>
              <a:path w="592454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7" y="57150"/>
                </a:lnTo>
                <a:lnTo>
                  <a:pt x="15747" y="46228"/>
                </a:lnTo>
                <a:lnTo>
                  <a:pt x="34471" y="46228"/>
                </a:lnTo>
                <a:lnTo>
                  <a:pt x="35995" y="45338"/>
                </a:lnTo>
                <a:close/>
              </a:path>
              <a:path w="592454" h="103504">
                <a:moveTo>
                  <a:pt x="592327" y="45338"/>
                </a:moveTo>
                <a:lnTo>
                  <a:pt x="35995" y="45338"/>
                </a:lnTo>
                <a:lnTo>
                  <a:pt x="25109" y="51689"/>
                </a:lnTo>
                <a:lnTo>
                  <a:pt x="35995" y="58038"/>
                </a:lnTo>
                <a:lnTo>
                  <a:pt x="592327" y="58038"/>
                </a:lnTo>
                <a:lnTo>
                  <a:pt x="592327" y="45338"/>
                </a:lnTo>
                <a:close/>
              </a:path>
              <a:path w="592454" h="103504">
                <a:moveTo>
                  <a:pt x="15747" y="46228"/>
                </a:moveTo>
                <a:lnTo>
                  <a:pt x="15747" y="57150"/>
                </a:lnTo>
                <a:lnTo>
                  <a:pt x="25109" y="51689"/>
                </a:lnTo>
                <a:lnTo>
                  <a:pt x="15747" y="46228"/>
                </a:lnTo>
                <a:close/>
              </a:path>
              <a:path w="592454" h="103504">
                <a:moveTo>
                  <a:pt x="25109" y="51689"/>
                </a:moveTo>
                <a:lnTo>
                  <a:pt x="15747" y="57150"/>
                </a:lnTo>
                <a:lnTo>
                  <a:pt x="34471" y="57150"/>
                </a:lnTo>
                <a:lnTo>
                  <a:pt x="25109" y="51689"/>
                </a:lnTo>
                <a:close/>
              </a:path>
              <a:path w="592454" h="103504">
                <a:moveTo>
                  <a:pt x="34471" y="46228"/>
                </a:moveTo>
                <a:lnTo>
                  <a:pt x="15747" y="46228"/>
                </a:lnTo>
                <a:lnTo>
                  <a:pt x="25109" y="51689"/>
                </a:lnTo>
                <a:lnTo>
                  <a:pt x="34471" y="462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4492" y="4802251"/>
            <a:ext cx="1107440" cy="103505"/>
          </a:xfrm>
          <a:custGeom>
            <a:avLst/>
            <a:gdLst/>
            <a:ahLst/>
            <a:cxnLst/>
            <a:rect l="l" t="t" r="r" b="b"/>
            <a:pathLst>
              <a:path w="1107439" h="103504">
                <a:moveTo>
                  <a:pt x="88645" y="0"/>
                </a:moveTo>
                <a:lnTo>
                  <a:pt x="0" y="51689"/>
                </a:lnTo>
                <a:lnTo>
                  <a:pt x="88645" y="103378"/>
                </a:lnTo>
                <a:lnTo>
                  <a:pt x="92455" y="102362"/>
                </a:lnTo>
                <a:lnTo>
                  <a:pt x="96011" y="96266"/>
                </a:lnTo>
                <a:lnTo>
                  <a:pt x="94995" y="92456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2"/>
                </a:lnTo>
                <a:lnTo>
                  <a:pt x="96011" y="7112"/>
                </a:lnTo>
                <a:lnTo>
                  <a:pt x="92455" y="1016"/>
                </a:lnTo>
                <a:lnTo>
                  <a:pt x="88645" y="0"/>
                </a:lnTo>
                <a:close/>
              </a:path>
              <a:path w="1107439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7" y="57150"/>
                </a:lnTo>
                <a:lnTo>
                  <a:pt x="15747" y="46228"/>
                </a:lnTo>
                <a:lnTo>
                  <a:pt x="34471" y="46228"/>
                </a:lnTo>
                <a:lnTo>
                  <a:pt x="35995" y="45338"/>
                </a:lnTo>
                <a:close/>
              </a:path>
              <a:path w="1107439" h="103504">
                <a:moveTo>
                  <a:pt x="1107312" y="45338"/>
                </a:moveTo>
                <a:lnTo>
                  <a:pt x="35995" y="45338"/>
                </a:lnTo>
                <a:lnTo>
                  <a:pt x="25109" y="51689"/>
                </a:lnTo>
                <a:lnTo>
                  <a:pt x="35995" y="58038"/>
                </a:lnTo>
                <a:lnTo>
                  <a:pt x="1107312" y="58038"/>
                </a:lnTo>
                <a:lnTo>
                  <a:pt x="1107312" y="45338"/>
                </a:lnTo>
                <a:close/>
              </a:path>
              <a:path w="1107439" h="103504">
                <a:moveTo>
                  <a:pt x="15747" y="46228"/>
                </a:moveTo>
                <a:lnTo>
                  <a:pt x="15747" y="57150"/>
                </a:lnTo>
                <a:lnTo>
                  <a:pt x="25109" y="51689"/>
                </a:lnTo>
                <a:lnTo>
                  <a:pt x="15747" y="46228"/>
                </a:lnTo>
                <a:close/>
              </a:path>
              <a:path w="1107439" h="103504">
                <a:moveTo>
                  <a:pt x="25109" y="51689"/>
                </a:moveTo>
                <a:lnTo>
                  <a:pt x="15747" y="57150"/>
                </a:lnTo>
                <a:lnTo>
                  <a:pt x="34471" y="57150"/>
                </a:lnTo>
                <a:lnTo>
                  <a:pt x="25109" y="51689"/>
                </a:lnTo>
                <a:close/>
              </a:path>
              <a:path w="1107439" h="103504">
                <a:moveTo>
                  <a:pt x="34471" y="46228"/>
                </a:moveTo>
                <a:lnTo>
                  <a:pt x="15747" y="46228"/>
                </a:lnTo>
                <a:lnTo>
                  <a:pt x="25109" y="51689"/>
                </a:lnTo>
                <a:lnTo>
                  <a:pt x="34471" y="462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07514" y="3152394"/>
            <a:ext cx="871855" cy="1424940"/>
          </a:xfrm>
          <a:custGeom>
            <a:avLst/>
            <a:gdLst/>
            <a:ahLst/>
            <a:cxnLst/>
            <a:rect l="l" t="t" r="r" b="b"/>
            <a:pathLst>
              <a:path w="871855" h="1424939">
                <a:moveTo>
                  <a:pt x="0" y="1424940"/>
                </a:moveTo>
                <a:lnTo>
                  <a:pt x="871727" y="1424940"/>
                </a:lnTo>
                <a:lnTo>
                  <a:pt x="871727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07514" y="3152394"/>
            <a:ext cx="871855" cy="1424940"/>
          </a:xfrm>
          <a:custGeom>
            <a:avLst/>
            <a:gdLst/>
            <a:ahLst/>
            <a:cxnLst/>
            <a:rect l="l" t="t" r="r" b="b"/>
            <a:pathLst>
              <a:path w="871855" h="1424939">
                <a:moveTo>
                  <a:pt x="0" y="1424940"/>
                </a:moveTo>
                <a:lnTo>
                  <a:pt x="871727" y="1424940"/>
                </a:lnTo>
                <a:lnTo>
                  <a:pt x="871727" y="0"/>
                </a:lnTo>
                <a:lnTo>
                  <a:pt x="0" y="0"/>
                </a:lnTo>
                <a:lnTo>
                  <a:pt x="0" y="142494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53806" y="5238750"/>
            <a:ext cx="516890" cy="315595"/>
          </a:xfrm>
          <a:custGeom>
            <a:avLst/>
            <a:gdLst/>
            <a:ahLst/>
            <a:cxnLst/>
            <a:rect l="l" t="t" r="r" b="b"/>
            <a:pathLst>
              <a:path w="516890" h="315595">
                <a:moveTo>
                  <a:pt x="0" y="315468"/>
                </a:moveTo>
                <a:lnTo>
                  <a:pt x="516635" y="315468"/>
                </a:lnTo>
                <a:lnTo>
                  <a:pt x="516635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53806" y="5238750"/>
            <a:ext cx="516890" cy="315595"/>
          </a:xfrm>
          <a:custGeom>
            <a:avLst/>
            <a:gdLst/>
            <a:ahLst/>
            <a:cxnLst/>
            <a:rect l="l" t="t" r="r" b="b"/>
            <a:pathLst>
              <a:path w="516890" h="315595">
                <a:moveTo>
                  <a:pt x="0" y="315468"/>
                </a:moveTo>
                <a:lnTo>
                  <a:pt x="516635" y="315468"/>
                </a:lnTo>
                <a:lnTo>
                  <a:pt x="516635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90610" y="4206059"/>
            <a:ext cx="595630" cy="212725"/>
          </a:xfrm>
          <a:custGeom>
            <a:avLst/>
            <a:gdLst/>
            <a:ahLst/>
            <a:cxnLst/>
            <a:rect l="l" t="t" r="r" b="b"/>
            <a:pathLst>
              <a:path w="595629" h="212725">
                <a:moveTo>
                  <a:pt x="185610" y="0"/>
                </a:moveTo>
                <a:lnTo>
                  <a:pt x="176784" y="2974"/>
                </a:lnTo>
                <a:lnTo>
                  <a:pt x="0" y="106098"/>
                </a:lnTo>
                <a:lnTo>
                  <a:pt x="176784" y="209222"/>
                </a:lnTo>
                <a:lnTo>
                  <a:pt x="185610" y="212197"/>
                </a:lnTo>
                <a:lnTo>
                  <a:pt x="194627" y="211587"/>
                </a:lnTo>
                <a:lnTo>
                  <a:pt x="202787" y="207668"/>
                </a:lnTo>
                <a:lnTo>
                  <a:pt x="209042" y="200713"/>
                </a:lnTo>
                <a:lnTo>
                  <a:pt x="212088" y="191813"/>
                </a:lnTo>
                <a:lnTo>
                  <a:pt x="211502" y="182758"/>
                </a:lnTo>
                <a:lnTo>
                  <a:pt x="207559" y="174585"/>
                </a:lnTo>
                <a:lnTo>
                  <a:pt x="200533" y="168328"/>
                </a:lnTo>
                <a:lnTo>
                  <a:pt x="134347" y="129720"/>
                </a:lnTo>
                <a:lnTo>
                  <a:pt x="46863" y="129720"/>
                </a:lnTo>
                <a:lnTo>
                  <a:pt x="46863" y="82476"/>
                </a:lnTo>
                <a:lnTo>
                  <a:pt x="134347" y="82476"/>
                </a:lnTo>
                <a:lnTo>
                  <a:pt x="200533" y="43868"/>
                </a:lnTo>
                <a:lnTo>
                  <a:pt x="207559" y="37611"/>
                </a:lnTo>
                <a:lnTo>
                  <a:pt x="211502" y="29438"/>
                </a:lnTo>
                <a:lnTo>
                  <a:pt x="212088" y="20383"/>
                </a:lnTo>
                <a:lnTo>
                  <a:pt x="209042" y="11483"/>
                </a:lnTo>
                <a:lnTo>
                  <a:pt x="202787" y="4528"/>
                </a:lnTo>
                <a:lnTo>
                  <a:pt x="194627" y="609"/>
                </a:lnTo>
                <a:lnTo>
                  <a:pt x="185610" y="0"/>
                </a:lnTo>
                <a:close/>
              </a:path>
              <a:path w="595629" h="212725">
                <a:moveTo>
                  <a:pt x="134347" y="82476"/>
                </a:moveTo>
                <a:lnTo>
                  <a:pt x="46863" y="82476"/>
                </a:lnTo>
                <a:lnTo>
                  <a:pt x="46863" y="129720"/>
                </a:lnTo>
                <a:lnTo>
                  <a:pt x="134347" y="129720"/>
                </a:lnTo>
                <a:lnTo>
                  <a:pt x="128904" y="126545"/>
                </a:lnTo>
                <a:lnTo>
                  <a:pt x="58800" y="126545"/>
                </a:lnTo>
                <a:lnTo>
                  <a:pt x="58800" y="85651"/>
                </a:lnTo>
                <a:lnTo>
                  <a:pt x="128904" y="85651"/>
                </a:lnTo>
                <a:lnTo>
                  <a:pt x="134347" y="82476"/>
                </a:lnTo>
                <a:close/>
              </a:path>
              <a:path w="595629" h="212725">
                <a:moveTo>
                  <a:pt x="595630" y="82476"/>
                </a:moveTo>
                <a:lnTo>
                  <a:pt x="134347" y="82476"/>
                </a:lnTo>
                <a:lnTo>
                  <a:pt x="93852" y="106098"/>
                </a:lnTo>
                <a:lnTo>
                  <a:pt x="134347" y="129720"/>
                </a:lnTo>
                <a:lnTo>
                  <a:pt x="595630" y="129720"/>
                </a:lnTo>
                <a:lnTo>
                  <a:pt x="595630" y="82476"/>
                </a:lnTo>
                <a:close/>
              </a:path>
              <a:path w="595629" h="212725">
                <a:moveTo>
                  <a:pt x="58800" y="85651"/>
                </a:moveTo>
                <a:lnTo>
                  <a:pt x="58800" y="126545"/>
                </a:lnTo>
                <a:lnTo>
                  <a:pt x="93852" y="106098"/>
                </a:lnTo>
                <a:lnTo>
                  <a:pt x="58800" y="85651"/>
                </a:lnTo>
                <a:close/>
              </a:path>
              <a:path w="595629" h="212725">
                <a:moveTo>
                  <a:pt x="93852" y="106098"/>
                </a:moveTo>
                <a:lnTo>
                  <a:pt x="58800" y="126545"/>
                </a:lnTo>
                <a:lnTo>
                  <a:pt x="128904" y="126545"/>
                </a:lnTo>
                <a:lnTo>
                  <a:pt x="93852" y="106098"/>
                </a:lnTo>
                <a:close/>
              </a:path>
              <a:path w="595629" h="212725">
                <a:moveTo>
                  <a:pt x="128904" y="85651"/>
                </a:moveTo>
                <a:lnTo>
                  <a:pt x="58800" y="85651"/>
                </a:lnTo>
                <a:lnTo>
                  <a:pt x="93852" y="106098"/>
                </a:lnTo>
                <a:lnTo>
                  <a:pt x="128904" y="8565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40903" y="3556835"/>
            <a:ext cx="595630" cy="212725"/>
          </a:xfrm>
          <a:custGeom>
            <a:avLst/>
            <a:gdLst/>
            <a:ahLst/>
            <a:cxnLst/>
            <a:rect l="l" t="t" r="r" b="b"/>
            <a:pathLst>
              <a:path w="595629" h="212725">
                <a:moveTo>
                  <a:pt x="185610" y="0"/>
                </a:moveTo>
                <a:lnTo>
                  <a:pt x="176783" y="2974"/>
                </a:lnTo>
                <a:lnTo>
                  <a:pt x="0" y="106098"/>
                </a:lnTo>
                <a:lnTo>
                  <a:pt x="176783" y="209222"/>
                </a:lnTo>
                <a:lnTo>
                  <a:pt x="185610" y="212197"/>
                </a:lnTo>
                <a:lnTo>
                  <a:pt x="194627" y="211587"/>
                </a:lnTo>
                <a:lnTo>
                  <a:pt x="202787" y="207668"/>
                </a:lnTo>
                <a:lnTo>
                  <a:pt x="209042" y="200713"/>
                </a:lnTo>
                <a:lnTo>
                  <a:pt x="212088" y="191813"/>
                </a:lnTo>
                <a:lnTo>
                  <a:pt x="211502" y="182758"/>
                </a:lnTo>
                <a:lnTo>
                  <a:pt x="207559" y="174585"/>
                </a:lnTo>
                <a:lnTo>
                  <a:pt x="200532" y="168328"/>
                </a:lnTo>
                <a:lnTo>
                  <a:pt x="134347" y="129720"/>
                </a:lnTo>
                <a:lnTo>
                  <a:pt x="46863" y="129720"/>
                </a:lnTo>
                <a:lnTo>
                  <a:pt x="46863" y="82476"/>
                </a:lnTo>
                <a:lnTo>
                  <a:pt x="134347" y="82476"/>
                </a:lnTo>
                <a:lnTo>
                  <a:pt x="200532" y="43868"/>
                </a:lnTo>
                <a:lnTo>
                  <a:pt x="207559" y="37611"/>
                </a:lnTo>
                <a:lnTo>
                  <a:pt x="211502" y="29438"/>
                </a:lnTo>
                <a:lnTo>
                  <a:pt x="212088" y="20383"/>
                </a:lnTo>
                <a:lnTo>
                  <a:pt x="209042" y="11483"/>
                </a:lnTo>
                <a:lnTo>
                  <a:pt x="202787" y="4528"/>
                </a:lnTo>
                <a:lnTo>
                  <a:pt x="194627" y="609"/>
                </a:lnTo>
                <a:lnTo>
                  <a:pt x="185610" y="0"/>
                </a:lnTo>
                <a:close/>
              </a:path>
              <a:path w="595629" h="212725">
                <a:moveTo>
                  <a:pt x="134347" y="82476"/>
                </a:moveTo>
                <a:lnTo>
                  <a:pt x="46863" y="82476"/>
                </a:lnTo>
                <a:lnTo>
                  <a:pt x="46863" y="129720"/>
                </a:lnTo>
                <a:lnTo>
                  <a:pt x="134347" y="129720"/>
                </a:lnTo>
                <a:lnTo>
                  <a:pt x="128904" y="126545"/>
                </a:lnTo>
                <a:lnTo>
                  <a:pt x="58800" y="126545"/>
                </a:lnTo>
                <a:lnTo>
                  <a:pt x="58800" y="85651"/>
                </a:lnTo>
                <a:lnTo>
                  <a:pt x="128904" y="85651"/>
                </a:lnTo>
                <a:lnTo>
                  <a:pt x="134347" y="82476"/>
                </a:lnTo>
                <a:close/>
              </a:path>
              <a:path w="595629" h="212725">
                <a:moveTo>
                  <a:pt x="595629" y="82476"/>
                </a:moveTo>
                <a:lnTo>
                  <a:pt x="134347" y="82476"/>
                </a:lnTo>
                <a:lnTo>
                  <a:pt x="93852" y="106098"/>
                </a:lnTo>
                <a:lnTo>
                  <a:pt x="134347" y="129720"/>
                </a:lnTo>
                <a:lnTo>
                  <a:pt x="595629" y="129720"/>
                </a:lnTo>
                <a:lnTo>
                  <a:pt x="595629" y="82476"/>
                </a:lnTo>
                <a:close/>
              </a:path>
              <a:path w="595629" h="212725">
                <a:moveTo>
                  <a:pt x="58800" y="85651"/>
                </a:moveTo>
                <a:lnTo>
                  <a:pt x="58800" y="126545"/>
                </a:lnTo>
                <a:lnTo>
                  <a:pt x="93852" y="106098"/>
                </a:lnTo>
                <a:lnTo>
                  <a:pt x="58800" y="85651"/>
                </a:lnTo>
                <a:close/>
              </a:path>
              <a:path w="595629" h="212725">
                <a:moveTo>
                  <a:pt x="93852" y="106098"/>
                </a:moveTo>
                <a:lnTo>
                  <a:pt x="58800" y="126545"/>
                </a:lnTo>
                <a:lnTo>
                  <a:pt x="128904" y="126545"/>
                </a:lnTo>
                <a:lnTo>
                  <a:pt x="93852" y="106098"/>
                </a:lnTo>
                <a:close/>
              </a:path>
              <a:path w="595629" h="212725">
                <a:moveTo>
                  <a:pt x="128904" y="85651"/>
                </a:moveTo>
                <a:lnTo>
                  <a:pt x="58800" y="85651"/>
                </a:lnTo>
                <a:lnTo>
                  <a:pt x="93852" y="106098"/>
                </a:lnTo>
                <a:lnTo>
                  <a:pt x="128904" y="856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53806" y="5734050"/>
            <a:ext cx="516890" cy="315595"/>
          </a:xfrm>
          <a:custGeom>
            <a:avLst/>
            <a:gdLst/>
            <a:ahLst/>
            <a:cxnLst/>
            <a:rect l="l" t="t" r="r" b="b"/>
            <a:pathLst>
              <a:path w="516890" h="315595">
                <a:moveTo>
                  <a:pt x="0" y="315468"/>
                </a:moveTo>
                <a:lnTo>
                  <a:pt x="516635" y="315468"/>
                </a:lnTo>
                <a:lnTo>
                  <a:pt x="516635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53806" y="5734050"/>
            <a:ext cx="516890" cy="315595"/>
          </a:xfrm>
          <a:custGeom>
            <a:avLst/>
            <a:gdLst/>
            <a:ahLst/>
            <a:cxnLst/>
            <a:rect l="l" t="t" r="r" b="b"/>
            <a:pathLst>
              <a:path w="516890" h="315595">
                <a:moveTo>
                  <a:pt x="0" y="315468"/>
                </a:moveTo>
                <a:lnTo>
                  <a:pt x="516635" y="315468"/>
                </a:lnTo>
                <a:lnTo>
                  <a:pt x="516635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949055" y="3252597"/>
            <a:ext cx="1297305" cy="2862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Times New Roman"/>
                <a:cs typeface="Times New Roman"/>
              </a:rPr>
              <a:t>Маршрут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350" spc="-5">
                <a:latin typeface="Times New Roman"/>
                <a:cs typeface="Times New Roman"/>
              </a:rPr>
              <a:t>т</a:t>
            </a:r>
            <a:r>
              <a:rPr dirty="0" sz="1350">
                <a:latin typeface="Times New Roman"/>
                <a:cs typeface="Times New Roman"/>
              </a:rPr>
              <a:t>емпер</a:t>
            </a:r>
            <a:r>
              <a:rPr dirty="0" sz="1350" spc="-40">
                <a:latin typeface="Times New Roman"/>
                <a:cs typeface="Times New Roman"/>
              </a:rPr>
              <a:t>а</a:t>
            </a:r>
            <a:r>
              <a:rPr dirty="0" sz="1350" spc="-20">
                <a:latin typeface="Times New Roman"/>
                <a:cs typeface="Times New Roman"/>
              </a:rPr>
              <a:t>т</a:t>
            </a:r>
            <a:r>
              <a:rPr dirty="0" sz="1350">
                <a:latin typeface="Times New Roman"/>
                <a:cs typeface="Times New Roman"/>
              </a:rPr>
              <a:t>у</a:t>
            </a:r>
            <a:r>
              <a:rPr dirty="0" sz="1350" spc="-10">
                <a:latin typeface="Times New Roman"/>
                <a:cs typeface="Times New Roman"/>
              </a:rPr>
              <a:t>р</a:t>
            </a:r>
            <a:r>
              <a:rPr dirty="0" sz="1350">
                <a:latin typeface="Times New Roman"/>
                <a:cs typeface="Times New Roman"/>
              </a:rPr>
              <a:t>яще</a:t>
            </a:r>
            <a:r>
              <a:rPr dirty="0" sz="1350" spc="-45">
                <a:latin typeface="Times New Roman"/>
                <a:cs typeface="Times New Roman"/>
              </a:rPr>
              <a:t>г</a:t>
            </a:r>
            <a:r>
              <a:rPr dirty="0" sz="1350">
                <a:latin typeface="Times New Roman"/>
                <a:cs typeface="Times New Roman"/>
              </a:rPr>
              <a:t>о  </a:t>
            </a:r>
            <a:r>
              <a:rPr dirty="0" sz="1350" spc="-5">
                <a:latin typeface="Times New Roman"/>
                <a:cs typeface="Times New Roman"/>
              </a:rPr>
              <a:t>пациента</a:t>
            </a:r>
            <a:endParaRPr sz="1350">
              <a:latin typeface="Times New Roman"/>
              <a:cs typeface="Times New Roman"/>
            </a:endParaRPr>
          </a:p>
          <a:p>
            <a:pPr algn="just" marL="12700" marR="546735">
              <a:lnSpc>
                <a:spcPct val="100000"/>
              </a:lnSpc>
              <a:spcBef>
                <a:spcPts val="1050"/>
              </a:spcBef>
            </a:pPr>
            <a:r>
              <a:rPr dirty="0" sz="1350">
                <a:latin typeface="Times New Roman"/>
                <a:cs typeface="Times New Roman"/>
              </a:rPr>
              <a:t>Маршрут  </a:t>
            </a:r>
            <a:r>
              <a:rPr dirty="0" sz="1350" spc="-20">
                <a:latin typeface="Times New Roman"/>
                <a:cs typeface="Times New Roman"/>
              </a:rPr>
              <a:t>з</a:t>
            </a:r>
            <a:r>
              <a:rPr dirty="0" sz="1350" spc="-10">
                <a:latin typeface="Times New Roman"/>
                <a:cs typeface="Times New Roman"/>
              </a:rPr>
              <a:t>д</a:t>
            </a:r>
            <a:r>
              <a:rPr dirty="0" sz="1350">
                <a:latin typeface="Times New Roman"/>
                <a:cs typeface="Times New Roman"/>
              </a:rPr>
              <a:t>оро</a:t>
            </a:r>
            <a:r>
              <a:rPr dirty="0" sz="1350" spc="-20">
                <a:latin typeface="Times New Roman"/>
                <a:cs typeface="Times New Roman"/>
              </a:rPr>
              <a:t>в</a:t>
            </a:r>
            <a:r>
              <a:rPr dirty="0" sz="1350">
                <a:latin typeface="Times New Roman"/>
                <a:cs typeface="Times New Roman"/>
              </a:rPr>
              <a:t>о</a:t>
            </a:r>
            <a:r>
              <a:rPr dirty="0" sz="1350" spc="-40">
                <a:latin typeface="Times New Roman"/>
                <a:cs typeface="Times New Roman"/>
              </a:rPr>
              <a:t>г</a:t>
            </a:r>
            <a:r>
              <a:rPr dirty="0" sz="1350">
                <a:latin typeface="Times New Roman"/>
                <a:cs typeface="Times New Roman"/>
              </a:rPr>
              <a:t>о  </a:t>
            </a:r>
            <a:r>
              <a:rPr dirty="0" sz="1350" spc="-5">
                <a:latin typeface="Times New Roman"/>
                <a:cs typeface="Times New Roman"/>
              </a:rPr>
              <a:t>пациента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350" spc="-5">
                <a:latin typeface="Times New Roman"/>
                <a:cs typeface="Times New Roman"/>
              </a:rPr>
              <a:t>Пункт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50" spc="-5">
                <a:latin typeface="Times New Roman"/>
                <a:cs typeface="Times New Roman"/>
              </a:rPr>
              <a:t>термометрии</a:t>
            </a:r>
            <a:endParaRPr sz="1350">
              <a:latin typeface="Times New Roman"/>
              <a:cs typeface="Times New Roman"/>
            </a:endParaRPr>
          </a:p>
          <a:p>
            <a:pPr marL="12700" marR="328295">
              <a:lnSpc>
                <a:spcPct val="100000"/>
              </a:lnSpc>
              <a:spcBef>
                <a:spcPts val="580"/>
              </a:spcBef>
            </a:pPr>
            <a:r>
              <a:rPr dirty="0" sz="1350" spc="-20">
                <a:latin typeface="Times New Roman"/>
                <a:cs typeface="Times New Roman"/>
              </a:rPr>
              <a:t>К</a:t>
            </a:r>
            <a:r>
              <a:rPr dirty="0" sz="1350">
                <a:latin typeface="Times New Roman"/>
                <a:cs typeface="Times New Roman"/>
              </a:rPr>
              <a:t>аран</a:t>
            </a:r>
            <a:r>
              <a:rPr dirty="0" sz="1350" spc="-10">
                <a:latin typeface="Times New Roman"/>
                <a:cs typeface="Times New Roman"/>
              </a:rPr>
              <a:t>тинн</a:t>
            </a:r>
            <a:r>
              <a:rPr dirty="0" sz="1350">
                <a:latin typeface="Times New Roman"/>
                <a:cs typeface="Times New Roman"/>
              </a:rPr>
              <a:t>ая  </a:t>
            </a:r>
            <a:r>
              <a:rPr dirty="0" sz="1350" spc="-5">
                <a:latin typeface="Times New Roman"/>
                <a:cs typeface="Times New Roman"/>
              </a:rPr>
              <a:t>зона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350" spc="-15">
                <a:latin typeface="Times New Roman"/>
                <a:cs typeface="Times New Roman"/>
              </a:rPr>
              <a:t>Уборочный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50" spc="-5">
                <a:latin typeface="Times New Roman"/>
                <a:cs typeface="Times New Roman"/>
              </a:rPr>
              <a:t>инвентарь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64229" y="3935729"/>
            <a:ext cx="455930" cy="300355"/>
          </a:xfrm>
          <a:custGeom>
            <a:avLst/>
            <a:gdLst/>
            <a:ahLst/>
            <a:cxnLst/>
            <a:rect l="l" t="t" r="r" b="b"/>
            <a:pathLst>
              <a:path w="455929" h="300354">
                <a:moveTo>
                  <a:pt x="0" y="300228"/>
                </a:moveTo>
                <a:lnTo>
                  <a:pt x="455675" y="300228"/>
                </a:lnTo>
                <a:lnTo>
                  <a:pt x="455675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64229" y="3935729"/>
            <a:ext cx="455930" cy="300355"/>
          </a:xfrm>
          <a:custGeom>
            <a:avLst/>
            <a:gdLst/>
            <a:ahLst/>
            <a:cxnLst/>
            <a:rect l="l" t="t" r="r" b="b"/>
            <a:pathLst>
              <a:path w="455929" h="300354">
                <a:moveTo>
                  <a:pt x="0" y="300228"/>
                </a:moveTo>
                <a:lnTo>
                  <a:pt x="455675" y="300228"/>
                </a:lnTo>
                <a:lnTo>
                  <a:pt x="455675" y="0"/>
                </a:lnTo>
                <a:lnTo>
                  <a:pt x="0" y="0"/>
                </a:lnTo>
                <a:lnTo>
                  <a:pt x="0" y="3002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07514" y="5002529"/>
            <a:ext cx="1937385" cy="693420"/>
          </a:xfrm>
          <a:custGeom>
            <a:avLst/>
            <a:gdLst/>
            <a:ahLst/>
            <a:cxnLst/>
            <a:rect l="l" t="t" r="r" b="b"/>
            <a:pathLst>
              <a:path w="1937385" h="693420">
                <a:moveTo>
                  <a:pt x="0" y="693420"/>
                </a:moveTo>
                <a:lnTo>
                  <a:pt x="1937004" y="693420"/>
                </a:lnTo>
                <a:lnTo>
                  <a:pt x="1937004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07514" y="5002529"/>
            <a:ext cx="1937385" cy="693420"/>
          </a:xfrm>
          <a:custGeom>
            <a:avLst/>
            <a:gdLst/>
            <a:ahLst/>
            <a:cxnLst/>
            <a:rect l="l" t="t" r="r" b="b"/>
            <a:pathLst>
              <a:path w="1937385" h="693420">
                <a:moveTo>
                  <a:pt x="0" y="693420"/>
                </a:moveTo>
                <a:lnTo>
                  <a:pt x="1937004" y="693420"/>
                </a:lnTo>
                <a:lnTo>
                  <a:pt x="1937004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19905" y="3864102"/>
            <a:ext cx="551815" cy="800100"/>
          </a:xfrm>
          <a:custGeom>
            <a:avLst/>
            <a:gdLst/>
            <a:ahLst/>
            <a:cxnLst/>
            <a:rect l="l" t="t" r="r" b="b"/>
            <a:pathLst>
              <a:path w="551814" h="800100">
                <a:moveTo>
                  <a:pt x="0" y="800100"/>
                </a:moveTo>
                <a:lnTo>
                  <a:pt x="551688" y="800100"/>
                </a:lnTo>
                <a:lnTo>
                  <a:pt x="551688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19905" y="3864102"/>
            <a:ext cx="551815" cy="800100"/>
          </a:xfrm>
          <a:custGeom>
            <a:avLst/>
            <a:gdLst/>
            <a:ahLst/>
            <a:cxnLst/>
            <a:rect l="l" t="t" r="r" b="b"/>
            <a:pathLst>
              <a:path w="551814" h="800100">
                <a:moveTo>
                  <a:pt x="0" y="800100"/>
                </a:moveTo>
                <a:lnTo>
                  <a:pt x="551688" y="800100"/>
                </a:lnTo>
                <a:lnTo>
                  <a:pt x="551688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05121" y="3864102"/>
            <a:ext cx="433070" cy="800100"/>
          </a:xfrm>
          <a:custGeom>
            <a:avLst/>
            <a:gdLst/>
            <a:ahLst/>
            <a:cxnLst/>
            <a:rect l="l" t="t" r="r" b="b"/>
            <a:pathLst>
              <a:path w="433070" h="800100">
                <a:moveTo>
                  <a:pt x="0" y="800100"/>
                </a:moveTo>
                <a:lnTo>
                  <a:pt x="432815" y="800100"/>
                </a:lnTo>
                <a:lnTo>
                  <a:pt x="432815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05121" y="3864102"/>
            <a:ext cx="433070" cy="800100"/>
          </a:xfrm>
          <a:custGeom>
            <a:avLst/>
            <a:gdLst/>
            <a:ahLst/>
            <a:cxnLst/>
            <a:rect l="l" t="t" r="r" b="b"/>
            <a:pathLst>
              <a:path w="433070" h="800100">
                <a:moveTo>
                  <a:pt x="0" y="800100"/>
                </a:moveTo>
                <a:lnTo>
                  <a:pt x="432815" y="800100"/>
                </a:lnTo>
                <a:lnTo>
                  <a:pt x="432815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35657" y="2719577"/>
            <a:ext cx="1935480" cy="318770"/>
          </a:xfrm>
          <a:custGeom>
            <a:avLst/>
            <a:gdLst/>
            <a:ahLst/>
            <a:cxnLst/>
            <a:rect l="l" t="t" r="r" b="b"/>
            <a:pathLst>
              <a:path w="1935479" h="318769">
                <a:moveTo>
                  <a:pt x="0" y="318515"/>
                </a:moveTo>
                <a:lnTo>
                  <a:pt x="1935480" y="318515"/>
                </a:lnTo>
                <a:lnTo>
                  <a:pt x="1935480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54473" y="5019294"/>
            <a:ext cx="283845" cy="535305"/>
          </a:xfrm>
          <a:custGeom>
            <a:avLst/>
            <a:gdLst/>
            <a:ahLst/>
            <a:cxnLst/>
            <a:rect l="l" t="t" r="r" b="b"/>
            <a:pathLst>
              <a:path w="283845" h="535304">
                <a:moveTo>
                  <a:pt x="0" y="534923"/>
                </a:moveTo>
                <a:lnTo>
                  <a:pt x="283463" y="534923"/>
                </a:lnTo>
                <a:lnTo>
                  <a:pt x="283463" y="0"/>
                </a:lnTo>
                <a:lnTo>
                  <a:pt x="0" y="0"/>
                </a:lnTo>
                <a:lnTo>
                  <a:pt x="0" y="53492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4517" y="5002529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0" y="693420"/>
                </a:moveTo>
                <a:lnTo>
                  <a:pt x="693420" y="693420"/>
                </a:lnTo>
                <a:lnTo>
                  <a:pt x="69342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4517" y="5002529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0" y="693420"/>
                </a:moveTo>
                <a:lnTo>
                  <a:pt x="693420" y="693420"/>
                </a:lnTo>
                <a:lnTo>
                  <a:pt x="69342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5459" y="194259"/>
            <a:ext cx="851027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75" b="1" i="0">
                <a:latin typeface="Segoe UI"/>
                <a:cs typeface="Segoe UI"/>
              </a:rPr>
              <a:t>Тип </a:t>
            </a:r>
            <a:r>
              <a:rPr dirty="0" sz="3200" spc="5" b="1" i="0">
                <a:latin typeface="Segoe UI"/>
                <a:cs typeface="Segoe UI"/>
              </a:rPr>
              <a:t>2. </a:t>
            </a:r>
            <a:r>
              <a:rPr dirty="0" sz="3200" b="1" i="0">
                <a:latin typeface="Segoe UI"/>
                <a:cs typeface="Segoe UI"/>
              </a:rPr>
              <a:t>Частичная изоляция с </a:t>
            </a:r>
            <a:r>
              <a:rPr dirty="0" sz="3200" spc="-5" b="1" i="0">
                <a:latin typeface="Segoe UI"/>
                <a:cs typeface="Segoe UI"/>
              </a:rPr>
              <a:t>разделением  </a:t>
            </a:r>
            <a:r>
              <a:rPr dirty="0" sz="3200" spc="-25" b="1" i="0">
                <a:latin typeface="Segoe UI"/>
                <a:cs typeface="Segoe UI"/>
              </a:rPr>
              <a:t>потоков </a:t>
            </a:r>
            <a:r>
              <a:rPr dirty="0" sz="3200" b="1" i="0">
                <a:latin typeface="Segoe UI"/>
                <a:cs typeface="Segoe UI"/>
              </a:rPr>
              <a:t>на </a:t>
            </a:r>
            <a:r>
              <a:rPr dirty="0" sz="3200" spc="-10" b="1" i="0">
                <a:latin typeface="Segoe UI"/>
                <a:cs typeface="Segoe UI"/>
              </a:rPr>
              <a:t>пункте</a:t>
            </a:r>
            <a:r>
              <a:rPr dirty="0" sz="3200" spc="60" b="1" i="0">
                <a:latin typeface="Segoe UI"/>
                <a:cs typeface="Segoe UI"/>
              </a:rPr>
              <a:t> </a:t>
            </a:r>
            <a:r>
              <a:rPr dirty="0" sz="3200" spc="-10" b="1" i="0">
                <a:latin typeface="Segoe UI"/>
                <a:cs typeface="Segoe UI"/>
              </a:rPr>
              <a:t>термометрии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66631" y="0"/>
            <a:ext cx="332536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53043" y="0"/>
            <a:ext cx="1344168" cy="970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825228" y="124209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115496" y="0"/>
                </a:moveTo>
                <a:lnTo>
                  <a:pt x="80848" y="0"/>
                </a:lnTo>
                <a:lnTo>
                  <a:pt x="49334" y="6339"/>
                </a:lnTo>
                <a:lnTo>
                  <a:pt x="23641" y="23642"/>
                </a:lnTo>
                <a:lnTo>
                  <a:pt x="6338" y="49334"/>
                </a:lnTo>
                <a:lnTo>
                  <a:pt x="0" y="80843"/>
                </a:lnTo>
                <a:lnTo>
                  <a:pt x="0" y="969994"/>
                </a:lnTo>
                <a:lnTo>
                  <a:pt x="721" y="969994"/>
                </a:lnTo>
                <a:lnTo>
                  <a:pt x="3519" y="957308"/>
                </a:lnTo>
                <a:lnTo>
                  <a:pt x="8481" y="945365"/>
                </a:lnTo>
                <a:lnTo>
                  <a:pt x="36081" y="914410"/>
                </a:lnTo>
                <a:lnTo>
                  <a:pt x="80848" y="900708"/>
                </a:lnTo>
                <a:lnTo>
                  <a:pt x="115496" y="900708"/>
                </a:lnTo>
                <a:lnTo>
                  <a:pt x="115496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825228" y="285897"/>
            <a:ext cx="1339850" cy="901065"/>
          </a:xfrm>
          <a:custGeom>
            <a:avLst/>
            <a:gdLst/>
            <a:ahLst/>
            <a:cxnLst/>
            <a:rect l="l" t="t" r="r" b="b"/>
            <a:pathLst>
              <a:path w="1339850" h="901065">
                <a:moveTo>
                  <a:pt x="1258925" y="739021"/>
                </a:moveTo>
                <a:lnTo>
                  <a:pt x="80848" y="739021"/>
                </a:lnTo>
                <a:lnTo>
                  <a:pt x="64933" y="740611"/>
                </a:lnTo>
                <a:lnTo>
                  <a:pt x="23821" y="762838"/>
                </a:lnTo>
                <a:lnTo>
                  <a:pt x="3519" y="795620"/>
                </a:lnTo>
                <a:lnTo>
                  <a:pt x="0" y="811914"/>
                </a:lnTo>
                <a:lnTo>
                  <a:pt x="0" y="819855"/>
                </a:lnTo>
                <a:lnTo>
                  <a:pt x="6338" y="851362"/>
                </a:lnTo>
                <a:lnTo>
                  <a:pt x="23641" y="877050"/>
                </a:lnTo>
                <a:lnTo>
                  <a:pt x="49334" y="894348"/>
                </a:lnTo>
                <a:lnTo>
                  <a:pt x="80848" y="900686"/>
                </a:lnTo>
                <a:lnTo>
                  <a:pt x="1258925" y="900686"/>
                </a:lnTo>
                <a:lnTo>
                  <a:pt x="1290440" y="894348"/>
                </a:lnTo>
                <a:lnTo>
                  <a:pt x="1316138" y="877050"/>
                </a:lnTo>
                <a:lnTo>
                  <a:pt x="1333444" y="851362"/>
                </a:lnTo>
                <a:lnTo>
                  <a:pt x="1339785" y="819855"/>
                </a:lnTo>
                <a:lnTo>
                  <a:pt x="1339785" y="811914"/>
                </a:lnTo>
                <a:lnTo>
                  <a:pt x="1311981" y="758779"/>
                </a:lnTo>
                <a:lnTo>
                  <a:pt x="1258925" y="739021"/>
                </a:lnTo>
                <a:close/>
              </a:path>
              <a:path w="1339850" h="901065">
                <a:moveTo>
                  <a:pt x="1224281" y="0"/>
                </a:moveTo>
                <a:lnTo>
                  <a:pt x="115496" y="0"/>
                </a:lnTo>
                <a:lnTo>
                  <a:pt x="115496" y="739021"/>
                </a:lnTo>
                <a:lnTo>
                  <a:pt x="1224281" y="739021"/>
                </a:lnTo>
                <a:lnTo>
                  <a:pt x="1224281" y="0"/>
                </a:lnTo>
                <a:close/>
              </a:path>
            </a:pathLst>
          </a:custGeom>
          <a:solidFill>
            <a:srgbClr val="D7D7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023738" y="285897"/>
            <a:ext cx="933450" cy="716280"/>
          </a:xfrm>
          <a:custGeom>
            <a:avLst/>
            <a:gdLst/>
            <a:ahLst/>
            <a:cxnLst/>
            <a:rect l="l" t="t" r="r" b="b"/>
            <a:pathLst>
              <a:path w="933450" h="716280">
                <a:moveTo>
                  <a:pt x="448273" y="115456"/>
                </a:moveTo>
                <a:lnTo>
                  <a:pt x="402081" y="115456"/>
                </a:lnTo>
                <a:lnTo>
                  <a:pt x="402081" y="715927"/>
                </a:lnTo>
                <a:lnTo>
                  <a:pt x="448273" y="715927"/>
                </a:lnTo>
                <a:lnTo>
                  <a:pt x="448273" y="508079"/>
                </a:lnTo>
                <a:lnTo>
                  <a:pt x="656161" y="508079"/>
                </a:lnTo>
                <a:lnTo>
                  <a:pt x="656161" y="461873"/>
                </a:lnTo>
                <a:lnTo>
                  <a:pt x="448273" y="461873"/>
                </a:lnTo>
                <a:lnTo>
                  <a:pt x="448273" y="277119"/>
                </a:lnTo>
                <a:lnTo>
                  <a:pt x="656161" y="277119"/>
                </a:lnTo>
                <a:lnTo>
                  <a:pt x="656161" y="230936"/>
                </a:lnTo>
                <a:lnTo>
                  <a:pt x="448273" y="230936"/>
                </a:lnTo>
                <a:lnTo>
                  <a:pt x="448273" y="115456"/>
                </a:lnTo>
                <a:close/>
              </a:path>
              <a:path w="933450" h="716280">
                <a:moveTo>
                  <a:pt x="656161" y="508079"/>
                </a:moveTo>
                <a:lnTo>
                  <a:pt x="609970" y="508079"/>
                </a:lnTo>
                <a:lnTo>
                  <a:pt x="609970" y="715927"/>
                </a:lnTo>
                <a:lnTo>
                  <a:pt x="656161" y="715927"/>
                </a:lnTo>
                <a:lnTo>
                  <a:pt x="656161" y="508079"/>
                </a:lnTo>
                <a:close/>
              </a:path>
              <a:path w="933450" h="716280">
                <a:moveTo>
                  <a:pt x="656161" y="277119"/>
                </a:moveTo>
                <a:lnTo>
                  <a:pt x="609970" y="277119"/>
                </a:lnTo>
                <a:lnTo>
                  <a:pt x="609970" y="461873"/>
                </a:lnTo>
                <a:lnTo>
                  <a:pt x="656161" y="461873"/>
                </a:lnTo>
                <a:lnTo>
                  <a:pt x="656161" y="277119"/>
                </a:lnTo>
                <a:close/>
              </a:path>
              <a:path w="933450" h="716280">
                <a:moveTo>
                  <a:pt x="656161" y="0"/>
                </a:moveTo>
                <a:lnTo>
                  <a:pt x="609970" y="0"/>
                </a:lnTo>
                <a:lnTo>
                  <a:pt x="609970" y="230936"/>
                </a:lnTo>
                <a:lnTo>
                  <a:pt x="656161" y="230936"/>
                </a:lnTo>
                <a:lnTo>
                  <a:pt x="656161" y="207845"/>
                </a:lnTo>
                <a:lnTo>
                  <a:pt x="933362" y="207845"/>
                </a:lnTo>
                <a:lnTo>
                  <a:pt x="933362" y="161662"/>
                </a:lnTo>
                <a:lnTo>
                  <a:pt x="656161" y="161662"/>
                </a:lnTo>
                <a:lnTo>
                  <a:pt x="656161" y="0"/>
                </a:lnTo>
                <a:close/>
              </a:path>
              <a:path w="933450" h="716280">
                <a:moveTo>
                  <a:pt x="448273" y="0"/>
                </a:moveTo>
                <a:lnTo>
                  <a:pt x="402081" y="0"/>
                </a:lnTo>
                <a:lnTo>
                  <a:pt x="402081" y="69273"/>
                </a:lnTo>
                <a:lnTo>
                  <a:pt x="168198" y="69273"/>
                </a:lnTo>
                <a:lnTo>
                  <a:pt x="164592" y="70004"/>
                </a:lnTo>
                <a:lnTo>
                  <a:pt x="161693" y="71441"/>
                </a:lnTo>
                <a:lnTo>
                  <a:pt x="0" y="140715"/>
                </a:lnTo>
                <a:lnTo>
                  <a:pt x="18769" y="182586"/>
                </a:lnTo>
                <a:lnTo>
                  <a:pt x="175410" y="115456"/>
                </a:lnTo>
                <a:lnTo>
                  <a:pt x="448273" y="115456"/>
                </a:lnTo>
                <a:lnTo>
                  <a:pt x="448273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033123" y="516833"/>
            <a:ext cx="370205" cy="669925"/>
          </a:xfrm>
          <a:custGeom>
            <a:avLst/>
            <a:gdLst/>
            <a:ahLst/>
            <a:cxnLst/>
            <a:rect l="l" t="t" r="r" b="b"/>
            <a:pathLst>
              <a:path w="370204" h="669925">
                <a:moveTo>
                  <a:pt x="46208" y="0"/>
                </a:moveTo>
                <a:lnTo>
                  <a:pt x="0" y="0"/>
                </a:lnTo>
                <a:lnTo>
                  <a:pt x="0" y="167435"/>
                </a:lnTo>
                <a:lnTo>
                  <a:pt x="2165" y="173939"/>
                </a:lnTo>
                <a:lnTo>
                  <a:pt x="92400" y="263429"/>
                </a:lnTo>
                <a:lnTo>
                  <a:pt x="92400" y="396228"/>
                </a:lnTo>
                <a:lnTo>
                  <a:pt x="64521" y="408465"/>
                </a:lnTo>
                <a:lnTo>
                  <a:pt x="42594" y="428694"/>
                </a:lnTo>
                <a:lnTo>
                  <a:pt x="28245" y="454880"/>
                </a:lnTo>
                <a:lnTo>
                  <a:pt x="23100" y="484991"/>
                </a:lnTo>
                <a:lnTo>
                  <a:pt x="28245" y="515099"/>
                </a:lnTo>
                <a:lnTo>
                  <a:pt x="42594" y="541284"/>
                </a:lnTo>
                <a:lnTo>
                  <a:pt x="64521" y="561514"/>
                </a:lnTo>
                <a:lnTo>
                  <a:pt x="92400" y="573760"/>
                </a:lnTo>
                <a:lnTo>
                  <a:pt x="92400" y="669749"/>
                </a:lnTo>
                <a:lnTo>
                  <a:pt x="138592" y="669749"/>
                </a:lnTo>
                <a:lnTo>
                  <a:pt x="138592" y="573760"/>
                </a:lnTo>
                <a:lnTo>
                  <a:pt x="161453" y="564717"/>
                </a:lnTo>
                <a:lnTo>
                  <a:pt x="180655" y="550125"/>
                </a:lnTo>
                <a:lnTo>
                  <a:pt x="195063" y="531180"/>
                </a:lnTo>
                <a:lnTo>
                  <a:pt x="115496" y="531180"/>
                </a:lnTo>
                <a:lnTo>
                  <a:pt x="97621" y="527515"/>
                </a:lnTo>
                <a:lnTo>
                  <a:pt x="82926" y="517558"/>
                </a:lnTo>
                <a:lnTo>
                  <a:pt x="72969" y="502864"/>
                </a:lnTo>
                <a:lnTo>
                  <a:pt x="69304" y="484991"/>
                </a:lnTo>
                <a:lnTo>
                  <a:pt x="72969" y="467117"/>
                </a:lnTo>
                <a:lnTo>
                  <a:pt x="82926" y="452424"/>
                </a:lnTo>
                <a:lnTo>
                  <a:pt x="97621" y="442466"/>
                </a:lnTo>
                <a:lnTo>
                  <a:pt x="115496" y="438801"/>
                </a:lnTo>
                <a:lnTo>
                  <a:pt x="195062" y="438801"/>
                </a:lnTo>
                <a:lnTo>
                  <a:pt x="180655" y="419861"/>
                </a:lnTo>
                <a:lnTo>
                  <a:pt x="161453" y="405272"/>
                </a:lnTo>
                <a:lnTo>
                  <a:pt x="138592" y="396228"/>
                </a:lnTo>
                <a:lnTo>
                  <a:pt x="138592" y="248279"/>
                </a:lnTo>
                <a:lnTo>
                  <a:pt x="136424" y="241775"/>
                </a:lnTo>
                <a:lnTo>
                  <a:pt x="132112" y="237440"/>
                </a:lnTo>
                <a:lnTo>
                  <a:pt x="46208" y="152285"/>
                </a:lnTo>
                <a:lnTo>
                  <a:pt x="46208" y="0"/>
                </a:lnTo>
                <a:close/>
              </a:path>
              <a:path w="370204" h="669925">
                <a:moveTo>
                  <a:pt x="195062" y="438801"/>
                </a:moveTo>
                <a:lnTo>
                  <a:pt x="115496" y="438801"/>
                </a:lnTo>
                <a:lnTo>
                  <a:pt x="133372" y="442466"/>
                </a:lnTo>
                <a:lnTo>
                  <a:pt x="148066" y="452424"/>
                </a:lnTo>
                <a:lnTo>
                  <a:pt x="158024" y="467117"/>
                </a:lnTo>
                <a:lnTo>
                  <a:pt x="161688" y="484991"/>
                </a:lnTo>
                <a:lnTo>
                  <a:pt x="158024" y="502864"/>
                </a:lnTo>
                <a:lnTo>
                  <a:pt x="148066" y="517558"/>
                </a:lnTo>
                <a:lnTo>
                  <a:pt x="133372" y="527515"/>
                </a:lnTo>
                <a:lnTo>
                  <a:pt x="115496" y="531180"/>
                </a:lnTo>
                <a:lnTo>
                  <a:pt x="195063" y="531180"/>
                </a:lnTo>
                <a:lnTo>
                  <a:pt x="195252" y="530932"/>
                </a:lnTo>
                <a:lnTo>
                  <a:pt x="204299" y="508084"/>
                </a:lnTo>
                <a:lnTo>
                  <a:pt x="369601" y="508084"/>
                </a:lnTo>
                <a:lnTo>
                  <a:pt x="369601" y="461897"/>
                </a:lnTo>
                <a:lnTo>
                  <a:pt x="204299" y="461897"/>
                </a:lnTo>
                <a:lnTo>
                  <a:pt x="195252" y="439051"/>
                </a:lnTo>
                <a:lnTo>
                  <a:pt x="195062" y="438801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656804" y="724678"/>
            <a:ext cx="404495" cy="462280"/>
          </a:xfrm>
          <a:custGeom>
            <a:avLst/>
            <a:gdLst/>
            <a:ahLst/>
            <a:cxnLst/>
            <a:rect l="l" t="t" r="r" b="b"/>
            <a:pathLst>
              <a:path w="404495" h="462280">
                <a:moveTo>
                  <a:pt x="46216" y="300239"/>
                </a:moveTo>
                <a:lnTo>
                  <a:pt x="0" y="300239"/>
                </a:lnTo>
                <a:lnTo>
                  <a:pt x="0" y="461904"/>
                </a:lnTo>
                <a:lnTo>
                  <a:pt x="46216" y="461904"/>
                </a:lnTo>
                <a:lnTo>
                  <a:pt x="46216" y="369525"/>
                </a:lnTo>
                <a:lnTo>
                  <a:pt x="323392" y="369525"/>
                </a:lnTo>
                <a:lnTo>
                  <a:pt x="323392" y="323335"/>
                </a:lnTo>
                <a:lnTo>
                  <a:pt x="46216" y="323335"/>
                </a:lnTo>
                <a:lnTo>
                  <a:pt x="46216" y="300239"/>
                </a:lnTo>
                <a:close/>
              </a:path>
              <a:path w="404495" h="462280">
                <a:moveTo>
                  <a:pt x="323392" y="369525"/>
                </a:moveTo>
                <a:lnTo>
                  <a:pt x="277200" y="369525"/>
                </a:lnTo>
                <a:lnTo>
                  <a:pt x="277200" y="461904"/>
                </a:lnTo>
                <a:lnTo>
                  <a:pt x="323392" y="461904"/>
                </a:lnTo>
                <a:lnTo>
                  <a:pt x="323392" y="369525"/>
                </a:lnTo>
                <a:close/>
              </a:path>
              <a:path w="404495" h="462280">
                <a:moveTo>
                  <a:pt x="196364" y="72172"/>
                </a:moveTo>
                <a:lnTo>
                  <a:pt x="173244" y="112606"/>
                </a:lnTo>
                <a:lnTo>
                  <a:pt x="277200" y="170334"/>
                </a:lnTo>
                <a:lnTo>
                  <a:pt x="277200" y="323335"/>
                </a:lnTo>
                <a:lnTo>
                  <a:pt x="323392" y="323335"/>
                </a:lnTo>
                <a:lnTo>
                  <a:pt x="323392" y="195593"/>
                </a:lnTo>
                <a:lnTo>
                  <a:pt x="399714" y="195593"/>
                </a:lnTo>
                <a:lnTo>
                  <a:pt x="404252" y="187652"/>
                </a:lnTo>
                <a:lnTo>
                  <a:pt x="323392" y="142907"/>
                </a:lnTo>
                <a:lnTo>
                  <a:pt x="323392" y="117648"/>
                </a:lnTo>
                <a:lnTo>
                  <a:pt x="277200" y="117648"/>
                </a:lnTo>
                <a:lnTo>
                  <a:pt x="196364" y="72172"/>
                </a:lnTo>
                <a:close/>
              </a:path>
              <a:path w="404495" h="462280">
                <a:moveTo>
                  <a:pt x="399714" y="195593"/>
                </a:moveTo>
                <a:lnTo>
                  <a:pt x="323392" y="195593"/>
                </a:lnTo>
                <a:lnTo>
                  <a:pt x="381156" y="228069"/>
                </a:lnTo>
                <a:lnTo>
                  <a:pt x="399714" y="195593"/>
                </a:lnTo>
                <a:close/>
              </a:path>
              <a:path w="404495" h="462280">
                <a:moveTo>
                  <a:pt x="392704" y="0"/>
                </a:moveTo>
                <a:lnTo>
                  <a:pt x="347851" y="9114"/>
                </a:lnTo>
                <a:lnTo>
                  <a:pt x="311125" y="33927"/>
                </a:lnTo>
                <a:lnTo>
                  <a:pt x="286312" y="70647"/>
                </a:lnTo>
                <a:lnTo>
                  <a:pt x="277200" y="115480"/>
                </a:lnTo>
                <a:lnTo>
                  <a:pt x="277200" y="117648"/>
                </a:lnTo>
                <a:lnTo>
                  <a:pt x="323392" y="117648"/>
                </a:lnTo>
                <a:lnTo>
                  <a:pt x="323392" y="115480"/>
                </a:lnTo>
                <a:lnTo>
                  <a:pt x="328840" y="88523"/>
                </a:lnTo>
                <a:lnTo>
                  <a:pt x="343695" y="66502"/>
                </a:lnTo>
                <a:lnTo>
                  <a:pt x="365727" y="51653"/>
                </a:lnTo>
                <a:lnTo>
                  <a:pt x="392704" y="46206"/>
                </a:lnTo>
                <a:lnTo>
                  <a:pt x="392704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940725" y="424444"/>
            <a:ext cx="1109345" cy="647065"/>
          </a:xfrm>
          <a:custGeom>
            <a:avLst/>
            <a:gdLst/>
            <a:ahLst/>
            <a:cxnLst/>
            <a:rect l="l" t="t" r="r" b="b"/>
            <a:pathLst>
              <a:path w="1109345" h="647065">
                <a:moveTo>
                  <a:pt x="109001" y="0"/>
                </a:moveTo>
                <a:lnTo>
                  <a:pt x="0" y="0"/>
                </a:lnTo>
                <a:lnTo>
                  <a:pt x="0" y="92389"/>
                </a:lnTo>
                <a:lnTo>
                  <a:pt x="109001" y="92389"/>
                </a:lnTo>
                <a:lnTo>
                  <a:pt x="154179" y="98474"/>
                </a:lnTo>
                <a:lnTo>
                  <a:pt x="194955" y="115784"/>
                </a:lnTo>
                <a:lnTo>
                  <a:pt x="229528" y="142897"/>
                </a:lnTo>
                <a:lnTo>
                  <a:pt x="256100" y="178393"/>
                </a:lnTo>
                <a:lnTo>
                  <a:pt x="272871" y="220852"/>
                </a:lnTo>
                <a:lnTo>
                  <a:pt x="329880" y="448184"/>
                </a:lnTo>
                <a:lnTo>
                  <a:pt x="346988" y="495995"/>
                </a:lnTo>
                <a:lnTo>
                  <a:pt x="372242" y="538667"/>
                </a:lnTo>
                <a:lnTo>
                  <a:pt x="404592" y="575391"/>
                </a:lnTo>
                <a:lnTo>
                  <a:pt x="442991" y="605361"/>
                </a:lnTo>
                <a:lnTo>
                  <a:pt x="486388" y="627768"/>
                </a:lnTo>
                <a:lnTo>
                  <a:pt x="533735" y="641805"/>
                </a:lnTo>
                <a:lnTo>
                  <a:pt x="583984" y="646663"/>
                </a:lnTo>
                <a:lnTo>
                  <a:pt x="623696" y="646663"/>
                </a:lnTo>
                <a:lnTo>
                  <a:pt x="672459" y="641835"/>
                </a:lnTo>
                <a:lnTo>
                  <a:pt x="718509" y="628446"/>
                </a:lnTo>
                <a:lnTo>
                  <a:pt x="760899" y="607218"/>
                </a:lnTo>
                <a:lnTo>
                  <a:pt x="798680" y="578869"/>
                </a:lnTo>
                <a:lnTo>
                  <a:pt x="821477" y="554286"/>
                </a:lnTo>
                <a:lnTo>
                  <a:pt x="583984" y="554286"/>
                </a:lnTo>
                <a:lnTo>
                  <a:pt x="539089" y="548201"/>
                </a:lnTo>
                <a:lnTo>
                  <a:pt x="498350" y="530891"/>
                </a:lnTo>
                <a:lnTo>
                  <a:pt x="463672" y="503778"/>
                </a:lnTo>
                <a:lnTo>
                  <a:pt x="436960" y="468282"/>
                </a:lnTo>
                <a:lnTo>
                  <a:pt x="420120" y="425823"/>
                </a:lnTo>
                <a:lnTo>
                  <a:pt x="363086" y="198491"/>
                </a:lnTo>
                <a:lnTo>
                  <a:pt x="346209" y="150683"/>
                </a:lnTo>
                <a:lnTo>
                  <a:pt x="321048" y="108010"/>
                </a:lnTo>
                <a:lnTo>
                  <a:pt x="288690" y="71283"/>
                </a:lnTo>
                <a:lnTo>
                  <a:pt x="250219" y="41309"/>
                </a:lnTo>
                <a:lnTo>
                  <a:pt x="206724" y="18899"/>
                </a:lnTo>
                <a:lnTo>
                  <a:pt x="159289" y="4859"/>
                </a:lnTo>
                <a:lnTo>
                  <a:pt x="109001" y="0"/>
                </a:lnTo>
                <a:close/>
              </a:path>
              <a:path w="1109345" h="647065">
                <a:moveTo>
                  <a:pt x="1108784" y="0"/>
                </a:moveTo>
                <a:lnTo>
                  <a:pt x="1059974" y="4832"/>
                </a:lnTo>
                <a:lnTo>
                  <a:pt x="1013832" y="18224"/>
                </a:lnTo>
                <a:lnTo>
                  <a:pt x="971340" y="39455"/>
                </a:lnTo>
                <a:lnTo>
                  <a:pt x="933485" y="67807"/>
                </a:lnTo>
                <a:lnTo>
                  <a:pt x="901250" y="102558"/>
                </a:lnTo>
                <a:lnTo>
                  <a:pt x="875620" y="142990"/>
                </a:lnTo>
                <a:lnTo>
                  <a:pt x="857579" y="188383"/>
                </a:lnTo>
                <a:lnTo>
                  <a:pt x="786098" y="432327"/>
                </a:lnTo>
                <a:lnTo>
                  <a:pt x="768378" y="472725"/>
                </a:lnTo>
                <a:lnTo>
                  <a:pt x="741510" y="506435"/>
                </a:lnTo>
                <a:lnTo>
                  <a:pt x="707261" y="532142"/>
                </a:lnTo>
                <a:lnTo>
                  <a:pt x="667400" y="548531"/>
                </a:lnTo>
                <a:lnTo>
                  <a:pt x="623696" y="554286"/>
                </a:lnTo>
                <a:lnTo>
                  <a:pt x="821477" y="554286"/>
                </a:lnTo>
                <a:lnTo>
                  <a:pt x="830906" y="544118"/>
                </a:lnTo>
                <a:lnTo>
                  <a:pt x="856628" y="503686"/>
                </a:lnTo>
                <a:lnTo>
                  <a:pt x="874901" y="458292"/>
                </a:lnTo>
                <a:lnTo>
                  <a:pt x="946357" y="214348"/>
                </a:lnTo>
                <a:lnTo>
                  <a:pt x="964077" y="173950"/>
                </a:lnTo>
                <a:lnTo>
                  <a:pt x="990947" y="140240"/>
                </a:lnTo>
                <a:lnTo>
                  <a:pt x="1025200" y="114533"/>
                </a:lnTo>
                <a:lnTo>
                  <a:pt x="1065068" y="98144"/>
                </a:lnTo>
                <a:lnTo>
                  <a:pt x="1108784" y="92389"/>
                </a:lnTo>
                <a:lnTo>
                  <a:pt x="1108784" y="0"/>
                </a:lnTo>
                <a:close/>
              </a:path>
            </a:pathLst>
          </a:custGeom>
          <a:solidFill>
            <a:srgbClr val="46C5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49509" y="124209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34643" y="0"/>
                </a:moveTo>
                <a:lnTo>
                  <a:pt x="0" y="0"/>
                </a:lnTo>
                <a:lnTo>
                  <a:pt x="0" y="900708"/>
                </a:lnTo>
                <a:lnTo>
                  <a:pt x="34643" y="900708"/>
                </a:lnTo>
                <a:lnTo>
                  <a:pt x="63403" y="905952"/>
                </a:lnTo>
                <a:lnTo>
                  <a:pt x="87700" y="920466"/>
                </a:lnTo>
                <a:lnTo>
                  <a:pt x="105500" y="942422"/>
                </a:lnTo>
                <a:lnTo>
                  <a:pt x="114773" y="969994"/>
                </a:lnTo>
                <a:lnTo>
                  <a:pt x="115504" y="969994"/>
                </a:lnTo>
                <a:lnTo>
                  <a:pt x="115504" y="80843"/>
                </a:lnTo>
                <a:lnTo>
                  <a:pt x="109163" y="49334"/>
                </a:lnTo>
                <a:lnTo>
                  <a:pt x="91857" y="23642"/>
                </a:lnTo>
                <a:lnTo>
                  <a:pt x="66159" y="6339"/>
                </a:lnTo>
                <a:lnTo>
                  <a:pt x="34643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051" y="996696"/>
            <a:ext cx="8028432" cy="566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1480" y="992124"/>
            <a:ext cx="8037830" cy="5676900"/>
          </a:xfrm>
          <a:custGeom>
            <a:avLst/>
            <a:gdLst/>
            <a:ahLst/>
            <a:cxnLst/>
            <a:rect l="l" t="t" r="r" b="b"/>
            <a:pathLst>
              <a:path w="8037830" h="5676900">
                <a:moveTo>
                  <a:pt x="0" y="5676900"/>
                </a:moveTo>
                <a:lnTo>
                  <a:pt x="8037576" y="5676900"/>
                </a:lnTo>
                <a:lnTo>
                  <a:pt x="8037576" y="0"/>
                </a:lnTo>
                <a:lnTo>
                  <a:pt x="0" y="0"/>
                </a:lnTo>
                <a:lnTo>
                  <a:pt x="0" y="56769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28054" y="4084446"/>
            <a:ext cx="1090295" cy="120650"/>
          </a:xfrm>
          <a:custGeom>
            <a:avLst/>
            <a:gdLst/>
            <a:ahLst/>
            <a:cxnLst/>
            <a:rect l="l" t="t" r="r" b="b"/>
            <a:pathLst>
              <a:path w="1090295" h="120650">
                <a:moveTo>
                  <a:pt x="1038878" y="60070"/>
                </a:moveTo>
                <a:lnTo>
                  <a:pt x="974217" y="97789"/>
                </a:lnTo>
                <a:lnTo>
                  <a:pt x="972057" y="105790"/>
                </a:lnTo>
                <a:lnTo>
                  <a:pt x="975741" y="111886"/>
                </a:lnTo>
                <a:lnTo>
                  <a:pt x="979297" y="118109"/>
                </a:lnTo>
                <a:lnTo>
                  <a:pt x="987298" y="120141"/>
                </a:lnTo>
                <a:lnTo>
                  <a:pt x="1068083" y="73025"/>
                </a:lnTo>
                <a:lnTo>
                  <a:pt x="1064641" y="73025"/>
                </a:lnTo>
                <a:lnTo>
                  <a:pt x="1064641" y="71246"/>
                </a:lnTo>
                <a:lnTo>
                  <a:pt x="1058037" y="71246"/>
                </a:lnTo>
                <a:lnTo>
                  <a:pt x="1038878" y="60070"/>
                </a:lnTo>
                <a:close/>
              </a:path>
              <a:path w="1090295" h="120650">
                <a:moveTo>
                  <a:pt x="1016671" y="47116"/>
                </a:moveTo>
                <a:lnTo>
                  <a:pt x="0" y="47116"/>
                </a:lnTo>
                <a:lnTo>
                  <a:pt x="0" y="73025"/>
                </a:lnTo>
                <a:lnTo>
                  <a:pt x="1016671" y="73025"/>
                </a:lnTo>
                <a:lnTo>
                  <a:pt x="1038878" y="60070"/>
                </a:lnTo>
                <a:lnTo>
                  <a:pt x="1016671" y="47116"/>
                </a:lnTo>
                <a:close/>
              </a:path>
              <a:path w="1090295" h="120650">
                <a:moveTo>
                  <a:pt x="1068084" y="47116"/>
                </a:moveTo>
                <a:lnTo>
                  <a:pt x="1064641" y="47116"/>
                </a:lnTo>
                <a:lnTo>
                  <a:pt x="1064641" y="73025"/>
                </a:lnTo>
                <a:lnTo>
                  <a:pt x="1068083" y="73025"/>
                </a:lnTo>
                <a:lnTo>
                  <a:pt x="1090295" y="60070"/>
                </a:lnTo>
                <a:lnTo>
                  <a:pt x="1068084" y="47116"/>
                </a:lnTo>
                <a:close/>
              </a:path>
              <a:path w="1090295" h="120650">
                <a:moveTo>
                  <a:pt x="1058037" y="48894"/>
                </a:moveTo>
                <a:lnTo>
                  <a:pt x="1038878" y="60070"/>
                </a:lnTo>
                <a:lnTo>
                  <a:pt x="1058037" y="71246"/>
                </a:lnTo>
                <a:lnTo>
                  <a:pt x="1058037" y="48894"/>
                </a:lnTo>
                <a:close/>
              </a:path>
              <a:path w="1090295" h="120650">
                <a:moveTo>
                  <a:pt x="1064641" y="48894"/>
                </a:moveTo>
                <a:lnTo>
                  <a:pt x="1058037" y="48894"/>
                </a:lnTo>
                <a:lnTo>
                  <a:pt x="1058037" y="71246"/>
                </a:lnTo>
                <a:lnTo>
                  <a:pt x="1064641" y="71246"/>
                </a:lnTo>
                <a:lnTo>
                  <a:pt x="1064641" y="48894"/>
                </a:lnTo>
                <a:close/>
              </a:path>
              <a:path w="1090295" h="120650">
                <a:moveTo>
                  <a:pt x="987298" y="0"/>
                </a:moveTo>
                <a:lnTo>
                  <a:pt x="979297" y="2031"/>
                </a:lnTo>
                <a:lnTo>
                  <a:pt x="975741" y="8254"/>
                </a:lnTo>
                <a:lnTo>
                  <a:pt x="972057" y="14350"/>
                </a:lnTo>
                <a:lnTo>
                  <a:pt x="974217" y="22351"/>
                </a:lnTo>
                <a:lnTo>
                  <a:pt x="1038878" y="60070"/>
                </a:lnTo>
                <a:lnTo>
                  <a:pt x="1058037" y="48894"/>
                </a:lnTo>
                <a:lnTo>
                  <a:pt x="1064641" y="48894"/>
                </a:lnTo>
                <a:lnTo>
                  <a:pt x="1064641" y="47116"/>
                </a:lnTo>
                <a:lnTo>
                  <a:pt x="1068084" y="47116"/>
                </a:lnTo>
                <a:lnTo>
                  <a:pt x="98729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14928" y="2808732"/>
            <a:ext cx="76200" cy="699135"/>
          </a:xfrm>
          <a:custGeom>
            <a:avLst/>
            <a:gdLst/>
            <a:ahLst/>
            <a:cxnLst/>
            <a:rect l="l" t="t" r="r" b="b"/>
            <a:pathLst>
              <a:path w="76200" h="699135">
                <a:moveTo>
                  <a:pt x="31750" y="622680"/>
                </a:moveTo>
                <a:lnTo>
                  <a:pt x="0" y="622680"/>
                </a:lnTo>
                <a:lnTo>
                  <a:pt x="38100" y="698880"/>
                </a:lnTo>
                <a:lnTo>
                  <a:pt x="69850" y="635380"/>
                </a:lnTo>
                <a:lnTo>
                  <a:pt x="31750" y="635380"/>
                </a:lnTo>
                <a:lnTo>
                  <a:pt x="31750" y="622680"/>
                </a:lnTo>
                <a:close/>
              </a:path>
              <a:path w="76200" h="699135">
                <a:moveTo>
                  <a:pt x="44450" y="0"/>
                </a:moveTo>
                <a:lnTo>
                  <a:pt x="31750" y="0"/>
                </a:lnTo>
                <a:lnTo>
                  <a:pt x="31750" y="635380"/>
                </a:lnTo>
                <a:lnTo>
                  <a:pt x="44450" y="635380"/>
                </a:lnTo>
                <a:lnTo>
                  <a:pt x="44450" y="0"/>
                </a:lnTo>
                <a:close/>
              </a:path>
              <a:path w="76200" h="699135">
                <a:moveTo>
                  <a:pt x="76200" y="622680"/>
                </a:moveTo>
                <a:lnTo>
                  <a:pt x="44450" y="622680"/>
                </a:lnTo>
                <a:lnTo>
                  <a:pt x="44450" y="635380"/>
                </a:lnTo>
                <a:lnTo>
                  <a:pt x="69850" y="635380"/>
                </a:lnTo>
                <a:lnTo>
                  <a:pt x="76200" y="62268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87523" y="4687061"/>
            <a:ext cx="120650" cy="329565"/>
          </a:xfrm>
          <a:custGeom>
            <a:avLst/>
            <a:gdLst/>
            <a:ahLst/>
            <a:cxnLst/>
            <a:rect l="l" t="t" r="r" b="b"/>
            <a:pathLst>
              <a:path w="120650" h="329564">
                <a:moveTo>
                  <a:pt x="60070" y="51289"/>
                </a:moveTo>
                <a:lnTo>
                  <a:pt x="47116" y="73496"/>
                </a:lnTo>
                <a:lnTo>
                  <a:pt x="47116" y="329564"/>
                </a:lnTo>
                <a:lnTo>
                  <a:pt x="73025" y="329564"/>
                </a:lnTo>
                <a:lnTo>
                  <a:pt x="73025" y="73496"/>
                </a:lnTo>
                <a:lnTo>
                  <a:pt x="60070" y="51289"/>
                </a:lnTo>
                <a:close/>
              </a:path>
              <a:path w="120650" h="329564">
                <a:moveTo>
                  <a:pt x="60070" y="0"/>
                </a:moveTo>
                <a:lnTo>
                  <a:pt x="0" y="102996"/>
                </a:lnTo>
                <a:lnTo>
                  <a:pt x="2031" y="110998"/>
                </a:lnTo>
                <a:lnTo>
                  <a:pt x="8254" y="114554"/>
                </a:lnTo>
                <a:lnTo>
                  <a:pt x="14350" y="118110"/>
                </a:lnTo>
                <a:lnTo>
                  <a:pt x="22351" y="116077"/>
                </a:lnTo>
                <a:lnTo>
                  <a:pt x="25907" y="109855"/>
                </a:lnTo>
                <a:lnTo>
                  <a:pt x="47116" y="73496"/>
                </a:lnTo>
                <a:lnTo>
                  <a:pt x="47116" y="25654"/>
                </a:lnTo>
                <a:lnTo>
                  <a:pt x="75033" y="25654"/>
                </a:lnTo>
                <a:lnTo>
                  <a:pt x="60070" y="0"/>
                </a:lnTo>
                <a:close/>
              </a:path>
              <a:path w="120650" h="329564">
                <a:moveTo>
                  <a:pt x="75033" y="25654"/>
                </a:moveTo>
                <a:lnTo>
                  <a:pt x="73025" y="25654"/>
                </a:lnTo>
                <a:lnTo>
                  <a:pt x="73025" y="73496"/>
                </a:lnTo>
                <a:lnTo>
                  <a:pt x="94233" y="109855"/>
                </a:lnTo>
                <a:lnTo>
                  <a:pt x="97789" y="116077"/>
                </a:lnTo>
                <a:lnTo>
                  <a:pt x="105790" y="118110"/>
                </a:lnTo>
                <a:lnTo>
                  <a:pt x="111887" y="114554"/>
                </a:lnTo>
                <a:lnTo>
                  <a:pt x="118109" y="110998"/>
                </a:lnTo>
                <a:lnTo>
                  <a:pt x="120141" y="102996"/>
                </a:lnTo>
                <a:lnTo>
                  <a:pt x="75033" y="25654"/>
                </a:lnTo>
                <a:close/>
              </a:path>
              <a:path w="120650" h="329564">
                <a:moveTo>
                  <a:pt x="73025" y="25654"/>
                </a:moveTo>
                <a:lnTo>
                  <a:pt x="47116" y="25654"/>
                </a:lnTo>
                <a:lnTo>
                  <a:pt x="47116" y="73496"/>
                </a:lnTo>
                <a:lnTo>
                  <a:pt x="60070" y="51289"/>
                </a:lnTo>
                <a:lnTo>
                  <a:pt x="48894" y="32131"/>
                </a:lnTo>
                <a:lnTo>
                  <a:pt x="73025" y="32131"/>
                </a:lnTo>
                <a:lnTo>
                  <a:pt x="73025" y="25654"/>
                </a:lnTo>
                <a:close/>
              </a:path>
              <a:path w="120650" h="329564">
                <a:moveTo>
                  <a:pt x="73025" y="32131"/>
                </a:moveTo>
                <a:lnTo>
                  <a:pt x="71246" y="32131"/>
                </a:lnTo>
                <a:lnTo>
                  <a:pt x="60070" y="51289"/>
                </a:lnTo>
                <a:lnTo>
                  <a:pt x="73025" y="73496"/>
                </a:lnTo>
                <a:lnTo>
                  <a:pt x="73025" y="32131"/>
                </a:lnTo>
                <a:close/>
              </a:path>
              <a:path w="120650" h="329564">
                <a:moveTo>
                  <a:pt x="71246" y="32131"/>
                </a:moveTo>
                <a:lnTo>
                  <a:pt x="48894" y="32131"/>
                </a:lnTo>
                <a:lnTo>
                  <a:pt x="60070" y="51289"/>
                </a:lnTo>
                <a:lnTo>
                  <a:pt x="71246" y="321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0668" y="2936748"/>
            <a:ext cx="76200" cy="605155"/>
          </a:xfrm>
          <a:custGeom>
            <a:avLst/>
            <a:gdLst/>
            <a:ahLst/>
            <a:cxnLst/>
            <a:rect l="l" t="t" r="r" b="b"/>
            <a:pathLst>
              <a:path w="76200" h="605154">
                <a:moveTo>
                  <a:pt x="31750" y="528701"/>
                </a:moveTo>
                <a:lnTo>
                  <a:pt x="0" y="528701"/>
                </a:lnTo>
                <a:lnTo>
                  <a:pt x="38100" y="604901"/>
                </a:lnTo>
                <a:lnTo>
                  <a:pt x="69850" y="541401"/>
                </a:lnTo>
                <a:lnTo>
                  <a:pt x="31750" y="541401"/>
                </a:lnTo>
                <a:lnTo>
                  <a:pt x="31750" y="528701"/>
                </a:lnTo>
                <a:close/>
              </a:path>
              <a:path w="76200" h="605154">
                <a:moveTo>
                  <a:pt x="44450" y="0"/>
                </a:moveTo>
                <a:lnTo>
                  <a:pt x="31750" y="0"/>
                </a:lnTo>
                <a:lnTo>
                  <a:pt x="31750" y="541401"/>
                </a:lnTo>
                <a:lnTo>
                  <a:pt x="44450" y="541401"/>
                </a:lnTo>
                <a:lnTo>
                  <a:pt x="44450" y="0"/>
                </a:lnTo>
                <a:close/>
              </a:path>
              <a:path w="76200" h="605154">
                <a:moveTo>
                  <a:pt x="76200" y="528701"/>
                </a:moveTo>
                <a:lnTo>
                  <a:pt x="44450" y="528701"/>
                </a:lnTo>
                <a:lnTo>
                  <a:pt x="44450" y="541401"/>
                </a:lnTo>
                <a:lnTo>
                  <a:pt x="69850" y="541401"/>
                </a:lnTo>
                <a:lnTo>
                  <a:pt x="76200" y="528701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41285" y="2762250"/>
            <a:ext cx="1298575" cy="178435"/>
          </a:xfrm>
          <a:custGeom>
            <a:avLst/>
            <a:gdLst/>
            <a:ahLst/>
            <a:cxnLst/>
            <a:rect l="l" t="t" r="r" b="b"/>
            <a:pathLst>
              <a:path w="1298575" h="178435">
                <a:moveTo>
                  <a:pt x="0" y="178308"/>
                </a:moveTo>
                <a:lnTo>
                  <a:pt x="1298448" y="178308"/>
                </a:lnTo>
                <a:lnTo>
                  <a:pt x="1298448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41285" y="2762250"/>
            <a:ext cx="1298575" cy="178435"/>
          </a:xfrm>
          <a:custGeom>
            <a:avLst/>
            <a:gdLst/>
            <a:ahLst/>
            <a:cxnLst/>
            <a:rect l="l" t="t" r="r" b="b"/>
            <a:pathLst>
              <a:path w="1298575" h="178435">
                <a:moveTo>
                  <a:pt x="0" y="178308"/>
                </a:moveTo>
                <a:lnTo>
                  <a:pt x="1298448" y="178308"/>
                </a:lnTo>
                <a:lnTo>
                  <a:pt x="1298448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92365" y="2777490"/>
            <a:ext cx="79565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5">
                <a:latin typeface="Times New Roman"/>
                <a:cs typeface="Times New Roman"/>
              </a:rPr>
              <a:t>Лифт на </a:t>
            </a:r>
            <a:r>
              <a:rPr dirty="0" sz="750">
                <a:latin typeface="Times New Roman"/>
                <a:cs typeface="Times New Roman"/>
              </a:rPr>
              <a:t>2-4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этажи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1736" y="1995141"/>
            <a:ext cx="122618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5"/>
              </a:lnSpc>
            </a:pPr>
            <a:r>
              <a:rPr dirty="0" sz="900" spc="10">
                <a:latin typeface="Times New Roman"/>
                <a:cs typeface="Times New Roman"/>
              </a:rPr>
              <a:t>Городская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 spc="15">
                <a:latin typeface="Times New Roman"/>
                <a:cs typeface="Times New Roman"/>
              </a:rPr>
              <a:t>поликлиника</a:t>
            </a:r>
            <a:endParaRPr sz="900">
              <a:latin typeface="Times New Roman"/>
              <a:cs typeface="Times New Roman"/>
            </a:endParaRPr>
          </a:p>
          <a:p>
            <a:pPr marL="38100" marR="29209" indent="107950">
              <a:lnSpc>
                <a:spcPct val="104400"/>
              </a:lnSpc>
            </a:pPr>
            <a:r>
              <a:rPr dirty="0" sz="900" spc="15">
                <a:latin typeface="Times New Roman"/>
                <a:cs typeface="Times New Roman"/>
              </a:rPr>
              <a:t>№191, филиал </a:t>
            </a:r>
            <a:r>
              <a:rPr dirty="0" sz="900" spc="20">
                <a:latin typeface="Times New Roman"/>
                <a:cs typeface="Times New Roman"/>
              </a:rPr>
              <a:t>№2  </a:t>
            </a:r>
            <a:r>
              <a:rPr dirty="0" sz="900" spc="15">
                <a:latin typeface="Times New Roman"/>
                <a:cs typeface="Times New Roman"/>
              </a:rPr>
              <a:t>Сиреневый б-р, д.71</a:t>
            </a:r>
            <a:r>
              <a:rPr dirty="0" sz="900" spc="-60">
                <a:latin typeface="Times New Roman"/>
                <a:cs typeface="Times New Roman"/>
              </a:rPr>
              <a:t> </a:t>
            </a:r>
            <a:r>
              <a:rPr dirty="0" sz="900" spc="25">
                <a:latin typeface="Times New Roman"/>
                <a:cs typeface="Times New Roman"/>
              </a:rPr>
              <a:t>А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038" y="4492878"/>
            <a:ext cx="836930" cy="334010"/>
          </a:xfrm>
          <a:custGeom>
            <a:avLst/>
            <a:gdLst/>
            <a:ahLst/>
            <a:cxnLst/>
            <a:rect l="l" t="t" r="r" b="b"/>
            <a:pathLst>
              <a:path w="836930" h="334010">
                <a:moveTo>
                  <a:pt x="763408" y="303969"/>
                </a:moveTo>
                <a:lnTo>
                  <a:pt x="752094" y="333629"/>
                </a:lnTo>
                <a:lnTo>
                  <a:pt x="836803" y="325247"/>
                </a:lnTo>
                <a:lnTo>
                  <a:pt x="821461" y="308483"/>
                </a:lnTo>
                <a:lnTo>
                  <a:pt x="775207" y="308483"/>
                </a:lnTo>
                <a:lnTo>
                  <a:pt x="763408" y="303969"/>
                </a:lnTo>
                <a:close/>
              </a:path>
              <a:path w="836930" h="334010">
                <a:moveTo>
                  <a:pt x="767964" y="292025"/>
                </a:moveTo>
                <a:lnTo>
                  <a:pt x="763408" y="303969"/>
                </a:lnTo>
                <a:lnTo>
                  <a:pt x="775207" y="308483"/>
                </a:lnTo>
                <a:lnTo>
                  <a:pt x="779780" y="296545"/>
                </a:lnTo>
                <a:lnTo>
                  <a:pt x="767964" y="292025"/>
                </a:lnTo>
                <a:close/>
              </a:path>
              <a:path w="836930" h="334010">
                <a:moveTo>
                  <a:pt x="779272" y="262382"/>
                </a:moveTo>
                <a:lnTo>
                  <a:pt x="767964" y="292025"/>
                </a:lnTo>
                <a:lnTo>
                  <a:pt x="779780" y="296545"/>
                </a:lnTo>
                <a:lnTo>
                  <a:pt x="775207" y="308483"/>
                </a:lnTo>
                <a:lnTo>
                  <a:pt x="821461" y="308483"/>
                </a:lnTo>
                <a:lnTo>
                  <a:pt x="779272" y="262382"/>
                </a:lnTo>
                <a:close/>
              </a:path>
              <a:path w="836930" h="334010">
                <a:moveTo>
                  <a:pt x="4572" y="0"/>
                </a:moveTo>
                <a:lnTo>
                  <a:pt x="0" y="11938"/>
                </a:lnTo>
                <a:lnTo>
                  <a:pt x="763408" y="303969"/>
                </a:lnTo>
                <a:lnTo>
                  <a:pt x="767964" y="292025"/>
                </a:lnTo>
                <a:lnTo>
                  <a:pt x="4572" y="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26123" y="4428744"/>
            <a:ext cx="179831" cy="188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3620" y="4424171"/>
            <a:ext cx="179831" cy="188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02892" y="1563624"/>
            <a:ext cx="88392" cy="80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38798" y="4130040"/>
            <a:ext cx="103505" cy="328930"/>
          </a:xfrm>
          <a:custGeom>
            <a:avLst/>
            <a:gdLst/>
            <a:ahLst/>
            <a:cxnLst/>
            <a:rect l="l" t="t" r="r" b="b"/>
            <a:pathLst>
              <a:path w="103504" h="328929">
                <a:moveTo>
                  <a:pt x="51688" y="25109"/>
                </a:moveTo>
                <a:lnTo>
                  <a:pt x="45338" y="35995"/>
                </a:lnTo>
                <a:lnTo>
                  <a:pt x="45338" y="328930"/>
                </a:lnTo>
                <a:lnTo>
                  <a:pt x="58038" y="328930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328929">
                <a:moveTo>
                  <a:pt x="51688" y="0"/>
                </a:moveTo>
                <a:lnTo>
                  <a:pt x="0" y="88646"/>
                </a:lnTo>
                <a:lnTo>
                  <a:pt x="1015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328929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5" y="94996"/>
                </a:lnTo>
                <a:lnTo>
                  <a:pt x="96265" y="96012"/>
                </a:lnTo>
                <a:lnTo>
                  <a:pt x="102362" y="92456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328929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328929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  <a:close/>
              </a:path>
              <a:path w="103504" h="328929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45991" y="4099940"/>
            <a:ext cx="2226310" cy="103505"/>
          </a:xfrm>
          <a:custGeom>
            <a:avLst/>
            <a:gdLst/>
            <a:ahLst/>
            <a:cxnLst/>
            <a:rect l="l" t="t" r="r" b="b"/>
            <a:pathLst>
              <a:path w="2226310" h="103504">
                <a:moveTo>
                  <a:pt x="88392" y="0"/>
                </a:moveTo>
                <a:lnTo>
                  <a:pt x="0" y="52069"/>
                </a:lnTo>
                <a:lnTo>
                  <a:pt x="88773" y="103377"/>
                </a:lnTo>
                <a:lnTo>
                  <a:pt x="92710" y="102361"/>
                </a:lnTo>
                <a:lnTo>
                  <a:pt x="94487" y="99313"/>
                </a:lnTo>
                <a:lnTo>
                  <a:pt x="96138" y="96265"/>
                </a:lnTo>
                <a:lnTo>
                  <a:pt x="95123" y="92455"/>
                </a:lnTo>
                <a:lnTo>
                  <a:pt x="36139" y="58292"/>
                </a:lnTo>
                <a:lnTo>
                  <a:pt x="12573" y="58292"/>
                </a:lnTo>
                <a:lnTo>
                  <a:pt x="12573" y="45592"/>
                </a:lnTo>
                <a:lnTo>
                  <a:pt x="35998" y="45506"/>
                </a:lnTo>
                <a:lnTo>
                  <a:pt x="94869" y="10921"/>
                </a:lnTo>
                <a:lnTo>
                  <a:pt x="95885" y="6984"/>
                </a:lnTo>
                <a:lnTo>
                  <a:pt x="94107" y="4063"/>
                </a:lnTo>
                <a:lnTo>
                  <a:pt x="92329" y="1015"/>
                </a:lnTo>
                <a:lnTo>
                  <a:pt x="88392" y="0"/>
                </a:lnTo>
                <a:close/>
              </a:path>
              <a:path w="2226310" h="103504">
                <a:moveTo>
                  <a:pt x="35998" y="45506"/>
                </a:moveTo>
                <a:lnTo>
                  <a:pt x="12573" y="45592"/>
                </a:lnTo>
                <a:lnTo>
                  <a:pt x="12573" y="58292"/>
                </a:lnTo>
                <a:lnTo>
                  <a:pt x="35991" y="58207"/>
                </a:lnTo>
                <a:lnTo>
                  <a:pt x="34605" y="57403"/>
                </a:lnTo>
                <a:lnTo>
                  <a:pt x="15748" y="57403"/>
                </a:lnTo>
                <a:lnTo>
                  <a:pt x="15748" y="46481"/>
                </a:lnTo>
                <a:lnTo>
                  <a:pt x="34339" y="46481"/>
                </a:lnTo>
                <a:lnTo>
                  <a:pt x="35998" y="45506"/>
                </a:lnTo>
                <a:close/>
              </a:path>
              <a:path w="2226310" h="103504">
                <a:moveTo>
                  <a:pt x="35991" y="58207"/>
                </a:moveTo>
                <a:lnTo>
                  <a:pt x="12573" y="58292"/>
                </a:lnTo>
                <a:lnTo>
                  <a:pt x="36139" y="58292"/>
                </a:lnTo>
                <a:lnTo>
                  <a:pt x="35991" y="58207"/>
                </a:lnTo>
                <a:close/>
              </a:path>
              <a:path w="2226310" h="103504">
                <a:moveTo>
                  <a:pt x="2225929" y="37464"/>
                </a:moveTo>
                <a:lnTo>
                  <a:pt x="35998" y="45506"/>
                </a:lnTo>
                <a:lnTo>
                  <a:pt x="25109" y="51904"/>
                </a:lnTo>
                <a:lnTo>
                  <a:pt x="35991" y="58207"/>
                </a:lnTo>
                <a:lnTo>
                  <a:pt x="2226056" y="50164"/>
                </a:lnTo>
                <a:lnTo>
                  <a:pt x="2225929" y="37464"/>
                </a:lnTo>
                <a:close/>
              </a:path>
              <a:path w="2226310" h="103504">
                <a:moveTo>
                  <a:pt x="15748" y="46481"/>
                </a:moveTo>
                <a:lnTo>
                  <a:pt x="15748" y="57403"/>
                </a:lnTo>
                <a:lnTo>
                  <a:pt x="25109" y="51904"/>
                </a:lnTo>
                <a:lnTo>
                  <a:pt x="15748" y="46481"/>
                </a:lnTo>
                <a:close/>
              </a:path>
              <a:path w="2226310" h="103504">
                <a:moveTo>
                  <a:pt x="25109" y="51904"/>
                </a:moveTo>
                <a:lnTo>
                  <a:pt x="15748" y="57403"/>
                </a:lnTo>
                <a:lnTo>
                  <a:pt x="34605" y="57403"/>
                </a:lnTo>
                <a:lnTo>
                  <a:pt x="25109" y="51904"/>
                </a:lnTo>
                <a:close/>
              </a:path>
              <a:path w="2226310" h="103504">
                <a:moveTo>
                  <a:pt x="34339" y="46481"/>
                </a:moveTo>
                <a:lnTo>
                  <a:pt x="15748" y="46481"/>
                </a:lnTo>
                <a:lnTo>
                  <a:pt x="25109" y="51904"/>
                </a:lnTo>
                <a:lnTo>
                  <a:pt x="34339" y="464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079498" y="2530601"/>
            <a:ext cx="1800225" cy="27940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322580" marR="318770" indent="238760">
              <a:lnSpc>
                <a:spcPct val="102699"/>
              </a:lnSpc>
              <a:spcBef>
                <a:spcPts val="140"/>
              </a:spcBef>
            </a:pPr>
            <a:r>
              <a:rPr dirty="0" sz="750">
                <a:latin typeface="Times New Roman"/>
                <a:cs typeface="Times New Roman"/>
              </a:rPr>
              <a:t>Кабинет </a:t>
            </a:r>
            <a:r>
              <a:rPr dirty="0" sz="750" spc="5">
                <a:latin typeface="Times New Roman"/>
                <a:cs typeface="Times New Roman"/>
              </a:rPr>
              <a:t>приема  </a:t>
            </a:r>
            <a:r>
              <a:rPr dirty="0" sz="750">
                <a:latin typeface="Times New Roman"/>
                <a:cs typeface="Times New Roman"/>
              </a:rPr>
              <a:t>температурящих</a:t>
            </a:r>
            <a:r>
              <a:rPr dirty="0" sz="750" spc="45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1315" y="4902708"/>
            <a:ext cx="76200" cy="329565"/>
          </a:xfrm>
          <a:custGeom>
            <a:avLst/>
            <a:gdLst/>
            <a:ahLst/>
            <a:cxnLst/>
            <a:rect l="l" t="t" r="r" b="b"/>
            <a:pathLst>
              <a:path w="76200" h="329564">
                <a:moveTo>
                  <a:pt x="44450" y="63500"/>
                </a:moveTo>
                <a:lnTo>
                  <a:pt x="31750" y="63500"/>
                </a:lnTo>
                <a:lnTo>
                  <a:pt x="31750" y="329565"/>
                </a:lnTo>
                <a:lnTo>
                  <a:pt x="44450" y="329565"/>
                </a:lnTo>
                <a:lnTo>
                  <a:pt x="44450" y="63500"/>
                </a:lnTo>
                <a:close/>
              </a:path>
              <a:path w="76200" h="3295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95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77461" y="4264914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0"/>
                </a:moveTo>
                <a:lnTo>
                  <a:pt x="0" y="97536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39361" y="4264914"/>
            <a:ext cx="76200" cy="105410"/>
          </a:xfrm>
          <a:custGeom>
            <a:avLst/>
            <a:gdLst/>
            <a:ahLst/>
            <a:cxnLst/>
            <a:rect l="l" t="t" r="r" b="b"/>
            <a:pathLst>
              <a:path w="76200" h="105410">
                <a:moveTo>
                  <a:pt x="0" y="105156"/>
                </a:moveTo>
                <a:lnTo>
                  <a:pt x="76200" y="105156"/>
                </a:lnTo>
                <a:lnTo>
                  <a:pt x="76200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34890" y="1259586"/>
            <a:ext cx="2124710" cy="1045844"/>
          </a:xfrm>
          <a:custGeom>
            <a:avLst/>
            <a:gdLst/>
            <a:ahLst/>
            <a:cxnLst/>
            <a:rect l="l" t="t" r="r" b="b"/>
            <a:pathLst>
              <a:path w="2124709" h="1045844">
                <a:moveTo>
                  <a:pt x="0" y="1045463"/>
                </a:moveTo>
                <a:lnTo>
                  <a:pt x="2124456" y="1045463"/>
                </a:lnTo>
                <a:lnTo>
                  <a:pt x="2124456" y="0"/>
                </a:lnTo>
                <a:lnTo>
                  <a:pt x="0" y="0"/>
                </a:lnTo>
                <a:lnTo>
                  <a:pt x="0" y="10454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49818" y="1625346"/>
            <a:ext cx="2123440" cy="1043940"/>
          </a:xfrm>
          <a:custGeom>
            <a:avLst/>
            <a:gdLst/>
            <a:ahLst/>
            <a:cxnLst/>
            <a:rect l="l" t="t" r="r" b="b"/>
            <a:pathLst>
              <a:path w="2123440" h="1043939">
                <a:moveTo>
                  <a:pt x="0" y="1043939"/>
                </a:moveTo>
                <a:lnTo>
                  <a:pt x="2122931" y="1043939"/>
                </a:lnTo>
                <a:lnTo>
                  <a:pt x="2122931" y="0"/>
                </a:lnTo>
                <a:lnTo>
                  <a:pt x="0" y="0"/>
                </a:lnTo>
                <a:lnTo>
                  <a:pt x="0" y="1043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49818" y="1625346"/>
            <a:ext cx="2123440" cy="1043940"/>
          </a:xfrm>
          <a:custGeom>
            <a:avLst/>
            <a:gdLst/>
            <a:ahLst/>
            <a:cxnLst/>
            <a:rect l="l" t="t" r="r" b="b"/>
            <a:pathLst>
              <a:path w="2123440" h="1043939">
                <a:moveTo>
                  <a:pt x="0" y="1043939"/>
                </a:moveTo>
                <a:lnTo>
                  <a:pt x="2122931" y="1043939"/>
                </a:lnTo>
                <a:lnTo>
                  <a:pt x="2122931" y="0"/>
                </a:lnTo>
                <a:lnTo>
                  <a:pt x="0" y="0"/>
                </a:lnTo>
                <a:lnTo>
                  <a:pt x="0" y="104393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87590" y="5424678"/>
            <a:ext cx="3185160" cy="1433830"/>
          </a:xfrm>
          <a:custGeom>
            <a:avLst/>
            <a:gdLst/>
            <a:ahLst/>
            <a:cxnLst/>
            <a:rect l="l" t="t" r="r" b="b"/>
            <a:pathLst>
              <a:path w="3185159" h="1433829">
                <a:moveTo>
                  <a:pt x="3185159" y="1433319"/>
                </a:moveTo>
                <a:lnTo>
                  <a:pt x="3185159" y="0"/>
                </a:lnTo>
                <a:lnTo>
                  <a:pt x="0" y="0"/>
                </a:lnTo>
                <a:lnTo>
                  <a:pt x="0" y="1433319"/>
                </a:lnTo>
                <a:lnTo>
                  <a:pt x="3185159" y="143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87590" y="5424678"/>
            <a:ext cx="3185160" cy="1433830"/>
          </a:xfrm>
          <a:custGeom>
            <a:avLst/>
            <a:gdLst/>
            <a:ahLst/>
            <a:cxnLst/>
            <a:rect l="l" t="t" r="r" b="b"/>
            <a:pathLst>
              <a:path w="3185159" h="1433829">
                <a:moveTo>
                  <a:pt x="3185159" y="1433319"/>
                </a:moveTo>
                <a:lnTo>
                  <a:pt x="3185159" y="0"/>
                </a:lnTo>
                <a:lnTo>
                  <a:pt x="0" y="0"/>
                </a:lnTo>
                <a:lnTo>
                  <a:pt x="0" y="1433319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6929" y="5049773"/>
            <a:ext cx="1381125" cy="1190625"/>
          </a:xfrm>
          <a:custGeom>
            <a:avLst/>
            <a:gdLst/>
            <a:ahLst/>
            <a:cxnLst/>
            <a:rect l="l" t="t" r="r" b="b"/>
            <a:pathLst>
              <a:path w="1381125" h="1190625">
                <a:moveTo>
                  <a:pt x="0" y="1190244"/>
                </a:moveTo>
                <a:lnTo>
                  <a:pt x="1380744" y="1190244"/>
                </a:lnTo>
                <a:lnTo>
                  <a:pt x="1380744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88414" y="4499609"/>
            <a:ext cx="1381125" cy="1190625"/>
          </a:xfrm>
          <a:custGeom>
            <a:avLst/>
            <a:gdLst/>
            <a:ahLst/>
            <a:cxnLst/>
            <a:rect l="l" t="t" r="r" b="b"/>
            <a:pathLst>
              <a:path w="1381125" h="1190625">
                <a:moveTo>
                  <a:pt x="0" y="1190243"/>
                </a:moveTo>
                <a:lnTo>
                  <a:pt x="1380744" y="1190243"/>
                </a:lnTo>
                <a:lnTo>
                  <a:pt x="1380744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88414" y="4499609"/>
            <a:ext cx="1381125" cy="1190625"/>
          </a:xfrm>
          <a:custGeom>
            <a:avLst/>
            <a:gdLst/>
            <a:ahLst/>
            <a:cxnLst/>
            <a:rect l="l" t="t" r="r" b="b"/>
            <a:pathLst>
              <a:path w="1381125" h="1190625">
                <a:moveTo>
                  <a:pt x="0" y="1190243"/>
                </a:moveTo>
                <a:lnTo>
                  <a:pt x="1380744" y="1190243"/>
                </a:lnTo>
                <a:lnTo>
                  <a:pt x="1380744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571238" y="5314950"/>
            <a:ext cx="967740" cy="60198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algn="ctr" marL="94615" marR="86995" indent="-1905">
              <a:lnSpc>
                <a:spcPct val="102699"/>
              </a:lnSpc>
              <a:spcBef>
                <a:spcPts val="30"/>
              </a:spcBef>
            </a:pPr>
            <a:r>
              <a:rPr dirty="0" sz="750" spc="5">
                <a:latin typeface="Times New Roman"/>
                <a:cs typeface="Times New Roman"/>
              </a:rPr>
              <a:t>Кабинеты  </a:t>
            </a:r>
            <a:r>
              <a:rPr dirty="0" sz="750">
                <a:latin typeface="Times New Roman"/>
                <a:cs typeface="Times New Roman"/>
              </a:rPr>
              <a:t>технического  назначения,  (прием </a:t>
            </a:r>
            <a:r>
              <a:rPr dirty="0" sz="750" spc="5">
                <a:latin typeface="Times New Roman"/>
                <a:cs typeface="Times New Roman"/>
              </a:rPr>
              <a:t>не</a:t>
            </a:r>
            <a:r>
              <a:rPr dirty="0" sz="750" spc="-3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ведется)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1038" y="5243321"/>
            <a:ext cx="899160" cy="372110"/>
          </a:xfrm>
          <a:custGeom>
            <a:avLst/>
            <a:gdLst/>
            <a:ahLst/>
            <a:cxnLst/>
            <a:rect l="l" t="t" r="r" b="b"/>
            <a:pathLst>
              <a:path w="899160" h="372110">
                <a:moveTo>
                  <a:pt x="0" y="371855"/>
                </a:moveTo>
                <a:lnTo>
                  <a:pt x="899160" y="371855"/>
                </a:lnTo>
                <a:lnTo>
                  <a:pt x="899160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83992" y="5256276"/>
            <a:ext cx="185420" cy="3460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9060">
              <a:lnSpc>
                <a:spcPts val="875"/>
              </a:lnSpc>
            </a:pPr>
            <a:r>
              <a:rPr dirty="0" sz="750" spc="10">
                <a:latin typeface="Times New Roman"/>
                <a:cs typeface="Times New Roman"/>
              </a:rPr>
              <a:t>К</a:t>
            </a:r>
            <a:endParaRPr sz="75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25"/>
              </a:spcBef>
            </a:pPr>
            <a:r>
              <a:rPr dirty="0" sz="750" spc="5">
                <a:latin typeface="Times New Roman"/>
                <a:cs typeface="Times New Roman"/>
              </a:rPr>
              <a:t>те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9133" y="5238115"/>
            <a:ext cx="708660" cy="377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84455" indent="-8890">
              <a:lnSpc>
                <a:spcPct val="102699"/>
              </a:lnSpc>
              <a:spcBef>
                <a:spcPts val="90"/>
              </a:spcBef>
            </a:pPr>
            <a:r>
              <a:rPr dirty="0" sz="750">
                <a:latin typeface="Times New Roman"/>
                <a:cs typeface="Times New Roman"/>
              </a:rPr>
              <a:t>абинет </a:t>
            </a:r>
            <a:r>
              <a:rPr dirty="0" sz="750" spc="5">
                <a:latin typeface="Times New Roman"/>
                <a:cs typeface="Times New Roman"/>
              </a:rPr>
              <a:t>приема  </a:t>
            </a:r>
            <a:r>
              <a:rPr dirty="0" sz="750" spc="15">
                <a:latin typeface="Times New Roman"/>
                <a:cs typeface="Times New Roman"/>
              </a:rPr>
              <a:t>м</a:t>
            </a:r>
            <a:r>
              <a:rPr dirty="0" sz="750">
                <a:latin typeface="Times New Roman"/>
                <a:cs typeface="Times New Roman"/>
              </a:rPr>
              <a:t>п</a:t>
            </a:r>
            <a:r>
              <a:rPr dirty="0" sz="750" spc="-5">
                <a:latin typeface="Times New Roman"/>
                <a:cs typeface="Times New Roman"/>
              </a:rPr>
              <a:t>е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а</a:t>
            </a:r>
            <a:r>
              <a:rPr dirty="0" sz="750" spc="5">
                <a:latin typeface="Times New Roman"/>
                <a:cs typeface="Times New Roman"/>
              </a:rPr>
              <a:t>т</a:t>
            </a:r>
            <a:r>
              <a:rPr dirty="0" sz="750" spc="-20">
                <a:latin typeface="Times New Roman"/>
                <a:cs typeface="Times New Roman"/>
              </a:rPr>
              <a:t>у</a:t>
            </a:r>
            <a:r>
              <a:rPr dirty="0" sz="750" spc="5">
                <a:latin typeface="Times New Roman"/>
                <a:cs typeface="Times New Roman"/>
              </a:rPr>
              <a:t>р</a:t>
            </a:r>
            <a:r>
              <a:rPr dirty="0" sz="750" spc="-5">
                <a:latin typeface="Times New Roman"/>
                <a:cs typeface="Times New Roman"/>
              </a:rPr>
              <a:t>я</a:t>
            </a:r>
            <a:r>
              <a:rPr dirty="0" sz="750" spc="5">
                <a:latin typeface="Times New Roman"/>
                <a:cs typeface="Times New Roman"/>
              </a:rPr>
              <a:t>щи</a:t>
            </a:r>
            <a:r>
              <a:rPr dirty="0" sz="750" spc="5">
                <a:latin typeface="Times New Roman"/>
                <a:cs typeface="Times New Roman"/>
              </a:rPr>
              <a:t>х  </a:t>
            </a:r>
            <a:r>
              <a:rPr dirty="0" sz="750">
                <a:latin typeface="Times New Roman"/>
                <a:cs typeface="Times New Roman"/>
              </a:rPr>
              <a:t>пациентов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64608" y="4985003"/>
            <a:ext cx="76200" cy="329565"/>
          </a:xfrm>
          <a:custGeom>
            <a:avLst/>
            <a:gdLst/>
            <a:ahLst/>
            <a:cxnLst/>
            <a:rect l="l" t="t" r="r" b="b"/>
            <a:pathLst>
              <a:path w="76200" h="329564">
                <a:moveTo>
                  <a:pt x="44450" y="63500"/>
                </a:moveTo>
                <a:lnTo>
                  <a:pt x="31750" y="63500"/>
                </a:lnTo>
                <a:lnTo>
                  <a:pt x="31750" y="329565"/>
                </a:lnTo>
                <a:lnTo>
                  <a:pt x="44450" y="329565"/>
                </a:lnTo>
                <a:lnTo>
                  <a:pt x="44450" y="63500"/>
                </a:lnTo>
                <a:close/>
              </a:path>
              <a:path w="76200" h="3295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95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340096" y="4985003"/>
            <a:ext cx="76200" cy="329565"/>
          </a:xfrm>
          <a:custGeom>
            <a:avLst/>
            <a:gdLst/>
            <a:ahLst/>
            <a:cxnLst/>
            <a:rect l="l" t="t" r="r" b="b"/>
            <a:pathLst>
              <a:path w="76200" h="329564">
                <a:moveTo>
                  <a:pt x="44450" y="63500"/>
                </a:moveTo>
                <a:lnTo>
                  <a:pt x="31750" y="63500"/>
                </a:lnTo>
                <a:lnTo>
                  <a:pt x="31750" y="329565"/>
                </a:lnTo>
                <a:lnTo>
                  <a:pt x="44450" y="329565"/>
                </a:lnTo>
                <a:lnTo>
                  <a:pt x="44450" y="63500"/>
                </a:lnTo>
                <a:close/>
              </a:path>
              <a:path w="76200" h="3295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95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79164" y="2999232"/>
            <a:ext cx="76200" cy="413384"/>
          </a:xfrm>
          <a:custGeom>
            <a:avLst/>
            <a:gdLst/>
            <a:ahLst/>
            <a:cxnLst/>
            <a:rect l="l" t="t" r="r" b="b"/>
            <a:pathLst>
              <a:path w="76200" h="413385">
                <a:moveTo>
                  <a:pt x="31694" y="336899"/>
                </a:moveTo>
                <a:lnTo>
                  <a:pt x="0" y="337057"/>
                </a:lnTo>
                <a:lnTo>
                  <a:pt x="38353" y="413003"/>
                </a:lnTo>
                <a:lnTo>
                  <a:pt x="69776" y="349630"/>
                </a:lnTo>
                <a:lnTo>
                  <a:pt x="31750" y="349630"/>
                </a:lnTo>
                <a:lnTo>
                  <a:pt x="31694" y="336899"/>
                </a:lnTo>
                <a:close/>
              </a:path>
              <a:path w="76200" h="413385">
                <a:moveTo>
                  <a:pt x="44394" y="336836"/>
                </a:moveTo>
                <a:lnTo>
                  <a:pt x="31694" y="336899"/>
                </a:lnTo>
                <a:lnTo>
                  <a:pt x="31750" y="349630"/>
                </a:lnTo>
                <a:lnTo>
                  <a:pt x="44450" y="349503"/>
                </a:lnTo>
                <a:lnTo>
                  <a:pt x="44394" y="336836"/>
                </a:lnTo>
                <a:close/>
              </a:path>
              <a:path w="76200" h="413385">
                <a:moveTo>
                  <a:pt x="76200" y="336676"/>
                </a:moveTo>
                <a:lnTo>
                  <a:pt x="44394" y="336836"/>
                </a:lnTo>
                <a:lnTo>
                  <a:pt x="44450" y="349503"/>
                </a:lnTo>
                <a:lnTo>
                  <a:pt x="31750" y="349630"/>
                </a:lnTo>
                <a:lnTo>
                  <a:pt x="69776" y="349630"/>
                </a:lnTo>
                <a:lnTo>
                  <a:pt x="76200" y="336676"/>
                </a:lnTo>
                <a:close/>
              </a:path>
              <a:path w="76200" h="413385">
                <a:moveTo>
                  <a:pt x="42925" y="0"/>
                </a:moveTo>
                <a:lnTo>
                  <a:pt x="30225" y="0"/>
                </a:lnTo>
                <a:lnTo>
                  <a:pt x="31694" y="336899"/>
                </a:lnTo>
                <a:lnTo>
                  <a:pt x="44394" y="336836"/>
                </a:lnTo>
                <a:lnTo>
                  <a:pt x="42925" y="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06823" y="3005327"/>
            <a:ext cx="76200" cy="325755"/>
          </a:xfrm>
          <a:custGeom>
            <a:avLst/>
            <a:gdLst/>
            <a:ahLst/>
            <a:cxnLst/>
            <a:rect l="l" t="t" r="r" b="b"/>
            <a:pathLst>
              <a:path w="76200" h="325754">
                <a:moveTo>
                  <a:pt x="31750" y="249047"/>
                </a:moveTo>
                <a:lnTo>
                  <a:pt x="0" y="249047"/>
                </a:lnTo>
                <a:lnTo>
                  <a:pt x="38100" y="325247"/>
                </a:lnTo>
                <a:lnTo>
                  <a:pt x="69850" y="261747"/>
                </a:lnTo>
                <a:lnTo>
                  <a:pt x="31750" y="261747"/>
                </a:lnTo>
                <a:lnTo>
                  <a:pt x="31750" y="249047"/>
                </a:lnTo>
                <a:close/>
              </a:path>
              <a:path w="76200" h="325754">
                <a:moveTo>
                  <a:pt x="44450" y="0"/>
                </a:moveTo>
                <a:lnTo>
                  <a:pt x="31750" y="0"/>
                </a:lnTo>
                <a:lnTo>
                  <a:pt x="31750" y="261747"/>
                </a:lnTo>
                <a:lnTo>
                  <a:pt x="44450" y="261747"/>
                </a:lnTo>
                <a:lnTo>
                  <a:pt x="44450" y="0"/>
                </a:lnTo>
                <a:close/>
              </a:path>
              <a:path w="76200" h="325754">
                <a:moveTo>
                  <a:pt x="76200" y="249047"/>
                </a:moveTo>
                <a:lnTo>
                  <a:pt x="44450" y="249047"/>
                </a:lnTo>
                <a:lnTo>
                  <a:pt x="44450" y="261747"/>
                </a:lnTo>
                <a:lnTo>
                  <a:pt x="69850" y="261747"/>
                </a:lnTo>
                <a:lnTo>
                  <a:pt x="76200" y="249047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668011" y="2999232"/>
            <a:ext cx="76200" cy="331470"/>
          </a:xfrm>
          <a:custGeom>
            <a:avLst/>
            <a:gdLst/>
            <a:ahLst/>
            <a:cxnLst/>
            <a:rect l="l" t="t" r="r" b="b"/>
            <a:pathLst>
              <a:path w="76200" h="331470">
                <a:moveTo>
                  <a:pt x="31750" y="255015"/>
                </a:moveTo>
                <a:lnTo>
                  <a:pt x="0" y="255015"/>
                </a:lnTo>
                <a:lnTo>
                  <a:pt x="38100" y="331215"/>
                </a:lnTo>
                <a:lnTo>
                  <a:pt x="69850" y="267715"/>
                </a:lnTo>
                <a:lnTo>
                  <a:pt x="31750" y="267715"/>
                </a:lnTo>
                <a:lnTo>
                  <a:pt x="31750" y="255015"/>
                </a:lnTo>
                <a:close/>
              </a:path>
              <a:path w="76200" h="331470">
                <a:moveTo>
                  <a:pt x="44450" y="0"/>
                </a:moveTo>
                <a:lnTo>
                  <a:pt x="31750" y="0"/>
                </a:lnTo>
                <a:lnTo>
                  <a:pt x="31750" y="267715"/>
                </a:lnTo>
                <a:lnTo>
                  <a:pt x="44450" y="267715"/>
                </a:lnTo>
                <a:lnTo>
                  <a:pt x="44450" y="0"/>
                </a:lnTo>
                <a:close/>
              </a:path>
              <a:path w="76200" h="331470">
                <a:moveTo>
                  <a:pt x="76200" y="255015"/>
                </a:moveTo>
                <a:lnTo>
                  <a:pt x="44450" y="255015"/>
                </a:lnTo>
                <a:lnTo>
                  <a:pt x="44450" y="267715"/>
                </a:lnTo>
                <a:lnTo>
                  <a:pt x="69850" y="267715"/>
                </a:lnTo>
                <a:lnTo>
                  <a:pt x="76200" y="255015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22014" y="2398014"/>
            <a:ext cx="1222375" cy="60198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 marL="114935" marR="107314">
              <a:lnSpc>
                <a:spcPct val="102699"/>
              </a:lnSpc>
              <a:spcBef>
                <a:spcPts val="484"/>
              </a:spcBef>
            </a:pPr>
            <a:r>
              <a:rPr dirty="0" sz="750" spc="5">
                <a:latin typeface="Times New Roman"/>
                <a:cs typeface="Times New Roman"/>
              </a:rPr>
              <a:t>Кабинеты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технического  назначения, (прием </a:t>
            </a:r>
            <a:r>
              <a:rPr dirty="0" sz="750" spc="5">
                <a:latin typeface="Times New Roman"/>
                <a:cs typeface="Times New Roman"/>
              </a:rPr>
              <a:t>не  </a:t>
            </a:r>
            <a:r>
              <a:rPr dirty="0" sz="750">
                <a:latin typeface="Times New Roman"/>
                <a:cs typeface="Times New Roman"/>
              </a:rPr>
              <a:t>ведется)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71721" y="4362450"/>
            <a:ext cx="645160" cy="558165"/>
          </a:xfrm>
          <a:custGeom>
            <a:avLst/>
            <a:gdLst/>
            <a:ahLst/>
            <a:cxnLst/>
            <a:rect l="l" t="t" r="r" b="b"/>
            <a:pathLst>
              <a:path w="645160" h="558164">
                <a:moveTo>
                  <a:pt x="0" y="557783"/>
                </a:moveTo>
                <a:lnTo>
                  <a:pt x="644651" y="557783"/>
                </a:lnTo>
                <a:lnTo>
                  <a:pt x="644651" y="0"/>
                </a:lnTo>
                <a:lnTo>
                  <a:pt x="0" y="0"/>
                </a:lnTo>
                <a:lnTo>
                  <a:pt x="0" y="557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773423" y="6227064"/>
            <a:ext cx="836930" cy="266700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595"/>
              </a:spcBef>
            </a:pPr>
            <a:r>
              <a:rPr dirty="0" sz="750" spc="5">
                <a:latin typeface="Times New Roman"/>
                <a:cs typeface="Times New Roman"/>
              </a:rPr>
              <a:t>Флюорография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52900" y="4728971"/>
            <a:ext cx="76200" cy="1499870"/>
          </a:xfrm>
          <a:custGeom>
            <a:avLst/>
            <a:gdLst/>
            <a:ahLst/>
            <a:cxnLst/>
            <a:rect l="l" t="t" r="r" b="b"/>
            <a:pathLst>
              <a:path w="76200" h="1499870">
                <a:moveTo>
                  <a:pt x="44450" y="63500"/>
                </a:moveTo>
                <a:lnTo>
                  <a:pt x="31750" y="63500"/>
                </a:lnTo>
                <a:lnTo>
                  <a:pt x="31750" y="1499514"/>
                </a:lnTo>
                <a:lnTo>
                  <a:pt x="44450" y="1499514"/>
                </a:lnTo>
                <a:lnTo>
                  <a:pt x="44450" y="63500"/>
                </a:lnTo>
                <a:close/>
              </a:path>
              <a:path w="76200" h="149987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9987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02735" y="4155947"/>
            <a:ext cx="1774825" cy="76200"/>
          </a:xfrm>
          <a:custGeom>
            <a:avLst/>
            <a:gdLst/>
            <a:ahLst/>
            <a:cxnLst/>
            <a:rect l="l" t="t" r="r" b="b"/>
            <a:pathLst>
              <a:path w="1774825" h="76200">
                <a:moveTo>
                  <a:pt x="1698625" y="0"/>
                </a:moveTo>
                <a:lnTo>
                  <a:pt x="1698625" y="76200"/>
                </a:lnTo>
                <a:lnTo>
                  <a:pt x="1762125" y="44450"/>
                </a:lnTo>
                <a:lnTo>
                  <a:pt x="1711325" y="44450"/>
                </a:lnTo>
                <a:lnTo>
                  <a:pt x="1711325" y="31750"/>
                </a:lnTo>
                <a:lnTo>
                  <a:pt x="1762125" y="31750"/>
                </a:lnTo>
                <a:lnTo>
                  <a:pt x="1698625" y="0"/>
                </a:lnTo>
                <a:close/>
              </a:path>
              <a:path w="1774825" h="76200">
                <a:moveTo>
                  <a:pt x="16986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98625" y="44450"/>
                </a:lnTo>
                <a:lnTo>
                  <a:pt x="1698625" y="31750"/>
                </a:lnTo>
                <a:close/>
              </a:path>
              <a:path w="1774825" h="76200">
                <a:moveTo>
                  <a:pt x="1762125" y="31750"/>
                </a:moveTo>
                <a:lnTo>
                  <a:pt x="1711325" y="31750"/>
                </a:lnTo>
                <a:lnTo>
                  <a:pt x="1711325" y="44450"/>
                </a:lnTo>
                <a:lnTo>
                  <a:pt x="1762125" y="44450"/>
                </a:lnTo>
                <a:lnTo>
                  <a:pt x="1774825" y="38100"/>
                </a:lnTo>
                <a:lnTo>
                  <a:pt x="1762125" y="3175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40963" y="3645408"/>
            <a:ext cx="103505" cy="506730"/>
          </a:xfrm>
          <a:custGeom>
            <a:avLst/>
            <a:gdLst/>
            <a:ahLst/>
            <a:cxnLst/>
            <a:rect l="l" t="t" r="r" b="b"/>
            <a:pathLst>
              <a:path w="103504" h="506729">
                <a:moveTo>
                  <a:pt x="51688" y="25109"/>
                </a:moveTo>
                <a:lnTo>
                  <a:pt x="45338" y="35995"/>
                </a:lnTo>
                <a:lnTo>
                  <a:pt x="45338" y="506476"/>
                </a:lnTo>
                <a:lnTo>
                  <a:pt x="58038" y="506476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506729">
                <a:moveTo>
                  <a:pt x="51688" y="0"/>
                </a:moveTo>
                <a:lnTo>
                  <a:pt x="0" y="88646"/>
                </a:lnTo>
                <a:lnTo>
                  <a:pt x="1015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506729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6" y="94996"/>
                </a:lnTo>
                <a:lnTo>
                  <a:pt x="96265" y="96012"/>
                </a:lnTo>
                <a:lnTo>
                  <a:pt x="102362" y="92456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506729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506729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  <a:close/>
              </a:path>
              <a:path w="103504" h="506729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38422" y="4169664"/>
            <a:ext cx="103505" cy="483234"/>
          </a:xfrm>
          <a:custGeom>
            <a:avLst/>
            <a:gdLst/>
            <a:ahLst/>
            <a:cxnLst/>
            <a:rect l="l" t="t" r="r" b="b"/>
            <a:pathLst>
              <a:path w="103504" h="483235">
                <a:moveTo>
                  <a:pt x="7112" y="386969"/>
                </a:moveTo>
                <a:lnTo>
                  <a:pt x="1015" y="390525"/>
                </a:lnTo>
                <a:lnTo>
                  <a:pt x="0" y="394335"/>
                </a:lnTo>
                <a:lnTo>
                  <a:pt x="1650" y="397383"/>
                </a:lnTo>
                <a:lnTo>
                  <a:pt x="51180" y="483235"/>
                </a:lnTo>
                <a:lnTo>
                  <a:pt x="58608" y="470662"/>
                </a:lnTo>
                <a:lnTo>
                  <a:pt x="44957" y="470662"/>
                </a:lnTo>
                <a:lnTo>
                  <a:pt x="45007" y="447082"/>
                </a:lnTo>
                <a:lnTo>
                  <a:pt x="12700" y="391033"/>
                </a:lnTo>
                <a:lnTo>
                  <a:pt x="10922" y="387985"/>
                </a:lnTo>
                <a:lnTo>
                  <a:pt x="7112" y="386969"/>
                </a:lnTo>
                <a:close/>
              </a:path>
              <a:path w="103504" h="483235">
                <a:moveTo>
                  <a:pt x="45078" y="447205"/>
                </a:moveTo>
                <a:lnTo>
                  <a:pt x="44957" y="470662"/>
                </a:lnTo>
                <a:lnTo>
                  <a:pt x="57657" y="470662"/>
                </a:lnTo>
                <a:lnTo>
                  <a:pt x="57674" y="467487"/>
                </a:lnTo>
                <a:lnTo>
                  <a:pt x="45719" y="467487"/>
                </a:lnTo>
                <a:lnTo>
                  <a:pt x="51313" y="458022"/>
                </a:lnTo>
                <a:lnTo>
                  <a:pt x="45078" y="447205"/>
                </a:lnTo>
                <a:close/>
              </a:path>
              <a:path w="103504" h="483235">
                <a:moveTo>
                  <a:pt x="96265" y="387477"/>
                </a:moveTo>
                <a:lnTo>
                  <a:pt x="92455" y="388493"/>
                </a:lnTo>
                <a:lnTo>
                  <a:pt x="90677" y="391413"/>
                </a:lnTo>
                <a:lnTo>
                  <a:pt x="57778" y="447082"/>
                </a:lnTo>
                <a:lnTo>
                  <a:pt x="57657" y="470662"/>
                </a:lnTo>
                <a:lnTo>
                  <a:pt x="58608" y="470662"/>
                </a:lnTo>
                <a:lnTo>
                  <a:pt x="101600" y="397891"/>
                </a:lnTo>
                <a:lnTo>
                  <a:pt x="103377" y="394843"/>
                </a:lnTo>
                <a:lnTo>
                  <a:pt x="102362" y="391033"/>
                </a:lnTo>
                <a:lnTo>
                  <a:pt x="96265" y="387477"/>
                </a:lnTo>
                <a:close/>
              </a:path>
              <a:path w="103504" h="483235">
                <a:moveTo>
                  <a:pt x="51313" y="458022"/>
                </a:moveTo>
                <a:lnTo>
                  <a:pt x="45719" y="467487"/>
                </a:lnTo>
                <a:lnTo>
                  <a:pt x="56768" y="467487"/>
                </a:lnTo>
                <a:lnTo>
                  <a:pt x="51313" y="458022"/>
                </a:lnTo>
                <a:close/>
              </a:path>
              <a:path w="103504" h="483235">
                <a:moveTo>
                  <a:pt x="57778" y="447082"/>
                </a:moveTo>
                <a:lnTo>
                  <a:pt x="51313" y="458022"/>
                </a:lnTo>
                <a:lnTo>
                  <a:pt x="56768" y="467487"/>
                </a:lnTo>
                <a:lnTo>
                  <a:pt x="57674" y="467487"/>
                </a:lnTo>
                <a:lnTo>
                  <a:pt x="57778" y="447082"/>
                </a:lnTo>
                <a:close/>
              </a:path>
              <a:path w="103504" h="483235">
                <a:moveTo>
                  <a:pt x="60071" y="0"/>
                </a:moveTo>
                <a:lnTo>
                  <a:pt x="47371" y="0"/>
                </a:lnTo>
                <a:lnTo>
                  <a:pt x="45078" y="447205"/>
                </a:lnTo>
                <a:lnTo>
                  <a:pt x="51313" y="458022"/>
                </a:lnTo>
                <a:lnTo>
                  <a:pt x="57778" y="447082"/>
                </a:lnTo>
                <a:lnTo>
                  <a:pt x="60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52571" y="3696208"/>
            <a:ext cx="120650" cy="494665"/>
          </a:xfrm>
          <a:custGeom>
            <a:avLst/>
            <a:gdLst/>
            <a:ahLst/>
            <a:cxnLst/>
            <a:rect l="l" t="t" r="r" b="b"/>
            <a:pathLst>
              <a:path w="120650" h="494664">
                <a:moveTo>
                  <a:pt x="14604" y="375666"/>
                </a:moveTo>
                <a:lnTo>
                  <a:pt x="2158" y="382778"/>
                </a:lnTo>
                <a:lnTo>
                  <a:pt x="0" y="390652"/>
                </a:lnTo>
                <a:lnTo>
                  <a:pt x="3555" y="396875"/>
                </a:lnTo>
                <a:lnTo>
                  <a:pt x="58546" y="494538"/>
                </a:lnTo>
                <a:lnTo>
                  <a:pt x="73900" y="469138"/>
                </a:lnTo>
                <a:lnTo>
                  <a:pt x="71881" y="469138"/>
                </a:lnTo>
                <a:lnTo>
                  <a:pt x="45974" y="468757"/>
                </a:lnTo>
                <a:lnTo>
                  <a:pt x="46701" y="420816"/>
                </a:lnTo>
                <a:lnTo>
                  <a:pt x="26034" y="384175"/>
                </a:lnTo>
                <a:lnTo>
                  <a:pt x="22605" y="377952"/>
                </a:lnTo>
                <a:lnTo>
                  <a:pt x="14604" y="375666"/>
                </a:lnTo>
                <a:close/>
              </a:path>
              <a:path w="120650" h="494664">
                <a:moveTo>
                  <a:pt x="46701" y="420816"/>
                </a:moveTo>
                <a:lnTo>
                  <a:pt x="45974" y="468757"/>
                </a:lnTo>
                <a:lnTo>
                  <a:pt x="71881" y="469138"/>
                </a:lnTo>
                <a:lnTo>
                  <a:pt x="71982" y="462534"/>
                </a:lnTo>
                <a:lnTo>
                  <a:pt x="70230" y="462534"/>
                </a:lnTo>
                <a:lnTo>
                  <a:pt x="47878" y="462153"/>
                </a:lnTo>
                <a:lnTo>
                  <a:pt x="59326" y="443199"/>
                </a:lnTo>
                <a:lnTo>
                  <a:pt x="46701" y="420816"/>
                </a:lnTo>
                <a:close/>
              </a:path>
              <a:path w="120650" h="494664">
                <a:moveTo>
                  <a:pt x="106044" y="377063"/>
                </a:moveTo>
                <a:lnTo>
                  <a:pt x="98043" y="379095"/>
                </a:lnTo>
                <a:lnTo>
                  <a:pt x="72609" y="421206"/>
                </a:lnTo>
                <a:lnTo>
                  <a:pt x="71881" y="469138"/>
                </a:lnTo>
                <a:lnTo>
                  <a:pt x="73900" y="469138"/>
                </a:lnTo>
                <a:lnTo>
                  <a:pt x="120268" y="392430"/>
                </a:lnTo>
                <a:lnTo>
                  <a:pt x="118237" y="384429"/>
                </a:lnTo>
                <a:lnTo>
                  <a:pt x="106044" y="377063"/>
                </a:lnTo>
                <a:close/>
              </a:path>
              <a:path w="120650" h="494664">
                <a:moveTo>
                  <a:pt x="59326" y="443199"/>
                </a:moveTo>
                <a:lnTo>
                  <a:pt x="47878" y="462153"/>
                </a:lnTo>
                <a:lnTo>
                  <a:pt x="70230" y="462534"/>
                </a:lnTo>
                <a:lnTo>
                  <a:pt x="59326" y="443199"/>
                </a:lnTo>
                <a:close/>
              </a:path>
              <a:path w="120650" h="494664">
                <a:moveTo>
                  <a:pt x="72609" y="421206"/>
                </a:moveTo>
                <a:lnTo>
                  <a:pt x="59326" y="443199"/>
                </a:lnTo>
                <a:lnTo>
                  <a:pt x="70230" y="462534"/>
                </a:lnTo>
                <a:lnTo>
                  <a:pt x="71982" y="462534"/>
                </a:lnTo>
                <a:lnTo>
                  <a:pt x="72609" y="421206"/>
                </a:lnTo>
                <a:close/>
              </a:path>
              <a:path w="120650" h="494664">
                <a:moveTo>
                  <a:pt x="53086" y="0"/>
                </a:moveTo>
                <a:lnTo>
                  <a:pt x="46701" y="420816"/>
                </a:lnTo>
                <a:lnTo>
                  <a:pt x="59326" y="443199"/>
                </a:lnTo>
                <a:lnTo>
                  <a:pt x="72609" y="421206"/>
                </a:lnTo>
                <a:lnTo>
                  <a:pt x="78993" y="508"/>
                </a:lnTo>
                <a:lnTo>
                  <a:pt x="5308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11978" y="2937510"/>
            <a:ext cx="120650" cy="1210310"/>
          </a:xfrm>
          <a:custGeom>
            <a:avLst/>
            <a:gdLst/>
            <a:ahLst/>
            <a:cxnLst/>
            <a:rect l="l" t="t" r="r" b="b"/>
            <a:pathLst>
              <a:path w="120650" h="1210310">
                <a:moveTo>
                  <a:pt x="60643" y="51378"/>
                </a:moveTo>
                <a:lnTo>
                  <a:pt x="47472" y="73536"/>
                </a:lnTo>
                <a:lnTo>
                  <a:pt x="37846" y="1209675"/>
                </a:lnTo>
                <a:lnTo>
                  <a:pt x="63754" y="1209928"/>
                </a:lnTo>
                <a:lnTo>
                  <a:pt x="73188" y="96392"/>
                </a:lnTo>
                <a:lnTo>
                  <a:pt x="73290" y="73536"/>
                </a:lnTo>
                <a:lnTo>
                  <a:pt x="60643" y="51378"/>
                </a:lnTo>
                <a:close/>
              </a:path>
              <a:path w="120650" h="1210310">
                <a:moveTo>
                  <a:pt x="75683" y="25526"/>
                </a:moveTo>
                <a:lnTo>
                  <a:pt x="47879" y="25526"/>
                </a:lnTo>
                <a:lnTo>
                  <a:pt x="73787" y="25780"/>
                </a:lnTo>
                <a:lnTo>
                  <a:pt x="73381" y="73695"/>
                </a:lnTo>
                <a:lnTo>
                  <a:pt x="97789" y="116459"/>
                </a:lnTo>
                <a:lnTo>
                  <a:pt x="105791" y="118490"/>
                </a:lnTo>
                <a:lnTo>
                  <a:pt x="118110" y="111505"/>
                </a:lnTo>
                <a:lnTo>
                  <a:pt x="120269" y="103504"/>
                </a:lnTo>
                <a:lnTo>
                  <a:pt x="75683" y="25526"/>
                </a:lnTo>
                <a:close/>
              </a:path>
              <a:path w="120650" h="1210310">
                <a:moveTo>
                  <a:pt x="61087" y="0"/>
                </a:moveTo>
                <a:lnTo>
                  <a:pt x="3683" y="96392"/>
                </a:lnTo>
                <a:lnTo>
                  <a:pt x="0" y="102488"/>
                </a:lnTo>
                <a:lnTo>
                  <a:pt x="2032" y="110489"/>
                </a:lnTo>
                <a:lnTo>
                  <a:pt x="14350" y="117728"/>
                </a:lnTo>
                <a:lnTo>
                  <a:pt x="22351" y="115697"/>
                </a:lnTo>
                <a:lnTo>
                  <a:pt x="26035" y="109600"/>
                </a:lnTo>
                <a:lnTo>
                  <a:pt x="47472" y="73536"/>
                </a:lnTo>
                <a:lnTo>
                  <a:pt x="47879" y="25526"/>
                </a:lnTo>
                <a:lnTo>
                  <a:pt x="75683" y="25526"/>
                </a:lnTo>
                <a:lnTo>
                  <a:pt x="61087" y="0"/>
                </a:lnTo>
                <a:close/>
              </a:path>
              <a:path w="120650" h="1210310">
                <a:moveTo>
                  <a:pt x="73733" y="32130"/>
                </a:moveTo>
                <a:lnTo>
                  <a:pt x="49657" y="32130"/>
                </a:lnTo>
                <a:lnTo>
                  <a:pt x="72009" y="32257"/>
                </a:lnTo>
                <a:lnTo>
                  <a:pt x="60643" y="51378"/>
                </a:lnTo>
                <a:lnTo>
                  <a:pt x="73381" y="73695"/>
                </a:lnTo>
                <a:lnTo>
                  <a:pt x="73733" y="32130"/>
                </a:lnTo>
                <a:close/>
              </a:path>
              <a:path w="120650" h="1210310">
                <a:moveTo>
                  <a:pt x="47879" y="25526"/>
                </a:moveTo>
                <a:lnTo>
                  <a:pt x="47472" y="73536"/>
                </a:lnTo>
                <a:lnTo>
                  <a:pt x="60643" y="51378"/>
                </a:lnTo>
                <a:lnTo>
                  <a:pt x="49657" y="32130"/>
                </a:lnTo>
                <a:lnTo>
                  <a:pt x="73733" y="32130"/>
                </a:lnTo>
                <a:lnTo>
                  <a:pt x="73787" y="25780"/>
                </a:lnTo>
                <a:lnTo>
                  <a:pt x="47879" y="25526"/>
                </a:lnTo>
                <a:close/>
              </a:path>
              <a:path w="120650" h="1210310">
                <a:moveTo>
                  <a:pt x="49657" y="32130"/>
                </a:moveTo>
                <a:lnTo>
                  <a:pt x="60643" y="51378"/>
                </a:lnTo>
                <a:lnTo>
                  <a:pt x="72009" y="32257"/>
                </a:lnTo>
                <a:lnTo>
                  <a:pt x="49657" y="3213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56994" y="1619250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 h="0">
                <a:moveTo>
                  <a:pt x="0" y="0"/>
                </a:moveTo>
                <a:lnTo>
                  <a:pt x="160908" y="0"/>
                </a:lnTo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56994" y="149275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973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56994" y="1849373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 h="0">
                <a:moveTo>
                  <a:pt x="0" y="0"/>
                </a:moveTo>
                <a:lnTo>
                  <a:pt x="160908" y="0"/>
                </a:lnTo>
              </a:path>
            </a:pathLst>
          </a:custGeom>
          <a:ln w="25908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51660" y="1694688"/>
            <a:ext cx="170688" cy="79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42482" y="4640453"/>
            <a:ext cx="103505" cy="342265"/>
          </a:xfrm>
          <a:custGeom>
            <a:avLst/>
            <a:gdLst/>
            <a:ahLst/>
            <a:cxnLst/>
            <a:rect l="l" t="t" r="r" b="b"/>
            <a:pathLst>
              <a:path w="103504" h="342264">
                <a:moveTo>
                  <a:pt x="6984" y="246888"/>
                </a:moveTo>
                <a:lnTo>
                  <a:pt x="3937" y="248666"/>
                </a:lnTo>
                <a:lnTo>
                  <a:pt x="1015" y="250571"/>
                </a:lnTo>
                <a:lnTo>
                  <a:pt x="0" y="254381"/>
                </a:lnTo>
                <a:lnTo>
                  <a:pt x="1777" y="257429"/>
                </a:lnTo>
                <a:lnTo>
                  <a:pt x="52958" y="342265"/>
                </a:lnTo>
                <a:lnTo>
                  <a:pt x="59969" y="329819"/>
                </a:lnTo>
                <a:lnTo>
                  <a:pt x="46481" y="329819"/>
                </a:lnTo>
                <a:lnTo>
                  <a:pt x="46139" y="306401"/>
                </a:lnTo>
                <a:lnTo>
                  <a:pt x="12700" y="250825"/>
                </a:lnTo>
                <a:lnTo>
                  <a:pt x="10921" y="247904"/>
                </a:lnTo>
                <a:lnTo>
                  <a:pt x="6984" y="246888"/>
                </a:lnTo>
                <a:close/>
              </a:path>
              <a:path w="103504" h="342264">
                <a:moveTo>
                  <a:pt x="46139" y="306401"/>
                </a:moveTo>
                <a:lnTo>
                  <a:pt x="46481" y="329819"/>
                </a:lnTo>
                <a:lnTo>
                  <a:pt x="59181" y="329565"/>
                </a:lnTo>
                <a:lnTo>
                  <a:pt x="59137" y="326517"/>
                </a:lnTo>
                <a:lnTo>
                  <a:pt x="47243" y="326517"/>
                </a:lnTo>
                <a:lnTo>
                  <a:pt x="52563" y="317078"/>
                </a:lnTo>
                <a:lnTo>
                  <a:pt x="46139" y="306401"/>
                </a:lnTo>
                <a:close/>
              </a:path>
              <a:path w="103504" h="342264">
                <a:moveTo>
                  <a:pt x="96138" y="245618"/>
                </a:moveTo>
                <a:lnTo>
                  <a:pt x="92328" y="246634"/>
                </a:lnTo>
                <a:lnTo>
                  <a:pt x="90550" y="249682"/>
                </a:lnTo>
                <a:lnTo>
                  <a:pt x="58836" y="305950"/>
                </a:lnTo>
                <a:lnTo>
                  <a:pt x="59181" y="329565"/>
                </a:lnTo>
                <a:lnTo>
                  <a:pt x="46481" y="329819"/>
                </a:lnTo>
                <a:lnTo>
                  <a:pt x="59969" y="329819"/>
                </a:lnTo>
                <a:lnTo>
                  <a:pt x="101600" y="255905"/>
                </a:lnTo>
                <a:lnTo>
                  <a:pt x="103377" y="252857"/>
                </a:lnTo>
                <a:lnTo>
                  <a:pt x="102362" y="249047"/>
                </a:lnTo>
                <a:lnTo>
                  <a:pt x="99187" y="247269"/>
                </a:lnTo>
                <a:lnTo>
                  <a:pt x="96138" y="245618"/>
                </a:lnTo>
                <a:close/>
              </a:path>
              <a:path w="103504" h="342264">
                <a:moveTo>
                  <a:pt x="52563" y="317078"/>
                </a:moveTo>
                <a:lnTo>
                  <a:pt x="47243" y="326517"/>
                </a:lnTo>
                <a:lnTo>
                  <a:pt x="58165" y="326390"/>
                </a:lnTo>
                <a:lnTo>
                  <a:pt x="52563" y="317078"/>
                </a:lnTo>
                <a:close/>
              </a:path>
              <a:path w="103504" h="342264">
                <a:moveTo>
                  <a:pt x="58836" y="305950"/>
                </a:moveTo>
                <a:lnTo>
                  <a:pt x="52563" y="317078"/>
                </a:lnTo>
                <a:lnTo>
                  <a:pt x="58165" y="326390"/>
                </a:lnTo>
                <a:lnTo>
                  <a:pt x="47243" y="326517"/>
                </a:lnTo>
                <a:lnTo>
                  <a:pt x="59137" y="326517"/>
                </a:lnTo>
                <a:lnTo>
                  <a:pt x="58836" y="305950"/>
                </a:lnTo>
                <a:close/>
              </a:path>
              <a:path w="103504" h="342264">
                <a:moveTo>
                  <a:pt x="54355" y="0"/>
                </a:moveTo>
                <a:lnTo>
                  <a:pt x="41655" y="254"/>
                </a:lnTo>
                <a:lnTo>
                  <a:pt x="46139" y="306401"/>
                </a:lnTo>
                <a:lnTo>
                  <a:pt x="52563" y="317078"/>
                </a:lnTo>
                <a:lnTo>
                  <a:pt x="58836" y="305950"/>
                </a:lnTo>
                <a:lnTo>
                  <a:pt x="543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189090" y="5061203"/>
            <a:ext cx="103505" cy="621030"/>
          </a:xfrm>
          <a:custGeom>
            <a:avLst/>
            <a:gdLst/>
            <a:ahLst/>
            <a:cxnLst/>
            <a:rect l="l" t="t" r="r" b="b"/>
            <a:pathLst>
              <a:path w="103504" h="621029">
                <a:moveTo>
                  <a:pt x="7112" y="524764"/>
                </a:moveTo>
                <a:lnTo>
                  <a:pt x="4063" y="526542"/>
                </a:lnTo>
                <a:lnTo>
                  <a:pt x="1016" y="528256"/>
                </a:lnTo>
                <a:lnTo>
                  <a:pt x="0" y="532142"/>
                </a:lnTo>
                <a:lnTo>
                  <a:pt x="51688" y="620776"/>
                </a:lnTo>
                <a:lnTo>
                  <a:pt x="59034" y="608177"/>
                </a:lnTo>
                <a:lnTo>
                  <a:pt x="45338" y="608177"/>
                </a:lnTo>
                <a:lnTo>
                  <a:pt x="45338" y="584729"/>
                </a:lnTo>
                <a:lnTo>
                  <a:pt x="12700" y="528777"/>
                </a:lnTo>
                <a:lnTo>
                  <a:pt x="10922" y="525780"/>
                </a:lnTo>
                <a:lnTo>
                  <a:pt x="7112" y="524764"/>
                </a:lnTo>
                <a:close/>
              </a:path>
              <a:path w="103504" h="621029">
                <a:moveTo>
                  <a:pt x="45339" y="584729"/>
                </a:moveTo>
                <a:lnTo>
                  <a:pt x="45338" y="608177"/>
                </a:lnTo>
                <a:lnTo>
                  <a:pt x="58038" y="608177"/>
                </a:lnTo>
                <a:lnTo>
                  <a:pt x="58038" y="604977"/>
                </a:lnTo>
                <a:lnTo>
                  <a:pt x="46228" y="604977"/>
                </a:lnTo>
                <a:lnTo>
                  <a:pt x="51688" y="595615"/>
                </a:lnTo>
                <a:lnTo>
                  <a:pt x="45339" y="584729"/>
                </a:lnTo>
                <a:close/>
              </a:path>
              <a:path w="103504" h="621029">
                <a:moveTo>
                  <a:pt x="96266" y="524764"/>
                </a:moveTo>
                <a:lnTo>
                  <a:pt x="92456" y="525780"/>
                </a:lnTo>
                <a:lnTo>
                  <a:pt x="90678" y="528777"/>
                </a:lnTo>
                <a:lnTo>
                  <a:pt x="58038" y="584729"/>
                </a:lnTo>
                <a:lnTo>
                  <a:pt x="58038" y="608177"/>
                </a:lnTo>
                <a:lnTo>
                  <a:pt x="59034" y="608177"/>
                </a:lnTo>
                <a:lnTo>
                  <a:pt x="103378" y="532142"/>
                </a:lnTo>
                <a:lnTo>
                  <a:pt x="102362" y="528256"/>
                </a:lnTo>
                <a:lnTo>
                  <a:pt x="99313" y="526542"/>
                </a:lnTo>
                <a:lnTo>
                  <a:pt x="96266" y="524764"/>
                </a:lnTo>
                <a:close/>
              </a:path>
              <a:path w="103504" h="621029">
                <a:moveTo>
                  <a:pt x="51688" y="595615"/>
                </a:moveTo>
                <a:lnTo>
                  <a:pt x="46228" y="604977"/>
                </a:lnTo>
                <a:lnTo>
                  <a:pt x="57150" y="604977"/>
                </a:lnTo>
                <a:lnTo>
                  <a:pt x="51688" y="595615"/>
                </a:lnTo>
                <a:close/>
              </a:path>
              <a:path w="103504" h="621029">
                <a:moveTo>
                  <a:pt x="58038" y="584729"/>
                </a:moveTo>
                <a:lnTo>
                  <a:pt x="51688" y="595615"/>
                </a:lnTo>
                <a:lnTo>
                  <a:pt x="57150" y="604977"/>
                </a:lnTo>
                <a:lnTo>
                  <a:pt x="58038" y="604977"/>
                </a:lnTo>
                <a:lnTo>
                  <a:pt x="58038" y="584729"/>
                </a:lnTo>
                <a:close/>
              </a:path>
              <a:path w="103504" h="621029">
                <a:moveTo>
                  <a:pt x="58038" y="0"/>
                </a:moveTo>
                <a:lnTo>
                  <a:pt x="45338" y="0"/>
                </a:lnTo>
                <a:lnTo>
                  <a:pt x="45339" y="584729"/>
                </a:lnTo>
                <a:lnTo>
                  <a:pt x="51688" y="595615"/>
                </a:lnTo>
                <a:lnTo>
                  <a:pt x="58038" y="584729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814827" y="5975235"/>
            <a:ext cx="2946400" cy="103505"/>
          </a:xfrm>
          <a:custGeom>
            <a:avLst/>
            <a:gdLst/>
            <a:ahLst/>
            <a:cxnLst/>
            <a:rect l="l" t="t" r="r" b="b"/>
            <a:pathLst>
              <a:path w="2946400" h="103504">
                <a:moveTo>
                  <a:pt x="88265" y="0"/>
                </a:moveTo>
                <a:lnTo>
                  <a:pt x="0" y="52349"/>
                </a:lnTo>
                <a:lnTo>
                  <a:pt x="89027" y="103403"/>
                </a:lnTo>
                <a:lnTo>
                  <a:pt x="92837" y="102349"/>
                </a:lnTo>
                <a:lnTo>
                  <a:pt x="96393" y="96266"/>
                </a:lnTo>
                <a:lnTo>
                  <a:pt x="95250" y="92392"/>
                </a:lnTo>
                <a:lnTo>
                  <a:pt x="36408" y="58610"/>
                </a:lnTo>
                <a:lnTo>
                  <a:pt x="12573" y="58610"/>
                </a:lnTo>
                <a:lnTo>
                  <a:pt x="12446" y="45910"/>
                </a:lnTo>
                <a:lnTo>
                  <a:pt x="36061" y="45738"/>
                </a:lnTo>
                <a:lnTo>
                  <a:pt x="94742" y="10922"/>
                </a:lnTo>
                <a:lnTo>
                  <a:pt x="95758" y="7035"/>
                </a:lnTo>
                <a:lnTo>
                  <a:pt x="93853" y="4013"/>
                </a:lnTo>
                <a:lnTo>
                  <a:pt x="92075" y="1003"/>
                </a:lnTo>
                <a:lnTo>
                  <a:pt x="88265" y="0"/>
                </a:lnTo>
                <a:close/>
              </a:path>
              <a:path w="2946400" h="103504">
                <a:moveTo>
                  <a:pt x="36061" y="45738"/>
                </a:moveTo>
                <a:lnTo>
                  <a:pt x="12446" y="45910"/>
                </a:lnTo>
                <a:lnTo>
                  <a:pt x="12573" y="58610"/>
                </a:lnTo>
                <a:lnTo>
                  <a:pt x="36109" y="58438"/>
                </a:lnTo>
                <a:lnTo>
                  <a:pt x="34860" y="57721"/>
                </a:lnTo>
                <a:lnTo>
                  <a:pt x="15875" y="57721"/>
                </a:lnTo>
                <a:lnTo>
                  <a:pt x="15748" y="46748"/>
                </a:lnTo>
                <a:lnTo>
                  <a:pt x="34359" y="46748"/>
                </a:lnTo>
                <a:lnTo>
                  <a:pt x="36061" y="45738"/>
                </a:lnTo>
                <a:close/>
              </a:path>
              <a:path w="2946400" h="103504">
                <a:moveTo>
                  <a:pt x="36109" y="58438"/>
                </a:moveTo>
                <a:lnTo>
                  <a:pt x="12573" y="58610"/>
                </a:lnTo>
                <a:lnTo>
                  <a:pt x="36408" y="58610"/>
                </a:lnTo>
                <a:lnTo>
                  <a:pt x="36109" y="58438"/>
                </a:lnTo>
                <a:close/>
              </a:path>
              <a:path w="2946400" h="103504">
                <a:moveTo>
                  <a:pt x="2945765" y="24498"/>
                </a:moveTo>
                <a:lnTo>
                  <a:pt x="36061" y="45738"/>
                </a:lnTo>
                <a:lnTo>
                  <a:pt x="25209" y="52180"/>
                </a:lnTo>
                <a:lnTo>
                  <a:pt x="36109" y="58438"/>
                </a:lnTo>
                <a:lnTo>
                  <a:pt x="2945892" y="37198"/>
                </a:lnTo>
                <a:lnTo>
                  <a:pt x="2945765" y="24498"/>
                </a:lnTo>
                <a:close/>
              </a:path>
              <a:path w="2946400" h="103504">
                <a:moveTo>
                  <a:pt x="15748" y="46748"/>
                </a:moveTo>
                <a:lnTo>
                  <a:pt x="15875" y="57721"/>
                </a:lnTo>
                <a:lnTo>
                  <a:pt x="25209" y="52180"/>
                </a:lnTo>
                <a:lnTo>
                  <a:pt x="15748" y="46748"/>
                </a:lnTo>
                <a:close/>
              </a:path>
              <a:path w="2946400" h="103504">
                <a:moveTo>
                  <a:pt x="25209" y="52180"/>
                </a:moveTo>
                <a:lnTo>
                  <a:pt x="15875" y="57721"/>
                </a:lnTo>
                <a:lnTo>
                  <a:pt x="34860" y="57721"/>
                </a:lnTo>
                <a:lnTo>
                  <a:pt x="25209" y="52180"/>
                </a:lnTo>
                <a:close/>
              </a:path>
              <a:path w="2946400" h="103504">
                <a:moveTo>
                  <a:pt x="34359" y="46748"/>
                </a:moveTo>
                <a:lnTo>
                  <a:pt x="15748" y="46748"/>
                </a:lnTo>
                <a:lnTo>
                  <a:pt x="25209" y="52180"/>
                </a:lnTo>
                <a:lnTo>
                  <a:pt x="34359" y="46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44470" y="3163823"/>
            <a:ext cx="103505" cy="2863850"/>
          </a:xfrm>
          <a:custGeom>
            <a:avLst/>
            <a:gdLst/>
            <a:ahLst/>
            <a:cxnLst/>
            <a:rect l="l" t="t" r="r" b="b"/>
            <a:pathLst>
              <a:path w="103505" h="2863850">
                <a:moveTo>
                  <a:pt x="51958" y="25203"/>
                </a:moveTo>
                <a:lnTo>
                  <a:pt x="45619" y="35960"/>
                </a:lnTo>
                <a:lnTo>
                  <a:pt x="33528" y="2863341"/>
                </a:lnTo>
                <a:lnTo>
                  <a:pt x="46228" y="2863405"/>
                </a:lnTo>
                <a:lnTo>
                  <a:pt x="58319" y="36184"/>
                </a:lnTo>
                <a:lnTo>
                  <a:pt x="51958" y="25203"/>
                </a:lnTo>
                <a:close/>
              </a:path>
              <a:path w="103505" h="2863850">
                <a:moveTo>
                  <a:pt x="59261" y="12446"/>
                </a:moveTo>
                <a:lnTo>
                  <a:pt x="45719" y="12446"/>
                </a:lnTo>
                <a:lnTo>
                  <a:pt x="58419" y="12573"/>
                </a:lnTo>
                <a:lnTo>
                  <a:pt x="58319" y="36184"/>
                </a:lnTo>
                <a:lnTo>
                  <a:pt x="92456" y="95123"/>
                </a:lnTo>
                <a:lnTo>
                  <a:pt x="96266" y="96265"/>
                </a:lnTo>
                <a:lnTo>
                  <a:pt x="102362" y="92710"/>
                </a:lnTo>
                <a:lnTo>
                  <a:pt x="103378" y="88773"/>
                </a:lnTo>
                <a:lnTo>
                  <a:pt x="101600" y="85725"/>
                </a:lnTo>
                <a:lnTo>
                  <a:pt x="59261" y="12446"/>
                </a:lnTo>
                <a:close/>
              </a:path>
              <a:path w="103505" h="2863850">
                <a:moveTo>
                  <a:pt x="52069" y="0"/>
                </a:moveTo>
                <a:lnTo>
                  <a:pt x="1778" y="85343"/>
                </a:lnTo>
                <a:lnTo>
                  <a:pt x="0" y="88391"/>
                </a:lnTo>
                <a:lnTo>
                  <a:pt x="1016" y="92328"/>
                </a:lnTo>
                <a:lnTo>
                  <a:pt x="4063" y="94106"/>
                </a:lnTo>
                <a:lnTo>
                  <a:pt x="6985" y="95885"/>
                </a:lnTo>
                <a:lnTo>
                  <a:pt x="10922" y="94868"/>
                </a:lnTo>
                <a:lnTo>
                  <a:pt x="12700" y="91821"/>
                </a:lnTo>
                <a:lnTo>
                  <a:pt x="45619" y="35960"/>
                </a:lnTo>
                <a:lnTo>
                  <a:pt x="45719" y="12446"/>
                </a:lnTo>
                <a:lnTo>
                  <a:pt x="59261" y="12446"/>
                </a:lnTo>
                <a:lnTo>
                  <a:pt x="52069" y="0"/>
                </a:lnTo>
                <a:close/>
              </a:path>
              <a:path w="103505" h="2863850">
                <a:moveTo>
                  <a:pt x="58406" y="15748"/>
                </a:moveTo>
                <a:lnTo>
                  <a:pt x="57531" y="15748"/>
                </a:lnTo>
                <a:lnTo>
                  <a:pt x="51958" y="25203"/>
                </a:lnTo>
                <a:lnTo>
                  <a:pt x="58319" y="36184"/>
                </a:lnTo>
                <a:lnTo>
                  <a:pt x="58406" y="15748"/>
                </a:lnTo>
                <a:close/>
              </a:path>
              <a:path w="103505" h="2863850">
                <a:moveTo>
                  <a:pt x="45719" y="12446"/>
                </a:moveTo>
                <a:lnTo>
                  <a:pt x="45619" y="35960"/>
                </a:lnTo>
                <a:lnTo>
                  <a:pt x="51958" y="25203"/>
                </a:lnTo>
                <a:lnTo>
                  <a:pt x="46481" y="15748"/>
                </a:lnTo>
                <a:lnTo>
                  <a:pt x="58406" y="15748"/>
                </a:lnTo>
                <a:lnTo>
                  <a:pt x="58419" y="12573"/>
                </a:lnTo>
                <a:lnTo>
                  <a:pt x="45719" y="12446"/>
                </a:lnTo>
                <a:close/>
              </a:path>
              <a:path w="103505" h="2863850">
                <a:moveTo>
                  <a:pt x="57531" y="15748"/>
                </a:moveTo>
                <a:lnTo>
                  <a:pt x="46481" y="15748"/>
                </a:lnTo>
                <a:lnTo>
                  <a:pt x="51958" y="25203"/>
                </a:lnTo>
                <a:lnTo>
                  <a:pt x="57531" y="15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929127" y="3002533"/>
            <a:ext cx="2449195" cy="103505"/>
          </a:xfrm>
          <a:custGeom>
            <a:avLst/>
            <a:gdLst/>
            <a:ahLst/>
            <a:cxnLst/>
            <a:rect l="l" t="t" r="r" b="b"/>
            <a:pathLst>
              <a:path w="2449195" h="103505">
                <a:moveTo>
                  <a:pt x="2438135" y="45212"/>
                </a:moveTo>
                <a:lnTo>
                  <a:pt x="2436495" y="45212"/>
                </a:lnTo>
                <a:lnTo>
                  <a:pt x="2436495" y="57912"/>
                </a:lnTo>
                <a:lnTo>
                  <a:pt x="2412983" y="57941"/>
                </a:lnTo>
                <a:lnTo>
                  <a:pt x="2354072" y="92455"/>
                </a:lnTo>
                <a:lnTo>
                  <a:pt x="2353056" y="96265"/>
                </a:lnTo>
                <a:lnTo>
                  <a:pt x="2356612" y="102362"/>
                </a:lnTo>
                <a:lnTo>
                  <a:pt x="2360422" y="103377"/>
                </a:lnTo>
                <a:lnTo>
                  <a:pt x="2449068" y="51562"/>
                </a:lnTo>
                <a:lnTo>
                  <a:pt x="2438135" y="45212"/>
                </a:lnTo>
                <a:close/>
              </a:path>
              <a:path w="2449195" h="103505">
                <a:moveTo>
                  <a:pt x="2412940" y="45241"/>
                </a:moveTo>
                <a:lnTo>
                  <a:pt x="0" y="48260"/>
                </a:lnTo>
                <a:lnTo>
                  <a:pt x="0" y="60960"/>
                </a:lnTo>
                <a:lnTo>
                  <a:pt x="2412983" y="57941"/>
                </a:lnTo>
                <a:lnTo>
                  <a:pt x="2423838" y="51581"/>
                </a:lnTo>
                <a:lnTo>
                  <a:pt x="2412940" y="45241"/>
                </a:lnTo>
                <a:close/>
              </a:path>
              <a:path w="2449195" h="103505">
                <a:moveTo>
                  <a:pt x="2423838" y="51581"/>
                </a:moveTo>
                <a:lnTo>
                  <a:pt x="2412983" y="57941"/>
                </a:lnTo>
                <a:lnTo>
                  <a:pt x="2436495" y="57912"/>
                </a:lnTo>
                <a:lnTo>
                  <a:pt x="2436495" y="57023"/>
                </a:lnTo>
                <a:lnTo>
                  <a:pt x="2433193" y="57023"/>
                </a:lnTo>
                <a:lnTo>
                  <a:pt x="2423838" y="51581"/>
                </a:lnTo>
                <a:close/>
              </a:path>
              <a:path w="2449195" h="103505">
                <a:moveTo>
                  <a:pt x="2433193" y="46100"/>
                </a:moveTo>
                <a:lnTo>
                  <a:pt x="2423838" y="51581"/>
                </a:lnTo>
                <a:lnTo>
                  <a:pt x="2433193" y="57023"/>
                </a:lnTo>
                <a:lnTo>
                  <a:pt x="2433193" y="46100"/>
                </a:lnTo>
                <a:close/>
              </a:path>
              <a:path w="2449195" h="103505">
                <a:moveTo>
                  <a:pt x="2436495" y="46100"/>
                </a:moveTo>
                <a:lnTo>
                  <a:pt x="2433193" y="46100"/>
                </a:lnTo>
                <a:lnTo>
                  <a:pt x="2433193" y="57023"/>
                </a:lnTo>
                <a:lnTo>
                  <a:pt x="2436495" y="57023"/>
                </a:lnTo>
                <a:lnTo>
                  <a:pt x="2436495" y="46100"/>
                </a:lnTo>
                <a:close/>
              </a:path>
              <a:path w="2449195" h="103505">
                <a:moveTo>
                  <a:pt x="2436495" y="45212"/>
                </a:moveTo>
                <a:lnTo>
                  <a:pt x="2412940" y="45241"/>
                </a:lnTo>
                <a:lnTo>
                  <a:pt x="2423838" y="51581"/>
                </a:lnTo>
                <a:lnTo>
                  <a:pt x="2433193" y="46100"/>
                </a:lnTo>
                <a:lnTo>
                  <a:pt x="2436495" y="46100"/>
                </a:lnTo>
                <a:lnTo>
                  <a:pt x="2436495" y="45212"/>
                </a:lnTo>
                <a:close/>
              </a:path>
              <a:path w="2449195" h="103505">
                <a:moveTo>
                  <a:pt x="2360295" y="0"/>
                </a:moveTo>
                <a:lnTo>
                  <a:pt x="2356485" y="1015"/>
                </a:lnTo>
                <a:lnTo>
                  <a:pt x="2352929" y="7112"/>
                </a:lnTo>
                <a:lnTo>
                  <a:pt x="2353945" y="10921"/>
                </a:lnTo>
                <a:lnTo>
                  <a:pt x="2412940" y="45241"/>
                </a:lnTo>
                <a:lnTo>
                  <a:pt x="2438135" y="45212"/>
                </a:lnTo>
                <a:lnTo>
                  <a:pt x="23602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60975" y="3324605"/>
            <a:ext cx="120650" cy="621030"/>
          </a:xfrm>
          <a:custGeom>
            <a:avLst/>
            <a:gdLst/>
            <a:ahLst/>
            <a:cxnLst/>
            <a:rect l="l" t="t" r="r" b="b"/>
            <a:pathLst>
              <a:path w="120650" h="621029">
                <a:moveTo>
                  <a:pt x="14350" y="502539"/>
                </a:moveTo>
                <a:lnTo>
                  <a:pt x="8254" y="506222"/>
                </a:lnTo>
                <a:lnTo>
                  <a:pt x="2032" y="509778"/>
                </a:lnTo>
                <a:lnTo>
                  <a:pt x="0" y="517779"/>
                </a:lnTo>
                <a:lnTo>
                  <a:pt x="60071" y="620776"/>
                </a:lnTo>
                <a:lnTo>
                  <a:pt x="75033" y="595122"/>
                </a:lnTo>
                <a:lnTo>
                  <a:pt x="47116" y="595122"/>
                </a:lnTo>
                <a:lnTo>
                  <a:pt x="47116" y="547152"/>
                </a:lnTo>
                <a:lnTo>
                  <a:pt x="22351" y="504698"/>
                </a:lnTo>
                <a:lnTo>
                  <a:pt x="14350" y="502539"/>
                </a:lnTo>
                <a:close/>
              </a:path>
              <a:path w="120650" h="621029">
                <a:moveTo>
                  <a:pt x="47117" y="547152"/>
                </a:moveTo>
                <a:lnTo>
                  <a:pt x="47116" y="595122"/>
                </a:lnTo>
                <a:lnTo>
                  <a:pt x="73025" y="595122"/>
                </a:lnTo>
                <a:lnTo>
                  <a:pt x="73025" y="588518"/>
                </a:lnTo>
                <a:lnTo>
                  <a:pt x="48895" y="588518"/>
                </a:lnTo>
                <a:lnTo>
                  <a:pt x="60071" y="569359"/>
                </a:lnTo>
                <a:lnTo>
                  <a:pt x="47117" y="547152"/>
                </a:lnTo>
                <a:close/>
              </a:path>
              <a:path w="120650" h="621029">
                <a:moveTo>
                  <a:pt x="105790" y="502539"/>
                </a:moveTo>
                <a:lnTo>
                  <a:pt x="97789" y="504698"/>
                </a:lnTo>
                <a:lnTo>
                  <a:pt x="73025" y="547152"/>
                </a:lnTo>
                <a:lnTo>
                  <a:pt x="73025" y="595122"/>
                </a:lnTo>
                <a:lnTo>
                  <a:pt x="75033" y="595122"/>
                </a:lnTo>
                <a:lnTo>
                  <a:pt x="120141" y="517779"/>
                </a:lnTo>
                <a:lnTo>
                  <a:pt x="118110" y="509778"/>
                </a:lnTo>
                <a:lnTo>
                  <a:pt x="111887" y="506222"/>
                </a:lnTo>
                <a:lnTo>
                  <a:pt x="105790" y="502539"/>
                </a:lnTo>
                <a:close/>
              </a:path>
              <a:path w="120650" h="621029">
                <a:moveTo>
                  <a:pt x="60071" y="569359"/>
                </a:moveTo>
                <a:lnTo>
                  <a:pt x="48895" y="588518"/>
                </a:lnTo>
                <a:lnTo>
                  <a:pt x="71247" y="588518"/>
                </a:lnTo>
                <a:lnTo>
                  <a:pt x="60071" y="569359"/>
                </a:lnTo>
                <a:close/>
              </a:path>
              <a:path w="120650" h="621029">
                <a:moveTo>
                  <a:pt x="73025" y="547152"/>
                </a:moveTo>
                <a:lnTo>
                  <a:pt x="60071" y="569359"/>
                </a:lnTo>
                <a:lnTo>
                  <a:pt x="71247" y="588518"/>
                </a:lnTo>
                <a:lnTo>
                  <a:pt x="73025" y="588518"/>
                </a:lnTo>
                <a:lnTo>
                  <a:pt x="73025" y="547152"/>
                </a:lnTo>
                <a:close/>
              </a:path>
              <a:path w="120650" h="621029">
                <a:moveTo>
                  <a:pt x="73025" y="0"/>
                </a:moveTo>
                <a:lnTo>
                  <a:pt x="47116" y="0"/>
                </a:lnTo>
                <a:lnTo>
                  <a:pt x="47117" y="547152"/>
                </a:lnTo>
                <a:lnTo>
                  <a:pt x="60071" y="569359"/>
                </a:lnTo>
                <a:lnTo>
                  <a:pt x="73025" y="547152"/>
                </a:lnTo>
                <a:lnTo>
                  <a:pt x="73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53078" y="4190238"/>
            <a:ext cx="2043430" cy="120650"/>
          </a:xfrm>
          <a:custGeom>
            <a:avLst/>
            <a:gdLst/>
            <a:ahLst/>
            <a:cxnLst/>
            <a:rect l="l" t="t" r="r" b="b"/>
            <a:pathLst>
              <a:path w="2043429" h="120650">
                <a:moveTo>
                  <a:pt x="102616" y="0"/>
                </a:moveTo>
                <a:lnTo>
                  <a:pt x="96520" y="3682"/>
                </a:lnTo>
                <a:lnTo>
                  <a:pt x="0" y="60832"/>
                </a:lnTo>
                <a:lnTo>
                  <a:pt x="103377" y="120268"/>
                </a:lnTo>
                <a:lnTo>
                  <a:pt x="111251" y="118237"/>
                </a:lnTo>
                <a:lnTo>
                  <a:pt x="114808" y="112013"/>
                </a:lnTo>
                <a:lnTo>
                  <a:pt x="118491" y="105791"/>
                </a:lnTo>
                <a:lnTo>
                  <a:pt x="116332" y="97917"/>
                </a:lnTo>
                <a:lnTo>
                  <a:pt x="110109" y="94234"/>
                </a:lnTo>
                <a:lnTo>
                  <a:pt x="74323" y="73660"/>
                </a:lnTo>
                <a:lnTo>
                  <a:pt x="25654" y="73660"/>
                </a:lnTo>
                <a:lnTo>
                  <a:pt x="25526" y="47751"/>
                </a:lnTo>
                <a:lnTo>
                  <a:pt x="73409" y="47468"/>
                </a:lnTo>
                <a:lnTo>
                  <a:pt x="109727" y="26035"/>
                </a:lnTo>
                <a:lnTo>
                  <a:pt x="115824" y="22351"/>
                </a:lnTo>
                <a:lnTo>
                  <a:pt x="117856" y="14350"/>
                </a:lnTo>
                <a:lnTo>
                  <a:pt x="114300" y="8255"/>
                </a:lnTo>
                <a:lnTo>
                  <a:pt x="110617" y="2159"/>
                </a:lnTo>
                <a:lnTo>
                  <a:pt x="102616" y="0"/>
                </a:lnTo>
                <a:close/>
              </a:path>
              <a:path w="2043429" h="120650">
                <a:moveTo>
                  <a:pt x="73409" y="47468"/>
                </a:moveTo>
                <a:lnTo>
                  <a:pt x="25526" y="47751"/>
                </a:lnTo>
                <a:lnTo>
                  <a:pt x="25654" y="73660"/>
                </a:lnTo>
                <a:lnTo>
                  <a:pt x="73827" y="73374"/>
                </a:lnTo>
                <a:lnTo>
                  <a:pt x="71009" y="71755"/>
                </a:lnTo>
                <a:lnTo>
                  <a:pt x="32258" y="71755"/>
                </a:lnTo>
                <a:lnTo>
                  <a:pt x="32131" y="49403"/>
                </a:lnTo>
                <a:lnTo>
                  <a:pt x="70132" y="49403"/>
                </a:lnTo>
                <a:lnTo>
                  <a:pt x="73409" y="47468"/>
                </a:lnTo>
                <a:close/>
              </a:path>
              <a:path w="2043429" h="120650">
                <a:moveTo>
                  <a:pt x="73827" y="73374"/>
                </a:moveTo>
                <a:lnTo>
                  <a:pt x="25654" y="73660"/>
                </a:lnTo>
                <a:lnTo>
                  <a:pt x="74323" y="73660"/>
                </a:lnTo>
                <a:lnTo>
                  <a:pt x="73827" y="73374"/>
                </a:lnTo>
                <a:close/>
              </a:path>
              <a:path w="2043429" h="120650">
                <a:moveTo>
                  <a:pt x="2042922" y="35813"/>
                </a:moveTo>
                <a:lnTo>
                  <a:pt x="73409" y="47468"/>
                </a:lnTo>
                <a:lnTo>
                  <a:pt x="51380" y="60469"/>
                </a:lnTo>
                <a:lnTo>
                  <a:pt x="73827" y="73374"/>
                </a:lnTo>
                <a:lnTo>
                  <a:pt x="2043049" y="61722"/>
                </a:lnTo>
                <a:lnTo>
                  <a:pt x="2042922" y="35813"/>
                </a:lnTo>
                <a:close/>
              </a:path>
              <a:path w="2043429" h="120650">
                <a:moveTo>
                  <a:pt x="32131" y="49403"/>
                </a:moveTo>
                <a:lnTo>
                  <a:pt x="32258" y="71755"/>
                </a:lnTo>
                <a:lnTo>
                  <a:pt x="51380" y="60469"/>
                </a:lnTo>
                <a:lnTo>
                  <a:pt x="32131" y="49403"/>
                </a:lnTo>
                <a:close/>
              </a:path>
              <a:path w="2043429" h="120650">
                <a:moveTo>
                  <a:pt x="51380" y="60469"/>
                </a:moveTo>
                <a:lnTo>
                  <a:pt x="32258" y="71755"/>
                </a:lnTo>
                <a:lnTo>
                  <a:pt x="71009" y="71755"/>
                </a:lnTo>
                <a:lnTo>
                  <a:pt x="51380" y="60469"/>
                </a:lnTo>
                <a:close/>
              </a:path>
              <a:path w="2043429" h="120650">
                <a:moveTo>
                  <a:pt x="70132" y="49403"/>
                </a:moveTo>
                <a:lnTo>
                  <a:pt x="32131" y="49403"/>
                </a:lnTo>
                <a:lnTo>
                  <a:pt x="51380" y="60469"/>
                </a:lnTo>
                <a:lnTo>
                  <a:pt x="70132" y="4940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470015" y="4301490"/>
            <a:ext cx="120650" cy="589915"/>
          </a:xfrm>
          <a:custGeom>
            <a:avLst/>
            <a:gdLst/>
            <a:ahLst/>
            <a:cxnLst/>
            <a:rect l="l" t="t" r="r" b="b"/>
            <a:pathLst>
              <a:path w="120650" h="589914">
                <a:moveTo>
                  <a:pt x="59863" y="51435"/>
                </a:moveTo>
                <a:lnTo>
                  <a:pt x="47027" y="73698"/>
                </a:lnTo>
                <a:lnTo>
                  <a:pt x="50164" y="589661"/>
                </a:lnTo>
                <a:lnTo>
                  <a:pt x="76073" y="589534"/>
                </a:lnTo>
                <a:lnTo>
                  <a:pt x="72935" y="73524"/>
                </a:lnTo>
                <a:lnTo>
                  <a:pt x="59863" y="51435"/>
                </a:lnTo>
                <a:close/>
              </a:path>
              <a:path w="120650" h="589914">
                <a:moveTo>
                  <a:pt x="59562" y="0"/>
                </a:moveTo>
                <a:lnTo>
                  <a:pt x="3556" y="97155"/>
                </a:lnTo>
                <a:lnTo>
                  <a:pt x="0" y="103378"/>
                </a:lnTo>
                <a:lnTo>
                  <a:pt x="2159" y="111252"/>
                </a:lnTo>
                <a:lnTo>
                  <a:pt x="8382" y="114808"/>
                </a:lnTo>
                <a:lnTo>
                  <a:pt x="14605" y="118491"/>
                </a:lnTo>
                <a:lnTo>
                  <a:pt x="22479" y="116332"/>
                </a:lnTo>
                <a:lnTo>
                  <a:pt x="26035" y="110109"/>
                </a:lnTo>
                <a:lnTo>
                  <a:pt x="47027" y="73698"/>
                </a:lnTo>
                <a:lnTo>
                  <a:pt x="46736" y="25781"/>
                </a:lnTo>
                <a:lnTo>
                  <a:pt x="74677" y="25527"/>
                </a:lnTo>
                <a:lnTo>
                  <a:pt x="59562" y="0"/>
                </a:lnTo>
                <a:close/>
              </a:path>
              <a:path w="120650" h="589914">
                <a:moveTo>
                  <a:pt x="74677" y="25527"/>
                </a:moveTo>
                <a:lnTo>
                  <a:pt x="72643" y="25527"/>
                </a:lnTo>
                <a:lnTo>
                  <a:pt x="72935" y="73524"/>
                </a:lnTo>
                <a:lnTo>
                  <a:pt x="94361" y="109728"/>
                </a:lnTo>
                <a:lnTo>
                  <a:pt x="98043" y="115824"/>
                </a:lnTo>
                <a:lnTo>
                  <a:pt x="105917" y="117856"/>
                </a:lnTo>
                <a:lnTo>
                  <a:pt x="112140" y="114300"/>
                </a:lnTo>
                <a:lnTo>
                  <a:pt x="118237" y="110617"/>
                </a:lnTo>
                <a:lnTo>
                  <a:pt x="120268" y="102616"/>
                </a:lnTo>
                <a:lnTo>
                  <a:pt x="116712" y="96520"/>
                </a:lnTo>
                <a:lnTo>
                  <a:pt x="74677" y="25527"/>
                </a:lnTo>
                <a:close/>
              </a:path>
              <a:path w="120650" h="589914">
                <a:moveTo>
                  <a:pt x="72643" y="25527"/>
                </a:moveTo>
                <a:lnTo>
                  <a:pt x="46736" y="25781"/>
                </a:lnTo>
                <a:lnTo>
                  <a:pt x="47027" y="73698"/>
                </a:lnTo>
                <a:lnTo>
                  <a:pt x="59863" y="51435"/>
                </a:lnTo>
                <a:lnTo>
                  <a:pt x="48513" y="32258"/>
                </a:lnTo>
                <a:lnTo>
                  <a:pt x="72684" y="32131"/>
                </a:lnTo>
                <a:lnTo>
                  <a:pt x="72643" y="25527"/>
                </a:lnTo>
                <a:close/>
              </a:path>
              <a:path w="120650" h="589914">
                <a:moveTo>
                  <a:pt x="72684" y="32131"/>
                </a:moveTo>
                <a:lnTo>
                  <a:pt x="70992" y="32131"/>
                </a:lnTo>
                <a:lnTo>
                  <a:pt x="59863" y="51435"/>
                </a:lnTo>
                <a:lnTo>
                  <a:pt x="72935" y="73524"/>
                </a:lnTo>
                <a:lnTo>
                  <a:pt x="72684" y="32131"/>
                </a:lnTo>
                <a:close/>
              </a:path>
              <a:path w="120650" h="589914">
                <a:moveTo>
                  <a:pt x="70992" y="32131"/>
                </a:moveTo>
                <a:lnTo>
                  <a:pt x="48513" y="32258"/>
                </a:lnTo>
                <a:lnTo>
                  <a:pt x="59863" y="51435"/>
                </a:lnTo>
                <a:lnTo>
                  <a:pt x="70992" y="3213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971671" y="4239005"/>
            <a:ext cx="120650" cy="344805"/>
          </a:xfrm>
          <a:custGeom>
            <a:avLst/>
            <a:gdLst/>
            <a:ahLst/>
            <a:cxnLst/>
            <a:rect l="l" t="t" r="r" b="b"/>
            <a:pathLst>
              <a:path w="120650" h="344804">
                <a:moveTo>
                  <a:pt x="14350" y="226314"/>
                </a:moveTo>
                <a:lnTo>
                  <a:pt x="2031" y="233553"/>
                </a:lnTo>
                <a:lnTo>
                  <a:pt x="0" y="241427"/>
                </a:lnTo>
                <a:lnTo>
                  <a:pt x="3555" y="247650"/>
                </a:lnTo>
                <a:lnTo>
                  <a:pt x="60070" y="344551"/>
                </a:lnTo>
                <a:lnTo>
                  <a:pt x="75033" y="318897"/>
                </a:lnTo>
                <a:lnTo>
                  <a:pt x="47116" y="318897"/>
                </a:lnTo>
                <a:lnTo>
                  <a:pt x="47116" y="270927"/>
                </a:lnTo>
                <a:lnTo>
                  <a:pt x="25907" y="234569"/>
                </a:lnTo>
                <a:lnTo>
                  <a:pt x="22351" y="228346"/>
                </a:lnTo>
                <a:lnTo>
                  <a:pt x="14350" y="226314"/>
                </a:lnTo>
                <a:close/>
              </a:path>
              <a:path w="120650" h="344804">
                <a:moveTo>
                  <a:pt x="47116" y="270927"/>
                </a:moveTo>
                <a:lnTo>
                  <a:pt x="47116" y="318897"/>
                </a:lnTo>
                <a:lnTo>
                  <a:pt x="73025" y="318897"/>
                </a:lnTo>
                <a:lnTo>
                  <a:pt x="73025" y="312293"/>
                </a:lnTo>
                <a:lnTo>
                  <a:pt x="48894" y="312293"/>
                </a:lnTo>
                <a:lnTo>
                  <a:pt x="60070" y="293134"/>
                </a:lnTo>
                <a:lnTo>
                  <a:pt x="47116" y="270927"/>
                </a:lnTo>
                <a:close/>
              </a:path>
              <a:path w="120650" h="344804">
                <a:moveTo>
                  <a:pt x="105790" y="226314"/>
                </a:moveTo>
                <a:lnTo>
                  <a:pt x="97789" y="228346"/>
                </a:lnTo>
                <a:lnTo>
                  <a:pt x="94233" y="234569"/>
                </a:lnTo>
                <a:lnTo>
                  <a:pt x="73025" y="270927"/>
                </a:lnTo>
                <a:lnTo>
                  <a:pt x="73025" y="318897"/>
                </a:lnTo>
                <a:lnTo>
                  <a:pt x="75033" y="318897"/>
                </a:lnTo>
                <a:lnTo>
                  <a:pt x="116586" y="247650"/>
                </a:lnTo>
                <a:lnTo>
                  <a:pt x="120141" y="241427"/>
                </a:lnTo>
                <a:lnTo>
                  <a:pt x="118109" y="233553"/>
                </a:lnTo>
                <a:lnTo>
                  <a:pt x="105790" y="226314"/>
                </a:lnTo>
                <a:close/>
              </a:path>
              <a:path w="120650" h="344804">
                <a:moveTo>
                  <a:pt x="60070" y="293134"/>
                </a:moveTo>
                <a:lnTo>
                  <a:pt x="48894" y="312293"/>
                </a:lnTo>
                <a:lnTo>
                  <a:pt x="71246" y="312293"/>
                </a:lnTo>
                <a:lnTo>
                  <a:pt x="60070" y="293134"/>
                </a:lnTo>
                <a:close/>
              </a:path>
              <a:path w="120650" h="344804">
                <a:moveTo>
                  <a:pt x="73025" y="270927"/>
                </a:moveTo>
                <a:lnTo>
                  <a:pt x="60070" y="293134"/>
                </a:lnTo>
                <a:lnTo>
                  <a:pt x="71246" y="312293"/>
                </a:lnTo>
                <a:lnTo>
                  <a:pt x="73025" y="312293"/>
                </a:lnTo>
                <a:lnTo>
                  <a:pt x="73025" y="270927"/>
                </a:lnTo>
                <a:close/>
              </a:path>
              <a:path w="120650" h="344804">
                <a:moveTo>
                  <a:pt x="73025" y="0"/>
                </a:moveTo>
                <a:lnTo>
                  <a:pt x="47116" y="0"/>
                </a:lnTo>
                <a:lnTo>
                  <a:pt x="47116" y="270927"/>
                </a:lnTo>
                <a:lnTo>
                  <a:pt x="60070" y="293134"/>
                </a:lnTo>
                <a:lnTo>
                  <a:pt x="73024" y="270927"/>
                </a:lnTo>
                <a:lnTo>
                  <a:pt x="730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6779514" y="5811773"/>
            <a:ext cx="1221105" cy="17272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210"/>
              </a:spcBef>
            </a:pPr>
            <a:r>
              <a:rPr dirty="0" sz="750" spc="5">
                <a:latin typeface="Times New Roman"/>
                <a:cs typeface="Times New Roman"/>
              </a:rPr>
              <a:t>Стойка</a:t>
            </a:r>
            <a:r>
              <a:rPr dirty="0" sz="750" spc="-15">
                <a:latin typeface="Times New Roman"/>
                <a:cs typeface="Times New Roman"/>
              </a:rPr>
              <a:t> </a:t>
            </a:r>
            <a:r>
              <a:rPr dirty="0" sz="750" spc="5">
                <a:latin typeface="Times New Roman"/>
                <a:cs typeface="Times New Roman"/>
              </a:rPr>
              <a:t>информации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61173" y="4957571"/>
            <a:ext cx="76200" cy="854075"/>
          </a:xfrm>
          <a:custGeom>
            <a:avLst/>
            <a:gdLst/>
            <a:ahLst/>
            <a:cxnLst/>
            <a:rect l="l" t="t" r="r" b="b"/>
            <a:pathLst>
              <a:path w="76200" h="854075">
                <a:moveTo>
                  <a:pt x="44500" y="76178"/>
                </a:moveTo>
                <a:lnTo>
                  <a:pt x="31801" y="76220"/>
                </a:lnTo>
                <a:lnTo>
                  <a:pt x="34925" y="853693"/>
                </a:lnTo>
                <a:lnTo>
                  <a:pt x="47625" y="853643"/>
                </a:lnTo>
                <a:lnTo>
                  <a:pt x="44500" y="76178"/>
                </a:lnTo>
                <a:close/>
              </a:path>
              <a:path w="76200" h="854075">
                <a:moveTo>
                  <a:pt x="37846" y="0"/>
                </a:moveTo>
                <a:lnTo>
                  <a:pt x="0" y="76326"/>
                </a:lnTo>
                <a:lnTo>
                  <a:pt x="31801" y="76220"/>
                </a:lnTo>
                <a:lnTo>
                  <a:pt x="31750" y="63500"/>
                </a:lnTo>
                <a:lnTo>
                  <a:pt x="69861" y="63500"/>
                </a:lnTo>
                <a:lnTo>
                  <a:pt x="37846" y="0"/>
                </a:lnTo>
                <a:close/>
              </a:path>
              <a:path w="76200" h="854075">
                <a:moveTo>
                  <a:pt x="44450" y="63500"/>
                </a:moveTo>
                <a:lnTo>
                  <a:pt x="31750" y="63500"/>
                </a:lnTo>
                <a:lnTo>
                  <a:pt x="31801" y="76220"/>
                </a:lnTo>
                <a:lnTo>
                  <a:pt x="44500" y="76178"/>
                </a:lnTo>
                <a:lnTo>
                  <a:pt x="44450" y="63500"/>
                </a:lnTo>
                <a:close/>
              </a:path>
              <a:path w="76200" h="854075">
                <a:moveTo>
                  <a:pt x="69861" y="63500"/>
                </a:moveTo>
                <a:lnTo>
                  <a:pt x="44450" y="63500"/>
                </a:lnTo>
                <a:lnTo>
                  <a:pt x="44500" y="76178"/>
                </a:lnTo>
                <a:lnTo>
                  <a:pt x="76200" y="76072"/>
                </a:lnTo>
                <a:lnTo>
                  <a:pt x="69861" y="63500"/>
                </a:lnTo>
                <a:close/>
              </a:path>
            </a:pathLst>
          </a:custGeom>
          <a:solidFill>
            <a:srgbClr val="D94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505459" y="286588"/>
            <a:ext cx="57772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33495" algn="l"/>
              </a:tabLst>
            </a:pPr>
            <a:r>
              <a:rPr dirty="0" sz="3200" spc="-75" b="1" i="0">
                <a:latin typeface="Segoe UI"/>
                <a:cs typeface="Segoe UI"/>
              </a:rPr>
              <a:t>Тип</a:t>
            </a:r>
            <a:r>
              <a:rPr dirty="0" sz="3200" spc="5" b="1" i="0">
                <a:latin typeface="Segoe UI"/>
                <a:cs typeface="Segoe UI"/>
              </a:rPr>
              <a:t> 3.</a:t>
            </a:r>
            <a:r>
              <a:rPr dirty="0" sz="3200" spc="-5" b="1" i="0">
                <a:latin typeface="Segoe UI"/>
                <a:cs typeface="Segoe UI"/>
              </a:rPr>
              <a:t> Смешанная	</a:t>
            </a:r>
            <a:r>
              <a:rPr dirty="0" sz="3200" b="1" i="0">
                <a:latin typeface="Segoe UI"/>
                <a:cs typeface="Segoe UI"/>
              </a:rPr>
              <a:t>изоляция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756647" y="119637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115371" y="0"/>
                </a:moveTo>
                <a:lnTo>
                  <a:pt x="80759" y="0"/>
                </a:lnTo>
                <a:lnTo>
                  <a:pt x="49280" y="6339"/>
                </a:lnTo>
                <a:lnTo>
                  <a:pt x="23615" y="23642"/>
                </a:lnTo>
                <a:lnTo>
                  <a:pt x="6331" y="49334"/>
                </a:lnTo>
                <a:lnTo>
                  <a:pt x="0" y="80843"/>
                </a:lnTo>
                <a:lnTo>
                  <a:pt x="0" y="969994"/>
                </a:lnTo>
                <a:lnTo>
                  <a:pt x="721" y="969994"/>
                </a:lnTo>
                <a:lnTo>
                  <a:pt x="3515" y="957308"/>
                </a:lnTo>
                <a:lnTo>
                  <a:pt x="8472" y="945365"/>
                </a:lnTo>
                <a:lnTo>
                  <a:pt x="36042" y="914410"/>
                </a:lnTo>
                <a:lnTo>
                  <a:pt x="80759" y="900708"/>
                </a:lnTo>
                <a:lnTo>
                  <a:pt x="115371" y="900708"/>
                </a:lnTo>
                <a:lnTo>
                  <a:pt x="115371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756647" y="281325"/>
            <a:ext cx="1338580" cy="901065"/>
          </a:xfrm>
          <a:custGeom>
            <a:avLst/>
            <a:gdLst/>
            <a:ahLst/>
            <a:cxnLst/>
            <a:rect l="l" t="t" r="r" b="b"/>
            <a:pathLst>
              <a:path w="1338579" h="901065">
                <a:moveTo>
                  <a:pt x="1257553" y="739021"/>
                </a:moveTo>
                <a:lnTo>
                  <a:pt x="80759" y="739021"/>
                </a:lnTo>
                <a:lnTo>
                  <a:pt x="64862" y="740611"/>
                </a:lnTo>
                <a:lnTo>
                  <a:pt x="23795" y="762838"/>
                </a:lnTo>
                <a:lnTo>
                  <a:pt x="3515" y="795620"/>
                </a:lnTo>
                <a:lnTo>
                  <a:pt x="0" y="811914"/>
                </a:lnTo>
                <a:lnTo>
                  <a:pt x="0" y="819855"/>
                </a:lnTo>
                <a:lnTo>
                  <a:pt x="6331" y="851362"/>
                </a:lnTo>
                <a:lnTo>
                  <a:pt x="23615" y="877050"/>
                </a:lnTo>
                <a:lnTo>
                  <a:pt x="49280" y="894348"/>
                </a:lnTo>
                <a:lnTo>
                  <a:pt x="80759" y="900686"/>
                </a:lnTo>
                <a:lnTo>
                  <a:pt x="1257553" y="900686"/>
                </a:lnTo>
                <a:lnTo>
                  <a:pt x="1289034" y="894348"/>
                </a:lnTo>
                <a:lnTo>
                  <a:pt x="1314704" y="877050"/>
                </a:lnTo>
                <a:lnTo>
                  <a:pt x="1331991" y="851362"/>
                </a:lnTo>
                <a:lnTo>
                  <a:pt x="1338325" y="819855"/>
                </a:lnTo>
                <a:lnTo>
                  <a:pt x="1338325" y="811914"/>
                </a:lnTo>
                <a:lnTo>
                  <a:pt x="1310551" y="758779"/>
                </a:lnTo>
                <a:lnTo>
                  <a:pt x="1257553" y="739021"/>
                </a:lnTo>
                <a:close/>
              </a:path>
              <a:path w="1338579" h="901065">
                <a:moveTo>
                  <a:pt x="1222947" y="0"/>
                </a:moveTo>
                <a:lnTo>
                  <a:pt x="115371" y="0"/>
                </a:lnTo>
                <a:lnTo>
                  <a:pt x="115371" y="739021"/>
                </a:lnTo>
                <a:lnTo>
                  <a:pt x="1222947" y="739021"/>
                </a:lnTo>
                <a:lnTo>
                  <a:pt x="1222947" y="0"/>
                </a:lnTo>
                <a:close/>
              </a:path>
            </a:pathLst>
          </a:custGeom>
          <a:solidFill>
            <a:srgbClr val="D7D7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954942" y="281325"/>
            <a:ext cx="932815" cy="716280"/>
          </a:xfrm>
          <a:custGeom>
            <a:avLst/>
            <a:gdLst/>
            <a:ahLst/>
            <a:cxnLst/>
            <a:rect l="l" t="t" r="r" b="b"/>
            <a:pathLst>
              <a:path w="932815" h="716280">
                <a:moveTo>
                  <a:pt x="447785" y="115456"/>
                </a:moveTo>
                <a:lnTo>
                  <a:pt x="401643" y="115456"/>
                </a:lnTo>
                <a:lnTo>
                  <a:pt x="401643" y="715927"/>
                </a:lnTo>
                <a:lnTo>
                  <a:pt x="447785" y="715927"/>
                </a:lnTo>
                <a:lnTo>
                  <a:pt x="447785" y="508079"/>
                </a:lnTo>
                <a:lnTo>
                  <a:pt x="655446" y="508079"/>
                </a:lnTo>
                <a:lnTo>
                  <a:pt x="655446" y="461873"/>
                </a:lnTo>
                <a:lnTo>
                  <a:pt x="447785" y="461873"/>
                </a:lnTo>
                <a:lnTo>
                  <a:pt x="447785" y="277119"/>
                </a:lnTo>
                <a:lnTo>
                  <a:pt x="655446" y="277119"/>
                </a:lnTo>
                <a:lnTo>
                  <a:pt x="655446" y="230936"/>
                </a:lnTo>
                <a:lnTo>
                  <a:pt x="447785" y="230936"/>
                </a:lnTo>
                <a:lnTo>
                  <a:pt x="447785" y="115456"/>
                </a:lnTo>
                <a:close/>
              </a:path>
              <a:path w="932815" h="716280">
                <a:moveTo>
                  <a:pt x="655446" y="508079"/>
                </a:moveTo>
                <a:lnTo>
                  <a:pt x="609305" y="508079"/>
                </a:lnTo>
                <a:lnTo>
                  <a:pt x="609305" y="715927"/>
                </a:lnTo>
                <a:lnTo>
                  <a:pt x="655446" y="715927"/>
                </a:lnTo>
                <a:lnTo>
                  <a:pt x="655446" y="508079"/>
                </a:lnTo>
                <a:close/>
              </a:path>
              <a:path w="932815" h="716280">
                <a:moveTo>
                  <a:pt x="655446" y="277119"/>
                </a:moveTo>
                <a:lnTo>
                  <a:pt x="609305" y="277119"/>
                </a:lnTo>
                <a:lnTo>
                  <a:pt x="609305" y="461873"/>
                </a:lnTo>
                <a:lnTo>
                  <a:pt x="655446" y="461873"/>
                </a:lnTo>
                <a:lnTo>
                  <a:pt x="655446" y="277119"/>
                </a:lnTo>
                <a:close/>
              </a:path>
              <a:path w="932815" h="716280">
                <a:moveTo>
                  <a:pt x="655446" y="0"/>
                </a:moveTo>
                <a:lnTo>
                  <a:pt x="609305" y="0"/>
                </a:lnTo>
                <a:lnTo>
                  <a:pt x="609305" y="230936"/>
                </a:lnTo>
                <a:lnTo>
                  <a:pt x="655446" y="230936"/>
                </a:lnTo>
                <a:lnTo>
                  <a:pt x="655446" y="207845"/>
                </a:lnTo>
                <a:lnTo>
                  <a:pt x="932345" y="207845"/>
                </a:lnTo>
                <a:lnTo>
                  <a:pt x="932345" y="161662"/>
                </a:lnTo>
                <a:lnTo>
                  <a:pt x="655446" y="161662"/>
                </a:lnTo>
                <a:lnTo>
                  <a:pt x="655446" y="0"/>
                </a:lnTo>
                <a:close/>
              </a:path>
              <a:path w="932815" h="716280">
                <a:moveTo>
                  <a:pt x="447785" y="0"/>
                </a:moveTo>
                <a:lnTo>
                  <a:pt x="401643" y="0"/>
                </a:lnTo>
                <a:lnTo>
                  <a:pt x="401643" y="69273"/>
                </a:lnTo>
                <a:lnTo>
                  <a:pt x="168015" y="69273"/>
                </a:lnTo>
                <a:lnTo>
                  <a:pt x="164413" y="70004"/>
                </a:lnTo>
                <a:lnTo>
                  <a:pt x="161517" y="71441"/>
                </a:lnTo>
                <a:lnTo>
                  <a:pt x="0" y="140715"/>
                </a:lnTo>
                <a:lnTo>
                  <a:pt x="18748" y="182586"/>
                </a:lnTo>
                <a:lnTo>
                  <a:pt x="175218" y="115456"/>
                </a:lnTo>
                <a:lnTo>
                  <a:pt x="447785" y="115456"/>
                </a:lnTo>
                <a:lnTo>
                  <a:pt x="447785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964316" y="512261"/>
            <a:ext cx="369570" cy="669925"/>
          </a:xfrm>
          <a:custGeom>
            <a:avLst/>
            <a:gdLst/>
            <a:ahLst/>
            <a:cxnLst/>
            <a:rect l="l" t="t" r="r" b="b"/>
            <a:pathLst>
              <a:path w="369570" h="669925">
                <a:moveTo>
                  <a:pt x="46158" y="0"/>
                </a:moveTo>
                <a:lnTo>
                  <a:pt x="0" y="0"/>
                </a:lnTo>
                <a:lnTo>
                  <a:pt x="0" y="167435"/>
                </a:lnTo>
                <a:lnTo>
                  <a:pt x="2163" y="173939"/>
                </a:lnTo>
                <a:lnTo>
                  <a:pt x="92300" y="263429"/>
                </a:lnTo>
                <a:lnTo>
                  <a:pt x="92300" y="396228"/>
                </a:lnTo>
                <a:lnTo>
                  <a:pt x="64451" y="408465"/>
                </a:lnTo>
                <a:lnTo>
                  <a:pt x="42547" y="428694"/>
                </a:lnTo>
                <a:lnTo>
                  <a:pt x="28214" y="454880"/>
                </a:lnTo>
                <a:lnTo>
                  <a:pt x="23075" y="484991"/>
                </a:lnTo>
                <a:lnTo>
                  <a:pt x="28214" y="515099"/>
                </a:lnTo>
                <a:lnTo>
                  <a:pt x="42547" y="541284"/>
                </a:lnTo>
                <a:lnTo>
                  <a:pt x="64451" y="561514"/>
                </a:lnTo>
                <a:lnTo>
                  <a:pt x="92300" y="573760"/>
                </a:lnTo>
                <a:lnTo>
                  <a:pt x="92300" y="669749"/>
                </a:lnTo>
                <a:lnTo>
                  <a:pt x="138441" y="669749"/>
                </a:lnTo>
                <a:lnTo>
                  <a:pt x="138441" y="573760"/>
                </a:lnTo>
                <a:lnTo>
                  <a:pt x="161277" y="564717"/>
                </a:lnTo>
                <a:lnTo>
                  <a:pt x="180458" y="550125"/>
                </a:lnTo>
                <a:lnTo>
                  <a:pt x="194850" y="531180"/>
                </a:lnTo>
                <a:lnTo>
                  <a:pt x="115371" y="531180"/>
                </a:lnTo>
                <a:lnTo>
                  <a:pt x="97514" y="527515"/>
                </a:lnTo>
                <a:lnTo>
                  <a:pt x="82836" y="517558"/>
                </a:lnTo>
                <a:lnTo>
                  <a:pt x="72890" y="502864"/>
                </a:lnTo>
                <a:lnTo>
                  <a:pt x="69229" y="484991"/>
                </a:lnTo>
                <a:lnTo>
                  <a:pt x="72890" y="467117"/>
                </a:lnTo>
                <a:lnTo>
                  <a:pt x="82836" y="452424"/>
                </a:lnTo>
                <a:lnTo>
                  <a:pt x="97514" y="442466"/>
                </a:lnTo>
                <a:lnTo>
                  <a:pt x="115371" y="438801"/>
                </a:lnTo>
                <a:lnTo>
                  <a:pt x="194849" y="438801"/>
                </a:lnTo>
                <a:lnTo>
                  <a:pt x="180458" y="419861"/>
                </a:lnTo>
                <a:lnTo>
                  <a:pt x="161277" y="405272"/>
                </a:lnTo>
                <a:lnTo>
                  <a:pt x="138441" y="396228"/>
                </a:lnTo>
                <a:lnTo>
                  <a:pt x="138441" y="248279"/>
                </a:lnTo>
                <a:lnTo>
                  <a:pt x="136275" y="241775"/>
                </a:lnTo>
                <a:lnTo>
                  <a:pt x="131968" y="237440"/>
                </a:lnTo>
                <a:lnTo>
                  <a:pt x="46158" y="152285"/>
                </a:lnTo>
                <a:lnTo>
                  <a:pt x="46158" y="0"/>
                </a:lnTo>
                <a:close/>
              </a:path>
              <a:path w="369570" h="669925">
                <a:moveTo>
                  <a:pt x="194849" y="438801"/>
                </a:moveTo>
                <a:lnTo>
                  <a:pt x="115371" y="438801"/>
                </a:lnTo>
                <a:lnTo>
                  <a:pt x="133227" y="442466"/>
                </a:lnTo>
                <a:lnTo>
                  <a:pt x="147905" y="452424"/>
                </a:lnTo>
                <a:lnTo>
                  <a:pt x="157851" y="467117"/>
                </a:lnTo>
                <a:lnTo>
                  <a:pt x="161512" y="484991"/>
                </a:lnTo>
                <a:lnTo>
                  <a:pt x="157851" y="502864"/>
                </a:lnTo>
                <a:lnTo>
                  <a:pt x="147905" y="517558"/>
                </a:lnTo>
                <a:lnTo>
                  <a:pt x="133227" y="527515"/>
                </a:lnTo>
                <a:lnTo>
                  <a:pt x="115371" y="531180"/>
                </a:lnTo>
                <a:lnTo>
                  <a:pt x="194850" y="531180"/>
                </a:lnTo>
                <a:lnTo>
                  <a:pt x="195039" y="530932"/>
                </a:lnTo>
                <a:lnTo>
                  <a:pt x="204076" y="508084"/>
                </a:lnTo>
                <a:lnTo>
                  <a:pt x="369198" y="508084"/>
                </a:lnTo>
                <a:lnTo>
                  <a:pt x="369198" y="461897"/>
                </a:lnTo>
                <a:lnTo>
                  <a:pt x="204076" y="461897"/>
                </a:lnTo>
                <a:lnTo>
                  <a:pt x="195039" y="439051"/>
                </a:lnTo>
                <a:lnTo>
                  <a:pt x="194849" y="438801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587318" y="720106"/>
            <a:ext cx="403860" cy="462280"/>
          </a:xfrm>
          <a:custGeom>
            <a:avLst/>
            <a:gdLst/>
            <a:ahLst/>
            <a:cxnLst/>
            <a:rect l="l" t="t" r="r" b="b"/>
            <a:pathLst>
              <a:path w="403859" h="462280">
                <a:moveTo>
                  <a:pt x="46165" y="300239"/>
                </a:moveTo>
                <a:lnTo>
                  <a:pt x="0" y="300239"/>
                </a:lnTo>
                <a:lnTo>
                  <a:pt x="0" y="461904"/>
                </a:lnTo>
                <a:lnTo>
                  <a:pt x="46165" y="461904"/>
                </a:lnTo>
                <a:lnTo>
                  <a:pt x="46165" y="369525"/>
                </a:lnTo>
                <a:lnTo>
                  <a:pt x="323039" y="369525"/>
                </a:lnTo>
                <a:lnTo>
                  <a:pt x="323039" y="323335"/>
                </a:lnTo>
                <a:lnTo>
                  <a:pt x="46165" y="323335"/>
                </a:lnTo>
                <a:lnTo>
                  <a:pt x="46165" y="300239"/>
                </a:lnTo>
                <a:close/>
              </a:path>
              <a:path w="403859" h="462280">
                <a:moveTo>
                  <a:pt x="323039" y="369525"/>
                </a:moveTo>
                <a:lnTo>
                  <a:pt x="276898" y="369525"/>
                </a:lnTo>
                <a:lnTo>
                  <a:pt x="276898" y="461904"/>
                </a:lnTo>
                <a:lnTo>
                  <a:pt x="323039" y="461904"/>
                </a:lnTo>
                <a:lnTo>
                  <a:pt x="323039" y="369525"/>
                </a:lnTo>
                <a:close/>
              </a:path>
              <a:path w="403859" h="462280">
                <a:moveTo>
                  <a:pt x="196150" y="72172"/>
                </a:moveTo>
                <a:lnTo>
                  <a:pt x="173055" y="112606"/>
                </a:lnTo>
                <a:lnTo>
                  <a:pt x="276898" y="170334"/>
                </a:lnTo>
                <a:lnTo>
                  <a:pt x="276898" y="323335"/>
                </a:lnTo>
                <a:lnTo>
                  <a:pt x="323039" y="323335"/>
                </a:lnTo>
                <a:lnTo>
                  <a:pt x="323039" y="195593"/>
                </a:lnTo>
                <a:lnTo>
                  <a:pt x="399279" y="195593"/>
                </a:lnTo>
                <a:lnTo>
                  <a:pt x="403812" y="187652"/>
                </a:lnTo>
                <a:lnTo>
                  <a:pt x="323039" y="142907"/>
                </a:lnTo>
                <a:lnTo>
                  <a:pt x="323039" y="117648"/>
                </a:lnTo>
                <a:lnTo>
                  <a:pt x="276898" y="117648"/>
                </a:lnTo>
                <a:lnTo>
                  <a:pt x="196150" y="72172"/>
                </a:lnTo>
                <a:close/>
              </a:path>
              <a:path w="403859" h="462280">
                <a:moveTo>
                  <a:pt x="399279" y="195593"/>
                </a:moveTo>
                <a:lnTo>
                  <a:pt x="323039" y="195593"/>
                </a:lnTo>
                <a:lnTo>
                  <a:pt x="380741" y="228069"/>
                </a:lnTo>
                <a:lnTo>
                  <a:pt x="399279" y="195593"/>
                </a:lnTo>
                <a:close/>
              </a:path>
              <a:path w="403859" h="462280">
                <a:moveTo>
                  <a:pt x="392276" y="0"/>
                </a:moveTo>
                <a:lnTo>
                  <a:pt x="347472" y="9114"/>
                </a:lnTo>
                <a:lnTo>
                  <a:pt x="310786" y="33927"/>
                </a:lnTo>
                <a:lnTo>
                  <a:pt x="286000" y="70647"/>
                </a:lnTo>
                <a:lnTo>
                  <a:pt x="276898" y="115480"/>
                </a:lnTo>
                <a:lnTo>
                  <a:pt x="276898" y="117648"/>
                </a:lnTo>
                <a:lnTo>
                  <a:pt x="323039" y="117648"/>
                </a:lnTo>
                <a:lnTo>
                  <a:pt x="323039" y="115480"/>
                </a:lnTo>
                <a:lnTo>
                  <a:pt x="328481" y="88523"/>
                </a:lnTo>
                <a:lnTo>
                  <a:pt x="343321" y="66502"/>
                </a:lnTo>
                <a:lnTo>
                  <a:pt x="365329" y="51653"/>
                </a:lnTo>
                <a:lnTo>
                  <a:pt x="392276" y="46206"/>
                </a:lnTo>
                <a:lnTo>
                  <a:pt x="392276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872019" y="419872"/>
            <a:ext cx="1108075" cy="647065"/>
          </a:xfrm>
          <a:custGeom>
            <a:avLst/>
            <a:gdLst/>
            <a:ahLst/>
            <a:cxnLst/>
            <a:rect l="l" t="t" r="r" b="b"/>
            <a:pathLst>
              <a:path w="1108075" h="647065">
                <a:moveTo>
                  <a:pt x="108883" y="0"/>
                </a:moveTo>
                <a:lnTo>
                  <a:pt x="0" y="0"/>
                </a:lnTo>
                <a:lnTo>
                  <a:pt x="0" y="92389"/>
                </a:lnTo>
                <a:lnTo>
                  <a:pt x="108883" y="92389"/>
                </a:lnTo>
                <a:lnTo>
                  <a:pt x="154011" y="98474"/>
                </a:lnTo>
                <a:lnTo>
                  <a:pt x="194742" y="115784"/>
                </a:lnTo>
                <a:lnTo>
                  <a:pt x="229278" y="142897"/>
                </a:lnTo>
                <a:lnTo>
                  <a:pt x="255821" y="178393"/>
                </a:lnTo>
                <a:lnTo>
                  <a:pt x="272573" y="220852"/>
                </a:lnTo>
                <a:lnTo>
                  <a:pt x="329520" y="448184"/>
                </a:lnTo>
                <a:lnTo>
                  <a:pt x="346610" y="495995"/>
                </a:lnTo>
                <a:lnTo>
                  <a:pt x="371836" y="538667"/>
                </a:lnTo>
                <a:lnTo>
                  <a:pt x="404151" y="575391"/>
                </a:lnTo>
                <a:lnTo>
                  <a:pt x="442508" y="605361"/>
                </a:lnTo>
                <a:lnTo>
                  <a:pt x="485858" y="627768"/>
                </a:lnTo>
                <a:lnTo>
                  <a:pt x="533154" y="641805"/>
                </a:lnTo>
                <a:lnTo>
                  <a:pt x="583348" y="646663"/>
                </a:lnTo>
                <a:lnTo>
                  <a:pt x="623016" y="646663"/>
                </a:lnTo>
                <a:lnTo>
                  <a:pt x="671726" y="641835"/>
                </a:lnTo>
                <a:lnTo>
                  <a:pt x="717726" y="628446"/>
                </a:lnTo>
                <a:lnTo>
                  <a:pt x="760070" y="607218"/>
                </a:lnTo>
                <a:lnTo>
                  <a:pt x="797810" y="578869"/>
                </a:lnTo>
                <a:lnTo>
                  <a:pt x="820581" y="554286"/>
                </a:lnTo>
                <a:lnTo>
                  <a:pt x="583348" y="554286"/>
                </a:lnTo>
                <a:lnTo>
                  <a:pt x="538502" y="548201"/>
                </a:lnTo>
                <a:lnTo>
                  <a:pt x="497807" y="530891"/>
                </a:lnTo>
                <a:lnTo>
                  <a:pt x="463167" y="503778"/>
                </a:lnTo>
                <a:lnTo>
                  <a:pt x="436484" y="468282"/>
                </a:lnTo>
                <a:lnTo>
                  <a:pt x="419662" y="425823"/>
                </a:lnTo>
                <a:lnTo>
                  <a:pt x="362691" y="198491"/>
                </a:lnTo>
                <a:lnTo>
                  <a:pt x="345832" y="150683"/>
                </a:lnTo>
                <a:lnTo>
                  <a:pt x="320699" y="108010"/>
                </a:lnTo>
                <a:lnTo>
                  <a:pt x="288375" y="71283"/>
                </a:lnTo>
                <a:lnTo>
                  <a:pt x="249947" y="41309"/>
                </a:lnTo>
                <a:lnTo>
                  <a:pt x="206498" y="18899"/>
                </a:lnTo>
                <a:lnTo>
                  <a:pt x="159115" y="4859"/>
                </a:lnTo>
                <a:lnTo>
                  <a:pt x="108883" y="0"/>
                </a:lnTo>
                <a:close/>
              </a:path>
              <a:path w="1108075" h="647065">
                <a:moveTo>
                  <a:pt x="1107576" y="0"/>
                </a:moveTo>
                <a:lnTo>
                  <a:pt x="1058819" y="4832"/>
                </a:lnTo>
                <a:lnTo>
                  <a:pt x="1012727" y="18224"/>
                </a:lnTo>
                <a:lnTo>
                  <a:pt x="970282" y="39455"/>
                </a:lnTo>
                <a:lnTo>
                  <a:pt x="932468" y="67807"/>
                </a:lnTo>
                <a:lnTo>
                  <a:pt x="900268" y="102558"/>
                </a:lnTo>
                <a:lnTo>
                  <a:pt x="874666" y="142990"/>
                </a:lnTo>
                <a:lnTo>
                  <a:pt x="856644" y="188383"/>
                </a:lnTo>
                <a:lnTo>
                  <a:pt x="785242" y="432327"/>
                </a:lnTo>
                <a:lnTo>
                  <a:pt x="767541" y="472725"/>
                </a:lnTo>
                <a:lnTo>
                  <a:pt x="740702" y="506435"/>
                </a:lnTo>
                <a:lnTo>
                  <a:pt x="706490" y="532142"/>
                </a:lnTo>
                <a:lnTo>
                  <a:pt x="666673" y="548531"/>
                </a:lnTo>
                <a:lnTo>
                  <a:pt x="623016" y="554286"/>
                </a:lnTo>
                <a:lnTo>
                  <a:pt x="820581" y="554286"/>
                </a:lnTo>
                <a:lnTo>
                  <a:pt x="830000" y="544118"/>
                </a:lnTo>
                <a:lnTo>
                  <a:pt x="855695" y="503686"/>
                </a:lnTo>
                <a:lnTo>
                  <a:pt x="873947" y="458292"/>
                </a:lnTo>
                <a:lnTo>
                  <a:pt x="945326" y="214348"/>
                </a:lnTo>
                <a:lnTo>
                  <a:pt x="963027" y="173950"/>
                </a:lnTo>
                <a:lnTo>
                  <a:pt x="989867" y="140240"/>
                </a:lnTo>
                <a:lnTo>
                  <a:pt x="1024082" y="114533"/>
                </a:lnTo>
                <a:lnTo>
                  <a:pt x="1063907" y="98144"/>
                </a:lnTo>
                <a:lnTo>
                  <a:pt x="1107576" y="92389"/>
                </a:lnTo>
                <a:lnTo>
                  <a:pt x="1107576" y="0"/>
                </a:lnTo>
                <a:close/>
              </a:path>
            </a:pathLst>
          </a:custGeom>
          <a:solidFill>
            <a:srgbClr val="46C5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979595" y="119637"/>
            <a:ext cx="115570" cy="970280"/>
          </a:xfrm>
          <a:custGeom>
            <a:avLst/>
            <a:gdLst/>
            <a:ahLst/>
            <a:cxnLst/>
            <a:rect l="l" t="t" r="r" b="b"/>
            <a:pathLst>
              <a:path w="115570" h="970280">
                <a:moveTo>
                  <a:pt x="34606" y="0"/>
                </a:moveTo>
                <a:lnTo>
                  <a:pt x="0" y="0"/>
                </a:lnTo>
                <a:lnTo>
                  <a:pt x="0" y="900708"/>
                </a:lnTo>
                <a:lnTo>
                  <a:pt x="34606" y="900708"/>
                </a:lnTo>
                <a:lnTo>
                  <a:pt x="63334" y="905952"/>
                </a:lnTo>
                <a:lnTo>
                  <a:pt x="87604" y="920466"/>
                </a:lnTo>
                <a:lnTo>
                  <a:pt x="105386" y="942422"/>
                </a:lnTo>
                <a:lnTo>
                  <a:pt x="114648" y="969994"/>
                </a:lnTo>
                <a:lnTo>
                  <a:pt x="115378" y="969994"/>
                </a:lnTo>
                <a:lnTo>
                  <a:pt x="115378" y="80843"/>
                </a:lnTo>
                <a:lnTo>
                  <a:pt x="109044" y="49334"/>
                </a:lnTo>
                <a:lnTo>
                  <a:pt x="91756" y="23642"/>
                </a:lnTo>
                <a:lnTo>
                  <a:pt x="66087" y="6339"/>
                </a:lnTo>
                <a:lnTo>
                  <a:pt x="34606" y="0"/>
                </a:lnTo>
                <a:close/>
              </a:path>
            </a:pathLst>
          </a:custGeom>
          <a:solidFill>
            <a:srgbClr val="94D79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36" y="328422"/>
            <a:ext cx="8208645" cy="83883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 b="1" i="0">
                <a:latin typeface="Segoe UI"/>
                <a:cs typeface="Segoe UI"/>
              </a:rPr>
              <a:t>Ежедневная </a:t>
            </a:r>
            <a:r>
              <a:rPr dirty="0" sz="2650" spc="5" b="1" i="0">
                <a:latin typeface="Segoe UI"/>
                <a:cs typeface="Segoe UI"/>
              </a:rPr>
              <a:t>форма </a:t>
            </a:r>
            <a:r>
              <a:rPr dirty="0" sz="2650" spc="15" b="1" i="0">
                <a:latin typeface="Segoe UI"/>
                <a:cs typeface="Segoe UI"/>
              </a:rPr>
              <a:t>для </a:t>
            </a:r>
            <a:r>
              <a:rPr dirty="0" sz="2650" b="1" i="0">
                <a:latin typeface="Segoe UI"/>
                <a:cs typeface="Segoe UI"/>
              </a:rPr>
              <a:t>заполнения </a:t>
            </a:r>
            <a:r>
              <a:rPr dirty="0" sz="2650" spc="5" b="1" i="0">
                <a:latin typeface="Segoe UI"/>
                <a:cs typeface="Segoe UI"/>
              </a:rPr>
              <a:t>по переводу  </a:t>
            </a:r>
            <a:r>
              <a:rPr dirty="0" sz="2650" b="1" i="0">
                <a:latin typeface="Segoe UI"/>
                <a:cs typeface="Segoe UI"/>
              </a:rPr>
              <a:t>специалистов </a:t>
            </a:r>
            <a:r>
              <a:rPr dirty="0" sz="2650" spc="-5" b="1" i="0">
                <a:latin typeface="Segoe UI"/>
                <a:cs typeface="Segoe UI"/>
              </a:rPr>
              <a:t>отделения</a:t>
            </a:r>
            <a:r>
              <a:rPr dirty="0" sz="2650" spc="20" b="1" i="0">
                <a:latin typeface="Segoe UI"/>
                <a:cs typeface="Segoe UI"/>
              </a:rPr>
              <a:t> </a:t>
            </a:r>
            <a:r>
              <a:rPr dirty="0" sz="2650" b="1" i="0">
                <a:latin typeface="Segoe UI"/>
                <a:cs typeface="Segoe UI"/>
              </a:rPr>
              <a:t>профилактики</a:t>
            </a:r>
            <a:endParaRPr sz="265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62" y="1932466"/>
            <a:ext cx="11295767" cy="348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80092" y="200098"/>
            <a:ext cx="1116965" cy="1002665"/>
          </a:xfrm>
          <a:custGeom>
            <a:avLst/>
            <a:gdLst/>
            <a:ahLst/>
            <a:cxnLst/>
            <a:rect l="l" t="t" r="r" b="b"/>
            <a:pathLst>
              <a:path w="1116965" h="1002665">
                <a:moveTo>
                  <a:pt x="1116386" y="0"/>
                </a:moveTo>
                <a:lnTo>
                  <a:pt x="0" y="0"/>
                </a:lnTo>
                <a:lnTo>
                  <a:pt x="0" y="925255"/>
                </a:lnTo>
                <a:lnTo>
                  <a:pt x="6030" y="955243"/>
                </a:lnTo>
                <a:lnTo>
                  <a:pt x="22486" y="979706"/>
                </a:lnTo>
                <a:lnTo>
                  <a:pt x="46914" y="996184"/>
                </a:lnTo>
                <a:lnTo>
                  <a:pt x="76861" y="1002223"/>
                </a:lnTo>
                <a:lnTo>
                  <a:pt x="1039539" y="1002223"/>
                </a:lnTo>
                <a:lnTo>
                  <a:pt x="1069483" y="996184"/>
                </a:lnTo>
                <a:lnTo>
                  <a:pt x="1093906" y="979706"/>
                </a:lnTo>
                <a:lnTo>
                  <a:pt x="1110357" y="955243"/>
                </a:lnTo>
                <a:lnTo>
                  <a:pt x="1116386" y="925255"/>
                </a:lnTo>
                <a:lnTo>
                  <a:pt x="1116386" y="0"/>
                </a:lnTo>
                <a:close/>
              </a:path>
            </a:pathLst>
          </a:custGeom>
          <a:solidFill>
            <a:srgbClr val="EBE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80092" y="200098"/>
            <a:ext cx="1116965" cy="1002665"/>
          </a:xfrm>
          <a:custGeom>
            <a:avLst/>
            <a:gdLst/>
            <a:ahLst/>
            <a:cxnLst/>
            <a:rect l="l" t="t" r="r" b="b"/>
            <a:pathLst>
              <a:path w="1116965" h="1002665">
                <a:moveTo>
                  <a:pt x="1116386" y="0"/>
                </a:moveTo>
                <a:lnTo>
                  <a:pt x="0" y="0"/>
                </a:lnTo>
                <a:lnTo>
                  <a:pt x="0" y="925255"/>
                </a:lnTo>
                <a:lnTo>
                  <a:pt x="6030" y="955243"/>
                </a:lnTo>
                <a:lnTo>
                  <a:pt x="22486" y="979706"/>
                </a:lnTo>
                <a:lnTo>
                  <a:pt x="46914" y="996184"/>
                </a:lnTo>
                <a:lnTo>
                  <a:pt x="76861" y="1002223"/>
                </a:lnTo>
                <a:lnTo>
                  <a:pt x="1039539" y="1002223"/>
                </a:lnTo>
                <a:lnTo>
                  <a:pt x="1069483" y="996184"/>
                </a:lnTo>
                <a:lnTo>
                  <a:pt x="1093906" y="979706"/>
                </a:lnTo>
                <a:lnTo>
                  <a:pt x="1110357" y="955243"/>
                </a:lnTo>
                <a:lnTo>
                  <a:pt x="1116386" y="925255"/>
                </a:lnTo>
                <a:lnTo>
                  <a:pt x="1116386" y="0"/>
                </a:lnTo>
                <a:close/>
              </a:path>
            </a:pathLst>
          </a:custGeom>
          <a:solidFill>
            <a:srgbClr val="56CE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80092" y="84382"/>
            <a:ext cx="1116965" cy="154305"/>
          </a:xfrm>
          <a:custGeom>
            <a:avLst/>
            <a:gdLst/>
            <a:ahLst/>
            <a:cxnLst/>
            <a:rect l="l" t="t" r="r" b="b"/>
            <a:pathLst>
              <a:path w="1116965" h="154304">
                <a:moveTo>
                  <a:pt x="1039539" y="0"/>
                </a:moveTo>
                <a:lnTo>
                  <a:pt x="76861" y="0"/>
                </a:lnTo>
                <a:lnTo>
                  <a:pt x="46914" y="6036"/>
                </a:lnTo>
                <a:lnTo>
                  <a:pt x="22486" y="22510"/>
                </a:lnTo>
                <a:lnTo>
                  <a:pt x="6030" y="46967"/>
                </a:lnTo>
                <a:lnTo>
                  <a:pt x="0" y="76953"/>
                </a:lnTo>
                <a:lnTo>
                  <a:pt x="0" y="153925"/>
                </a:lnTo>
                <a:lnTo>
                  <a:pt x="1116386" y="153925"/>
                </a:lnTo>
                <a:lnTo>
                  <a:pt x="1116386" y="76953"/>
                </a:lnTo>
                <a:lnTo>
                  <a:pt x="1110357" y="46967"/>
                </a:lnTo>
                <a:lnTo>
                  <a:pt x="1093906" y="22510"/>
                </a:lnTo>
                <a:lnTo>
                  <a:pt x="1069483" y="6036"/>
                </a:lnTo>
                <a:lnTo>
                  <a:pt x="1039539" y="0"/>
                </a:lnTo>
                <a:close/>
              </a:path>
            </a:pathLst>
          </a:custGeom>
          <a:solidFill>
            <a:srgbClr val="5558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38419" y="14223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9078" y="0"/>
                </a:moveTo>
                <a:lnTo>
                  <a:pt x="11497" y="1526"/>
                </a:lnTo>
                <a:lnTo>
                  <a:pt x="5450" y="5662"/>
                </a:lnTo>
                <a:lnTo>
                  <a:pt x="1447" y="11743"/>
                </a:lnTo>
                <a:lnTo>
                  <a:pt x="0" y="19104"/>
                </a:lnTo>
                <a:lnTo>
                  <a:pt x="1447" y="26785"/>
                </a:lnTo>
                <a:lnTo>
                  <a:pt x="5450" y="33030"/>
                </a:lnTo>
                <a:lnTo>
                  <a:pt x="11497" y="37227"/>
                </a:lnTo>
                <a:lnTo>
                  <a:pt x="19078" y="38762"/>
                </a:lnTo>
                <a:lnTo>
                  <a:pt x="26429" y="37227"/>
                </a:lnTo>
                <a:lnTo>
                  <a:pt x="32501" y="33030"/>
                </a:lnTo>
                <a:lnTo>
                  <a:pt x="36632" y="26785"/>
                </a:lnTo>
                <a:lnTo>
                  <a:pt x="38156" y="19104"/>
                </a:lnTo>
                <a:lnTo>
                  <a:pt x="36632" y="11743"/>
                </a:lnTo>
                <a:lnTo>
                  <a:pt x="32501" y="5662"/>
                </a:lnTo>
                <a:lnTo>
                  <a:pt x="26429" y="1526"/>
                </a:lnTo>
                <a:lnTo>
                  <a:pt x="19078" y="0"/>
                </a:lnTo>
                <a:close/>
              </a:path>
            </a:pathLst>
          </a:custGeom>
          <a:solidFill>
            <a:srgbClr val="E64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5279" y="14223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9080" y="0"/>
                </a:moveTo>
                <a:lnTo>
                  <a:pt x="11729" y="1526"/>
                </a:lnTo>
                <a:lnTo>
                  <a:pt x="5655" y="5662"/>
                </a:lnTo>
                <a:lnTo>
                  <a:pt x="1524" y="11743"/>
                </a:lnTo>
                <a:lnTo>
                  <a:pt x="0" y="19104"/>
                </a:lnTo>
                <a:lnTo>
                  <a:pt x="1524" y="26785"/>
                </a:lnTo>
                <a:lnTo>
                  <a:pt x="5655" y="33030"/>
                </a:lnTo>
                <a:lnTo>
                  <a:pt x="11729" y="37227"/>
                </a:lnTo>
                <a:lnTo>
                  <a:pt x="19080" y="38762"/>
                </a:lnTo>
                <a:lnTo>
                  <a:pt x="26660" y="37227"/>
                </a:lnTo>
                <a:lnTo>
                  <a:pt x="32707" y="33030"/>
                </a:lnTo>
                <a:lnTo>
                  <a:pt x="36710" y="26785"/>
                </a:lnTo>
                <a:lnTo>
                  <a:pt x="38158" y="19104"/>
                </a:lnTo>
                <a:lnTo>
                  <a:pt x="36710" y="11743"/>
                </a:lnTo>
                <a:lnTo>
                  <a:pt x="32707" y="5662"/>
                </a:lnTo>
                <a:lnTo>
                  <a:pt x="26660" y="1526"/>
                </a:lnTo>
                <a:lnTo>
                  <a:pt x="19080" y="0"/>
                </a:lnTo>
                <a:close/>
              </a:path>
            </a:pathLst>
          </a:custGeom>
          <a:solidFill>
            <a:srgbClr val="EFC4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92142" y="14223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9078" y="0"/>
                </a:moveTo>
                <a:lnTo>
                  <a:pt x="11727" y="1526"/>
                </a:lnTo>
                <a:lnTo>
                  <a:pt x="5654" y="5662"/>
                </a:lnTo>
                <a:lnTo>
                  <a:pt x="1524" y="11743"/>
                </a:lnTo>
                <a:lnTo>
                  <a:pt x="0" y="19104"/>
                </a:lnTo>
                <a:lnTo>
                  <a:pt x="1524" y="26785"/>
                </a:lnTo>
                <a:lnTo>
                  <a:pt x="5654" y="33030"/>
                </a:lnTo>
                <a:lnTo>
                  <a:pt x="11727" y="37227"/>
                </a:lnTo>
                <a:lnTo>
                  <a:pt x="19078" y="38762"/>
                </a:lnTo>
                <a:lnTo>
                  <a:pt x="26748" y="37227"/>
                </a:lnTo>
                <a:lnTo>
                  <a:pt x="32984" y="33030"/>
                </a:lnTo>
                <a:lnTo>
                  <a:pt x="37175" y="26785"/>
                </a:lnTo>
                <a:lnTo>
                  <a:pt x="38708" y="19104"/>
                </a:lnTo>
                <a:lnTo>
                  <a:pt x="37175" y="11743"/>
                </a:lnTo>
                <a:lnTo>
                  <a:pt x="32984" y="5662"/>
                </a:lnTo>
                <a:lnTo>
                  <a:pt x="26748" y="1526"/>
                </a:lnTo>
                <a:lnTo>
                  <a:pt x="19078" y="0"/>
                </a:lnTo>
                <a:close/>
              </a:path>
            </a:pathLst>
          </a:custGeom>
          <a:solidFill>
            <a:srgbClr val="23AD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61844" y="123126"/>
            <a:ext cx="76865" cy="76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46270" y="142231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86" y="0"/>
                </a:moveTo>
                <a:lnTo>
                  <a:pt x="19096" y="0"/>
                </a:lnTo>
                <a:lnTo>
                  <a:pt x="11743" y="1526"/>
                </a:lnTo>
                <a:lnTo>
                  <a:pt x="5664" y="5662"/>
                </a:lnTo>
                <a:lnTo>
                  <a:pt x="1527" y="11743"/>
                </a:lnTo>
                <a:lnTo>
                  <a:pt x="0" y="19104"/>
                </a:lnTo>
                <a:lnTo>
                  <a:pt x="1527" y="26785"/>
                </a:lnTo>
                <a:lnTo>
                  <a:pt x="5664" y="33030"/>
                </a:lnTo>
                <a:lnTo>
                  <a:pt x="11743" y="37227"/>
                </a:lnTo>
                <a:lnTo>
                  <a:pt x="19096" y="38762"/>
                </a:lnTo>
                <a:lnTo>
                  <a:pt x="57786" y="38762"/>
                </a:lnTo>
                <a:lnTo>
                  <a:pt x="65137" y="37227"/>
                </a:lnTo>
                <a:lnTo>
                  <a:pt x="71210" y="33030"/>
                </a:lnTo>
                <a:lnTo>
                  <a:pt x="75340" y="26785"/>
                </a:lnTo>
                <a:lnTo>
                  <a:pt x="76865" y="19104"/>
                </a:lnTo>
                <a:lnTo>
                  <a:pt x="75340" y="11743"/>
                </a:lnTo>
                <a:lnTo>
                  <a:pt x="71210" y="5662"/>
                </a:lnTo>
                <a:lnTo>
                  <a:pt x="65137" y="1526"/>
                </a:lnTo>
                <a:lnTo>
                  <a:pt x="57786" y="0"/>
                </a:lnTo>
                <a:close/>
              </a:path>
            </a:pathLst>
          </a:custGeom>
          <a:solidFill>
            <a:srgbClr val="BCC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76576" y="334938"/>
            <a:ext cx="577850" cy="116205"/>
          </a:xfrm>
          <a:custGeom>
            <a:avLst/>
            <a:gdLst/>
            <a:ahLst/>
            <a:cxnLst/>
            <a:rect l="l" t="t" r="r" b="b"/>
            <a:pathLst>
              <a:path w="577850" h="116204">
                <a:moveTo>
                  <a:pt x="558194" y="0"/>
                </a:moveTo>
                <a:lnTo>
                  <a:pt x="19080" y="0"/>
                </a:lnTo>
                <a:lnTo>
                  <a:pt x="11499" y="1526"/>
                </a:lnTo>
                <a:lnTo>
                  <a:pt x="5451" y="5662"/>
                </a:lnTo>
                <a:lnTo>
                  <a:pt x="1448" y="11743"/>
                </a:lnTo>
                <a:lnTo>
                  <a:pt x="0" y="19104"/>
                </a:lnTo>
                <a:lnTo>
                  <a:pt x="0" y="96611"/>
                </a:lnTo>
                <a:lnTo>
                  <a:pt x="1448" y="103972"/>
                </a:lnTo>
                <a:lnTo>
                  <a:pt x="5451" y="110053"/>
                </a:lnTo>
                <a:lnTo>
                  <a:pt x="11499" y="114189"/>
                </a:lnTo>
                <a:lnTo>
                  <a:pt x="19080" y="115716"/>
                </a:lnTo>
                <a:lnTo>
                  <a:pt x="558194" y="115716"/>
                </a:lnTo>
                <a:lnTo>
                  <a:pt x="565545" y="114189"/>
                </a:lnTo>
                <a:lnTo>
                  <a:pt x="571618" y="110053"/>
                </a:lnTo>
                <a:lnTo>
                  <a:pt x="575748" y="103972"/>
                </a:lnTo>
                <a:lnTo>
                  <a:pt x="577273" y="96611"/>
                </a:lnTo>
                <a:lnTo>
                  <a:pt x="577273" y="19104"/>
                </a:lnTo>
                <a:lnTo>
                  <a:pt x="575748" y="11743"/>
                </a:lnTo>
                <a:lnTo>
                  <a:pt x="571618" y="5662"/>
                </a:lnTo>
                <a:lnTo>
                  <a:pt x="565545" y="1526"/>
                </a:lnTo>
                <a:lnTo>
                  <a:pt x="558194" y="0"/>
                </a:lnTo>
                <a:close/>
              </a:path>
            </a:pathLst>
          </a:custGeom>
          <a:solidFill>
            <a:srgbClr val="4AB5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76576" y="527626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351" y="0"/>
                </a:lnTo>
              </a:path>
            </a:pathLst>
          </a:custGeom>
          <a:ln w="38209">
            <a:solidFill>
              <a:srgbClr val="4AB5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76576" y="604865"/>
            <a:ext cx="539115" cy="0"/>
          </a:xfrm>
          <a:custGeom>
            <a:avLst/>
            <a:gdLst/>
            <a:ahLst/>
            <a:cxnLst/>
            <a:rect l="l" t="t" r="r" b="b"/>
            <a:pathLst>
              <a:path w="539115" h="0">
                <a:moveTo>
                  <a:pt x="0" y="0"/>
                </a:moveTo>
                <a:lnTo>
                  <a:pt x="538583" y="0"/>
                </a:lnTo>
              </a:path>
            </a:pathLst>
          </a:custGeom>
          <a:ln w="38743">
            <a:solidFill>
              <a:srgbClr val="4AB5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76576" y="681828"/>
            <a:ext cx="501015" cy="0"/>
          </a:xfrm>
          <a:custGeom>
            <a:avLst/>
            <a:gdLst/>
            <a:ahLst/>
            <a:cxnLst/>
            <a:rect l="l" t="t" r="r" b="b"/>
            <a:pathLst>
              <a:path w="501015" h="0">
                <a:moveTo>
                  <a:pt x="0" y="0"/>
                </a:moveTo>
                <a:lnTo>
                  <a:pt x="500408" y="0"/>
                </a:lnTo>
              </a:path>
            </a:pathLst>
          </a:custGeom>
          <a:ln w="38762">
            <a:solidFill>
              <a:srgbClr val="4AB5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76576" y="759076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 h="0">
                <a:moveTo>
                  <a:pt x="0" y="0"/>
                </a:moveTo>
                <a:lnTo>
                  <a:pt x="461717" y="0"/>
                </a:lnTo>
              </a:path>
            </a:pathLst>
          </a:custGeom>
          <a:ln w="38209">
            <a:solidFill>
              <a:srgbClr val="4AB5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76576" y="855153"/>
            <a:ext cx="923925" cy="270510"/>
          </a:xfrm>
          <a:custGeom>
            <a:avLst/>
            <a:gdLst/>
            <a:ahLst/>
            <a:cxnLst/>
            <a:rect l="l" t="t" r="r" b="b"/>
            <a:pathLst>
              <a:path w="923925" h="270509">
                <a:moveTo>
                  <a:pt x="904346" y="0"/>
                </a:moveTo>
                <a:lnTo>
                  <a:pt x="19080" y="0"/>
                </a:lnTo>
                <a:lnTo>
                  <a:pt x="11499" y="1534"/>
                </a:lnTo>
                <a:lnTo>
                  <a:pt x="5451" y="5729"/>
                </a:lnTo>
                <a:lnTo>
                  <a:pt x="1448" y="11969"/>
                </a:lnTo>
                <a:lnTo>
                  <a:pt x="0" y="19639"/>
                </a:lnTo>
                <a:lnTo>
                  <a:pt x="0" y="250549"/>
                </a:lnTo>
                <a:lnTo>
                  <a:pt x="1448" y="258226"/>
                </a:lnTo>
                <a:lnTo>
                  <a:pt x="5451" y="264469"/>
                </a:lnTo>
                <a:lnTo>
                  <a:pt x="11499" y="268665"/>
                </a:lnTo>
                <a:lnTo>
                  <a:pt x="19080" y="270200"/>
                </a:lnTo>
                <a:lnTo>
                  <a:pt x="904346" y="270200"/>
                </a:lnTo>
                <a:lnTo>
                  <a:pt x="911929" y="268665"/>
                </a:lnTo>
                <a:lnTo>
                  <a:pt x="917976" y="264469"/>
                </a:lnTo>
                <a:lnTo>
                  <a:pt x="921977" y="258226"/>
                </a:lnTo>
                <a:lnTo>
                  <a:pt x="923424" y="250549"/>
                </a:lnTo>
                <a:lnTo>
                  <a:pt x="923424" y="19639"/>
                </a:lnTo>
                <a:lnTo>
                  <a:pt x="921977" y="11969"/>
                </a:lnTo>
                <a:lnTo>
                  <a:pt x="917976" y="5729"/>
                </a:lnTo>
                <a:lnTo>
                  <a:pt x="911929" y="1534"/>
                </a:lnTo>
                <a:lnTo>
                  <a:pt x="904346" y="0"/>
                </a:lnTo>
                <a:close/>
              </a:path>
            </a:pathLst>
          </a:custGeom>
          <a:solidFill>
            <a:srgbClr val="4AB5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69367" y="876985"/>
            <a:ext cx="153712" cy="18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87342" y="485050"/>
            <a:ext cx="275590" cy="411480"/>
          </a:xfrm>
          <a:custGeom>
            <a:avLst/>
            <a:gdLst/>
            <a:ahLst/>
            <a:cxnLst/>
            <a:rect l="l" t="t" r="r" b="b"/>
            <a:pathLst>
              <a:path w="275590" h="411480">
                <a:moveTo>
                  <a:pt x="207157" y="0"/>
                </a:moveTo>
                <a:lnTo>
                  <a:pt x="0" y="391934"/>
                </a:lnTo>
                <a:lnTo>
                  <a:pt x="26042" y="396067"/>
                </a:lnTo>
                <a:lnTo>
                  <a:pt x="45593" y="399642"/>
                </a:lnTo>
                <a:lnTo>
                  <a:pt x="61564" y="404140"/>
                </a:lnTo>
                <a:lnTo>
                  <a:pt x="76865" y="411039"/>
                </a:lnTo>
                <a:lnTo>
                  <a:pt x="275283" y="36017"/>
                </a:lnTo>
                <a:lnTo>
                  <a:pt x="207157" y="0"/>
                </a:lnTo>
                <a:close/>
              </a:path>
            </a:pathLst>
          </a:custGeom>
          <a:solidFill>
            <a:srgbClr val="F3D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64207" y="521067"/>
            <a:ext cx="266065" cy="427990"/>
          </a:xfrm>
          <a:custGeom>
            <a:avLst/>
            <a:gdLst/>
            <a:ahLst/>
            <a:cxnLst/>
            <a:rect l="l" t="t" r="r" b="b"/>
            <a:pathLst>
              <a:path w="266065" h="427990">
                <a:moveTo>
                  <a:pt x="198418" y="0"/>
                </a:moveTo>
                <a:lnTo>
                  <a:pt x="0" y="375022"/>
                </a:lnTo>
                <a:lnTo>
                  <a:pt x="16561" y="386285"/>
                </a:lnTo>
                <a:lnTo>
                  <a:pt x="31892" y="398829"/>
                </a:lnTo>
                <a:lnTo>
                  <a:pt x="45994" y="412707"/>
                </a:lnTo>
                <a:lnTo>
                  <a:pt x="58872" y="427970"/>
                </a:lnTo>
                <a:lnTo>
                  <a:pt x="266011" y="36035"/>
                </a:lnTo>
                <a:lnTo>
                  <a:pt x="198418" y="0"/>
                </a:lnTo>
                <a:close/>
              </a:path>
            </a:pathLst>
          </a:custGeom>
          <a:solidFill>
            <a:srgbClr val="EFC4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694499" y="335067"/>
            <a:ext cx="205484" cy="222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014735" y="1028735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77" y="0"/>
                </a:moveTo>
                <a:lnTo>
                  <a:pt x="19080" y="0"/>
                </a:lnTo>
                <a:lnTo>
                  <a:pt x="11729" y="1535"/>
                </a:lnTo>
                <a:lnTo>
                  <a:pt x="5655" y="5731"/>
                </a:lnTo>
                <a:lnTo>
                  <a:pt x="1524" y="11975"/>
                </a:lnTo>
                <a:lnTo>
                  <a:pt x="0" y="19652"/>
                </a:lnTo>
                <a:lnTo>
                  <a:pt x="1524" y="27012"/>
                </a:lnTo>
                <a:lnTo>
                  <a:pt x="5655" y="33093"/>
                </a:lnTo>
                <a:lnTo>
                  <a:pt x="11729" y="37230"/>
                </a:lnTo>
                <a:lnTo>
                  <a:pt x="19080" y="38756"/>
                </a:lnTo>
                <a:lnTo>
                  <a:pt x="57777" y="38756"/>
                </a:lnTo>
                <a:lnTo>
                  <a:pt x="65361" y="37230"/>
                </a:lnTo>
                <a:lnTo>
                  <a:pt x="71408" y="33093"/>
                </a:lnTo>
                <a:lnTo>
                  <a:pt x="75409" y="27012"/>
                </a:lnTo>
                <a:lnTo>
                  <a:pt x="76856" y="19652"/>
                </a:lnTo>
                <a:lnTo>
                  <a:pt x="75409" y="11975"/>
                </a:lnTo>
                <a:lnTo>
                  <a:pt x="71408" y="5731"/>
                </a:lnTo>
                <a:lnTo>
                  <a:pt x="65361" y="1535"/>
                </a:lnTo>
                <a:lnTo>
                  <a:pt x="57777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30299" y="1028735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86" y="0"/>
                </a:moveTo>
                <a:lnTo>
                  <a:pt x="19078" y="0"/>
                </a:lnTo>
                <a:lnTo>
                  <a:pt x="11727" y="1535"/>
                </a:lnTo>
                <a:lnTo>
                  <a:pt x="5654" y="5731"/>
                </a:lnTo>
                <a:lnTo>
                  <a:pt x="1524" y="11975"/>
                </a:lnTo>
                <a:lnTo>
                  <a:pt x="0" y="19652"/>
                </a:lnTo>
                <a:lnTo>
                  <a:pt x="1524" y="27012"/>
                </a:lnTo>
                <a:lnTo>
                  <a:pt x="5654" y="33093"/>
                </a:lnTo>
                <a:lnTo>
                  <a:pt x="11727" y="37230"/>
                </a:lnTo>
                <a:lnTo>
                  <a:pt x="19078" y="38756"/>
                </a:lnTo>
                <a:lnTo>
                  <a:pt x="57786" y="38756"/>
                </a:lnTo>
                <a:lnTo>
                  <a:pt x="65137" y="37230"/>
                </a:lnTo>
                <a:lnTo>
                  <a:pt x="71210" y="33093"/>
                </a:lnTo>
                <a:lnTo>
                  <a:pt x="75340" y="27012"/>
                </a:lnTo>
                <a:lnTo>
                  <a:pt x="76865" y="19652"/>
                </a:lnTo>
                <a:lnTo>
                  <a:pt x="75340" y="11975"/>
                </a:lnTo>
                <a:lnTo>
                  <a:pt x="71210" y="5731"/>
                </a:lnTo>
                <a:lnTo>
                  <a:pt x="65137" y="1535"/>
                </a:lnTo>
                <a:lnTo>
                  <a:pt x="57786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45855" y="1028735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86" y="0"/>
                </a:moveTo>
                <a:lnTo>
                  <a:pt x="19096" y="0"/>
                </a:lnTo>
                <a:lnTo>
                  <a:pt x="11743" y="1535"/>
                </a:lnTo>
                <a:lnTo>
                  <a:pt x="5664" y="5731"/>
                </a:lnTo>
                <a:lnTo>
                  <a:pt x="1527" y="11975"/>
                </a:lnTo>
                <a:lnTo>
                  <a:pt x="0" y="19652"/>
                </a:lnTo>
                <a:lnTo>
                  <a:pt x="1527" y="27012"/>
                </a:lnTo>
                <a:lnTo>
                  <a:pt x="5664" y="33093"/>
                </a:lnTo>
                <a:lnTo>
                  <a:pt x="11743" y="37230"/>
                </a:lnTo>
                <a:lnTo>
                  <a:pt x="19096" y="38756"/>
                </a:lnTo>
                <a:lnTo>
                  <a:pt x="57786" y="38756"/>
                </a:lnTo>
                <a:lnTo>
                  <a:pt x="65137" y="37230"/>
                </a:lnTo>
                <a:lnTo>
                  <a:pt x="71210" y="33093"/>
                </a:lnTo>
                <a:lnTo>
                  <a:pt x="75340" y="27012"/>
                </a:lnTo>
                <a:lnTo>
                  <a:pt x="76865" y="19652"/>
                </a:lnTo>
                <a:lnTo>
                  <a:pt x="75340" y="11975"/>
                </a:lnTo>
                <a:lnTo>
                  <a:pt x="71210" y="5731"/>
                </a:lnTo>
                <a:lnTo>
                  <a:pt x="65137" y="1535"/>
                </a:lnTo>
                <a:lnTo>
                  <a:pt x="57786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361428" y="1028735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4" h="39369">
                <a:moveTo>
                  <a:pt x="38156" y="0"/>
                </a:moveTo>
                <a:lnTo>
                  <a:pt x="19078" y="0"/>
                </a:lnTo>
                <a:lnTo>
                  <a:pt x="11727" y="1535"/>
                </a:lnTo>
                <a:lnTo>
                  <a:pt x="5654" y="5731"/>
                </a:lnTo>
                <a:lnTo>
                  <a:pt x="1524" y="11975"/>
                </a:lnTo>
                <a:lnTo>
                  <a:pt x="0" y="19652"/>
                </a:lnTo>
                <a:lnTo>
                  <a:pt x="1524" y="27012"/>
                </a:lnTo>
                <a:lnTo>
                  <a:pt x="5654" y="33093"/>
                </a:lnTo>
                <a:lnTo>
                  <a:pt x="11727" y="37230"/>
                </a:lnTo>
                <a:lnTo>
                  <a:pt x="19078" y="38756"/>
                </a:lnTo>
                <a:lnTo>
                  <a:pt x="38156" y="38756"/>
                </a:lnTo>
                <a:lnTo>
                  <a:pt x="45826" y="37230"/>
                </a:lnTo>
                <a:lnTo>
                  <a:pt x="52062" y="33093"/>
                </a:lnTo>
                <a:lnTo>
                  <a:pt x="56253" y="27012"/>
                </a:lnTo>
                <a:lnTo>
                  <a:pt x="57786" y="19652"/>
                </a:lnTo>
                <a:lnTo>
                  <a:pt x="56253" y="11975"/>
                </a:lnTo>
                <a:lnTo>
                  <a:pt x="52062" y="5731"/>
                </a:lnTo>
                <a:lnTo>
                  <a:pt x="45826" y="1535"/>
                </a:lnTo>
                <a:lnTo>
                  <a:pt x="38156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572928" y="1028735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4" h="39369">
                <a:moveTo>
                  <a:pt x="38708" y="0"/>
                </a:moveTo>
                <a:lnTo>
                  <a:pt x="19078" y="0"/>
                </a:lnTo>
                <a:lnTo>
                  <a:pt x="11727" y="1535"/>
                </a:lnTo>
                <a:lnTo>
                  <a:pt x="5654" y="5731"/>
                </a:lnTo>
                <a:lnTo>
                  <a:pt x="1524" y="11975"/>
                </a:lnTo>
                <a:lnTo>
                  <a:pt x="0" y="19652"/>
                </a:lnTo>
                <a:lnTo>
                  <a:pt x="1524" y="27012"/>
                </a:lnTo>
                <a:lnTo>
                  <a:pt x="5654" y="33093"/>
                </a:lnTo>
                <a:lnTo>
                  <a:pt x="11727" y="37230"/>
                </a:lnTo>
                <a:lnTo>
                  <a:pt x="19078" y="38756"/>
                </a:lnTo>
                <a:lnTo>
                  <a:pt x="38708" y="38756"/>
                </a:lnTo>
                <a:lnTo>
                  <a:pt x="46059" y="37230"/>
                </a:lnTo>
                <a:lnTo>
                  <a:pt x="52131" y="33093"/>
                </a:lnTo>
                <a:lnTo>
                  <a:pt x="56262" y="27012"/>
                </a:lnTo>
                <a:lnTo>
                  <a:pt x="57786" y="19652"/>
                </a:lnTo>
                <a:lnTo>
                  <a:pt x="56262" y="11975"/>
                </a:lnTo>
                <a:lnTo>
                  <a:pt x="52131" y="5731"/>
                </a:lnTo>
                <a:lnTo>
                  <a:pt x="46059" y="1535"/>
                </a:lnTo>
                <a:lnTo>
                  <a:pt x="38708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69423" y="1028735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68" y="0"/>
                </a:moveTo>
                <a:lnTo>
                  <a:pt x="19078" y="0"/>
                </a:lnTo>
                <a:lnTo>
                  <a:pt x="11727" y="1535"/>
                </a:lnTo>
                <a:lnTo>
                  <a:pt x="5654" y="5731"/>
                </a:lnTo>
                <a:lnTo>
                  <a:pt x="1524" y="11975"/>
                </a:lnTo>
                <a:lnTo>
                  <a:pt x="0" y="19652"/>
                </a:lnTo>
                <a:lnTo>
                  <a:pt x="1524" y="27012"/>
                </a:lnTo>
                <a:lnTo>
                  <a:pt x="5654" y="33093"/>
                </a:lnTo>
                <a:lnTo>
                  <a:pt x="11727" y="37230"/>
                </a:lnTo>
                <a:lnTo>
                  <a:pt x="19078" y="38756"/>
                </a:lnTo>
                <a:lnTo>
                  <a:pt x="57768" y="38756"/>
                </a:lnTo>
                <a:lnTo>
                  <a:pt x="65119" y="37230"/>
                </a:lnTo>
                <a:lnTo>
                  <a:pt x="71191" y="33093"/>
                </a:lnTo>
                <a:lnTo>
                  <a:pt x="75322" y="27012"/>
                </a:lnTo>
                <a:lnTo>
                  <a:pt x="76846" y="19652"/>
                </a:lnTo>
                <a:lnTo>
                  <a:pt x="75322" y="11975"/>
                </a:lnTo>
                <a:lnTo>
                  <a:pt x="71191" y="5731"/>
                </a:lnTo>
                <a:lnTo>
                  <a:pt x="65119" y="1535"/>
                </a:lnTo>
                <a:lnTo>
                  <a:pt x="57768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84978" y="1028735"/>
            <a:ext cx="77470" cy="39370"/>
          </a:xfrm>
          <a:custGeom>
            <a:avLst/>
            <a:gdLst/>
            <a:ahLst/>
            <a:cxnLst/>
            <a:rect l="l" t="t" r="r" b="b"/>
            <a:pathLst>
              <a:path w="77470" h="39369">
                <a:moveTo>
                  <a:pt x="57786" y="0"/>
                </a:moveTo>
                <a:lnTo>
                  <a:pt x="19078" y="0"/>
                </a:lnTo>
                <a:lnTo>
                  <a:pt x="11502" y="1535"/>
                </a:lnTo>
                <a:lnTo>
                  <a:pt x="5454" y="5731"/>
                </a:lnTo>
                <a:lnTo>
                  <a:pt x="1449" y="11975"/>
                </a:lnTo>
                <a:lnTo>
                  <a:pt x="0" y="19652"/>
                </a:lnTo>
                <a:lnTo>
                  <a:pt x="1449" y="27012"/>
                </a:lnTo>
                <a:lnTo>
                  <a:pt x="5454" y="33093"/>
                </a:lnTo>
                <a:lnTo>
                  <a:pt x="11502" y="37230"/>
                </a:lnTo>
                <a:lnTo>
                  <a:pt x="19078" y="38756"/>
                </a:lnTo>
                <a:lnTo>
                  <a:pt x="57786" y="38756"/>
                </a:lnTo>
                <a:lnTo>
                  <a:pt x="65137" y="37230"/>
                </a:lnTo>
                <a:lnTo>
                  <a:pt x="71210" y="33093"/>
                </a:lnTo>
                <a:lnTo>
                  <a:pt x="75340" y="27012"/>
                </a:lnTo>
                <a:lnTo>
                  <a:pt x="76865" y="19652"/>
                </a:lnTo>
                <a:lnTo>
                  <a:pt x="75340" y="11975"/>
                </a:lnTo>
                <a:lnTo>
                  <a:pt x="71210" y="5731"/>
                </a:lnTo>
                <a:lnTo>
                  <a:pt x="65137" y="1535"/>
                </a:lnTo>
                <a:lnTo>
                  <a:pt x="57786" y="0"/>
                </a:lnTo>
                <a:close/>
              </a:path>
            </a:pathLst>
          </a:custGeom>
          <a:solidFill>
            <a:srgbClr val="9FC8D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015" y="24841"/>
            <a:ext cx="59137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5" b="1" i="0">
                <a:latin typeface="Segoe UI"/>
                <a:cs typeface="Segoe UI"/>
              </a:rPr>
              <a:t>Алгоритм </a:t>
            </a:r>
            <a:r>
              <a:rPr dirty="0" sz="3600" spc="-20" b="1" i="0">
                <a:latin typeface="Segoe UI"/>
                <a:cs typeface="Segoe UI"/>
              </a:rPr>
              <a:t>работы </a:t>
            </a:r>
            <a:r>
              <a:rPr dirty="0" sz="3600" spc="-15" b="1" i="0">
                <a:latin typeface="Segoe UI"/>
                <a:cs typeface="Segoe UI"/>
              </a:rPr>
              <a:t>врачей  </a:t>
            </a:r>
            <a:r>
              <a:rPr dirty="0" sz="3600" b="1" i="0">
                <a:latin typeface="Segoe UI"/>
                <a:cs typeface="Segoe UI"/>
              </a:rPr>
              <a:t>при </a:t>
            </a:r>
            <a:r>
              <a:rPr dirty="0" sz="3600" spc="-15" b="1" i="0">
                <a:latin typeface="Segoe UI"/>
                <a:cs typeface="Segoe UI"/>
              </a:rPr>
              <a:t>коронавирусе </a:t>
            </a:r>
            <a:r>
              <a:rPr dirty="0" sz="3600" spc="-5" b="1" i="0">
                <a:latin typeface="Segoe UI"/>
                <a:cs typeface="Segoe UI"/>
              </a:rPr>
              <a:t>[1 из</a:t>
            </a:r>
            <a:r>
              <a:rPr dirty="0" sz="3600" spc="-10" b="1" i="0">
                <a:latin typeface="Segoe UI"/>
                <a:cs typeface="Segoe UI"/>
              </a:rPr>
              <a:t> </a:t>
            </a:r>
            <a:r>
              <a:rPr dirty="0" sz="3600" spc="5" b="1" i="0">
                <a:latin typeface="Segoe UI"/>
                <a:cs typeface="Segoe UI"/>
              </a:rPr>
              <a:t>4]</a:t>
            </a:r>
            <a:endParaRPr sz="3600">
              <a:latin typeface="Segoe UI"/>
              <a:cs typeface="Segoe U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9006" y="1982470"/>
          <a:ext cx="11540490" cy="421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/>
                <a:gridCol w="2854325"/>
                <a:gridCol w="3960494"/>
                <a:gridCol w="3960495"/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№</a:t>
                      </a:r>
                      <a:endParaRPr sz="1050">
                        <a:latin typeface="Segoe UI"/>
                        <a:cs typeface="Segoe U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группы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21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Типовые</a:t>
                      </a:r>
                      <a:r>
                        <a:rPr dirty="0" sz="1050" spc="-50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случаи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Критерии оценки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категории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пациентов и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тактика</a:t>
                      </a:r>
                      <a:r>
                        <a:rPr dirty="0" sz="1050" spc="-1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spc="-5" b="1">
                          <a:latin typeface="Segoe UI"/>
                          <a:cs typeface="Segoe UI"/>
                        </a:rPr>
                        <a:t>ведения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14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050" spc="-5" b="1">
                          <a:latin typeface="Segoe UI"/>
                          <a:cs typeface="Segoe UI"/>
                        </a:rPr>
                        <a:t>Есть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симптомы</a:t>
                      </a:r>
                      <a:r>
                        <a:rPr dirty="0" sz="1050" spc="-6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50" b="1">
                          <a:latin typeface="Segoe UI"/>
                          <a:cs typeface="Segoe UI"/>
                        </a:rPr>
                        <a:t>Нет симптомов</a:t>
                      </a:r>
                      <a:r>
                        <a:rPr dirty="0" sz="1050" spc="-75" b="1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50" b="1">
                          <a:latin typeface="Segoe UI"/>
                          <a:cs typeface="Segoe UI"/>
                        </a:rPr>
                        <a:t>ОРВИ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424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25"/>
                        </a:spcBef>
                      </a:pPr>
                      <a:r>
                        <a:rPr dirty="0" sz="2800" b="1">
                          <a:latin typeface="Segoe UI"/>
                          <a:cs typeface="Segoe UI"/>
                        </a:rPr>
                        <a:t>I</a:t>
                      </a:r>
                      <a:endParaRPr sz="2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latin typeface="Segoe UI"/>
                          <a:cs typeface="Segoe UI"/>
                        </a:rPr>
                        <a:t>Пациент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647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Вернулся в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течение последних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14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с  территории, где зарегистрированы случаи  новой коронавирусной</a:t>
                      </a:r>
                      <a:r>
                        <a:rPr dirty="0"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инфекции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Лёгкое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взятие биоматериала (мазок из зева и</a:t>
                      </a:r>
                      <a:r>
                        <a:rPr dirty="0" sz="1000" spc="8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носа)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(в 1,3,10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 обращения)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1000" spc="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Cito!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контроль результатов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мазка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через</a:t>
                      </a:r>
                      <a:r>
                        <a:rPr dirty="0" sz="1000" spc="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назначение</a:t>
                      </a:r>
                      <a:r>
                        <a:rPr dirty="0"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лечения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411480" marR="488315" indent="-342900">
                        <a:lnSpc>
                          <a:spcPct val="107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оформление л/н на 14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( при появлении 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симптоматики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1-14й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 изоляции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оформление  нового л/н с 15го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весь период</a:t>
                      </a:r>
                      <a:r>
                        <a:rPr dirty="0" sz="1000" spc="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заболевания)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Тяжёлое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течение: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89230" indent="-121285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89865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выраженной</a:t>
                      </a:r>
                      <a:r>
                        <a:rPr dirty="0"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интоксикации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декомпенсации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 основному</a:t>
                      </a:r>
                      <a:r>
                        <a:rPr dirty="0" sz="1000" spc="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заболеванию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SPo2≤90</a:t>
                      </a:r>
                      <a:r>
                        <a:rPr dirty="0"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%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154305" indent="-8636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-"/>
                        <a:tabLst>
                          <a:tab pos="154940" algn="l"/>
                        </a:tabLst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температуре тела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&gt;38</a:t>
                      </a:r>
                      <a:r>
                        <a:rPr dirty="0" sz="1000" spc="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C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госпитализация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103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Тактика: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Взятие биоматериала (мазок из зева и</a:t>
                      </a:r>
                      <a:r>
                        <a:rPr dirty="0" sz="1000" spc="8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носа)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(в 1-й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мазок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берётся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 аэропорту, на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10-й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день</a:t>
                      </a:r>
                      <a:r>
                        <a:rPr dirty="0" sz="1000" spc="1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врачом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поликлиники)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 marR="1073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( у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тех, кто прилетел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из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Китая,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Ирана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или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Южной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Корее)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выдача  л/н на 14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Segoe UI"/>
                          <a:cs typeface="Segoe UI"/>
                        </a:rPr>
                        <a:t>изоляция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на дому на 14</a:t>
                      </a:r>
                      <a:r>
                        <a:rPr dirty="0"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дней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Врач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обязан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проинформировать</a:t>
                      </a:r>
                      <a:r>
                        <a:rPr dirty="0" u="sng" sz="1000" spc="6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пациента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spc="-24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о </a:t>
                      </a: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нижеследующем: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marL="92075" marR="15748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При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посещении пациента пациенту даются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разъяснения о том,  что он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обязан находиться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дома и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ему запрещается</a:t>
                      </a:r>
                      <a:r>
                        <a:rPr dirty="0" sz="1000" spc="2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покидать</a:t>
                      </a:r>
                      <a:endParaRPr sz="1000">
                        <a:latin typeface="Segoe UI"/>
                        <a:cs typeface="Segoe UI"/>
                      </a:endParaRPr>
                    </a:p>
                    <a:p>
                      <a:pPr algn="just" marL="92075" marR="1504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Segoe UI"/>
                          <a:cs typeface="Segoe UI"/>
                        </a:rPr>
                        <a:t>его согласно Указа Мэра г. Москвы от 5 марта 2020г. № </a:t>
                      </a:r>
                      <a:r>
                        <a:rPr dirty="0" sz="1000">
                          <a:latin typeface="Segoe UI"/>
                          <a:cs typeface="Segoe UI"/>
                        </a:rPr>
                        <a:t>12-УМ. 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 случае появления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симптомов ОРВИ или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других заболеваний  </a:t>
                      </a:r>
                      <a:r>
                        <a:rPr dirty="0" sz="1000" spc="-10">
                          <a:latin typeface="Segoe UI"/>
                          <a:cs typeface="Segoe UI"/>
                        </a:rPr>
                        <a:t>пациент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вызывает врача на</a:t>
                      </a:r>
                      <a:r>
                        <a:rPr dirty="0" sz="1000" spc="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000" spc="-5">
                          <a:latin typeface="Segoe UI"/>
                          <a:cs typeface="Segoe UI"/>
                        </a:rPr>
                        <a:t>дом.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DADADA"/>
                      </a:solidFill>
                      <a:prstDash val="solid"/>
                    </a:lnL>
                    <a:lnR w="12700">
                      <a:solidFill>
                        <a:srgbClr val="DADAD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995159" y="3047"/>
            <a:ext cx="5196839" cy="74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707" y="3047"/>
            <a:ext cx="1344168" cy="110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12689" y="45159"/>
            <a:ext cx="1006475" cy="1162685"/>
          </a:xfrm>
          <a:custGeom>
            <a:avLst/>
            <a:gdLst/>
            <a:ahLst/>
            <a:cxnLst/>
            <a:rect l="l" t="t" r="r" b="b"/>
            <a:pathLst>
              <a:path w="1006475" h="1162685">
                <a:moveTo>
                  <a:pt x="1006268" y="0"/>
                </a:moveTo>
                <a:lnTo>
                  <a:pt x="0" y="0"/>
                </a:lnTo>
                <a:lnTo>
                  <a:pt x="0" y="1084944"/>
                </a:lnTo>
                <a:lnTo>
                  <a:pt x="6056" y="1115188"/>
                </a:lnTo>
                <a:lnTo>
                  <a:pt x="22601" y="1139812"/>
                </a:lnTo>
                <a:lnTo>
                  <a:pt x="47197" y="1156377"/>
                </a:lnTo>
                <a:lnTo>
                  <a:pt x="77405" y="1162441"/>
                </a:lnTo>
                <a:lnTo>
                  <a:pt x="92891" y="1160899"/>
                </a:lnTo>
                <a:lnTo>
                  <a:pt x="132435" y="1140039"/>
                </a:lnTo>
                <a:lnTo>
                  <a:pt x="153270" y="1100449"/>
                </a:lnTo>
                <a:lnTo>
                  <a:pt x="154810" y="1007450"/>
                </a:lnTo>
                <a:lnTo>
                  <a:pt x="1006268" y="1007450"/>
                </a:lnTo>
                <a:lnTo>
                  <a:pt x="1006268" y="0"/>
                </a:lnTo>
                <a:close/>
              </a:path>
            </a:pathLst>
          </a:custGeom>
          <a:solidFill>
            <a:srgbClr val="90DF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90094" y="1052609"/>
            <a:ext cx="1083945" cy="155575"/>
          </a:xfrm>
          <a:custGeom>
            <a:avLst/>
            <a:gdLst/>
            <a:ahLst/>
            <a:cxnLst/>
            <a:rect l="l" t="t" r="r" b="b"/>
            <a:pathLst>
              <a:path w="1083945" h="155575">
                <a:moveTo>
                  <a:pt x="1083669" y="0"/>
                </a:moveTo>
                <a:lnTo>
                  <a:pt x="77405" y="0"/>
                </a:lnTo>
                <a:lnTo>
                  <a:pt x="77405" y="77494"/>
                </a:lnTo>
                <a:lnTo>
                  <a:pt x="75864" y="92999"/>
                </a:lnTo>
                <a:lnTo>
                  <a:pt x="55030" y="132589"/>
                </a:lnTo>
                <a:lnTo>
                  <a:pt x="15486" y="153449"/>
                </a:lnTo>
                <a:lnTo>
                  <a:pt x="0" y="154991"/>
                </a:lnTo>
                <a:lnTo>
                  <a:pt x="1006255" y="154991"/>
                </a:lnTo>
                <a:lnTo>
                  <a:pt x="1036467" y="148927"/>
                </a:lnTo>
                <a:lnTo>
                  <a:pt x="1061065" y="132362"/>
                </a:lnTo>
                <a:lnTo>
                  <a:pt x="1077611" y="107737"/>
                </a:lnTo>
                <a:lnTo>
                  <a:pt x="1083669" y="77494"/>
                </a:lnTo>
                <a:lnTo>
                  <a:pt x="1083669" y="0"/>
                </a:lnTo>
                <a:close/>
              </a:path>
            </a:pathLst>
          </a:custGeom>
          <a:solidFill>
            <a:srgbClr val="5EBB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57760" y="277637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4">
                <a:moveTo>
                  <a:pt x="0" y="0"/>
                </a:moveTo>
                <a:lnTo>
                  <a:pt x="0" y="7751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57760" y="51014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26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357760" y="742619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244"/>
                </a:lnTo>
              </a:path>
            </a:pathLst>
          </a:custGeom>
          <a:ln w="3870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54519" y="684601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 h="0">
                <a:moveTo>
                  <a:pt x="0" y="0"/>
                </a:moveTo>
                <a:lnTo>
                  <a:pt x="348328" y="0"/>
                </a:lnTo>
              </a:path>
            </a:pathLst>
          </a:custGeom>
          <a:ln w="39393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83499" y="451419"/>
            <a:ext cx="0" cy="213995"/>
          </a:xfrm>
          <a:custGeom>
            <a:avLst/>
            <a:gdLst/>
            <a:ahLst/>
            <a:cxnLst/>
            <a:rect l="l" t="t" r="r" b="b"/>
            <a:pathLst>
              <a:path w="0" h="213995">
                <a:moveTo>
                  <a:pt x="0" y="0"/>
                </a:moveTo>
                <a:lnTo>
                  <a:pt x="0" y="213485"/>
                </a:lnTo>
              </a:path>
            </a:pathLst>
          </a:custGeom>
          <a:ln w="38696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31932" y="432358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 h="0">
                <a:moveTo>
                  <a:pt x="0" y="0"/>
                </a:moveTo>
                <a:lnTo>
                  <a:pt x="270915" y="0"/>
                </a:lnTo>
              </a:path>
            </a:pathLst>
          </a:custGeom>
          <a:ln w="38122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86738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9325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31932" y="587623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06202" y="21951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457" y="0"/>
                </a:lnTo>
              </a:path>
            </a:pathLst>
          </a:custGeom>
          <a:ln w="38748">
            <a:solidFill>
              <a:srgbClr val="685F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28797" y="200141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70">
                <a:moveTo>
                  <a:pt x="0" y="38748"/>
                </a:moveTo>
                <a:lnTo>
                  <a:pt x="38702" y="38748"/>
                </a:lnTo>
                <a:lnTo>
                  <a:pt x="38702" y="0"/>
                </a:lnTo>
                <a:lnTo>
                  <a:pt x="0" y="0"/>
                </a:lnTo>
                <a:lnTo>
                  <a:pt x="0" y="38748"/>
                </a:lnTo>
                <a:close/>
              </a:path>
            </a:pathLst>
          </a:custGeom>
          <a:solidFill>
            <a:srgbClr val="685F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183603" y="355152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0" y="154992"/>
                </a:moveTo>
                <a:lnTo>
                  <a:pt x="348328" y="154992"/>
                </a:lnTo>
                <a:lnTo>
                  <a:pt x="348328" y="0"/>
                </a:lnTo>
                <a:lnTo>
                  <a:pt x="0" y="0"/>
                </a:lnTo>
                <a:lnTo>
                  <a:pt x="0" y="154992"/>
                </a:lnTo>
                <a:close/>
              </a:path>
            </a:pathLst>
          </a:custGeom>
          <a:solidFill>
            <a:srgbClr val="F69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183603" y="607000"/>
            <a:ext cx="348615" cy="155575"/>
          </a:xfrm>
          <a:custGeom>
            <a:avLst/>
            <a:gdLst/>
            <a:ahLst/>
            <a:cxnLst/>
            <a:rect l="l" t="t" r="r" b="b"/>
            <a:pathLst>
              <a:path w="348615" h="155575">
                <a:moveTo>
                  <a:pt x="174154" y="0"/>
                </a:moveTo>
                <a:lnTo>
                  <a:pt x="0" y="77504"/>
                </a:lnTo>
                <a:lnTo>
                  <a:pt x="174154" y="154988"/>
                </a:lnTo>
                <a:lnTo>
                  <a:pt x="348328" y="77504"/>
                </a:lnTo>
                <a:lnTo>
                  <a:pt x="174154" y="0"/>
                </a:lnTo>
                <a:close/>
              </a:path>
            </a:pathLst>
          </a:custGeom>
          <a:solidFill>
            <a:srgbClr val="91CA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222300" y="142034"/>
            <a:ext cx="271145" cy="155575"/>
          </a:xfrm>
          <a:custGeom>
            <a:avLst/>
            <a:gdLst/>
            <a:ahLst/>
            <a:cxnLst/>
            <a:rect l="l" t="t" r="r" b="b"/>
            <a:pathLst>
              <a:path w="271145" h="155575">
                <a:moveTo>
                  <a:pt x="193522" y="0"/>
                </a:moveTo>
                <a:lnTo>
                  <a:pt x="77413" y="0"/>
                </a:lnTo>
                <a:lnTo>
                  <a:pt x="47201" y="6063"/>
                </a:lnTo>
                <a:lnTo>
                  <a:pt x="22603" y="22627"/>
                </a:lnTo>
                <a:lnTo>
                  <a:pt x="6057" y="47248"/>
                </a:lnTo>
                <a:lnTo>
                  <a:pt x="0" y="77484"/>
                </a:lnTo>
                <a:lnTo>
                  <a:pt x="6057" y="107731"/>
                </a:lnTo>
                <a:lnTo>
                  <a:pt x="22603" y="132358"/>
                </a:lnTo>
                <a:lnTo>
                  <a:pt x="47201" y="148924"/>
                </a:lnTo>
                <a:lnTo>
                  <a:pt x="77413" y="154988"/>
                </a:lnTo>
                <a:lnTo>
                  <a:pt x="193522" y="154988"/>
                </a:lnTo>
                <a:lnTo>
                  <a:pt x="223734" y="148924"/>
                </a:lnTo>
                <a:lnTo>
                  <a:pt x="248332" y="132358"/>
                </a:lnTo>
                <a:lnTo>
                  <a:pt x="264878" y="107731"/>
                </a:lnTo>
                <a:lnTo>
                  <a:pt x="270936" y="77484"/>
                </a:lnTo>
                <a:lnTo>
                  <a:pt x="264878" y="47248"/>
                </a:lnTo>
                <a:lnTo>
                  <a:pt x="248332" y="22627"/>
                </a:lnTo>
                <a:lnTo>
                  <a:pt x="223734" y="6063"/>
                </a:lnTo>
                <a:lnTo>
                  <a:pt x="193522" y="0"/>
                </a:lnTo>
                <a:close/>
              </a:path>
            </a:pathLst>
          </a:custGeom>
          <a:solidFill>
            <a:srgbClr val="FFD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83603" y="839493"/>
            <a:ext cx="348615" cy="116839"/>
          </a:xfrm>
          <a:custGeom>
            <a:avLst/>
            <a:gdLst/>
            <a:ahLst/>
            <a:cxnLst/>
            <a:rect l="l" t="t" r="r" b="b"/>
            <a:pathLst>
              <a:path w="348615" h="116840">
                <a:moveTo>
                  <a:pt x="290263" y="0"/>
                </a:moveTo>
                <a:lnTo>
                  <a:pt x="58065" y="0"/>
                </a:lnTo>
                <a:lnTo>
                  <a:pt x="35465" y="4568"/>
                </a:lnTo>
                <a:lnTo>
                  <a:pt x="17008" y="17026"/>
                </a:lnTo>
                <a:lnTo>
                  <a:pt x="4563" y="35498"/>
                </a:lnTo>
                <a:lnTo>
                  <a:pt x="0" y="58113"/>
                </a:lnTo>
                <a:lnTo>
                  <a:pt x="4563" y="80739"/>
                </a:lnTo>
                <a:lnTo>
                  <a:pt x="17008" y="99217"/>
                </a:lnTo>
                <a:lnTo>
                  <a:pt x="35465" y="111677"/>
                </a:lnTo>
                <a:lnTo>
                  <a:pt x="58065" y="116246"/>
                </a:lnTo>
                <a:lnTo>
                  <a:pt x="290263" y="116246"/>
                </a:lnTo>
                <a:lnTo>
                  <a:pt x="312863" y="111677"/>
                </a:lnTo>
                <a:lnTo>
                  <a:pt x="331320" y="99217"/>
                </a:lnTo>
                <a:lnTo>
                  <a:pt x="343765" y="80739"/>
                </a:lnTo>
                <a:lnTo>
                  <a:pt x="348328" y="58113"/>
                </a:lnTo>
                <a:lnTo>
                  <a:pt x="343765" y="35498"/>
                </a:lnTo>
                <a:lnTo>
                  <a:pt x="331320" y="17026"/>
                </a:lnTo>
                <a:lnTo>
                  <a:pt x="312863" y="4568"/>
                </a:lnTo>
                <a:lnTo>
                  <a:pt x="290263" y="0"/>
                </a:lnTo>
                <a:close/>
              </a:path>
            </a:pathLst>
          </a:custGeom>
          <a:solidFill>
            <a:srgbClr val="EC647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Виктор Платов</dc:creator>
  <dc:title>Разделение потоков пациентов взрослых поликлиник</dc:title>
  <dcterms:created xsi:type="dcterms:W3CDTF">2020-04-10T10:37:22Z</dcterms:created>
  <dcterms:modified xsi:type="dcterms:W3CDTF">2020-04-10T10:37:22Z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2020-04-10T00:00:00Z</vt:filetime>
  </property>
</Properties>
</file>