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63" r:id="rId4"/>
    <p:sldId id="268" r:id="rId5"/>
    <p:sldId id="265" r:id="rId6"/>
    <p:sldId id="262" r:id="rId7"/>
    <p:sldId id="257" r:id="rId8"/>
    <p:sldId id="266" r:id="rId9"/>
    <p:sldId id="270" r:id="rId10"/>
    <p:sldId id="272" r:id="rId11"/>
    <p:sldId id="273" r:id="rId12"/>
    <p:sldId id="292" r:id="rId13"/>
    <p:sldId id="295" r:id="rId14"/>
    <p:sldId id="274" r:id="rId15"/>
    <p:sldId id="275" r:id="rId16"/>
    <p:sldId id="276" r:id="rId17"/>
    <p:sldId id="277" r:id="rId18"/>
    <p:sldId id="278" r:id="rId19"/>
    <p:sldId id="279" r:id="rId20"/>
    <p:sldId id="293" r:id="rId21"/>
    <p:sldId id="294" r:id="rId22"/>
    <p:sldId id="280" r:id="rId23"/>
    <p:sldId id="291" r:id="rId24"/>
    <p:sldId id="281" r:id="rId25"/>
    <p:sldId id="283" r:id="rId26"/>
    <p:sldId id="284" r:id="rId27"/>
    <p:sldId id="285" r:id="rId28"/>
    <p:sldId id="286" r:id="rId29"/>
    <p:sldId id="296" r:id="rId30"/>
    <p:sldId id="297" r:id="rId31"/>
    <p:sldId id="287" r:id="rId32"/>
    <p:sldId id="288" r:id="rId33"/>
    <p:sldId id="289" r:id="rId34"/>
    <p:sldId id="290" r:id="rId35"/>
    <p:sldId id="298" r:id="rId36"/>
    <p:sldId id="299" r:id="rId3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590" autoAdjust="0"/>
  </p:normalViewPr>
  <p:slideViewPr>
    <p:cSldViewPr snapToGrid="0" showGuides="1">
      <p:cViewPr varScale="1">
        <p:scale>
          <a:sx n="84" d="100"/>
          <a:sy n="84" d="100"/>
        </p:scale>
        <p:origin x="69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84424764881502E-2"/>
          <c:y val="4.2178297960971077E-2"/>
          <c:w val="0.95652696168584517"/>
          <c:h val="0.80064538963685383"/>
        </c:manualLayout>
      </c:layout>
      <c:barChart>
        <c:barDir val="col"/>
        <c:grouping val="clustered"/>
        <c:varyColors val="0"/>
        <c:ser>
          <c:idx val="0"/>
          <c:order val="0"/>
          <c:tx>
            <c:strRef>
              <c:f>Лист1!$B$1</c:f>
              <c:strCache>
                <c:ptCount val="1"/>
                <c:pt idx="0">
                  <c:v>Отсутствие терапии</c:v>
                </c:pt>
              </c:strCache>
            </c:strRef>
          </c:tx>
          <c:spPr>
            <a:solidFill>
              <a:schemeClr val="bg2">
                <a:lumMod val="50000"/>
              </a:schemeClr>
            </a:solidFill>
            <a:ln>
              <a:solidFill>
                <a:schemeClr val="bg2">
                  <a:lumMod val="50000"/>
                </a:schemeClr>
              </a:solidFill>
            </a:ln>
            <a:effectLst>
              <a:outerShdw blurRad="57150" dist="19050" dir="5400000" algn="ctr" rotWithShape="0">
                <a:srgbClr val="000000">
                  <a:alpha val="63000"/>
                </a:srgbClr>
              </a:outerShdw>
            </a:effectLst>
          </c:spPr>
          <c:invertIfNegative val="0"/>
          <c:dLbls>
            <c:dLbl>
              <c:idx val="0"/>
              <c:layout>
                <c:manualLayout>
                  <c:x val="4.4953977922641388E-3"/>
                  <c:y val="-1.7095438793668663E-2"/>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r>
                      <a:rPr lang="en-US" b="1" dirty="0">
                        <a:solidFill>
                          <a:srgbClr val="002060"/>
                        </a:solidFill>
                      </a:rPr>
                      <a:t>60%</a:t>
                    </a:r>
                  </a:p>
                </c:rich>
              </c:tx>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9192-4A3D-BD31-CFEA98111657}"/>
                </c:ext>
                <c:ext xmlns:c15="http://schemas.microsoft.com/office/drawing/2012/chart" uri="{CE6537A1-D6FC-4f65-9D91-7224C49458BB}">
                  <c15:spPr xmlns:c15="http://schemas.microsoft.com/office/drawing/2012/chart">
                    <a:prstGeom prst="wedgeRectCallout">
                      <a:avLst/>
                    </a:prstGeom>
                    <a:noFill/>
                    <a:ln>
                      <a:noFill/>
                    </a:ln>
                  </c15:spPr>
                </c:ext>
              </c:extLst>
            </c:dLbl>
            <c:dLbl>
              <c:idx val="1"/>
              <c:layout>
                <c:manualLayout>
                  <c:x val="0"/>
                  <c:y val="4.8516903818772734E-3"/>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r>
                      <a:rPr lang="en-US" b="1">
                        <a:solidFill>
                          <a:srgbClr val="002060"/>
                        </a:solidFill>
                      </a:rPr>
                      <a:t>87,5%</a:t>
                    </a:r>
                  </a:p>
                </c:rich>
              </c:tx>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9192-4A3D-BD31-CFEA98111657}"/>
                </c:ex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9.8802359804897231E-4"/>
                  <c:y val="-1.2244516465430164E-2"/>
                </c:manualLayout>
              </c:layout>
              <c:tx>
                <c:rich>
                  <a:bodyPr rot="0" spcFirstLastPara="1" vertOverflow="clip" horzOverflow="clip" vert="horz" wrap="square" lIns="38100" tIns="19050" rIns="38100" bIns="19050" anchor="ctr" anchorCtr="1">
                    <a:noAutofit/>
                  </a:bodyPr>
                  <a:lstStyle/>
                  <a:p>
                    <a:pPr>
                      <a:defRPr sz="2400" b="1" i="0" u="none" strike="noStrike" kern="1200" baseline="0">
                        <a:solidFill>
                          <a:srgbClr val="002060"/>
                        </a:solidFill>
                        <a:latin typeface="+mn-lt"/>
                        <a:ea typeface="+mn-ea"/>
                        <a:cs typeface="+mn-cs"/>
                      </a:defRPr>
                    </a:pPr>
                    <a:r>
                      <a:rPr lang="ru-RU" sz="2400" b="1" dirty="0">
                        <a:solidFill>
                          <a:srgbClr val="002060"/>
                        </a:solidFill>
                      </a:rPr>
                      <a:t>10,7 </a:t>
                    </a:r>
                    <a:r>
                      <a:rPr lang="ru-RU" sz="1400" b="1" dirty="0">
                        <a:solidFill>
                          <a:srgbClr val="002060"/>
                        </a:solidFill>
                      </a:rPr>
                      <a:t>дней</a:t>
                    </a:r>
                  </a:p>
                </c:rich>
              </c:tx>
              <c:spPr>
                <a:noFill/>
                <a:ln>
                  <a:noFill/>
                </a:ln>
                <a:effectLst/>
              </c:spPr>
              <c:txPr>
                <a:bodyPr rot="0" spcFirstLastPara="1" vertOverflow="clip" horzOverflow="clip" vert="horz" wrap="square" lIns="38100" tIns="19050" rIns="38100" bIns="19050" anchor="ctr" anchorCtr="1">
                  <a:noAutofit/>
                </a:bodyPr>
                <a:lstStyle/>
                <a:p>
                  <a:pPr>
                    <a:defRPr sz="2400" b="1" i="0" u="none" strike="noStrike" kern="1200" baseline="0">
                      <a:solidFill>
                        <a:srgbClr val="002060"/>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9192-4A3D-BD31-CFEA98111657}"/>
                </c:ext>
                <c:ext xmlns:c15="http://schemas.microsoft.com/office/drawing/2012/chart" uri="{CE6537A1-D6FC-4f65-9D91-7224C49458BB}">
                  <c15:spPr xmlns:c15="http://schemas.microsoft.com/office/drawing/2012/chart">
                    <a:prstGeom prst="wedgeRectCallout">
                      <a:avLst/>
                    </a:prstGeom>
                    <a:noFill/>
                    <a:ln>
                      <a:noFill/>
                    </a:ln>
                  </c15:spPr>
                  <c15:layout>
                    <c:manualLayout>
                      <c:w val="0.17908900178808931"/>
                      <c:h val="0.18822860163048299"/>
                    </c:manualLayout>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rgbClr val="FF0000"/>
                    </a:solidFill>
                    <a:latin typeface="+mn-lt"/>
                    <a:ea typeface="+mn-ea"/>
                    <a:cs typeface="+mn-cs"/>
                  </a:defRPr>
                </a:pPr>
                <a:endParaRPr lang="ru-RU"/>
              </a:p>
            </c:txPr>
            <c:dLblPos val="in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Лист1!$A$2:$A$4</c:f>
              <c:strCache>
                <c:ptCount val="3"/>
                <c:pt idx="0">
                  <c:v>Бактериальные осложнения</c:v>
                </c:pt>
                <c:pt idx="1">
                  <c:v>Применение антибиотиков</c:v>
                </c:pt>
                <c:pt idx="2">
                  <c:v>Средняя продолжительность</c:v>
                </c:pt>
              </c:strCache>
            </c:strRef>
          </c:cat>
          <c:val>
            <c:numRef>
              <c:f>Лист1!$B$2:$B$4</c:f>
              <c:numCache>
                <c:formatCode>General</c:formatCode>
                <c:ptCount val="3"/>
                <c:pt idx="0">
                  <c:v>60</c:v>
                </c:pt>
                <c:pt idx="1">
                  <c:v>87.5</c:v>
                </c:pt>
                <c:pt idx="2">
                  <c:v>10.7</c:v>
                </c:pt>
              </c:numCache>
            </c:numRef>
          </c:val>
          <c:extLst xmlns:c16r2="http://schemas.microsoft.com/office/drawing/2015/06/chart">
            <c:ext xmlns:c16="http://schemas.microsoft.com/office/drawing/2014/chart" uri="{C3380CC4-5D6E-409C-BE32-E72D297353CC}">
              <c16:uniqueId val="{00000003-9192-4A3D-BD31-CFEA98111657}"/>
            </c:ext>
          </c:extLst>
        </c:ser>
        <c:ser>
          <c:idx val="1"/>
          <c:order val="1"/>
          <c:tx>
            <c:strRef>
              <c:f>Лист1!$C$1</c:f>
              <c:strCache>
                <c:ptCount val="1"/>
                <c:pt idx="0">
                  <c:v>Арбидол</c:v>
                </c:pt>
              </c:strCache>
            </c:strRef>
          </c:tx>
          <c:spPr>
            <a:solidFill>
              <a:srgbClr val="02A485"/>
            </a:solidFill>
            <a:ln>
              <a:solidFill>
                <a:srgbClr val="02A485"/>
              </a:solidFill>
            </a:ln>
            <a:effectLst>
              <a:outerShdw blurRad="57150" dist="19050" dir="5400000" algn="ctr" rotWithShape="0">
                <a:srgbClr val="000000">
                  <a:alpha val="63000"/>
                </a:srgbClr>
              </a:outerShdw>
            </a:effectLst>
          </c:spPr>
          <c:invertIfNegative val="0"/>
          <c:dLbls>
            <c:dLbl>
              <c:idx val="0"/>
              <c:layout>
                <c:manualLayout>
                  <c:x val="6.1252795251014007E-3"/>
                  <c:y val="-2.5817720483612853E-2"/>
                </c:manualLayout>
              </c:layout>
              <c:tx>
                <c:rich>
                  <a:bodyPr rot="0" spcFirstLastPara="1" vertOverflow="clip" horzOverflow="clip" vert="horz" wrap="square" lIns="38100" tIns="19050" rIns="38100" bIns="19050" anchor="ctr" anchorCtr="1">
                    <a:noAutofit/>
                  </a:bodyPr>
                  <a:lstStyle/>
                  <a:p>
                    <a:pPr>
                      <a:defRPr sz="2400" b="1" i="0" u="none" strike="noStrike" kern="1200" baseline="0">
                        <a:solidFill>
                          <a:srgbClr val="02A485"/>
                        </a:solidFill>
                        <a:latin typeface="+mn-lt"/>
                        <a:ea typeface="+mn-ea"/>
                        <a:cs typeface="+mn-cs"/>
                      </a:defRPr>
                    </a:pPr>
                    <a:r>
                      <a:rPr lang="en-US" sz="2400" b="1">
                        <a:solidFill>
                          <a:srgbClr val="02A485"/>
                        </a:solidFill>
                      </a:rPr>
                      <a:t>7,5%</a:t>
                    </a:r>
                  </a:p>
                </c:rich>
              </c:tx>
              <c:spPr>
                <a:noFill/>
                <a:ln>
                  <a:noFill/>
                </a:ln>
                <a:effectLst/>
              </c:spPr>
              <c:txPr>
                <a:bodyPr rot="0" spcFirstLastPara="1" vertOverflow="clip" horzOverflow="clip" vert="horz" wrap="square" lIns="38100" tIns="19050" rIns="38100" bIns="19050" anchor="ctr" anchorCtr="1">
                  <a:noAutofit/>
                </a:bodyPr>
                <a:lstStyle/>
                <a:p>
                  <a:pPr>
                    <a:defRPr sz="2400" b="1" i="0" u="none" strike="noStrike" kern="1200" baseline="0">
                      <a:solidFill>
                        <a:srgbClr val="02A485"/>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9192-4A3D-BD31-CFEA98111657}"/>
                </c:ext>
                <c:ext xmlns:c15="http://schemas.microsoft.com/office/drawing/2012/chart" uri="{CE6537A1-D6FC-4f65-9D91-7224C49458BB}">
                  <c15:spPr xmlns:c15="http://schemas.microsoft.com/office/drawing/2012/chart">
                    <a:prstGeom prst="wedgeRectCallout">
                      <a:avLst/>
                    </a:prstGeom>
                    <a:noFill/>
                    <a:ln>
                      <a:noFill/>
                    </a:ln>
                  </c15:spPr>
                  <c15:layout>
                    <c:manualLayout>
                      <c:w val="0.11057913431083875"/>
                      <c:h val="9.273793138459159E-2"/>
                    </c:manualLayout>
                  </c15:layout>
                </c:ext>
              </c:extLst>
            </c:dLbl>
            <c:dLbl>
              <c:idx val="1"/>
              <c:layout>
                <c:manualLayout>
                  <c:x val="7.9041887843918513E-3"/>
                  <c:y val="-2.1295533228101089E-2"/>
                </c:manualLayout>
              </c:layout>
              <c:tx>
                <c:rich>
                  <a:bodyPr rot="0" spcFirstLastPara="1" vertOverflow="clip" horzOverflow="clip" vert="horz" wrap="square" lIns="38100" tIns="19050" rIns="38100" bIns="19050" anchor="ctr" anchorCtr="1">
                    <a:spAutoFit/>
                  </a:bodyPr>
                  <a:lstStyle/>
                  <a:p>
                    <a:pPr>
                      <a:defRPr sz="2400" b="1" i="0" u="none" strike="noStrike" kern="1200" baseline="0">
                        <a:solidFill>
                          <a:srgbClr val="02A485"/>
                        </a:solidFill>
                        <a:latin typeface="+mn-lt"/>
                        <a:ea typeface="+mn-ea"/>
                        <a:cs typeface="+mn-cs"/>
                      </a:defRPr>
                    </a:pPr>
                    <a:r>
                      <a:rPr lang="en-US" sz="2400" b="1">
                        <a:solidFill>
                          <a:srgbClr val="02A485"/>
                        </a:solidFill>
                      </a:rPr>
                      <a:t>7,5%</a:t>
                    </a:r>
                  </a:p>
                </c:rich>
              </c:tx>
              <c:spPr>
                <a:noFill/>
                <a:ln>
                  <a:noFill/>
                </a:ln>
                <a:effectLst/>
              </c:spPr>
              <c:txPr>
                <a:bodyPr rot="0" spcFirstLastPara="1" vertOverflow="clip" horzOverflow="clip" vert="horz" wrap="square" lIns="38100" tIns="19050" rIns="38100" bIns="19050" anchor="ctr" anchorCtr="1">
                  <a:spAutoFit/>
                </a:bodyPr>
                <a:lstStyle/>
                <a:p>
                  <a:pPr>
                    <a:defRPr sz="2400" b="1" i="0" u="none" strike="noStrike" kern="1200" baseline="0">
                      <a:solidFill>
                        <a:srgbClr val="02A485"/>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9192-4A3D-BD31-CFEA98111657}"/>
                </c:ext>
                <c:ext xmlns:c15="http://schemas.microsoft.com/office/drawing/2012/chart" uri="{CE6537A1-D6FC-4f65-9D91-7224C49458BB}">
                  <c15:spPr xmlns:c15="http://schemas.microsoft.com/office/drawing/2012/chart">
                    <a:prstGeom prst="wedgeRectCallout">
                      <a:avLst/>
                    </a:prstGeom>
                    <a:noFill/>
                    <a:ln>
                      <a:noFill/>
                    </a:ln>
                  </c15:spPr>
                </c:ext>
              </c:extLst>
            </c:dLbl>
            <c:dLbl>
              <c:idx val="2"/>
              <c:layout>
                <c:manualLayout>
                  <c:x val="1.4121759625828343E-2"/>
                  <c:y val="2.7234797703647097E-2"/>
                </c:manualLayout>
              </c:layout>
              <c:tx>
                <c:rich>
                  <a:bodyPr rot="0" spcFirstLastPara="1" vertOverflow="clip" horzOverflow="clip" vert="horz" wrap="square" lIns="38100" tIns="19050" rIns="38100" bIns="19050" anchor="ctr" anchorCtr="1">
                    <a:noAutofit/>
                  </a:bodyPr>
                  <a:lstStyle/>
                  <a:p>
                    <a:pPr>
                      <a:defRPr sz="2800" b="1" i="0" u="none" strike="noStrike" kern="1200" baseline="0">
                        <a:solidFill>
                          <a:srgbClr val="02A485"/>
                        </a:solidFill>
                        <a:latin typeface="+mn-lt"/>
                        <a:ea typeface="+mn-ea"/>
                        <a:cs typeface="+mn-cs"/>
                      </a:defRPr>
                    </a:pPr>
                    <a:r>
                      <a:rPr lang="ru-RU" sz="2800" b="1" dirty="0" smtClean="0">
                        <a:solidFill>
                          <a:srgbClr val="02A485"/>
                        </a:solidFill>
                      </a:rPr>
                      <a:t>5,9 </a:t>
                    </a:r>
                    <a:r>
                      <a:rPr lang="ru-RU" sz="1400" b="1" dirty="0" smtClean="0">
                        <a:solidFill>
                          <a:srgbClr val="02A485"/>
                        </a:solidFill>
                      </a:rPr>
                      <a:t>дней</a:t>
                    </a:r>
                    <a:endParaRPr lang="ru-RU" sz="1400" b="1" dirty="0">
                      <a:solidFill>
                        <a:srgbClr val="02A485"/>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2800" b="1" i="0" u="none" strike="noStrike" kern="1200" baseline="0">
                      <a:solidFill>
                        <a:srgbClr val="02A485"/>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192-4A3D-BD31-CFEA98111657}"/>
                </c:ext>
                <c:ext xmlns:c15="http://schemas.microsoft.com/office/drawing/2012/chart" uri="{CE6537A1-D6FC-4f65-9D91-7224C49458BB}">
                  <c15:spPr xmlns:c15="http://schemas.microsoft.com/office/drawing/2012/chart">
                    <a:prstGeom prst="wedgeRectCallout">
                      <a:avLst/>
                    </a:prstGeom>
                    <a:noFill/>
                    <a:ln>
                      <a:noFill/>
                    </a:ln>
                  </c15:spPr>
                  <c15:layout>
                    <c:manualLayout>
                      <c:w val="0.17152789836333501"/>
                      <c:h val="0.22156582542549549"/>
                    </c:manualLayout>
                  </c15:layout>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ru-RU"/>
              </a:p>
            </c:txPr>
            <c:dLblPos val="in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Лист1!$A$2:$A$4</c:f>
              <c:strCache>
                <c:ptCount val="3"/>
                <c:pt idx="0">
                  <c:v>Бактериальные осложнения</c:v>
                </c:pt>
                <c:pt idx="1">
                  <c:v>Применение антибиотиков</c:v>
                </c:pt>
                <c:pt idx="2">
                  <c:v>Средняя продолжительность</c:v>
                </c:pt>
              </c:strCache>
            </c:strRef>
          </c:cat>
          <c:val>
            <c:numRef>
              <c:f>Лист1!$C$2:$C$4</c:f>
              <c:numCache>
                <c:formatCode>General</c:formatCode>
                <c:ptCount val="3"/>
                <c:pt idx="0">
                  <c:v>7.5</c:v>
                </c:pt>
                <c:pt idx="1">
                  <c:v>7.5</c:v>
                </c:pt>
                <c:pt idx="2">
                  <c:v>5.9</c:v>
                </c:pt>
              </c:numCache>
            </c:numRef>
          </c:val>
          <c:extLst xmlns:c16r2="http://schemas.microsoft.com/office/drawing/2015/06/chart">
            <c:ext xmlns:c16="http://schemas.microsoft.com/office/drawing/2014/chart" uri="{C3380CC4-5D6E-409C-BE32-E72D297353CC}">
              <c16:uniqueId val="{00000007-9192-4A3D-BD31-CFEA98111657}"/>
            </c:ext>
          </c:extLst>
        </c:ser>
        <c:dLbls>
          <c:showLegendKey val="0"/>
          <c:showVal val="0"/>
          <c:showCatName val="0"/>
          <c:showSerName val="0"/>
          <c:showPercent val="0"/>
          <c:showBubbleSize val="0"/>
        </c:dLbls>
        <c:gapWidth val="100"/>
        <c:overlap val="-24"/>
        <c:axId val="292592368"/>
        <c:axId val="292885752"/>
      </c:barChart>
      <c:catAx>
        <c:axId val="292592368"/>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ru-RU"/>
          </a:p>
        </c:txPr>
        <c:crossAx val="292885752"/>
        <c:crosses val="autoZero"/>
        <c:auto val="1"/>
        <c:lblAlgn val="ctr"/>
        <c:lblOffset val="100"/>
        <c:noMultiLvlLbl val="0"/>
      </c:catAx>
      <c:valAx>
        <c:axId val="292885752"/>
        <c:scaling>
          <c:orientation val="minMax"/>
        </c:scaling>
        <c:delete val="1"/>
        <c:axPos val="l"/>
        <c:numFmt formatCode="General" sourceLinked="1"/>
        <c:majorTickMark val="out"/>
        <c:minorTickMark val="none"/>
        <c:tickLblPos val="nextTo"/>
        <c:crossAx val="292592368"/>
        <c:crosses val="autoZero"/>
        <c:crossBetween val="between"/>
      </c:valAx>
      <c:spPr>
        <a:noFill/>
        <a:ln>
          <a:noFill/>
        </a:ln>
        <a:effectLst/>
      </c:spPr>
    </c:plotArea>
    <c:legend>
      <c:legendPos val="b"/>
      <c:layout>
        <c:manualLayout>
          <c:xMode val="edge"/>
          <c:yMode val="edge"/>
          <c:x val="0.53362984107972089"/>
          <c:y val="3.5434429461237316E-2"/>
          <c:w val="0.45788965657653752"/>
          <c:h val="6.65808100461981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242614357461846E-2"/>
          <c:y val="0.2246132541048797"/>
          <c:w val="0.9617573856425381"/>
          <c:h val="0.69157895176878459"/>
        </c:manualLayout>
      </c:layout>
      <c:barChart>
        <c:barDir val="col"/>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bg2">
                  <a:lumMod val="50000"/>
                </a:schemeClr>
              </a:solidFill>
              <a:ln>
                <a:solidFill>
                  <a:schemeClr val="bg1">
                    <a:lumMod val="65000"/>
                  </a:schemeClr>
                </a:solidFill>
              </a:ln>
              <a:effectLst/>
            </c:spPr>
            <c:extLst xmlns:c16r2="http://schemas.microsoft.com/office/drawing/2015/06/chart">
              <c:ext xmlns:c16="http://schemas.microsoft.com/office/drawing/2014/chart" uri="{C3380CC4-5D6E-409C-BE32-E72D297353CC}">
                <c16:uniqueId val="{00000001-2427-4B61-9A9C-B519D7308AA0}"/>
              </c:ext>
            </c:extLst>
          </c:dPt>
          <c:dPt>
            <c:idx val="1"/>
            <c:invertIfNegative val="0"/>
            <c:bubble3D val="0"/>
            <c:spPr>
              <a:solidFill>
                <a:srgbClr val="7FCDEE"/>
              </a:solidFill>
              <a:ln>
                <a:solidFill>
                  <a:srgbClr val="7FCDEE"/>
                </a:solidFill>
              </a:ln>
              <a:effectLst/>
            </c:spPr>
            <c:extLst xmlns:c16r2="http://schemas.microsoft.com/office/drawing/2015/06/chart">
              <c:ext xmlns:c16="http://schemas.microsoft.com/office/drawing/2014/chart" uri="{C3380CC4-5D6E-409C-BE32-E72D297353CC}">
                <c16:uniqueId val="{00000003-2427-4B61-9A9C-B519D7308AA0}"/>
              </c:ext>
            </c:extLst>
          </c:dPt>
          <c:dPt>
            <c:idx val="2"/>
            <c:invertIfNegative val="0"/>
            <c:bubble3D val="0"/>
            <c:spPr>
              <a:solidFill>
                <a:srgbClr val="FF3399"/>
              </a:solidFill>
              <a:ln>
                <a:solidFill>
                  <a:srgbClr val="FF3399"/>
                </a:solidFill>
              </a:ln>
              <a:effectLst/>
            </c:spPr>
            <c:extLst xmlns:c16r2="http://schemas.microsoft.com/office/drawing/2015/06/chart">
              <c:ext xmlns:c16="http://schemas.microsoft.com/office/drawing/2014/chart" uri="{C3380CC4-5D6E-409C-BE32-E72D297353CC}">
                <c16:uniqueId val="{00000005-2427-4B61-9A9C-B519D7308AA0}"/>
              </c:ext>
            </c:extLst>
          </c:dPt>
          <c:dLbls>
            <c:dLbl>
              <c:idx val="2"/>
              <c:layout>
                <c:manualLayout>
                  <c:x val="6.3737690595768812E-3"/>
                  <c:y val="-5.1343154564579191E-2"/>
                </c:manualLayout>
              </c:layout>
              <c:tx>
                <c:rich>
                  <a:bodyPr rot="0" spcFirstLastPara="1" vertOverflow="ellipsis" vert="horz" wrap="square" lIns="38100" tIns="19050" rIns="38100" bIns="19050" anchor="ctr" anchorCtr="1">
                    <a:noAutofit/>
                  </a:bodyPr>
                  <a:lstStyle/>
                  <a:p>
                    <a:pPr>
                      <a:defRPr sz="2400" b="0" i="0" u="none" strike="noStrike" kern="1200" baseline="0">
                        <a:solidFill>
                          <a:srgbClr val="C00000"/>
                        </a:solidFill>
                        <a:latin typeface="Arial Black" panose="020B0A04020102020204" pitchFamily="34" charset="0"/>
                        <a:ea typeface="+mn-ea"/>
                        <a:cs typeface="+mn-cs"/>
                      </a:defRPr>
                    </a:pPr>
                    <a:fld id="{8E8D2AE3-ACFD-4F50-B550-38FDF2E6ED16}" type="VALUE">
                      <a:rPr lang="en-US" sz="2400" b="1"/>
                      <a:pPr>
                        <a:defRPr sz="2400">
                          <a:solidFill>
                            <a:srgbClr val="C00000"/>
                          </a:solidFill>
                          <a:latin typeface="Arial Black" panose="020B0A04020102020204" pitchFamily="34" charset="0"/>
                        </a:defRPr>
                      </a:pPr>
                      <a:t>[ЗНАЧЕНИЕ]</a:t>
                    </a:fld>
                    <a:endParaRPr lang="ru-RU"/>
                  </a:p>
                </c:rich>
              </c:tx>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rgbClr val="C00000"/>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427-4B61-9A9C-B519D7308AA0}"/>
                </c:ext>
                <c:ext xmlns:c15="http://schemas.microsoft.com/office/drawing/2012/chart" uri="{CE6537A1-D6FC-4f65-9D91-7224C49458BB}">
                  <c15:layout>
                    <c:manualLayout>
                      <c:w val="0.23543438189697019"/>
                      <c:h val="0.3325636147932969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ИНФ альфа 2b- без добавок</c:v>
                </c:pt>
                <c:pt idx="1">
                  <c:v>ВИФЕРОН</c:v>
                </c:pt>
                <c:pt idx="2">
                  <c:v>ГЕНФЕРОН ЛАЙТ</c:v>
                </c:pt>
              </c:strCache>
            </c:strRef>
          </c:cat>
          <c:val>
            <c:numRef>
              <c:f>Лист1!$B$2:$B$4</c:f>
              <c:numCache>
                <c:formatCode>General</c:formatCode>
                <c:ptCount val="3"/>
                <c:pt idx="0">
                  <c:v>5.2</c:v>
                </c:pt>
                <c:pt idx="1">
                  <c:v>6.3</c:v>
                </c:pt>
                <c:pt idx="2">
                  <c:v>32.700000000000003</c:v>
                </c:pt>
              </c:numCache>
            </c:numRef>
          </c:val>
          <c:extLst xmlns:c16r2="http://schemas.microsoft.com/office/drawing/2015/06/chart">
            <c:ext xmlns:c16="http://schemas.microsoft.com/office/drawing/2014/chart" uri="{C3380CC4-5D6E-409C-BE32-E72D297353CC}">
              <c16:uniqueId val="{00000006-2427-4B61-9A9C-B519D7308AA0}"/>
            </c:ext>
          </c:extLst>
        </c:ser>
        <c:dLbls>
          <c:dLblPos val="outEnd"/>
          <c:showLegendKey val="0"/>
          <c:showVal val="1"/>
          <c:showCatName val="0"/>
          <c:showSerName val="0"/>
          <c:showPercent val="0"/>
          <c:showBubbleSize val="0"/>
        </c:dLbls>
        <c:gapWidth val="219"/>
        <c:overlap val="-27"/>
        <c:axId val="293494016"/>
        <c:axId val="292851576"/>
      </c:barChart>
      <c:catAx>
        <c:axId val="293494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ru-RU"/>
          </a:p>
        </c:txPr>
        <c:crossAx val="292851576"/>
        <c:crosses val="autoZero"/>
        <c:auto val="1"/>
        <c:lblAlgn val="ctr"/>
        <c:lblOffset val="100"/>
        <c:noMultiLvlLbl val="0"/>
      </c:catAx>
      <c:valAx>
        <c:axId val="292851576"/>
        <c:scaling>
          <c:orientation val="minMax"/>
        </c:scaling>
        <c:delete val="1"/>
        <c:axPos val="l"/>
        <c:numFmt formatCode="General" sourceLinked="1"/>
        <c:majorTickMark val="none"/>
        <c:minorTickMark val="none"/>
        <c:tickLblPos val="nextTo"/>
        <c:crossAx val="29349401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26284820516235E-2"/>
          <c:y val="0.15757002679667184"/>
          <c:w val="0.95049657568832613"/>
          <c:h val="0.61782101428214298"/>
        </c:manualLayout>
      </c:layout>
      <c:barChart>
        <c:barDir val="col"/>
        <c:grouping val="clustered"/>
        <c:varyColors val="0"/>
        <c:ser>
          <c:idx val="0"/>
          <c:order val="0"/>
          <c:tx>
            <c:strRef>
              <c:f>Лист1!$B$1</c:f>
              <c:strCache>
                <c:ptCount val="1"/>
                <c:pt idx="0">
                  <c:v>Генферон лайт</c:v>
                </c:pt>
              </c:strCache>
            </c:strRef>
          </c:tx>
          <c:spPr>
            <a:solidFill>
              <a:srgbClr val="FF3399"/>
            </a:solidFill>
            <a:ln>
              <a:solidFill>
                <a:srgbClr val="FF3399"/>
              </a:solidFill>
            </a:ln>
            <a:effectLst/>
          </c:spPr>
          <c:invertIfNegative val="0"/>
          <c:dPt>
            <c:idx val="0"/>
            <c:invertIfNegative val="0"/>
            <c:bubble3D val="0"/>
            <c:spPr>
              <a:solidFill>
                <a:srgbClr val="FF3399"/>
              </a:solidFill>
              <a:ln>
                <a:solidFill>
                  <a:srgbClr val="FF3399"/>
                </a:solidFill>
              </a:ln>
              <a:effectLst/>
            </c:spPr>
            <c:extLst xmlns:c16r2="http://schemas.microsoft.com/office/drawing/2015/06/chart">
              <c:ext xmlns:c16="http://schemas.microsoft.com/office/drawing/2014/chart" uri="{C3380CC4-5D6E-409C-BE32-E72D297353CC}">
                <c16:uniqueId val="{00000001-B794-4828-AB7F-3821BAF24DDE}"/>
              </c:ext>
            </c:extLst>
          </c:dPt>
          <c:dLbls>
            <c:dLbl>
              <c:idx val="2"/>
              <c:layout>
                <c:manualLayout>
                  <c:x val="0"/>
                  <c:y val="3.352553761631315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794-4828-AB7F-3821BAF24DD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Arial Black" panose="020B0A04020102020204" pitchFamily="34" charset="0"/>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Заложенность носа</c:v>
                </c:pt>
                <c:pt idx="1">
                  <c:v>Симптомы фарингита</c:v>
                </c:pt>
                <c:pt idx="2">
                  <c:v>Симптомы тонзиллита</c:v>
                </c:pt>
                <c:pt idx="3">
                  <c:v>Патологическое отделяемого из носа</c:v>
                </c:pt>
              </c:strCache>
            </c:strRef>
          </c:cat>
          <c:val>
            <c:numRef>
              <c:f>Лист1!$B$2:$B$5</c:f>
              <c:numCache>
                <c:formatCode>General</c:formatCode>
                <c:ptCount val="4"/>
                <c:pt idx="0">
                  <c:v>72</c:v>
                </c:pt>
                <c:pt idx="1">
                  <c:v>47</c:v>
                </c:pt>
                <c:pt idx="2">
                  <c:v>83</c:v>
                </c:pt>
                <c:pt idx="3">
                  <c:v>49</c:v>
                </c:pt>
              </c:numCache>
            </c:numRef>
          </c:val>
          <c:extLst xmlns:c16r2="http://schemas.microsoft.com/office/drawing/2015/06/chart">
            <c:ext xmlns:c16="http://schemas.microsoft.com/office/drawing/2014/chart" uri="{C3380CC4-5D6E-409C-BE32-E72D297353CC}">
              <c16:uniqueId val="{00000003-B794-4828-AB7F-3821BAF24DDE}"/>
            </c:ext>
          </c:extLst>
        </c:ser>
        <c:ser>
          <c:idx val="1"/>
          <c:order val="1"/>
          <c:tx>
            <c:strRef>
              <c:f>Лист1!$C$1</c:f>
              <c:strCache>
                <c:ptCount val="1"/>
                <c:pt idx="0">
                  <c:v>рчИФН альфа-2b</c:v>
                </c:pt>
              </c:strCache>
            </c:strRef>
          </c:tx>
          <c:spPr>
            <a:solidFill>
              <a:srgbClr val="7FCD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Заложенность носа</c:v>
                </c:pt>
                <c:pt idx="1">
                  <c:v>Симптомы фарингита</c:v>
                </c:pt>
                <c:pt idx="2">
                  <c:v>Симптомы тонзиллита</c:v>
                </c:pt>
                <c:pt idx="3">
                  <c:v>Патологическое отделяемого из носа</c:v>
                </c:pt>
              </c:strCache>
            </c:strRef>
          </c:cat>
          <c:val>
            <c:numRef>
              <c:f>Лист1!$C$2:$C$5</c:f>
              <c:numCache>
                <c:formatCode>General</c:formatCode>
                <c:ptCount val="4"/>
                <c:pt idx="0">
                  <c:v>52</c:v>
                </c:pt>
                <c:pt idx="1">
                  <c:v>20</c:v>
                </c:pt>
                <c:pt idx="2">
                  <c:v>50</c:v>
                </c:pt>
                <c:pt idx="3">
                  <c:v>31</c:v>
                </c:pt>
              </c:numCache>
            </c:numRef>
          </c:val>
          <c:extLst xmlns:c16r2="http://schemas.microsoft.com/office/drawing/2015/06/chart">
            <c:ext xmlns:c16="http://schemas.microsoft.com/office/drawing/2014/chart" uri="{C3380CC4-5D6E-409C-BE32-E72D297353CC}">
              <c16:uniqueId val="{00000004-B794-4828-AB7F-3821BAF24DDE}"/>
            </c:ext>
          </c:extLst>
        </c:ser>
        <c:dLbls>
          <c:dLblPos val="outEnd"/>
          <c:showLegendKey val="0"/>
          <c:showVal val="1"/>
          <c:showCatName val="0"/>
          <c:showSerName val="0"/>
          <c:showPercent val="0"/>
          <c:showBubbleSize val="0"/>
        </c:dLbls>
        <c:gapWidth val="150"/>
        <c:axId val="428608136"/>
        <c:axId val="428608520"/>
      </c:barChart>
      <c:catAx>
        <c:axId val="42860813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428608520"/>
        <c:crosses val="autoZero"/>
        <c:auto val="1"/>
        <c:lblAlgn val="ctr"/>
        <c:lblOffset val="100"/>
        <c:noMultiLvlLbl val="0"/>
      </c:catAx>
      <c:valAx>
        <c:axId val="428608520"/>
        <c:scaling>
          <c:orientation val="minMax"/>
        </c:scaling>
        <c:delete val="1"/>
        <c:axPos val="l"/>
        <c:numFmt formatCode="General" sourceLinked="1"/>
        <c:majorTickMark val="none"/>
        <c:minorTickMark val="none"/>
        <c:tickLblPos val="nextTo"/>
        <c:crossAx val="428608136"/>
        <c:crosses val="autoZero"/>
        <c:crossBetween val="between"/>
      </c:valAx>
      <c:spPr>
        <a:noFill/>
        <a:ln w="25400">
          <a:noFill/>
        </a:ln>
        <a:effectLst/>
      </c:spPr>
    </c:plotArea>
    <c:legend>
      <c:legendPos val="b"/>
      <c:layout>
        <c:manualLayout>
          <c:xMode val="edge"/>
          <c:yMode val="edge"/>
          <c:x val="0.22553911387603651"/>
          <c:y val="0.92545134744943258"/>
          <c:w val="0.55517487961667267"/>
          <c:h val="6.449099126567352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drawings/drawing1.xml><?xml version="1.0" encoding="utf-8"?>
<c:userShapes xmlns:c="http://schemas.openxmlformats.org/drawingml/2006/chart">
  <cdr:relSizeAnchor xmlns:cdr="http://schemas.openxmlformats.org/drawingml/2006/chartDrawing">
    <cdr:from>
      <cdr:x>0.04959</cdr:x>
      <cdr:y>0.85295</cdr:y>
    </cdr:from>
    <cdr:to>
      <cdr:x>0.21024</cdr:x>
      <cdr:y>0.90963</cdr:y>
    </cdr:to>
    <cdr:sp macro="" textlink="">
      <cdr:nvSpPr>
        <cdr:cNvPr id="2" name="Прямоугольник 1"/>
        <cdr:cNvSpPr/>
      </cdr:nvSpPr>
      <cdr:spPr>
        <a:xfrm xmlns:a="http://schemas.openxmlformats.org/drawingml/2006/main">
          <a:off x="222293" y="2423341"/>
          <a:ext cx="720080" cy="161024"/>
        </a:xfrm>
        <a:prstGeom xmlns:a="http://schemas.openxmlformats.org/drawingml/2006/main" prst="rect">
          <a:avLst/>
        </a:prstGeom>
        <a:solidFill xmlns:a="http://schemas.openxmlformats.org/drawingml/2006/main">
          <a:srgbClr val="FFC000"/>
        </a:solidFill>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200" dirty="0" smtClean="0">
              <a:solidFill>
                <a:schemeClr val="tx1"/>
              </a:solidFill>
            </a:rPr>
            <a:t>p&lt;0,05</a:t>
          </a:r>
          <a:endParaRPr lang="ru-RU" sz="12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3D3F11-573A-4415-8E37-AA048E7193DC}" type="datetimeFigureOut">
              <a:rPr lang="ru-RU" smtClean="0"/>
              <a:t>09.04.2020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74C9-7026-4B5A-ABD8-0F105EC7111C}" type="slidenum">
              <a:rPr lang="ru-RU" smtClean="0"/>
              <a:t>‹#›</a:t>
            </a:fld>
            <a:endParaRPr lang="ru-RU"/>
          </a:p>
        </p:txBody>
      </p:sp>
    </p:spTree>
    <p:extLst>
      <p:ext uri="{BB962C8B-B14F-4D97-AF65-F5344CB8AC3E}">
        <p14:creationId xmlns:p14="http://schemas.microsoft.com/office/powerpoint/2010/main" val="80419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Umifenovir#cite_note-pmid19028526-3" TargetMode="External"/><Relationship Id="rId3" Type="http://schemas.openxmlformats.org/officeDocument/2006/relationships/hyperlink" Target="https://en.wikipedia.org/wiki/Russian_language" TargetMode="External"/><Relationship Id="rId7" Type="http://schemas.openxmlformats.org/officeDocument/2006/relationships/hyperlink" Target="https://en.wikipedia.org/wiki/Russi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Influenza" TargetMode="External"/><Relationship Id="rId11" Type="http://schemas.openxmlformats.org/officeDocument/2006/relationships/hyperlink" Target="https://en.wikipedia.org/wiki/Indole" TargetMode="External"/><Relationship Id="rId5" Type="http://schemas.openxmlformats.org/officeDocument/2006/relationships/hyperlink" Target="https://en.wikipedia.org/wiki/Antiviral_drug" TargetMode="External"/><Relationship Id="rId10" Type="http://schemas.openxmlformats.org/officeDocument/2006/relationships/hyperlink" Target="https://en.wikipedia.org/wiki/Pharmstandard" TargetMode="External"/><Relationship Id="rId4" Type="http://schemas.openxmlformats.org/officeDocument/2006/relationships/hyperlink" Target="https://en.wikipedia.org/wiki/Chinese_language" TargetMode="External"/><Relationship Id="rId9" Type="http://schemas.openxmlformats.org/officeDocument/2006/relationships/hyperlink" Target="https://en.wikipedia.org/wiki/Chin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E193E4-A757-9046-8179-170D2AC995CD}" type="slidenum">
              <a:rPr lang="ru-RU" smtClean="0"/>
              <a:pPr/>
              <a:t>5</a:t>
            </a:fld>
            <a:endParaRPr lang="ru-RU"/>
          </a:p>
        </p:txBody>
      </p:sp>
    </p:spTree>
    <p:extLst>
      <p:ext uri="{BB962C8B-B14F-4D97-AF65-F5344CB8AC3E}">
        <p14:creationId xmlns:p14="http://schemas.microsoft.com/office/powerpoint/2010/main" val="382659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4B203589-8077-428D-8C3B-5853816BEFC5}" type="slidenum">
              <a:rPr kumimoji="0" lang="ru-RU" altLang="ru-RU"/>
              <a:pPr>
                <a:spcBef>
                  <a:spcPct val="0"/>
                </a:spcBef>
              </a:pPr>
              <a:t>28</a:t>
            </a:fld>
            <a:endParaRPr kumimoji="0" lang="ru-RU" altLang="ru-RU"/>
          </a:p>
        </p:txBody>
      </p:sp>
    </p:spTree>
    <p:extLst>
      <p:ext uri="{BB962C8B-B14F-4D97-AF65-F5344CB8AC3E}">
        <p14:creationId xmlns:p14="http://schemas.microsoft.com/office/powerpoint/2010/main" val="3780501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8F67AA-881E-4056-85BA-F8AE7F24EC41}" type="slidenum">
              <a:rPr lang="ru-RU" smtClean="0"/>
              <a:t>29</a:t>
            </a:fld>
            <a:endParaRPr lang="ru-RU"/>
          </a:p>
        </p:txBody>
      </p:sp>
    </p:spTree>
    <p:extLst>
      <p:ext uri="{BB962C8B-B14F-4D97-AF65-F5344CB8AC3E}">
        <p14:creationId xmlns:p14="http://schemas.microsoft.com/office/powerpoint/2010/main" val="379295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8F67AA-881E-4056-85BA-F8AE7F24EC41}" type="slidenum">
              <a:rPr lang="ru-RU" smtClean="0"/>
              <a:t>30</a:t>
            </a:fld>
            <a:endParaRPr lang="ru-RU"/>
          </a:p>
        </p:txBody>
      </p:sp>
    </p:spTree>
    <p:extLst>
      <p:ext uri="{BB962C8B-B14F-4D97-AF65-F5344CB8AC3E}">
        <p14:creationId xmlns:p14="http://schemas.microsoft.com/office/powerpoint/2010/main" val="29750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419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E71ED745-66FB-49C2-860C-98595729B96A}" type="slidenum">
              <a:rPr kumimoji="0" lang="ru-RU" altLang="ru-RU"/>
              <a:pPr>
                <a:spcBef>
                  <a:spcPct val="0"/>
                </a:spcBef>
              </a:pPr>
              <a:t>31</a:t>
            </a:fld>
            <a:endParaRPr kumimoji="0" lang="ru-RU" altLang="ru-RU"/>
          </a:p>
        </p:txBody>
      </p:sp>
    </p:spTree>
    <p:extLst>
      <p:ext uri="{BB962C8B-B14F-4D97-AF65-F5344CB8AC3E}">
        <p14:creationId xmlns:p14="http://schemas.microsoft.com/office/powerpoint/2010/main" val="1676589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460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D4B5E6C4-C930-41F5-A221-371F5C7655DE}" type="slidenum">
              <a:rPr kumimoji="0" lang="ru-RU" altLang="ru-RU">
                <a:solidFill>
                  <a:srgbClr val="000000"/>
                </a:solidFill>
              </a:rPr>
              <a:pPr>
                <a:spcBef>
                  <a:spcPct val="0"/>
                </a:spcBef>
              </a:pPr>
              <a:t>32</a:t>
            </a:fld>
            <a:endParaRPr kumimoji="0" lang="ru-RU" altLang="ru-RU">
              <a:solidFill>
                <a:srgbClr val="000000"/>
              </a:solidFill>
            </a:endParaRPr>
          </a:p>
        </p:txBody>
      </p:sp>
    </p:spTree>
    <p:extLst>
      <p:ext uri="{BB962C8B-B14F-4D97-AF65-F5344CB8AC3E}">
        <p14:creationId xmlns:p14="http://schemas.microsoft.com/office/powerpoint/2010/main" val="56911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p:cNvSpPr>
            <a:spLocks noGrp="1" noRot="1" noChangeAspect="1" noTextEdit="1"/>
          </p:cNvSpPr>
          <p:nvPr>
            <p:ph type="sldImg"/>
          </p:nvPr>
        </p:nvSpPr>
        <p:spPr>
          <a:ln/>
        </p:spPr>
      </p:sp>
      <p:sp>
        <p:nvSpPr>
          <p:cNvPr id="481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481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8AA5F411-8732-4D0E-BBFD-D114B85F64A0}" type="slidenum">
              <a:rPr kumimoji="0" lang="ru-RU" altLang="ru-RU"/>
              <a:pPr>
                <a:spcBef>
                  <a:spcPct val="0"/>
                </a:spcBef>
              </a:pPr>
              <a:t>33</a:t>
            </a:fld>
            <a:endParaRPr kumimoji="0" lang="ru-RU" altLang="ru-RU"/>
          </a:p>
        </p:txBody>
      </p:sp>
    </p:spTree>
    <p:extLst>
      <p:ext uri="{BB962C8B-B14F-4D97-AF65-F5344CB8AC3E}">
        <p14:creationId xmlns:p14="http://schemas.microsoft.com/office/powerpoint/2010/main" val="2265808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FF3595FB-C59A-482F-B6E2-03B7411A2778}" type="slidenum">
              <a:rPr kumimoji="0" lang="ru-RU" altLang="ru-RU"/>
              <a:pPr>
                <a:spcBef>
                  <a:spcPct val="0"/>
                </a:spcBef>
              </a:pPr>
              <a:t>34</a:t>
            </a:fld>
            <a:endParaRPr kumimoji="0" lang="ru-RU" altLang="ru-RU"/>
          </a:p>
        </p:txBody>
      </p:sp>
    </p:spTree>
    <p:extLst>
      <p:ext uri="{BB962C8B-B14F-4D97-AF65-F5344CB8AC3E}">
        <p14:creationId xmlns:p14="http://schemas.microsoft.com/office/powerpoint/2010/main" val="164832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a:ln/>
        </p:spPr>
      </p:sp>
      <p:sp>
        <p:nvSpPr>
          <p:cNvPr id="153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ru-RU" altLang="ru-RU" smtClean="0">
                <a:latin typeface="Calibri" panose="020F0502020204030204" pitchFamily="34" charset="0"/>
                <a:cs typeface="Arial" panose="020B0604020202020204" pitchFamily="34" charset="0"/>
              </a:rPr>
              <a:t>См. текст на слайде.</a:t>
            </a:r>
          </a:p>
          <a:p>
            <a:pPr>
              <a:spcBef>
                <a:spcPct val="0"/>
              </a:spcBef>
            </a:pPr>
            <a:endParaRPr lang="ru-RU" altLang="ru-RU" smtClean="0">
              <a:latin typeface="Calibri" panose="020F0502020204030204" pitchFamily="34" charset="0"/>
              <a:cs typeface="Arial" panose="020B0604020202020204" pitchFamily="34" charset="0"/>
            </a:endParaRPr>
          </a:p>
        </p:txBody>
      </p:sp>
      <p:sp>
        <p:nvSpPr>
          <p:cNvPr id="153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6FD3F42A-921F-469B-8305-12382707D174}" type="slidenum">
              <a:rPr kumimoji="0" lang="ru-RU" altLang="ru-RU">
                <a:solidFill>
                  <a:srgbClr val="000000"/>
                </a:solidFill>
                <a:latin typeface="Calibri" panose="020F0502020204030204" pitchFamily="34" charset="0"/>
              </a:rPr>
              <a:pPr>
                <a:spcBef>
                  <a:spcPct val="0"/>
                </a:spcBef>
              </a:pPr>
              <a:t>11</a:t>
            </a:fld>
            <a:endParaRPr kumimoji="0" lang="ru-RU" altLang="ru-RU">
              <a:solidFill>
                <a:srgbClr val="000000"/>
              </a:solidFill>
              <a:latin typeface="Calibri" panose="020F0502020204030204" pitchFamily="34" charset="0"/>
            </a:endParaRPr>
          </a:p>
        </p:txBody>
      </p:sp>
    </p:spTree>
    <p:extLst>
      <p:ext uri="{BB962C8B-B14F-4D97-AF65-F5344CB8AC3E}">
        <p14:creationId xmlns:p14="http://schemas.microsoft.com/office/powerpoint/2010/main" val="287276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3742528-5125-4C47-8F48-CAEB7E0BA20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90703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225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ru-RU" smtClean="0">
                <a:latin typeface="Calibri" panose="020F0502020204030204" pitchFamily="34" charset="0"/>
                <a:cs typeface="Arial" panose="020B0604020202020204" pitchFamily="34" charset="0"/>
              </a:rPr>
              <a:t>Influenza is a common disease affecting many children each year. In a number of cases, particularly in children &lt;2 years old and in those with severe chronic underlying disease, influenza can be complicated by lower respiratory tract infections, acute otitis media, rhinosinusitis, febrile seizures, dehydration or encephalopathy. Oseltamivir is the influenza virus drug that is most commonly studied in children for both the treatment and prevention of influenza. To avoid the risk that children with mild influenza or patients suffering from different viral infections receive oseltamivir, oseltamivir treatment should be recommended only in severe influenza cases, especially if confirmed by reliable laboratory tests. However, therapy must be initiated considering the risk of complications and the presence of severe clinical manifestations at age- and weight-appropriate doses. Because the vaccine remains the best option for preventing influenza and its complications, prophylaxis using oseltamivir should only be considered in select patients.</a:t>
            </a:r>
          </a:p>
          <a:p>
            <a:pPr eaLnBrk="1" hangingPunct="1">
              <a:spcBef>
                <a:spcPct val="0"/>
              </a:spcBef>
            </a:pPr>
            <a:endParaRPr lang="ru-RU" altLang="ru-RU" smtClean="0">
              <a:latin typeface="Calibri" panose="020F0502020204030204" pitchFamily="34" charset="0"/>
              <a:cs typeface="Arial" panose="020B0604020202020204" pitchFamily="34" charset="0"/>
            </a:endParaRPr>
          </a:p>
        </p:txBody>
      </p:sp>
      <p:sp>
        <p:nvSpPr>
          <p:cNvPr id="225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0027B026-13A3-48B4-97CE-CFC55279233A}" type="slidenum">
              <a:rPr kumimoji="0" lang="ru-RU" altLang="ru-RU">
                <a:solidFill>
                  <a:srgbClr val="000000"/>
                </a:solidFill>
                <a:latin typeface="Arial" panose="020B0604020202020204" pitchFamily="34" charset="0"/>
              </a:rPr>
              <a:pPr>
                <a:spcBef>
                  <a:spcPct val="0"/>
                </a:spcBef>
              </a:pPr>
              <a:t>19</a:t>
            </a:fld>
            <a:endParaRPr kumimoji="0" lang="ru-RU" altLang="ru-RU">
              <a:solidFill>
                <a:srgbClr val="000000"/>
              </a:solidFill>
              <a:latin typeface="Arial" panose="020B0604020202020204" pitchFamily="34" charset="0"/>
            </a:endParaRPr>
          </a:p>
        </p:txBody>
      </p:sp>
    </p:spTree>
    <p:extLst>
      <p:ext uri="{BB962C8B-B14F-4D97-AF65-F5344CB8AC3E}">
        <p14:creationId xmlns:p14="http://schemas.microsoft.com/office/powerpoint/2010/main" val="278261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Umifenovir</a:t>
            </a:r>
            <a:r>
              <a:rPr lang="en-US" sz="1200" b="0" i="0" kern="1200" dirty="0">
                <a:solidFill>
                  <a:schemeClr val="tx1"/>
                </a:solidFill>
                <a:effectLst/>
                <a:latin typeface="+mn-lt"/>
                <a:ea typeface="+mn-ea"/>
                <a:cs typeface="+mn-cs"/>
              </a:rPr>
              <a:t> (trade name </a:t>
            </a:r>
            <a:r>
              <a:rPr lang="en-US" sz="1200" b="0" i="0" u="none" strike="noStrike" kern="1200" dirty="0">
                <a:solidFill>
                  <a:schemeClr val="tx1"/>
                </a:solidFill>
                <a:effectLst/>
                <a:latin typeface="+mn-lt"/>
                <a:ea typeface="+mn-ea"/>
                <a:cs typeface="+mn-cs"/>
                <a:hlinkClick r:id="rId3" tooltip="Russian language"/>
              </a:rPr>
              <a:t>Russian</a:t>
            </a:r>
            <a:r>
              <a:rPr lang="en-US"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Арбидол</a:t>
            </a:r>
            <a:r>
              <a:rPr lang="ru-RU"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Chinese language"/>
              </a:rPr>
              <a:t>Chinese</a:t>
            </a:r>
            <a:r>
              <a:rPr lang="en-US" sz="1200" b="0" i="0" kern="1200" dirty="0">
                <a:solidFill>
                  <a:schemeClr val="tx1"/>
                </a:solidFill>
                <a:effectLst/>
                <a:latin typeface="+mn-lt"/>
                <a:ea typeface="+mn-ea"/>
                <a:cs typeface="+mn-cs"/>
              </a:rPr>
              <a:t>: </a:t>
            </a:r>
            <a:r>
              <a:rPr lang="zh-CN" altLang="en-US" sz="1200" b="0" i="0" kern="1200" dirty="0">
                <a:solidFill>
                  <a:schemeClr val="tx1"/>
                </a:solidFill>
                <a:effectLst/>
                <a:latin typeface="+mn-lt"/>
                <a:ea typeface="+mn-ea"/>
                <a:cs typeface="+mn-cs"/>
              </a:rPr>
              <a:t>阿比朵尔</a:t>
            </a:r>
            <a:r>
              <a:rPr lang="en-US" altLang="zh-CN"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is an </a:t>
            </a:r>
            <a:r>
              <a:rPr lang="en-US" sz="1200" b="0" i="0" u="none" strike="noStrike" kern="1200" dirty="0">
                <a:solidFill>
                  <a:schemeClr val="tx1"/>
                </a:solidFill>
                <a:effectLst/>
                <a:latin typeface="+mn-lt"/>
                <a:ea typeface="+mn-ea"/>
                <a:cs typeface="+mn-cs"/>
                <a:hlinkClick r:id="rId5" tooltip="Antiviral drug"/>
              </a:rPr>
              <a:t>antiviral</a:t>
            </a:r>
            <a:r>
              <a:rPr lang="en-US" sz="1200" b="0" i="0" kern="1200" dirty="0">
                <a:solidFill>
                  <a:schemeClr val="tx1"/>
                </a:solidFill>
                <a:effectLst/>
                <a:latin typeface="+mn-lt"/>
                <a:ea typeface="+mn-ea"/>
                <a:cs typeface="+mn-cs"/>
              </a:rPr>
              <a:t> treatment for </a:t>
            </a:r>
            <a:r>
              <a:rPr lang="en-US" sz="1200" b="0" i="0" u="none" strike="noStrike" kern="1200" dirty="0">
                <a:solidFill>
                  <a:schemeClr val="tx1"/>
                </a:solidFill>
                <a:effectLst/>
                <a:latin typeface="+mn-lt"/>
                <a:ea typeface="+mn-ea"/>
                <a:cs typeface="+mn-cs"/>
                <a:hlinkClick r:id="rId6" tooltip="Influenza"/>
              </a:rPr>
              <a:t>influenza</a:t>
            </a:r>
            <a:r>
              <a:rPr lang="en-US" sz="1200" b="0" i="0" kern="1200" dirty="0">
                <a:solidFill>
                  <a:schemeClr val="tx1"/>
                </a:solidFill>
                <a:effectLst/>
                <a:latin typeface="+mn-lt"/>
                <a:ea typeface="+mn-ea"/>
                <a:cs typeface="+mn-cs"/>
              </a:rPr>
              <a:t> infection used in </a:t>
            </a:r>
            <a:r>
              <a:rPr lang="en-US" sz="1200" b="0" i="0" u="none" strike="noStrike" kern="1200" dirty="0">
                <a:solidFill>
                  <a:schemeClr val="tx1"/>
                </a:solidFill>
                <a:effectLst/>
                <a:latin typeface="+mn-lt"/>
                <a:ea typeface="+mn-ea"/>
                <a:cs typeface="+mn-cs"/>
                <a:hlinkClick r:id="rId7" tooltip="Russia"/>
              </a:rPr>
              <a:t>Russia</a:t>
            </a:r>
            <a:r>
              <a:rPr lang="en-US" sz="1200" b="0" i="0" u="none" strike="noStrike" kern="1200" baseline="30000" dirty="0">
                <a:solidFill>
                  <a:schemeClr val="tx1"/>
                </a:solidFill>
                <a:effectLst/>
                <a:latin typeface="+mn-lt"/>
                <a:ea typeface="+mn-ea"/>
                <a:cs typeface="+mn-cs"/>
                <a:hlinkClick r:id="rId8"/>
              </a:rPr>
              <a:t>[3]</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tooltip="China"/>
              </a:rPr>
              <a:t>China</a:t>
            </a:r>
            <a:r>
              <a:rPr lang="en-US" sz="1200" b="0" i="0" kern="1200" dirty="0">
                <a:solidFill>
                  <a:schemeClr val="tx1"/>
                </a:solidFill>
                <a:effectLst/>
                <a:latin typeface="+mn-lt"/>
                <a:ea typeface="+mn-ea"/>
                <a:cs typeface="+mn-cs"/>
              </a:rPr>
              <a:t>. The drug is manufactured by </a:t>
            </a:r>
            <a:r>
              <a:rPr lang="en-US" sz="1200" b="0" i="0" u="none" strike="noStrike" kern="1200" dirty="0">
                <a:solidFill>
                  <a:schemeClr val="tx1"/>
                </a:solidFill>
                <a:effectLst/>
                <a:latin typeface="+mn-lt"/>
                <a:ea typeface="+mn-ea"/>
                <a:cs typeface="+mn-cs"/>
                <a:hlinkClick r:id="rId10" tooltip="Pharmstandard"/>
              </a:rPr>
              <a:t>Pharmstandard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Russian language"/>
              </a:rPr>
              <a:t>Russian</a:t>
            </a:r>
            <a:r>
              <a:rPr lang="en-US" sz="1200" b="0" i="0" kern="1200" dirty="0">
                <a:solidFill>
                  <a:schemeClr val="tx1"/>
                </a:solidFill>
                <a:effectLst/>
                <a:latin typeface="+mn-lt"/>
                <a:ea typeface="+mn-ea"/>
                <a:cs typeface="+mn-cs"/>
              </a:rPr>
              <a:t>: </a:t>
            </a:r>
            <a:r>
              <a:rPr lang="ru-RU" sz="1200" b="0" i="0" kern="1200" dirty="0">
                <a:solidFill>
                  <a:schemeClr val="tx1"/>
                </a:solidFill>
                <a:effectLst/>
                <a:latin typeface="+mn-lt"/>
                <a:ea typeface="+mn-ea"/>
                <a:cs typeface="+mn-cs"/>
              </a:rPr>
              <a:t>Фармстандарт). </a:t>
            </a:r>
            <a:r>
              <a:rPr lang="en-US" sz="1200" b="0" i="0" kern="1200" dirty="0">
                <a:solidFill>
                  <a:schemeClr val="tx1"/>
                </a:solidFill>
                <a:effectLst/>
                <a:latin typeface="+mn-lt"/>
                <a:ea typeface="+mn-ea"/>
                <a:cs typeface="+mn-cs"/>
              </a:rPr>
              <a:t>Although some Russian studies have shown it to be effective, it is not approved for use in Western countries.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Chemically, </a:t>
            </a:r>
            <a:r>
              <a:rPr lang="en-US" sz="1200" b="0" i="0" kern="1200" dirty="0" err="1">
                <a:solidFill>
                  <a:schemeClr val="tx1"/>
                </a:solidFill>
                <a:effectLst/>
                <a:latin typeface="+mn-lt"/>
                <a:ea typeface="+mn-ea"/>
                <a:cs typeface="+mn-cs"/>
              </a:rPr>
              <a:t>umifenovir</a:t>
            </a:r>
            <a:r>
              <a:rPr lang="en-US" sz="1200" b="0" i="0" kern="1200" dirty="0">
                <a:solidFill>
                  <a:schemeClr val="tx1"/>
                </a:solidFill>
                <a:effectLst/>
                <a:latin typeface="+mn-lt"/>
                <a:ea typeface="+mn-ea"/>
                <a:cs typeface="+mn-cs"/>
              </a:rPr>
              <a:t> features an </a:t>
            </a:r>
            <a:r>
              <a:rPr lang="en-US" sz="1200" b="0" i="0" u="none" strike="noStrike" kern="1200" dirty="0">
                <a:solidFill>
                  <a:schemeClr val="tx1"/>
                </a:solidFill>
                <a:effectLst/>
                <a:latin typeface="+mn-lt"/>
                <a:ea typeface="+mn-ea"/>
                <a:cs typeface="+mn-cs"/>
                <a:hlinkClick r:id="rId11" tooltip="Indole"/>
              </a:rPr>
              <a:t>indole</a:t>
            </a:r>
            <a:r>
              <a:rPr lang="en-US" sz="1200" b="0" i="0" kern="1200" dirty="0">
                <a:solidFill>
                  <a:schemeClr val="tx1"/>
                </a:solidFill>
                <a:effectLst/>
                <a:latin typeface="+mn-lt"/>
                <a:ea typeface="+mn-ea"/>
                <a:cs typeface="+mn-cs"/>
              </a:rPr>
              <a:t> core. The drug inhibits viral entry into target cells and also stimulates the immune response.</a:t>
            </a:r>
          </a:p>
          <a:p>
            <a:endParaRPr lang="en-US" sz="1200" b="0" i="0" kern="1200" dirty="0">
              <a:solidFill>
                <a:schemeClr val="tx1"/>
              </a:solidFill>
              <a:effectLst/>
              <a:latin typeface="+mn-lt"/>
              <a:ea typeface="+mn-ea"/>
              <a:cs typeface="+mn-cs"/>
            </a:endParaRPr>
          </a:p>
          <a:p>
            <a:r>
              <a:rPr lang="ru-RU" sz="1200" b="0" i="0" kern="1200" dirty="0">
                <a:solidFill>
                  <a:schemeClr val="tx1"/>
                </a:solidFill>
                <a:effectLst/>
                <a:latin typeface="+mn-lt"/>
                <a:ea typeface="+mn-ea"/>
                <a:cs typeface="+mn-cs"/>
              </a:rPr>
              <a:t>1974</a:t>
            </a:r>
            <a:r>
              <a:rPr lang="en-US" sz="1200" b="0" i="0" kern="1200" dirty="0">
                <a:solidFill>
                  <a:schemeClr val="tx1"/>
                </a:solidFill>
                <a:effectLst/>
                <a:latin typeface="+mn-lt"/>
                <a:ea typeface="+mn-ea"/>
                <a:cs typeface="+mn-cs"/>
              </a:rPr>
              <a:t> --- 14 --- </a:t>
            </a:r>
            <a:r>
              <a:rPr lang="en-US" sz="1400" b="1" i="0" kern="1200" dirty="0">
                <a:solidFill>
                  <a:schemeClr val="tx1"/>
                </a:solidFill>
                <a:effectLst/>
                <a:latin typeface="+mn-lt"/>
                <a:ea typeface="+mn-ea"/>
                <a:cs typeface="+mn-cs"/>
              </a:rPr>
              <a:t>1988</a:t>
            </a:r>
            <a:endParaRPr lang="ru-RU" sz="1400" b="1" dirty="0"/>
          </a:p>
        </p:txBody>
      </p:sp>
      <p:sp>
        <p:nvSpPr>
          <p:cNvPr id="4" name="Slide Number Placeholder 3"/>
          <p:cNvSpPr>
            <a:spLocks noGrp="1"/>
          </p:cNvSpPr>
          <p:nvPr>
            <p:ph type="sldNum" sz="quarter" idx="5"/>
          </p:nvPr>
        </p:nvSpPr>
        <p:spPr/>
        <p:txBody>
          <a:bodyPr/>
          <a:lstStyle/>
          <a:p>
            <a:fld id="{71A9AAB1-7460-9847-9C2E-7CAA377ACD4A}" type="slidenum">
              <a:rPr lang="ru-RU" smtClean="0"/>
              <a:t>20</a:t>
            </a:fld>
            <a:endParaRPr lang="ru-RU"/>
          </a:p>
        </p:txBody>
      </p:sp>
    </p:spTree>
    <p:extLst>
      <p:ext uri="{BB962C8B-B14F-4D97-AF65-F5344CB8AC3E}">
        <p14:creationId xmlns:p14="http://schemas.microsoft.com/office/powerpoint/2010/main" val="24610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a:ln/>
        </p:spPr>
      </p:sp>
      <p:sp>
        <p:nvSpPr>
          <p:cNvPr id="276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276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62667507-B62E-4E40-982E-519D6F60626F}" type="slidenum">
              <a:rPr kumimoji="0" lang="ru-RU" altLang="ru-RU"/>
              <a:pPr>
                <a:spcBef>
                  <a:spcPct val="0"/>
                </a:spcBef>
              </a:pPr>
              <a:t>22</a:t>
            </a:fld>
            <a:endParaRPr kumimoji="0" lang="ru-RU" altLang="ru-RU"/>
          </a:p>
        </p:txBody>
      </p:sp>
    </p:spTree>
    <p:extLst>
      <p:ext uri="{BB962C8B-B14F-4D97-AF65-F5344CB8AC3E}">
        <p14:creationId xmlns:p14="http://schemas.microsoft.com/office/powerpoint/2010/main" val="205026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297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AA9B6C2-D299-416A-B44B-C1C61EB9063F}" type="slidenum">
              <a:rPr lang="ru-RU" altLang="ru-RU" sz="1200"/>
              <a:pPr/>
              <a:t>24</a:t>
            </a:fld>
            <a:endParaRPr lang="ru-RU" altLang="ru-RU" sz="1200"/>
          </a:p>
        </p:txBody>
      </p:sp>
    </p:spTree>
    <p:extLst>
      <p:ext uri="{BB962C8B-B14F-4D97-AF65-F5344CB8AC3E}">
        <p14:creationId xmlns:p14="http://schemas.microsoft.com/office/powerpoint/2010/main" val="157315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337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90A1E9C-66EC-4584-9617-52CD40605A3A}" type="slidenum">
              <a:rPr lang="en-US" altLang="ru-RU" sz="1200">
                <a:solidFill>
                  <a:srgbClr val="000000"/>
                </a:solidFill>
              </a:rPr>
              <a:pPr/>
              <a:t>25</a:t>
            </a:fld>
            <a:endParaRPr lang="en-US" altLang="ru-RU" sz="1200">
              <a:solidFill>
                <a:srgbClr val="000000"/>
              </a:solidFill>
            </a:endParaRPr>
          </a:p>
        </p:txBody>
      </p:sp>
    </p:spTree>
    <p:extLst>
      <p:ext uri="{BB962C8B-B14F-4D97-AF65-F5344CB8AC3E}">
        <p14:creationId xmlns:p14="http://schemas.microsoft.com/office/powerpoint/2010/main" val="414444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cs typeface="Arial" panose="020B0604020202020204" pitchFamily="34" charset="0"/>
            </a:endParaRPr>
          </a:p>
        </p:txBody>
      </p:sp>
      <p:sp>
        <p:nvSpPr>
          <p:cNvPr id="358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62562678-1850-48E5-94E9-8D9698AE3DE9}" type="slidenum">
              <a:rPr kumimoji="0" lang="en-US" altLang="ru-RU">
                <a:solidFill>
                  <a:srgbClr val="000000"/>
                </a:solidFill>
              </a:rPr>
              <a:pPr>
                <a:spcBef>
                  <a:spcPct val="0"/>
                </a:spcBef>
              </a:pPr>
              <a:t>26</a:t>
            </a:fld>
            <a:endParaRPr kumimoji="0" lang="en-US" altLang="ru-RU">
              <a:solidFill>
                <a:srgbClr val="000000"/>
              </a:solidFill>
            </a:endParaRPr>
          </a:p>
        </p:txBody>
      </p:sp>
    </p:spTree>
    <p:extLst>
      <p:ext uri="{BB962C8B-B14F-4D97-AF65-F5344CB8AC3E}">
        <p14:creationId xmlns:p14="http://schemas.microsoft.com/office/powerpoint/2010/main" val="366632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409703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412171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194174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lIns="0" tIns="0" rIns="0" bIns="0">
            <a:normAutofit/>
          </a:bodyPr>
          <a:lstStyle/>
          <a:p>
            <a:r>
              <a:rPr lang="ru-RU" smtClean="0"/>
              <a:t>Образец заголовка</a:t>
            </a:r>
            <a:endParaRPr lang="ru-RU" dirty="0"/>
          </a:p>
        </p:txBody>
      </p:sp>
      <p:sp>
        <p:nvSpPr>
          <p:cNvPr id="3" name="Содержимое 2"/>
          <p:cNvSpPr>
            <a:spLocks noGrp="1"/>
          </p:cNvSpPr>
          <p:nvPr>
            <p:ph idx="1"/>
          </p:nvPr>
        </p:nvSpPr>
        <p:spPr>
          <a:xfrm>
            <a:off x="609600" y="1600201"/>
            <a:ext cx="10972800" cy="4061048"/>
          </a:xfrm>
        </p:spPr>
        <p:txBody>
          <a:bodyPr lIns="0" tIns="0" rIns="0" bIns="0" anchor="ctr">
            <a:normAutofit/>
          </a:bodyPr>
          <a:lstStyle>
            <a:lvl1pPr marL="0" indent="0">
              <a:buNone/>
              <a:defRPr/>
            </a:lvl1pPr>
            <a:lvl2pPr marL="457072" indent="0">
              <a:buNone/>
              <a:defRPr/>
            </a:lvl2pPr>
            <a:lvl3pPr marL="914144" indent="0">
              <a:buNone/>
              <a:defRPr/>
            </a:lvl3pPr>
            <a:lvl4pPr marL="1371216" indent="0">
              <a:buNone/>
              <a:defRPr/>
            </a:lvl4pPr>
            <a:lvl5pPr marL="1828290" indent="0">
              <a:buNone/>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Содержимое 2"/>
          <p:cNvSpPr>
            <a:spLocks noGrp="1"/>
          </p:cNvSpPr>
          <p:nvPr>
            <p:ph idx="13"/>
          </p:nvPr>
        </p:nvSpPr>
        <p:spPr>
          <a:xfrm>
            <a:off x="623392" y="5805264"/>
            <a:ext cx="10972800" cy="388640"/>
          </a:xfrm>
        </p:spPr>
        <p:txBody>
          <a:bodyPr>
            <a:noAutofit/>
          </a:bodyPr>
          <a:lstStyle>
            <a:lvl1pPr marL="0" indent="0">
              <a:buNone/>
              <a:defRPr sz="1200" i="1" baseline="0"/>
            </a:lvl1pPr>
          </a:lstStyle>
          <a:p>
            <a:pPr lvl="0"/>
            <a:r>
              <a:rPr lang="ru-RU" smtClean="0"/>
              <a:t>Образец текста</a:t>
            </a:r>
          </a:p>
        </p:txBody>
      </p:sp>
      <p:sp>
        <p:nvSpPr>
          <p:cNvPr id="5" name="Дата 3"/>
          <p:cNvSpPr>
            <a:spLocks noGrp="1"/>
          </p:cNvSpPr>
          <p:nvPr>
            <p:ph type="dt" sz="half" idx="14"/>
          </p:nvPr>
        </p:nvSpPr>
        <p:spPr/>
        <p:txBody>
          <a:bodyPr/>
          <a:lstStyle>
            <a:lvl1pPr eaLnBrk="0" hangingPunct="0">
              <a:defRPr/>
            </a:lvl1pPr>
          </a:lstStyle>
          <a:p>
            <a:pPr>
              <a:defRPr/>
            </a:pPr>
            <a:fld id="{B7AD83EB-CDE3-4400-81B0-4C50335A723D}" type="datetimeFigureOut">
              <a:rPr lang="ru-RU"/>
              <a:pPr>
                <a:defRPr/>
              </a:pPr>
              <a:t>09.04.2020</a:t>
            </a:fld>
            <a:endParaRPr lang="ru-RU"/>
          </a:p>
        </p:txBody>
      </p:sp>
      <p:sp>
        <p:nvSpPr>
          <p:cNvPr id="6" name="Нижний колонтитул 4"/>
          <p:cNvSpPr>
            <a:spLocks noGrp="1"/>
          </p:cNvSpPr>
          <p:nvPr>
            <p:ph type="ftr" sz="quarter" idx="15"/>
          </p:nvPr>
        </p:nvSpPr>
        <p:spPr/>
        <p:txBody>
          <a:bodyPr/>
          <a:lstStyle>
            <a:lvl1pPr eaLnBrk="0" hangingPunct="0">
              <a:defRPr/>
            </a:lvl1pPr>
          </a:lstStyle>
          <a:p>
            <a:pPr>
              <a:defRPr/>
            </a:pPr>
            <a:endParaRPr lang="ru-RU"/>
          </a:p>
        </p:txBody>
      </p:sp>
      <p:sp>
        <p:nvSpPr>
          <p:cNvPr id="8" name="Номер слайда 5"/>
          <p:cNvSpPr>
            <a:spLocks noGrp="1"/>
          </p:cNvSpPr>
          <p:nvPr>
            <p:ph type="sldNum" sz="quarter" idx="16"/>
          </p:nvPr>
        </p:nvSpPr>
        <p:spPr/>
        <p:txBody>
          <a:bodyPr/>
          <a:lstStyle>
            <a:lvl1pPr eaLnBrk="0" hangingPunct="0">
              <a:defRPr smtClean="0"/>
            </a:lvl1pPr>
          </a:lstStyle>
          <a:p>
            <a:pPr>
              <a:defRPr/>
            </a:pPr>
            <a:fld id="{57D9FAF9-18F2-4CEC-A09E-FA65A81D741D}" type="slidenum">
              <a:rPr lang="ru-RU" altLang="ru-RU"/>
              <a:pPr>
                <a:defRPr/>
              </a:pPr>
              <a:t>‹#›</a:t>
            </a:fld>
            <a:endParaRPr lang="ru-RU" altLang="ru-RU"/>
          </a:p>
        </p:txBody>
      </p:sp>
    </p:spTree>
    <p:extLst>
      <p:ext uri="{BB962C8B-B14F-4D97-AF65-F5344CB8AC3E}">
        <p14:creationId xmlns:p14="http://schemas.microsoft.com/office/powerpoint/2010/main" val="392730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109728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3938691"/>
            <a:ext cx="109728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p:txBody>
          <a:bodyPr rtlCol="0"/>
          <a:lstStyle>
            <a:lvl1pPr fontAlgn="auto">
              <a:spcBef>
                <a:spcPts val="0"/>
              </a:spcBef>
              <a:spcAft>
                <a:spcPts val="0"/>
              </a:spcAft>
              <a:defRPr>
                <a:solidFill>
                  <a:prstClr val="black">
                    <a:tint val="75000"/>
                  </a:prstClr>
                </a:solidFill>
                <a:latin typeface="Arial"/>
                <a:ea typeface="+mn-ea"/>
                <a:cs typeface="Arial" pitchFamily="34" charset="0"/>
              </a:defRPr>
            </a:lvl1pPr>
          </a:lstStyle>
          <a:p>
            <a:pPr>
              <a:defRPr/>
            </a:pPr>
            <a:endParaRPr lang="ru-RU"/>
          </a:p>
        </p:txBody>
      </p:sp>
      <p:sp>
        <p:nvSpPr>
          <p:cNvPr id="6" name="Rectangle 7"/>
          <p:cNvSpPr>
            <a:spLocks noGrp="1" noChangeArrowheads="1"/>
          </p:cNvSpPr>
          <p:nvPr>
            <p:ph type="ftr" sz="quarter" idx="11"/>
          </p:nvPr>
        </p:nvSpPr>
        <p:spPr/>
        <p:txBody>
          <a:bodyPr/>
          <a:lstStyle>
            <a:lvl1pPr>
              <a:defRPr>
                <a:cs typeface="Arial" pitchFamily="34" charset="0"/>
              </a:defRPr>
            </a:lvl1pPr>
          </a:lstStyle>
          <a:p>
            <a:pPr>
              <a:defRPr/>
            </a:pPr>
            <a:endParaRPr lang="ru-RU"/>
          </a:p>
        </p:txBody>
      </p:sp>
      <p:sp>
        <p:nvSpPr>
          <p:cNvPr id="7" name="Rectangle 8"/>
          <p:cNvSpPr>
            <a:spLocks noGrp="1" noChangeArrowheads="1"/>
          </p:cNvSpPr>
          <p:nvPr>
            <p:ph type="sldNum" sz="quarter" idx="12"/>
          </p:nvPr>
        </p:nvSpPr>
        <p:spPr/>
        <p:txBody>
          <a:bodyPr/>
          <a:lstStyle>
            <a:lvl1pPr>
              <a:defRPr smtClean="0"/>
            </a:lvl1pPr>
          </a:lstStyle>
          <a:p>
            <a:pPr>
              <a:defRPr/>
            </a:pPr>
            <a:fld id="{751DFF27-34E4-4311-8CCF-BD7058C2B759}" type="slidenum">
              <a:rPr lang="ru-RU" altLang="ru-RU"/>
              <a:pPr>
                <a:defRPr/>
              </a:pPr>
              <a:t>‹#›</a:t>
            </a:fld>
            <a:endParaRPr lang="ru-RU" altLang="ru-RU"/>
          </a:p>
        </p:txBody>
      </p:sp>
    </p:spTree>
    <p:extLst>
      <p:ext uri="{BB962C8B-B14F-4D97-AF65-F5344CB8AC3E}">
        <p14:creationId xmlns:p14="http://schemas.microsoft.com/office/powerpoint/2010/main" val="1738727947"/>
      </p:ext>
    </p:extLst>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341230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1475931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F7CBFC-D13D-4BB7-81F7-BC9ED062C48A}"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98544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F7CBFC-D13D-4BB7-81F7-BC9ED062C48A}" type="datetimeFigureOut">
              <a:rPr lang="ru-RU" smtClean="0"/>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50025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F7CBFC-D13D-4BB7-81F7-BC9ED062C48A}" type="datetimeFigureOut">
              <a:rPr lang="ru-RU" smtClean="0"/>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337451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F7CBFC-D13D-4BB7-81F7-BC9ED062C48A}" type="datetimeFigureOut">
              <a:rPr lang="ru-RU" smtClean="0"/>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121836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7CBFC-D13D-4BB7-81F7-BC9ED062C48A}"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524759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F7CBFC-D13D-4BB7-81F7-BC9ED062C48A}" type="datetimeFigureOut">
              <a:rPr lang="ru-RU" smtClean="0"/>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0796F-94AA-4362-BA87-E2AD9407BC1B}" type="slidenum">
              <a:rPr lang="ru-RU" smtClean="0"/>
              <a:t>‹#›</a:t>
            </a:fld>
            <a:endParaRPr lang="ru-RU"/>
          </a:p>
        </p:txBody>
      </p:sp>
    </p:spTree>
    <p:extLst>
      <p:ext uri="{BB962C8B-B14F-4D97-AF65-F5344CB8AC3E}">
        <p14:creationId xmlns:p14="http://schemas.microsoft.com/office/powerpoint/2010/main" val="377849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7CBFC-D13D-4BB7-81F7-BC9ED062C48A}" type="datetimeFigureOut">
              <a:rPr lang="ru-RU" smtClean="0"/>
              <a:t>09.04.2020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0796F-94AA-4362-BA87-E2AD9407BC1B}" type="slidenum">
              <a:rPr lang="ru-RU" smtClean="0"/>
              <a:t>‹#›</a:t>
            </a:fld>
            <a:endParaRPr lang="ru-RU"/>
          </a:p>
        </p:txBody>
      </p:sp>
    </p:spTree>
    <p:extLst>
      <p:ext uri="{BB962C8B-B14F-4D97-AF65-F5344CB8AC3E}">
        <p14:creationId xmlns:p14="http://schemas.microsoft.com/office/powerpoint/2010/main" val="243185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ubmed/2661663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cbi.nlm.nih.gov/pubmed/?term=Principi%20N%5bAuthor%5d&amp;cauthor=true&amp;cauthor_uid=26616633" TargetMode="External"/><Relationship Id="rId4" Type="http://schemas.openxmlformats.org/officeDocument/2006/relationships/hyperlink" Target="https://www.ncbi.nlm.nih.gov/pubmed/?term=Esposito%20S%5bAuthor%5d&amp;cauthor=true&amp;cauthor_uid=2661663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hyperlink" Target="http://www.whocc.no/atc_ddd_index/?code=J05A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5.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oleObject" Target="../embeddings/oleObject1.bin"/><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17803"/>
            <a:ext cx="12192000" cy="6869151"/>
          </a:xfrm>
          <a:prstGeom prst="rect">
            <a:avLst/>
          </a:prstGeom>
        </p:spPr>
      </p:pic>
    </p:spTree>
    <p:extLst>
      <p:ext uri="{BB962C8B-B14F-4D97-AF65-F5344CB8AC3E}">
        <p14:creationId xmlns:p14="http://schemas.microsoft.com/office/powerpoint/2010/main" val="169223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7175" y="1588"/>
            <a:ext cx="9144000" cy="990600"/>
          </a:xfrm>
          <a:prstGeom prst="rect">
            <a:avLst/>
          </a:prstGeom>
          <a:solidFill>
            <a:srgbClr val="C00000"/>
          </a:solidFill>
          <a:ln>
            <a:solidFill>
              <a:srgbClr val="2E7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dirty="0">
              <a:solidFill>
                <a:prstClr val="white"/>
              </a:solidFill>
            </a:endParaRPr>
          </a:p>
        </p:txBody>
      </p:sp>
      <p:sp>
        <p:nvSpPr>
          <p:cNvPr id="7" name="Заголовок 1"/>
          <p:cNvSpPr txBox="1">
            <a:spLocks/>
          </p:cNvSpPr>
          <p:nvPr/>
        </p:nvSpPr>
        <p:spPr>
          <a:xfrm>
            <a:off x="1604964" y="428625"/>
            <a:ext cx="9063037" cy="508000"/>
          </a:xfrm>
          <a:prstGeom prst="rect">
            <a:avLst/>
          </a:prstGeom>
        </p:spPr>
        <p:txBody>
          <a:bodyPr lIns="68580" tIns="34290" rIns="68580" bIns="34290"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ru-RU" sz="2800" b="1" dirty="0">
                <a:solidFill>
                  <a:srgbClr val="7030A0"/>
                </a:solidFill>
                <a:latin typeface="Arial Black" panose="020B0A04020102020204" pitchFamily="34" charset="0"/>
                <a:cs typeface="Arial" panose="020B0604020202020204" pitchFamily="34" charset="0"/>
              </a:rPr>
              <a:t/>
            </a:r>
            <a:br>
              <a:rPr lang="ru-RU" sz="2800" b="1" dirty="0">
                <a:solidFill>
                  <a:srgbClr val="7030A0"/>
                </a:solidFill>
                <a:latin typeface="Arial Black" panose="020B0A04020102020204" pitchFamily="34" charset="0"/>
                <a:cs typeface="Arial" panose="020B0604020202020204" pitchFamily="34" charset="0"/>
              </a:rPr>
            </a:br>
            <a:r>
              <a:rPr lang="ru-RU" sz="2800" dirty="0">
                <a:solidFill>
                  <a:schemeClr val="bg1"/>
                </a:solidFill>
                <a:latin typeface="Arial Black" panose="020B0A04020102020204" pitchFamily="34" charset="0"/>
                <a:ea typeface="+mn-ea"/>
                <a:cs typeface="Arial" panose="020B0604020202020204" pitchFamily="34" charset="0"/>
              </a:rPr>
              <a:t>Что ученым известно о новом вирусе </a:t>
            </a:r>
          </a:p>
          <a:p>
            <a:pPr>
              <a:defRPr/>
            </a:pPr>
            <a:r>
              <a:rPr lang="en-US" sz="2800" dirty="0">
                <a:solidFill>
                  <a:schemeClr val="bg1"/>
                </a:solidFill>
                <a:latin typeface="Arial Black" panose="020B0A04020102020204" pitchFamily="34" charset="0"/>
                <a:ea typeface="+mn-ea"/>
                <a:cs typeface="Arial" panose="020B0604020202020204" pitchFamily="34" charset="0"/>
              </a:rPr>
              <a:t>2019-nCoV</a:t>
            </a:r>
            <a:r>
              <a:rPr lang="ru-RU" sz="2800" dirty="0">
                <a:solidFill>
                  <a:schemeClr val="bg1"/>
                </a:solidFill>
                <a:latin typeface="Arial Black" panose="020B0A04020102020204" pitchFamily="34" charset="0"/>
                <a:ea typeface="+mn-ea"/>
                <a:cs typeface="Arial" panose="020B0604020202020204" pitchFamily="34" charset="0"/>
              </a:rPr>
              <a:t>?</a:t>
            </a:r>
          </a:p>
        </p:txBody>
      </p:sp>
      <p:sp>
        <p:nvSpPr>
          <p:cNvPr id="9" name="TextBox 8"/>
          <p:cNvSpPr txBox="1"/>
          <p:nvPr/>
        </p:nvSpPr>
        <p:spPr>
          <a:xfrm>
            <a:off x="189572" y="1198563"/>
            <a:ext cx="6166623" cy="2769989"/>
          </a:xfrm>
          <a:prstGeom prst="rect">
            <a:avLst/>
          </a:prstGeom>
          <a:noFill/>
        </p:spPr>
        <p:txBody>
          <a:bodyPr wrap="square">
            <a:spAutoFit/>
          </a:bodyPr>
          <a:lstStyle/>
          <a:p>
            <a:pPr eaLnBrk="1" hangingPunct="1">
              <a:defRPr/>
            </a:pPr>
            <a:r>
              <a:rPr lang="ru-RU" sz="1600" dirty="0" err="1">
                <a:solidFill>
                  <a:srgbClr val="002060"/>
                </a:solidFill>
                <a:latin typeface="Arial" panose="020B0604020202020204" pitchFamily="34" charset="0"/>
              </a:rPr>
              <a:t>Коронавирусы</a:t>
            </a:r>
            <a:r>
              <a:rPr lang="ru-RU" sz="1600" dirty="0">
                <a:solidFill>
                  <a:srgbClr val="002060"/>
                </a:solidFill>
                <a:latin typeface="Arial" panose="020B0604020202020204" pitchFamily="34" charset="0"/>
              </a:rPr>
              <a:t> представляют собой большое семейство вирусов, которые вызывают заболевания у людей и животных.</a:t>
            </a:r>
          </a:p>
          <a:p>
            <a:pPr eaLnBrk="1" hangingPunct="1">
              <a:defRPr/>
            </a:pPr>
            <a:r>
              <a:rPr lang="ru-RU" sz="1600" dirty="0">
                <a:solidFill>
                  <a:srgbClr val="002060"/>
                </a:solidFill>
                <a:latin typeface="Arial" panose="020B0604020202020204" pitchFamily="34" charset="0"/>
              </a:rPr>
              <a:t>Доказано вирус 2019-nCoV передается от человека к человеку, что повышает вероятность и скорость его распространения.</a:t>
            </a:r>
          </a:p>
          <a:p>
            <a:pPr eaLnBrk="1" hangingPunct="1">
              <a:defRPr/>
            </a:pPr>
            <a:endParaRPr lang="ru-RU" sz="1600" dirty="0">
              <a:solidFill>
                <a:srgbClr val="002060"/>
              </a:solidFill>
              <a:latin typeface="Arial" panose="020B0604020202020204" pitchFamily="34" charset="0"/>
            </a:endParaRPr>
          </a:p>
          <a:p>
            <a:pPr eaLnBrk="1" hangingPunct="1">
              <a:defRPr/>
            </a:pPr>
            <a:r>
              <a:rPr lang="ru-RU" sz="1600" dirty="0">
                <a:solidFill>
                  <a:srgbClr val="002060"/>
                </a:solidFill>
                <a:latin typeface="Arial" panose="020B0604020202020204" pitchFamily="34" charset="0"/>
              </a:rPr>
              <a:t>Механизм проникновения нового вируса в клетку уточняется. Ученые выделяют 2 наиболее вероятных пути:</a:t>
            </a:r>
          </a:p>
          <a:p>
            <a:pPr marL="214313" indent="-214313">
              <a:buFontTx/>
              <a:buChar char="-"/>
              <a:defRPr/>
            </a:pPr>
            <a:r>
              <a:rPr lang="ru-RU" sz="1600" b="1" dirty="0">
                <a:solidFill>
                  <a:srgbClr val="002060"/>
                </a:solidFill>
                <a:latin typeface="Arial" panose="020B0604020202020204" pitchFamily="34" charset="0"/>
              </a:rPr>
              <a:t>через гемагглютинин-подобный белок </a:t>
            </a:r>
          </a:p>
          <a:p>
            <a:pPr marL="214313" indent="-214313">
              <a:buFontTx/>
              <a:buChar char="-"/>
              <a:defRPr/>
            </a:pPr>
            <a:r>
              <a:rPr lang="ru-RU" sz="1600" b="1" dirty="0">
                <a:solidFill>
                  <a:srgbClr val="002060"/>
                </a:solidFill>
                <a:latin typeface="Arial" panose="020B0604020202020204" pitchFamily="34" charset="0"/>
              </a:rPr>
              <a:t>путем клатрин-опосредованного </a:t>
            </a:r>
            <a:r>
              <a:rPr lang="ru-RU" sz="1600" b="1" dirty="0" err="1">
                <a:solidFill>
                  <a:srgbClr val="002060"/>
                </a:solidFill>
                <a:latin typeface="Arial" panose="020B0604020202020204" pitchFamily="34" charset="0"/>
              </a:rPr>
              <a:t>эндоцитоза</a:t>
            </a:r>
            <a:endParaRPr lang="ru-RU" sz="1600" b="1" dirty="0">
              <a:solidFill>
                <a:srgbClr val="002060"/>
              </a:solidFill>
              <a:latin typeface="Arial" panose="020B0604020202020204" pitchFamily="34" charset="0"/>
            </a:endParaRPr>
          </a:p>
          <a:p>
            <a:pPr eaLnBrk="1" hangingPunct="1">
              <a:defRPr/>
            </a:pPr>
            <a:endParaRPr lang="ru-RU" sz="1400" dirty="0">
              <a:solidFill>
                <a:srgbClr val="002060"/>
              </a:solidFill>
              <a:latin typeface="Arial" panose="020B0604020202020204" pitchFamily="34" charset="0"/>
            </a:endParaRPr>
          </a:p>
        </p:txBody>
      </p:sp>
      <p:sp>
        <p:nvSpPr>
          <p:cNvPr id="12293" name="Прямоугольник 11"/>
          <p:cNvSpPr>
            <a:spLocks noChangeArrowheads="1"/>
          </p:cNvSpPr>
          <p:nvPr/>
        </p:nvSpPr>
        <p:spPr bwMode="auto">
          <a:xfrm>
            <a:off x="6512312" y="3592514"/>
            <a:ext cx="450509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2000" dirty="0" err="1">
                <a:solidFill>
                  <a:srgbClr val="002060"/>
                </a:solidFill>
                <a:latin typeface="Arial" panose="020B0604020202020204" pitchFamily="34" charset="0"/>
              </a:rPr>
              <a:t>Коронавирус</a:t>
            </a:r>
            <a:r>
              <a:rPr lang="ru-RU" altLang="ru-RU" sz="2000" dirty="0">
                <a:solidFill>
                  <a:srgbClr val="002060"/>
                </a:solidFill>
                <a:latin typeface="Arial" panose="020B0604020202020204" pitchFamily="34" charset="0"/>
              </a:rPr>
              <a:t> вызывает целый ряд заболеваний у людей – от распространенной простуды до тяжелого острого респираторного синдрома (ТОРС, </a:t>
            </a:r>
            <a:r>
              <a:rPr lang="ru-RU" altLang="ru-RU" sz="2000" b="1" dirty="0">
                <a:solidFill>
                  <a:srgbClr val="002060"/>
                </a:solidFill>
                <a:latin typeface="Arial" panose="020B0604020202020204" pitchFamily="34" charset="0"/>
              </a:rPr>
              <a:t>"атипичная пневмония"</a:t>
            </a:r>
            <a:r>
              <a:rPr lang="ru-RU" altLang="ru-RU" sz="2000" dirty="0">
                <a:solidFill>
                  <a:srgbClr val="002060"/>
                </a:solidFill>
                <a:latin typeface="Arial" panose="020B0604020202020204" pitchFamily="34" charset="0"/>
              </a:rPr>
              <a:t>)</a:t>
            </a:r>
          </a:p>
        </p:txBody>
      </p:sp>
      <p:pic>
        <p:nvPicPr>
          <p:cNvPr id="1229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1" y="1285876"/>
            <a:ext cx="3713163"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0" y="3868739"/>
            <a:ext cx="2414588"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Box 7"/>
          <p:cNvSpPr txBox="1">
            <a:spLocks noChangeArrowheads="1"/>
          </p:cNvSpPr>
          <p:nvPr/>
        </p:nvSpPr>
        <p:spPr bwMode="auto">
          <a:xfrm>
            <a:off x="3465514" y="6580189"/>
            <a:ext cx="6383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1200"/>
              <a:t>ИНФОРМАЦИЯ ПРЕДНАЗНАЧЕНА ДЛЯ СПЕЦИАЛИСТОВ ЗДРАВООХРАНЕНИЯ </a:t>
            </a:r>
          </a:p>
        </p:txBody>
      </p:sp>
    </p:spTree>
    <p:extLst>
      <p:ext uri="{BB962C8B-B14F-4D97-AF65-F5344CB8AC3E}">
        <p14:creationId xmlns:p14="http://schemas.microsoft.com/office/powerpoint/2010/main" val="365151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4825" y="165100"/>
            <a:ext cx="8642350" cy="704850"/>
          </a:xfr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Autofit/>
          </a:bodyPr>
          <a:lstStyle/>
          <a:p>
            <a:pPr>
              <a:spcAft>
                <a:spcPts val="600"/>
              </a:spcAft>
            </a:pPr>
            <a:r>
              <a:rPr lang="ru-RU" altLang="ru-RU" sz="3200" b="1">
                <a:solidFill>
                  <a:srgbClr val="C00000"/>
                </a:solidFill>
                <a:latin typeface="Calibri" panose="020F0502020204030204" pitchFamily="34" charset="0"/>
                <a:cs typeface="Arial" panose="020B0604020202020204" pitchFamily="34" charset="0"/>
              </a:rPr>
              <a:t>Группы риска детей на ОРВИ, включая грипп</a:t>
            </a:r>
          </a:p>
        </p:txBody>
      </p:sp>
      <p:sp>
        <p:nvSpPr>
          <p:cNvPr id="3" name="Содержимое 2"/>
          <p:cNvSpPr>
            <a:spLocks noGrp="1"/>
          </p:cNvSpPr>
          <p:nvPr>
            <p:ph idx="1"/>
          </p:nvPr>
        </p:nvSpPr>
        <p:spPr>
          <a:xfrm>
            <a:off x="3575051" y="1509713"/>
            <a:ext cx="5514975" cy="958850"/>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Autofit/>
          </a:bodyPr>
          <a:lstStyle/>
          <a:p>
            <a:pPr algn="ctr" eaLnBrk="1" hangingPunct="1">
              <a:lnSpc>
                <a:spcPct val="140000"/>
              </a:lnSpc>
              <a:spcBef>
                <a:spcPct val="0"/>
              </a:spcBef>
            </a:pPr>
            <a:r>
              <a:rPr lang="ru-RU" altLang="ru-RU" sz="1800" b="1">
                <a:solidFill>
                  <a:schemeClr val="tx1"/>
                </a:solidFill>
                <a:latin typeface="Calibri" panose="020F0502020204030204" pitchFamily="34" charset="0"/>
                <a:cs typeface="Arial" panose="020B0604020202020204" pitchFamily="34" charset="0"/>
              </a:rPr>
              <a:t>Дети 1-го и 2-го года посещения ДДУ или школы</a:t>
            </a:r>
          </a:p>
        </p:txBody>
      </p:sp>
      <p:pic>
        <p:nvPicPr>
          <p:cNvPr id="81922" name="Picture 2"/>
          <p:cNvPicPr>
            <a:picLocks noChangeAspect="1" noChangeArrowheads="1"/>
          </p:cNvPicPr>
          <p:nvPr/>
        </p:nvPicPr>
        <p:blipFill>
          <a:blip r:embed="rId3" cstate="print"/>
          <a:srcRect l="15576" t="11703" r="39439" b="21202"/>
          <a:stretch>
            <a:fillRect/>
          </a:stretch>
        </p:blipFill>
        <p:spPr bwMode="auto">
          <a:xfrm>
            <a:off x="1460538" y="2468907"/>
            <a:ext cx="2403223" cy="2688299"/>
          </a:xfrm>
          <a:prstGeom prst="irregularSeal2">
            <a:avLst/>
          </a:prstGeom>
          <a:ln>
            <a:noFill/>
          </a:ln>
          <a:effectLst>
            <a:outerShdw blurRad="292100" dist="139700" dir="2700000" algn="tl" rotWithShape="0">
              <a:srgbClr val="333333">
                <a:alpha val="65000"/>
              </a:srgbClr>
            </a:outerShdw>
          </a:effectLst>
        </p:spPr>
      </p:pic>
      <p:sp>
        <p:nvSpPr>
          <p:cNvPr id="5" name="Содержимое 2"/>
          <p:cNvSpPr>
            <a:spLocks noGrp="1"/>
          </p:cNvSpPr>
          <p:nvPr>
            <p:ph idx="1"/>
          </p:nvPr>
        </p:nvSpPr>
        <p:spPr>
          <a:xfrm>
            <a:off x="3071813" y="5516564"/>
            <a:ext cx="6119812" cy="1341437"/>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Autofit/>
          </a:bodyPr>
          <a:lstStyle/>
          <a:p>
            <a:pPr algn="ctr" eaLnBrk="1" hangingPunct="1">
              <a:lnSpc>
                <a:spcPct val="140000"/>
              </a:lnSpc>
              <a:spcBef>
                <a:spcPct val="0"/>
              </a:spcBef>
            </a:pPr>
            <a:r>
              <a:rPr lang="ru-RU" altLang="ru-RU" sz="2000" b="1">
                <a:solidFill>
                  <a:schemeClr val="tx1"/>
                </a:solidFill>
                <a:latin typeface="Calibri" panose="020F0502020204030204" pitchFamily="34" charset="0"/>
                <a:cs typeface="Arial" panose="020B0604020202020204" pitchFamily="34" charset="0"/>
              </a:rPr>
              <a:t>Дети в периоде реконвалесценции после острых вирусных инфекций</a:t>
            </a:r>
          </a:p>
        </p:txBody>
      </p:sp>
      <p:sp>
        <p:nvSpPr>
          <p:cNvPr id="6" name="Содержимое 2"/>
          <p:cNvSpPr>
            <a:spLocks noGrp="1"/>
          </p:cNvSpPr>
          <p:nvPr>
            <p:ph idx="1"/>
          </p:nvPr>
        </p:nvSpPr>
        <p:spPr>
          <a:xfrm>
            <a:off x="3719513" y="4102100"/>
            <a:ext cx="5148262" cy="996950"/>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rmAutofit/>
          </a:bodyPr>
          <a:lstStyle/>
          <a:p>
            <a:pPr algn="ctr" eaLnBrk="1" hangingPunct="1">
              <a:lnSpc>
                <a:spcPct val="120000"/>
              </a:lnSpc>
              <a:spcBef>
                <a:spcPct val="0"/>
              </a:spcBef>
            </a:pPr>
            <a:r>
              <a:rPr lang="ru-RU" altLang="ru-RU" sz="2000" b="1">
                <a:solidFill>
                  <a:schemeClr val="tx1"/>
                </a:solidFill>
                <a:latin typeface="Calibri" panose="020F0502020204030204" pitchFamily="34" charset="0"/>
                <a:cs typeface="Arial" panose="020B0604020202020204" pitchFamily="34" charset="0"/>
              </a:rPr>
              <a:t>Дети в поствакцинальном периоде</a:t>
            </a:r>
          </a:p>
        </p:txBody>
      </p:sp>
      <p:sp>
        <p:nvSpPr>
          <p:cNvPr id="7" name="Содержимое 2"/>
          <p:cNvSpPr>
            <a:spLocks noGrp="1"/>
          </p:cNvSpPr>
          <p:nvPr>
            <p:ph idx="1"/>
          </p:nvPr>
        </p:nvSpPr>
        <p:spPr>
          <a:xfrm>
            <a:off x="3503613" y="4965700"/>
            <a:ext cx="5148262" cy="941388"/>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rmAutofit/>
          </a:bodyPr>
          <a:lstStyle/>
          <a:p>
            <a:pPr algn="ctr" eaLnBrk="1" hangingPunct="1">
              <a:lnSpc>
                <a:spcPct val="130000"/>
              </a:lnSpc>
              <a:spcBef>
                <a:spcPct val="0"/>
              </a:spcBef>
            </a:pPr>
            <a:r>
              <a:rPr lang="ru-RU" altLang="ru-RU" sz="1900" b="1">
                <a:solidFill>
                  <a:schemeClr val="tx1"/>
                </a:solidFill>
                <a:latin typeface="Calibri" panose="020F0502020204030204" pitchFamily="34" charset="0"/>
                <a:cs typeface="Arial" panose="020B0604020202020204" pitchFamily="34" charset="0"/>
              </a:rPr>
              <a:t>Дети с аллергопатологией</a:t>
            </a:r>
          </a:p>
        </p:txBody>
      </p:sp>
      <p:sp>
        <p:nvSpPr>
          <p:cNvPr id="8" name="Содержимое 2"/>
          <p:cNvSpPr>
            <a:spLocks noGrp="1"/>
          </p:cNvSpPr>
          <p:nvPr>
            <p:ph idx="1"/>
          </p:nvPr>
        </p:nvSpPr>
        <p:spPr>
          <a:xfrm>
            <a:off x="3575051" y="3236914"/>
            <a:ext cx="5616575" cy="1271587"/>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Autofit/>
          </a:bodyPr>
          <a:lstStyle/>
          <a:p>
            <a:pPr algn="ctr" eaLnBrk="1" hangingPunct="1">
              <a:lnSpc>
                <a:spcPct val="140000"/>
              </a:lnSpc>
              <a:spcBef>
                <a:spcPct val="0"/>
              </a:spcBef>
            </a:pPr>
            <a:r>
              <a:rPr lang="ru-RU" altLang="ru-RU" sz="2000" b="1">
                <a:solidFill>
                  <a:schemeClr val="tx1"/>
                </a:solidFill>
                <a:latin typeface="Calibri" panose="020F0502020204030204" pitchFamily="34" charset="0"/>
                <a:cs typeface="Arial" panose="020B0604020202020204" pitchFamily="34" charset="0"/>
              </a:rPr>
              <a:t>Дети с хроническими очагами бактериальной инфекции</a:t>
            </a:r>
          </a:p>
        </p:txBody>
      </p:sp>
      <p:sp>
        <p:nvSpPr>
          <p:cNvPr id="9" name="Содержимое 2"/>
          <p:cNvSpPr>
            <a:spLocks noGrp="1"/>
          </p:cNvSpPr>
          <p:nvPr>
            <p:ph idx="1"/>
          </p:nvPr>
        </p:nvSpPr>
        <p:spPr>
          <a:xfrm>
            <a:off x="3503613" y="2349500"/>
            <a:ext cx="5688012" cy="1150938"/>
          </a:xfrm>
          <a:prstGeom prst="rightArrow">
            <a:avLst/>
          </a:prstGeom>
        </p:spPr>
        <p:style>
          <a:lnRef idx="2">
            <a:schemeClr val="accent5"/>
          </a:lnRef>
          <a:fillRef idx="1">
            <a:schemeClr val="lt1"/>
          </a:fillRef>
          <a:effectRef idx="0">
            <a:schemeClr val="accent5"/>
          </a:effectRef>
          <a:fontRef idx="minor">
            <a:schemeClr val="dk1"/>
          </a:fontRef>
        </p:style>
        <p:txBody>
          <a:bodyPr vert="horz" lIns="91415" tIns="45707" rIns="91415" bIns="45707" rtlCol="0" anchor="ctr">
            <a:noAutofit/>
          </a:bodyPr>
          <a:lstStyle/>
          <a:p>
            <a:pPr algn="ctr" eaLnBrk="1" hangingPunct="1">
              <a:lnSpc>
                <a:spcPct val="140000"/>
              </a:lnSpc>
              <a:spcBef>
                <a:spcPct val="0"/>
              </a:spcBef>
            </a:pPr>
            <a:r>
              <a:rPr lang="ru-RU" altLang="ru-RU" sz="1800" b="1">
                <a:solidFill>
                  <a:schemeClr val="tx1"/>
                </a:solidFill>
                <a:latin typeface="Calibri" panose="020F0502020204030204" pitchFamily="34" charset="0"/>
                <a:cs typeface="Arial" panose="020B0604020202020204" pitchFamily="34" charset="0"/>
              </a:rPr>
              <a:t>Дети с хроническими персистирующими вирусными инфекциями</a:t>
            </a:r>
          </a:p>
        </p:txBody>
      </p:sp>
      <p:sp>
        <p:nvSpPr>
          <p:cNvPr id="13" name="Прямоугольник 12"/>
          <p:cNvSpPr>
            <a:spLocks noChangeArrowheads="1"/>
          </p:cNvSpPr>
          <p:nvPr/>
        </p:nvSpPr>
        <p:spPr bwMode="auto">
          <a:xfrm>
            <a:off x="9191625" y="1989138"/>
            <a:ext cx="1225550" cy="412750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40000" dist="20000" dir="5400000" rotWithShape="0">
              <a:srgbClr val="000000">
                <a:alpha val="37999"/>
              </a:srgbClr>
            </a:outerShdw>
          </a:effectLst>
        </p:spPr>
        <p:txBody>
          <a:bodyPr lIns="91415" tIns="45707" rIns="91415" bIns="45707" anchor="ctr"/>
          <a:lstStyle/>
          <a:p>
            <a:pPr algn="ctr" eaLnBrk="1" hangingPunct="1">
              <a:defRPr/>
            </a:pPr>
            <a:r>
              <a:rPr lang="ru-RU" sz="4400" b="1">
                <a:solidFill>
                  <a:srgbClr val="FF0000"/>
                </a:solidFill>
                <a:latin typeface="Calibri" charset="0"/>
              </a:rPr>
              <a:t>О</a:t>
            </a:r>
          </a:p>
          <a:p>
            <a:pPr algn="ctr" eaLnBrk="1" hangingPunct="1">
              <a:defRPr/>
            </a:pPr>
            <a:r>
              <a:rPr lang="ru-RU" sz="4400" b="1">
                <a:solidFill>
                  <a:srgbClr val="FF0000"/>
                </a:solidFill>
                <a:latin typeface="Calibri" charset="0"/>
              </a:rPr>
              <a:t>Р</a:t>
            </a:r>
          </a:p>
          <a:p>
            <a:pPr algn="ctr" eaLnBrk="1" hangingPunct="1">
              <a:defRPr/>
            </a:pPr>
            <a:r>
              <a:rPr lang="ru-RU" sz="4400" b="1">
                <a:solidFill>
                  <a:srgbClr val="FF0000"/>
                </a:solidFill>
                <a:latin typeface="Calibri" charset="0"/>
              </a:rPr>
              <a:t>В</a:t>
            </a:r>
          </a:p>
          <a:p>
            <a:pPr algn="ctr" eaLnBrk="1" hangingPunct="1">
              <a:defRPr/>
            </a:pPr>
            <a:r>
              <a:rPr lang="ru-RU" sz="4400" b="1">
                <a:solidFill>
                  <a:srgbClr val="FF0000"/>
                </a:solidFill>
                <a:latin typeface="Calibri" charset="0"/>
              </a:rPr>
              <a:t>И</a:t>
            </a:r>
          </a:p>
        </p:txBody>
      </p:sp>
    </p:spTree>
    <p:extLst>
      <p:ext uri="{BB962C8B-B14F-4D97-AF65-F5344CB8AC3E}">
        <p14:creationId xmlns:p14="http://schemas.microsoft.com/office/powerpoint/2010/main" val="190728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Блок-схема: процесс 28"/>
          <p:cNvSpPr/>
          <p:nvPr/>
        </p:nvSpPr>
        <p:spPr>
          <a:xfrm>
            <a:off x="1783493" y="3755882"/>
            <a:ext cx="5025149" cy="208247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Arial" panose="020B0604020202020204" pitchFamily="34" charset="0"/>
              <a:cs typeface="Arial" panose="020B0604020202020204" pitchFamily="34" charset="0"/>
            </a:endParaRPr>
          </a:p>
        </p:txBody>
      </p:sp>
      <p:sp>
        <p:nvSpPr>
          <p:cNvPr id="11" name="Прямоугольник 2"/>
          <p:cNvSpPr>
            <a:spLocks noChangeArrowheads="1"/>
          </p:cNvSpPr>
          <p:nvPr/>
        </p:nvSpPr>
        <p:spPr bwMode="auto">
          <a:xfrm>
            <a:off x="1627413" y="5873829"/>
            <a:ext cx="894542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marL="0" indent="0">
              <a:buNone/>
            </a:pPr>
            <a:r>
              <a:rPr lang="ru-RU" altLang="ru-RU" sz="600" dirty="0">
                <a:solidFill>
                  <a:srgbClr val="000000"/>
                </a:solidFill>
                <a:cs typeface="Arial" panose="020B0604020202020204" pitchFamily="34" charset="0"/>
              </a:rPr>
              <a:t>1. </a:t>
            </a:r>
            <a:r>
              <a:rPr lang="en-US" altLang="ru-RU" sz="600" dirty="0">
                <a:solidFill>
                  <a:srgbClr val="000000"/>
                </a:solidFill>
                <a:cs typeface="Arial" panose="020B0604020202020204" pitchFamily="34" charset="0"/>
              </a:rPr>
              <a:t>Overview of comments received on draft guideline on the need for non-clinical testing in juvenile animals of human pharmaceuticals for </a:t>
            </a:r>
            <a:r>
              <a:rPr lang="en-US" altLang="ru-RU" sz="600" dirty="0" err="1">
                <a:solidFill>
                  <a:srgbClr val="000000"/>
                </a:solidFill>
                <a:cs typeface="Arial" panose="020B0604020202020204" pitchFamily="34" charset="0"/>
              </a:rPr>
              <a:t>paediatric</a:t>
            </a:r>
            <a:r>
              <a:rPr lang="en-US" altLang="ru-RU" sz="600" dirty="0">
                <a:solidFill>
                  <a:srgbClr val="000000"/>
                </a:solidFill>
                <a:cs typeface="Arial" panose="020B0604020202020204" pitchFamily="34" charset="0"/>
              </a:rPr>
              <a:t> indications. European Medicines Agency Pre-</a:t>
            </a:r>
            <a:r>
              <a:rPr lang="en-US" altLang="ru-RU" sz="600" dirty="0" err="1">
                <a:solidFill>
                  <a:srgbClr val="000000"/>
                </a:solidFill>
                <a:cs typeface="Arial" panose="020B0604020202020204" pitchFamily="34" charset="0"/>
              </a:rPr>
              <a:t>Authorisation</a:t>
            </a:r>
            <a:r>
              <a:rPr lang="en-US" altLang="ru-RU" sz="600" dirty="0">
                <a:solidFill>
                  <a:srgbClr val="000000"/>
                </a:solidFill>
                <a:cs typeface="Arial" panose="020B0604020202020204" pitchFamily="34" charset="0"/>
              </a:rPr>
              <a:t> Evaluation of Medicines for Human Use. London, 24 July 2008 EMEA/CHMP/203927/2005.</a:t>
            </a:r>
          </a:p>
          <a:p>
            <a:pPr marL="0" indent="0">
              <a:buNone/>
            </a:pPr>
            <a:r>
              <a:rPr lang="ru-RU" altLang="ru-RU" sz="600" dirty="0">
                <a:solidFill>
                  <a:srgbClr val="000000"/>
                </a:solidFill>
                <a:cs typeface="Arial" panose="020B0604020202020204" pitchFamily="34" charset="0"/>
              </a:rPr>
              <a:t>2. </a:t>
            </a:r>
            <a:r>
              <a:rPr lang="en-US" altLang="ru-RU" sz="600" dirty="0">
                <a:solidFill>
                  <a:srgbClr val="000000"/>
                </a:solidFill>
                <a:cs typeface="Arial" panose="020B0604020202020204" pitchFamily="34" charset="0"/>
              </a:rPr>
              <a:t>Schmidt А.C. Progress in Respiratory Virus Vaccine Development. </a:t>
            </a:r>
            <a:r>
              <a:rPr lang="en-US" altLang="ru-RU" sz="600" dirty="0" err="1">
                <a:solidFill>
                  <a:srgbClr val="000000"/>
                </a:solidFill>
                <a:cs typeface="Arial" panose="020B0604020202020204" pitchFamily="34" charset="0"/>
              </a:rPr>
              <a:t>Semin</a:t>
            </a:r>
            <a:r>
              <a:rPr lang="en-US" altLang="ru-RU" sz="600" dirty="0">
                <a:solidFill>
                  <a:srgbClr val="000000"/>
                </a:solidFill>
                <a:cs typeface="Arial" panose="020B0604020202020204" pitchFamily="34" charset="0"/>
              </a:rPr>
              <a:t> </a:t>
            </a:r>
            <a:r>
              <a:rPr lang="en-US" altLang="ru-RU" sz="600" dirty="0" err="1">
                <a:solidFill>
                  <a:srgbClr val="000000"/>
                </a:solidFill>
                <a:cs typeface="Arial" panose="020B0604020202020204" pitchFamily="34" charset="0"/>
              </a:rPr>
              <a:t>Respir</a:t>
            </a:r>
            <a:r>
              <a:rPr lang="en-US" altLang="ru-RU" sz="600" dirty="0">
                <a:solidFill>
                  <a:srgbClr val="000000"/>
                </a:solidFill>
                <a:cs typeface="Arial" panose="020B0604020202020204" pitchFamily="34" charset="0"/>
              </a:rPr>
              <a:t> </a:t>
            </a:r>
            <a:r>
              <a:rPr lang="en-US" altLang="ru-RU" sz="600" dirty="0" err="1">
                <a:solidFill>
                  <a:srgbClr val="000000"/>
                </a:solidFill>
                <a:cs typeface="Arial" panose="020B0604020202020204" pitchFamily="34" charset="0"/>
              </a:rPr>
              <a:t>Crit</a:t>
            </a:r>
            <a:r>
              <a:rPr lang="en-US" altLang="ru-RU" sz="600" dirty="0">
                <a:solidFill>
                  <a:srgbClr val="000000"/>
                </a:solidFill>
                <a:cs typeface="Arial" panose="020B0604020202020204" pitchFamily="34" charset="0"/>
              </a:rPr>
              <a:t> Care Med. 2007;28(2):243-252</a:t>
            </a:r>
            <a:endParaRPr lang="ru-RU" altLang="ru-RU" sz="600" dirty="0">
              <a:solidFill>
                <a:srgbClr val="000000"/>
              </a:solidFill>
              <a:cs typeface="Arial" panose="020B0604020202020204" pitchFamily="34" charset="0"/>
            </a:endParaRPr>
          </a:p>
          <a:p>
            <a:pPr marL="0" indent="0">
              <a:buNone/>
            </a:pPr>
            <a:r>
              <a:rPr lang="ru-RU" altLang="ru-RU" sz="600" dirty="0">
                <a:solidFill>
                  <a:srgbClr val="000000"/>
                </a:solidFill>
                <a:cs typeface="Arial" panose="020B0604020202020204" pitchFamily="34" charset="0"/>
              </a:rPr>
              <a:t>3. </a:t>
            </a:r>
            <a:r>
              <a:rPr lang="en-US" altLang="ru-RU" sz="600" dirty="0" err="1">
                <a:solidFill>
                  <a:srgbClr val="000000"/>
                </a:solidFill>
                <a:cs typeface="Arial" panose="020B0604020202020204" pitchFamily="34" charset="0"/>
              </a:rPr>
              <a:t>Tregoning</a:t>
            </a:r>
            <a:r>
              <a:rPr lang="en-US" altLang="ru-RU" sz="600" dirty="0">
                <a:solidFill>
                  <a:srgbClr val="000000"/>
                </a:solidFill>
                <a:cs typeface="Arial" panose="020B0604020202020204" pitchFamily="34" charset="0"/>
              </a:rPr>
              <a:t> JS, </a:t>
            </a:r>
            <a:r>
              <a:rPr lang="en-US" altLang="ru-RU" sz="600" dirty="0" err="1">
                <a:solidFill>
                  <a:srgbClr val="000000"/>
                </a:solidFill>
                <a:cs typeface="Arial" panose="020B0604020202020204" pitchFamily="34" charset="0"/>
              </a:rPr>
              <a:t>Schwarze</a:t>
            </a:r>
            <a:r>
              <a:rPr lang="en-US" altLang="ru-RU" sz="600" dirty="0">
                <a:solidFill>
                  <a:srgbClr val="000000"/>
                </a:solidFill>
                <a:cs typeface="Arial" panose="020B0604020202020204" pitchFamily="34" charset="0"/>
              </a:rPr>
              <a:t> J. Respiratory viral infections in infants: causes, clinical symptoms, virology, and immunology. </a:t>
            </a:r>
            <a:r>
              <a:rPr lang="en-US" altLang="ru-RU" sz="600" dirty="0" err="1">
                <a:solidFill>
                  <a:srgbClr val="000000"/>
                </a:solidFill>
                <a:cs typeface="Arial" panose="020B0604020202020204" pitchFamily="34" charset="0"/>
              </a:rPr>
              <a:t>Clin</a:t>
            </a:r>
            <a:r>
              <a:rPr lang="en-US" altLang="ru-RU" sz="600" dirty="0">
                <a:solidFill>
                  <a:srgbClr val="000000"/>
                </a:solidFill>
                <a:cs typeface="Arial" panose="020B0604020202020204" pitchFamily="34" charset="0"/>
              </a:rPr>
              <a:t> </a:t>
            </a:r>
            <a:r>
              <a:rPr lang="en-US" altLang="ru-RU" sz="600" dirty="0" err="1">
                <a:solidFill>
                  <a:srgbClr val="000000"/>
                </a:solidFill>
                <a:cs typeface="Arial" panose="020B0604020202020204" pitchFamily="34" charset="0"/>
              </a:rPr>
              <a:t>Microbiol</a:t>
            </a:r>
            <a:r>
              <a:rPr lang="en-US" altLang="ru-RU" sz="600" dirty="0">
                <a:solidFill>
                  <a:srgbClr val="000000"/>
                </a:solidFill>
                <a:cs typeface="Arial" panose="020B0604020202020204" pitchFamily="34" charset="0"/>
              </a:rPr>
              <a:t> Rev. 2010 Jan;23(1):74-98.</a:t>
            </a:r>
          </a:p>
        </p:txBody>
      </p:sp>
      <p:sp>
        <p:nvSpPr>
          <p:cNvPr id="14" name="Прямоугольник 13"/>
          <p:cNvSpPr/>
          <p:nvPr/>
        </p:nvSpPr>
        <p:spPr>
          <a:xfrm>
            <a:off x="4902158" y="1742475"/>
            <a:ext cx="3258387" cy="1869743"/>
          </a:xfrm>
          <a:prstGeom prst="rect">
            <a:avLst/>
          </a:prstGeom>
        </p:spPr>
        <p:txBody>
          <a:bodyPr wrap="square">
            <a:spAutoFit/>
          </a:bodyPr>
          <a:lstStyle/>
          <a:p>
            <a:pPr>
              <a:spcBef>
                <a:spcPct val="0"/>
              </a:spcBef>
              <a:buFont typeface="Wingdings" panose="05000000000000000000" pitchFamily="2" charset="2"/>
              <a:buChar char="ü"/>
            </a:pPr>
            <a:r>
              <a:rPr lang="ru-RU" altLang="ru-RU" sz="1050" b="1" dirty="0">
                <a:solidFill>
                  <a:srgbClr val="002060"/>
                </a:solidFill>
                <a:latin typeface="Arial" panose="020B0604020202020204" pitchFamily="34" charset="0"/>
                <a:cs typeface="Arial" panose="020B0604020202020204" pitchFamily="34" charset="0"/>
              </a:rPr>
              <a:t>У 92% ЧБТ Многочисленные нарушения в иммунной системе</a:t>
            </a:r>
          </a:p>
          <a:p>
            <a:pPr>
              <a:spcBef>
                <a:spcPct val="0"/>
              </a:spcBef>
              <a:buFont typeface="Wingdings" panose="05000000000000000000" pitchFamily="2" charset="2"/>
              <a:buChar char="ü"/>
            </a:pPr>
            <a:endParaRPr lang="ru-RU" altLang="ru-RU" sz="1050" dirty="0">
              <a:solidFill>
                <a:srgbClr val="00206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ü"/>
            </a:pPr>
            <a:r>
              <a:rPr lang="ru-RU" altLang="ru-RU" sz="1050" b="1" dirty="0">
                <a:solidFill>
                  <a:srgbClr val="002060"/>
                </a:solidFill>
                <a:latin typeface="Arial" panose="020B0604020202020204" pitchFamily="34" charset="0"/>
                <a:cs typeface="Arial" panose="020B0604020202020204" pitchFamily="34" charset="0"/>
              </a:rPr>
              <a:t>ЧБД</a:t>
            </a:r>
            <a:r>
              <a:rPr lang="ru-RU" altLang="ru-RU" sz="1050" dirty="0">
                <a:solidFill>
                  <a:srgbClr val="002060"/>
                </a:solidFill>
                <a:latin typeface="Arial" panose="020B0604020202020204" pitchFamily="34" charset="0"/>
                <a:cs typeface="Arial" panose="020B0604020202020204" pitchFamily="34" charset="0"/>
              </a:rPr>
              <a:t> </a:t>
            </a:r>
            <a:r>
              <a:rPr lang="ru-RU" altLang="ru-RU" sz="1050" b="1" dirty="0">
                <a:solidFill>
                  <a:srgbClr val="002060"/>
                </a:solidFill>
                <a:latin typeface="Arial" panose="020B0604020202020204" pitchFamily="34" charset="0"/>
                <a:cs typeface="Arial" panose="020B0604020202020204" pitchFamily="34" charset="0"/>
              </a:rPr>
              <a:t>предрасположены к аллергии</a:t>
            </a:r>
          </a:p>
          <a:p>
            <a:pPr>
              <a:spcBef>
                <a:spcPct val="0"/>
              </a:spcBef>
              <a:buFont typeface="Wingdings" panose="05000000000000000000" pitchFamily="2" charset="2"/>
              <a:buChar char="ü"/>
            </a:pPr>
            <a:endParaRPr lang="ru-RU" altLang="ru-RU" sz="1050" b="1" dirty="0">
              <a:solidFill>
                <a:srgbClr val="00206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ü"/>
            </a:pPr>
            <a:r>
              <a:rPr lang="ru-RU" altLang="ru-RU" sz="1050" b="1" dirty="0">
                <a:solidFill>
                  <a:srgbClr val="002060"/>
                </a:solidFill>
                <a:latin typeface="Arial" panose="020B0604020202020204" pitchFamily="34" charset="0"/>
                <a:cs typeface="Arial" panose="020B0604020202020204" pitchFamily="34" charset="0"/>
              </a:rPr>
              <a:t>У ЧБД выше риск бактериальных осложнений</a:t>
            </a:r>
          </a:p>
          <a:p>
            <a:pPr>
              <a:spcBef>
                <a:spcPct val="0"/>
              </a:spcBef>
              <a:buFont typeface="Wingdings" panose="05000000000000000000" pitchFamily="2" charset="2"/>
              <a:buChar char="ü"/>
            </a:pPr>
            <a:endParaRPr lang="ru-RU" altLang="ru-RU" sz="1050" b="1" dirty="0">
              <a:solidFill>
                <a:srgbClr val="002060"/>
              </a:solidFill>
              <a:latin typeface="Arial" panose="020B0604020202020204" pitchFamily="34" charset="0"/>
              <a:cs typeface="Arial" panose="020B0604020202020204" pitchFamily="34" charset="0"/>
            </a:endParaRPr>
          </a:p>
          <a:p>
            <a:pPr>
              <a:spcBef>
                <a:spcPct val="0"/>
              </a:spcBef>
              <a:buFont typeface="Wingdings" panose="05000000000000000000" pitchFamily="2" charset="2"/>
              <a:buChar char="ü"/>
            </a:pPr>
            <a:r>
              <a:rPr lang="ru-RU" altLang="ru-RU" sz="1050" b="1" dirty="0">
                <a:solidFill>
                  <a:srgbClr val="002060"/>
                </a:solidFill>
                <a:latin typeface="Arial" panose="020B0604020202020204" pitchFamily="34" charset="0"/>
                <a:cs typeface="Arial" panose="020B0604020202020204" pitchFamily="34" charset="0"/>
              </a:rPr>
              <a:t>У ЧБД часто регистрируется микст-инфекция</a:t>
            </a:r>
            <a:r>
              <a:rPr lang="ru-RU" altLang="ru-RU" sz="1050" dirty="0">
                <a:solidFill>
                  <a:srgbClr val="002060"/>
                </a:solidFill>
                <a:latin typeface="Arial" panose="020B0604020202020204" pitchFamily="34" charset="0"/>
                <a:cs typeface="Arial" panose="020B0604020202020204" pitchFamily="34" charset="0"/>
              </a:rPr>
              <a:t> </a:t>
            </a:r>
            <a:r>
              <a:rPr lang="ru-RU" altLang="ru-RU" sz="1050" b="1" dirty="0">
                <a:solidFill>
                  <a:srgbClr val="002060"/>
                </a:solidFill>
                <a:latin typeface="Arial" panose="020B0604020202020204" pitchFamily="34" charset="0"/>
                <a:cs typeface="Arial" panose="020B0604020202020204" pitchFamily="34" charset="0"/>
              </a:rPr>
              <a:t>   (вирусно-вирусная, вирусно-бактериальная)</a:t>
            </a:r>
            <a:endParaRPr lang="ru-RU" altLang="ru-RU" sz="1200" b="1" dirty="0">
              <a:solidFill>
                <a:srgbClr val="002060"/>
              </a:solidFill>
              <a:latin typeface="Arial" panose="020B0604020202020204" pitchFamily="34" charset="0"/>
              <a:cs typeface="Arial" panose="020B0604020202020204" pitchFamily="34" charset="0"/>
            </a:endParaRPr>
          </a:p>
        </p:txBody>
      </p:sp>
      <p:sp>
        <p:nvSpPr>
          <p:cNvPr id="17" name="Объект 2"/>
          <p:cNvSpPr txBox="1">
            <a:spLocks/>
          </p:cNvSpPr>
          <p:nvPr/>
        </p:nvSpPr>
        <p:spPr bwMode="auto">
          <a:xfrm>
            <a:off x="5790617" y="4106108"/>
            <a:ext cx="4792423" cy="188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ヒラギノ角ゴ Pro W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ru-RU" sz="3300" b="1" dirty="0">
                <a:solidFill>
                  <a:srgbClr val="FF0000"/>
                </a:solidFill>
                <a:latin typeface="Arial" panose="020B0604020202020204" pitchFamily="34" charset="0"/>
                <a:cs typeface="Arial" panose="020B0604020202020204" pitchFamily="34" charset="0"/>
              </a:rPr>
              <a:t>Важно не допустить!!! </a:t>
            </a:r>
          </a:p>
          <a:p>
            <a:pPr marL="0" indent="0" algn="ctr">
              <a:buNone/>
              <a:defRPr/>
            </a:pPr>
            <a:r>
              <a:rPr lang="ru-RU" sz="1500" b="1" dirty="0">
                <a:solidFill>
                  <a:srgbClr val="FF0000"/>
                </a:solidFill>
                <a:latin typeface="Arial" panose="020B0604020202020204" pitchFamily="34" charset="0"/>
                <a:cs typeface="Arial" panose="020B0604020202020204" pitchFamily="34" charset="0"/>
              </a:rPr>
              <a:t>перехода детей из группы ЧБД в группу детей с хроническими заболеваниями:</a:t>
            </a:r>
          </a:p>
          <a:p>
            <a:pPr marL="0" indent="0">
              <a:buNone/>
              <a:defRPr/>
            </a:pPr>
            <a:endParaRPr lang="ru-RU" sz="1200" dirty="0">
              <a:latin typeface="Arial" panose="020B0604020202020204" pitchFamily="34" charset="0"/>
              <a:cs typeface="Arial" panose="020B0604020202020204" pitchFamily="34" charset="0"/>
            </a:endParaRPr>
          </a:p>
        </p:txBody>
      </p:sp>
      <p:sp>
        <p:nvSpPr>
          <p:cNvPr id="7" name="Блок-схема: процесс 6"/>
          <p:cNvSpPr/>
          <p:nvPr/>
        </p:nvSpPr>
        <p:spPr>
          <a:xfrm>
            <a:off x="1846247" y="1610326"/>
            <a:ext cx="1105182" cy="2127446"/>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050" b="1" dirty="0">
                <a:solidFill>
                  <a:srgbClr val="002060"/>
                </a:solidFill>
                <a:latin typeface="Arial" panose="020B0604020202020204" pitchFamily="34" charset="0"/>
                <a:cs typeface="Arial" panose="020B0604020202020204" pitchFamily="34" charset="0"/>
              </a:rPr>
              <a:t>Здоровые дети</a:t>
            </a:r>
          </a:p>
        </p:txBody>
      </p:sp>
      <p:sp>
        <p:nvSpPr>
          <p:cNvPr id="23" name="Блок-схема: процесс 22"/>
          <p:cNvSpPr/>
          <p:nvPr/>
        </p:nvSpPr>
        <p:spPr>
          <a:xfrm>
            <a:off x="3202725" y="1626934"/>
            <a:ext cx="4957821" cy="2110839"/>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latin typeface="Arial" panose="020B0604020202020204" pitchFamily="34" charset="0"/>
              <a:cs typeface="Arial" panose="020B0604020202020204" pitchFamily="34" charset="0"/>
            </a:endParaRPr>
          </a:p>
        </p:txBody>
      </p:sp>
      <p:sp>
        <p:nvSpPr>
          <p:cNvPr id="24" name="Блок-схема: процесс 23"/>
          <p:cNvSpPr/>
          <p:nvPr/>
        </p:nvSpPr>
        <p:spPr>
          <a:xfrm>
            <a:off x="8428065" y="1619081"/>
            <a:ext cx="1936407" cy="2120783"/>
          </a:xfrm>
          <a:prstGeom prst="flowChart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050" b="1" dirty="0">
                <a:solidFill>
                  <a:srgbClr val="002060"/>
                </a:solidFill>
                <a:latin typeface="Arial" panose="020B0604020202020204" pitchFamily="34" charset="0"/>
                <a:cs typeface="Arial" panose="020B0604020202020204" pitchFamily="34" charset="0"/>
              </a:rPr>
              <a:t>Дети с хроническими заболеваниями</a:t>
            </a:r>
          </a:p>
        </p:txBody>
      </p:sp>
      <p:sp>
        <p:nvSpPr>
          <p:cNvPr id="19" name="Объект 2"/>
          <p:cNvSpPr txBox="1">
            <a:spLocks/>
          </p:cNvSpPr>
          <p:nvPr/>
        </p:nvSpPr>
        <p:spPr>
          <a:xfrm>
            <a:off x="1538457" y="1453501"/>
            <a:ext cx="9397333" cy="65219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ru-RU" altLang="ru-RU" sz="1350" b="1" dirty="0">
              <a:solidFill>
                <a:schemeClr val="bg1"/>
              </a:solidFill>
              <a:latin typeface="Arial Black" panose="020B0A04020102020204" pitchFamily="34" charset="0"/>
              <a:ea typeface="Tahoma" panose="020B0604030504040204" pitchFamily="34" charset="0"/>
              <a:cs typeface="Tahoma" panose="020B0604030504040204" pitchFamily="34" charset="0"/>
            </a:endParaRPr>
          </a:p>
        </p:txBody>
      </p:sp>
      <p:sp>
        <p:nvSpPr>
          <p:cNvPr id="9" name="Стрелка вправо 8"/>
          <p:cNvSpPr/>
          <p:nvPr/>
        </p:nvSpPr>
        <p:spPr>
          <a:xfrm>
            <a:off x="2933476" y="2115429"/>
            <a:ext cx="235226" cy="976222"/>
          </a:xfrm>
          <a:prstGeom prst="rightArrow">
            <a:avLst/>
          </a:prstGeom>
          <a:gradFill flip="none" rotWithShape="1">
            <a:gsLst>
              <a:gs pos="0">
                <a:srgbClr val="E4721C">
                  <a:shade val="30000"/>
                  <a:satMod val="115000"/>
                </a:srgbClr>
              </a:gs>
              <a:gs pos="50000">
                <a:srgbClr val="E4721C">
                  <a:shade val="67500"/>
                  <a:satMod val="115000"/>
                </a:srgbClr>
              </a:gs>
              <a:gs pos="100000">
                <a:srgbClr val="E4721C">
                  <a:shade val="100000"/>
                  <a:satMod val="115000"/>
                </a:srgbClr>
              </a:gs>
            </a:gsLst>
            <a:lin ang="10800000" scaled="1"/>
            <a:tileRect/>
          </a:gradFill>
          <a:ln>
            <a:solidFill>
              <a:srgbClr val="E472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Arial" panose="020B0604020202020204" pitchFamily="34" charset="0"/>
              <a:cs typeface="Arial" panose="020B0604020202020204" pitchFamily="34" charset="0"/>
            </a:endParaRPr>
          </a:p>
        </p:txBody>
      </p:sp>
      <p:sp>
        <p:nvSpPr>
          <p:cNvPr id="27" name="Стрелка вправо 26"/>
          <p:cNvSpPr/>
          <p:nvPr/>
        </p:nvSpPr>
        <p:spPr>
          <a:xfrm>
            <a:off x="8186829" y="2072625"/>
            <a:ext cx="222939" cy="97622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Arial" panose="020B0604020202020204" pitchFamily="34" charset="0"/>
              <a:cs typeface="Arial" panose="020B0604020202020204" pitchFamily="34" charset="0"/>
            </a:endParaRPr>
          </a:p>
        </p:txBody>
      </p:sp>
      <p:graphicFrame>
        <p:nvGraphicFramePr>
          <p:cNvPr id="28" name="Объект 8"/>
          <p:cNvGraphicFramePr>
            <a:graphicFrameLocks/>
          </p:cNvGraphicFramePr>
          <p:nvPr>
            <p:extLst/>
          </p:nvPr>
        </p:nvGraphicFramePr>
        <p:xfrm>
          <a:off x="3272458" y="1788740"/>
          <a:ext cx="1620550" cy="1627276"/>
        </p:xfrm>
        <a:graphic>
          <a:graphicData uri="http://schemas.openxmlformats.org/drawingml/2006/table">
            <a:tbl>
              <a:tblPr firstRow="1" bandRow="1">
                <a:tableStyleId>{16D9F66E-5EB9-4882-86FB-DCBF35E3C3E4}</a:tableStyleId>
              </a:tblPr>
              <a:tblGrid>
                <a:gridCol w="813306">
                  <a:extLst>
                    <a:ext uri="{9D8B030D-6E8A-4147-A177-3AD203B41FA5}">
                      <a16:colId xmlns:a16="http://schemas.microsoft.com/office/drawing/2014/main" xmlns="" val="20000"/>
                    </a:ext>
                  </a:extLst>
                </a:gridCol>
                <a:gridCol w="807244">
                  <a:extLst>
                    <a:ext uri="{9D8B030D-6E8A-4147-A177-3AD203B41FA5}">
                      <a16:colId xmlns:a16="http://schemas.microsoft.com/office/drawing/2014/main" xmlns="" val="20001"/>
                    </a:ext>
                  </a:extLst>
                </a:gridCol>
              </a:tblGrid>
              <a:tr h="5286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rgbClr val="002060"/>
                          </a:solidFill>
                          <a:latin typeface="+mn-lt"/>
                        </a:rPr>
                        <a:t>Критерии включения ребёнка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rgbClr val="002060"/>
                          </a:solidFill>
                          <a:latin typeface="+mn-lt"/>
                        </a:rPr>
                        <a:t> в группу часто болеющих детей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rgbClr val="002060"/>
                          </a:solidFill>
                          <a:latin typeface="+mn-lt"/>
                        </a:rPr>
                        <a:t>(Альбицкий В.Ю., Баранов А.А., 1986)</a:t>
                      </a:r>
                    </a:p>
                  </a:txBody>
                  <a:tcPr marL="35719" marR="35719" marT="35705" marB="3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ru-RU" sz="1400" dirty="0">
                        <a:solidFill>
                          <a:schemeClr val="bg1"/>
                        </a:solidFill>
                      </a:endParaRPr>
                    </a:p>
                  </a:txBody>
                  <a:tcPr marL="47625" marR="47625" marT="47625" marB="47625" anchor="ctr"/>
                </a:tc>
                <a:extLst>
                  <a:ext uri="{0D108BD9-81ED-4DB2-BD59-A6C34878D82A}">
                    <a16:rowId xmlns:a16="http://schemas.microsoft.com/office/drawing/2014/main" xmlns="" val="10000"/>
                  </a:ext>
                </a:extLst>
              </a:tr>
              <a:tr h="277151">
                <a:tc>
                  <a:txBody>
                    <a:bodyPr/>
                    <a:lstStyle/>
                    <a:p>
                      <a:pPr algn="ctr"/>
                      <a:r>
                        <a:rPr lang="ru-RU" sz="700" dirty="0">
                          <a:solidFill>
                            <a:srgbClr val="002060"/>
                          </a:solidFill>
                        </a:rPr>
                        <a:t>Возраст ребенка</a:t>
                      </a:r>
                    </a:p>
                  </a:txBody>
                  <a:tcPr marL="35719" marR="35719" marT="35705" marB="3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700" dirty="0">
                          <a:solidFill>
                            <a:srgbClr val="002060"/>
                          </a:solidFill>
                        </a:rPr>
                        <a:t>Частота эпизодов ОРЗ в год</a:t>
                      </a:r>
                    </a:p>
                  </a:txBody>
                  <a:tcPr marL="35719" marR="35719" marT="35705" marB="35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95854">
                <a:tc>
                  <a:txBody>
                    <a:bodyPr/>
                    <a:lstStyle/>
                    <a:p>
                      <a:r>
                        <a:rPr lang="ru-RU" sz="800" dirty="0">
                          <a:solidFill>
                            <a:srgbClr val="002060"/>
                          </a:solidFill>
                        </a:rPr>
                        <a:t>До 1 года</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800" dirty="0">
                          <a:solidFill>
                            <a:srgbClr val="002060"/>
                          </a:solidFill>
                        </a:rPr>
                        <a:t>4 и более</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95854">
                <a:tc>
                  <a:txBody>
                    <a:bodyPr/>
                    <a:lstStyle/>
                    <a:p>
                      <a:r>
                        <a:rPr lang="ru-RU" sz="800" dirty="0">
                          <a:solidFill>
                            <a:srgbClr val="002060"/>
                          </a:solidFill>
                        </a:rPr>
                        <a:t>1-3 года</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800" dirty="0">
                          <a:solidFill>
                            <a:srgbClr val="002060"/>
                          </a:solidFill>
                        </a:rPr>
                        <a:t>6 и более</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95854">
                <a:tc>
                  <a:txBody>
                    <a:bodyPr/>
                    <a:lstStyle/>
                    <a:p>
                      <a:r>
                        <a:rPr lang="ru-RU" sz="800" dirty="0">
                          <a:solidFill>
                            <a:srgbClr val="002060"/>
                          </a:solidFill>
                        </a:rPr>
                        <a:t>4-5 лет</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800" dirty="0">
                          <a:solidFill>
                            <a:srgbClr val="002060"/>
                          </a:solidFill>
                        </a:rPr>
                        <a:t>5 и более</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95854">
                <a:tc>
                  <a:txBody>
                    <a:bodyPr/>
                    <a:lstStyle/>
                    <a:p>
                      <a:r>
                        <a:rPr lang="ru-RU" sz="800" dirty="0">
                          <a:solidFill>
                            <a:srgbClr val="002060"/>
                          </a:solidFill>
                        </a:rPr>
                        <a:t>Старше 5 лет</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800" dirty="0">
                          <a:solidFill>
                            <a:srgbClr val="002060"/>
                          </a:solidFill>
                        </a:rPr>
                        <a:t>4 и более</a:t>
                      </a:r>
                    </a:p>
                  </a:txBody>
                  <a:tcPr marL="35719" marR="35719" marT="35705" marB="3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pic>
        <p:nvPicPr>
          <p:cNvPr id="39" name="Рисунок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988" y="2043786"/>
            <a:ext cx="910505" cy="1148426"/>
          </a:xfrm>
          <a:prstGeom prst="rect">
            <a:avLst/>
          </a:prstGeom>
        </p:spPr>
      </p:pic>
      <p:pic>
        <p:nvPicPr>
          <p:cNvPr id="40" name="Рисунок 39"/>
          <p:cNvPicPr>
            <a:picLocks noChangeAspect="1"/>
          </p:cNvPicPr>
          <p:nvPr/>
        </p:nvPicPr>
        <p:blipFill rotWithShape="1">
          <a:blip r:embed="rId3" cstate="email">
            <a:extLst>
              <a:ext uri="{28A0092B-C50C-407E-A947-70E740481C1C}">
                <a14:useLocalDpi xmlns:a14="http://schemas.microsoft.com/office/drawing/2010/main"/>
              </a:ext>
            </a:extLst>
          </a:blip>
          <a:srcRect t="-70"/>
          <a:stretch/>
        </p:blipFill>
        <p:spPr>
          <a:xfrm>
            <a:off x="9115422" y="1974224"/>
            <a:ext cx="663830" cy="832105"/>
          </a:xfrm>
          <a:prstGeom prst="rect">
            <a:avLst/>
          </a:prstGeom>
        </p:spPr>
      </p:pic>
      <p:sp>
        <p:nvSpPr>
          <p:cNvPr id="18" name="Заголовок 1"/>
          <p:cNvSpPr txBox="1">
            <a:spLocks/>
          </p:cNvSpPr>
          <p:nvPr/>
        </p:nvSpPr>
        <p:spPr>
          <a:xfrm>
            <a:off x="2908379" y="965850"/>
            <a:ext cx="7561049" cy="544948"/>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ru-RU" altLang="ru-RU"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8596194" y="2736317"/>
            <a:ext cx="1702286" cy="1056508"/>
          </a:xfrm>
          <a:prstGeom prst="rect">
            <a:avLst/>
          </a:prstGeom>
        </p:spPr>
        <p:txBody>
          <a:bodyPr wrap="square">
            <a:spAutoFit/>
          </a:bodyPr>
          <a:lstStyle/>
          <a:p>
            <a:pPr>
              <a:buFont typeface="Wingdings" panose="05000000000000000000" pitchFamily="2" charset="2"/>
              <a:buChar char="ü"/>
              <a:defRPr/>
            </a:pPr>
            <a:r>
              <a:rPr lang="ru-RU" sz="788" b="1" dirty="0">
                <a:solidFill>
                  <a:srgbClr val="002060"/>
                </a:solidFill>
                <a:latin typeface="Arial" panose="020B0604020202020204" pitchFamily="34" charset="0"/>
                <a:cs typeface="Arial" panose="020B0604020202020204" pitchFamily="34" charset="0"/>
              </a:rPr>
              <a:t>Аутоиммунные заболевания</a:t>
            </a:r>
          </a:p>
          <a:p>
            <a:pPr>
              <a:buFont typeface="Wingdings" panose="05000000000000000000" pitchFamily="2" charset="2"/>
              <a:buChar char="ü"/>
              <a:defRPr/>
            </a:pPr>
            <a:r>
              <a:rPr lang="ru-RU" sz="788" b="1" dirty="0">
                <a:solidFill>
                  <a:srgbClr val="002060"/>
                </a:solidFill>
                <a:latin typeface="Arial" panose="020B0604020202020204" pitchFamily="34" charset="0"/>
                <a:cs typeface="Arial" panose="020B0604020202020204" pitchFamily="34" charset="0"/>
              </a:rPr>
              <a:t>Аллергические заболевания</a:t>
            </a:r>
          </a:p>
          <a:p>
            <a:pPr>
              <a:buFont typeface="Wingdings" panose="05000000000000000000" pitchFamily="2" charset="2"/>
              <a:buChar char="ü"/>
              <a:defRPr/>
            </a:pPr>
            <a:r>
              <a:rPr lang="ru-RU" sz="788" b="1" dirty="0">
                <a:solidFill>
                  <a:srgbClr val="002060"/>
                </a:solidFill>
                <a:latin typeface="Arial" panose="020B0604020202020204" pitchFamily="34" charset="0"/>
                <a:cs typeface="Arial" panose="020B0604020202020204" pitchFamily="34" charset="0"/>
              </a:rPr>
              <a:t>Хронические соматические заболевания дыхательных путей, желудочно-кишечного тракта, ЦНС, почек</a:t>
            </a:r>
          </a:p>
          <a:p>
            <a:pPr>
              <a:defRPr/>
            </a:pPr>
            <a:endParaRPr lang="ru-RU" sz="750" dirty="0">
              <a:latin typeface="Arial" panose="020B0604020202020204" pitchFamily="34" charset="0"/>
              <a:cs typeface="Arial" panose="020B0604020202020204" pitchFamily="34" charset="0"/>
            </a:endParaRPr>
          </a:p>
        </p:txBody>
      </p:sp>
      <p:sp>
        <p:nvSpPr>
          <p:cNvPr id="26" name="Прямоугольник 25"/>
          <p:cNvSpPr/>
          <p:nvPr/>
        </p:nvSpPr>
        <p:spPr>
          <a:xfrm>
            <a:off x="1524000" y="-95707"/>
            <a:ext cx="9144000" cy="111107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0" name="TextBox 29"/>
          <p:cNvSpPr txBox="1"/>
          <p:nvPr/>
        </p:nvSpPr>
        <p:spPr>
          <a:xfrm>
            <a:off x="1700155" y="68994"/>
            <a:ext cx="8769273" cy="954107"/>
          </a:xfrm>
          <a:prstGeom prst="rect">
            <a:avLst/>
          </a:prstGeom>
          <a:noFill/>
        </p:spPr>
        <p:txBody>
          <a:bodyPr wrap="square" rtlCol="0">
            <a:spAutoFit/>
          </a:bodyPr>
          <a:lstStyle/>
          <a:p>
            <a:pPr algn="ctr"/>
            <a:r>
              <a:rPr lang="ru-RU" sz="2800" b="1" dirty="0">
                <a:solidFill>
                  <a:schemeClr val="bg1"/>
                </a:solidFill>
                <a:latin typeface="Arial Black" panose="020B0A04020102020204" pitchFamily="34" charset="0"/>
                <a:ea typeface="Tahoma" panose="020B0604030504040204" pitchFamily="34" charset="0"/>
                <a:cs typeface="Arial" panose="020B0604020202020204" pitchFamily="34" charset="0"/>
              </a:rPr>
              <a:t> </a:t>
            </a:r>
            <a:endParaRPr lang="ru-RU" altLang="ru-RU" sz="2000" b="1" dirty="0">
              <a:solidFill>
                <a:schemeClr val="bg1"/>
              </a:solidFill>
              <a:latin typeface="Arial Black" panose="020B0A04020102020204" pitchFamily="34" charset="0"/>
              <a:ea typeface="Tahoma" panose="020B0604030504040204" pitchFamily="34" charset="0"/>
              <a:cs typeface="Tahoma" panose="020B0604030504040204" pitchFamily="34" charset="0"/>
            </a:endParaRPr>
          </a:p>
          <a:p>
            <a:pPr algn="ctr"/>
            <a:endParaRPr lang="ru-RU" sz="2800" b="1" dirty="0">
              <a:solidFill>
                <a:schemeClr val="bg1"/>
              </a:solidFill>
              <a:latin typeface="Arial Black" panose="020B0A04020102020204" pitchFamily="34" charset="0"/>
              <a:ea typeface="Tahoma" panose="020B0604030504040204" pitchFamily="34" charset="0"/>
              <a:cs typeface="Arial" panose="020B0604020202020204" pitchFamily="34" charset="0"/>
            </a:endParaRPr>
          </a:p>
        </p:txBody>
      </p:sp>
      <p:sp>
        <p:nvSpPr>
          <p:cNvPr id="25" name="Прямоугольник 24"/>
          <p:cNvSpPr/>
          <p:nvPr/>
        </p:nvSpPr>
        <p:spPr>
          <a:xfrm>
            <a:off x="1653011" y="-156752"/>
            <a:ext cx="9073007" cy="1200329"/>
          </a:xfrm>
          <a:prstGeom prst="rect">
            <a:avLst/>
          </a:prstGeom>
        </p:spPr>
        <p:txBody>
          <a:bodyPr wrap="square">
            <a:spAutoFit/>
          </a:bodyPr>
          <a:lstStyle/>
          <a:p>
            <a:pPr algn="ctr">
              <a:buClr>
                <a:srgbClr val="C00000"/>
              </a:buClr>
              <a:buSzPct val="150000"/>
            </a:pPr>
            <a:r>
              <a:rPr lang="ru-RU" sz="2400" b="1" dirty="0">
                <a:solidFill>
                  <a:schemeClr val="bg1"/>
                </a:solidFill>
                <a:latin typeface="Arial Black" panose="020B0A04020102020204" pitchFamily="34" charset="0"/>
                <a:ea typeface="Tahoma" panose="020B0604030504040204" pitchFamily="34" charset="0"/>
                <a:cs typeface="Arial" panose="020B0604020202020204" pitchFamily="34" charset="0"/>
              </a:rPr>
              <a:t>60% детей с 2-7 лет относятся к ЧБД, с многочисленными нарушениями иммунной системы</a:t>
            </a:r>
            <a:r>
              <a:rPr lang="ru-RU" sz="2400" b="1" baseline="30000" dirty="0">
                <a:solidFill>
                  <a:schemeClr val="bg1"/>
                </a:solidFill>
                <a:latin typeface="Arial Black" panose="020B0A04020102020204" pitchFamily="34" charset="0"/>
                <a:ea typeface="Tahoma" panose="020B0604030504040204" pitchFamily="34" charset="0"/>
                <a:cs typeface="Arial" panose="020B0604020202020204" pitchFamily="34" charset="0"/>
              </a:rPr>
              <a:t>4</a:t>
            </a:r>
          </a:p>
        </p:txBody>
      </p:sp>
      <p:sp>
        <p:nvSpPr>
          <p:cNvPr id="31" name="Прямоугольник 30"/>
          <p:cNvSpPr/>
          <p:nvPr/>
        </p:nvSpPr>
        <p:spPr>
          <a:xfrm>
            <a:off x="1701407" y="3951240"/>
            <a:ext cx="4045757" cy="1782324"/>
          </a:xfrm>
          <a:prstGeom prst="rect">
            <a:avLst/>
          </a:prstGeom>
        </p:spPr>
        <p:txBody>
          <a:bodyPr wrap="square">
            <a:spAutoFit/>
          </a:bodyPr>
          <a:lstStyle/>
          <a:p>
            <a:pPr marL="171450" indent="-171450" algn="ctr">
              <a:buClr>
                <a:srgbClr val="C00000"/>
              </a:buClr>
              <a:buSzPct val="150000"/>
              <a:buFont typeface="Arial" panose="020B0604020202020204" pitchFamily="34" charset="0"/>
              <a:buChar char="•"/>
            </a:pPr>
            <a:endParaRPr lang="ru-RU" sz="700" b="1" dirty="0">
              <a:latin typeface="Arial" panose="020B0604020202020204" pitchFamily="34" charset="0"/>
              <a:ea typeface="Tahoma" panose="020B0604030504040204" pitchFamily="34" charset="0"/>
              <a:cs typeface="Arial" panose="020B0604020202020204" pitchFamily="34" charset="0"/>
            </a:endParaRPr>
          </a:p>
          <a:p>
            <a:pPr marL="171450" indent="-171450" algn="ctr">
              <a:buClr>
                <a:srgbClr val="C00000"/>
              </a:buClr>
              <a:buSzPct val="150000"/>
              <a:buFont typeface="Arial" panose="020B0604020202020204" pitchFamily="34" charset="0"/>
              <a:buChar char="•"/>
            </a:pPr>
            <a:endParaRPr lang="ru-RU" sz="700" b="1" dirty="0">
              <a:latin typeface="Arial" panose="020B0604020202020204" pitchFamily="34" charset="0"/>
              <a:ea typeface="Tahoma" panose="020B0604030504040204" pitchFamily="34" charset="0"/>
              <a:cs typeface="Arial" panose="020B0604020202020204" pitchFamily="34" charset="0"/>
            </a:endParaRPr>
          </a:p>
          <a:p>
            <a:pPr algn="ctr">
              <a:buClr>
                <a:srgbClr val="C00000"/>
              </a:buClr>
              <a:buSzPct val="150000"/>
            </a:pPr>
            <a:r>
              <a:rPr lang="ru-RU" sz="1200" b="1" dirty="0">
                <a:latin typeface="Arial" panose="020B0604020202020204" pitchFamily="34" charset="0"/>
                <a:ea typeface="Tahoma" panose="020B0604030504040204" pitchFamily="34" charset="0"/>
                <a:cs typeface="Arial" panose="020B0604020202020204" pitchFamily="34" charset="0"/>
              </a:rPr>
              <a:t>Затяжное течение болезни, развитие осложнений и повышенная частота инфекций респираторного тракта</a:t>
            </a:r>
            <a:r>
              <a:rPr lang="ru-RU" sz="1200" b="1" baseline="30000" dirty="0">
                <a:latin typeface="Arial" panose="020B0604020202020204" pitchFamily="34" charset="0"/>
                <a:ea typeface="Tahoma" panose="020B0604030504040204" pitchFamily="34" charset="0"/>
                <a:cs typeface="Arial" panose="020B0604020202020204" pitchFamily="34" charset="0"/>
              </a:rPr>
              <a:t>5</a:t>
            </a:r>
          </a:p>
          <a:p>
            <a:pPr algn="ctr">
              <a:buClr>
                <a:srgbClr val="C00000"/>
              </a:buClr>
              <a:buSzPct val="150000"/>
            </a:pPr>
            <a:endParaRPr lang="ru-RU" sz="1200" b="1" baseline="30000" dirty="0">
              <a:latin typeface="Arial" panose="020B0604020202020204" pitchFamily="34" charset="0"/>
              <a:ea typeface="Tahoma" panose="020B0604030504040204" pitchFamily="34" charset="0"/>
              <a:cs typeface="Arial" panose="020B0604020202020204" pitchFamily="34" charset="0"/>
            </a:endParaRPr>
          </a:p>
          <a:p>
            <a:pPr algn="ctr">
              <a:buClr>
                <a:srgbClr val="C00000"/>
              </a:buClr>
              <a:buSzPct val="150000"/>
            </a:pPr>
            <a:r>
              <a:rPr lang="ru-RU" sz="1200" b="1" dirty="0">
                <a:latin typeface="Arial" panose="020B0604020202020204" pitchFamily="34" charset="0"/>
                <a:ea typeface="Tahoma" panose="020B0604030504040204" pitchFamily="34" charset="0"/>
                <a:cs typeface="Arial" panose="020B0604020202020204" pitchFamily="34" charset="0"/>
              </a:rPr>
              <a:t>Высокий риск перехода </a:t>
            </a:r>
            <a:r>
              <a:rPr lang="ru-RU" sz="1200" b="1" dirty="0">
                <a:latin typeface="Arial" panose="020B0604020202020204" pitchFamily="34" charset="0"/>
                <a:cs typeface="Arial" panose="020B0604020202020204" pitchFamily="34" charset="0"/>
              </a:rPr>
              <a:t>здоровых  детей в группу ЧБД, переход из группы ЧБД в группу детей с хроническими заболеваниями</a:t>
            </a:r>
            <a:r>
              <a:rPr lang="ru-RU" sz="1200" b="1" baseline="30000" dirty="0">
                <a:latin typeface="Arial" panose="020B0604020202020204" pitchFamily="34" charset="0"/>
                <a:cs typeface="Arial" panose="020B0604020202020204" pitchFamily="34" charset="0"/>
              </a:rPr>
              <a:t>5</a:t>
            </a:r>
            <a:endParaRPr lang="ru-RU" sz="1200" b="1" baseline="30000" dirty="0">
              <a:latin typeface="Arial" panose="020B0604020202020204" pitchFamily="34" charset="0"/>
              <a:ea typeface="Tahoma" panose="020B0604030504040204" pitchFamily="34" charset="0"/>
              <a:cs typeface="Arial" panose="020B0604020202020204" pitchFamily="34" charset="0"/>
            </a:endParaRPr>
          </a:p>
          <a:p>
            <a:pPr marL="171450" indent="-171450" algn="ctr">
              <a:buClr>
                <a:srgbClr val="C00000"/>
              </a:buClr>
              <a:buSzPct val="150000"/>
              <a:buFont typeface="Arial" panose="020B0604020202020204" pitchFamily="34" charset="0"/>
              <a:buChar char="•"/>
            </a:pPr>
            <a:endParaRPr lang="ru-RU" sz="1200" b="1" baseline="30000" dirty="0">
              <a:latin typeface="Arial" panose="020B0604020202020204" pitchFamily="34" charset="0"/>
              <a:ea typeface="Tahoma" panose="020B0604030504040204" pitchFamily="34" charset="0"/>
              <a:cs typeface="Arial" panose="020B0604020202020204" pitchFamily="34" charset="0"/>
            </a:endParaRPr>
          </a:p>
          <a:p>
            <a:pPr marL="171450" indent="-171450" algn="ctr">
              <a:buClr>
                <a:srgbClr val="C00000"/>
              </a:buClr>
              <a:buSzPct val="150000"/>
              <a:buFont typeface="Arial" panose="020B0604020202020204" pitchFamily="34" charset="0"/>
              <a:buChar char="•"/>
            </a:pPr>
            <a:endParaRPr lang="ru-RU" sz="1200" b="1" baseline="30000" dirty="0">
              <a:latin typeface="Arial" panose="020B0604020202020204" pitchFamily="34" charset="0"/>
              <a:ea typeface="Tahoma" panose="020B0604030504040204" pitchFamily="34" charset="0"/>
              <a:cs typeface="Arial" panose="020B0604020202020204" pitchFamily="34" charset="0"/>
            </a:endParaRPr>
          </a:p>
        </p:txBody>
      </p:sp>
      <p:sp>
        <p:nvSpPr>
          <p:cNvPr id="32" name="Прямоугольник 31"/>
          <p:cNvSpPr/>
          <p:nvPr/>
        </p:nvSpPr>
        <p:spPr>
          <a:xfrm>
            <a:off x="1605526" y="6280094"/>
            <a:ext cx="6814372" cy="184666"/>
          </a:xfrm>
          <a:prstGeom prst="rect">
            <a:avLst/>
          </a:prstGeom>
        </p:spPr>
        <p:txBody>
          <a:bodyPr wrap="square">
            <a:spAutoFit/>
          </a:bodyPr>
          <a:lstStyle/>
          <a:p>
            <a:r>
              <a:rPr lang="ru-RU" sz="600" i="1" dirty="0">
                <a:solidFill>
                  <a:prstClr val="black"/>
                </a:solidFill>
                <a:latin typeface="Arial" panose="020B0604020202020204" pitchFamily="34" charset="0"/>
                <a:cs typeface="Arial" panose="020B0604020202020204" pitchFamily="34" charset="0"/>
              </a:rPr>
              <a:t>4. Романцов М.Г., Ершов Ф.И.. Часто болеющие дети: современная фармакотерапия. Руководство для врачей, Москва, ГЕОТАР-Медиа 2006г.</a:t>
            </a:r>
          </a:p>
        </p:txBody>
      </p:sp>
      <p:sp>
        <p:nvSpPr>
          <p:cNvPr id="33" name="Прямоугольник 32"/>
          <p:cNvSpPr/>
          <p:nvPr/>
        </p:nvSpPr>
        <p:spPr>
          <a:xfrm>
            <a:off x="1605526" y="6380001"/>
            <a:ext cx="6096000" cy="276999"/>
          </a:xfrm>
          <a:prstGeom prst="rect">
            <a:avLst/>
          </a:prstGeom>
        </p:spPr>
        <p:txBody>
          <a:bodyPr>
            <a:spAutoFit/>
          </a:bodyPr>
          <a:lstStyle/>
          <a:p>
            <a:r>
              <a:rPr lang="ru-RU" sz="600" i="1" dirty="0">
                <a:solidFill>
                  <a:prstClr val="black"/>
                </a:solidFill>
                <a:latin typeface="Arial" panose="020B0604020202020204" pitchFamily="34" charset="0"/>
                <a:cs typeface="Arial" panose="020B0604020202020204" pitchFamily="34" charset="0"/>
              </a:rPr>
              <a:t>5. Волкова О.Н. Особенности развития личности часто болеющего ребенка. [Электронный ресурс] // Медицинская психология в России: электрон. науч. журн. 2010. N 2. URL: http:// medpsy.ru (дата обращения: 21.01.2020).</a:t>
            </a:r>
          </a:p>
        </p:txBody>
      </p:sp>
    </p:spTree>
    <p:extLst>
      <p:ext uri="{BB962C8B-B14F-4D97-AF65-F5344CB8AC3E}">
        <p14:creationId xmlns:p14="http://schemas.microsoft.com/office/powerpoint/2010/main" val="696416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57001" y="6283917"/>
            <a:ext cx="8511581" cy="523220"/>
          </a:xfrm>
          <a:prstGeom prst="rect">
            <a:avLst/>
          </a:prstGeom>
        </p:spPr>
        <p:txBody>
          <a:bodyPr wrap="square">
            <a:spAutoFit/>
          </a:bodyPr>
          <a:lstStyle/>
          <a:p>
            <a:pPr marL="66675" indent="-66675">
              <a:buFont typeface="+mj-lt"/>
              <a:buAutoNum type="arabicPeriod"/>
              <a:defRPr/>
            </a:pPr>
            <a:r>
              <a:rPr lang="ru-RU" sz="700" i="1" dirty="0">
                <a:latin typeface="Arial" panose="020B0604020202020204" pitchFamily="34" charset="0"/>
                <a:ea typeface="Tahoma" panose="020B0604030504040204" pitchFamily="34" charset="0"/>
                <a:cs typeface="Arial" panose="020B0604020202020204" pitchFamily="34" charset="0"/>
              </a:rPr>
              <a:t>Романцев М.Г., Ершов Ф.И. Часто болеющие дети: </a:t>
            </a:r>
            <a:r>
              <a:rPr lang="ru-RU" sz="700" i="1" dirty="0" err="1">
                <a:latin typeface="Arial" panose="020B0604020202020204" pitchFamily="34" charset="0"/>
                <a:ea typeface="Tahoma" panose="020B0604030504040204" pitchFamily="34" charset="0"/>
                <a:cs typeface="Arial" panose="020B0604020202020204" pitchFamily="34" charset="0"/>
              </a:rPr>
              <a:t>соверменная</a:t>
            </a:r>
            <a:r>
              <a:rPr lang="ru-RU" sz="700" i="1" dirty="0">
                <a:latin typeface="Arial" panose="020B0604020202020204" pitchFamily="34" charset="0"/>
                <a:ea typeface="Tahoma" panose="020B0604030504040204" pitchFamily="34" charset="0"/>
                <a:cs typeface="Arial" panose="020B0604020202020204" pitchFamily="34" charset="0"/>
              </a:rPr>
              <a:t> фармакотерапия. Руководство для врачей. "ГЕОТАР-Медиа" М.: -2006 г. 188 стр.</a:t>
            </a:r>
          </a:p>
          <a:p>
            <a:pPr marL="66675" indent="-66675">
              <a:buFont typeface="+mj-lt"/>
              <a:buAutoNum type="arabicPeriod"/>
              <a:defRPr/>
            </a:pPr>
            <a:r>
              <a:rPr lang="en-US" sz="700" i="1" dirty="0">
                <a:latin typeface="Arial" panose="020B0604020202020204" pitchFamily="34" charset="0"/>
                <a:ea typeface="Tahoma" panose="020B0604030504040204" pitchFamily="34" charset="0"/>
                <a:cs typeface="Arial" panose="020B0604020202020204" pitchFamily="34" charset="0"/>
              </a:rPr>
              <a:t>Guidance for Industry Antiviral Product Development — Conducting and Submitting Virology Studies to the Agency U.S. Department of Health and Human Services. Food and Drug Administration Center for Drug Evaluation and Research (CDER): June 2006.</a:t>
            </a:r>
            <a:endParaRPr lang="ru-RU" sz="700" i="1" dirty="0">
              <a:latin typeface="Arial" panose="020B0604020202020204" pitchFamily="34" charset="0"/>
              <a:ea typeface="Tahoma" panose="020B0604030504040204" pitchFamily="34" charset="0"/>
              <a:cs typeface="Arial" panose="020B0604020202020204" pitchFamily="34" charset="0"/>
            </a:endParaRPr>
          </a:p>
          <a:p>
            <a:pPr marL="66675" indent="-66675">
              <a:buFont typeface="+mj-lt"/>
              <a:buAutoNum type="arabicPeriod"/>
              <a:defRPr/>
            </a:pPr>
            <a:r>
              <a:rPr lang="ru-RU" sz="700" i="1" dirty="0">
                <a:latin typeface="Arial" panose="020B0604020202020204" pitchFamily="34" charset="0"/>
                <a:ea typeface="Tahoma" panose="020B0604030504040204" pitchFamily="34" charset="0"/>
                <a:cs typeface="Arial" panose="020B0604020202020204" pitchFamily="34" charset="0"/>
              </a:rPr>
              <a:t>Бабаян </a:t>
            </a:r>
            <a:r>
              <a:rPr lang="ru-RU" sz="700" i="1" dirty="0">
                <a:latin typeface="Tahoma" panose="020B0604030504040204" pitchFamily="34" charset="0"/>
                <a:ea typeface="Tahoma" panose="020B0604030504040204" pitchFamily="34" charset="0"/>
                <a:cs typeface="Tahoma" panose="020B0604030504040204" pitchFamily="34" charset="0"/>
              </a:rPr>
              <a:t>М.Л. Часто болеющие дети: Проблемы терапии острых респираторных инфекций у детей. Медицинский совет №4, 2014.</a:t>
            </a:r>
          </a:p>
        </p:txBody>
      </p:sp>
      <p:graphicFrame>
        <p:nvGraphicFramePr>
          <p:cNvPr id="37" name="Объект 3"/>
          <p:cNvGraphicFramePr>
            <a:graphicFrameLocks noGrp="1"/>
          </p:cNvGraphicFramePr>
          <p:nvPr>
            <p:ph idx="1"/>
            <p:extLst/>
          </p:nvPr>
        </p:nvGraphicFramePr>
        <p:xfrm>
          <a:off x="2006601" y="1774740"/>
          <a:ext cx="7484289" cy="4079960"/>
        </p:xfrm>
        <a:graphic>
          <a:graphicData uri="http://schemas.openxmlformats.org/drawingml/2006/chart">
            <c:chart xmlns:c="http://schemas.openxmlformats.org/drawingml/2006/chart" xmlns:r="http://schemas.openxmlformats.org/officeDocument/2006/relationships" r:id="rId3"/>
          </a:graphicData>
        </a:graphic>
      </p:graphicFrame>
      <p:sp>
        <p:nvSpPr>
          <p:cNvPr id="41" name="Прямоугольник 40"/>
          <p:cNvSpPr/>
          <p:nvPr/>
        </p:nvSpPr>
        <p:spPr>
          <a:xfrm>
            <a:off x="6096001" y="2562141"/>
            <a:ext cx="4342629" cy="954107"/>
          </a:xfrm>
          <a:prstGeom prst="rect">
            <a:avLst/>
          </a:prstGeom>
        </p:spPr>
        <p:txBody>
          <a:bodyPr wrap="square">
            <a:spAutoFit/>
          </a:bodyPr>
          <a:lstStyle/>
          <a:p>
            <a:pPr>
              <a:defRPr/>
            </a:pPr>
            <a:r>
              <a:rPr lang="ru-RU" sz="1400" dirty="0"/>
              <a:t>Применение </a:t>
            </a:r>
            <a:r>
              <a:rPr lang="ru-RU" sz="1400" dirty="0" err="1"/>
              <a:t>Арбидола</a:t>
            </a:r>
            <a:r>
              <a:rPr lang="ru-RU" sz="1400" dirty="0"/>
              <a:t> позволяет снизить:</a:t>
            </a:r>
          </a:p>
          <a:p>
            <a:pPr marL="128588" indent="-128588">
              <a:buFont typeface="Arial" panose="020B0604020202020204" pitchFamily="34" charset="0"/>
              <a:buChar char="•"/>
              <a:defRPr/>
            </a:pPr>
            <a:r>
              <a:rPr lang="ru-RU" sz="1400" b="1" dirty="0"/>
              <a:t>Частоту бактериальных осложнений </a:t>
            </a:r>
            <a:r>
              <a:rPr lang="ru-RU" sz="1400" b="1" dirty="0">
                <a:solidFill>
                  <a:srgbClr val="FF0000"/>
                </a:solidFill>
              </a:rPr>
              <a:t>на 8 раз</a:t>
            </a:r>
          </a:p>
          <a:p>
            <a:pPr marL="128588" indent="-128588">
              <a:buFont typeface="Arial" panose="020B0604020202020204" pitchFamily="34" charset="0"/>
              <a:buChar char="•"/>
              <a:defRPr/>
            </a:pPr>
            <a:r>
              <a:rPr lang="ru-RU" sz="1400" b="1" dirty="0"/>
              <a:t>Частоту назначения антибиотиков </a:t>
            </a:r>
            <a:r>
              <a:rPr lang="ru-RU" sz="1400" b="1" dirty="0">
                <a:solidFill>
                  <a:srgbClr val="FF0000"/>
                </a:solidFill>
              </a:rPr>
              <a:t>до 12 раз</a:t>
            </a:r>
          </a:p>
          <a:p>
            <a:pPr marL="128588" indent="-128588">
              <a:buFont typeface="Arial" panose="020B0604020202020204" pitchFamily="34" charset="0"/>
              <a:buChar char="•"/>
              <a:defRPr/>
            </a:pPr>
            <a:r>
              <a:rPr lang="ru-RU" sz="1400" b="1" dirty="0"/>
              <a:t>Общую продолжительность заболевания </a:t>
            </a:r>
            <a:r>
              <a:rPr lang="ru-RU" sz="1400" b="1" dirty="0">
                <a:solidFill>
                  <a:srgbClr val="FF0000"/>
                </a:solidFill>
              </a:rPr>
              <a:t>до 5 дней</a:t>
            </a:r>
          </a:p>
        </p:txBody>
      </p:sp>
      <p:sp>
        <p:nvSpPr>
          <p:cNvPr id="15" name="Прямоугольник 14"/>
          <p:cNvSpPr/>
          <p:nvPr/>
        </p:nvSpPr>
        <p:spPr>
          <a:xfrm>
            <a:off x="1524000" y="-95708"/>
            <a:ext cx="9144000" cy="146873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6" name="TextBox 15"/>
          <p:cNvSpPr txBox="1"/>
          <p:nvPr/>
        </p:nvSpPr>
        <p:spPr>
          <a:xfrm>
            <a:off x="1682057" y="-11971"/>
            <a:ext cx="8769273" cy="1384995"/>
          </a:xfrm>
          <a:prstGeom prst="rect">
            <a:avLst/>
          </a:prstGeom>
          <a:noFill/>
        </p:spPr>
        <p:txBody>
          <a:bodyPr wrap="square" rtlCol="0">
            <a:spAutoFit/>
          </a:bodyPr>
          <a:lstStyle/>
          <a:p>
            <a:pPr algn="ctr"/>
            <a:r>
              <a:rPr lang="ru-RU" sz="2800" b="1" dirty="0">
                <a:solidFill>
                  <a:schemeClr val="bg1"/>
                </a:solidFill>
                <a:latin typeface="Arial Black" panose="020B0A04020102020204" pitchFamily="34" charset="0"/>
                <a:ea typeface="Tahoma" panose="020B0604030504040204" pitchFamily="34" charset="0"/>
                <a:cs typeface="Arial" panose="020B0604020202020204" pitchFamily="34" charset="0"/>
              </a:rPr>
              <a:t>Применение </a:t>
            </a:r>
            <a:r>
              <a:rPr lang="ru-RU" sz="2800" b="1" dirty="0" err="1">
                <a:solidFill>
                  <a:schemeClr val="bg1"/>
                </a:solidFill>
                <a:latin typeface="Arial Black" panose="020B0A04020102020204" pitchFamily="34" charset="0"/>
                <a:ea typeface="Tahoma" panose="020B0604030504040204" pitchFamily="34" charset="0"/>
                <a:cs typeface="Arial" panose="020B0604020202020204" pitchFamily="34" charset="0"/>
              </a:rPr>
              <a:t>Арбидол</a:t>
            </a:r>
            <a:r>
              <a:rPr lang="ru-RU" sz="2800" b="1" dirty="0">
                <a:solidFill>
                  <a:schemeClr val="bg1"/>
                </a:solidFill>
                <a:latin typeface="Arial Black" panose="020B0A04020102020204" pitchFamily="34" charset="0"/>
                <a:ea typeface="Tahoma" panose="020B0604030504040204" pitchFamily="34" charset="0"/>
                <a:cs typeface="Arial" panose="020B0604020202020204" pitchFamily="34" charset="0"/>
              </a:rPr>
              <a:t> у ЧБД в первые 48 часов от начала заболевания снижает риск бактериальных осложнений в 8 раз </a:t>
            </a:r>
          </a:p>
        </p:txBody>
      </p:sp>
    </p:spTree>
    <p:extLst>
      <p:ext uri="{BB962C8B-B14F-4D97-AF65-F5344CB8AC3E}">
        <p14:creationId xmlns:p14="http://schemas.microsoft.com/office/powerpoint/2010/main" val="1944980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altLang="ru-RU" sz="3200" b="1">
                <a:solidFill>
                  <a:srgbClr val="C00000"/>
                </a:solidFill>
                <a:latin typeface="Arial" panose="020B0604020202020204" pitchFamily="34" charset="0"/>
                <a:cs typeface="Arial" panose="020B0604020202020204" pitchFamily="34" charset="0"/>
              </a:rPr>
              <a:t>Что делать?</a:t>
            </a:r>
          </a:p>
        </p:txBody>
      </p:sp>
      <p:sp>
        <p:nvSpPr>
          <p:cNvPr id="16387" name="Объект 2"/>
          <p:cNvSpPr>
            <a:spLocks noGrp="1"/>
          </p:cNvSpPr>
          <p:nvPr>
            <p:ph sz="half" idx="1"/>
          </p:nvPr>
        </p:nvSpPr>
        <p:spPr>
          <a:xfrm>
            <a:off x="1919288" y="1125539"/>
            <a:ext cx="3035300" cy="2185987"/>
          </a:xfrm>
        </p:spPr>
        <p:txBody>
          <a:bodyPr/>
          <a:lstStyle/>
          <a:p>
            <a:r>
              <a:rPr lang="ru-RU" altLang="ru-RU" smtClean="0">
                <a:latin typeface="Arial" panose="020B0604020202020204" pitchFamily="34" charset="0"/>
                <a:cs typeface="Arial" panose="020B0604020202020204" pitchFamily="34" charset="0"/>
              </a:rPr>
              <a:t>Стандарты</a:t>
            </a:r>
          </a:p>
        </p:txBody>
      </p:sp>
      <p:sp>
        <p:nvSpPr>
          <p:cNvPr id="16388" name="Текст 3"/>
          <p:cNvSpPr>
            <a:spLocks noGrp="1"/>
          </p:cNvSpPr>
          <p:nvPr>
            <p:ph type="body" sz="half" idx="2"/>
          </p:nvPr>
        </p:nvSpPr>
        <p:spPr>
          <a:xfrm>
            <a:off x="1524000" y="3203576"/>
            <a:ext cx="4762500" cy="2187575"/>
          </a:xfrm>
        </p:spPr>
        <p:txBody>
          <a:bodyPr/>
          <a:lstStyle/>
          <a:p>
            <a:r>
              <a:rPr lang="ru-RU" altLang="ru-RU" smtClean="0">
                <a:latin typeface="Arial" panose="020B0604020202020204" pitchFamily="34" charset="0"/>
                <a:cs typeface="Arial" panose="020B0604020202020204" pitchFamily="34" charset="0"/>
              </a:rPr>
              <a:t>Клинические рекомендации</a:t>
            </a:r>
          </a:p>
        </p:txBody>
      </p:sp>
      <p:sp>
        <p:nvSpPr>
          <p:cNvPr id="5" name="TextBox 4"/>
          <p:cNvSpPr txBox="1"/>
          <p:nvPr/>
        </p:nvSpPr>
        <p:spPr>
          <a:xfrm>
            <a:off x="4810126" y="1557339"/>
            <a:ext cx="5643563" cy="1570037"/>
          </a:xfrm>
          <a:prstGeom prst="rect">
            <a:avLst/>
          </a:prstGeom>
          <a:solidFill>
            <a:schemeClr val="accent6"/>
          </a:solidFill>
          <a:ln>
            <a:solidFill>
              <a:schemeClr val="accent2"/>
            </a:solidFill>
          </a:ln>
        </p:spPr>
        <p:txBody>
          <a:bodyPr>
            <a:spAutoFit/>
          </a:bodyPr>
          <a:lstStyle/>
          <a:p>
            <a:pPr algn="ctr" eaLnBrk="1" hangingPunct="1">
              <a:defRPr/>
            </a:pPr>
            <a:r>
              <a:rPr lang="ru-RU" sz="3200">
                <a:solidFill>
                  <a:srgbClr val="FFFF00"/>
                </a:solidFill>
                <a:latin typeface="Arial" pitchFamily="34" charset="0"/>
              </a:rPr>
              <a:t>А нужна ли противовирусная терапия ???</a:t>
            </a:r>
          </a:p>
        </p:txBody>
      </p:sp>
      <p:sp>
        <p:nvSpPr>
          <p:cNvPr id="16390" name="Прямоугольник 1"/>
          <p:cNvSpPr>
            <a:spLocks noChangeArrowheads="1"/>
          </p:cNvSpPr>
          <p:nvPr/>
        </p:nvSpPr>
        <p:spPr bwMode="auto">
          <a:xfrm>
            <a:off x="1536700" y="5103814"/>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rgbClr val="C00000"/>
                </a:solidFill>
              </a:rPr>
              <a:t>Что должно быть в основе решения врача о необходимости назначения препарата?</a:t>
            </a:r>
          </a:p>
        </p:txBody>
      </p:sp>
    </p:spTree>
    <p:extLst>
      <p:ext uri="{BB962C8B-B14F-4D97-AF65-F5344CB8AC3E}">
        <p14:creationId xmlns:p14="http://schemas.microsoft.com/office/powerpoint/2010/main" val="271756102"/>
      </p:ext>
    </p:extLst>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209800" y="285751"/>
            <a:ext cx="7772400" cy="500063"/>
          </a:xfrm>
        </p:spPr>
        <p:txBody>
          <a:bodyPr>
            <a:normAutofit fontScale="90000"/>
          </a:bodyPr>
          <a:lstStyle/>
          <a:p>
            <a:r>
              <a:rPr lang="ru-RU" altLang="ru-RU" sz="3200" b="1">
                <a:solidFill>
                  <a:srgbClr val="C00000"/>
                </a:solidFill>
                <a:latin typeface="Arial" panose="020B0604020202020204" pitchFamily="34" charset="0"/>
                <a:cs typeface="Arial" panose="020B0604020202020204" pitchFamily="34" charset="0"/>
              </a:rPr>
              <a:t>В основе выбора</a:t>
            </a:r>
          </a:p>
        </p:txBody>
      </p:sp>
      <p:sp>
        <p:nvSpPr>
          <p:cNvPr id="17411" name="Объект 2"/>
          <p:cNvSpPr>
            <a:spLocks noGrp="1"/>
          </p:cNvSpPr>
          <p:nvPr>
            <p:ph idx="1"/>
          </p:nvPr>
        </p:nvSpPr>
        <p:spPr>
          <a:xfrm>
            <a:off x="1666876" y="785813"/>
            <a:ext cx="9001125" cy="2959100"/>
          </a:xfrm>
        </p:spPr>
        <p:txBody>
          <a:bodyPr/>
          <a:lstStyle/>
          <a:p>
            <a:pPr>
              <a:spcBef>
                <a:spcPct val="0"/>
              </a:spcBef>
            </a:pPr>
            <a:r>
              <a:rPr lang="ru-RU" altLang="ru-RU" sz="2400">
                <a:latin typeface="Arial" panose="020B0604020202020204" pitchFamily="34" charset="0"/>
                <a:cs typeface="Arial" panose="020B0604020202020204" pitchFamily="34" charset="0"/>
              </a:rPr>
              <a:t>Инструкция к препарату</a:t>
            </a:r>
          </a:p>
          <a:p>
            <a:pPr>
              <a:spcBef>
                <a:spcPct val="0"/>
              </a:spcBef>
            </a:pPr>
            <a:r>
              <a:rPr lang="ru-RU" altLang="ru-RU" sz="2400">
                <a:latin typeface="Arial" panose="020B0604020202020204" pitchFamily="34" charset="0"/>
                <a:cs typeface="Arial" panose="020B0604020202020204" pitchFamily="34" charset="0"/>
              </a:rPr>
              <a:t>Наличие исследований, доказывающих эффективность препарата</a:t>
            </a:r>
          </a:p>
        </p:txBody>
      </p:sp>
      <p:sp>
        <p:nvSpPr>
          <p:cNvPr id="3" name="Прямоугольник 2"/>
          <p:cNvSpPr/>
          <p:nvPr/>
        </p:nvSpPr>
        <p:spPr>
          <a:xfrm>
            <a:off x="785446" y="1928812"/>
            <a:ext cx="10949354" cy="3077766"/>
          </a:xfrm>
          <a:prstGeom prst="rect">
            <a:avLst/>
          </a:prstGeom>
          <a:solidFill>
            <a:schemeClr val="accent3"/>
          </a:solidFill>
        </p:spPr>
        <p:txBody>
          <a:bodyPr wrap="square">
            <a:spAutoFit/>
          </a:bodyPr>
          <a:lstStyle/>
          <a:p>
            <a:pPr eaLnBrk="1" hangingPunct="1">
              <a:defRPr/>
            </a:pPr>
            <a:r>
              <a:rPr lang="en-US" b="1" dirty="0">
                <a:solidFill>
                  <a:srgbClr val="002060"/>
                </a:solidFill>
              </a:rPr>
              <a:t>NB! </a:t>
            </a:r>
            <a:r>
              <a:rPr lang="ru-RU" b="1" dirty="0">
                <a:solidFill>
                  <a:srgbClr val="002060"/>
                </a:solidFill>
              </a:rPr>
              <a:t>Большинство противовирусных препаратов – безрецептурные.  Не будут назначать врачи – будет лечить интернет и телевизор</a:t>
            </a:r>
          </a:p>
          <a:p>
            <a:pPr eaLnBrk="1" hangingPunct="1">
              <a:defRPr/>
            </a:pPr>
            <a:r>
              <a:rPr lang="ru-RU" sz="2800" dirty="0">
                <a:latin typeface="Calibri" charset="0"/>
              </a:rPr>
              <a:t>                                 </a:t>
            </a:r>
            <a:r>
              <a:rPr lang="ru-RU" sz="3200" b="1" dirty="0">
                <a:solidFill>
                  <a:srgbClr val="C00000"/>
                </a:solidFill>
                <a:latin typeface="Arial" pitchFamily="34" charset="0"/>
              </a:rPr>
              <a:t>Принципы выбора</a:t>
            </a:r>
          </a:p>
          <a:p>
            <a:pPr eaLnBrk="1" hangingPunct="1">
              <a:defRPr/>
            </a:pPr>
            <a:r>
              <a:rPr lang="ru-RU" dirty="0">
                <a:latin typeface="Arial" pitchFamily="34" charset="0"/>
              </a:rPr>
              <a:t>Доказанная эффективность и безопасность</a:t>
            </a:r>
          </a:p>
          <a:p>
            <a:pPr eaLnBrk="1" hangingPunct="1">
              <a:defRPr/>
            </a:pPr>
            <a:r>
              <a:rPr lang="ru-RU" dirty="0">
                <a:latin typeface="Arial" pitchFamily="34" charset="0"/>
              </a:rPr>
              <a:t>Возраст ребенка</a:t>
            </a:r>
          </a:p>
          <a:p>
            <a:pPr eaLnBrk="1" hangingPunct="1">
              <a:defRPr/>
            </a:pPr>
            <a:r>
              <a:rPr lang="ru-RU" dirty="0">
                <a:latin typeface="Arial" pitchFamily="34" charset="0"/>
              </a:rPr>
              <a:t>Тяжесть течения</a:t>
            </a:r>
          </a:p>
          <a:p>
            <a:pPr eaLnBrk="1" hangingPunct="1">
              <a:defRPr/>
            </a:pPr>
            <a:r>
              <a:rPr lang="ru-RU" dirty="0">
                <a:latin typeface="Arial" pitchFamily="34" charset="0"/>
              </a:rPr>
              <a:t>Путь введения и наличие детских форм</a:t>
            </a:r>
          </a:p>
          <a:p>
            <a:pPr eaLnBrk="1" hangingPunct="1">
              <a:defRPr/>
            </a:pPr>
            <a:r>
              <a:rPr lang="ru-RU" dirty="0">
                <a:latin typeface="Arial" pitchFamily="34" charset="0"/>
              </a:rPr>
              <a:t>Предпочтения родителей, понятная и удобная схема применения</a:t>
            </a:r>
          </a:p>
          <a:p>
            <a:pPr eaLnBrk="1" hangingPunct="1">
              <a:defRPr/>
            </a:pPr>
            <a:r>
              <a:rPr lang="ru-RU" dirty="0">
                <a:latin typeface="Arial" pitchFamily="34" charset="0"/>
              </a:rPr>
              <a:t>Ответ ребенка на вирусную инфекцию </a:t>
            </a:r>
          </a:p>
          <a:p>
            <a:pPr eaLnBrk="1" hangingPunct="1">
              <a:defRPr/>
            </a:pPr>
            <a:endParaRPr lang="ru-RU" b="1" dirty="0">
              <a:solidFill>
                <a:srgbClr val="C00000"/>
              </a:solidFill>
              <a:latin typeface="Arial" pitchFamily="34" charset="0"/>
            </a:endParaRPr>
          </a:p>
        </p:txBody>
      </p:sp>
      <p:sp>
        <p:nvSpPr>
          <p:cNvPr id="17413" name="TextBox 3"/>
          <p:cNvSpPr txBox="1">
            <a:spLocks noChangeArrowheads="1"/>
          </p:cNvSpPr>
          <p:nvPr/>
        </p:nvSpPr>
        <p:spPr bwMode="auto">
          <a:xfrm>
            <a:off x="8229599" y="3929063"/>
            <a:ext cx="2778370" cy="83099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400" b="1" i="1" dirty="0">
                <a:solidFill>
                  <a:srgbClr val="E70000"/>
                </a:solidFill>
                <a:latin typeface="Arial" panose="020B0604020202020204" pitchFamily="34" charset="0"/>
              </a:rPr>
              <a:t>Инструкция к </a:t>
            </a:r>
          </a:p>
          <a:p>
            <a:pPr eaLnBrk="1" hangingPunct="1">
              <a:spcBef>
                <a:spcPct val="0"/>
              </a:spcBef>
              <a:buFontTx/>
              <a:buNone/>
            </a:pPr>
            <a:r>
              <a:rPr kumimoji="0" lang="ru-RU" altLang="ru-RU" sz="2400" b="1" i="1" dirty="0">
                <a:solidFill>
                  <a:srgbClr val="E70000"/>
                </a:solidFill>
                <a:latin typeface="Arial" panose="020B0604020202020204" pitchFamily="34" charset="0"/>
              </a:rPr>
              <a:t>применению</a:t>
            </a:r>
            <a:r>
              <a:rPr kumimoji="0" lang="ru-RU" altLang="ru-RU" sz="24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829685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hidden="1"/>
          <p:cNvSpPr>
            <a:spLocks noGrp="1"/>
          </p:cNvSpPr>
          <p:nvPr>
            <p:ph type="title"/>
          </p:nvPr>
        </p:nvSpPr>
        <p:spPr/>
        <p:txBody>
          <a:bodyPr/>
          <a:lstStyle/>
          <a:p>
            <a:pPr eaLnBrk="1" hangingPunct="1"/>
            <a:endParaRPr lang="ru-RU" altLang="ru-RU" smtClean="0">
              <a:latin typeface="Calibri" panose="020F0502020204030204" pitchFamily="34" charset="0"/>
              <a:cs typeface="Arial" panose="020B0604020202020204" pitchFamily="34" charset="0"/>
            </a:endParaRPr>
          </a:p>
        </p:txBody>
      </p:sp>
      <p:pic>
        <p:nvPicPr>
          <p:cNvPr id="18435" name="Рисуно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482" y="1650380"/>
            <a:ext cx="6404517" cy="520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4" y="1"/>
            <a:ext cx="5519854" cy="454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82903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847851" y="1"/>
            <a:ext cx="85693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b="1">
                <a:solidFill>
                  <a:srgbClr val="C00000"/>
                </a:solidFill>
                <a:latin typeface="Arial" panose="020B0604020202020204" pitchFamily="34" charset="0"/>
              </a:rPr>
              <a:t>Классические подходы к антивирусной терапии</a:t>
            </a:r>
            <a:endParaRPr kumimoji="0" lang="ru-RU" altLang="ru-RU" sz="2400">
              <a:solidFill>
                <a:srgbClr val="C00000"/>
              </a:solidFill>
              <a:latin typeface="Arial" panose="020B0604020202020204" pitchFamily="34" charset="0"/>
            </a:endParaRPr>
          </a:p>
        </p:txBody>
      </p:sp>
      <p:sp>
        <p:nvSpPr>
          <p:cNvPr id="19459" name="Rectangle 1"/>
          <p:cNvSpPr>
            <a:spLocks noChangeArrowheads="1"/>
          </p:cNvSpPr>
          <p:nvPr/>
        </p:nvSpPr>
        <p:spPr bwMode="auto">
          <a:xfrm>
            <a:off x="1703388" y="1606044"/>
            <a:ext cx="864076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spcBef>
                <a:spcPts val="600"/>
              </a:spcBef>
              <a:spcAft>
                <a:spcPts val="600"/>
              </a:spcAft>
            </a:pPr>
            <a:r>
              <a:rPr kumimoji="0" lang="ru-RU" altLang="ru-RU" sz="2400">
                <a:solidFill>
                  <a:srgbClr val="000000"/>
                </a:solidFill>
                <a:cs typeface="Times New Roman" panose="02020603050405020304" pitchFamily="18" charset="0"/>
              </a:rPr>
              <a:t> </a:t>
            </a:r>
            <a:r>
              <a:rPr kumimoji="0" lang="ru-RU" altLang="ru-RU" sz="2400" b="1">
                <a:solidFill>
                  <a:srgbClr val="000000"/>
                </a:solidFill>
                <a:cs typeface="Times New Roman" panose="02020603050405020304" pitchFamily="18" charset="0"/>
              </a:rPr>
              <a:t>Нацеленные на вирус</a:t>
            </a:r>
          </a:p>
          <a:p>
            <a:pPr lvl="1">
              <a:spcBef>
                <a:spcPts val="600"/>
              </a:spcBef>
              <a:spcAft>
                <a:spcPts val="600"/>
              </a:spcAft>
              <a:buFont typeface="Arial" panose="020B0604020202020204" pitchFamily="34" charset="0"/>
              <a:buChar char="•"/>
            </a:pPr>
            <a:r>
              <a:rPr kumimoji="0" lang="ru-RU" altLang="ru-RU" sz="2400">
                <a:solidFill>
                  <a:srgbClr val="000000"/>
                </a:solidFill>
                <a:cs typeface="Times New Roman" panose="02020603050405020304" pitchFamily="18" charset="0"/>
              </a:rPr>
              <a:t> связывание с капсидом, ингибиторы вирусных протеаз</a:t>
            </a:r>
          </a:p>
          <a:p>
            <a:pPr lvl="1">
              <a:spcBef>
                <a:spcPts val="600"/>
              </a:spcBef>
              <a:spcAft>
                <a:spcPts val="600"/>
              </a:spcAft>
              <a:buFont typeface="Arial" panose="020B0604020202020204" pitchFamily="34" charset="0"/>
              <a:buChar char="•"/>
            </a:pPr>
            <a:r>
              <a:rPr kumimoji="0" lang="ru-RU" altLang="ru-RU" sz="2400">
                <a:solidFill>
                  <a:srgbClr val="000000"/>
                </a:solidFill>
                <a:cs typeface="Times New Roman" panose="02020603050405020304" pitchFamily="18" charset="0"/>
              </a:rPr>
              <a:t> ингибиторы вирусных полимераз</a:t>
            </a:r>
          </a:p>
          <a:p>
            <a:pPr lvl="1">
              <a:spcBef>
                <a:spcPts val="600"/>
              </a:spcBef>
              <a:spcAft>
                <a:spcPts val="600"/>
              </a:spcAft>
              <a:buFont typeface="Arial" panose="020B0604020202020204" pitchFamily="34" charset="0"/>
              <a:buChar char="•"/>
            </a:pPr>
            <a:r>
              <a:rPr kumimoji="0" lang="ru-RU" altLang="ru-RU" sz="2400">
                <a:solidFill>
                  <a:srgbClr val="000000"/>
                </a:solidFill>
                <a:cs typeface="Times New Roman" panose="02020603050405020304" pitchFamily="18" charset="0"/>
              </a:rPr>
              <a:t> антитела</a:t>
            </a:r>
          </a:p>
          <a:p>
            <a:pPr>
              <a:spcBef>
                <a:spcPts val="600"/>
              </a:spcBef>
              <a:spcAft>
                <a:spcPts val="600"/>
              </a:spcAft>
            </a:pPr>
            <a:r>
              <a:rPr kumimoji="0" lang="ru-RU" altLang="ru-RU" sz="2400">
                <a:solidFill>
                  <a:srgbClr val="000000"/>
                </a:solidFill>
                <a:cs typeface="Times New Roman" panose="02020603050405020304" pitchFamily="18" charset="0"/>
              </a:rPr>
              <a:t> </a:t>
            </a:r>
            <a:r>
              <a:rPr kumimoji="0" lang="ru-RU" altLang="ru-RU" sz="2400" b="1">
                <a:solidFill>
                  <a:srgbClr val="000000"/>
                </a:solidFill>
                <a:cs typeface="Times New Roman" panose="02020603050405020304" pitchFamily="18" charset="0"/>
              </a:rPr>
              <a:t>Нацеленные на макроорганизм</a:t>
            </a:r>
          </a:p>
          <a:p>
            <a:pPr lvl="1">
              <a:spcBef>
                <a:spcPts val="600"/>
              </a:spcBef>
              <a:spcAft>
                <a:spcPts val="600"/>
              </a:spcAft>
              <a:buFont typeface="Arial" panose="020B0604020202020204" pitchFamily="34" charset="0"/>
              <a:buChar char="•"/>
            </a:pPr>
            <a:r>
              <a:rPr kumimoji="0" lang="ru-RU" altLang="ru-RU" sz="2400" b="1">
                <a:solidFill>
                  <a:srgbClr val="000000"/>
                </a:solidFill>
                <a:cs typeface="Times New Roman" panose="02020603050405020304" pitchFamily="18" charset="0"/>
              </a:rPr>
              <a:t> </a:t>
            </a:r>
            <a:r>
              <a:rPr kumimoji="0" lang="ru-RU" altLang="ru-RU" sz="2400">
                <a:solidFill>
                  <a:srgbClr val="000000"/>
                </a:solidFill>
                <a:cs typeface="Times New Roman" panose="02020603050405020304" pitchFamily="18" charset="0"/>
              </a:rPr>
              <a:t>белки и другие молекулы, в которых нуждаются вирусы для инфицирования или диссемниации</a:t>
            </a:r>
          </a:p>
          <a:p>
            <a:pPr lvl="1">
              <a:spcBef>
                <a:spcPts val="600"/>
              </a:spcBef>
              <a:spcAft>
                <a:spcPts val="600"/>
              </a:spcAft>
              <a:buFont typeface="Arial" panose="020B0604020202020204" pitchFamily="34" charset="0"/>
              <a:buChar char="•"/>
            </a:pPr>
            <a:r>
              <a:rPr kumimoji="0" lang="ru-RU" altLang="ru-RU" sz="2400">
                <a:solidFill>
                  <a:srgbClr val="000000"/>
                </a:solidFill>
                <a:cs typeface="Times New Roman" panose="02020603050405020304" pitchFamily="18" charset="0"/>
              </a:rPr>
              <a:t> усиление противовирусного иммунитета (вакцины, </a:t>
            </a:r>
            <a:r>
              <a:rPr kumimoji="0" lang="ru-RU" altLang="ru-RU" sz="2400" b="1">
                <a:solidFill>
                  <a:srgbClr val="000000"/>
                </a:solidFill>
                <a:cs typeface="Times New Roman" panose="02020603050405020304" pitchFamily="18" charset="0"/>
              </a:rPr>
              <a:t>ИФН-терапия</a:t>
            </a:r>
            <a:r>
              <a:rPr kumimoji="0" lang="ru-RU" altLang="ru-RU" sz="2400">
                <a:solidFill>
                  <a:srgbClr val="000000"/>
                </a:solidFill>
                <a:cs typeface="Times New Roman" panose="02020603050405020304" pitchFamily="18" charset="0"/>
              </a:rPr>
              <a:t>, терапия малыми молекулами-регуляторами)</a:t>
            </a:r>
          </a:p>
        </p:txBody>
      </p:sp>
    </p:spTree>
    <p:extLst>
      <p:ext uri="{BB962C8B-B14F-4D97-AF65-F5344CB8AC3E}">
        <p14:creationId xmlns:p14="http://schemas.microsoft.com/office/powerpoint/2010/main" val="2671141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89932" y="0"/>
            <a:ext cx="11742234" cy="814039"/>
          </a:xfrm>
        </p:spPr>
        <p:txBody>
          <a:bodyPr>
            <a:normAutofit fontScale="90000"/>
          </a:bodyPr>
          <a:lstStyle/>
          <a:p>
            <a:r>
              <a:rPr lang="ru-RU" altLang="ru-RU" sz="3200" b="1" dirty="0" smtClean="0">
                <a:solidFill>
                  <a:srgbClr val="C00000"/>
                </a:solidFill>
                <a:latin typeface="Calibri" panose="020F0502020204030204" pitchFamily="34" charset="0"/>
                <a:cs typeface="Arial" panose="020B0604020202020204" pitchFamily="34" charset="0"/>
              </a:rPr>
              <a:t>                             Терапевтические </a:t>
            </a:r>
            <a:r>
              <a:rPr lang="ru-RU" altLang="ru-RU" sz="3200" b="1" dirty="0">
                <a:solidFill>
                  <a:srgbClr val="C00000"/>
                </a:solidFill>
                <a:latin typeface="Calibri" panose="020F0502020204030204" pitchFamily="34" charset="0"/>
                <a:cs typeface="Arial" panose="020B0604020202020204" pitchFamily="34" charset="0"/>
              </a:rPr>
              <a:t>мишени: грипп </a:t>
            </a:r>
            <a:br>
              <a:rPr lang="ru-RU" altLang="ru-RU" sz="3200" b="1" dirty="0">
                <a:solidFill>
                  <a:srgbClr val="C00000"/>
                </a:solidFill>
                <a:latin typeface="Calibri" panose="020F0502020204030204" pitchFamily="34" charset="0"/>
                <a:cs typeface="Arial" panose="020B0604020202020204" pitchFamily="34" charset="0"/>
              </a:rPr>
            </a:br>
            <a:endParaRPr lang="ru-RU" altLang="ru-RU" sz="3200" dirty="0">
              <a:solidFill>
                <a:srgbClr val="C00000"/>
              </a:solidFill>
              <a:latin typeface="Calibri" panose="020F0502020204030204" pitchFamily="34" charset="0"/>
              <a:cs typeface="Arial" panose="020B0604020202020204" pitchFamily="34" charset="0"/>
            </a:endParaRPr>
          </a:p>
        </p:txBody>
      </p:sp>
      <p:sp>
        <p:nvSpPr>
          <p:cNvPr id="20483" name="Содержимое 2"/>
          <p:cNvSpPr>
            <a:spLocks noGrp="1"/>
          </p:cNvSpPr>
          <p:nvPr>
            <p:ph idx="1"/>
          </p:nvPr>
        </p:nvSpPr>
        <p:spPr>
          <a:xfrm>
            <a:off x="156117" y="1000126"/>
            <a:ext cx="11753385" cy="5572125"/>
          </a:xfrm>
        </p:spPr>
        <p:txBody>
          <a:bodyPr>
            <a:normAutofit lnSpcReduction="10000"/>
          </a:bodyPr>
          <a:lstStyle/>
          <a:p>
            <a:pPr algn="ctr"/>
            <a:r>
              <a:rPr lang="ru-RU" altLang="ru-RU" sz="2000" b="1" i="1" dirty="0">
                <a:solidFill>
                  <a:schemeClr val="accent4">
                    <a:lumMod val="50000"/>
                  </a:schemeClr>
                </a:solidFill>
                <a:latin typeface="Calibri" panose="020F0502020204030204" pitchFamily="34" charset="0"/>
                <a:cs typeface="Arial" panose="020B0604020202020204" pitchFamily="34" charset="0"/>
              </a:rPr>
              <a:t>Вирусы гриппа </a:t>
            </a:r>
            <a:r>
              <a:rPr lang="en-US" altLang="ru-RU" sz="2000" b="1" i="1" dirty="0">
                <a:solidFill>
                  <a:schemeClr val="accent4">
                    <a:lumMod val="50000"/>
                  </a:schemeClr>
                </a:solidFill>
                <a:latin typeface="Calibri" panose="020F0502020204030204" pitchFamily="34" charset="0"/>
                <a:cs typeface="Arial" panose="020B0604020202020204" pitchFamily="34" charset="0"/>
              </a:rPr>
              <a:t>A</a:t>
            </a:r>
            <a:r>
              <a:rPr lang="ru-RU" altLang="ru-RU" sz="2000" b="1" i="1" dirty="0">
                <a:solidFill>
                  <a:schemeClr val="accent4">
                    <a:lumMod val="50000"/>
                  </a:schemeClr>
                </a:solidFill>
                <a:latin typeface="Calibri" panose="020F0502020204030204" pitchFamily="34" charset="0"/>
                <a:cs typeface="Arial" panose="020B0604020202020204" pitchFamily="34" charset="0"/>
              </a:rPr>
              <a:t> и</a:t>
            </a:r>
            <a:r>
              <a:rPr lang="en-US" altLang="ru-RU" sz="2000" b="1" i="1" dirty="0">
                <a:solidFill>
                  <a:schemeClr val="accent4">
                    <a:lumMod val="50000"/>
                  </a:schemeClr>
                </a:solidFill>
                <a:latin typeface="Calibri" panose="020F0502020204030204" pitchFamily="34" charset="0"/>
                <a:cs typeface="Arial" panose="020B0604020202020204" pitchFamily="34" charset="0"/>
              </a:rPr>
              <a:t>B</a:t>
            </a:r>
            <a:r>
              <a:rPr lang="ru-RU" altLang="ru-RU" sz="2000" b="1" i="1" dirty="0">
                <a:solidFill>
                  <a:schemeClr val="accent4">
                    <a:lumMod val="50000"/>
                  </a:schemeClr>
                </a:solidFill>
                <a:latin typeface="Calibri" panose="020F0502020204030204" pitchFamily="34" charset="0"/>
                <a:cs typeface="Arial" panose="020B0604020202020204" pitchFamily="34" charset="0"/>
              </a:rPr>
              <a:t> имеют два общих антигена: гемагглютинин (</a:t>
            </a:r>
            <a:r>
              <a:rPr lang="en-US" altLang="ru-RU" sz="2000" b="1" i="1" dirty="0">
                <a:solidFill>
                  <a:schemeClr val="accent4">
                    <a:lumMod val="50000"/>
                  </a:schemeClr>
                </a:solidFill>
                <a:latin typeface="Calibri" panose="020F0502020204030204" pitchFamily="34" charset="0"/>
                <a:cs typeface="Arial" panose="020B0604020202020204" pitchFamily="34" charset="0"/>
              </a:rPr>
              <a:t>HA</a:t>
            </a:r>
            <a:r>
              <a:rPr lang="ru-RU" altLang="ru-RU" sz="2000" b="1" i="1" dirty="0">
                <a:solidFill>
                  <a:schemeClr val="accent4">
                    <a:lumMod val="50000"/>
                  </a:schemeClr>
                </a:solidFill>
                <a:latin typeface="Calibri" panose="020F0502020204030204" pitchFamily="34" charset="0"/>
                <a:cs typeface="Arial" panose="020B0604020202020204" pitchFamily="34" charset="0"/>
              </a:rPr>
              <a:t>) и нейраминидазу (</a:t>
            </a:r>
            <a:r>
              <a:rPr lang="en-US" altLang="ru-RU" sz="2000" b="1" i="1" dirty="0">
                <a:solidFill>
                  <a:schemeClr val="accent4">
                    <a:lumMod val="50000"/>
                  </a:schemeClr>
                </a:solidFill>
                <a:latin typeface="Calibri" panose="020F0502020204030204" pitchFamily="34" charset="0"/>
                <a:cs typeface="Arial" panose="020B0604020202020204" pitchFamily="34" charset="0"/>
              </a:rPr>
              <a:t>N</a:t>
            </a:r>
            <a:r>
              <a:rPr lang="ru-RU" altLang="ru-RU" sz="2000" b="1" i="1" dirty="0">
                <a:solidFill>
                  <a:schemeClr val="accent4">
                    <a:lumMod val="50000"/>
                  </a:schemeClr>
                </a:solidFill>
                <a:latin typeface="Calibri" panose="020F0502020204030204" pitchFamily="34" charset="0"/>
                <a:cs typeface="Arial" panose="020B0604020202020204" pitchFamily="34" charset="0"/>
              </a:rPr>
              <a:t>), но различия между другими антигенами диктуют разные подходы к поиску препаратов для терапии. </a:t>
            </a:r>
          </a:p>
          <a:p>
            <a:pPr algn="just"/>
            <a:r>
              <a:rPr lang="ru-RU" altLang="ru-RU" sz="2000" b="1" i="1" dirty="0">
                <a:solidFill>
                  <a:schemeClr val="accent5">
                    <a:lumMod val="50000"/>
                  </a:schemeClr>
                </a:solidFill>
                <a:latin typeface="Calibri" panose="020F0502020204030204" pitchFamily="34" charset="0"/>
                <a:cs typeface="Arial" panose="020B0604020202020204" pitchFamily="34" charset="0"/>
              </a:rPr>
              <a:t>Основная функция </a:t>
            </a:r>
            <a:r>
              <a:rPr lang="en-US" altLang="ru-RU" sz="2000" b="1" i="1" dirty="0">
                <a:solidFill>
                  <a:schemeClr val="accent5">
                    <a:lumMod val="50000"/>
                  </a:schemeClr>
                </a:solidFill>
                <a:latin typeface="Calibri" panose="020F0502020204030204" pitchFamily="34" charset="0"/>
                <a:cs typeface="Arial" panose="020B0604020202020204" pitchFamily="34" charset="0"/>
              </a:rPr>
              <a:t>HA</a:t>
            </a:r>
            <a:r>
              <a:rPr lang="ru-RU" altLang="ru-RU" sz="2000" b="1" i="1" dirty="0">
                <a:solidFill>
                  <a:schemeClr val="accent5">
                    <a:lumMod val="50000"/>
                  </a:schemeClr>
                </a:solidFill>
                <a:latin typeface="Calibri" panose="020F0502020204030204" pitchFamily="34" charset="0"/>
                <a:cs typeface="Arial" panose="020B0604020202020204" pitchFamily="34" charset="0"/>
              </a:rPr>
              <a:t> – слияние вируса с клеткой, </a:t>
            </a:r>
            <a:r>
              <a:rPr lang="en-US" altLang="ru-RU" sz="2000" b="1" i="1" dirty="0">
                <a:solidFill>
                  <a:schemeClr val="accent5">
                    <a:lumMod val="50000"/>
                  </a:schemeClr>
                </a:solidFill>
                <a:latin typeface="Calibri" panose="020F0502020204030204" pitchFamily="34" charset="0"/>
                <a:cs typeface="Arial" panose="020B0604020202020204" pitchFamily="34" charset="0"/>
              </a:rPr>
              <a:t>N</a:t>
            </a:r>
            <a:r>
              <a:rPr lang="ru-RU" altLang="ru-RU" sz="2000" b="1" i="1" dirty="0">
                <a:solidFill>
                  <a:schemeClr val="accent5">
                    <a:lumMod val="50000"/>
                  </a:schemeClr>
                </a:solidFill>
                <a:latin typeface="Calibri" panose="020F0502020204030204" pitchFamily="34" charset="0"/>
                <a:cs typeface="Arial" panose="020B0604020202020204" pitchFamily="34" charset="0"/>
              </a:rPr>
              <a:t> – высвобождение из клетки новых вирусных частиц. </a:t>
            </a:r>
            <a:endParaRPr lang="ru-RU" altLang="ru-RU" sz="2000" b="1" i="1" dirty="0" smtClean="0">
              <a:solidFill>
                <a:schemeClr val="accent5">
                  <a:lumMod val="50000"/>
                </a:schemeClr>
              </a:solidFill>
              <a:latin typeface="Calibri" panose="020F0502020204030204" pitchFamily="34" charset="0"/>
              <a:cs typeface="Arial" panose="020B0604020202020204" pitchFamily="34" charset="0"/>
            </a:endParaRPr>
          </a:p>
          <a:p>
            <a:pPr algn="just"/>
            <a:r>
              <a:rPr lang="ru-RU" altLang="ru-RU" sz="2000" b="1" i="1" dirty="0" smtClean="0">
                <a:solidFill>
                  <a:schemeClr val="accent5">
                    <a:lumMod val="50000"/>
                  </a:schemeClr>
                </a:solidFill>
                <a:latin typeface="Calibri" panose="020F0502020204030204" pitchFamily="34" charset="0"/>
                <a:cs typeface="Arial" panose="020B0604020202020204" pitchFamily="34" charset="0"/>
              </a:rPr>
              <a:t>Поверхностный </a:t>
            </a:r>
            <a:r>
              <a:rPr lang="ru-RU" altLang="ru-RU" sz="2000" b="1" i="1" dirty="0">
                <a:solidFill>
                  <a:schemeClr val="accent5">
                    <a:lumMod val="50000"/>
                  </a:schemeClr>
                </a:solidFill>
                <a:latin typeface="Calibri" panose="020F0502020204030204" pitchFamily="34" charset="0"/>
                <a:cs typeface="Arial" panose="020B0604020202020204" pitchFamily="34" charset="0"/>
              </a:rPr>
              <a:t>белок, специфичный для вируса гриппа </a:t>
            </a:r>
            <a:r>
              <a:rPr lang="en-US" altLang="ru-RU" sz="2000" b="1" i="1" dirty="0">
                <a:solidFill>
                  <a:schemeClr val="accent5">
                    <a:lumMod val="50000"/>
                  </a:schemeClr>
                </a:solidFill>
                <a:latin typeface="Calibri" panose="020F0502020204030204" pitchFamily="34" charset="0"/>
                <a:cs typeface="Arial" panose="020B0604020202020204" pitchFamily="34" charset="0"/>
              </a:rPr>
              <a:t>A</a:t>
            </a:r>
            <a:r>
              <a:rPr lang="ru-RU" altLang="ru-RU" sz="2000" b="1" i="1" dirty="0">
                <a:solidFill>
                  <a:schemeClr val="accent5">
                    <a:lumMod val="50000"/>
                  </a:schemeClr>
                </a:solidFill>
                <a:latin typeface="Calibri" panose="020F0502020204030204" pitchFamily="34" charset="0"/>
                <a:cs typeface="Arial" panose="020B0604020202020204" pitchFamily="34" charset="0"/>
              </a:rPr>
              <a:t>, представляет собой матричный ионный канал (M2). Его аналоги у вируса гриппа </a:t>
            </a:r>
            <a:r>
              <a:rPr lang="en-US" altLang="ru-RU" sz="2000" b="1" i="1" dirty="0">
                <a:solidFill>
                  <a:schemeClr val="accent5">
                    <a:lumMod val="50000"/>
                  </a:schemeClr>
                </a:solidFill>
                <a:latin typeface="Calibri" panose="020F0502020204030204" pitchFamily="34" charset="0"/>
                <a:cs typeface="Arial" panose="020B0604020202020204" pitchFamily="34" charset="0"/>
              </a:rPr>
              <a:t>B</a:t>
            </a:r>
            <a:r>
              <a:rPr lang="ru-RU" altLang="ru-RU" sz="2000" b="1" i="1" dirty="0">
                <a:solidFill>
                  <a:schemeClr val="accent5">
                    <a:lumMod val="50000"/>
                  </a:schemeClr>
                </a:solidFill>
                <a:latin typeface="Calibri" panose="020F0502020204030204" pitchFamily="34" charset="0"/>
                <a:cs typeface="Arial" panose="020B0604020202020204" pitchFamily="34" charset="0"/>
              </a:rPr>
              <a:t>– белки </a:t>
            </a:r>
            <a:r>
              <a:rPr lang="en-US" altLang="ru-RU" sz="2000" b="1" i="1" dirty="0">
                <a:solidFill>
                  <a:schemeClr val="accent5">
                    <a:lumMod val="50000"/>
                  </a:schemeClr>
                </a:solidFill>
                <a:latin typeface="Calibri" panose="020F0502020204030204" pitchFamily="34" charset="0"/>
                <a:cs typeface="Arial" panose="020B0604020202020204" pitchFamily="34" charset="0"/>
              </a:rPr>
              <a:t>BM</a:t>
            </a:r>
            <a:r>
              <a:rPr lang="ru-RU" altLang="ru-RU" sz="2000" b="1" i="1" dirty="0">
                <a:solidFill>
                  <a:schemeClr val="accent5">
                    <a:lumMod val="50000"/>
                  </a:schemeClr>
                </a:solidFill>
                <a:latin typeface="Calibri" panose="020F0502020204030204" pitchFamily="34" charset="0"/>
                <a:cs typeface="Arial" panose="020B0604020202020204" pitchFamily="34" charset="0"/>
              </a:rPr>
              <a:t>2 и </a:t>
            </a:r>
            <a:r>
              <a:rPr lang="en-US" altLang="ru-RU" sz="2000" b="1" i="1" dirty="0">
                <a:solidFill>
                  <a:schemeClr val="accent5">
                    <a:lumMod val="50000"/>
                  </a:schemeClr>
                </a:solidFill>
                <a:latin typeface="Calibri" panose="020F0502020204030204" pitchFamily="34" charset="0"/>
                <a:cs typeface="Arial" panose="020B0604020202020204" pitchFamily="34" charset="0"/>
              </a:rPr>
              <a:t>NB</a:t>
            </a:r>
            <a:r>
              <a:rPr lang="ru-RU" altLang="ru-RU" sz="2000" b="1" i="1" dirty="0">
                <a:solidFill>
                  <a:schemeClr val="accent5">
                    <a:lumMod val="50000"/>
                  </a:schemeClr>
                </a:solidFill>
                <a:latin typeface="Calibri" panose="020F0502020204030204" pitchFamily="34" charset="0"/>
                <a:cs typeface="Arial" panose="020B0604020202020204" pitchFamily="34" charset="0"/>
              </a:rPr>
              <a:t>. </a:t>
            </a:r>
            <a:endParaRPr lang="ru-RU" altLang="ru-RU" sz="2000" b="1" i="1" dirty="0" smtClean="0">
              <a:solidFill>
                <a:schemeClr val="accent5">
                  <a:lumMod val="50000"/>
                </a:schemeClr>
              </a:solidFill>
              <a:latin typeface="Calibri" panose="020F0502020204030204" pitchFamily="34" charset="0"/>
              <a:cs typeface="Arial" panose="020B0604020202020204" pitchFamily="34" charset="0"/>
            </a:endParaRPr>
          </a:p>
          <a:p>
            <a:pPr algn="just"/>
            <a:r>
              <a:rPr lang="ru-RU" altLang="ru-RU" sz="2000" b="1" i="1" dirty="0" smtClean="0">
                <a:solidFill>
                  <a:schemeClr val="accent5">
                    <a:lumMod val="50000"/>
                  </a:schemeClr>
                </a:solidFill>
                <a:latin typeface="Calibri" panose="020F0502020204030204" pitchFamily="34" charset="0"/>
                <a:cs typeface="Arial" panose="020B0604020202020204" pitchFamily="34" charset="0"/>
              </a:rPr>
              <a:t>Данные </a:t>
            </a:r>
            <a:r>
              <a:rPr lang="ru-RU" altLang="ru-RU" sz="2000" b="1" i="1" dirty="0">
                <a:solidFill>
                  <a:schemeClr val="accent5">
                    <a:lumMod val="50000"/>
                  </a:schemeClr>
                </a:solidFill>
                <a:latin typeface="Calibri" panose="020F0502020204030204" pitchFamily="34" charset="0"/>
                <a:cs typeface="Arial" panose="020B0604020202020204" pitchFamily="34" charset="0"/>
              </a:rPr>
              <a:t>каналы играют роль в «раздевании» и сборке вирусных частиц</a:t>
            </a:r>
            <a:r>
              <a:rPr lang="ru-RU" altLang="ru-RU" sz="2000" b="1" i="1" dirty="0" smtClean="0">
                <a:solidFill>
                  <a:schemeClr val="accent5">
                    <a:lumMod val="50000"/>
                  </a:schemeClr>
                </a:solidFill>
                <a:latin typeface="Calibri" panose="020F0502020204030204" pitchFamily="34" charset="0"/>
                <a:cs typeface="Arial" panose="020B0604020202020204" pitchFamily="34" charset="0"/>
              </a:rPr>
              <a:t>.</a:t>
            </a:r>
          </a:p>
          <a:p>
            <a:pPr algn="just"/>
            <a:r>
              <a:rPr lang="ru-RU" altLang="ru-RU" sz="2000" b="1" i="1" dirty="0" smtClean="0">
                <a:solidFill>
                  <a:schemeClr val="accent5">
                    <a:lumMod val="50000"/>
                  </a:schemeClr>
                </a:solidFill>
                <a:latin typeface="Calibri" panose="020F0502020204030204" pitchFamily="34" charset="0"/>
                <a:cs typeface="Arial" panose="020B0604020202020204" pitchFamily="34" charset="0"/>
              </a:rPr>
              <a:t> </a:t>
            </a:r>
            <a:r>
              <a:rPr lang="ru-RU" altLang="ru-RU" sz="2000" b="1" i="1" dirty="0">
                <a:solidFill>
                  <a:schemeClr val="accent5">
                    <a:lumMod val="50000"/>
                  </a:schemeClr>
                </a:solidFill>
                <a:latin typeface="Calibri" panose="020F0502020204030204" pitchFamily="34" charset="0"/>
                <a:cs typeface="Arial" panose="020B0604020202020204" pitchFamily="34" charset="0"/>
              </a:rPr>
              <a:t>Внутри вируса находится комплекс </a:t>
            </a:r>
            <a:r>
              <a:rPr lang="ru-RU" altLang="ru-RU" sz="2000" b="1" i="1" dirty="0" err="1">
                <a:solidFill>
                  <a:schemeClr val="accent5">
                    <a:lumMod val="50000"/>
                  </a:schemeClr>
                </a:solidFill>
                <a:latin typeface="Calibri" panose="020F0502020204030204" pitchFamily="34" charset="0"/>
                <a:cs typeface="Arial" panose="020B0604020202020204" pitchFamily="34" charset="0"/>
              </a:rPr>
              <a:t>рибонуклеопротеинов</a:t>
            </a:r>
            <a:r>
              <a:rPr lang="ru-RU" altLang="ru-RU" sz="2000" b="1" i="1" dirty="0">
                <a:solidFill>
                  <a:schemeClr val="accent5">
                    <a:lumMod val="50000"/>
                  </a:schemeClr>
                </a:solidFill>
                <a:latin typeface="Calibri" panose="020F0502020204030204" pitchFamily="34" charset="0"/>
                <a:cs typeface="Arial" panose="020B0604020202020204" pitchFamily="34" charset="0"/>
              </a:rPr>
              <a:t>, который состоит из сегментов РНК, покрытых </a:t>
            </a:r>
            <a:r>
              <a:rPr lang="ru-RU" altLang="ru-RU" sz="2000" b="1" i="1" dirty="0" err="1">
                <a:solidFill>
                  <a:schemeClr val="accent5">
                    <a:lumMod val="50000"/>
                  </a:schemeClr>
                </a:solidFill>
                <a:latin typeface="Calibri" panose="020F0502020204030204" pitchFamily="34" charset="0"/>
                <a:cs typeface="Arial" panose="020B0604020202020204" pitchFamily="34" charset="0"/>
              </a:rPr>
              <a:t>нуклеопротеином</a:t>
            </a:r>
            <a:r>
              <a:rPr lang="ru-RU" altLang="ru-RU" sz="2000" b="1" i="1" dirty="0">
                <a:solidFill>
                  <a:schemeClr val="accent5">
                    <a:lumMod val="50000"/>
                  </a:schemeClr>
                </a:solidFill>
                <a:latin typeface="Calibri" panose="020F0502020204030204" pitchFamily="34" charset="0"/>
                <a:cs typeface="Arial" panose="020B0604020202020204" pitchFamily="34" charset="0"/>
              </a:rPr>
              <a:t>, и РНК-зависимой РНК-полимеразы. </a:t>
            </a:r>
            <a:endParaRPr lang="ru-RU" altLang="ru-RU" sz="2000" b="1" i="1" dirty="0" smtClean="0">
              <a:solidFill>
                <a:schemeClr val="accent5">
                  <a:lumMod val="50000"/>
                </a:schemeClr>
              </a:solidFill>
              <a:latin typeface="Calibri" panose="020F0502020204030204" pitchFamily="34" charset="0"/>
              <a:cs typeface="Arial" panose="020B0604020202020204" pitchFamily="34" charset="0"/>
            </a:endParaRPr>
          </a:p>
          <a:p>
            <a:pPr algn="just"/>
            <a:r>
              <a:rPr lang="ru-RU" altLang="ru-RU" sz="2000" b="1" i="1" dirty="0" smtClean="0">
                <a:solidFill>
                  <a:schemeClr val="accent5">
                    <a:lumMod val="50000"/>
                  </a:schemeClr>
                </a:solidFill>
                <a:latin typeface="Calibri" panose="020F0502020204030204" pitchFamily="34" charset="0"/>
                <a:cs typeface="Arial" panose="020B0604020202020204" pitchFamily="34" charset="0"/>
              </a:rPr>
              <a:t>Все </a:t>
            </a:r>
            <a:r>
              <a:rPr lang="ru-RU" altLang="ru-RU" sz="2000" b="1" i="1" dirty="0">
                <a:solidFill>
                  <a:schemeClr val="accent5">
                    <a:lumMod val="50000"/>
                  </a:schemeClr>
                </a:solidFill>
                <a:latin typeface="Calibri" panose="020F0502020204030204" pitchFamily="34" charset="0"/>
                <a:cs typeface="Arial" panose="020B0604020202020204" pitchFamily="34" charset="0"/>
              </a:rPr>
              <a:t>эти белки идентифицированы как имеющие важное значение в жизненном цикле вируса и способные выступать в качестве мишеней для терапевтического воздействия</a:t>
            </a:r>
            <a:r>
              <a:rPr lang="ru-RU" altLang="ru-RU" sz="2000" dirty="0">
                <a:latin typeface="Calibri" panose="020F0502020204030204" pitchFamily="34" charset="0"/>
                <a:cs typeface="Arial" panose="020B0604020202020204" pitchFamily="34" charset="0"/>
              </a:rPr>
              <a:t>.</a:t>
            </a:r>
          </a:p>
          <a:p>
            <a:r>
              <a:rPr lang="ru-RU" altLang="ru-RU" b="1" i="1" dirty="0">
                <a:latin typeface="Calibri" panose="020F0502020204030204" pitchFamily="34" charset="0"/>
                <a:cs typeface="Arial" panose="020B0604020202020204" pitchFamily="34" charset="0"/>
              </a:rPr>
              <a:t>Также в качестве мишеней рассматривают </a:t>
            </a:r>
            <a:r>
              <a:rPr lang="ru-RU" altLang="ru-RU" b="1" i="1" dirty="0" err="1">
                <a:latin typeface="Calibri" panose="020F0502020204030204" pitchFamily="34" charset="0"/>
                <a:cs typeface="Arial" panose="020B0604020202020204" pitchFamily="34" charset="0"/>
              </a:rPr>
              <a:t>мРНК</a:t>
            </a:r>
            <a:r>
              <a:rPr lang="ru-RU" altLang="ru-RU" b="1" i="1" dirty="0">
                <a:latin typeface="Calibri" panose="020F0502020204030204" pitchFamily="34" charset="0"/>
                <a:cs typeface="Arial" panose="020B0604020202020204" pitchFamily="34" charset="0"/>
              </a:rPr>
              <a:t>, </a:t>
            </a:r>
            <a:r>
              <a:rPr lang="ru-RU" altLang="ru-RU" b="1" i="1" dirty="0" err="1">
                <a:latin typeface="Calibri" panose="020F0502020204030204" pitchFamily="34" charset="0"/>
                <a:cs typeface="Arial" panose="020B0604020202020204" pitchFamily="34" charset="0"/>
              </a:rPr>
              <a:t>сиаловую</a:t>
            </a:r>
            <a:r>
              <a:rPr lang="ru-RU" altLang="ru-RU" b="1" i="1" dirty="0">
                <a:latin typeface="Calibri" panose="020F0502020204030204" pitchFamily="34" charset="0"/>
                <a:cs typeface="Arial" panose="020B0604020202020204" pitchFamily="34" charset="0"/>
              </a:rPr>
              <a:t> кислоту (находится на поверхности респираторного эпителия и служит для связи </a:t>
            </a:r>
            <a:r>
              <a:rPr lang="en-US" altLang="ru-RU" b="1" i="1" dirty="0">
                <a:latin typeface="Calibri" panose="020F0502020204030204" pitchFamily="34" charset="0"/>
                <a:cs typeface="Arial" panose="020B0604020202020204" pitchFamily="34" charset="0"/>
              </a:rPr>
              <a:t>HA</a:t>
            </a:r>
            <a:r>
              <a:rPr lang="ru-RU" altLang="ru-RU" b="1" i="1" dirty="0">
                <a:latin typeface="Calibri" panose="020F0502020204030204" pitchFamily="34" charset="0"/>
                <a:cs typeface="Arial" panose="020B0604020202020204" pitchFamily="34" charset="0"/>
              </a:rPr>
              <a:t> вируса с клеткой) и цитокины, которые вырабатываются в ответ на гриппозную инфекцию. </a:t>
            </a:r>
          </a:p>
        </p:txBody>
      </p:sp>
    </p:spTree>
    <p:extLst>
      <p:ext uri="{BB962C8B-B14F-4D97-AF65-F5344CB8AC3E}">
        <p14:creationId xmlns:p14="http://schemas.microsoft.com/office/powerpoint/2010/main" val="85964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209800" y="357188"/>
            <a:ext cx="7772400" cy="1395412"/>
          </a:xfrm>
        </p:spPr>
        <p:txBody>
          <a:bodyPr/>
          <a:lstStyle/>
          <a:p>
            <a:pPr eaLnBrk="1" hangingPunct="1"/>
            <a:r>
              <a:rPr lang="en-US" altLang="ru-RU" sz="2800" b="1">
                <a:solidFill>
                  <a:srgbClr val="C00000"/>
                </a:solidFill>
                <a:latin typeface="Calibri" panose="020F0502020204030204" pitchFamily="34" charset="0"/>
                <a:cs typeface="Arial" panose="020B0604020202020204" pitchFamily="34" charset="0"/>
              </a:rPr>
              <a:t>Oseltamivir for influenza infection in children: </a:t>
            </a:r>
            <a:r>
              <a:rPr lang="ru-RU" altLang="ru-RU" sz="2800" b="1">
                <a:solidFill>
                  <a:srgbClr val="C00000"/>
                </a:solidFill>
                <a:latin typeface="Calibri" panose="020F0502020204030204" pitchFamily="34" charset="0"/>
                <a:cs typeface="Arial" panose="020B0604020202020204" pitchFamily="34" charset="0"/>
              </a:rPr>
              <a:t/>
            </a:r>
            <a:br>
              <a:rPr lang="ru-RU" altLang="ru-RU" sz="2800" b="1">
                <a:solidFill>
                  <a:srgbClr val="C00000"/>
                </a:solidFill>
                <a:latin typeface="Calibri" panose="020F0502020204030204" pitchFamily="34" charset="0"/>
                <a:cs typeface="Arial" panose="020B0604020202020204" pitchFamily="34" charset="0"/>
              </a:rPr>
            </a:br>
            <a:r>
              <a:rPr lang="en-US" altLang="ru-RU" sz="2800" b="1">
                <a:solidFill>
                  <a:srgbClr val="C00000"/>
                </a:solidFill>
                <a:latin typeface="Calibri" panose="020F0502020204030204" pitchFamily="34" charset="0"/>
                <a:cs typeface="Arial" panose="020B0604020202020204" pitchFamily="34" charset="0"/>
              </a:rPr>
              <a:t>risks and benefits</a:t>
            </a:r>
            <a:endParaRPr lang="ru-RU" altLang="ru-RU" smtClean="0">
              <a:solidFill>
                <a:srgbClr val="C00000"/>
              </a:solidFill>
              <a:latin typeface="Calibri" panose="020F0502020204030204" pitchFamily="34" charset="0"/>
              <a:cs typeface="Arial" panose="020B0604020202020204" pitchFamily="34" charset="0"/>
            </a:endParaRPr>
          </a:p>
        </p:txBody>
      </p:sp>
      <p:sp>
        <p:nvSpPr>
          <p:cNvPr id="21507" name="Содержимое 2"/>
          <p:cNvSpPr>
            <a:spLocks noGrp="1"/>
          </p:cNvSpPr>
          <p:nvPr>
            <p:ph idx="1"/>
          </p:nvPr>
        </p:nvSpPr>
        <p:spPr>
          <a:xfrm>
            <a:off x="624469" y="1516566"/>
            <a:ext cx="11140068" cy="4660397"/>
          </a:xfrm>
        </p:spPr>
        <p:txBody>
          <a:bodyPr/>
          <a:lstStyle/>
          <a:p>
            <a:pPr eaLnBrk="1" hangingPunct="1">
              <a:lnSpc>
                <a:spcPct val="70000"/>
              </a:lnSpc>
              <a:buFontTx/>
              <a:buNone/>
            </a:pPr>
            <a:r>
              <a:rPr lang="ru-RU" altLang="ru-RU" sz="2500" dirty="0">
                <a:latin typeface="Calibri" panose="020F0502020204030204" pitchFamily="34" charset="0"/>
                <a:cs typeface="Arial" panose="020B0604020202020204" pitchFamily="34" charset="0"/>
              </a:rPr>
              <a:t>Во избежание риска того, что дети с легким гриппом или больные, страдающие от различных вирусных инфекций, получали </a:t>
            </a:r>
            <a:r>
              <a:rPr lang="ru-RU" altLang="ru-RU" sz="2500" dirty="0" err="1">
                <a:latin typeface="Calibri" panose="020F0502020204030204" pitchFamily="34" charset="0"/>
                <a:cs typeface="Arial" panose="020B0604020202020204" pitchFamily="34" charset="0"/>
              </a:rPr>
              <a:t>озельтамивир</a:t>
            </a:r>
            <a:r>
              <a:rPr lang="ru-RU" altLang="ru-RU" sz="2500" dirty="0">
                <a:latin typeface="Calibri" panose="020F0502020204030204" pitchFamily="34" charset="0"/>
                <a:cs typeface="Arial" panose="020B0604020202020204" pitchFamily="34" charset="0"/>
              </a:rPr>
              <a:t>, </a:t>
            </a:r>
            <a:endParaRPr lang="ru-RU" altLang="ru-RU" sz="2500" dirty="0" smtClean="0">
              <a:latin typeface="Calibri" panose="020F0502020204030204" pitchFamily="34" charset="0"/>
              <a:cs typeface="Arial" panose="020B0604020202020204" pitchFamily="34" charset="0"/>
            </a:endParaRPr>
          </a:p>
          <a:p>
            <a:pPr eaLnBrk="1" hangingPunct="1">
              <a:lnSpc>
                <a:spcPct val="70000"/>
              </a:lnSpc>
              <a:buFontTx/>
              <a:buNone/>
            </a:pPr>
            <a:r>
              <a:rPr lang="ru-RU" altLang="ru-RU" sz="2500" dirty="0" smtClean="0">
                <a:latin typeface="Calibri" panose="020F0502020204030204" pitchFamily="34" charset="0"/>
                <a:cs typeface="Arial" panose="020B0604020202020204" pitchFamily="34" charset="0"/>
              </a:rPr>
              <a:t>лечение </a:t>
            </a:r>
            <a:r>
              <a:rPr lang="ru-RU" altLang="ru-RU" sz="2500" dirty="0" err="1">
                <a:latin typeface="Calibri" panose="020F0502020204030204" pitchFamily="34" charset="0"/>
                <a:cs typeface="Arial" panose="020B0604020202020204" pitchFamily="34" charset="0"/>
              </a:rPr>
              <a:t>озелтамивиром</a:t>
            </a:r>
            <a:r>
              <a:rPr lang="ru-RU" altLang="ru-RU" sz="2500" dirty="0">
                <a:latin typeface="Calibri" panose="020F0502020204030204" pitchFamily="34" charset="0"/>
                <a:cs typeface="Arial" panose="020B0604020202020204" pitchFamily="34" charset="0"/>
              </a:rPr>
              <a:t> следует рекомендовать только при </a:t>
            </a:r>
            <a:r>
              <a:rPr lang="ru-RU" altLang="ru-RU" sz="2500" b="1" dirty="0">
                <a:solidFill>
                  <a:srgbClr val="FF0000"/>
                </a:solidFill>
                <a:latin typeface="Calibri" panose="020F0502020204030204" pitchFamily="34" charset="0"/>
                <a:cs typeface="Arial" panose="020B0604020202020204" pitchFamily="34" charset="0"/>
              </a:rPr>
              <a:t>тяжелых случаях гриппа, особенно если это подтверждается надежными лабораторными исследованиями</a:t>
            </a:r>
            <a:r>
              <a:rPr lang="ru-RU" altLang="ru-RU" sz="2500" dirty="0">
                <a:latin typeface="Calibri" panose="020F0502020204030204" pitchFamily="34" charset="0"/>
                <a:cs typeface="Arial" panose="020B0604020202020204" pitchFamily="34" charset="0"/>
              </a:rPr>
              <a:t>. </a:t>
            </a:r>
            <a:endParaRPr lang="ru-RU" altLang="ru-RU" sz="2500" dirty="0" smtClean="0">
              <a:latin typeface="Calibri" panose="020F0502020204030204" pitchFamily="34" charset="0"/>
              <a:cs typeface="Arial" panose="020B0604020202020204" pitchFamily="34" charset="0"/>
            </a:endParaRPr>
          </a:p>
          <a:p>
            <a:pPr eaLnBrk="1" hangingPunct="1">
              <a:lnSpc>
                <a:spcPct val="70000"/>
              </a:lnSpc>
              <a:buFontTx/>
              <a:buNone/>
            </a:pPr>
            <a:r>
              <a:rPr lang="ru-RU" altLang="ru-RU" sz="2500" dirty="0" smtClean="0">
                <a:latin typeface="Calibri" panose="020F0502020204030204" pitchFamily="34" charset="0"/>
                <a:cs typeface="Arial" panose="020B0604020202020204" pitchFamily="34" charset="0"/>
              </a:rPr>
              <a:t>Однако </a:t>
            </a:r>
            <a:r>
              <a:rPr lang="ru-RU" altLang="ru-RU" sz="2500" dirty="0">
                <a:latin typeface="Calibri" panose="020F0502020204030204" pitchFamily="34" charset="0"/>
                <a:cs typeface="Arial" panose="020B0604020202020204" pitchFamily="34" charset="0"/>
              </a:rPr>
              <a:t>терапию необходимо начинать с </a:t>
            </a:r>
            <a:r>
              <a:rPr lang="ru-RU" altLang="ru-RU" sz="2500" b="1" dirty="0">
                <a:solidFill>
                  <a:srgbClr val="FF0000"/>
                </a:solidFill>
                <a:latin typeface="Calibri" panose="020F0502020204030204" pitchFamily="34" charset="0"/>
                <a:cs typeface="Arial" panose="020B0604020202020204" pitchFamily="34" charset="0"/>
              </a:rPr>
              <a:t>учета риска осложнений и наличия тяжелых клинических проявлений</a:t>
            </a:r>
            <a:r>
              <a:rPr lang="ru-RU" altLang="ru-RU" sz="2500" dirty="0">
                <a:latin typeface="Calibri" panose="020F0502020204030204" pitchFamily="34" charset="0"/>
                <a:cs typeface="Arial" panose="020B0604020202020204" pitchFamily="34" charset="0"/>
              </a:rPr>
              <a:t>. </a:t>
            </a:r>
            <a:endParaRPr lang="ru-RU" altLang="ru-RU" sz="2500" dirty="0" smtClean="0">
              <a:latin typeface="Calibri" panose="020F0502020204030204" pitchFamily="34" charset="0"/>
              <a:cs typeface="Arial" panose="020B0604020202020204" pitchFamily="34" charset="0"/>
            </a:endParaRPr>
          </a:p>
          <a:p>
            <a:pPr eaLnBrk="1" hangingPunct="1">
              <a:lnSpc>
                <a:spcPct val="70000"/>
              </a:lnSpc>
              <a:buFontTx/>
              <a:buNone/>
            </a:pPr>
            <a:r>
              <a:rPr lang="ru-RU" altLang="ru-RU" sz="2500" dirty="0" smtClean="0">
                <a:latin typeface="Calibri" panose="020F0502020204030204" pitchFamily="34" charset="0"/>
                <a:cs typeface="Arial" panose="020B0604020202020204" pitchFamily="34" charset="0"/>
              </a:rPr>
              <a:t>Поскольку </a:t>
            </a:r>
            <a:r>
              <a:rPr lang="ru-RU" altLang="ru-RU" sz="2500" dirty="0">
                <a:latin typeface="Calibri" panose="020F0502020204030204" pitchFamily="34" charset="0"/>
                <a:cs typeface="Arial" panose="020B0604020202020204" pitchFamily="34" charset="0"/>
              </a:rPr>
              <a:t>вакцина остается наилучшим вариантом для профилактики гриппа и его осложнений, </a:t>
            </a:r>
            <a:r>
              <a:rPr lang="ru-RU" altLang="ru-RU" b="1" dirty="0">
                <a:solidFill>
                  <a:srgbClr val="FF0000"/>
                </a:solidFill>
                <a:latin typeface="Calibri" panose="020F0502020204030204" pitchFamily="34" charset="0"/>
                <a:cs typeface="Arial" panose="020B0604020202020204" pitchFamily="34" charset="0"/>
              </a:rPr>
              <a:t>профилактика с использованием </a:t>
            </a:r>
            <a:r>
              <a:rPr lang="ru-RU" altLang="ru-RU" b="1" dirty="0" err="1">
                <a:solidFill>
                  <a:srgbClr val="FF0000"/>
                </a:solidFill>
                <a:latin typeface="Calibri" panose="020F0502020204030204" pitchFamily="34" charset="0"/>
                <a:cs typeface="Arial" panose="020B0604020202020204" pitchFamily="34" charset="0"/>
              </a:rPr>
              <a:t>осельтамивира</a:t>
            </a:r>
            <a:r>
              <a:rPr lang="ru-RU" altLang="ru-RU" b="1" dirty="0">
                <a:solidFill>
                  <a:srgbClr val="FF0000"/>
                </a:solidFill>
                <a:latin typeface="Calibri" panose="020F0502020204030204" pitchFamily="34" charset="0"/>
                <a:cs typeface="Arial" panose="020B0604020202020204" pitchFamily="34" charset="0"/>
              </a:rPr>
              <a:t> должна учитываться только у отдельных пациентов</a:t>
            </a:r>
            <a:r>
              <a:rPr lang="ru-RU" altLang="ru-RU" sz="2500" dirty="0">
                <a:latin typeface="Calibri" panose="020F0502020204030204" pitchFamily="34" charset="0"/>
                <a:cs typeface="Arial" panose="020B0604020202020204" pitchFamily="34" charset="0"/>
              </a:rPr>
              <a:t>.</a:t>
            </a:r>
          </a:p>
        </p:txBody>
      </p:sp>
      <p:sp>
        <p:nvSpPr>
          <p:cNvPr id="21508" name="Прямоугольник 3"/>
          <p:cNvSpPr>
            <a:spLocks noChangeArrowheads="1"/>
          </p:cNvSpPr>
          <p:nvPr/>
        </p:nvSpPr>
        <p:spPr bwMode="auto">
          <a:xfrm>
            <a:off x="2095500" y="6550026"/>
            <a:ext cx="806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buFontTx/>
              <a:buNone/>
            </a:pPr>
            <a:r>
              <a:rPr kumimoji="0" lang="en-US" altLang="ru-RU" sz="1400">
                <a:solidFill>
                  <a:srgbClr val="000000"/>
                </a:solidFill>
                <a:latin typeface="Calibri" panose="020F0502020204030204" pitchFamily="34" charset="0"/>
                <a:hlinkClick r:id="rId3" tooltip="Expert review of respiratory medicine."/>
              </a:rPr>
              <a:t>Expert Rev Respir Med.</a:t>
            </a:r>
            <a:r>
              <a:rPr kumimoji="0" lang="en-US" altLang="ru-RU" sz="1400">
                <a:solidFill>
                  <a:srgbClr val="000000"/>
                </a:solidFill>
                <a:latin typeface="Calibri" panose="020F0502020204030204" pitchFamily="34" charset="0"/>
              </a:rPr>
              <a:t> 2016;10(1):79-87</a:t>
            </a:r>
            <a:r>
              <a:rPr kumimoji="0" lang="en-US" altLang="ru-RU" sz="1400" b="1">
                <a:solidFill>
                  <a:srgbClr val="000000"/>
                </a:solidFill>
                <a:latin typeface="Calibri" panose="020F0502020204030204" pitchFamily="34" charset="0"/>
              </a:rPr>
              <a:t>. </a:t>
            </a:r>
            <a:r>
              <a:rPr kumimoji="0" lang="en-US" altLang="ru-RU" sz="1400">
                <a:solidFill>
                  <a:srgbClr val="000000"/>
                </a:solidFill>
                <a:latin typeface="Calibri" panose="020F0502020204030204" pitchFamily="34" charset="0"/>
                <a:hlinkClick r:id="rId4"/>
              </a:rPr>
              <a:t>Esposito S</a:t>
            </a:r>
            <a:r>
              <a:rPr kumimoji="0" lang="en-US" altLang="ru-RU" sz="1400">
                <a:solidFill>
                  <a:srgbClr val="000000"/>
                </a:solidFill>
                <a:latin typeface="Calibri" panose="020F0502020204030204" pitchFamily="34" charset="0"/>
              </a:rPr>
              <a:t>, </a:t>
            </a:r>
            <a:r>
              <a:rPr kumimoji="0" lang="en-US" altLang="ru-RU" sz="1400">
                <a:solidFill>
                  <a:srgbClr val="000000"/>
                </a:solidFill>
                <a:latin typeface="Calibri" panose="020F0502020204030204" pitchFamily="34" charset="0"/>
                <a:hlinkClick r:id="rId5"/>
              </a:rPr>
              <a:t>Principi N</a:t>
            </a:r>
            <a:r>
              <a:rPr kumimoji="0" lang="en-US" altLang="ru-RU" sz="1400">
                <a:solidFill>
                  <a:srgbClr val="000000"/>
                </a:solidFill>
                <a:latin typeface="Calibri" panose="020F0502020204030204" pitchFamily="34" charset="0"/>
              </a:rPr>
              <a:t>.</a:t>
            </a:r>
          </a:p>
        </p:txBody>
      </p:sp>
    </p:spTree>
    <p:extLst>
      <p:ext uri="{BB962C8B-B14F-4D97-AF65-F5344CB8AC3E}">
        <p14:creationId xmlns:p14="http://schemas.microsoft.com/office/powerpoint/2010/main" val="162958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79752"/>
            <a:ext cx="8229600" cy="815212"/>
          </a:xfrm>
        </p:spPr>
        <p:txBody>
          <a:bodyPr>
            <a:normAutofit fontScale="90000"/>
          </a:bodyPr>
          <a:lstStyle/>
          <a:p>
            <a:r>
              <a:rPr lang="ru-RU" sz="3200" b="1" dirty="0">
                <a:solidFill>
                  <a:srgbClr val="0070C0"/>
                </a:solidFill>
                <a:latin typeface="Arial Narrow" pitchFamily="34" charset="0"/>
                <a:cs typeface="Times New Roman" pitchFamily="18" charset="0"/>
              </a:rPr>
              <a:t>Сезон острых респираторных заболеваний в цифрах</a:t>
            </a:r>
          </a:p>
        </p:txBody>
      </p:sp>
      <p:pic>
        <p:nvPicPr>
          <p:cNvPr id="11" name="Содержимое 3" descr="800px_COLOURBOX10902914.jpg"/>
          <p:cNvPicPr>
            <a:picLocks noGrp="1" noChangeAspect="1"/>
          </p:cNvPicPr>
          <p:nvPr>
            <p:ph idx="1"/>
          </p:nvPr>
        </p:nvPicPr>
        <p:blipFill>
          <a:blip r:embed="rId2"/>
          <a:stretch>
            <a:fillRect/>
          </a:stretch>
        </p:blipFill>
        <p:spPr>
          <a:xfrm>
            <a:off x="4876800" y="3218529"/>
            <a:ext cx="2438400" cy="1289304"/>
          </a:xfrm>
        </p:spPr>
      </p:pic>
      <p:sp>
        <p:nvSpPr>
          <p:cNvPr id="4" name="TextBox 3"/>
          <p:cNvSpPr txBox="1"/>
          <p:nvPr/>
        </p:nvSpPr>
        <p:spPr>
          <a:xfrm>
            <a:off x="4638136" y="1759814"/>
            <a:ext cx="5572664" cy="830997"/>
          </a:xfrm>
          <a:prstGeom prst="rect">
            <a:avLst/>
          </a:prstGeom>
          <a:noFill/>
        </p:spPr>
        <p:txBody>
          <a:bodyPr wrap="square" rtlCol="0">
            <a:spAutoFit/>
          </a:bodyPr>
          <a:lstStyle/>
          <a:p>
            <a:r>
              <a:rPr lang="ru-RU" sz="2400" dirty="0">
                <a:latin typeface="Times New Roman" pitchFamily="18" charset="0"/>
                <a:cs typeface="Times New Roman" pitchFamily="18" charset="0"/>
              </a:rPr>
              <a:t>Обращений за амбулаторной помощью в осенне-зимний период связаны с ОРЗ</a:t>
            </a:r>
          </a:p>
        </p:txBody>
      </p:sp>
      <p:sp>
        <p:nvSpPr>
          <p:cNvPr id="5" name="TextBox 4"/>
          <p:cNvSpPr txBox="1"/>
          <p:nvPr/>
        </p:nvSpPr>
        <p:spPr>
          <a:xfrm>
            <a:off x="4215442" y="2733675"/>
            <a:ext cx="4175184" cy="523220"/>
          </a:xfrm>
          <a:prstGeom prst="rect">
            <a:avLst/>
          </a:prstGeom>
          <a:noFill/>
        </p:spPr>
        <p:txBody>
          <a:bodyPr wrap="square" rtlCol="0">
            <a:spAutoFit/>
          </a:bodyPr>
          <a:lstStyle/>
          <a:p>
            <a:r>
              <a:rPr lang="ru-RU" sz="2800" b="1" dirty="0">
                <a:solidFill>
                  <a:srgbClr val="0070C0"/>
                </a:solidFill>
                <a:latin typeface="Times New Roman" pitchFamily="18" charset="0"/>
                <a:cs typeface="Times New Roman" pitchFamily="18" charset="0"/>
              </a:rPr>
              <a:t>Также с ОРЗ связаны:</a:t>
            </a:r>
          </a:p>
        </p:txBody>
      </p:sp>
      <p:sp>
        <p:nvSpPr>
          <p:cNvPr id="6" name="TextBox 5"/>
          <p:cNvSpPr txBox="1"/>
          <p:nvPr/>
        </p:nvSpPr>
        <p:spPr>
          <a:xfrm>
            <a:off x="2110618" y="5011968"/>
            <a:ext cx="2311880" cy="1569660"/>
          </a:xfrm>
          <a:prstGeom prst="rect">
            <a:avLst/>
          </a:prstGeom>
          <a:noFill/>
        </p:spPr>
        <p:txBody>
          <a:bodyPr wrap="square" rtlCol="0">
            <a:spAutoFit/>
          </a:bodyPr>
          <a:lstStyle/>
          <a:p>
            <a:pPr algn="ctr"/>
            <a:r>
              <a:rPr lang="ru-RU" sz="2400" dirty="0">
                <a:latin typeface="Times New Roman" pitchFamily="18" charset="0"/>
                <a:cs typeface="Times New Roman" pitchFamily="18" charset="0"/>
              </a:rPr>
              <a:t>Большинство пропущенных школьных занятий</a:t>
            </a:r>
          </a:p>
        </p:txBody>
      </p:sp>
      <p:sp>
        <p:nvSpPr>
          <p:cNvPr id="7" name="TextBox 6"/>
          <p:cNvSpPr txBox="1"/>
          <p:nvPr/>
        </p:nvSpPr>
        <p:spPr>
          <a:xfrm>
            <a:off x="4862424" y="5011947"/>
            <a:ext cx="2156602" cy="1569660"/>
          </a:xfrm>
          <a:prstGeom prst="rect">
            <a:avLst/>
          </a:prstGeom>
          <a:noFill/>
        </p:spPr>
        <p:txBody>
          <a:bodyPr wrap="square" rtlCol="0">
            <a:spAutoFit/>
          </a:bodyPr>
          <a:lstStyle/>
          <a:p>
            <a:r>
              <a:rPr lang="ru-RU" sz="2400" dirty="0">
                <a:latin typeface="Times New Roman" pitchFamily="18" charset="0"/>
                <a:cs typeface="Times New Roman" pitchFamily="18" charset="0"/>
              </a:rPr>
              <a:t>Большинство пропущенных рабочих дней родителями</a:t>
            </a:r>
          </a:p>
        </p:txBody>
      </p:sp>
      <p:sp>
        <p:nvSpPr>
          <p:cNvPr id="8" name="TextBox 7"/>
          <p:cNvSpPr txBox="1"/>
          <p:nvPr/>
        </p:nvSpPr>
        <p:spPr>
          <a:xfrm>
            <a:off x="7260567" y="5011968"/>
            <a:ext cx="2950234" cy="1569660"/>
          </a:xfrm>
          <a:prstGeom prst="rect">
            <a:avLst/>
          </a:prstGeom>
          <a:noFill/>
        </p:spPr>
        <p:txBody>
          <a:bodyPr wrap="square" rtlCol="0">
            <a:spAutoFit/>
          </a:bodyPr>
          <a:lstStyle/>
          <a:p>
            <a:r>
              <a:rPr lang="ru-RU" sz="2400" dirty="0">
                <a:latin typeface="Times New Roman" pitchFamily="18" charset="0"/>
                <a:cs typeface="Times New Roman" pitchFamily="18" charset="0"/>
              </a:rPr>
              <a:t>Значительные денежные издержки на лекарственные препараты</a:t>
            </a:r>
          </a:p>
        </p:txBody>
      </p:sp>
      <p:sp>
        <p:nvSpPr>
          <p:cNvPr id="9" name="Пятно 2 8"/>
          <p:cNvSpPr/>
          <p:nvPr/>
        </p:nvSpPr>
        <p:spPr>
          <a:xfrm>
            <a:off x="1981200" y="994964"/>
            <a:ext cx="2458528" cy="25332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2553959" y="1846081"/>
            <a:ext cx="1334025" cy="769441"/>
          </a:xfrm>
          <a:prstGeom prst="rect">
            <a:avLst/>
          </a:prstGeom>
          <a:noFill/>
        </p:spPr>
        <p:txBody>
          <a:bodyPr wrap="square" rtlCol="0">
            <a:spAutoFit/>
          </a:bodyPr>
          <a:lstStyle/>
          <a:p>
            <a:r>
              <a:rPr lang="ru-RU" sz="4400" b="1" dirty="0">
                <a:solidFill>
                  <a:srgbClr val="C00000"/>
                </a:solidFill>
                <a:latin typeface="Times New Roman" pitchFamily="18" charset="0"/>
                <a:cs typeface="Times New Roman" pitchFamily="18" charset="0"/>
              </a:rPr>
              <a:t>90%</a:t>
            </a:r>
          </a:p>
        </p:txBody>
      </p:sp>
      <p:pic>
        <p:nvPicPr>
          <p:cNvPr id="12" name="Содержимое 5" descr="img14.jpg"/>
          <p:cNvPicPr>
            <a:picLocks noChangeAspect="1"/>
          </p:cNvPicPr>
          <p:nvPr/>
        </p:nvPicPr>
        <p:blipFill>
          <a:blip r:embed="rId3"/>
          <a:srcRect l="21839" t="25826" r="18980" b="14326"/>
          <a:stretch>
            <a:fillRect/>
          </a:stretch>
        </p:blipFill>
        <p:spPr>
          <a:xfrm>
            <a:off x="4983195" y="3814630"/>
            <a:ext cx="1578633" cy="1197321"/>
          </a:xfrm>
          <a:prstGeom prst="rect">
            <a:avLst/>
          </a:prstGeom>
        </p:spPr>
      </p:pic>
      <p:pic>
        <p:nvPicPr>
          <p:cNvPr id="13" name="Содержимое 7" descr="a67e04e58f283c2v.jpg"/>
          <p:cNvPicPr>
            <a:picLocks noChangeAspect="1"/>
          </p:cNvPicPr>
          <p:nvPr/>
        </p:nvPicPr>
        <p:blipFill>
          <a:blip r:embed="rId4"/>
          <a:srcRect t="12294" b="9180"/>
          <a:stretch>
            <a:fillRect/>
          </a:stretch>
        </p:blipFill>
        <p:spPr>
          <a:xfrm>
            <a:off x="2481532" y="3814632"/>
            <a:ext cx="1616000" cy="1268989"/>
          </a:xfrm>
          <a:prstGeom prst="rect">
            <a:avLst/>
          </a:prstGeom>
        </p:spPr>
      </p:pic>
    </p:spTree>
    <p:extLst>
      <p:ext uri="{BB962C8B-B14F-4D97-AF65-F5344CB8AC3E}">
        <p14:creationId xmlns:p14="http://schemas.microsoft.com/office/powerpoint/2010/main" val="376710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CAF058F-A7F0-D34A-85F3-B0FC8387C835}"/>
              </a:ext>
            </a:extLst>
          </p:cNvPr>
          <p:cNvSpPr>
            <a:spLocks noGrp="1"/>
          </p:cNvSpPr>
          <p:nvPr>
            <p:ph idx="1"/>
          </p:nvPr>
        </p:nvSpPr>
        <p:spPr>
          <a:xfrm>
            <a:off x="5785272" y="3711363"/>
            <a:ext cx="4400550" cy="2156222"/>
          </a:xfrm>
        </p:spPr>
        <p:txBody>
          <a:bodyPr>
            <a:noAutofit/>
          </a:bodyPr>
          <a:lstStyle/>
          <a:p>
            <a:pPr marL="0" indent="0">
              <a:buNone/>
            </a:pPr>
            <a:r>
              <a:rPr lang="en-US" sz="1350" dirty="0"/>
              <a:t>Synonyms:</a:t>
            </a:r>
          </a:p>
          <a:p>
            <a:r>
              <a:rPr lang="en-US" sz="1350" dirty="0"/>
              <a:t>1-methyl-2-((</a:t>
            </a:r>
            <a:r>
              <a:rPr lang="en-US" sz="1350" dirty="0" err="1"/>
              <a:t>phenylthio</a:t>
            </a:r>
            <a:r>
              <a:rPr lang="en-US" sz="1350" dirty="0"/>
              <a:t>)methyl)-3-carbethoxy-4-((</a:t>
            </a:r>
            <a:r>
              <a:rPr lang="en-US" sz="1350" dirty="0" err="1"/>
              <a:t>dimethylamino</a:t>
            </a:r>
            <a:r>
              <a:rPr lang="en-US" sz="1350" dirty="0"/>
              <a:t>)methyl)-5-hydroxy-6-bromindole hydrochloride</a:t>
            </a:r>
          </a:p>
          <a:p>
            <a:r>
              <a:rPr lang="en-US" sz="1350" dirty="0" err="1"/>
              <a:t>arbidol</a:t>
            </a:r>
            <a:endParaRPr lang="en-US" sz="1350" dirty="0"/>
          </a:p>
          <a:p>
            <a:r>
              <a:rPr lang="en-US" sz="1350" dirty="0" err="1"/>
              <a:t>arbidole</a:t>
            </a:r>
            <a:endParaRPr lang="en-US" sz="1350" dirty="0"/>
          </a:p>
          <a:p>
            <a:r>
              <a:rPr lang="en-US" sz="1350" dirty="0" err="1"/>
              <a:t>umifenovir</a:t>
            </a:r>
            <a:endParaRPr lang="en-US" sz="1350" dirty="0"/>
          </a:p>
        </p:txBody>
      </p:sp>
      <p:pic>
        <p:nvPicPr>
          <p:cNvPr id="4" name="Picture 2">
            <a:extLst>
              <a:ext uri="{FF2B5EF4-FFF2-40B4-BE49-F238E27FC236}">
                <a16:creationId xmlns:a16="http://schemas.microsoft.com/office/drawing/2014/main" xmlns="" id="{286ED8A3-7D9E-194F-9C87-2ADACA5AF4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49" t="15266" r="45964" b="7223"/>
          <a:stretch/>
        </p:blipFill>
        <p:spPr bwMode="auto">
          <a:xfrm>
            <a:off x="1908827" y="1799982"/>
            <a:ext cx="3571511" cy="392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xmlns="" id="{17BB9B81-8770-D944-9DEB-64CD2F426BAF}"/>
              </a:ext>
            </a:extLst>
          </p:cNvPr>
          <p:cNvSpPr/>
          <p:nvPr/>
        </p:nvSpPr>
        <p:spPr>
          <a:xfrm>
            <a:off x="1524000" y="5723751"/>
            <a:ext cx="3876446" cy="300082"/>
          </a:xfrm>
          <a:prstGeom prst="rect">
            <a:avLst/>
          </a:prstGeom>
        </p:spPr>
        <p:txBody>
          <a:bodyPr wrap="none">
            <a:spAutoFit/>
          </a:bodyPr>
          <a:lstStyle/>
          <a:p>
            <a:r>
              <a:rPr lang="en-US" sz="1350" dirty="0">
                <a:hlinkClick r:id="rId4"/>
              </a:rPr>
              <a:t>http://www.whocc.no/atc_ddd_index/?code=J05AX</a:t>
            </a:r>
            <a:r>
              <a:rPr lang="en-US" sz="1350" dirty="0"/>
              <a:t> </a:t>
            </a:r>
            <a:endParaRPr lang="ru-RU" sz="1350" dirty="0"/>
          </a:p>
        </p:txBody>
      </p:sp>
      <p:pic>
        <p:nvPicPr>
          <p:cNvPr id="6" name="Picture 5">
            <a:extLst>
              <a:ext uri="{FF2B5EF4-FFF2-40B4-BE49-F238E27FC236}">
                <a16:creationId xmlns:a16="http://schemas.microsoft.com/office/drawing/2014/main" xmlns="" id="{C8D8FA4E-4C6F-234E-9E68-1E5DD53864A4}"/>
              </a:ext>
            </a:extLst>
          </p:cNvPr>
          <p:cNvPicPr>
            <a:picLocks noChangeAspect="1"/>
          </p:cNvPicPr>
          <p:nvPr/>
        </p:nvPicPr>
        <p:blipFill>
          <a:blip r:embed="rId5"/>
          <a:stretch>
            <a:fillRect/>
          </a:stretch>
        </p:blipFill>
        <p:spPr>
          <a:xfrm>
            <a:off x="6452564" y="1570715"/>
            <a:ext cx="3216898" cy="1859769"/>
          </a:xfrm>
          <a:prstGeom prst="rect">
            <a:avLst/>
          </a:prstGeom>
        </p:spPr>
      </p:pic>
      <p:sp>
        <p:nvSpPr>
          <p:cNvPr id="10" name="Rectangle 9">
            <a:extLst>
              <a:ext uri="{FF2B5EF4-FFF2-40B4-BE49-F238E27FC236}">
                <a16:creationId xmlns:a16="http://schemas.microsoft.com/office/drawing/2014/main" xmlns="" id="{DFBEA5FC-A816-0844-86B8-2E616171721C}"/>
              </a:ext>
            </a:extLst>
          </p:cNvPr>
          <p:cNvSpPr/>
          <p:nvPr/>
        </p:nvSpPr>
        <p:spPr>
          <a:xfrm>
            <a:off x="8390723" y="3461273"/>
            <a:ext cx="1927131" cy="392415"/>
          </a:xfrm>
          <a:prstGeom prst="rect">
            <a:avLst/>
          </a:prstGeom>
        </p:spPr>
        <p:txBody>
          <a:bodyPr wrap="none">
            <a:spAutoFit/>
          </a:bodyPr>
          <a:lstStyle/>
          <a:p>
            <a:r>
              <a:rPr lang="ru-RU" sz="1950" dirty="0">
                <a:solidFill>
                  <a:schemeClr val="accent1"/>
                </a:solidFill>
              </a:rPr>
              <a:t>CAS</a:t>
            </a:r>
            <a:r>
              <a:rPr lang="en-US" sz="1950" dirty="0">
                <a:solidFill>
                  <a:schemeClr val="accent1"/>
                </a:solidFill>
              </a:rPr>
              <a:t> </a:t>
            </a:r>
            <a:r>
              <a:rPr lang="ru-RU" sz="1950" dirty="0">
                <a:solidFill>
                  <a:schemeClr val="accent1"/>
                </a:solidFill>
              </a:rPr>
              <a:t>131707-23-8</a:t>
            </a:r>
          </a:p>
        </p:txBody>
      </p:sp>
      <p:sp>
        <p:nvSpPr>
          <p:cNvPr id="12" name="Rectangle 4">
            <a:extLst>
              <a:ext uri="{FF2B5EF4-FFF2-40B4-BE49-F238E27FC236}">
                <a16:creationId xmlns:a16="http://schemas.microsoft.com/office/drawing/2014/main" xmlns="" id="{17BB9B81-8770-D944-9DEB-64CD2F426BAF}"/>
              </a:ext>
            </a:extLst>
          </p:cNvPr>
          <p:cNvSpPr/>
          <p:nvPr/>
        </p:nvSpPr>
        <p:spPr>
          <a:xfrm>
            <a:off x="6047324" y="5598292"/>
            <a:ext cx="3876446" cy="300082"/>
          </a:xfrm>
          <a:prstGeom prst="rect">
            <a:avLst/>
          </a:prstGeom>
        </p:spPr>
        <p:txBody>
          <a:bodyPr wrap="none">
            <a:spAutoFit/>
          </a:bodyPr>
          <a:lstStyle/>
          <a:p>
            <a:r>
              <a:rPr lang="en-US" sz="1350" dirty="0">
                <a:hlinkClick r:id="rId4"/>
              </a:rPr>
              <a:t>http://www.whocc.no/atc_ddd_index/?code=J05AX</a:t>
            </a:r>
            <a:r>
              <a:rPr lang="en-US" sz="1350" dirty="0"/>
              <a:t> </a:t>
            </a:r>
            <a:endParaRPr lang="ru-RU" sz="1350" dirty="0"/>
          </a:p>
        </p:txBody>
      </p:sp>
      <p:sp>
        <p:nvSpPr>
          <p:cNvPr id="13" name="Прямоугольник 12"/>
          <p:cNvSpPr/>
          <p:nvPr/>
        </p:nvSpPr>
        <p:spPr>
          <a:xfrm>
            <a:off x="1524000" y="0"/>
            <a:ext cx="9144000" cy="120315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4" name="Прямоугольник 13"/>
          <p:cNvSpPr/>
          <p:nvPr/>
        </p:nvSpPr>
        <p:spPr>
          <a:xfrm>
            <a:off x="1524000" y="216859"/>
            <a:ext cx="8963754" cy="830997"/>
          </a:xfrm>
          <a:prstGeom prst="rect">
            <a:avLst/>
          </a:prstGeom>
        </p:spPr>
        <p:txBody>
          <a:bodyPr wrap="square">
            <a:spAutoFit/>
          </a:bodyPr>
          <a:lstStyle/>
          <a:p>
            <a:pPr algn="ctr"/>
            <a:r>
              <a:rPr lang="ru-RU" sz="2400" b="1" dirty="0">
                <a:solidFill>
                  <a:schemeClr val="bg1"/>
                </a:solidFill>
                <a:latin typeface="Arial Black" panose="020B0A04020102020204" pitchFamily="34" charset="0"/>
                <a:ea typeface="Tahoma" panose="020B0604030504040204" pitchFamily="34" charset="0"/>
                <a:cs typeface="Tahoma" panose="020B0604030504040204" pitchFamily="34" charset="0"/>
              </a:rPr>
              <a:t>В 2013 ГОДУ МНН УМИФЕНОВИР БЫЛ ОДОБРЕН ВОЗ И ВКЛЮЧЕН В РУБРИКАТОР</a:t>
            </a:r>
          </a:p>
        </p:txBody>
      </p:sp>
      <p:sp>
        <p:nvSpPr>
          <p:cNvPr id="11" name="TextBox 10"/>
          <p:cNvSpPr txBox="1"/>
          <p:nvPr/>
        </p:nvSpPr>
        <p:spPr>
          <a:xfrm>
            <a:off x="3466012" y="6579634"/>
            <a:ext cx="6383383" cy="276999"/>
          </a:xfrm>
          <a:prstGeom prst="rect">
            <a:avLst/>
          </a:prstGeom>
          <a:noFill/>
        </p:spPr>
        <p:txBody>
          <a:bodyPr wrap="square" rtlCol="0">
            <a:spAutoFit/>
          </a:bodyPr>
          <a:lstStyle/>
          <a:p>
            <a:r>
              <a:rPr lang="ru-RU" sz="1200" dirty="0"/>
              <a:t>ИНФОРМАЦИЯ ПРЕДНАЗНАЧЕНА ДЛЯ СПЕЦИАЛИСТОВ ЗДРАВООХРАНЕНИЯ </a:t>
            </a:r>
          </a:p>
        </p:txBody>
      </p:sp>
    </p:spTree>
    <p:extLst>
      <p:ext uri="{BB962C8B-B14F-4D97-AF65-F5344CB8AC3E}">
        <p14:creationId xmlns:p14="http://schemas.microsoft.com/office/powerpoint/2010/main" val="2670169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0" y="0"/>
            <a:ext cx="9144000" cy="972152"/>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 name="Прямоугольник 5"/>
          <p:cNvSpPr/>
          <p:nvPr/>
        </p:nvSpPr>
        <p:spPr>
          <a:xfrm>
            <a:off x="1658755" y="1"/>
            <a:ext cx="8650523" cy="954107"/>
          </a:xfrm>
          <a:prstGeom prst="rect">
            <a:avLst/>
          </a:prstGeom>
        </p:spPr>
        <p:txBody>
          <a:bodyPr wrap="square">
            <a:spAutoFit/>
          </a:bodyPr>
          <a:lstStyle/>
          <a:p>
            <a:pPr algn="ctr"/>
            <a:r>
              <a:rPr lang="ru-RU" sz="2400" b="1" dirty="0">
                <a:solidFill>
                  <a:schemeClr val="bg1"/>
                </a:solidFill>
                <a:latin typeface="Arial Black" panose="020B0A04020102020204" pitchFamily="34" charset="0"/>
                <a:ea typeface="Tahoma" panose="020B0604030504040204" pitchFamily="34" charset="0"/>
                <a:cs typeface="Tahoma" panose="020B0604030504040204" pitchFamily="34" charset="0"/>
              </a:rPr>
              <a:t>ИССЛЕДОВАНИЕ ПО АРБИДОЛУ В КИТАЕ </a:t>
            </a:r>
            <a:r>
              <a:rPr lang="ru-RU" sz="1600" dirty="0">
                <a:solidFill>
                  <a:schemeClr val="bg1"/>
                </a:solidFill>
                <a:latin typeface="Arial Black" panose="020B0A04020102020204" pitchFamily="34" charset="0"/>
                <a:ea typeface="Tahoma" panose="020B0604030504040204" pitchFamily="34" charset="0"/>
                <a:cs typeface="Tahoma" panose="020B0604030504040204" pitchFamily="34" charset="0"/>
              </a:rPr>
              <a:t>многоцентровое </a:t>
            </a:r>
            <a:r>
              <a:rPr lang="ru-RU" sz="1600" dirty="0" err="1">
                <a:solidFill>
                  <a:schemeClr val="bg1"/>
                </a:solidFill>
                <a:latin typeface="Arial Black" panose="020B0A04020102020204" pitchFamily="34" charset="0"/>
                <a:ea typeface="Tahoma" panose="020B0604030504040204" pitchFamily="34" charset="0"/>
                <a:cs typeface="Tahoma" panose="020B0604030504040204" pitchFamily="34" charset="0"/>
              </a:rPr>
              <a:t>рандомизированное</a:t>
            </a:r>
            <a:r>
              <a:rPr lang="ru-RU" sz="1600" dirty="0">
                <a:solidFill>
                  <a:schemeClr val="bg1"/>
                </a:solidFill>
                <a:latin typeface="Arial Black" panose="020B0A04020102020204" pitchFamily="34" charset="0"/>
                <a:ea typeface="Tahoma" panose="020B0604030504040204" pitchFamily="34" charset="0"/>
                <a:cs typeface="Tahoma" panose="020B0604030504040204" pitchFamily="34" charset="0"/>
              </a:rPr>
              <a:t> клиническое исследование </a:t>
            </a:r>
            <a:r>
              <a:rPr lang="ru-RU" sz="1600" dirty="0" err="1">
                <a:solidFill>
                  <a:schemeClr val="bg1"/>
                </a:solidFill>
                <a:latin typeface="Arial Black" panose="020B0A04020102020204" pitchFamily="34" charset="0"/>
                <a:ea typeface="Tahoma" panose="020B0604030504040204" pitchFamily="34" charset="0"/>
                <a:cs typeface="Tahoma" panose="020B0604030504040204" pitchFamily="34" charset="0"/>
              </a:rPr>
              <a:t>Арбидола</a:t>
            </a:r>
            <a:r>
              <a:rPr lang="ru-RU" sz="1600" dirty="0">
                <a:solidFill>
                  <a:schemeClr val="bg1"/>
                </a:solidFill>
                <a:latin typeface="Arial Black" panose="020B0A04020102020204" pitchFamily="34" charset="0"/>
                <a:ea typeface="Tahoma" panose="020B0604030504040204" pitchFamily="34" charset="0"/>
                <a:cs typeface="Tahoma" panose="020B0604030504040204" pitchFamily="34" charset="0"/>
              </a:rPr>
              <a:t> в лечении пациентов с новым </a:t>
            </a:r>
            <a:r>
              <a:rPr lang="ru-RU" sz="1600" dirty="0" err="1">
                <a:solidFill>
                  <a:schemeClr val="bg1"/>
                </a:solidFill>
                <a:latin typeface="Arial Black" panose="020B0A04020102020204" pitchFamily="34" charset="0"/>
                <a:ea typeface="Tahoma" panose="020B0604030504040204" pitchFamily="34" charset="0"/>
                <a:cs typeface="Tahoma" panose="020B0604030504040204" pitchFamily="34" charset="0"/>
              </a:rPr>
              <a:t>коронавирусом</a:t>
            </a:r>
            <a:endParaRPr lang="ru-RU" sz="1050" dirty="0"/>
          </a:p>
        </p:txBody>
      </p:sp>
      <p:sp>
        <p:nvSpPr>
          <p:cNvPr id="2" name="Прямоугольник 1"/>
          <p:cNvSpPr/>
          <p:nvPr/>
        </p:nvSpPr>
        <p:spPr>
          <a:xfrm>
            <a:off x="1543938" y="993309"/>
            <a:ext cx="9124062" cy="923330"/>
          </a:xfrm>
          <a:prstGeom prst="rect">
            <a:avLst/>
          </a:prstGeom>
        </p:spPr>
        <p:txBody>
          <a:bodyPr wrap="square">
            <a:spAutoFit/>
          </a:bodyPr>
          <a:lstStyle/>
          <a:p>
            <a:pPr algn="ctr"/>
            <a:r>
              <a:rPr lang="ru-RU" b="1" dirty="0" err="1">
                <a:solidFill>
                  <a:srgbClr val="002060"/>
                </a:solidFill>
                <a:latin typeface="Source Sans Pro"/>
              </a:rPr>
              <a:t>Рандомизированное</a:t>
            </a:r>
            <a:r>
              <a:rPr lang="ru-RU" b="1" dirty="0">
                <a:solidFill>
                  <a:srgbClr val="002060"/>
                </a:solidFill>
                <a:latin typeface="Source Sans Pro"/>
              </a:rPr>
              <a:t> многоцентровое контролируемое клиническое исследование </a:t>
            </a:r>
            <a:r>
              <a:rPr lang="ru-RU" b="1" dirty="0" err="1">
                <a:solidFill>
                  <a:srgbClr val="002060"/>
                </a:solidFill>
                <a:latin typeface="Source Sans Pro"/>
              </a:rPr>
              <a:t>Арбидола</a:t>
            </a:r>
            <a:r>
              <a:rPr lang="ru-RU" b="1" dirty="0">
                <a:solidFill>
                  <a:srgbClr val="002060"/>
                </a:solidFill>
                <a:latin typeface="Source Sans Pro"/>
              </a:rPr>
              <a:t> у пациентов с новым </a:t>
            </a:r>
            <a:r>
              <a:rPr lang="ru-RU" b="1" dirty="0" err="1">
                <a:solidFill>
                  <a:srgbClr val="002060"/>
                </a:solidFill>
                <a:latin typeface="Source Sans Pro"/>
              </a:rPr>
              <a:t>коронавирусом</a:t>
            </a:r>
            <a:r>
              <a:rPr lang="ru-RU" b="1" dirty="0">
                <a:solidFill>
                  <a:srgbClr val="002060"/>
                </a:solidFill>
                <a:latin typeface="Source Sans Pro"/>
              </a:rPr>
              <a:t> 2019 года (2019-nCoV)</a:t>
            </a:r>
            <a:endParaRPr lang="en-US" b="1" dirty="0">
              <a:solidFill>
                <a:srgbClr val="002060"/>
              </a:solidFill>
              <a:latin typeface="Source Sans Pro"/>
            </a:endParaRPr>
          </a:p>
        </p:txBody>
      </p:sp>
      <p:pic>
        <p:nvPicPr>
          <p:cNvPr id="3" name="Рисунок 2"/>
          <p:cNvPicPr>
            <a:picLocks noChangeAspect="1"/>
          </p:cNvPicPr>
          <p:nvPr/>
        </p:nvPicPr>
        <p:blipFill>
          <a:blip r:embed="rId2"/>
          <a:stretch>
            <a:fillRect/>
          </a:stretch>
        </p:blipFill>
        <p:spPr>
          <a:xfrm>
            <a:off x="7626868" y="1872906"/>
            <a:ext cx="2838450" cy="276225"/>
          </a:xfrm>
          <a:prstGeom prst="rect">
            <a:avLst/>
          </a:prstGeom>
        </p:spPr>
      </p:pic>
      <p:sp>
        <p:nvSpPr>
          <p:cNvPr id="4" name="Прямоугольник 3"/>
          <p:cNvSpPr/>
          <p:nvPr/>
        </p:nvSpPr>
        <p:spPr>
          <a:xfrm>
            <a:off x="1678921" y="1878375"/>
            <a:ext cx="5431628" cy="307777"/>
          </a:xfrm>
          <a:prstGeom prst="rect">
            <a:avLst/>
          </a:prstGeom>
        </p:spPr>
        <p:txBody>
          <a:bodyPr wrap="square">
            <a:spAutoFit/>
          </a:bodyPr>
          <a:lstStyle/>
          <a:p>
            <a:r>
              <a:rPr lang="ru-RU" sz="1400" dirty="0">
                <a:solidFill>
                  <a:srgbClr val="002060"/>
                </a:solidFill>
              </a:rPr>
              <a:t>Спонсор: больница </a:t>
            </a:r>
            <a:r>
              <a:rPr lang="ru-RU" sz="1400" dirty="0" err="1">
                <a:solidFill>
                  <a:srgbClr val="002060"/>
                </a:solidFill>
              </a:rPr>
              <a:t>Сянъя</a:t>
            </a:r>
            <a:r>
              <a:rPr lang="ru-RU" sz="1400" dirty="0">
                <a:solidFill>
                  <a:srgbClr val="002060"/>
                </a:solidFill>
              </a:rPr>
              <a:t> Центрального Южного университета</a:t>
            </a:r>
          </a:p>
        </p:txBody>
      </p:sp>
      <p:sp>
        <p:nvSpPr>
          <p:cNvPr id="7" name="Прямоугольник 6"/>
          <p:cNvSpPr/>
          <p:nvPr/>
        </p:nvSpPr>
        <p:spPr>
          <a:xfrm>
            <a:off x="1779069" y="2224417"/>
            <a:ext cx="8816740" cy="1277273"/>
          </a:xfrm>
          <a:prstGeom prst="rect">
            <a:avLst/>
          </a:prstGeom>
        </p:spPr>
        <p:txBody>
          <a:bodyPr wrap="square">
            <a:spAutoFit/>
          </a:bodyPr>
          <a:lstStyle/>
          <a:p>
            <a:r>
              <a:rPr lang="ru-RU" sz="1100" dirty="0">
                <a:solidFill>
                  <a:srgbClr val="002060"/>
                </a:solidFill>
              </a:rPr>
              <a:t>Краткое резюме: цель исследования-определить эффективность и безопасность </a:t>
            </a:r>
            <a:r>
              <a:rPr lang="ru-RU" sz="1100" dirty="0" err="1">
                <a:solidFill>
                  <a:srgbClr val="002060"/>
                </a:solidFill>
              </a:rPr>
              <a:t>Арбидола</a:t>
            </a:r>
            <a:r>
              <a:rPr lang="ru-RU" sz="1100" dirty="0">
                <a:solidFill>
                  <a:srgbClr val="002060"/>
                </a:solidFill>
              </a:rPr>
              <a:t> у пациентов с новым </a:t>
            </a:r>
            <a:r>
              <a:rPr lang="ru-RU" sz="1100" dirty="0" err="1">
                <a:solidFill>
                  <a:srgbClr val="002060"/>
                </a:solidFill>
              </a:rPr>
              <a:t>коронавирусом</a:t>
            </a:r>
            <a:r>
              <a:rPr lang="ru-RU" sz="1100" dirty="0">
                <a:solidFill>
                  <a:srgbClr val="002060"/>
                </a:solidFill>
              </a:rPr>
              <a:t> 2019 года (2019-nCoV). Пациенты с НКО 2019 года были разделены на три группы в соответствии с принципом </a:t>
            </a:r>
            <a:r>
              <a:rPr lang="ru-RU" sz="1100" dirty="0" err="1">
                <a:solidFill>
                  <a:srgbClr val="002060"/>
                </a:solidFill>
              </a:rPr>
              <a:t>рандомизированного</a:t>
            </a:r>
            <a:r>
              <a:rPr lang="ru-RU" sz="1100" dirty="0">
                <a:solidFill>
                  <a:srgbClr val="002060"/>
                </a:solidFill>
              </a:rPr>
              <a:t> двойного слепого контролируемого клинического исследования. Пациентам трех групп назначали </a:t>
            </a:r>
            <a:r>
              <a:rPr lang="ru-RU" sz="1100" dirty="0" err="1">
                <a:solidFill>
                  <a:srgbClr val="002060"/>
                </a:solidFill>
              </a:rPr>
              <a:t>Арбидол</a:t>
            </a:r>
            <a:r>
              <a:rPr lang="ru-RU" sz="1100" dirty="0">
                <a:solidFill>
                  <a:srgbClr val="002060"/>
                </a:solidFill>
              </a:rPr>
              <a:t> по 200 мг, </a:t>
            </a:r>
            <a:r>
              <a:rPr lang="ru-RU" sz="1100" dirty="0" err="1">
                <a:solidFill>
                  <a:srgbClr val="002060"/>
                </a:solidFill>
              </a:rPr>
              <a:t>Тид</a:t>
            </a:r>
            <a:r>
              <a:rPr lang="ru-RU" sz="1100" dirty="0">
                <a:solidFill>
                  <a:srgbClr val="002060"/>
                </a:solidFill>
              </a:rPr>
              <a:t> или </a:t>
            </a:r>
            <a:r>
              <a:rPr lang="ru-RU" sz="1100" dirty="0" err="1">
                <a:solidFill>
                  <a:srgbClr val="002060"/>
                </a:solidFill>
              </a:rPr>
              <a:t>Арбидол</a:t>
            </a:r>
            <a:r>
              <a:rPr lang="ru-RU" sz="1100" dirty="0">
                <a:solidFill>
                  <a:srgbClr val="002060"/>
                </a:solidFill>
              </a:rPr>
              <a:t> по 400 мг, </a:t>
            </a:r>
            <a:r>
              <a:rPr lang="ru-RU" sz="1100" dirty="0" err="1">
                <a:solidFill>
                  <a:srgbClr val="002060"/>
                </a:solidFill>
              </a:rPr>
              <a:t>Тид</a:t>
            </a:r>
            <a:r>
              <a:rPr lang="ru-RU" sz="1100" dirty="0">
                <a:solidFill>
                  <a:srgbClr val="002060"/>
                </a:solidFill>
              </a:rPr>
              <a:t> или без него в течение 5 дней соответственно. Другие противовирусные и комплексные методы лечения этих трех групп пациентов являются последовательными. Затем исследователи сравнят первый результат: 28-дневную смертность и вторичный результат: время госпитализации в реанимацию, время искусственной вентиляции легких, затраты на госпитализацию, затраты на использование антибиотиков, баллы SOFA, баллы CURB-65, баллы APACHE и другие клинические показатели.</a:t>
            </a:r>
            <a:endParaRPr lang="en-US" sz="1100" dirty="0">
              <a:solidFill>
                <a:srgbClr val="002060"/>
              </a:solidFill>
            </a:endParaRPr>
          </a:p>
        </p:txBody>
      </p:sp>
      <p:pic>
        <p:nvPicPr>
          <p:cNvPr id="9" name="Рисунок 8"/>
          <p:cNvPicPr>
            <a:picLocks noChangeAspect="1"/>
          </p:cNvPicPr>
          <p:nvPr/>
        </p:nvPicPr>
        <p:blipFill>
          <a:blip r:embed="rId3"/>
          <a:stretch>
            <a:fillRect/>
          </a:stretch>
        </p:blipFill>
        <p:spPr>
          <a:xfrm>
            <a:off x="1543938" y="3809466"/>
            <a:ext cx="5128890" cy="2579710"/>
          </a:xfrm>
          <a:prstGeom prst="rect">
            <a:avLst/>
          </a:prstGeom>
        </p:spPr>
      </p:pic>
      <p:pic>
        <p:nvPicPr>
          <p:cNvPr id="8" name="Рисунок 7"/>
          <p:cNvPicPr>
            <a:picLocks noChangeAspect="1"/>
          </p:cNvPicPr>
          <p:nvPr/>
        </p:nvPicPr>
        <p:blipFill>
          <a:blip r:embed="rId4"/>
          <a:stretch>
            <a:fillRect/>
          </a:stretch>
        </p:blipFill>
        <p:spPr>
          <a:xfrm>
            <a:off x="6469106" y="3948557"/>
            <a:ext cx="4116154" cy="944072"/>
          </a:xfrm>
          <a:prstGeom prst="rect">
            <a:avLst/>
          </a:prstGeom>
        </p:spPr>
      </p:pic>
      <p:sp>
        <p:nvSpPr>
          <p:cNvPr id="10" name="TextBox 9"/>
          <p:cNvSpPr txBox="1"/>
          <p:nvPr/>
        </p:nvSpPr>
        <p:spPr>
          <a:xfrm>
            <a:off x="3466012" y="6579634"/>
            <a:ext cx="6383383" cy="276999"/>
          </a:xfrm>
          <a:prstGeom prst="rect">
            <a:avLst/>
          </a:prstGeom>
          <a:noFill/>
        </p:spPr>
        <p:txBody>
          <a:bodyPr wrap="square" rtlCol="0">
            <a:spAutoFit/>
          </a:bodyPr>
          <a:lstStyle/>
          <a:p>
            <a:r>
              <a:rPr lang="ru-RU" sz="1200" dirty="0"/>
              <a:t>ИНФОРМАЦИЯ ПРЕДНАЗНАЧЕНА ДЛЯ СПЕЦИАЛИСТОВ ЗДРАВООХРАНЕНИЯ </a:t>
            </a:r>
          </a:p>
        </p:txBody>
      </p:sp>
    </p:spTree>
    <p:extLst>
      <p:ext uri="{BB962C8B-B14F-4D97-AF65-F5344CB8AC3E}">
        <p14:creationId xmlns:p14="http://schemas.microsoft.com/office/powerpoint/2010/main" val="289801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Прямоугольник 103"/>
          <p:cNvSpPr/>
          <p:nvPr/>
        </p:nvSpPr>
        <p:spPr>
          <a:xfrm>
            <a:off x="1517650" y="1182688"/>
            <a:ext cx="3144838" cy="5675312"/>
          </a:xfrm>
          <a:prstGeom prst="rect">
            <a:avLst/>
          </a:prstGeom>
          <a:solidFill>
            <a:schemeClr val="accent1">
              <a:lumMod val="60000"/>
              <a:lumOff val="40000"/>
              <a:alpha val="19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pic>
        <p:nvPicPr>
          <p:cNvPr id="26627" name="Рисунок 101"/>
          <p:cNvPicPr>
            <a:picLocks noChangeAspect="1"/>
          </p:cNvPicPr>
          <p:nvPr/>
        </p:nvPicPr>
        <p:blipFill>
          <a:blip r:embed="rId3">
            <a:extLst>
              <a:ext uri="{28A0092B-C50C-407E-A947-70E740481C1C}">
                <a14:useLocalDpi xmlns:a14="http://schemas.microsoft.com/office/drawing/2010/main" val="0"/>
              </a:ext>
            </a:extLst>
          </a:blip>
          <a:srcRect l="16969" t="6477" r="23528" b="9129"/>
          <a:stretch>
            <a:fillRect/>
          </a:stretch>
        </p:blipFill>
        <p:spPr bwMode="auto">
          <a:xfrm>
            <a:off x="6281738" y="1425576"/>
            <a:ext cx="100171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Прямоугольник 104"/>
          <p:cNvSpPr/>
          <p:nvPr/>
        </p:nvSpPr>
        <p:spPr>
          <a:xfrm>
            <a:off x="7735889" y="1230314"/>
            <a:ext cx="2922587" cy="5627687"/>
          </a:xfrm>
          <a:prstGeom prst="rect">
            <a:avLst/>
          </a:prstGeom>
          <a:solidFill>
            <a:schemeClr val="bg1">
              <a:alpha val="1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pic>
        <p:nvPicPr>
          <p:cNvPr id="26629" name="Рисунок 10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0750" y="2317751"/>
            <a:ext cx="13906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Прямоугольник 95"/>
          <p:cNvSpPr/>
          <p:nvPr/>
        </p:nvSpPr>
        <p:spPr>
          <a:xfrm>
            <a:off x="1524000" y="-25400"/>
            <a:ext cx="9144000" cy="12366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pic>
        <p:nvPicPr>
          <p:cNvPr id="26631" name="Рисунок 5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9026" y="1968500"/>
            <a:ext cx="1319213"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Рисунок 17" descr="image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625" y="1824039"/>
            <a:ext cx="5603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3" name="Группа 62"/>
          <p:cNvGrpSpPr>
            <a:grpSpLocks/>
          </p:cNvGrpSpPr>
          <p:nvPr/>
        </p:nvGrpSpPr>
        <p:grpSpPr bwMode="auto">
          <a:xfrm>
            <a:off x="9534526" y="2152650"/>
            <a:ext cx="671513" cy="444500"/>
            <a:chOff x="1805029" y="3851911"/>
            <a:chExt cx="895963" cy="445915"/>
          </a:xfrm>
        </p:grpSpPr>
        <p:sp>
          <p:nvSpPr>
            <p:cNvPr id="64" name="Овал 63"/>
            <p:cNvSpPr/>
            <p:nvPr/>
          </p:nvSpPr>
          <p:spPr>
            <a:xfrm>
              <a:off x="2029549" y="3851911"/>
              <a:ext cx="446923"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dirty="0">
                <a:solidFill>
                  <a:prstClr val="white"/>
                </a:solidFill>
                <a:latin typeface="Trebuchet MS" pitchFamily="34" charset="0"/>
                <a:ea typeface="Verdana" pitchFamily="34" charset="0"/>
                <a:cs typeface="Verdana" pitchFamily="34" charset="0"/>
              </a:endParaRPr>
            </a:p>
          </p:txBody>
        </p:sp>
        <p:sp>
          <p:nvSpPr>
            <p:cNvPr id="26657" name="TextBox 64"/>
            <p:cNvSpPr txBox="1">
              <a:spLocks noChangeArrowheads="1"/>
            </p:cNvSpPr>
            <p:nvPr/>
          </p:nvSpPr>
          <p:spPr bwMode="auto">
            <a:xfrm>
              <a:off x="1805029" y="3882673"/>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dirty="0">
                  <a:solidFill>
                    <a:srgbClr val="FFFFFF"/>
                  </a:solidFill>
                  <a:latin typeface="Arial" panose="020B0604020202020204" pitchFamily="34" charset="0"/>
                </a:rPr>
                <a:t>7+</a:t>
              </a:r>
            </a:p>
          </p:txBody>
        </p:sp>
      </p:grpSp>
      <p:pic>
        <p:nvPicPr>
          <p:cNvPr id="26634" name="Рисунок 14"/>
          <p:cNvPicPr>
            <a:picLocks noChangeAspect="1"/>
          </p:cNvPicPr>
          <p:nvPr/>
        </p:nvPicPr>
        <p:blipFill>
          <a:blip r:embed="rId7">
            <a:extLst>
              <a:ext uri="{28A0092B-C50C-407E-A947-70E740481C1C}">
                <a14:useLocalDpi xmlns:a14="http://schemas.microsoft.com/office/drawing/2010/main" val="0"/>
              </a:ext>
            </a:extLst>
          </a:blip>
          <a:srcRect l="21437" r="23769"/>
          <a:stretch>
            <a:fillRect/>
          </a:stretch>
        </p:blipFill>
        <p:spPr bwMode="auto">
          <a:xfrm>
            <a:off x="3097213" y="2295525"/>
            <a:ext cx="1452562"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Заголовок 1"/>
          <p:cNvSpPr txBox="1">
            <a:spLocks/>
          </p:cNvSpPr>
          <p:nvPr/>
        </p:nvSpPr>
        <p:spPr bwMode="auto">
          <a:xfrm>
            <a:off x="1611314" y="77789"/>
            <a:ext cx="90328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0"/>
              </a:spcBef>
              <a:buFontTx/>
              <a:buNone/>
            </a:pPr>
            <a:r>
              <a:rPr kumimoji="0" lang="ru-RU" altLang="ru-RU" sz="2000" dirty="0">
                <a:solidFill>
                  <a:schemeClr val="bg1"/>
                </a:solidFill>
                <a:latin typeface="Arial Black" panose="020B0A04020102020204" pitchFamily="34" charset="0"/>
              </a:rPr>
              <a:t>Временные методические рекомендации МЗ РФ по профилактике, диагностике и лечению новой </a:t>
            </a:r>
            <a:r>
              <a:rPr kumimoji="0" lang="ru-RU" altLang="ru-RU" sz="2000" dirty="0" err="1">
                <a:solidFill>
                  <a:schemeClr val="bg1"/>
                </a:solidFill>
                <a:latin typeface="Arial Black" panose="020B0A04020102020204" pitchFamily="34" charset="0"/>
              </a:rPr>
              <a:t>коронавирусной</a:t>
            </a:r>
            <a:r>
              <a:rPr kumimoji="0" lang="ru-RU" altLang="ru-RU" sz="2000" dirty="0">
                <a:solidFill>
                  <a:schemeClr val="bg1"/>
                </a:solidFill>
                <a:latin typeface="Arial Black" panose="020B0A04020102020204" pitchFamily="34" charset="0"/>
              </a:rPr>
              <a:t> инфекции 2019-</a:t>
            </a:r>
            <a:r>
              <a:rPr kumimoji="0" lang="en-US" altLang="ru-RU" sz="2000" dirty="0">
                <a:solidFill>
                  <a:schemeClr val="bg1"/>
                </a:solidFill>
                <a:latin typeface="Arial Black" panose="020B0A04020102020204" pitchFamily="34" charset="0"/>
              </a:rPr>
              <a:t>n</a:t>
            </a:r>
            <a:r>
              <a:rPr kumimoji="0" lang="ru-RU" altLang="ru-RU" sz="2000" dirty="0">
                <a:solidFill>
                  <a:schemeClr val="bg1"/>
                </a:solidFill>
                <a:latin typeface="Arial Black" panose="020B0A04020102020204" pitchFamily="34" charset="0"/>
              </a:rPr>
              <a:t>Со</a:t>
            </a:r>
            <a:r>
              <a:rPr kumimoji="0" lang="en-US" altLang="ru-RU" sz="2000" dirty="0">
                <a:solidFill>
                  <a:schemeClr val="bg1"/>
                </a:solidFill>
                <a:latin typeface="Arial Black" panose="020B0A04020102020204" pitchFamily="34" charset="0"/>
              </a:rPr>
              <a:t>V</a:t>
            </a:r>
            <a:r>
              <a:rPr kumimoji="0" lang="ru-RU" altLang="ru-RU" sz="2000" dirty="0">
                <a:solidFill>
                  <a:schemeClr val="bg1"/>
                </a:solidFill>
                <a:latin typeface="Arial Black" panose="020B0A04020102020204" pitchFamily="34" charset="0"/>
              </a:rPr>
              <a:t>.</a:t>
            </a:r>
          </a:p>
          <a:p>
            <a:pPr algn="ctr" eaLnBrk="1" hangingPunct="1">
              <a:lnSpc>
                <a:spcPct val="90000"/>
              </a:lnSpc>
              <a:spcBef>
                <a:spcPct val="0"/>
              </a:spcBef>
              <a:buFontTx/>
              <a:buNone/>
            </a:pPr>
            <a:r>
              <a:rPr kumimoji="0" lang="ru-RU" altLang="ru-RU" sz="1800" dirty="0">
                <a:solidFill>
                  <a:schemeClr val="bg1"/>
                </a:solidFill>
                <a:latin typeface="Arial" panose="020B0604020202020204" pitchFamily="34" charset="0"/>
              </a:rPr>
              <a:t>Назначение противовирусных препаратов основывается на имеющихся данных об их эффективности при лечении сезонных ОРВИ, вызванных </a:t>
            </a:r>
            <a:r>
              <a:rPr kumimoji="0" lang="ru-RU" altLang="ru-RU" sz="1800" dirty="0" err="1">
                <a:solidFill>
                  <a:schemeClr val="bg1"/>
                </a:solidFill>
                <a:latin typeface="Arial" panose="020B0604020202020204" pitchFamily="34" charset="0"/>
              </a:rPr>
              <a:t>коронавирусами</a:t>
            </a:r>
            <a:r>
              <a:rPr kumimoji="0" lang="ru-RU" altLang="ru-RU" sz="1800" dirty="0">
                <a:solidFill>
                  <a:schemeClr val="bg1"/>
                </a:solidFill>
                <a:latin typeface="Arial" panose="020B0604020202020204" pitchFamily="34" charset="0"/>
              </a:rPr>
              <a:t>.</a:t>
            </a:r>
          </a:p>
        </p:txBody>
      </p:sp>
      <p:grpSp>
        <p:nvGrpSpPr>
          <p:cNvPr id="26636" name="Группа 65"/>
          <p:cNvGrpSpPr>
            <a:grpSpLocks/>
          </p:cNvGrpSpPr>
          <p:nvPr/>
        </p:nvGrpSpPr>
        <p:grpSpPr bwMode="auto">
          <a:xfrm>
            <a:off x="3875088" y="2678114"/>
            <a:ext cx="671512" cy="446087"/>
            <a:chOff x="1834821" y="3851911"/>
            <a:chExt cx="895963" cy="445915"/>
          </a:xfrm>
        </p:grpSpPr>
        <p:sp>
          <p:nvSpPr>
            <p:cNvPr id="67" name="Овал 66"/>
            <p:cNvSpPr/>
            <p:nvPr/>
          </p:nvSpPr>
          <p:spPr>
            <a:xfrm>
              <a:off x="2029688" y="3851911"/>
              <a:ext cx="446922"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26655" name="TextBox 67"/>
            <p:cNvSpPr txBox="1">
              <a:spLocks noChangeArrowheads="1"/>
            </p:cNvSpPr>
            <p:nvPr/>
          </p:nvSpPr>
          <p:spPr bwMode="auto">
            <a:xfrm>
              <a:off x="1834821" y="3897716"/>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3+</a:t>
              </a:r>
            </a:p>
          </p:txBody>
        </p:sp>
      </p:grpSp>
      <p:pic>
        <p:nvPicPr>
          <p:cNvPr id="26637" name="Рисунок 16"/>
          <p:cNvPicPr>
            <a:picLocks noChangeAspect="1"/>
          </p:cNvPicPr>
          <p:nvPr/>
        </p:nvPicPr>
        <p:blipFill>
          <a:blip r:embed="rId8">
            <a:extLst>
              <a:ext uri="{28A0092B-C50C-407E-A947-70E740481C1C}">
                <a14:useLocalDpi xmlns:a14="http://schemas.microsoft.com/office/drawing/2010/main" val="0"/>
              </a:ext>
            </a:extLst>
          </a:blip>
          <a:srcRect l="28087" t="5879" r="955" b="10297"/>
          <a:stretch>
            <a:fillRect/>
          </a:stretch>
        </p:blipFill>
        <p:spPr bwMode="auto">
          <a:xfrm>
            <a:off x="5394325" y="3486150"/>
            <a:ext cx="162083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8" name="Группа 58"/>
          <p:cNvGrpSpPr>
            <a:grpSpLocks/>
          </p:cNvGrpSpPr>
          <p:nvPr/>
        </p:nvGrpSpPr>
        <p:grpSpPr bwMode="auto">
          <a:xfrm>
            <a:off x="6684963" y="1295400"/>
            <a:ext cx="673100" cy="446088"/>
            <a:chOff x="1805029" y="3851911"/>
            <a:chExt cx="895963" cy="445915"/>
          </a:xfrm>
        </p:grpSpPr>
        <p:sp>
          <p:nvSpPr>
            <p:cNvPr id="60" name="Овал 59"/>
            <p:cNvSpPr/>
            <p:nvPr/>
          </p:nvSpPr>
          <p:spPr>
            <a:xfrm>
              <a:off x="2029020" y="3851911"/>
              <a:ext cx="445868"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26653" name="TextBox 60"/>
            <p:cNvSpPr txBox="1">
              <a:spLocks noChangeArrowheads="1"/>
            </p:cNvSpPr>
            <p:nvPr/>
          </p:nvSpPr>
          <p:spPr bwMode="auto">
            <a:xfrm>
              <a:off x="1805029" y="3882673"/>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14+</a:t>
              </a:r>
            </a:p>
          </p:txBody>
        </p:sp>
      </p:grpSp>
      <p:pic>
        <p:nvPicPr>
          <p:cNvPr id="26639" name="Рисунок 10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81788" y="3322639"/>
            <a:ext cx="461962"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Рисунок 20"/>
          <p:cNvPicPr>
            <a:picLocks noChangeAspect="1"/>
          </p:cNvPicPr>
          <p:nvPr/>
        </p:nvPicPr>
        <p:blipFill>
          <a:blip r:embed="rId10">
            <a:extLst>
              <a:ext uri="{28A0092B-C50C-407E-A947-70E740481C1C}">
                <a14:useLocalDpi xmlns:a14="http://schemas.microsoft.com/office/drawing/2010/main" val="0"/>
              </a:ext>
            </a:extLst>
          </a:blip>
          <a:srcRect l="16946" t="13074"/>
          <a:stretch>
            <a:fillRect/>
          </a:stretch>
        </p:blipFill>
        <p:spPr bwMode="auto">
          <a:xfrm>
            <a:off x="1617663" y="2152650"/>
            <a:ext cx="1865312"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Рисунок 6"/>
          <p:cNvPicPr>
            <a:picLocks noChangeAspect="1"/>
          </p:cNvPicPr>
          <p:nvPr/>
        </p:nvPicPr>
        <p:blipFill>
          <a:blip r:embed="rId11">
            <a:extLst>
              <a:ext uri="{28A0092B-C50C-407E-A947-70E740481C1C}">
                <a14:useLocalDpi xmlns:a14="http://schemas.microsoft.com/office/drawing/2010/main" val="0"/>
              </a:ext>
            </a:extLst>
          </a:blip>
          <a:srcRect l="23289" r="24277"/>
          <a:stretch>
            <a:fillRect/>
          </a:stretch>
        </p:blipFill>
        <p:spPr bwMode="auto">
          <a:xfrm>
            <a:off x="2657475" y="2471739"/>
            <a:ext cx="13287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2" name="Группа 68"/>
          <p:cNvGrpSpPr>
            <a:grpSpLocks/>
          </p:cNvGrpSpPr>
          <p:nvPr/>
        </p:nvGrpSpPr>
        <p:grpSpPr bwMode="auto">
          <a:xfrm>
            <a:off x="1582738" y="2308225"/>
            <a:ext cx="671512" cy="446088"/>
            <a:chOff x="1805029" y="3851911"/>
            <a:chExt cx="895963" cy="445915"/>
          </a:xfrm>
        </p:grpSpPr>
        <p:sp>
          <p:nvSpPr>
            <p:cNvPr id="70" name="Овал 69"/>
            <p:cNvSpPr/>
            <p:nvPr/>
          </p:nvSpPr>
          <p:spPr>
            <a:xfrm>
              <a:off x="2029549" y="3851911"/>
              <a:ext cx="446922"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26651" name="TextBox 70"/>
            <p:cNvSpPr txBox="1">
              <a:spLocks noChangeArrowheads="1"/>
            </p:cNvSpPr>
            <p:nvPr/>
          </p:nvSpPr>
          <p:spPr bwMode="auto">
            <a:xfrm>
              <a:off x="1805029" y="3882673"/>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2+</a:t>
              </a:r>
            </a:p>
          </p:txBody>
        </p:sp>
      </p:grpSp>
      <p:sp>
        <p:nvSpPr>
          <p:cNvPr id="26643" name="TextBox 17"/>
          <p:cNvSpPr txBox="1">
            <a:spLocks noChangeArrowheads="1"/>
          </p:cNvSpPr>
          <p:nvPr/>
        </p:nvSpPr>
        <p:spPr bwMode="auto">
          <a:xfrm>
            <a:off x="1531938" y="5486400"/>
            <a:ext cx="2963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rgbClr val="C00000"/>
                </a:solidFill>
                <a:latin typeface="Arial Black" panose="020B0A04020102020204" pitchFamily="34" charset="0"/>
              </a:rPr>
              <a:t>Экстренная проф-ка</a:t>
            </a:r>
          </a:p>
        </p:txBody>
      </p:sp>
      <p:sp>
        <p:nvSpPr>
          <p:cNvPr id="26644" name="TextBox 105"/>
          <p:cNvSpPr txBox="1">
            <a:spLocks noChangeArrowheads="1"/>
          </p:cNvSpPr>
          <p:nvPr/>
        </p:nvSpPr>
        <p:spPr bwMode="auto">
          <a:xfrm>
            <a:off x="4897438" y="5703889"/>
            <a:ext cx="5562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b="1">
                <a:solidFill>
                  <a:srgbClr val="C00000"/>
                </a:solidFill>
                <a:latin typeface="Arial Black" panose="020B0A04020102020204" pitchFamily="34" charset="0"/>
              </a:rPr>
              <a:t>Лечение у детей</a:t>
            </a:r>
          </a:p>
        </p:txBody>
      </p:sp>
      <p:sp>
        <p:nvSpPr>
          <p:cNvPr id="26645" name="TextBox 2"/>
          <p:cNvSpPr txBox="1">
            <a:spLocks noChangeArrowheads="1"/>
          </p:cNvSpPr>
          <p:nvPr/>
        </p:nvSpPr>
        <p:spPr bwMode="auto">
          <a:xfrm>
            <a:off x="5027614" y="4681538"/>
            <a:ext cx="2351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600" b="1">
                <a:solidFill>
                  <a:srgbClr val="002060"/>
                </a:solidFill>
                <a:latin typeface="Arial Black" panose="020B0A04020102020204" pitchFamily="34" charset="0"/>
              </a:rPr>
              <a:t>Препарат интерферона</a:t>
            </a:r>
          </a:p>
        </p:txBody>
      </p:sp>
      <p:sp>
        <p:nvSpPr>
          <p:cNvPr id="26646" name="TextBox 38"/>
          <p:cNvSpPr txBox="1">
            <a:spLocks noChangeArrowheads="1"/>
          </p:cNvSpPr>
          <p:nvPr/>
        </p:nvSpPr>
        <p:spPr bwMode="auto">
          <a:xfrm>
            <a:off x="7378701" y="4473575"/>
            <a:ext cx="3400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600" b="1">
                <a:solidFill>
                  <a:srgbClr val="002060"/>
                </a:solidFill>
                <a:latin typeface="Arial Black" panose="020B0A04020102020204" pitchFamily="34" charset="0"/>
              </a:rPr>
              <a:t>Препарат индуктор-интерферона</a:t>
            </a:r>
          </a:p>
        </p:txBody>
      </p:sp>
      <p:sp>
        <p:nvSpPr>
          <p:cNvPr id="26647" name="TextBox 40"/>
          <p:cNvSpPr txBox="1">
            <a:spLocks noChangeArrowheads="1"/>
          </p:cNvSpPr>
          <p:nvPr/>
        </p:nvSpPr>
        <p:spPr bwMode="auto">
          <a:xfrm>
            <a:off x="1590676" y="4473575"/>
            <a:ext cx="3051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600" b="1">
                <a:solidFill>
                  <a:srgbClr val="002060"/>
                </a:solidFill>
                <a:latin typeface="Arial Black" panose="020B0A04020102020204" pitchFamily="34" charset="0"/>
              </a:rPr>
              <a:t>Препарат универсального механизма действия</a:t>
            </a:r>
            <a:endParaRPr kumimoji="0" lang="ru-RU" altLang="ru-RU" sz="1600" b="1" baseline="30000">
              <a:solidFill>
                <a:srgbClr val="002060"/>
              </a:solidFill>
              <a:latin typeface="Arial Black" panose="020B0A04020102020204" pitchFamily="34" charset="0"/>
            </a:endParaRPr>
          </a:p>
        </p:txBody>
      </p:sp>
      <p:sp>
        <p:nvSpPr>
          <p:cNvPr id="4" name="Прямоугольник 3"/>
          <p:cNvSpPr/>
          <p:nvPr/>
        </p:nvSpPr>
        <p:spPr>
          <a:xfrm>
            <a:off x="1571626" y="5483226"/>
            <a:ext cx="3070225" cy="9620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2" name="Прямоугольник 41"/>
          <p:cNvSpPr/>
          <p:nvPr/>
        </p:nvSpPr>
        <p:spPr>
          <a:xfrm>
            <a:off x="4859338" y="5486401"/>
            <a:ext cx="5638800" cy="9636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Tree>
    <p:extLst>
      <p:ext uri="{BB962C8B-B14F-4D97-AF65-F5344CB8AC3E}">
        <p14:creationId xmlns:p14="http://schemas.microsoft.com/office/powerpoint/2010/main" val="1907684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84155"/>
            <a:ext cx="9139238" cy="758825"/>
          </a:xfrm>
        </p:spPr>
        <p:txBody>
          <a:bodyPr>
            <a:normAutofit fontScale="90000"/>
          </a:bodyPr>
          <a:lstStyle/>
          <a:p>
            <a:pPr>
              <a:defRPr/>
            </a:pPr>
            <a:r>
              <a:rPr lang="ru-RU" sz="3100" dirty="0"/>
              <a:t/>
            </a:r>
            <a:br>
              <a:rPr lang="ru-RU" sz="3100" dirty="0"/>
            </a:br>
            <a:r>
              <a:rPr lang="ru-RU" sz="3100" dirty="0"/>
              <a:t/>
            </a:r>
            <a:br>
              <a:rPr lang="ru-RU" sz="3100" dirty="0"/>
            </a:br>
            <a:endParaRPr lang="ru-RU" dirty="0"/>
          </a:p>
        </p:txBody>
      </p:sp>
      <p:sp>
        <p:nvSpPr>
          <p:cNvPr id="3" name="Номер слайда 2"/>
          <p:cNvSpPr>
            <a:spLocks noGrp="1"/>
          </p:cNvSpPr>
          <p:nvPr>
            <p:ph type="sldNum" sz="quarter" idx="12"/>
          </p:nvPr>
        </p:nvSpPr>
        <p:spPr>
          <a:xfrm>
            <a:off x="8077200" y="7527931"/>
            <a:ext cx="2133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3A5BFB-CB7A-48B2-8BD2-060207E86963}" type="slidenum">
              <a:rPr lang="ru-RU" altLang="ru-RU">
                <a:solidFill>
                  <a:srgbClr val="FFFFFF"/>
                </a:solidFill>
                <a:latin typeface="Calibri" panose="020F0502020204030204" pitchFamily="34" charset="0"/>
              </a:rPr>
              <a:pPr eaLnBrk="1" hangingPunct="1"/>
              <a:t>23</a:t>
            </a:fld>
            <a:endParaRPr lang="ru-RU" altLang="ru-RU">
              <a:solidFill>
                <a:srgbClr val="FFFFFF"/>
              </a:solidFill>
              <a:latin typeface="Calibri" panose="020F0502020204030204" pitchFamily="34" charset="0"/>
            </a:endParaRPr>
          </a:p>
        </p:txBody>
      </p:sp>
      <p:sp>
        <p:nvSpPr>
          <p:cNvPr id="18436" name="Прямоугольник 4"/>
          <p:cNvSpPr>
            <a:spLocks noChangeArrowheads="1"/>
          </p:cNvSpPr>
          <p:nvPr/>
        </p:nvSpPr>
        <p:spPr bwMode="auto">
          <a:xfrm>
            <a:off x="1560514" y="188915"/>
            <a:ext cx="91027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ru-RU" altLang="ru-RU" b="1" dirty="0">
                <a:solidFill>
                  <a:srgbClr val="0070C0"/>
                </a:solidFill>
                <a:latin typeface="Arial Narrow" pitchFamily="34" charset="0"/>
                <a:cs typeface="Times New Roman" pitchFamily="18" charset="0"/>
              </a:rPr>
              <a:t>Противовирусная терапия</a:t>
            </a:r>
          </a:p>
        </p:txBody>
      </p:sp>
      <p:sp>
        <p:nvSpPr>
          <p:cNvPr id="18437" name="Rectangle 1"/>
          <p:cNvSpPr>
            <a:spLocks/>
          </p:cNvSpPr>
          <p:nvPr/>
        </p:nvSpPr>
        <p:spPr bwMode="auto">
          <a:xfrm>
            <a:off x="2624138" y="3276600"/>
            <a:ext cx="77200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79413" indent="-379413" eaLnBrk="0" hangingPunct="0">
              <a:spcBef>
                <a:spcPct val="20000"/>
              </a:spcBef>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50825" algn="l"/>
                <a:tab pos="504825" algn="l"/>
                <a:tab pos="758825" algn="l"/>
                <a:tab pos="1011238" algn="l"/>
                <a:tab pos="1263650" algn="l"/>
                <a:tab pos="1517650" algn="l"/>
                <a:tab pos="1770063" algn="l"/>
                <a:tab pos="2024063" algn="l"/>
                <a:tab pos="2276475" algn="l"/>
                <a:tab pos="2528888" algn="l"/>
                <a:tab pos="2782888" algn="l"/>
                <a:tab pos="3036888" algn="l"/>
              </a:tabLst>
              <a:defRPr sz="2000">
                <a:solidFill>
                  <a:schemeClr val="tx1"/>
                </a:solidFill>
                <a:latin typeface="Calibri" panose="020F0502020204030204" pitchFamily="34" charset="0"/>
              </a:defRPr>
            </a:lvl9pPr>
          </a:lstStyle>
          <a:p>
            <a:pPr eaLnBrk="1" hangingPunct="1">
              <a:lnSpc>
                <a:spcPct val="90000"/>
              </a:lnSpc>
              <a:spcBef>
                <a:spcPts val="1125"/>
              </a:spcBef>
              <a:buClr>
                <a:srgbClr val="800000"/>
              </a:buClr>
              <a:buSzPct val="150000"/>
              <a:buFont typeface="Courier New" panose="02070309020205020404" pitchFamily="49" charset="0"/>
              <a:buChar char="o"/>
            </a:pPr>
            <a:endParaRPr lang="en-US" altLang="ru-RU" sz="2000" b="1">
              <a:latin typeface="Arial" panose="020B0604020202020204" pitchFamily="34" charset="0"/>
              <a:cs typeface="Arial" panose="020B0604020202020204" pitchFamily="34" charset="0"/>
              <a:sym typeface="Arial" panose="020B0604020202020204" pitchFamily="34" charset="0"/>
            </a:endParaRPr>
          </a:p>
        </p:txBody>
      </p:sp>
      <p:sp>
        <p:nvSpPr>
          <p:cNvPr id="18438" name="TextBox 7"/>
          <p:cNvSpPr txBox="1">
            <a:spLocks noChangeArrowheads="1"/>
          </p:cNvSpPr>
          <p:nvPr/>
        </p:nvSpPr>
        <p:spPr bwMode="auto">
          <a:xfrm>
            <a:off x="1703388" y="1828802"/>
            <a:ext cx="576421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0070C0"/>
              </a:buClr>
              <a:buSzPct val="75000"/>
              <a:buFont typeface="Wingdings" pitchFamily="2" charset="2"/>
              <a:buChar char="Ø"/>
            </a:pPr>
            <a:r>
              <a:rPr lang="ru-RU" altLang="ru-RU" sz="2400" b="1" i="1" dirty="0">
                <a:solidFill>
                  <a:srgbClr val="FF0000"/>
                </a:solidFill>
                <a:latin typeface="Times New Roman" pitchFamily="18" charset="0"/>
                <a:cs typeface="Times New Roman" pitchFamily="18" charset="0"/>
              </a:rPr>
              <a:t>Противовирусная терапия </a:t>
            </a:r>
            <a:r>
              <a:rPr lang="en-US" altLang="ru-RU" sz="2400" dirty="0">
                <a:solidFill>
                  <a:srgbClr val="002060"/>
                </a:solidFill>
                <a:latin typeface="Times New Roman" pitchFamily="18" charset="0"/>
                <a:cs typeface="Times New Roman" pitchFamily="18" charset="0"/>
              </a:rPr>
              <a:t>(</a:t>
            </a:r>
            <a:r>
              <a:rPr lang="ru-RU" altLang="ru-RU" sz="2400" dirty="0">
                <a:solidFill>
                  <a:srgbClr val="002060"/>
                </a:solidFill>
                <a:latin typeface="Times New Roman" pitchFamily="18" charset="0"/>
                <a:cs typeface="Times New Roman" pitchFamily="18" charset="0"/>
              </a:rPr>
              <a:t>ПВТ</a:t>
            </a:r>
            <a:r>
              <a:rPr lang="en-US" altLang="ru-RU" sz="2400" dirty="0">
                <a:solidFill>
                  <a:srgbClr val="002060"/>
                </a:solidFill>
                <a:latin typeface="Times New Roman" pitchFamily="18" charset="0"/>
                <a:cs typeface="Times New Roman" pitchFamily="18" charset="0"/>
              </a:rPr>
              <a:t>) </a:t>
            </a:r>
            <a:r>
              <a:rPr lang="ru-RU" altLang="ru-RU" sz="2400" dirty="0">
                <a:solidFill>
                  <a:srgbClr val="002060"/>
                </a:solidFill>
                <a:latin typeface="Times New Roman" pitchFamily="18" charset="0"/>
                <a:cs typeface="Times New Roman" pitchFamily="18" charset="0"/>
              </a:rPr>
              <a:t>должна назначаться как можно раньше с момента первых симптомов,  </a:t>
            </a:r>
            <a:r>
              <a:rPr lang="ru-RU" altLang="ru-RU" sz="2400" dirty="0">
                <a:solidFill>
                  <a:srgbClr val="FF0000"/>
                </a:solidFill>
                <a:latin typeface="Times New Roman" pitchFamily="18" charset="0"/>
                <a:cs typeface="Times New Roman" pitchFamily="18" charset="0"/>
              </a:rPr>
              <a:t>в первые 48 часов</a:t>
            </a:r>
          </a:p>
          <a:p>
            <a:pPr eaLnBrk="1" hangingPunct="1">
              <a:spcBef>
                <a:spcPct val="0"/>
              </a:spcBef>
              <a:buClr>
                <a:srgbClr val="0070C0"/>
              </a:buClr>
              <a:buSzPct val="75000"/>
              <a:buFont typeface="Wingdings" pitchFamily="2" charset="2"/>
              <a:buChar char="Ø"/>
            </a:pPr>
            <a:r>
              <a:rPr lang="ru-RU" altLang="ru-RU" sz="2400" dirty="0">
                <a:solidFill>
                  <a:srgbClr val="002060"/>
                </a:solidFill>
                <a:latin typeface="Times New Roman" pitchFamily="18" charset="0"/>
                <a:cs typeface="Times New Roman" pitchFamily="18" charset="0"/>
              </a:rPr>
              <a:t>ПВТ должна начинаться </a:t>
            </a:r>
            <a:r>
              <a:rPr lang="ru-RU" altLang="ru-RU" sz="2400" dirty="0">
                <a:solidFill>
                  <a:srgbClr val="0070C0"/>
                </a:solidFill>
                <a:latin typeface="Times New Roman" pitchFamily="18" charset="0"/>
                <a:cs typeface="Times New Roman" pitchFamily="18" charset="0"/>
              </a:rPr>
              <a:t>без ожидания лабораторной верификации диагноза</a:t>
            </a:r>
          </a:p>
          <a:p>
            <a:pPr eaLnBrk="1" hangingPunct="1">
              <a:spcBef>
                <a:spcPct val="0"/>
              </a:spcBef>
              <a:buClr>
                <a:srgbClr val="0070C0"/>
              </a:buClr>
              <a:buSzPct val="75000"/>
              <a:buFont typeface="Wingdings" pitchFamily="2" charset="2"/>
              <a:buChar char="Ø"/>
            </a:pPr>
            <a:r>
              <a:rPr lang="ru-RU" altLang="ru-RU" sz="2400" dirty="0">
                <a:solidFill>
                  <a:srgbClr val="0070C0"/>
                </a:solidFill>
                <a:latin typeface="Times New Roman" pitchFamily="18" charset="0"/>
                <a:cs typeface="Times New Roman" pitchFamily="18" charset="0"/>
              </a:rPr>
              <a:t>Преимущества ПВТ:</a:t>
            </a:r>
            <a:r>
              <a:rPr lang="en-US" altLang="ru-RU" sz="2400" dirty="0">
                <a:solidFill>
                  <a:srgbClr val="0070C0"/>
                </a:solidFill>
                <a:latin typeface="Times New Roman" pitchFamily="18" charset="0"/>
                <a:cs typeface="Times New Roman" pitchFamily="18" charset="0"/>
              </a:rPr>
              <a:t> </a:t>
            </a:r>
            <a:r>
              <a:rPr lang="ru-RU" altLang="ru-RU" sz="2400" dirty="0">
                <a:solidFill>
                  <a:srgbClr val="002060"/>
                </a:solidFill>
                <a:latin typeface="Times New Roman" pitchFamily="18" charset="0"/>
                <a:cs typeface="Times New Roman" pitchFamily="18" charset="0"/>
              </a:rPr>
              <a:t>снижение риска развития осложнений, укорочение периода лихорадки и других симптомов (КЛИНИЧЕСКИ ДОКАЗАНО!)</a:t>
            </a:r>
          </a:p>
          <a:p>
            <a:pPr eaLnBrk="1" hangingPunct="1">
              <a:spcBef>
                <a:spcPct val="0"/>
              </a:spcBef>
              <a:buClr>
                <a:srgbClr val="0070C0"/>
              </a:buClr>
              <a:buSzPct val="75000"/>
              <a:buFont typeface="Wingdings" pitchFamily="2" charset="2"/>
              <a:buChar char="Ø"/>
            </a:pPr>
            <a:r>
              <a:rPr lang="ru-RU" altLang="ru-RU" sz="2400" dirty="0">
                <a:solidFill>
                  <a:srgbClr val="00B0F0"/>
                </a:solidFill>
                <a:latin typeface="Times New Roman" pitchFamily="18" charset="0"/>
                <a:cs typeface="Times New Roman" pitchFamily="18" charset="0"/>
              </a:rPr>
              <a:t>Даже при позднем начале, ПВТ</a:t>
            </a:r>
            <a:r>
              <a:rPr lang="en-US" altLang="ru-RU" sz="2400" dirty="0">
                <a:solidFill>
                  <a:srgbClr val="00B0F0"/>
                </a:solidFill>
                <a:latin typeface="Times New Roman" pitchFamily="18" charset="0"/>
                <a:cs typeface="Times New Roman" pitchFamily="18" charset="0"/>
              </a:rPr>
              <a:t> </a:t>
            </a:r>
            <a:r>
              <a:rPr lang="ru-RU" altLang="ru-RU" sz="2400" dirty="0">
                <a:solidFill>
                  <a:srgbClr val="00B0F0"/>
                </a:solidFill>
                <a:latin typeface="Times New Roman" pitchFamily="18" charset="0"/>
                <a:cs typeface="Times New Roman" pitchFamily="18" charset="0"/>
              </a:rPr>
              <a:t>полезна у пациентов с тяжелыми формами или осложненным течением!</a:t>
            </a:r>
          </a:p>
        </p:txBody>
      </p:sp>
      <p:sp>
        <p:nvSpPr>
          <p:cNvPr id="18439" name="Прямоугольник 3"/>
          <p:cNvSpPr>
            <a:spLocks noChangeArrowheads="1"/>
          </p:cNvSpPr>
          <p:nvPr/>
        </p:nvSpPr>
        <p:spPr bwMode="auto">
          <a:xfrm>
            <a:off x="1631955" y="773692"/>
            <a:ext cx="8785225" cy="92333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chemeClr val="bg1"/>
                </a:solidFill>
                <a:latin typeface="Times New Roman" pitchFamily="18" charset="0"/>
                <a:cs typeface="Times New Roman" pitchFamily="18" charset="0"/>
              </a:rPr>
              <a:t>для лечения ОРВИ и гриппа необходимо применять </a:t>
            </a:r>
            <a:r>
              <a:rPr lang="ru-RU" altLang="ru-RU" sz="1800" b="1" dirty="0" err="1">
                <a:solidFill>
                  <a:schemeClr val="bg1"/>
                </a:solidFill>
                <a:latin typeface="Times New Roman" pitchFamily="18" charset="0"/>
                <a:cs typeface="Times New Roman" pitchFamily="18" charset="0"/>
              </a:rPr>
              <a:t>этиотропные</a:t>
            </a:r>
            <a:r>
              <a:rPr lang="ru-RU" altLang="ru-RU" sz="1800" b="1" dirty="0">
                <a:solidFill>
                  <a:schemeClr val="bg1"/>
                </a:solidFill>
                <a:latin typeface="Times New Roman" pitchFamily="18" charset="0"/>
                <a:cs typeface="Times New Roman" pitchFamily="18" charset="0"/>
              </a:rPr>
              <a:t> химиопрепараты, блокирующие репликацию вируса, т.е. препарата, оказывающих прямое противовирусное действия</a:t>
            </a:r>
            <a:endParaRPr lang="ru-RU" altLang="ru-RU" sz="1800" dirty="0">
              <a:solidFill>
                <a:schemeClr val="bg1"/>
              </a:solidFill>
              <a:latin typeface="Times New Roman" pitchFamily="18" charset="0"/>
              <a:cs typeface="Times New Roman" pitchFamily="18" charset="0"/>
            </a:endParaRPr>
          </a:p>
        </p:txBody>
      </p:sp>
      <p:pic>
        <p:nvPicPr>
          <p:cNvPr id="18440" name="Picture 2" descr="C:\Documents and Settings\snageev\Мои документы\Мои документы 2\мои документы\Мои рисунки\Препараты\Азитрокс\Лого организаций ИППП\ВОЗ\vsemirnaya-organizaciya-zdravooxraneniy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501" y="2571750"/>
            <a:ext cx="330835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657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0" y="1"/>
            <a:ext cx="9144000" cy="1116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solidFill>
                <a:prstClr val="white"/>
              </a:solidFill>
            </a:endParaRPr>
          </a:p>
        </p:txBody>
      </p:sp>
      <p:sp>
        <p:nvSpPr>
          <p:cNvPr id="28675" name="Прямоугольник 5"/>
          <p:cNvSpPr>
            <a:spLocks noChangeArrowheads="1"/>
          </p:cNvSpPr>
          <p:nvPr/>
        </p:nvSpPr>
        <p:spPr bwMode="auto">
          <a:xfrm>
            <a:off x="2235201" y="142876"/>
            <a:ext cx="7546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b="1">
                <a:solidFill>
                  <a:srgbClr val="FFFFFF"/>
                </a:solidFill>
                <a:latin typeface="Arial Black" panose="020B0A04020102020204" pitchFamily="34" charset="0"/>
                <a:cs typeface="Tahoma" panose="020B0604030504040204" pitchFamily="34" charset="0"/>
              </a:rPr>
              <a:t>Анализ ДНК нового вируса показал, что он родственен вирусу SARS на 70%</a:t>
            </a:r>
            <a:r>
              <a:rPr lang="ru-RU" altLang="ru-RU" b="1" baseline="30000">
                <a:solidFill>
                  <a:srgbClr val="FFFFFF"/>
                </a:solidFill>
                <a:latin typeface="Arial Black" panose="020B0A04020102020204" pitchFamily="34" charset="0"/>
                <a:cs typeface="Tahoma" panose="020B0604030504040204" pitchFamily="34" charset="0"/>
              </a:rPr>
              <a:t>4</a:t>
            </a:r>
            <a:r>
              <a:rPr lang="ru-RU" altLang="ru-RU" b="1">
                <a:solidFill>
                  <a:srgbClr val="FFFFFF"/>
                </a:solidFill>
                <a:latin typeface="Arial Black" panose="020B0A04020102020204" pitchFamily="34" charset="0"/>
                <a:cs typeface="Tahoma" panose="020B0604030504040204" pitchFamily="34" charset="0"/>
              </a:rPr>
              <a:t>.</a:t>
            </a:r>
          </a:p>
        </p:txBody>
      </p:sp>
      <p:sp>
        <p:nvSpPr>
          <p:cNvPr id="28676" name="Прямоугольник 7"/>
          <p:cNvSpPr>
            <a:spLocks noChangeArrowheads="1"/>
          </p:cNvSpPr>
          <p:nvPr/>
        </p:nvSpPr>
        <p:spPr bwMode="auto">
          <a:xfrm>
            <a:off x="8008939" y="3405188"/>
            <a:ext cx="2573337" cy="1200150"/>
          </a:xfrm>
          <a:prstGeom prst="rect">
            <a:avLst/>
          </a:prstGeom>
          <a:noFill/>
          <a:ln w="9525">
            <a:solidFill>
              <a:srgbClr val="71767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sz="1200">
                <a:solidFill>
                  <a:srgbClr val="002060"/>
                </a:solidFill>
                <a:latin typeface="Arial" panose="020B0604020202020204" pitchFamily="34" charset="0"/>
              </a:rPr>
              <a:t>Новый вирус по своей генетической структуре более чем на </a:t>
            </a:r>
            <a:r>
              <a:rPr lang="ru-RU" altLang="ru-RU" sz="1200" b="1">
                <a:solidFill>
                  <a:srgbClr val="002060"/>
                </a:solidFill>
                <a:latin typeface="Arial" panose="020B0604020202020204" pitchFamily="34" charset="0"/>
              </a:rPr>
              <a:t>70% схож с SARS-CoV</a:t>
            </a:r>
            <a:r>
              <a:rPr lang="ru-RU" altLang="ru-RU" sz="1200">
                <a:solidFill>
                  <a:srgbClr val="002060"/>
                </a:solidFill>
                <a:latin typeface="Arial" panose="020B0604020202020204" pitchFamily="34" charset="0"/>
              </a:rPr>
              <a:t>, который приводит к тяжелому острому респираторному синдрому.</a:t>
            </a:r>
          </a:p>
        </p:txBody>
      </p:sp>
      <p:pic>
        <p:nvPicPr>
          <p:cNvPr id="28677" name="Picture 2" descr="Картинки по запросу &quot;rjhjyfdbhec&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939" y="1387476"/>
            <a:ext cx="257333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1609725" y="1268413"/>
            <a:ext cx="6153150" cy="4678362"/>
          </a:xfrm>
          <a:prstGeom prst="rect">
            <a:avLst/>
          </a:prstGeom>
        </p:spPr>
        <p:txBody>
          <a:bodyPr>
            <a:spAutoFit/>
          </a:bodyPr>
          <a:lstStyle/>
          <a:p>
            <a:pPr eaLnBrk="1" hangingPunct="1">
              <a:defRPr/>
            </a:pPr>
            <a:r>
              <a:rPr lang="ru-RU" sz="1600" dirty="0">
                <a:solidFill>
                  <a:srgbClr val="002060"/>
                </a:solidFill>
                <a:latin typeface="Arial" panose="020B0604020202020204" pitchFamily="34" charset="0"/>
              </a:rPr>
              <a:t>Доклинические данные на клеточных культурах </a:t>
            </a:r>
            <a:r>
              <a:rPr lang="ru-RU" sz="1600" dirty="0" err="1">
                <a:solidFill>
                  <a:srgbClr val="002060"/>
                </a:solidFill>
                <a:latin typeface="Arial" panose="020B0604020202020204" pitchFamily="34" charset="0"/>
              </a:rPr>
              <a:t>in</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vitro</a:t>
            </a:r>
            <a:r>
              <a:rPr lang="ru-RU" sz="1600" dirty="0">
                <a:solidFill>
                  <a:srgbClr val="002060"/>
                </a:solidFill>
                <a:latin typeface="Arial" panose="020B0604020202020204" pitchFamily="34" charset="0"/>
              </a:rPr>
              <a:t> и животных </a:t>
            </a:r>
            <a:r>
              <a:rPr lang="ru-RU" sz="1600" dirty="0" err="1">
                <a:solidFill>
                  <a:srgbClr val="002060"/>
                </a:solidFill>
                <a:latin typeface="Arial" panose="020B0604020202020204" pitchFamily="34" charset="0"/>
              </a:rPr>
              <a:t>in</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vivo</a:t>
            </a:r>
            <a:r>
              <a:rPr lang="ru-RU" sz="1600" dirty="0">
                <a:solidFill>
                  <a:srgbClr val="002060"/>
                </a:solidFill>
                <a:latin typeface="Arial" panose="020B0604020202020204" pitchFamily="34" charset="0"/>
              </a:rPr>
              <a:t> показали активность </a:t>
            </a:r>
            <a:r>
              <a:rPr lang="ru-RU" sz="1600" dirty="0" err="1">
                <a:solidFill>
                  <a:srgbClr val="002060"/>
                </a:solidFill>
                <a:latin typeface="Arial" panose="020B0604020202020204" pitchFamily="34" charset="0"/>
              </a:rPr>
              <a:t>умифеновира</a:t>
            </a:r>
            <a:r>
              <a:rPr lang="ru-RU" sz="1600" dirty="0">
                <a:solidFill>
                  <a:srgbClr val="002060"/>
                </a:solidFill>
                <a:latin typeface="Arial" panose="020B0604020202020204" pitchFamily="34" charset="0"/>
              </a:rPr>
              <a:t> (</a:t>
            </a:r>
            <a:r>
              <a:rPr lang="ru-RU" sz="1600" dirty="0" err="1">
                <a:solidFill>
                  <a:srgbClr val="002060"/>
                </a:solidFill>
                <a:latin typeface="Arial" panose="020B0604020202020204" pitchFamily="34" charset="0"/>
              </a:rPr>
              <a:t>Арбидола</a:t>
            </a:r>
            <a:r>
              <a:rPr lang="ru-RU" sz="1600" dirty="0">
                <a:solidFill>
                  <a:srgbClr val="002060"/>
                </a:solidFill>
                <a:latin typeface="Arial" panose="020B0604020202020204" pitchFamily="34" charset="0"/>
              </a:rPr>
              <a:t>) в отношении </a:t>
            </a:r>
            <a:r>
              <a:rPr lang="ru-RU" sz="1600" dirty="0" err="1">
                <a:solidFill>
                  <a:srgbClr val="002060"/>
                </a:solidFill>
                <a:latin typeface="Arial" panose="020B0604020202020204" pitchFamily="34" charset="0"/>
              </a:rPr>
              <a:t>коронавируса</a:t>
            </a:r>
            <a:r>
              <a:rPr lang="ru-RU" sz="1600" dirty="0">
                <a:solidFill>
                  <a:srgbClr val="002060"/>
                </a:solidFill>
                <a:latin typeface="Arial" panose="020B0604020202020204" pitchFamily="34" charset="0"/>
              </a:rPr>
              <a:t> SARS –</a:t>
            </a:r>
            <a:r>
              <a:rPr lang="ru-RU" sz="1600" dirty="0" err="1">
                <a:solidFill>
                  <a:srgbClr val="002060"/>
                </a:solidFill>
                <a:latin typeface="Arial" panose="020B0604020202020204" pitchFamily="34" charset="0"/>
              </a:rPr>
              <a:t>CoV</a:t>
            </a:r>
            <a:r>
              <a:rPr lang="ru-RU" sz="1600" dirty="0">
                <a:solidFill>
                  <a:srgbClr val="002060"/>
                </a:solidFill>
                <a:latin typeface="Arial" panose="020B0604020202020204" pitchFamily="34" charset="0"/>
              </a:rPr>
              <a:t> </a:t>
            </a:r>
            <a:r>
              <a:rPr lang="ru-RU" sz="1600" baseline="30000" dirty="0">
                <a:solidFill>
                  <a:srgbClr val="002060"/>
                </a:solidFill>
                <a:latin typeface="Arial" panose="020B0604020202020204" pitchFamily="34" charset="0"/>
              </a:rPr>
              <a:t>1,2,3</a:t>
            </a:r>
            <a:r>
              <a:rPr lang="ru-RU" sz="1600" dirty="0">
                <a:solidFill>
                  <a:srgbClr val="002060"/>
                </a:solidFill>
                <a:latin typeface="Arial" panose="020B0604020202020204" pitchFamily="34" charset="0"/>
              </a:rPr>
              <a:t>. </a:t>
            </a:r>
          </a:p>
          <a:p>
            <a:pPr eaLnBrk="1" hangingPunct="1">
              <a:defRPr/>
            </a:pPr>
            <a:endParaRPr lang="ru-RU" sz="1600" dirty="0">
              <a:solidFill>
                <a:srgbClr val="002060"/>
              </a:solidFill>
              <a:latin typeface="Arial" panose="020B0604020202020204" pitchFamily="34" charset="0"/>
            </a:endParaRPr>
          </a:p>
          <a:p>
            <a:pPr eaLnBrk="1" hangingPunct="1">
              <a:defRPr/>
            </a:pPr>
            <a:endParaRPr lang="ru-RU" sz="1600" dirty="0">
              <a:solidFill>
                <a:srgbClr val="002060"/>
              </a:solidFill>
              <a:latin typeface="Arial" panose="020B0604020202020204" pitchFamily="34" charset="0"/>
            </a:endParaRPr>
          </a:p>
          <a:p>
            <a:pPr marL="257175" indent="-257175">
              <a:buFontTx/>
              <a:buAutoNum type="arabicParenR"/>
              <a:defRPr/>
            </a:pPr>
            <a:r>
              <a:rPr lang="ru-RU" sz="1600" dirty="0">
                <a:solidFill>
                  <a:srgbClr val="002060"/>
                </a:solidFill>
                <a:latin typeface="Arial" panose="020B0604020202020204" pitchFamily="34" charset="0"/>
              </a:rPr>
              <a:t>Исследования активности </a:t>
            </a:r>
            <a:r>
              <a:rPr lang="ru-RU" sz="1600" dirty="0" err="1">
                <a:solidFill>
                  <a:srgbClr val="002060"/>
                </a:solidFill>
                <a:latin typeface="Arial" panose="020B0604020202020204" pitchFamily="34" charset="0"/>
              </a:rPr>
              <a:t>умифеновира</a:t>
            </a:r>
            <a:r>
              <a:rPr lang="ru-RU" sz="1600" dirty="0">
                <a:solidFill>
                  <a:srgbClr val="002060"/>
                </a:solidFill>
                <a:latin typeface="Arial" panose="020B0604020202020204" pitchFamily="34" charset="0"/>
              </a:rPr>
              <a:t> в отношении SARS-</a:t>
            </a:r>
            <a:r>
              <a:rPr lang="ru-RU" sz="1600" dirty="0" err="1">
                <a:solidFill>
                  <a:srgbClr val="002060"/>
                </a:solidFill>
                <a:latin typeface="Arial" panose="020B0604020202020204" pitchFamily="34" charset="0"/>
              </a:rPr>
              <a:t>CoV</a:t>
            </a:r>
            <a:r>
              <a:rPr lang="ru-RU" sz="1600" dirty="0">
                <a:solidFill>
                  <a:srgbClr val="002060"/>
                </a:solidFill>
                <a:latin typeface="Arial" panose="020B0604020202020204" pitchFamily="34" charset="0"/>
              </a:rPr>
              <a:t> </a:t>
            </a:r>
            <a:r>
              <a:rPr lang="ru-RU" sz="1600" b="1" dirty="0" err="1">
                <a:solidFill>
                  <a:srgbClr val="002060"/>
                </a:solidFill>
                <a:latin typeface="Arial" panose="020B0604020202020204" pitchFamily="34" charset="0"/>
              </a:rPr>
              <a:t>in</a:t>
            </a:r>
            <a:r>
              <a:rPr lang="ru-RU" sz="1600" b="1" dirty="0">
                <a:solidFill>
                  <a:srgbClr val="002060"/>
                </a:solidFill>
                <a:latin typeface="Arial" panose="020B0604020202020204" pitchFamily="34" charset="0"/>
              </a:rPr>
              <a:t> </a:t>
            </a:r>
            <a:r>
              <a:rPr lang="ru-RU" sz="1600" b="1" dirty="0" err="1">
                <a:solidFill>
                  <a:srgbClr val="002060"/>
                </a:solidFill>
                <a:latin typeface="Arial" panose="020B0604020202020204" pitchFamily="34" charset="0"/>
              </a:rPr>
              <a:t>vitro</a:t>
            </a:r>
            <a:r>
              <a:rPr lang="ru-RU" sz="1600" b="1" dirty="0">
                <a:solidFill>
                  <a:srgbClr val="002060"/>
                </a:solidFill>
                <a:latin typeface="Arial" panose="020B0604020202020204" pitchFamily="34" charset="0"/>
              </a:rPr>
              <a:t> </a:t>
            </a:r>
            <a:r>
              <a:rPr lang="ru-RU" sz="1600" dirty="0">
                <a:solidFill>
                  <a:srgbClr val="002060"/>
                </a:solidFill>
                <a:latin typeface="Arial" panose="020B0604020202020204" pitchFamily="34" charset="0"/>
              </a:rPr>
              <a:t>показало, что </a:t>
            </a:r>
            <a:r>
              <a:rPr lang="ru-RU" sz="1600" b="1" dirty="0" err="1">
                <a:solidFill>
                  <a:srgbClr val="002060"/>
                </a:solidFill>
                <a:latin typeface="Arial" panose="020B0604020202020204" pitchFamily="34" charset="0"/>
              </a:rPr>
              <a:t>умифеновир</a:t>
            </a:r>
            <a:r>
              <a:rPr lang="ru-RU" sz="1600" dirty="0">
                <a:solidFill>
                  <a:srgbClr val="002060"/>
                </a:solidFill>
                <a:latin typeface="Arial" panose="020B0604020202020204" pitchFamily="34" charset="0"/>
              </a:rPr>
              <a:t> </a:t>
            </a:r>
            <a:r>
              <a:rPr lang="ru-RU" sz="1600" b="1" dirty="0">
                <a:solidFill>
                  <a:srgbClr val="002060"/>
                </a:solidFill>
                <a:latin typeface="Arial" panose="020B0604020202020204" pitchFamily="34" charset="0"/>
              </a:rPr>
              <a:t>снижает накопление вируса в культуре клеток через два часа</a:t>
            </a:r>
            <a:r>
              <a:rPr lang="ru-RU" sz="1600" b="1" baseline="30000" dirty="0">
                <a:solidFill>
                  <a:srgbClr val="002060"/>
                </a:solidFill>
                <a:latin typeface="Arial" panose="020B0604020202020204" pitchFamily="34" charset="0"/>
              </a:rPr>
              <a:t>3</a:t>
            </a:r>
            <a:r>
              <a:rPr lang="ru-RU" sz="1600" dirty="0">
                <a:solidFill>
                  <a:srgbClr val="002060"/>
                </a:solidFill>
                <a:latin typeface="Arial" panose="020B0604020202020204" pitchFamily="34" charset="0"/>
              </a:rPr>
              <a:t>.</a:t>
            </a:r>
          </a:p>
          <a:p>
            <a:pPr marL="257175" indent="-257175">
              <a:buFontTx/>
              <a:buAutoNum type="arabicParenR"/>
              <a:defRPr/>
            </a:pPr>
            <a:endParaRPr lang="ru-RU" sz="1600" dirty="0">
              <a:solidFill>
                <a:srgbClr val="002060"/>
              </a:solidFill>
              <a:latin typeface="Arial" panose="020B0604020202020204" pitchFamily="34" charset="0"/>
            </a:endParaRPr>
          </a:p>
          <a:p>
            <a:pPr marL="257175" indent="-257175">
              <a:buFontTx/>
              <a:buAutoNum type="arabicParenR"/>
              <a:defRPr/>
            </a:pPr>
            <a:endParaRPr lang="ru-RU" sz="1600" dirty="0">
              <a:solidFill>
                <a:srgbClr val="002060"/>
              </a:solidFill>
              <a:latin typeface="Arial" panose="020B0604020202020204" pitchFamily="34" charset="0"/>
            </a:endParaRPr>
          </a:p>
          <a:p>
            <a:pPr marL="257175" indent="-257175">
              <a:buFontTx/>
              <a:buAutoNum type="arabicParenR"/>
              <a:defRPr/>
            </a:pPr>
            <a:r>
              <a:rPr lang="ru-RU" sz="1600" dirty="0">
                <a:solidFill>
                  <a:srgbClr val="002060"/>
                </a:solidFill>
                <a:latin typeface="Arial" panose="020B0604020202020204" pitchFamily="34" charset="0"/>
              </a:rPr>
              <a:t>Исследование противовирусного действия препарата </a:t>
            </a:r>
            <a:r>
              <a:rPr lang="ru-RU" sz="1600" dirty="0" err="1">
                <a:solidFill>
                  <a:srgbClr val="002060"/>
                </a:solidFill>
                <a:latin typeface="Arial" panose="020B0604020202020204" pitchFamily="34" charset="0"/>
              </a:rPr>
              <a:t>Арбидол</a:t>
            </a:r>
            <a:r>
              <a:rPr lang="ru-RU" sz="1600" dirty="0">
                <a:solidFill>
                  <a:srgbClr val="002060"/>
                </a:solidFill>
                <a:latin typeface="Arial" panose="020B0604020202020204" pitchFamily="34" charset="0"/>
              </a:rPr>
              <a:t> </a:t>
            </a:r>
            <a:r>
              <a:rPr lang="ru-RU" sz="1600" b="1" dirty="0" err="1">
                <a:solidFill>
                  <a:srgbClr val="002060"/>
                </a:solidFill>
                <a:latin typeface="Arial" panose="020B0604020202020204" pitchFamily="34" charset="0"/>
              </a:rPr>
              <a:t>in</a:t>
            </a:r>
            <a:r>
              <a:rPr lang="ru-RU" sz="1600" b="1" dirty="0">
                <a:solidFill>
                  <a:srgbClr val="002060"/>
                </a:solidFill>
                <a:latin typeface="Arial" panose="020B0604020202020204" pitchFamily="34" charset="0"/>
              </a:rPr>
              <a:t> </a:t>
            </a:r>
            <a:r>
              <a:rPr lang="ru-RU" sz="1600" b="1" dirty="0" err="1">
                <a:solidFill>
                  <a:srgbClr val="002060"/>
                </a:solidFill>
                <a:latin typeface="Arial" panose="020B0604020202020204" pitchFamily="34" charset="0"/>
              </a:rPr>
              <a:t>vivo</a:t>
            </a:r>
            <a:r>
              <a:rPr lang="ru-RU" sz="1600" b="1" dirty="0">
                <a:solidFill>
                  <a:srgbClr val="002060"/>
                </a:solidFill>
                <a:latin typeface="Arial" panose="020B0604020202020204" pitchFamily="34" charset="0"/>
              </a:rPr>
              <a:t> </a:t>
            </a:r>
            <a:r>
              <a:rPr lang="ru-RU" sz="1600" dirty="0">
                <a:solidFill>
                  <a:srgbClr val="002060"/>
                </a:solidFill>
                <a:latin typeface="Arial" panose="020B0604020202020204" pitchFamily="34" charset="0"/>
              </a:rPr>
              <a:t>в отношении SARS показало , что пероральное введение </a:t>
            </a:r>
            <a:r>
              <a:rPr lang="ru-RU" sz="1600" b="1" dirty="0" err="1">
                <a:solidFill>
                  <a:srgbClr val="002060"/>
                </a:solidFill>
                <a:latin typeface="Arial" panose="020B0604020202020204" pitchFamily="34" charset="0"/>
              </a:rPr>
              <a:t>Арбидола</a:t>
            </a:r>
            <a:r>
              <a:rPr lang="ru-RU" sz="1600" dirty="0">
                <a:solidFill>
                  <a:srgbClr val="002060"/>
                </a:solidFill>
                <a:latin typeface="Arial" panose="020B0604020202020204" pitchFamily="34" charset="0"/>
              </a:rPr>
              <a:t> по лечебно-профилактической схеме </a:t>
            </a:r>
            <a:r>
              <a:rPr lang="ru-RU" sz="1600" b="1" dirty="0">
                <a:solidFill>
                  <a:srgbClr val="002060"/>
                </a:solidFill>
                <a:latin typeface="Arial" panose="020B0604020202020204" pitchFamily="34" charset="0"/>
              </a:rPr>
              <a:t>достоверно снижало репродукцию вируса в легких</a:t>
            </a:r>
            <a:r>
              <a:rPr lang="ru-RU" sz="1600" b="1" baseline="30000" dirty="0">
                <a:solidFill>
                  <a:srgbClr val="002060"/>
                </a:solidFill>
                <a:latin typeface="Arial" panose="020B0604020202020204" pitchFamily="34" charset="0"/>
              </a:rPr>
              <a:t>2</a:t>
            </a:r>
            <a:r>
              <a:rPr lang="ru-RU" sz="1600" dirty="0">
                <a:solidFill>
                  <a:srgbClr val="002060"/>
                </a:solidFill>
                <a:latin typeface="Arial" panose="020B0604020202020204" pitchFamily="34" charset="0"/>
              </a:rPr>
              <a:t>. </a:t>
            </a:r>
          </a:p>
          <a:p>
            <a:pPr eaLnBrk="1" hangingPunct="1">
              <a:defRPr/>
            </a:pPr>
            <a:endParaRPr lang="ru-RU" sz="1600" dirty="0">
              <a:solidFill>
                <a:srgbClr val="002060"/>
              </a:solidFill>
              <a:latin typeface="Arial" panose="020B0604020202020204" pitchFamily="34" charset="0"/>
            </a:endParaRPr>
          </a:p>
          <a:p>
            <a:pPr eaLnBrk="1" hangingPunct="1">
              <a:defRPr/>
            </a:pPr>
            <a:r>
              <a:rPr lang="ru-RU" sz="1050" dirty="0">
                <a:solidFill>
                  <a:srgbClr val="002060"/>
                </a:solidFill>
                <a:latin typeface="Arial" panose="020B0604020202020204" pitchFamily="34" charset="0"/>
              </a:rPr>
              <a:t>В 2005 году, на основании данных исследований в условиях риска эпидемии </a:t>
            </a:r>
            <a:r>
              <a:rPr lang="ru-RU" sz="1050" dirty="0" err="1">
                <a:solidFill>
                  <a:srgbClr val="002060"/>
                </a:solidFill>
                <a:latin typeface="Arial" panose="020B0604020202020204" pitchFamily="34" charset="0"/>
              </a:rPr>
              <a:t>коронавирусной</a:t>
            </a:r>
            <a:r>
              <a:rPr lang="ru-RU" sz="1050" dirty="0">
                <a:solidFill>
                  <a:srgbClr val="002060"/>
                </a:solidFill>
                <a:latin typeface="Arial" panose="020B0604020202020204" pitchFamily="34" charset="0"/>
              </a:rPr>
              <a:t> инфекции, ассоциированной с ТОРС (SARS), регулятором было одобрено применение </a:t>
            </a:r>
            <a:r>
              <a:rPr lang="ru-RU" sz="1050" dirty="0" err="1">
                <a:solidFill>
                  <a:srgbClr val="002060"/>
                </a:solidFill>
                <a:latin typeface="Arial" panose="020B0604020202020204" pitchFamily="34" charset="0"/>
              </a:rPr>
              <a:t>Арбидола</a:t>
            </a:r>
            <a:r>
              <a:rPr lang="ru-RU" sz="1050" dirty="0">
                <a:solidFill>
                  <a:srgbClr val="002060"/>
                </a:solidFill>
                <a:latin typeface="Arial" panose="020B0604020202020204" pitchFamily="34" charset="0"/>
              </a:rPr>
              <a:t> по показанию профилактика тяжелого острого респираторного синдрома (ТОРС, SARS) у взрослых и детей.</a:t>
            </a:r>
          </a:p>
        </p:txBody>
      </p:sp>
      <p:sp>
        <p:nvSpPr>
          <p:cNvPr id="11" name="Прямоугольник 10"/>
          <p:cNvSpPr/>
          <p:nvPr/>
        </p:nvSpPr>
        <p:spPr>
          <a:xfrm>
            <a:off x="1524001" y="5903913"/>
            <a:ext cx="9058275" cy="830262"/>
          </a:xfrm>
          <a:prstGeom prst="rect">
            <a:avLst/>
          </a:prstGeom>
        </p:spPr>
        <p:txBody>
          <a:bodyPr>
            <a:spAutoFit/>
          </a:bodyPr>
          <a:lstStyle/>
          <a:p>
            <a:pPr marL="257175" indent="-257175">
              <a:buFontTx/>
              <a:buAutoNum type="arabicPeriod"/>
              <a:defRPr/>
            </a:pPr>
            <a:r>
              <a:rPr lang="en-US" sz="800" dirty="0">
                <a:solidFill>
                  <a:srgbClr val="002060"/>
                </a:solidFill>
                <a:ea typeface="Calibri" panose="020F0502020204030204" pitchFamily="34" charset="0"/>
              </a:rPr>
              <a:t>Ji X., Zhao Y., Zhang M., Zhao J., Wang J. The Experimental Study of the Anti-SARS-</a:t>
            </a:r>
            <a:r>
              <a:rPr lang="en-US" sz="800" dirty="0" err="1">
                <a:solidFill>
                  <a:srgbClr val="002060"/>
                </a:solidFill>
                <a:ea typeface="Calibri" panose="020F0502020204030204" pitchFamily="34" charset="0"/>
              </a:rPr>
              <a:t>CoV</a:t>
            </a:r>
            <a:r>
              <a:rPr lang="en-US" sz="800" dirty="0">
                <a:solidFill>
                  <a:srgbClr val="002060"/>
                </a:solidFill>
                <a:ea typeface="Calibri" panose="020F0502020204030204" pitchFamily="34" charset="0"/>
              </a:rPr>
              <a:t> Effect of </a:t>
            </a:r>
            <a:r>
              <a:rPr lang="en-US" sz="800" dirty="0" err="1">
                <a:solidFill>
                  <a:srgbClr val="002060"/>
                </a:solidFill>
                <a:ea typeface="Calibri" panose="020F0502020204030204" pitchFamily="34" charset="0"/>
              </a:rPr>
              <a:t>Arbidole</a:t>
            </a:r>
            <a:r>
              <a:rPr lang="en-US" sz="800" dirty="0">
                <a:solidFill>
                  <a:srgbClr val="002060"/>
                </a:solidFill>
                <a:ea typeface="Calibri" panose="020F0502020204030204" pitchFamily="34" charset="0"/>
              </a:rPr>
              <a:t> // </a:t>
            </a:r>
            <a:r>
              <a:rPr lang="en-US" sz="800" dirty="0" err="1">
                <a:solidFill>
                  <a:srgbClr val="002060"/>
                </a:solidFill>
                <a:latin typeface="MS Gothic" panose="020B0609070205080204" pitchFamily="49" charset="-128"/>
                <a:cs typeface="Times New Roman" panose="02020603050405020304" pitchFamily="18" charset="0"/>
              </a:rPr>
              <a:t>文章</a:t>
            </a:r>
            <a:r>
              <a:rPr lang="en-US" sz="800" dirty="0" err="1">
                <a:solidFill>
                  <a:srgbClr val="002060"/>
                </a:solidFill>
                <a:latin typeface="Microsoft JhengHei" panose="020B0604030504040204" pitchFamily="34" charset="-120"/>
                <a:cs typeface="Times New Roman" panose="02020603050405020304" pitchFamily="18" charset="0"/>
              </a:rPr>
              <a:t>编号</a:t>
            </a:r>
            <a:r>
              <a:rPr lang="en-US" sz="800" dirty="0">
                <a:solidFill>
                  <a:srgbClr val="002060"/>
                </a:solidFill>
                <a:ea typeface="Calibri" panose="020F0502020204030204" pitchFamily="34" charset="0"/>
              </a:rPr>
              <a:t>: 2004, 1008-9926.</a:t>
            </a:r>
            <a:endParaRPr lang="ru-RU" sz="800" dirty="0">
              <a:solidFill>
                <a:srgbClr val="002060"/>
              </a:solidFill>
              <a:ea typeface="Calibri" panose="020F0502020204030204" pitchFamily="34" charset="0"/>
            </a:endParaRPr>
          </a:p>
          <a:p>
            <a:pPr marL="257175" indent="-257175">
              <a:buFontTx/>
              <a:buAutoNum type="arabicPeriod"/>
              <a:defRPr/>
            </a:pPr>
            <a:r>
              <a:rPr lang="ru-RU" sz="800" dirty="0">
                <a:solidFill>
                  <a:srgbClr val="002060"/>
                </a:solidFill>
              </a:rPr>
              <a:t>Глушков Р.Г. и др. Лекарственное средство для лечения атипичной пневмонии. Патент на изобретение RU 2 256 451 C1. 2004.</a:t>
            </a:r>
          </a:p>
          <a:p>
            <a:pPr marL="257175" indent="-257175">
              <a:buFontTx/>
              <a:buAutoNum type="arabicPeriod"/>
              <a:defRPr/>
            </a:pPr>
            <a:r>
              <a:rPr lang="ru-RU" sz="800" dirty="0">
                <a:solidFill>
                  <a:srgbClr val="002060"/>
                </a:solidFill>
              </a:rPr>
              <a:t>Хамитов Р. А., Логинова С. Я., Щукина В. Н., Борисевич С. В., Максимов В. А., Шустер А. М. Противовирусная активность </a:t>
            </a:r>
            <a:r>
              <a:rPr lang="ru-RU" sz="800" dirty="0" err="1">
                <a:solidFill>
                  <a:srgbClr val="002060"/>
                </a:solidFill>
              </a:rPr>
              <a:t>арбидола</a:t>
            </a:r>
            <a:r>
              <a:rPr lang="ru-RU" sz="800" dirty="0">
                <a:solidFill>
                  <a:srgbClr val="002060"/>
                </a:solidFill>
              </a:rPr>
              <a:t> и его производных в отношении возбудителя тяжелого острого респираторного синдрома в культурах клеток. Вопросы вирусологии, 2008, 53(4):9-13.</a:t>
            </a:r>
          </a:p>
          <a:p>
            <a:pPr marL="257175" indent="-257175">
              <a:buFontTx/>
              <a:buAutoNum type="arabicPeriod"/>
              <a:defRPr/>
            </a:pPr>
            <a:r>
              <a:rPr lang="ru-RU" sz="800" dirty="0">
                <a:solidFill>
                  <a:srgbClr val="002060"/>
                </a:solidFill>
              </a:rPr>
              <a:t> </a:t>
            </a:r>
            <a:r>
              <a:rPr lang="ru-RU" sz="800" dirty="0">
                <a:solidFill>
                  <a:schemeClr val="accent5">
                    <a:lumMod val="50000"/>
                  </a:schemeClr>
                </a:solidFill>
              </a:rPr>
              <a:t>Временные методические рекомендации МЗ РФ по профилактике, диагностике и лечению новой </a:t>
            </a:r>
            <a:r>
              <a:rPr lang="ru-RU" sz="800" dirty="0" err="1">
                <a:solidFill>
                  <a:schemeClr val="accent5">
                    <a:lumMod val="50000"/>
                  </a:schemeClr>
                </a:solidFill>
              </a:rPr>
              <a:t>коронавирусной</a:t>
            </a:r>
            <a:r>
              <a:rPr lang="ru-RU" sz="800" dirty="0">
                <a:solidFill>
                  <a:schemeClr val="accent5">
                    <a:lumMod val="50000"/>
                  </a:schemeClr>
                </a:solidFill>
              </a:rPr>
              <a:t> инфекции 2019-</a:t>
            </a:r>
            <a:r>
              <a:rPr lang="en-US" sz="800" dirty="0">
                <a:solidFill>
                  <a:schemeClr val="accent5">
                    <a:lumMod val="50000"/>
                  </a:schemeClr>
                </a:solidFill>
              </a:rPr>
              <a:t>n</a:t>
            </a:r>
            <a:r>
              <a:rPr lang="ru-RU" sz="800" dirty="0">
                <a:solidFill>
                  <a:schemeClr val="accent5">
                    <a:lumMod val="50000"/>
                  </a:schemeClr>
                </a:solidFill>
              </a:rPr>
              <a:t>Со</a:t>
            </a:r>
            <a:r>
              <a:rPr lang="en-US" sz="800" dirty="0">
                <a:solidFill>
                  <a:schemeClr val="accent5">
                    <a:lumMod val="50000"/>
                  </a:schemeClr>
                </a:solidFill>
              </a:rPr>
              <a:t>V</a:t>
            </a:r>
            <a:r>
              <a:rPr lang="ru-RU" sz="800" dirty="0">
                <a:solidFill>
                  <a:schemeClr val="accent5">
                    <a:lumMod val="50000"/>
                  </a:schemeClr>
                </a:solidFill>
              </a:rPr>
              <a:t> </a:t>
            </a:r>
            <a:r>
              <a:rPr lang="ru-RU" sz="800" dirty="0" err="1">
                <a:solidFill>
                  <a:schemeClr val="accent5">
                    <a:lumMod val="50000"/>
                  </a:schemeClr>
                </a:solidFill>
              </a:rPr>
              <a:t>стр</a:t>
            </a:r>
            <a:r>
              <a:rPr lang="ru-RU" sz="800" dirty="0">
                <a:solidFill>
                  <a:schemeClr val="accent5">
                    <a:lumMod val="50000"/>
                  </a:schemeClr>
                </a:solidFill>
              </a:rPr>
              <a:t> 5</a:t>
            </a:r>
            <a:endParaRPr lang="ru-RU" sz="800" dirty="0">
              <a:solidFill>
                <a:srgbClr val="002060"/>
              </a:solidFill>
            </a:endParaRPr>
          </a:p>
          <a:p>
            <a:pPr marL="257175" indent="-257175">
              <a:buFontTx/>
              <a:buAutoNum type="arabicPeriod"/>
              <a:defRPr/>
            </a:pPr>
            <a:endParaRPr lang="ru-RU" sz="800" dirty="0">
              <a:solidFill>
                <a:srgbClr val="002060"/>
              </a:solidFill>
            </a:endParaRPr>
          </a:p>
        </p:txBody>
      </p:sp>
      <p:sp>
        <p:nvSpPr>
          <p:cNvPr id="28680" name="TextBox 8"/>
          <p:cNvSpPr txBox="1">
            <a:spLocks noChangeArrowheads="1"/>
          </p:cNvSpPr>
          <p:nvPr/>
        </p:nvSpPr>
        <p:spPr bwMode="auto">
          <a:xfrm>
            <a:off x="3465514" y="6580189"/>
            <a:ext cx="6383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1200"/>
              <a:t>ИНФОРМАЦИЯ ПРЕДНАЗНАЧЕНА ДЛЯ СПЕЦИАЛИСТОВ ЗДРАВООХРАНЕНИЯ </a:t>
            </a:r>
          </a:p>
        </p:txBody>
      </p:sp>
    </p:spTree>
    <p:extLst>
      <p:ext uri="{BB962C8B-B14F-4D97-AF65-F5344CB8AC3E}">
        <p14:creationId xmlns:p14="http://schemas.microsoft.com/office/powerpoint/2010/main" val="39373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21"/>
          <p:cNvPicPr>
            <a:picLocks noChangeAspect="1"/>
          </p:cNvPicPr>
          <p:nvPr/>
        </p:nvPicPr>
        <p:blipFill>
          <a:blip r:embed="rId3">
            <a:extLst>
              <a:ext uri="{28A0092B-C50C-407E-A947-70E740481C1C}">
                <a14:useLocalDpi xmlns:a14="http://schemas.microsoft.com/office/drawing/2010/main" val="0"/>
              </a:ext>
            </a:extLst>
          </a:blip>
          <a:srcRect l="549"/>
          <a:stretch>
            <a:fillRect/>
          </a:stretch>
        </p:blipFill>
        <p:spPr bwMode="auto">
          <a:xfrm>
            <a:off x="1493837" y="757239"/>
            <a:ext cx="9183688"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Прямоугольник 28"/>
          <p:cNvSpPr/>
          <p:nvPr/>
        </p:nvSpPr>
        <p:spPr>
          <a:xfrm>
            <a:off x="1498600" y="-12700"/>
            <a:ext cx="91821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p>
        </p:txBody>
      </p:sp>
      <p:sp>
        <p:nvSpPr>
          <p:cNvPr id="32772" name="Прямоугольник 2"/>
          <p:cNvSpPr>
            <a:spLocks noChangeArrowheads="1"/>
          </p:cNvSpPr>
          <p:nvPr/>
        </p:nvSpPr>
        <p:spPr bwMode="auto">
          <a:xfrm>
            <a:off x="1531939" y="6310313"/>
            <a:ext cx="86693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indent="-6985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 typeface="Times New Roman" panose="02020603050405020304" pitchFamily="18" charset="0"/>
              <a:buAutoNum type="arabicPeriod"/>
            </a:pPr>
            <a:r>
              <a:rPr lang="en-US" altLang="ru-RU" sz="800">
                <a:latin typeface="Arial" panose="020B0604020202020204" pitchFamily="34" charset="0"/>
              </a:rPr>
              <a:t>Structural basis of influenza virus fusion inhibition by the antiviral drug Arbidol Rameshwar U. Kadama and Ian A. Wilson The Scripps Research Institute, La Jolla</a:t>
            </a:r>
            <a:r>
              <a:rPr lang="ru-RU" altLang="ru-RU" sz="800">
                <a:latin typeface="Arial" panose="020B0604020202020204" pitchFamily="34" charset="0"/>
              </a:rPr>
              <a:t> </a:t>
            </a:r>
          </a:p>
        </p:txBody>
      </p:sp>
      <p:pic>
        <p:nvPicPr>
          <p:cNvPr id="32773" name="Рисунок 27"/>
          <p:cNvPicPr>
            <a:picLocks noChangeAspect="1"/>
          </p:cNvPicPr>
          <p:nvPr/>
        </p:nvPicPr>
        <p:blipFill>
          <a:blip r:embed="rId4">
            <a:extLst>
              <a:ext uri="{28A0092B-C50C-407E-A947-70E740481C1C}">
                <a14:useLocalDpi xmlns:a14="http://schemas.microsoft.com/office/drawing/2010/main" val="0"/>
              </a:ext>
            </a:extLst>
          </a:blip>
          <a:srcRect l="25581" t="15771" r="20508" b="29105"/>
          <a:stretch>
            <a:fillRect/>
          </a:stretch>
        </p:blipFill>
        <p:spPr bwMode="auto">
          <a:xfrm>
            <a:off x="1719264" y="4429125"/>
            <a:ext cx="145573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Прямая соединительная линия 38"/>
          <p:cNvCxnSpPr/>
          <p:nvPr/>
        </p:nvCxnSpPr>
        <p:spPr>
          <a:xfrm>
            <a:off x="3813176" y="4378325"/>
            <a:ext cx="608013" cy="5905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flipH="1">
            <a:off x="3730625" y="4429125"/>
            <a:ext cx="579438" cy="5397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2776" name="TextBox 45"/>
          <p:cNvSpPr txBox="1">
            <a:spLocks noChangeArrowheads="1"/>
          </p:cNvSpPr>
          <p:nvPr/>
        </p:nvSpPr>
        <p:spPr bwMode="auto">
          <a:xfrm>
            <a:off x="4683126" y="4646613"/>
            <a:ext cx="4056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sz="1200" b="1">
                <a:solidFill>
                  <a:schemeClr val="bg1"/>
                </a:solidFill>
                <a:latin typeface="Arial Black" panose="020B0A04020102020204" pitchFamily="34" charset="0"/>
              </a:rPr>
              <a:t>АРБИДОЛ блокирует гемагглютинин вирусов гриппа, предупреждая их проникновение и слияние с клеткой</a:t>
            </a:r>
            <a:r>
              <a:rPr lang="en-US" altLang="ru-RU" sz="1200" b="1">
                <a:solidFill>
                  <a:schemeClr val="bg1"/>
                </a:solidFill>
                <a:latin typeface="Arial Black" panose="020B0A04020102020204" pitchFamily="34" charset="0"/>
              </a:rPr>
              <a:t> </a:t>
            </a:r>
            <a:endParaRPr lang="ru-RU" altLang="ru-RU" sz="1200" b="1">
              <a:solidFill>
                <a:schemeClr val="bg1"/>
              </a:solidFill>
              <a:latin typeface="Arial Black" panose="020B0A04020102020204" pitchFamily="34" charset="0"/>
            </a:endParaRPr>
          </a:p>
        </p:txBody>
      </p:sp>
      <p:sp>
        <p:nvSpPr>
          <p:cNvPr id="32777" name="Прямоугольник 10"/>
          <p:cNvSpPr>
            <a:spLocks noChangeArrowheads="1"/>
          </p:cNvSpPr>
          <p:nvPr/>
        </p:nvSpPr>
        <p:spPr bwMode="auto">
          <a:xfrm>
            <a:off x="1608138" y="85726"/>
            <a:ext cx="90598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ru-RU" altLang="ru-RU" b="1">
                <a:solidFill>
                  <a:schemeClr val="bg1"/>
                </a:solidFill>
                <a:latin typeface="Arial Black" panose="020B0A04020102020204" pitchFamily="34" charset="0"/>
              </a:rPr>
              <a:t>В 2016 году учеными из США уточнена мишень Арбидола: гемагглютинин вирусов гриппа</a:t>
            </a:r>
          </a:p>
        </p:txBody>
      </p:sp>
      <p:pic>
        <p:nvPicPr>
          <p:cNvPr id="32778" name="Рисунок 11"/>
          <p:cNvPicPr>
            <a:picLocks noChangeAspect="1"/>
          </p:cNvPicPr>
          <p:nvPr/>
        </p:nvPicPr>
        <p:blipFill>
          <a:blip r:embed="rId5" cstate="print">
            <a:extLst>
              <a:ext uri="{28A0092B-C50C-407E-A947-70E740481C1C}">
                <a14:useLocalDpi xmlns:a14="http://schemas.microsoft.com/office/drawing/2010/main" val="0"/>
              </a:ext>
            </a:extLst>
          </a:blip>
          <a:srcRect l="8185" t="19202" r="8179" b="52782"/>
          <a:stretch>
            <a:fillRect/>
          </a:stretch>
        </p:blipFill>
        <p:spPr bwMode="auto">
          <a:xfrm>
            <a:off x="3400426" y="5289550"/>
            <a:ext cx="529907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12"/>
          <p:cNvSpPr txBox="1">
            <a:spLocks noChangeArrowheads="1"/>
          </p:cNvSpPr>
          <p:nvPr/>
        </p:nvSpPr>
        <p:spPr bwMode="auto">
          <a:xfrm>
            <a:off x="3465514" y="6580189"/>
            <a:ext cx="6383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1200"/>
              <a:t>ИНФОРМАЦИЯ ПРЕДНАЗНАЧЕНА ДЛЯ СПЕЦИАЛИСТОВ ЗДРАВООХРАНЕНИЯ </a:t>
            </a:r>
          </a:p>
        </p:txBody>
      </p:sp>
    </p:spTree>
    <p:extLst>
      <p:ext uri="{BB962C8B-B14F-4D97-AF65-F5344CB8AC3E}">
        <p14:creationId xmlns:p14="http://schemas.microsoft.com/office/powerpoint/2010/main" val="311189741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1"/>
          <p:cNvPicPr>
            <a:picLocks noChangeAspect="1"/>
          </p:cNvPicPr>
          <p:nvPr/>
        </p:nvPicPr>
        <p:blipFill>
          <a:blip r:embed="rId3">
            <a:extLst>
              <a:ext uri="{28A0092B-C50C-407E-A947-70E740481C1C}">
                <a14:useLocalDpi xmlns:a14="http://schemas.microsoft.com/office/drawing/2010/main" val="0"/>
              </a:ext>
            </a:extLst>
          </a:blip>
          <a:srcRect l="562" t="41663" r="-95" b="3001"/>
          <a:stretch>
            <a:fillRect/>
          </a:stretch>
        </p:blipFill>
        <p:spPr bwMode="auto">
          <a:xfrm>
            <a:off x="1524000" y="871538"/>
            <a:ext cx="9144000" cy="568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p:cNvSpPr txBox="1">
            <a:spLocks noChangeArrowheads="1"/>
          </p:cNvSpPr>
          <p:nvPr/>
        </p:nvSpPr>
        <p:spPr bwMode="auto">
          <a:xfrm>
            <a:off x="1524000" y="6572251"/>
            <a:ext cx="9144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700" b="1" i="1">
                <a:solidFill>
                  <a:srgbClr val="000000"/>
                </a:solidFill>
                <a:latin typeface="Arial" panose="020B0604020202020204" pitchFamily="34" charset="0"/>
              </a:rPr>
              <a:t>*в отличие от иммуномодуляторов и иммуностимуляторов, активность которых носит непредсказуемый характер, т.к. зависит от уровня и степени активности вырабатываемых ИФН</a:t>
            </a:r>
          </a:p>
        </p:txBody>
      </p:sp>
      <p:sp>
        <p:nvSpPr>
          <p:cNvPr id="34820" name="Прямоугольник 2"/>
          <p:cNvSpPr>
            <a:spLocks noChangeArrowheads="1"/>
          </p:cNvSpPr>
          <p:nvPr/>
        </p:nvSpPr>
        <p:spPr bwMode="auto">
          <a:xfrm>
            <a:off x="1555750" y="6642100"/>
            <a:ext cx="66738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3663" indent="-93663">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 typeface="Times New Roman" panose="02020603050405020304" pitchFamily="18" charset="0"/>
              <a:buAutoNum type="arabicPeriod"/>
            </a:pPr>
            <a:r>
              <a:rPr kumimoji="0" lang="en-US" altLang="ru-RU" sz="600" b="1" i="1">
                <a:latin typeface="Arial" panose="020B0604020202020204" pitchFamily="34" charset="0"/>
              </a:rPr>
              <a:t>Structural basis of influenza virus fusion inhibition by the antiviral drug Arbidol Rameshwar U. Kadama and Ian A. Wilson The Scripps Research Institute, La Jolla</a:t>
            </a:r>
            <a:r>
              <a:rPr kumimoji="0" lang="ru-RU" altLang="ru-RU" sz="600" b="1" i="1">
                <a:latin typeface="Arial" panose="020B0604020202020204" pitchFamily="34" charset="0"/>
              </a:rPr>
              <a:t> </a:t>
            </a:r>
          </a:p>
        </p:txBody>
      </p:sp>
      <p:sp>
        <p:nvSpPr>
          <p:cNvPr id="34821" name="TextBox 22"/>
          <p:cNvSpPr txBox="1">
            <a:spLocks noChangeArrowheads="1"/>
          </p:cNvSpPr>
          <p:nvPr/>
        </p:nvSpPr>
        <p:spPr bwMode="auto">
          <a:xfrm>
            <a:off x="1524000" y="-22225"/>
            <a:ext cx="9144000" cy="1631950"/>
          </a:xfrm>
          <a:prstGeom prst="rect">
            <a:avLst/>
          </a:prstGeom>
          <a:solidFill>
            <a:srgbClr val="C00000"/>
          </a:solidFill>
          <a:ln w="9525">
            <a:solidFill>
              <a:srgbClr val="C00000"/>
            </a:solidFill>
            <a:miter lim="800000"/>
            <a:headEnd/>
            <a:tailEnd/>
          </a:ln>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chemeClr val="bg1"/>
                </a:solidFill>
                <a:latin typeface="Arial Black" panose="020B0A04020102020204" pitchFamily="34" charset="0"/>
                <a:cs typeface="Tahoma" panose="020B0604030504040204" pitchFamily="34" charset="0"/>
              </a:rPr>
              <a:t> </a:t>
            </a:r>
            <a:r>
              <a:rPr kumimoji="0" lang="ru-RU" altLang="ru-RU" sz="2400" b="1">
                <a:solidFill>
                  <a:schemeClr val="bg1"/>
                </a:solidFill>
                <a:latin typeface="Arial Black" panose="020B0A04020102020204" pitchFamily="34" charset="0"/>
                <a:cs typeface="Tahoma" panose="020B0604030504040204" pitchFamily="34" charset="0"/>
              </a:rPr>
              <a:t>ВЫДЕЛЯЮТ ВТОРОЙ МЕХАНИЗМ ДЕЙСТВИЯ АРБИДОЛА НА ВИРУСЫ ОРВИ, в том числе коронавирусы – клатрин-опосредованный эндоцитоз</a:t>
            </a:r>
          </a:p>
        </p:txBody>
      </p:sp>
      <p:cxnSp>
        <p:nvCxnSpPr>
          <p:cNvPr id="33" name="Прямая соединительная линия 32"/>
          <p:cNvCxnSpPr/>
          <p:nvPr/>
        </p:nvCxnSpPr>
        <p:spPr>
          <a:xfrm>
            <a:off x="8732838" y="38957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4823" name="TextBox 44"/>
          <p:cNvSpPr txBox="1">
            <a:spLocks noChangeArrowheads="1"/>
          </p:cNvSpPr>
          <p:nvPr/>
        </p:nvSpPr>
        <p:spPr bwMode="auto">
          <a:xfrm>
            <a:off x="1370012" y="5535614"/>
            <a:ext cx="3654426"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C00000"/>
                </a:solidFill>
              </a:rPr>
              <a:t>Клатрин-опосредованный эндоцитоз</a:t>
            </a:r>
          </a:p>
        </p:txBody>
      </p:sp>
      <p:pic>
        <p:nvPicPr>
          <p:cNvPr id="34824" name="Рисунок 21"/>
          <p:cNvPicPr>
            <a:picLocks noChangeAspect="1"/>
          </p:cNvPicPr>
          <p:nvPr/>
        </p:nvPicPr>
        <p:blipFill>
          <a:blip r:embed="rId4">
            <a:extLst>
              <a:ext uri="{28A0092B-C50C-407E-A947-70E740481C1C}">
                <a14:useLocalDpi xmlns:a14="http://schemas.microsoft.com/office/drawing/2010/main" val="0"/>
              </a:ext>
            </a:extLst>
          </a:blip>
          <a:srcRect l="25581" t="15771" r="20508" b="29105"/>
          <a:stretch>
            <a:fillRect/>
          </a:stretch>
        </p:blipFill>
        <p:spPr bwMode="auto">
          <a:xfrm>
            <a:off x="5013325" y="1793875"/>
            <a:ext cx="1455738"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Прямая соединительная линия 26"/>
          <p:cNvCxnSpPr/>
          <p:nvPr/>
        </p:nvCxnSpPr>
        <p:spPr>
          <a:xfrm>
            <a:off x="4713289" y="2865439"/>
            <a:ext cx="1901825" cy="17557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H="1">
            <a:off x="4713289" y="2884489"/>
            <a:ext cx="1787525" cy="168433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4827" name="Прямоугольник 3"/>
          <p:cNvSpPr>
            <a:spLocks noChangeArrowheads="1"/>
          </p:cNvSpPr>
          <p:nvPr/>
        </p:nvSpPr>
        <p:spPr bwMode="auto">
          <a:xfrm>
            <a:off x="6615114" y="3495675"/>
            <a:ext cx="3938587" cy="1568450"/>
          </a:xfrm>
          <a:prstGeom prst="rect">
            <a:avLst/>
          </a:prstGeom>
          <a:solidFill>
            <a:srgbClr val="357DC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600">
                <a:solidFill>
                  <a:schemeClr val="bg1"/>
                </a:solidFill>
                <a:latin typeface="Arial" panose="020B0604020202020204" pitchFamily="34" charset="0"/>
              </a:rPr>
              <a:t>Арбидол предупреждает проникновение вируса в клетки путем блокирования отделения эндосомы с вирусами и проникновения далее внутрь клетки, препятствуя их репликации.</a:t>
            </a:r>
          </a:p>
        </p:txBody>
      </p:sp>
      <p:cxnSp>
        <p:nvCxnSpPr>
          <p:cNvPr id="18" name="Прямая соединительная линия 17"/>
          <p:cNvCxnSpPr/>
          <p:nvPr/>
        </p:nvCxnSpPr>
        <p:spPr>
          <a:xfrm>
            <a:off x="8229600" y="4629151"/>
            <a:ext cx="1900238" cy="17557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a:off x="8229600" y="4648200"/>
            <a:ext cx="1785938" cy="16843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4785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0" y="0"/>
            <a:ext cx="9144000" cy="9715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1350"/>
          </a:p>
        </p:txBody>
      </p:sp>
      <p:sp>
        <p:nvSpPr>
          <p:cNvPr id="37891" name="Прямоугольник 5"/>
          <p:cNvSpPr>
            <a:spLocks noChangeArrowheads="1"/>
          </p:cNvSpPr>
          <p:nvPr/>
        </p:nvSpPr>
        <p:spPr bwMode="auto">
          <a:xfrm>
            <a:off x="1927226" y="255588"/>
            <a:ext cx="8042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b="1">
                <a:solidFill>
                  <a:schemeClr val="bg1"/>
                </a:solidFill>
                <a:latin typeface="Arial Black" panose="020B0A04020102020204" pitchFamily="34" charset="0"/>
                <a:cs typeface="Tahoma" panose="020B0604030504040204" pitchFamily="34" charset="0"/>
              </a:rPr>
              <a:t>СХЕМА ПРИМЕНЕНИЯ ПРЕПАРАТА АРБИДОЛ</a:t>
            </a:r>
            <a:endParaRPr lang="ru-RU" altLang="ru-RU"/>
          </a:p>
        </p:txBody>
      </p:sp>
      <p:pic>
        <p:nvPicPr>
          <p:cNvPr id="37892" name="Рисунок 1"/>
          <p:cNvPicPr>
            <a:picLocks noChangeAspect="1"/>
          </p:cNvPicPr>
          <p:nvPr/>
        </p:nvPicPr>
        <p:blipFill>
          <a:blip r:embed="rId2">
            <a:extLst>
              <a:ext uri="{28A0092B-C50C-407E-A947-70E740481C1C}">
                <a14:useLocalDpi xmlns:a14="http://schemas.microsoft.com/office/drawing/2010/main" val="0"/>
              </a:ext>
            </a:extLst>
          </a:blip>
          <a:srcRect b="59624"/>
          <a:stretch>
            <a:fillRect/>
          </a:stretch>
        </p:blipFill>
        <p:spPr bwMode="auto">
          <a:xfrm>
            <a:off x="1524000" y="868364"/>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323" y="5102793"/>
            <a:ext cx="3669690" cy="14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969" y="3498850"/>
            <a:ext cx="5475044"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7088" y="3462338"/>
            <a:ext cx="2901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Рисунок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7088" y="4983163"/>
            <a:ext cx="2901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Box 10"/>
          <p:cNvSpPr txBox="1">
            <a:spLocks noChangeArrowheads="1"/>
          </p:cNvSpPr>
          <p:nvPr/>
        </p:nvSpPr>
        <p:spPr bwMode="auto">
          <a:xfrm>
            <a:off x="3465514" y="6556376"/>
            <a:ext cx="6365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ru-RU" altLang="ru-RU" sz="1200"/>
              <a:t>ИНФОРМАЦИЯ ПРЕДНАЗНАЧЕНА ДЛЯ СПЕЦИАЛИСТОВ ЗДРАВООХРАНЕНИЯ </a:t>
            </a:r>
          </a:p>
        </p:txBody>
      </p:sp>
    </p:spTree>
    <p:extLst>
      <p:ext uri="{BB962C8B-B14F-4D97-AF65-F5344CB8AC3E}">
        <p14:creationId xmlns:p14="http://schemas.microsoft.com/office/powerpoint/2010/main" val="1769738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0"/>
          <p:cNvSpPr txBox="1">
            <a:spLocks noChangeArrowheads="1"/>
          </p:cNvSpPr>
          <p:nvPr/>
        </p:nvSpPr>
        <p:spPr bwMode="auto">
          <a:xfrm>
            <a:off x="7285039" y="3832225"/>
            <a:ext cx="16081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rgbClr val="FFFFFF"/>
                </a:solidFill>
                <a:latin typeface="Arial" panose="020B0604020202020204" pitchFamily="34" charset="0"/>
                <a:cs typeface="Tahoma" panose="020B0604030504040204" pitchFamily="34" charset="0"/>
              </a:rPr>
              <a:t>ТАУРИН</a:t>
            </a:r>
          </a:p>
        </p:txBody>
      </p:sp>
      <p:sp>
        <p:nvSpPr>
          <p:cNvPr id="7" name="Блок-схема: процесс 6"/>
          <p:cNvSpPr/>
          <p:nvPr/>
        </p:nvSpPr>
        <p:spPr>
          <a:xfrm>
            <a:off x="6237288" y="4052889"/>
            <a:ext cx="3771900" cy="117633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600" b="1" dirty="0">
                <a:solidFill>
                  <a:srgbClr val="720E74"/>
                </a:solidFill>
                <a:latin typeface="Arial Black" panose="020B0A04020102020204" pitchFamily="34" charset="0"/>
                <a:cs typeface="Arial" panose="020B0604020202020204" pitchFamily="34" charset="0"/>
              </a:rPr>
              <a:t>УМЕНЬШЕНИЕ СТЕПЕНИ ИНТЕРФЕРОНОВОЙ НАГРУЗКИ</a:t>
            </a:r>
            <a:r>
              <a:rPr lang="ru-RU" sz="1600" b="1" baseline="30000" dirty="0">
                <a:solidFill>
                  <a:srgbClr val="720E74"/>
                </a:solidFill>
                <a:latin typeface="Arial Black" panose="020B0A04020102020204" pitchFamily="34" charset="0"/>
                <a:cs typeface="Arial" panose="020B0604020202020204" pitchFamily="34" charset="0"/>
              </a:rPr>
              <a:t>2,3</a:t>
            </a:r>
          </a:p>
        </p:txBody>
      </p:sp>
      <p:sp>
        <p:nvSpPr>
          <p:cNvPr id="57" name="Скругленный прямоугольник 56"/>
          <p:cNvSpPr/>
          <p:nvPr/>
        </p:nvSpPr>
        <p:spPr>
          <a:xfrm>
            <a:off x="1797051" y="1274763"/>
            <a:ext cx="4060825" cy="666750"/>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a:solidFill>
                  <a:srgbClr val="FF3399"/>
                </a:solidFill>
                <a:latin typeface="Tahoma" pitchFamily="34" charset="0"/>
                <a:cs typeface="Tahoma" pitchFamily="34" charset="0"/>
              </a:rPr>
              <a:t>ИНТЕРФЕРОН альфа 2</a:t>
            </a:r>
            <a:r>
              <a:rPr lang="en-US" b="1">
                <a:solidFill>
                  <a:srgbClr val="FF3399"/>
                </a:solidFill>
                <a:latin typeface="Tahoma" pitchFamily="34" charset="0"/>
                <a:cs typeface="Tahoma" pitchFamily="34" charset="0"/>
              </a:rPr>
              <a:t>b</a:t>
            </a:r>
            <a:endParaRPr lang="ru-RU" b="1">
              <a:solidFill>
                <a:srgbClr val="FF3399"/>
              </a:solidFill>
              <a:latin typeface="Tahoma" pitchFamily="34" charset="0"/>
              <a:cs typeface="Tahoma" pitchFamily="34" charset="0"/>
            </a:endParaRPr>
          </a:p>
        </p:txBody>
      </p:sp>
      <p:sp>
        <p:nvSpPr>
          <p:cNvPr id="58" name="Скругленный прямоугольник 57"/>
          <p:cNvSpPr/>
          <p:nvPr/>
        </p:nvSpPr>
        <p:spPr>
          <a:xfrm>
            <a:off x="6073775" y="1274763"/>
            <a:ext cx="4198938" cy="666750"/>
          </a:xfrm>
          <a:prstGeom prst="round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b="1">
                <a:solidFill>
                  <a:srgbClr val="FF3399"/>
                </a:solidFill>
                <a:latin typeface="Tahoma" pitchFamily="34" charset="0"/>
                <a:cs typeface="Tahoma" pitchFamily="34" charset="0"/>
              </a:rPr>
              <a:t>ТАУРИН </a:t>
            </a:r>
          </a:p>
        </p:txBody>
      </p:sp>
      <p:sp>
        <p:nvSpPr>
          <p:cNvPr id="38918" name="Прямоугольник 61"/>
          <p:cNvSpPr>
            <a:spLocks noChangeArrowheads="1"/>
          </p:cNvSpPr>
          <p:nvPr/>
        </p:nvSpPr>
        <p:spPr bwMode="auto">
          <a:xfrm>
            <a:off x="7138989" y="1927226"/>
            <a:ext cx="336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200" b="1">
                <a:solidFill>
                  <a:srgbClr val="7F7F7F"/>
                </a:solidFill>
                <a:latin typeface="Arial" panose="020B0604020202020204" pitchFamily="34" charset="0"/>
                <a:cs typeface="Tahoma" panose="020B0604030504040204" pitchFamily="34" charset="0"/>
              </a:rPr>
              <a:t>Сохранение активности ИНФ и усиление терапевтического действия препарата</a:t>
            </a:r>
            <a:r>
              <a:rPr kumimoji="0" lang="ru-RU" altLang="ru-RU" sz="1200" b="1" baseline="30000">
                <a:solidFill>
                  <a:srgbClr val="7F7F7F"/>
                </a:solidFill>
                <a:latin typeface="Arial" panose="020B0604020202020204" pitchFamily="34" charset="0"/>
                <a:cs typeface="Tahoma" panose="020B0604030504040204" pitchFamily="34" charset="0"/>
              </a:rPr>
              <a:t>1,4</a:t>
            </a:r>
          </a:p>
        </p:txBody>
      </p:sp>
      <p:sp>
        <p:nvSpPr>
          <p:cNvPr id="72" name="TextBox 71"/>
          <p:cNvSpPr txBox="1"/>
          <p:nvPr/>
        </p:nvSpPr>
        <p:spPr>
          <a:xfrm>
            <a:off x="2259014" y="1939926"/>
            <a:ext cx="3921125" cy="461963"/>
          </a:xfrm>
          <a:prstGeom prst="rect">
            <a:avLst/>
          </a:prstGeom>
          <a:noFill/>
          <a:ln>
            <a:noFill/>
          </a:ln>
        </p:spPr>
        <p:txBody>
          <a:bodyPr>
            <a:spAutoFit/>
          </a:bodyPr>
          <a:lstStyle/>
          <a:p>
            <a:pPr eaLnBrk="1" hangingPunct="1">
              <a:defRPr/>
            </a:pPr>
            <a:r>
              <a:rPr lang="ru-RU" sz="1200" b="1" dirty="0">
                <a:solidFill>
                  <a:schemeClr val="bg1">
                    <a:lumMod val="50000"/>
                  </a:schemeClr>
                </a:solidFill>
                <a:latin typeface="Arial" panose="020B0604020202020204" pitchFamily="34" charset="0"/>
              </a:rPr>
              <a:t>Универсальное прямое противовирусное действие</a:t>
            </a:r>
            <a:r>
              <a:rPr lang="ru-RU" sz="1200" b="1" baseline="30000" dirty="0">
                <a:solidFill>
                  <a:schemeClr val="bg1">
                    <a:lumMod val="50000"/>
                  </a:schemeClr>
                </a:solidFill>
                <a:latin typeface="Arial" panose="020B0604020202020204" pitchFamily="34" charset="0"/>
              </a:rPr>
              <a:t>1,4</a:t>
            </a:r>
          </a:p>
        </p:txBody>
      </p:sp>
      <p:sp>
        <p:nvSpPr>
          <p:cNvPr id="2" name="Овал 1"/>
          <p:cNvSpPr/>
          <p:nvPr/>
        </p:nvSpPr>
        <p:spPr>
          <a:xfrm>
            <a:off x="5613400" y="1131888"/>
            <a:ext cx="6858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3" name="Плюс 2"/>
          <p:cNvSpPr/>
          <p:nvPr/>
        </p:nvSpPr>
        <p:spPr>
          <a:xfrm>
            <a:off x="5619750" y="1144588"/>
            <a:ext cx="685800" cy="9144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38922" name="Рисунок 72"/>
          <p:cNvPicPr>
            <a:picLocks noChangeAspect="1"/>
          </p:cNvPicPr>
          <p:nvPr/>
        </p:nvPicPr>
        <p:blipFill>
          <a:blip r:embed="rId3">
            <a:extLst>
              <a:ext uri="{28A0092B-C50C-407E-A947-70E740481C1C}">
                <a14:useLocalDpi xmlns:a14="http://schemas.microsoft.com/office/drawing/2010/main" val="0"/>
              </a:ext>
            </a:extLst>
          </a:blip>
          <a:srcRect l="3358" t="11261" r="5241" b="9619"/>
          <a:stretch>
            <a:fillRect/>
          </a:stretch>
        </p:blipFill>
        <p:spPr bwMode="auto">
          <a:xfrm>
            <a:off x="7170739" y="2770188"/>
            <a:ext cx="18827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Рисунок 16"/>
          <p:cNvPicPr>
            <a:picLocks noChangeAspect="1"/>
          </p:cNvPicPr>
          <p:nvPr/>
        </p:nvPicPr>
        <p:blipFill>
          <a:blip r:embed="rId4">
            <a:extLst>
              <a:ext uri="{28A0092B-C50C-407E-A947-70E740481C1C}">
                <a14:useLocalDpi xmlns:a14="http://schemas.microsoft.com/office/drawing/2010/main" val="0"/>
              </a:ext>
            </a:extLst>
          </a:blip>
          <a:srcRect r="-529"/>
          <a:stretch>
            <a:fillRect/>
          </a:stretch>
        </p:blipFill>
        <p:spPr bwMode="auto">
          <a:xfrm>
            <a:off x="2998789" y="2606676"/>
            <a:ext cx="1817687"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Рисунок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4214" y="2273300"/>
            <a:ext cx="8080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Рисунок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91563" y="2324101"/>
            <a:ext cx="7112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Прямоугольник 8"/>
          <p:cNvSpPr>
            <a:spLocks noChangeArrowheads="1"/>
          </p:cNvSpPr>
          <p:nvPr/>
        </p:nvSpPr>
        <p:spPr bwMode="auto">
          <a:xfrm>
            <a:off x="1584326" y="4313238"/>
            <a:ext cx="459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80975" algn="l"/>
              </a:tabLst>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tabLst>
                <a:tab pos="180975" algn="l"/>
              </a:tabLst>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tabLst>
                <a:tab pos="180975" algn="l"/>
              </a:tabLst>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tabLst>
                <a:tab pos="180975" algn="l"/>
              </a:tabLst>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tabLst>
                <a:tab pos="180975" algn="l"/>
              </a:tabLst>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tabLst>
                <a:tab pos="180975" algn="l"/>
              </a:tabLst>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tabLst>
                <a:tab pos="180975" algn="l"/>
              </a:tabLst>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tabLst>
                <a:tab pos="180975" algn="l"/>
              </a:tabLst>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tabLst>
                <a:tab pos="180975" algn="l"/>
              </a:tabLst>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200" b="1">
                <a:solidFill>
                  <a:srgbClr val="00ADB8"/>
                </a:solidFill>
                <a:latin typeface="Arial Black" panose="020B0A04020102020204" pitchFamily="34" charset="0"/>
              </a:rPr>
              <a:t>НАПРАВЛЕННОЕ МЕСТНОЕ ДЕЙСТВИЕ </a:t>
            </a:r>
          </a:p>
          <a:p>
            <a:pPr algn="ctr" eaLnBrk="1" hangingPunct="1">
              <a:spcBef>
                <a:spcPct val="0"/>
              </a:spcBef>
              <a:buFontTx/>
              <a:buNone/>
            </a:pPr>
            <a:r>
              <a:rPr kumimoji="0" lang="ru-RU" altLang="ru-RU" sz="1200" b="1">
                <a:solidFill>
                  <a:srgbClr val="00ADB8"/>
                </a:solidFill>
                <a:latin typeface="Arial Black" panose="020B0A04020102020204" pitchFamily="34" charset="0"/>
              </a:rPr>
              <a:t>В ОЧАГЕ ВНЕДРЕНИЯ </a:t>
            </a:r>
            <a:r>
              <a:rPr kumimoji="0" lang="ru-RU" altLang="ru-RU" sz="2000" b="1">
                <a:solidFill>
                  <a:srgbClr val="00ADB8"/>
                </a:solidFill>
                <a:latin typeface="Arial Black" panose="020B0A04020102020204" pitchFamily="34" charset="0"/>
              </a:rPr>
              <a:t>ВИРУСОВ</a:t>
            </a:r>
            <a:r>
              <a:rPr kumimoji="0" lang="ru-RU" altLang="ru-RU" sz="2000" b="1" baseline="30000">
                <a:solidFill>
                  <a:srgbClr val="00ADB8"/>
                </a:solidFill>
                <a:latin typeface="Arial Black" panose="020B0A04020102020204" pitchFamily="34" charset="0"/>
              </a:rPr>
              <a:t>4</a:t>
            </a:r>
          </a:p>
        </p:txBody>
      </p:sp>
      <p:sp>
        <p:nvSpPr>
          <p:cNvPr id="38927" name="Прямоугольник 19"/>
          <p:cNvSpPr>
            <a:spLocks noChangeArrowheads="1"/>
          </p:cNvSpPr>
          <p:nvPr/>
        </p:nvSpPr>
        <p:spPr bwMode="auto">
          <a:xfrm>
            <a:off x="1992314" y="4903789"/>
            <a:ext cx="4598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
                <a:srgbClr val="C00000"/>
              </a:buClr>
              <a:buSzPct val="150000"/>
              <a:buFontTx/>
              <a:buNone/>
            </a:pPr>
            <a:r>
              <a:rPr kumimoji="0" lang="ru-RU" altLang="ru-RU" sz="1400" b="1">
                <a:solidFill>
                  <a:srgbClr val="00ADB8"/>
                </a:solidFill>
                <a:latin typeface="Arial" panose="020B0604020202020204" pitchFamily="34" charset="0"/>
                <a:cs typeface="Tahoma" panose="020B0604030504040204" pitchFamily="34" charset="0"/>
              </a:rPr>
              <a:t>Восполнение недостаточности местного иммунитета</a:t>
            </a:r>
            <a:r>
              <a:rPr kumimoji="0" lang="ru-RU" altLang="ru-RU" sz="1400" b="1" baseline="30000">
                <a:solidFill>
                  <a:srgbClr val="00ADB8"/>
                </a:solidFill>
                <a:latin typeface="Arial" panose="020B0604020202020204" pitchFamily="34" charset="0"/>
                <a:cs typeface="Tahoma" panose="020B0604030504040204" pitchFamily="34" charset="0"/>
              </a:rPr>
              <a:t>4</a:t>
            </a:r>
          </a:p>
        </p:txBody>
      </p:sp>
      <p:sp>
        <p:nvSpPr>
          <p:cNvPr id="38928" name="Прямоугольник 22"/>
          <p:cNvSpPr>
            <a:spLocks noChangeArrowheads="1"/>
          </p:cNvSpPr>
          <p:nvPr/>
        </p:nvSpPr>
        <p:spPr bwMode="auto">
          <a:xfrm>
            <a:off x="5715001" y="4905376"/>
            <a:ext cx="4748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
                <a:srgbClr val="C00000"/>
              </a:buClr>
              <a:buSzPct val="150000"/>
              <a:buFontTx/>
              <a:buNone/>
            </a:pPr>
            <a:r>
              <a:rPr kumimoji="0" lang="ru-RU" altLang="ru-RU" sz="1400" b="1">
                <a:solidFill>
                  <a:srgbClr val="720E74"/>
                </a:solidFill>
                <a:latin typeface="Arial" panose="020B0604020202020204" pitchFamily="34" charset="0"/>
                <a:cs typeface="Tahoma" panose="020B0604030504040204" pitchFamily="34" charset="0"/>
              </a:rPr>
              <a:t>Высокая биодоступность 80% при ректальном введении</a:t>
            </a:r>
            <a:r>
              <a:rPr kumimoji="0" lang="ru-RU" altLang="ru-RU" sz="1200" b="1" baseline="30000">
                <a:solidFill>
                  <a:srgbClr val="720E74"/>
                </a:solidFill>
                <a:latin typeface="Arial" panose="020B0604020202020204" pitchFamily="34" charset="0"/>
                <a:cs typeface="Tahoma" panose="020B0604030504040204" pitchFamily="34" charset="0"/>
              </a:rPr>
              <a:t>1</a:t>
            </a:r>
          </a:p>
        </p:txBody>
      </p:sp>
      <p:sp>
        <p:nvSpPr>
          <p:cNvPr id="38929" name="Прямоугольник 27"/>
          <p:cNvSpPr>
            <a:spLocks noChangeArrowheads="1"/>
          </p:cNvSpPr>
          <p:nvPr/>
        </p:nvSpPr>
        <p:spPr bwMode="auto">
          <a:xfrm>
            <a:off x="1524001" y="6189663"/>
            <a:ext cx="6138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AutoNum type="arabicPeriod"/>
            </a:pPr>
            <a:r>
              <a:rPr kumimoji="0" lang="ru-RU" altLang="ru-RU" sz="600" i="1"/>
              <a:t>ИМП Генферон Лайт 125 000 МЕ, свечи</a:t>
            </a:r>
          </a:p>
          <a:p>
            <a:pPr eaLnBrk="1" hangingPunct="1">
              <a:spcBef>
                <a:spcPct val="0"/>
              </a:spcBef>
              <a:buFontTx/>
              <a:buAutoNum type="arabicPeriod"/>
            </a:pPr>
            <a:r>
              <a:rPr kumimoji="0" lang="ru-RU" altLang="ru-RU" sz="600" i="1"/>
              <a:t> «Сравнительное исследование времени полной деформации суппозиториев с разным составом основы»  </a:t>
            </a:r>
          </a:p>
          <a:p>
            <a:pPr eaLnBrk="1" hangingPunct="1">
              <a:spcBef>
                <a:spcPct val="0"/>
              </a:spcBef>
              <a:buFontTx/>
              <a:buAutoNum type="arabicPeriod"/>
            </a:pPr>
            <a:r>
              <a:rPr kumimoji="0" lang="ru-RU" altLang="ru-RU" sz="600" i="1"/>
              <a:t> Результаты сравнительного исследования времени полной деформации (в минутах): Виферон® (150 000 МЕ) — 3,46; 3,56; 4,02. Генферон® лайт (125 000 МЕ) — 6,31; 6,52; 6,44.</a:t>
            </a:r>
          </a:p>
          <a:p>
            <a:pPr eaLnBrk="1" hangingPunct="1">
              <a:spcBef>
                <a:spcPct val="0"/>
              </a:spcBef>
              <a:buFontTx/>
              <a:buAutoNum type="arabicPeriod"/>
            </a:pPr>
            <a:r>
              <a:rPr kumimoji="0" lang="ru-RU" altLang="ru-RU" sz="600" i="1"/>
              <a:t>ИМП назальных капель Генферон лайт</a:t>
            </a:r>
          </a:p>
          <a:p>
            <a:pPr eaLnBrk="1" hangingPunct="1">
              <a:spcBef>
                <a:spcPct val="0"/>
              </a:spcBef>
              <a:buFontTx/>
              <a:buAutoNum type="arabicPeriod"/>
            </a:pPr>
            <a:endParaRPr kumimoji="0" lang="ru-RU" altLang="ru-RU" sz="600" i="1"/>
          </a:p>
        </p:txBody>
      </p:sp>
      <p:sp>
        <p:nvSpPr>
          <p:cNvPr id="10" name="Прямоугольник 9"/>
          <p:cNvSpPr/>
          <p:nvPr/>
        </p:nvSpPr>
        <p:spPr>
          <a:xfrm>
            <a:off x="1524000" y="5572126"/>
            <a:ext cx="9144000" cy="657225"/>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sp>
        <p:nvSpPr>
          <p:cNvPr id="38931" name="TextBox 10"/>
          <p:cNvSpPr txBox="1">
            <a:spLocks noChangeArrowheads="1"/>
          </p:cNvSpPr>
          <p:nvPr/>
        </p:nvSpPr>
        <p:spPr bwMode="auto">
          <a:xfrm>
            <a:off x="1797051" y="5500689"/>
            <a:ext cx="817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a:solidFill>
                  <a:schemeClr val="bg1"/>
                </a:solidFill>
                <a:latin typeface="Arial Black" panose="020B0A04020102020204" pitchFamily="34" charset="0"/>
              </a:rPr>
              <a:t>Комплексный подход: сочетание местного и системного действия </a:t>
            </a:r>
          </a:p>
        </p:txBody>
      </p:sp>
      <p:sp>
        <p:nvSpPr>
          <p:cNvPr id="24" name="Прямоугольник 23"/>
          <p:cNvSpPr/>
          <p:nvPr/>
        </p:nvSpPr>
        <p:spPr>
          <a:xfrm>
            <a:off x="1524000" y="-3175"/>
            <a:ext cx="9144000" cy="8937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dirty="0">
                <a:solidFill>
                  <a:schemeClr val="bg1"/>
                </a:solidFill>
                <a:latin typeface="Arial Black" panose="020B0A04020102020204" pitchFamily="34" charset="0"/>
              </a:rPr>
              <a:t>Оптимальный выбор лечения ОРВИ у детей с рождения</a:t>
            </a:r>
          </a:p>
        </p:txBody>
      </p:sp>
    </p:spTree>
    <p:extLst>
      <p:ext uri="{BB962C8B-B14F-4D97-AF65-F5344CB8AC3E}">
        <p14:creationId xmlns:p14="http://schemas.microsoft.com/office/powerpoint/2010/main" val="38890308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Прямоугольник 60"/>
          <p:cNvSpPr/>
          <p:nvPr/>
        </p:nvSpPr>
        <p:spPr>
          <a:xfrm>
            <a:off x="1524000" y="-12383"/>
            <a:ext cx="9144000" cy="111593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7" name="TextBox 26"/>
          <p:cNvSpPr txBox="1"/>
          <p:nvPr/>
        </p:nvSpPr>
        <p:spPr>
          <a:xfrm>
            <a:off x="1718867" y="243736"/>
            <a:ext cx="8660192" cy="526298"/>
          </a:xfrm>
          <a:prstGeom prst="rect">
            <a:avLst/>
          </a:prstGeom>
        </p:spPr>
        <p:txBody>
          <a:bodyPr vert="horz" lIns="68580" tIns="34290" rIns="68580" bIns="34290" rtlCol="0" anchor="ctr">
            <a:normAutofit fontScale="97500"/>
          </a:bodyPr>
          <a:lstStyle>
            <a:lvl1pPr algn="ctr">
              <a:lnSpc>
                <a:spcPct val="90000"/>
              </a:lnSpc>
              <a:spcBef>
                <a:spcPct val="0"/>
              </a:spcBef>
              <a:buNone/>
              <a:defRPr sz="4400" b="1">
                <a:solidFill>
                  <a:schemeClr val="bg1"/>
                </a:solidFill>
                <a:latin typeface="+mj-lt"/>
                <a:ea typeface="+mj-ea"/>
                <a:cs typeface="+mj-cs"/>
              </a:defRPr>
            </a:lvl1pPr>
          </a:lstStyle>
          <a:p>
            <a:r>
              <a:rPr lang="ru-RU" altLang="ru-RU" sz="2400" dirty="0">
                <a:latin typeface="Arial Black" panose="020B0A04020102020204" pitchFamily="34" charset="0"/>
              </a:rPr>
              <a:t>6 ПРИЧИН ПОЧЕМУ ГЕНФЕРОН ЛАЙТ</a:t>
            </a:r>
          </a:p>
        </p:txBody>
      </p:sp>
      <p:pic>
        <p:nvPicPr>
          <p:cNvPr id="2" name="Рисунок 1"/>
          <p:cNvPicPr>
            <a:picLocks noChangeAspect="1"/>
          </p:cNvPicPr>
          <p:nvPr/>
        </p:nvPicPr>
        <p:blipFill>
          <a:blip r:embed="rId3"/>
          <a:stretch>
            <a:fillRect/>
          </a:stretch>
        </p:blipFill>
        <p:spPr>
          <a:xfrm>
            <a:off x="6781800" y="2401537"/>
            <a:ext cx="2611308" cy="1430954"/>
          </a:xfrm>
          <a:prstGeom prst="rect">
            <a:avLst/>
          </a:prstGeom>
        </p:spPr>
      </p:pic>
      <p:grpSp>
        <p:nvGrpSpPr>
          <p:cNvPr id="5" name="Группа 4"/>
          <p:cNvGrpSpPr/>
          <p:nvPr/>
        </p:nvGrpSpPr>
        <p:grpSpPr>
          <a:xfrm>
            <a:off x="2668406" y="1222013"/>
            <a:ext cx="7344687" cy="1238346"/>
            <a:chOff x="1651423" y="1623595"/>
            <a:chExt cx="6221033" cy="695002"/>
          </a:xfrm>
        </p:grpSpPr>
        <p:sp>
          <p:nvSpPr>
            <p:cNvPr id="83" name="Скругленный прямоугольник 82"/>
            <p:cNvSpPr/>
            <p:nvPr/>
          </p:nvSpPr>
          <p:spPr>
            <a:xfrm>
              <a:off x="1651423" y="1785822"/>
              <a:ext cx="2849507" cy="311221"/>
            </a:xfrm>
            <a:prstGeom prst="roundRect">
              <a:avLst/>
            </a:prstGeom>
            <a:noFill/>
            <a:ln w="57150">
              <a:solidFill>
                <a:srgbClr val="720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rgbClr val="720E74"/>
                  </a:solidFill>
                  <a:latin typeface="Arial" panose="020B0604020202020204" pitchFamily="34" charset="0"/>
                  <a:cs typeface="Arial" panose="020B0604020202020204" pitchFamily="34" charset="0"/>
                </a:rPr>
                <a:t>ИНТЕРФЕРОН альфа 2</a:t>
              </a:r>
              <a:r>
                <a:rPr lang="en-US" sz="1350" b="1" dirty="0">
                  <a:solidFill>
                    <a:srgbClr val="720E74"/>
                  </a:solidFill>
                  <a:latin typeface="Arial" panose="020B0604020202020204" pitchFamily="34" charset="0"/>
                  <a:cs typeface="Arial" panose="020B0604020202020204" pitchFamily="34" charset="0"/>
                </a:rPr>
                <a:t>b</a:t>
              </a:r>
              <a:endParaRPr lang="ru-RU" sz="1350" b="1" dirty="0">
                <a:solidFill>
                  <a:srgbClr val="720E74"/>
                </a:solidFill>
                <a:latin typeface="Arial" panose="020B0604020202020204" pitchFamily="34" charset="0"/>
                <a:cs typeface="Arial" panose="020B0604020202020204" pitchFamily="34" charset="0"/>
              </a:endParaRPr>
            </a:p>
          </p:txBody>
        </p:sp>
        <p:sp>
          <p:nvSpPr>
            <p:cNvPr id="85" name="Скругленный прямоугольник 84"/>
            <p:cNvSpPr/>
            <p:nvPr/>
          </p:nvSpPr>
          <p:spPr>
            <a:xfrm>
              <a:off x="4817057" y="1755280"/>
              <a:ext cx="3055399" cy="321584"/>
            </a:xfrm>
            <a:prstGeom prst="roundRect">
              <a:avLst/>
            </a:prstGeom>
            <a:noFill/>
            <a:ln w="57150">
              <a:solidFill>
                <a:srgbClr val="720E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rgbClr val="720E74"/>
                  </a:solidFill>
                  <a:latin typeface="Arial" panose="020B0604020202020204" pitchFamily="34" charset="0"/>
                  <a:cs typeface="Arial" panose="020B0604020202020204" pitchFamily="34" charset="0"/>
                </a:rPr>
                <a:t>ТАУРИН</a:t>
              </a:r>
              <a:r>
                <a:rPr lang="ru-RU" sz="1350" b="1" dirty="0">
                  <a:solidFill>
                    <a:srgbClr val="002060"/>
                  </a:solidFill>
                  <a:latin typeface="Arial" panose="020B0604020202020204" pitchFamily="34" charset="0"/>
                  <a:cs typeface="Arial" panose="020B0604020202020204" pitchFamily="34" charset="0"/>
                </a:rPr>
                <a:t> </a:t>
              </a:r>
            </a:p>
          </p:txBody>
        </p:sp>
        <p:sp>
          <p:nvSpPr>
            <p:cNvPr id="86" name="Овал 85"/>
            <p:cNvSpPr/>
            <p:nvPr/>
          </p:nvSpPr>
          <p:spPr>
            <a:xfrm>
              <a:off x="4282402" y="1623595"/>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87" name="Плюс 86"/>
            <p:cNvSpPr/>
            <p:nvPr/>
          </p:nvSpPr>
          <p:spPr>
            <a:xfrm>
              <a:off x="4288646" y="1632797"/>
              <a:ext cx="685800" cy="6858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 name="Прямоугольник 2"/>
            <p:cNvSpPr/>
            <p:nvPr/>
          </p:nvSpPr>
          <p:spPr>
            <a:xfrm>
              <a:off x="1892745" y="2116462"/>
              <a:ext cx="1928293" cy="129551"/>
            </a:xfrm>
            <a:prstGeom prst="rect">
              <a:avLst/>
            </a:prstGeom>
          </p:spPr>
          <p:txBody>
            <a:bodyPr wrap="none">
              <a:spAutoFit/>
            </a:bodyPr>
            <a:lstStyle/>
            <a:p>
              <a:r>
                <a:rPr lang="ru-RU" sz="900" b="1" dirty="0">
                  <a:solidFill>
                    <a:srgbClr val="720E74"/>
                  </a:solidFill>
                  <a:latin typeface="Arial" panose="020B0604020202020204" pitchFamily="34" charset="0"/>
                  <a:cs typeface="Arial" panose="020B0604020202020204" pitchFamily="34" charset="0"/>
                </a:rPr>
                <a:t>Прямое противовирусное действие </a:t>
              </a:r>
              <a:endParaRPr lang="ru-RU" sz="900" dirty="0">
                <a:solidFill>
                  <a:srgbClr val="720E74"/>
                </a:solidFill>
              </a:endParaRPr>
            </a:p>
          </p:txBody>
        </p:sp>
      </p:grpSp>
      <p:sp>
        <p:nvSpPr>
          <p:cNvPr id="89" name="Прямоугольник 88"/>
          <p:cNvSpPr/>
          <p:nvPr/>
        </p:nvSpPr>
        <p:spPr>
          <a:xfrm>
            <a:off x="6703374" y="2069046"/>
            <a:ext cx="3367696" cy="230832"/>
          </a:xfrm>
          <a:prstGeom prst="rect">
            <a:avLst/>
          </a:prstGeom>
        </p:spPr>
        <p:txBody>
          <a:bodyPr wrap="square">
            <a:spAutoFit/>
          </a:bodyPr>
          <a:lstStyle/>
          <a:p>
            <a:r>
              <a:rPr lang="ru-RU" sz="900" b="1" dirty="0">
                <a:solidFill>
                  <a:srgbClr val="720E74"/>
                </a:solidFill>
                <a:latin typeface="Arial" panose="020B0604020202020204" pitchFamily="34" charset="0"/>
                <a:ea typeface="Tahoma" panose="020B0604030504040204" pitchFamily="34" charset="0"/>
                <a:cs typeface="Arial" panose="020B0604020202020204" pitchFamily="34" charset="0"/>
              </a:rPr>
              <a:t>Усиление терапевтического действия ИНФ</a:t>
            </a:r>
            <a:endParaRPr lang="ru-RU" sz="900" b="1" baseline="30000" dirty="0">
              <a:solidFill>
                <a:srgbClr val="720E74"/>
              </a:solidFill>
              <a:latin typeface="Arial" panose="020B0604020202020204" pitchFamily="34" charset="0"/>
              <a:ea typeface="Tahoma" panose="020B0604030504040204" pitchFamily="34" charset="0"/>
              <a:cs typeface="Arial" panose="020B0604020202020204" pitchFamily="34" charset="0"/>
            </a:endParaRPr>
          </a:p>
        </p:txBody>
      </p:sp>
      <p:sp>
        <p:nvSpPr>
          <p:cNvPr id="4" name="TextBox 3"/>
          <p:cNvSpPr txBox="1"/>
          <p:nvPr/>
        </p:nvSpPr>
        <p:spPr>
          <a:xfrm>
            <a:off x="2114112" y="2571102"/>
            <a:ext cx="4005218" cy="1446550"/>
          </a:xfrm>
          <a:prstGeom prst="rect">
            <a:avLst/>
          </a:prstGeom>
          <a:noFill/>
        </p:spPr>
        <p:txBody>
          <a:bodyPr wrap="square" rtlCol="0">
            <a:spAutoFit/>
          </a:bodyPr>
          <a:lstStyle/>
          <a:p>
            <a:pPr algn="ctr"/>
            <a:r>
              <a:rPr lang="ru-RU" sz="3200" b="1" dirty="0">
                <a:solidFill>
                  <a:srgbClr val="0070C0"/>
                </a:solidFill>
                <a:latin typeface="Arial Black" panose="020B0A04020102020204" pitchFamily="34" charset="0"/>
              </a:rPr>
              <a:t>УМЕНЬШЕННАЯ  </a:t>
            </a:r>
            <a:r>
              <a:rPr lang="ru-RU" sz="2800" b="1" dirty="0">
                <a:solidFill>
                  <a:srgbClr val="0070C0"/>
                </a:solidFill>
                <a:latin typeface="Arial Black" panose="020B0A04020102020204" pitchFamily="34" charset="0"/>
              </a:rPr>
              <a:t>лекарственная нагрузка</a:t>
            </a:r>
          </a:p>
        </p:txBody>
      </p:sp>
      <p:pic>
        <p:nvPicPr>
          <p:cNvPr id="296962" name="Рисунок 85"/>
          <p:cNvPicPr>
            <a:picLocks noChangeAspect="1"/>
          </p:cNvPicPr>
          <p:nvPr/>
        </p:nvPicPr>
        <p:blipFill>
          <a:blip r:embed="rId4">
            <a:extLst>
              <a:ext uri="{28A0092B-C50C-407E-A947-70E740481C1C}">
                <a14:useLocalDpi xmlns:a14="http://schemas.microsoft.com/office/drawing/2010/main" val="0"/>
              </a:ext>
            </a:extLst>
          </a:blip>
          <a:srcRect b="14366"/>
          <a:stretch>
            <a:fillRect/>
          </a:stretch>
        </p:blipFill>
        <p:spPr bwMode="auto">
          <a:xfrm>
            <a:off x="7865934" y="5029042"/>
            <a:ext cx="885825" cy="59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Овал 28"/>
          <p:cNvSpPr/>
          <p:nvPr/>
        </p:nvSpPr>
        <p:spPr>
          <a:xfrm>
            <a:off x="1662818" y="4872285"/>
            <a:ext cx="1064419" cy="1004888"/>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31" name="Овал 30"/>
          <p:cNvSpPr/>
          <p:nvPr/>
        </p:nvSpPr>
        <p:spPr>
          <a:xfrm>
            <a:off x="7776638" y="4823063"/>
            <a:ext cx="1064419" cy="1004888"/>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32" name="Овал 31"/>
          <p:cNvSpPr/>
          <p:nvPr/>
        </p:nvSpPr>
        <p:spPr>
          <a:xfrm>
            <a:off x="6364955" y="4862353"/>
            <a:ext cx="1064419" cy="1004888"/>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33" name="Овал 32"/>
          <p:cNvSpPr/>
          <p:nvPr/>
        </p:nvSpPr>
        <p:spPr>
          <a:xfrm>
            <a:off x="3269909" y="4854890"/>
            <a:ext cx="1064419" cy="1006078"/>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grpSp>
        <p:nvGrpSpPr>
          <p:cNvPr id="296973" name="Группа 23"/>
          <p:cNvGrpSpPr>
            <a:grpSpLocks/>
          </p:cNvGrpSpPr>
          <p:nvPr/>
        </p:nvGrpSpPr>
        <p:grpSpPr bwMode="auto">
          <a:xfrm>
            <a:off x="1852235" y="5057786"/>
            <a:ext cx="744140" cy="615553"/>
            <a:chOff x="2490349" y="3206720"/>
            <a:chExt cx="1323051" cy="1094730"/>
          </a:xfrm>
        </p:grpSpPr>
        <p:pic>
          <p:nvPicPr>
            <p:cNvPr id="297012" name="Picture 8" descr="ÐÐ°ÑÑÐ¸Ð½ÐºÐ¸ Ð¿Ð¾ Ð·Ð°Ð¿ÑÐ¾ÑÑ 6 minute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349" y="3206720"/>
              <a:ext cx="1323051" cy="109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Овал 21"/>
            <p:cNvSpPr/>
            <p:nvPr/>
          </p:nvSpPr>
          <p:spPr>
            <a:xfrm>
              <a:off x="2752842" y="3761496"/>
              <a:ext cx="194753" cy="258331"/>
            </a:xfrm>
            <a:prstGeom prst="ellipse">
              <a:avLst/>
            </a:prstGeom>
            <a:solidFill>
              <a:srgbClr val="E7E8E9"/>
            </a:solidFill>
            <a:ln>
              <a:solidFill>
                <a:srgbClr val="E7E8E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297014" name="TextBox 22"/>
            <p:cNvSpPr txBox="1">
              <a:spLocks noChangeArrowheads="1"/>
            </p:cNvSpPr>
            <p:nvPr/>
          </p:nvSpPr>
          <p:spPr bwMode="auto">
            <a:xfrm>
              <a:off x="2680276" y="3637051"/>
              <a:ext cx="485084" cy="53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altLang="ru-RU" sz="1350" b="1">
                  <a:solidFill>
                    <a:srgbClr val="EC008C"/>
                  </a:solidFill>
                </a:rPr>
                <a:t>6</a:t>
              </a:r>
            </a:p>
          </p:txBody>
        </p:sp>
      </p:grpSp>
      <p:sp>
        <p:nvSpPr>
          <p:cNvPr id="46" name="TextBox 45"/>
          <p:cNvSpPr txBox="1"/>
          <p:nvPr/>
        </p:nvSpPr>
        <p:spPr>
          <a:xfrm>
            <a:off x="1601713" y="4803887"/>
            <a:ext cx="1186265" cy="1211759"/>
          </a:xfrm>
          <a:prstGeom prst="rect">
            <a:avLst/>
          </a:prstGeom>
          <a:noFill/>
        </p:spPr>
        <p:txBody>
          <a:bodyPr spcFirstLastPara="1" wrap="none">
            <a:prstTxWarp prst="textArchUp">
              <a:avLst>
                <a:gd name="adj" fmla="val 10955356"/>
              </a:avLst>
            </a:prstTxWarp>
            <a:spAutoFit/>
          </a:bodyPr>
          <a:lstStyle/>
          <a:p>
            <a:pPr>
              <a:defRPr/>
            </a:pPr>
            <a:r>
              <a:rPr lang="ru-RU" sz="1575" b="1" dirty="0">
                <a:solidFill>
                  <a:schemeClr val="tx1">
                    <a:lumMod val="75000"/>
                    <a:lumOff val="25000"/>
                  </a:schemeClr>
                </a:solidFill>
              </a:rPr>
              <a:t>высвобождение веществ</a:t>
            </a:r>
            <a:r>
              <a:rPr lang="en-US" sz="1575" b="1" dirty="0">
                <a:solidFill>
                  <a:schemeClr val="tx1">
                    <a:lumMod val="75000"/>
                    <a:lumOff val="25000"/>
                  </a:schemeClr>
                </a:solidFill>
              </a:rPr>
              <a:t> </a:t>
            </a:r>
            <a:r>
              <a:rPr lang="ru-RU" sz="1575" b="1" dirty="0">
                <a:solidFill>
                  <a:schemeClr val="tx1">
                    <a:lumMod val="75000"/>
                    <a:lumOff val="25000"/>
                  </a:schemeClr>
                </a:solidFill>
              </a:rPr>
              <a:t>из свечи</a:t>
            </a:r>
          </a:p>
        </p:txBody>
      </p:sp>
      <p:sp>
        <p:nvSpPr>
          <p:cNvPr id="84" name="TextBox 83"/>
          <p:cNvSpPr txBox="1"/>
          <p:nvPr/>
        </p:nvSpPr>
        <p:spPr>
          <a:xfrm>
            <a:off x="7714376" y="4750150"/>
            <a:ext cx="1189167" cy="1146581"/>
          </a:xfrm>
          <a:prstGeom prst="rect">
            <a:avLst/>
          </a:prstGeom>
          <a:noFill/>
        </p:spPr>
        <p:txBody>
          <a:bodyPr spcFirstLastPara="1" wrap="none">
            <a:prstTxWarp prst="textArchUp">
              <a:avLst>
                <a:gd name="adj" fmla="val 11153183"/>
              </a:avLst>
            </a:prstTxWarp>
            <a:spAutoFit/>
          </a:bodyPr>
          <a:lstStyle/>
          <a:p>
            <a:pPr>
              <a:defRPr/>
            </a:pPr>
            <a:r>
              <a:rPr lang="ru-RU" sz="1575" b="1" dirty="0">
                <a:solidFill>
                  <a:srgbClr val="C00000"/>
                </a:solidFill>
                <a:latin typeface="Arial Black" panose="020B0A04020102020204" pitchFamily="34" charset="0"/>
              </a:rPr>
              <a:t>без</a:t>
            </a:r>
            <a:r>
              <a:rPr lang="ru-RU" sz="1575" b="1" dirty="0">
                <a:solidFill>
                  <a:schemeClr val="tx1">
                    <a:lumMod val="75000"/>
                    <a:lumOff val="25000"/>
                  </a:schemeClr>
                </a:solidFill>
              </a:rPr>
              <a:t> масло какао и витаминов</a:t>
            </a:r>
          </a:p>
        </p:txBody>
      </p:sp>
      <p:sp>
        <p:nvSpPr>
          <p:cNvPr id="91" name="TextBox 90"/>
          <p:cNvSpPr txBox="1"/>
          <p:nvPr/>
        </p:nvSpPr>
        <p:spPr>
          <a:xfrm>
            <a:off x="6287007" y="4782990"/>
            <a:ext cx="1216122" cy="1213699"/>
          </a:xfrm>
          <a:prstGeom prst="rect">
            <a:avLst/>
          </a:prstGeom>
          <a:noFill/>
        </p:spPr>
        <p:txBody>
          <a:bodyPr spcFirstLastPara="1" wrap="none">
            <a:prstTxWarp prst="textArchUp">
              <a:avLst>
                <a:gd name="adj" fmla="val 10358596"/>
              </a:avLst>
            </a:prstTxWarp>
            <a:spAutoFit/>
          </a:bodyPr>
          <a:lstStyle/>
          <a:p>
            <a:pPr>
              <a:defRPr/>
            </a:pPr>
            <a:r>
              <a:rPr lang="ru-RU" sz="1575" b="1" dirty="0">
                <a:solidFill>
                  <a:schemeClr val="tx1">
                    <a:lumMod val="75000"/>
                    <a:lumOff val="25000"/>
                  </a:schemeClr>
                </a:solidFill>
              </a:rPr>
              <a:t>уменьшенный диаметр сечения свечи</a:t>
            </a:r>
          </a:p>
        </p:txBody>
      </p:sp>
      <p:sp>
        <p:nvSpPr>
          <p:cNvPr id="92" name="Freeform 6"/>
          <p:cNvSpPr>
            <a:spLocks noEditPoints="1"/>
          </p:cNvSpPr>
          <p:nvPr/>
        </p:nvSpPr>
        <p:spPr bwMode="auto">
          <a:xfrm>
            <a:off x="3461598" y="5268036"/>
            <a:ext cx="225029" cy="330994"/>
          </a:xfrm>
          <a:custGeom>
            <a:avLst/>
            <a:gdLst>
              <a:gd name="T0" fmla="*/ 1220 w 1465"/>
              <a:gd name="T1" fmla="*/ 3192 h 3302"/>
              <a:gd name="T2" fmla="*/ 1087 w 1465"/>
              <a:gd name="T3" fmla="*/ 3253 h 3302"/>
              <a:gd name="T4" fmla="*/ 937 w 1465"/>
              <a:gd name="T5" fmla="*/ 3288 h 3302"/>
              <a:gd name="T6" fmla="*/ 787 w 1465"/>
              <a:gd name="T7" fmla="*/ 3301 h 3302"/>
              <a:gd name="T8" fmla="*/ 696 w 1465"/>
              <a:gd name="T9" fmla="*/ 3301 h 3302"/>
              <a:gd name="T10" fmla="*/ 557 w 1465"/>
              <a:gd name="T11" fmla="*/ 3290 h 3302"/>
              <a:gd name="T12" fmla="*/ 418 w 1465"/>
              <a:gd name="T13" fmla="*/ 3262 h 3302"/>
              <a:gd name="T14" fmla="*/ 289 w 1465"/>
              <a:gd name="T15" fmla="*/ 3211 h 3302"/>
              <a:gd name="T16" fmla="*/ 182 w 1465"/>
              <a:gd name="T17" fmla="*/ 3135 h 3302"/>
              <a:gd name="T18" fmla="*/ 14 w 1465"/>
              <a:gd name="T19" fmla="*/ 1116 h 3302"/>
              <a:gd name="T20" fmla="*/ 54 w 1465"/>
              <a:gd name="T21" fmla="*/ 911 h 3302"/>
              <a:gd name="T22" fmla="*/ 118 w 1465"/>
              <a:gd name="T23" fmla="*/ 706 h 3302"/>
              <a:gd name="T24" fmla="*/ 200 w 1465"/>
              <a:gd name="T25" fmla="*/ 510 h 3302"/>
              <a:gd name="T26" fmla="*/ 300 w 1465"/>
              <a:gd name="T27" fmla="*/ 332 h 3302"/>
              <a:gd name="T28" fmla="*/ 417 w 1465"/>
              <a:gd name="T29" fmla="*/ 183 h 3302"/>
              <a:gd name="T30" fmla="*/ 547 w 1465"/>
              <a:gd name="T31" fmla="*/ 71 h 3302"/>
              <a:gd name="T32" fmla="*/ 689 w 1465"/>
              <a:gd name="T33" fmla="*/ 8 h 3302"/>
              <a:gd name="T34" fmla="*/ 836 w 1465"/>
              <a:gd name="T35" fmla="*/ 23 h 3302"/>
              <a:gd name="T36" fmla="*/ 972 w 1465"/>
              <a:gd name="T37" fmla="*/ 103 h 3302"/>
              <a:gd name="T38" fmla="*/ 1097 w 1465"/>
              <a:gd name="T39" fmla="*/ 227 h 3302"/>
              <a:gd name="T40" fmla="*/ 1205 w 1465"/>
              <a:gd name="T41" fmla="*/ 385 h 3302"/>
              <a:gd name="T42" fmla="*/ 1298 w 1465"/>
              <a:gd name="T43" fmla="*/ 569 h 3302"/>
              <a:gd name="T44" fmla="*/ 1373 w 1465"/>
              <a:gd name="T45" fmla="*/ 768 h 3302"/>
              <a:gd name="T46" fmla="*/ 1426 w 1465"/>
              <a:gd name="T47" fmla="*/ 974 h 3302"/>
              <a:gd name="T48" fmla="*/ 1459 w 1465"/>
              <a:gd name="T49" fmla="*/ 1176 h 3302"/>
              <a:gd name="T50" fmla="*/ 375 w 1465"/>
              <a:gd name="T51" fmla="*/ 2992 h 3302"/>
              <a:gd name="T52" fmla="*/ 248 w 1465"/>
              <a:gd name="T53" fmla="*/ 1146 h 3302"/>
              <a:gd name="T54" fmla="*/ 273 w 1465"/>
              <a:gd name="T55" fmla="*/ 969 h 3302"/>
              <a:gd name="T56" fmla="*/ 321 w 1465"/>
              <a:gd name="T57" fmla="*/ 820 h 3302"/>
              <a:gd name="T58" fmla="*/ 393 w 1465"/>
              <a:gd name="T59" fmla="*/ 699 h 3302"/>
              <a:gd name="T60" fmla="*/ 495 w 1465"/>
              <a:gd name="T61" fmla="*/ 608 h 3302"/>
              <a:gd name="T62" fmla="*/ 438 w 1465"/>
              <a:gd name="T63" fmla="*/ 760 h 3302"/>
              <a:gd name="T64" fmla="*/ 375 w 1465"/>
              <a:gd name="T65" fmla="*/ 887 h 3302"/>
              <a:gd name="T66" fmla="*/ 338 w 1465"/>
              <a:gd name="T67" fmla="*/ 1047 h 3302"/>
              <a:gd name="T68" fmla="*/ 322 w 1465"/>
              <a:gd name="T69" fmla="*/ 1237 h 3302"/>
              <a:gd name="T70" fmla="*/ 375 w 1465"/>
              <a:gd name="T71" fmla="*/ 2992 h 3302"/>
              <a:gd name="T72" fmla="*/ 1145 w 1465"/>
              <a:gd name="T73" fmla="*/ 3085 h 3302"/>
              <a:gd name="T74" fmla="*/ 1032 w 1465"/>
              <a:gd name="T75" fmla="*/ 3141 h 3302"/>
              <a:gd name="T76" fmla="*/ 905 w 1465"/>
              <a:gd name="T77" fmla="*/ 3173 h 3302"/>
              <a:gd name="T78" fmla="*/ 779 w 1465"/>
              <a:gd name="T79" fmla="*/ 3186 h 3302"/>
              <a:gd name="T80" fmla="*/ 658 w 1465"/>
              <a:gd name="T81" fmla="*/ 3184 h 3302"/>
              <a:gd name="T82" fmla="*/ 529 w 1465"/>
              <a:gd name="T83" fmla="*/ 3165 h 3302"/>
              <a:gd name="T84" fmla="*/ 406 w 1465"/>
              <a:gd name="T85" fmla="*/ 3126 h 3302"/>
              <a:gd name="T86" fmla="*/ 299 w 1465"/>
              <a:gd name="T87" fmla="*/ 3061 h 3302"/>
              <a:gd name="T88" fmla="*/ 106 w 1465"/>
              <a:gd name="T89" fmla="*/ 1235 h 3302"/>
              <a:gd name="T90" fmla="*/ 137 w 1465"/>
              <a:gd name="T91" fmla="*/ 1037 h 3302"/>
              <a:gd name="T92" fmla="*/ 189 w 1465"/>
              <a:gd name="T93" fmla="*/ 832 h 3302"/>
              <a:gd name="T94" fmla="*/ 262 w 1465"/>
              <a:gd name="T95" fmla="*/ 633 h 3302"/>
              <a:gd name="T96" fmla="*/ 350 w 1465"/>
              <a:gd name="T97" fmla="*/ 452 h 3302"/>
              <a:gd name="T98" fmla="*/ 453 w 1465"/>
              <a:gd name="T99" fmla="*/ 298 h 3302"/>
              <a:gd name="T100" fmla="*/ 569 w 1465"/>
              <a:gd name="T101" fmla="*/ 183 h 3302"/>
              <a:gd name="T102" fmla="*/ 694 w 1465"/>
              <a:gd name="T103" fmla="*/ 118 h 3302"/>
              <a:gd name="T104" fmla="*/ 782 w 1465"/>
              <a:gd name="T105" fmla="*/ 118 h 3302"/>
              <a:gd name="T106" fmla="*/ 906 w 1465"/>
              <a:gd name="T107" fmla="*/ 182 h 3302"/>
              <a:gd name="T108" fmla="*/ 1020 w 1465"/>
              <a:gd name="T109" fmla="*/ 297 h 3302"/>
              <a:gd name="T110" fmla="*/ 1122 w 1465"/>
              <a:gd name="T111" fmla="*/ 449 h 3302"/>
              <a:gd name="T112" fmla="*/ 1208 w 1465"/>
              <a:gd name="T113" fmla="*/ 629 h 3302"/>
              <a:gd name="T114" fmla="*/ 1277 w 1465"/>
              <a:gd name="T115" fmla="*/ 827 h 3302"/>
              <a:gd name="T116" fmla="*/ 1328 w 1465"/>
              <a:gd name="T117" fmla="*/ 1030 h 3302"/>
              <a:gd name="T118" fmla="*/ 1358 w 1465"/>
              <a:gd name="T119" fmla="*/ 1229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3302">
                <a:moveTo>
                  <a:pt x="1294" y="3135"/>
                </a:moveTo>
                <a:lnTo>
                  <a:pt x="1259" y="3165"/>
                </a:lnTo>
                <a:lnTo>
                  <a:pt x="1220" y="3192"/>
                </a:lnTo>
                <a:lnTo>
                  <a:pt x="1178" y="3216"/>
                </a:lnTo>
                <a:lnTo>
                  <a:pt x="1133" y="3236"/>
                </a:lnTo>
                <a:lnTo>
                  <a:pt x="1087" y="3253"/>
                </a:lnTo>
                <a:lnTo>
                  <a:pt x="1038" y="3267"/>
                </a:lnTo>
                <a:lnTo>
                  <a:pt x="987" y="3279"/>
                </a:lnTo>
                <a:lnTo>
                  <a:pt x="937" y="3288"/>
                </a:lnTo>
                <a:lnTo>
                  <a:pt x="886" y="3294"/>
                </a:lnTo>
                <a:lnTo>
                  <a:pt x="836" y="3299"/>
                </a:lnTo>
                <a:lnTo>
                  <a:pt x="787" y="3301"/>
                </a:lnTo>
                <a:lnTo>
                  <a:pt x="740" y="3302"/>
                </a:lnTo>
                <a:lnTo>
                  <a:pt x="740" y="3302"/>
                </a:lnTo>
                <a:lnTo>
                  <a:pt x="696" y="3301"/>
                </a:lnTo>
                <a:lnTo>
                  <a:pt x="651" y="3299"/>
                </a:lnTo>
                <a:lnTo>
                  <a:pt x="605" y="3296"/>
                </a:lnTo>
                <a:lnTo>
                  <a:pt x="557" y="3290"/>
                </a:lnTo>
                <a:lnTo>
                  <a:pt x="511" y="3283"/>
                </a:lnTo>
                <a:lnTo>
                  <a:pt x="464" y="3273"/>
                </a:lnTo>
                <a:lnTo>
                  <a:pt x="418" y="3262"/>
                </a:lnTo>
                <a:lnTo>
                  <a:pt x="373" y="3248"/>
                </a:lnTo>
                <a:lnTo>
                  <a:pt x="330" y="3231"/>
                </a:lnTo>
                <a:lnTo>
                  <a:pt x="289" y="3211"/>
                </a:lnTo>
                <a:lnTo>
                  <a:pt x="250" y="3189"/>
                </a:lnTo>
                <a:lnTo>
                  <a:pt x="215" y="3163"/>
                </a:lnTo>
                <a:lnTo>
                  <a:pt x="182" y="3135"/>
                </a:lnTo>
                <a:lnTo>
                  <a:pt x="0" y="1248"/>
                </a:lnTo>
                <a:lnTo>
                  <a:pt x="6" y="1182"/>
                </a:lnTo>
                <a:lnTo>
                  <a:pt x="14" y="1116"/>
                </a:lnTo>
                <a:lnTo>
                  <a:pt x="25" y="1049"/>
                </a:lnTo>
                <a:lnTo>
                  <a:pt x="38" y="980"/>
                </a:lnTo>
                <a:lnTo>
                  <a:pt x="54" y="911"/>
                </a:lnTo>
                <a:lnTo>
                  <a:pt x="74" y="843"/>
                </a:lnTo>
                <a:lnTo>
                  <a:pt x="94" y="774"/>
                </a:lnTo>
                <a:lnTo>
                  <a:pt x="118" y="706"/>
                </a:lnTo>
                <a:lnTo>
                  <a:pt x="143" y="639"/>
                </a:lnTo>
                <a:lnTo>
                  <a:pt x="170" y="573"/>
                </a:lnTo>
                <a:lnTo>
                  <a:pt x="200" y="510"/>
                </a:lnTo>
                <a:lnTo>
                  <a:pt x="232" y="447"/>
                </a:lnTo>
                <a:lnTo>
                  <a:pt x="265" y="388"/>
                </a:lnTo>
                <a:lnTo>
                  <a:pt x="300" y="332"/>
                </a:lnTo>
                <a:lnTo>
                  <a:pt x="338" y="279"/>
                </a:lnTo>
                <a:lnTo>
                  <a:pt x="376" y="228"/>
                </a:lnTo>
                <a:lnTo>
                  <a:pt x="417" y="183"/>
                </a:lnTo>
                <a:lnTo>
                  <a:pt x="459" y="141"/>
                </a:lnTo>
                <a:lnTo>
                  <a:pt x="502" y="104"/>
                </a:lnTo>
                <a:lnTo>
                  <a:pt x="547" y="71"/>
                </a:lnTo>
                <a:lnTo>
                  <a:pt x="594" y="45"/>
                </a:lnTo>
                <a:lnTo>
                  <a:pt x="640" y="24"/>
                </a:lnTo>
                <a:lnTo>
                  <a:pt x="689" y="8"/>
                </a:lnTo>
                <a:lnTo>
                  <a:pt x="738" y="0"/>
                </a:lnTo>
                <a:lnTo>
                  <a:pt x="787" y="8"/>
                </a:lnTo>
                <a:lnTo>
                  <a:pt x="836" y="23"/>
                </a:lnTo>
                <a:lnTo>
                  <a:pt x="883" y="44"/>
                </a:lnTo>
                <a:lnTo>
                  <a:pt x="928" y="71"/>
                </a:lnTo>
                <a:lnTo>
                  <a:pt x="972" y="103"/>
                </a:lnTo>
                <a:lnTo>
                  <a:pt x="1015" y="140"/>
                </a:lnTo>
                <a:lnTo>
                  <a:pt x="1057" y="181"/>
                </a:lnTo>
                <a:lnTo>
                  <a:pt x="1097" y="227"/>
                </a:lnTo>
                <a:lnTo>
                  <a:pt x="1134" y="277"/>
                </a:lnTo>
                <a:lnTo>
                  <a:pt x="1171" y="329"/>
                </a:lnTo>
                <a:lnTo>
                  <a:pt x="1205" y="385"/>
                </a:lnTo>
                <a:lnTo>
                  <a:pt x="1238" y="444"/>
                </a:lnTo>
                <a:lnTo>
                  <a:pt x="1269" y="506"/>
                </a:lnTo>
                <a:lnTo>
                  <a:pt x="1298" y="569"/>
                </a:lnTo>
                <a:lnTo>
                  <a:pt x="1326" y="635"/>
                </a:lnTo>
                <a:lnTo>
                  <a:pt x="1351" y="701"/>
                </a:lnTo>
                <a:lnTo>
                  <a:pt x="1373" y="768"/>
                </a:lnTo>
                <a:lnTo>
                  <a:pt x="1394" y="837"/>
                </a:lnTo>
                <a:lnTo>
                  <a:pt x="1412" y="905"/>
                </a:lnTo>
                <a:lnTo>
                  <a:pt x="1426" y="974"/>
                </a:lnTo>
                <a:lnTo>
                  <a:pt x="1440" y="1043"/>
                </a:lnTo>
                <a:lnTo>
                  <a:pt x="1451" y="1110"/>
                </a:lnTo>
                <a:lnTo>
                  <a:pt x="1459" y="1176"/>
                </a:lnTo>
                <a:lnTo>
                  <a:pt x="1465" y="1241"/>
                </a:lnTo>
                <a:lnTo>
                  <a:pt x="1294" y="3135"/>
                </a:lnTo>
                <a:close/>
                <a:moveTo>
                  <a:pt x="375" y="2992"/>
                </a:moveTo>
                <a:lnTo>
                  <a:pt x="240" y="1280"/>
                </a:lnTo>
                <a:lnTo>
                  <a:pt x="244" y="1212"/>
                </a:lnTo>
                <a:lnTo>
                  <a:pt x="248" y="1146"/>
                </a:lnTo>
                <a:lnTo>
                  <a:pt x="254" y="1084"/>
                </a:lnTo>
                <a:lnTo>
                  <a:pt x="263" y="1025"/>
                </a:lnTo>
                <a:lnTo>
                  <a:pt x="273" y="969"/>
                </a:lnTo>
                <a:lnTo>
                  <a:pt x="287" y="916"/>
                </a:lnTo>
                <a:lnTo>
                  <a:pt x="302" y="866"/>
                </a:lnTo>
                <a:lnTo>
                  <a:pt x="321" y="820"/>
                </a:lnTo>
                <a:lnTo>
                  <a:pt x="342" y="775"/>
                </a:lnTo>
                <a:lnTo>
                  <a:pt x="366" y="735"/>
                </a:lnTo>
                <a:lnTo>
                  <a:pt x="393" y="699"/>
                </a:lnTo>
                <a:lnTo>
                  <a:pt x="424" y="665"/>
                </a:lnTo>
                <a:lnTo>
                  <a:pt x="458" y="635"/>
                </a:lnTo>
                <a:lnTo>
                  <a:pt x="495" y="608"/>
                </a:lnTo>
                <a:lnTo>
                  <a:pt x="498" y="695"/>
                </a:lnTo>
                <a:lnTo>
                  <a:pt x="467" y="726"/>
                </a:lnTo>
                <a:lnTo>
                  <a:pt x="438" y="760"/>
                </a:lnTo>
                <a:lnTo>
                  <a:pt x="413" y="799"/>
                </a:lnTo>
                <a:lnTo>
                  <a:pt x="392" y="842"/>
                </a:lnTo>
                <a:lnTo>
                  <a:pt x="375" y="887"/>
                </a:lnTo>
                <a:lnTo>
                  <a:pt x="360" y="937"/>
                </a:lnTo>
                <a:lnTo>
                  <a:pt x="348" y="990"/>
                </a:lnTo>
                <a:lnTo>
                  <a:pt x="338" y="1047"/>
                </a:lnTo>
                <a:lnTo>
                  <a:pt x="331" y="1107"/>
                </a:lnTo>
                <a:lnTo>
                  <a:pt x="325" y="1170"/>
                </a:lnTo>
                <a:lnTo>
                  <a:pt x="322" y="1237"/>
                </a:lnTo>
                <a:lnTo>
                  <a:pt x="319" y="1307"/>
                </a:lnTo>
                <a:lnTo>
                  <a:pt x="440" y="2925"/>
                </a:lnTo>
                <a:lnTo>
                  <a:pt x="375" y="2992"/>
                </a:lnTo>
                <a:close/>
                <a:moveTo>
                  <a:pt x="1207" y="3032"/>
                </a:moveTo>
                <a:lnTo>
                  <a:pt x="1178" y="3060"/>
                </a:lnTo>
                <a:lnTo>
                  <a:pt x="1145" y="3085"/>
                </a:lnTo>
                <a:lnTo>
                  <a:pt x="1109" y="3107"/>
                </a:lnTo>
                <a:lnTo>
                  <a:pt x="1072" y="3126"/>
                </a:lnTo>
                <a:lnTo>
                  <a:pt x="1032" y="3141"/>
                </a:lnTo>
                <a:lnTo>
                  <a:pt x="990" y="3154"/>
                </a:lnTo>
                <a:lnTo>
                  <a:pt x="948" y="3165"/>
                </a:lnTo>
                <a:lnTo>
                  <a:pt x="905" y="3173"/>
                </a:lnTo>
                <a:lnTo>
                  <a:pt x="863" y="3179"/>
                </a:lnTo>
                <a:lnTo>
                  <a:pt x="820" y="3183"/>
                </a:lnTo>
                <a:lnTo>
                  <a:pt x="779" y="3186"/>
                </a:lnTo>
                <a:lnTo>
                  <a:pt x="740" y="3187"/>
                </a:lnTo>
                <a:lnTo>
                  <a:pt x="699" y="3186"/>
                </a:lnTo>
                <a:lnTo>
                  <a:pt x="658" y="3184"/>
                </a:lnTo>
                <a:lnTo>
                  <a:pt x="615" y="3179"/>
                </a:lnTo>
                <a:lnTo>
                  <a:pt x="572" y="3173"/>
                </a:lnTo>
                <a:lnTo>
                  <a:pt x="529" y="3165"/>
                </a:lnTo>
                <a:lnTo>
                  <a:pt x="487" y="3155"/>
                </a:lnTo>
                <a:lnTo>
                  <a:pt x="445" y="3142"/>
                </a:lnTo>
                <a:lnTo>
                  <a:pt x="406" y="3126"/>
                </a:lnTo>
                <a:lnTo>
                  <a:pt x="367" y="3107"/>
                </a:lnTo>
                <a:lnTo>
                  <a:pt x="332" y="3086"/>
                </a:lnTo>
                <a:lnTo>
                  <a:pt x="299" y="3061"/>
                </a:lnTo>
                <a:lnTo>
                  <a:pt x="270" y="3032"/>
                </a:lnTo>
                <a:lnTo>
                  <a:pt x="101" y="1298"/>
                </a:lnTo>
                <a:lnTo>
                  <a:pt x="106" y="1235"/>
                </a:lnTo>
                <a:lnTo>
                  <a:pt x="114" y="1170"/>
                </a:lnTo>
                <a:lnTo>
                  <a:pt x="125" y="1104"/>
                </a:lnTo>
                <a:lnTo>
                  <a:pt x="137" y="1037"/>
                </a:lnTo>
                <a:lnTo>
                  <a:pt x="152" y="968"/>
                </a:lnTo>
                <a:lnTo>
                  <a:pt x="170" y="900"/>
                </a:lnTo>
                <a:lnTo>
                  <a:pt x="189" y="832"/>
                </a:lnTo>
                <a:lnTo>
                  <a:pt x="212" y="764"/>
                </a:lnTo>
                <a:lnTo>
                  <a:pt x="236" y="698"/>
                </a:lnTo>
                <a:lnTo>
                  <a:pt x="262" y="633"/>
                </a:lnTo>
                <a:lnTo>
                  <a:pt x="289" y="570"/>
                </a:lnTo>
                <a:lnTo>
                  <a:pt x="318" y="510"/>
                </a:lnTo>
                <a:lnTo>
                  <a:pt x="350" y="452"/>
                </a:lnTo>
                <a:lnTo>
                  <a:pt x="383" y="397"/>
                </a:lnTo>
                <a:lnTo>
                  <a:pt x="418" y="345"/>
                </a:lnTo>
                <a:lnTo>
                  <a:pt x="453" y="298"/>
                </a:lnTo>
                <a:lnTo>
                  <a:pt x="491" y="254"/>
                </a:lnTo>
                <a:lnTo>
                  <a:pt x="529" y="216"/>
                </a:lnTo>
                <a:lnTo>
                  <a:pt x="569" y="183"/>
                </a:lnTo>
                <a:lnTo>
                  <a:pt x="609" y="155"/>
                </a:lnTo>
                <a:lnTo>
                  <a:pt x="651" y="133"/>
                </a:lnTo>
                <a:lnTo>
                  <a:pt x="694" y="118"/>
                </a:lnTo>
                <a:lnTo>
                  <a:pt x="738" y="109"/>
                </a:lnTo>
                <a:lnTo>
                  <a:pt x="738" y="109"/>
                </a:lnTo>
                <a:lnTo>
                  <a:pt x="782" y="118"/>
                </a:lnTo>
                <a:lnTo>
                  <a:pt x="824" y="133"/>
                </a:lnTo>
                <a:lnTo>
                  <a:pt x="866" y="155"/>
                </a:lnTo>
                <a:lnTo>
                  <a:pt x="906" y="182"/>
                </a:lnTo>
                <a:lnTo>
                  <a:pt x="945" y="215"/>
                </a:lnTo>
                <a:lnTo>
                  <a:pt x="983" y="253"/>
                </a:lnTo>
                <a:lnTo>
                  <a:pt x="1020" y="297"/>
                </a:lnTo>
                <a:lnTo>
                  <a:pt x="1055" y="344"/>
                </a:lnTo>
                <a:lnTo>
                  <a:pt x="1089" y="394"/>
                </a:lnTo>
                <a:lnTo>
                  <a:pt x="1122" y="449"/>
                </a:lnTo>
                <a:lnTo>
                  <a:pt x="1152" y="507"/>
                </a:lnTo>
                <a:lnTo>
                  <a:pt x="1181" y="567"/>
                </a:lnTo>
                <a:lnTo>
                  <a:pt x="1208" y="629"/>
                </a:lnTo>
                <a:lnTo>
                  <a:pt x="1233" y="694"/>
                </a:lnTo>
                <a:lnTo>
                  <a:pt x="1256" y="760"/>
                </a:lnTo>
                <a:lnTo>
                  <a:pt x="1277" y="827"/>
                </a:lnTo>
                <a:lnTo>
                  <a:pt x="1296" y="894"/>
                </a:lnTo>
                <a:lnTo>
                  <a:pt x="1313" y="962"/>
                </a:lnTo>
                <a:lnTo>
                  <a:pt x="1328" y="1030"/>
                </a:lnTo>
                <a:lnTo>
                  <a:pt x="1340" y="1097"/>
                </a:lnTo>
                <a:lnTo>
                  <a:pt x="1351" y="1163"/>
                </a:lnTo>
                <a:lnTo>
                  <a:pt x="1358" y="1229"/>
                </a:lnTo>
                <a:lnTo>
                  <a:pt x="1363" y="1291"/>
                </a:lnTo>
                <a:lnTo>
                  <a:pt x="1207" y="3032"/>
                </a:lnTo>
                <a:close/>
              </a:path>
            </a:pathLst>
          </a:custGeom>
          <a:solidFill>
            <a:schemeClr val="bg1">
              <a:lumMod val="50000"/>
            </a:schemeClr>
          </a:solidFill>
          <a:ln w="0">
            <a:solidFill>
              <a:schemeClr val="bg1">
                <a:lumMod val="50000"/>
              </a:schemeClr>
            </a:solidFill>
            <a:prstDash val="solid"/>
            <a:round/>
            <a:headEnd/>
            <a:tailEnd/>
          </a:ln>
        </p:spPr>
        <p:txBody>
          <a:bodyPr lIns="51435" tIns="25718" rIns="51435" bIns="25718"/>
          <a:lstStyle/>
          <a:p>
            <a:pPr>
              <a:defRPr/>
            </a:pPr>
            <a:endParaRPr lang="ru-RU" sz="1350">
              <a:solidFill>
                <a:prstClr val="black"/>
              </a:solidFill>
            </a:endParaRPr>
          </a:p>
        </p:txBody>
      </p:sp>
      <p:sp>
        <p:nvSpPr>
          <p:cNvPr id="297000" name="Freeform 6"/>
          <p:cNvSpPr>
            <a:spLocks noEditPoints="1"/>
          </p:cNvSpPr>
          <p:nvPr/>
        </p:nvSpPr>
        <p:spPr bwMode="auto">
          <a:xfrm>
            <a:off x="3916418" y="5104921"/>
            <a:ext cx="226219" cy="488156"/>
          </a:xfrm>
          <a:custGeom>
            <a:avLst/>
            <a:gdLst>
              <a:gd name="T0" fmla="*/ 250954 w 1465"/>
              <a:gd name="T1" fmla="*/ 630618 h 3302"/>
              <a:gd name="T2" fmla="*/ 223596 w 1465"/>
              <a:gd name="T3" fmla="*/ 642669 h 3302"/>
              <a:gd name="T4" fmla="*/ 192741 w 1465"/>
              <a:gd name="T5" fmla="*/ 649584 h 3302"/>
              <a:gd name="T6" fmla="*/ 161886 w 1465"/>
              <a:gd name="T7" fmla="*/ 652152 h 3302"/>
              <a:gd name="T8" fmla="*/ 143167 w 1465"/>
              <a:gd name="T9" fmla="*/ 652152 h 3302"/>
              <a:gd name="T10" fmla="*/ 114575 w 1465"/>
              <a:gd name="T11" fmla="*/ 649979 h 3302"/>
              <a:gd name="T12" fmla="*/ 85983 w 1465"/>
              <a:gd name="T13" fmla="*/ 644448 h 3302"/>
              <a:gd name="T14" fmla="*/ 59447 w 1465"/>
              <a:gd name="T15" fmla="*/ 634372 h 3302"/>
              <a:gd name="T16" fmla="*/ 37437 w 1465"/>
              <a:gd name="T17" fmla="*/ 619357 h 3302"/>
              <a:gd name="T18" fmla="*/ 2880 w 1465"/>
              <a:gd name="T19" fmla="*/ 220479 h 3302"/>
              <a:gd name="T20" fmla="*/ 11108 w 1465"/>
              <a:gd name="T21" fmla="*/ 179979 h 3302"/>
              <a:gd name="T22" fmla="*/ 24273 w 1465"/>
              <a:gd name="T23" fmla="*/ 139479 h 3302"/>
              <a:gd name="T24" fmla="*/ 41140 w 1465"/>
              <a:gd name="T25" fmla="*/ 100757 h 3302"/>
              <a:gd name="T26" fmla="*/ 61710 w 1465"/>
              <a:gd name="T27" fmla="*/ 65591 h 3302"/>
              <a:gd name="T28" fmla="*/ 85777 w 1465"/>
              <a:gd name="T29" fmla="*/ 36154 h 3302"/>
              <a:gd name="T30" fmla="*/ 112518 w 1465"/>
              <a:gd name="T31" fmla="*/ 14027 h 3302"/>
              <a:gd name="T32" fmla="*/ 141728 w 1465"/>
              <a:gd name="T33" fmla="*/ 1580 h 3302"/>
              <a:gd name="T34" fmla="*/ 171965 w 1465"/>
              <a:gd name="T35" fmla="*/ 4544 h 3302"/>
              <a:gd name="T36" fmla="*/ 199941 w 1465"/>
              <a:gd name="T37" fmla="*/ 20349 h 3302"/>
              <a:gd name="T38" fmla="*/ 225653 w 1465"/>
              <a:gd name="T39" fmla="*/ 44847 h 3302"/>
              <a:gd name="T40" fmla="*/ 247869 w 1465"/>
              <a:gd name="T41" fmla="*/ 76061 h 3302"/>
              <a:gd name="T42" fmla="*/ 266999 w 1465"/>
              <a:gd name="T43" fmla="*/ 112413 h 3302"/>
              <a:gd name="T44" fmla="*/ 282427 w 1465"/>
              <a:gd name="T45" fmla="*/ 151728 h 3302"/>
              <a:gd name="T46" fmla="*/ 293329 w 1465"/>
              <a:gd name="T47" fmla="*/ 192425 h 3302"/>
              <a:gd name="T48" fmla="*/ 300117 w 1465"/>
              <a:gd name="T49" fmla="*/ 232333 h 3302"/>
              <a:gd name="T50" fmla="*/ 77138 w 1465"/>
              <a:gd name="T51" fmla="*/ 591106 h 3302"/>
              <a:gd name="T52" fmla="*/ 51014 w 1465"/>
              <a:gd name="T53" fmla="*/ 226406 h 3302"/>
              <a:gd name="T54" fmla="*/ 56156 w 1465"/>
              <a:gd name="T55" fmla="*/ 191438 h 3302"/>
              <a:gd name="T56" fmla="*/ 66030 w 1465"/>
              <a:gd name="T57" fmla="*/ 162001 h 3302"/>
              <a:gd name="T58" fmla="*/ 80840 w 1465"/>
              <a:gd name="T59" fmla="*/ 138096 h 3302"/>
              <a:gd name="T60" fmla="*/ 101822 w 1465"/>
              <a:gd name="T61" fmla="*/ 120118 h 3302"/>
              <a:gd name="T62" fmla="*/ 90097 w 1465"/>
              <a:gd name="T63" fmla="*/ 150147 h 3302"/>
              <a:gd name="T64" fmla="*/ 77138 w 1465"/>
              <a:gd name="T65" fmla="*/ 175238 h 3302"/>
              <a:gd name="T66" fmla="*/ 69527 w 1465"/>
              <a:gd name="T67" fmla="*/ 206848 h 3302"/>
              <a:gd name="T68" fmla="*/ 66236 w 1465"/>
              <a:gd name="T69" fmla="*/ 244384 h 3302"/>
              <a:gd name="T70" fmla="*/ 77138 w 1465"/>
              <a:gd name="T71" fmla="*/ 591106 h 3302"/>
              <a:gd name="T72" fmla="*/ 235527 w 1465"/>
              <a:gd name="T73" fmla="*/ 609479 h 3302"/>
              <a:gd name="T74" fmla="*/ 212283 w 1465"/>
              <a:gd name="T75" fmla="*/ 620543 h 3302"/>
              <a:gd name="T76" fmla="*/ 186159 w 1465"/>
              <a:gd name="T77" fmla="*/ 626864 h 3302"/>
              <a:gd name="T78" fmla="*/ 160241 w 1465"/>
              <a:gd name="T79" fmla="*/ 629433 h 3302"/>
              <a:gd name="T80" fmla="*/ 135351 w 1465"/>
              <a:gd name="T81" fmla="*/ 629038 h 3302"/>
              <a:gd name="T82" fmla="*/ 108815 w 1465"/>
              <a:gd name="T83" fmla="*/ 625284 h 3302"/>
              <a:gd name="T84" fmla="*/ 83514 w 1465"/>
              <a:gd name="T85" fmla="*/ 617579 h 3302"/>
              <a:gd name="T86" fmla="*/ 61504 w 1465"/>
              <a:gd name="T87" fmla="*/ 604738 h 3302"/>
              <a:gd name="T88" fmla="*/ 21804 w 1465"/>
              <a:gd name="T89" fmla="*/ 243989 h 3302"/>
              <a:gd name="T90" fmla="*/ 28181 w 1465"/>
              <a:gd name="T91" fmla="*/ 204872 h 3302"/>
              <a:gd name="T92" fmla="*/ 38877 w 1465"/>
              <a:gd name="T93" fmla="*/ 164372 h 3302"/>
              <a:gd name="T94" fmla="*/ 53893 w 1465"/>
              <a:gd name="T95" fmla="*/ 125057 h 3302"/>
              <a:gd name="T96" fmla="*/ 71995 w 1465"/>
              <a:gd name="T97" fmla="*/ 89298 h 3302"/>
              <a:gd name="T98" fmla="*/ 93182 w 1465"/>
              <a:gd name="T99" fmla="*/ 58874 h 3302"/>
              <a:gd name="T100" fmla="*/ 117043 w 1465"/>
              <a:gd name="T101" fmla="*/ 36154 h 3302"/>
              <a:gd name="T102" fmla="*/ 142756 w 1465"/>
              <a:gd name="T103" fmla="*/ 23312 h 3302"/>
              <a:gd name="T104" fmla="*/ 160858 w 1465"/>
              <a:gd name="T105" fmla="*/ 23312 h 3302"/>
              <a:gd name="T106" fmla="*/ 186365 w 1465"/>
              <a:gd name="T107" fmla="*/ 35956 h 3302"/>
              <a:gd name="T108" fmla="*/ 209814 w 1465"/>
              <a:gd name="T109" fmla="*/ 58676 h 3302"/>
              <a:gd name="T110" fmla="*/ 230796 w 1465"/>
              <a:gd name="T111" fmla="*/ 88705 h 3302"/>
              <a:gd name="T112" fmla="*/ 248486 w 1465"/>
              <a:gd name="T113" fmla="*/ 124267 h 3302"/>
              <a:gd name="T114" fmla="*/ 262679 w 1465"/>
              <a:gd name="T115" fmla="*/ 163384 h 3302"/>
              <a:gd name="T116" fmla="*/ 273170 w 1465"/>
              <a:gd name="T117" fmla="*/ 203489 h 3302"/>
              <a:gd name="T118" fmla="*/ 279341 w 1465"/>
              <a:gd name="T119" fmla="*/ 242804 h 33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65" h="3302">
                <a:moveTo>
                  <a:pt x="1294" y="3135"/>
                </a:moveTo>
                <a:lnTo>
                  <a:pt x="1259" y="3165"/>
                </a:lnTo>
                <a:lnTo>
                  <a:pt x="1220" y="3192"/>
                </a:lnTo>
                <a:lnTo>
                  <a:pt x="1178" y="3216"/>
                </a:lnTo>
                <a:lnTo>
                  <a:pt x="1133" y="3236"/>
                </a:lnTo>
                <a:lnTo>
                  <a:pt x="1087" y="3253"/>
                </a:lnTo>
                <a:lnTo>
                  <a:pt x="1038" y="3267"/>
                </a:lnTo>
                <a:lnTo>
                  <a:pt x="987" y="3279"/>
                </a:lnTo>
                <a:lnTo>
                  <a:pt x="937" y="3288"/>
                </a:lnTo>
                <a:lnTo>
                  <a:pt x="886" y="3294"/>
                </a:lnTo>
                <a:lnTo>
                  <a:pt x="836" y="3299"/>
                </a:lnTo>
                <a:lnTo>
                  <a:pt x="787" y="3301"/>
                </a:lnTo>
                <a:lnTo>
                  <a:pt x="740" y="3302"/>
                </a:lnTo>
                <a:lnTo>
                  <a:pt x="696" y="3301"/>
                </a:lnTo>
                <a:lnTo>
                  <a:pt x="651" y="3299"/>
                </a:lnTo>
                <a:lnTo>
                  <a:pt x="605" y="3296"/>
                </a:lnTo>
                <a:lnTo>
                  <a:pt x="557" y="3290"/>
                </a:lnTo>
                <a:lnTo>
                  <a:pt x="511" y="3283"/>
                </a:lnTo>
                <a:lnTo>
                  <a:pt x="464" y="3273"/>
                </a:lnTo>
                <a:lnTo>
                  <a:pt x="418" y="3262"/>
                </a:lnTo>
                <a:lnTo>
                  <a:pt x="373" y="3248"/>
                </a:lnTo>
                <a:lnTo>
                  <a:pt x="330" y="3231"/>
                </a:lnTo>
                <a:lnTo>
                  <a:pt x="289" y="3211"/>
                </a:lnTo>
                <a:lnTo>
                  <a:pt x="250" y="3189"/>
                </a:lnTo>
                <a:lnTo>
                  <a:pt x="215" y="3163"/>
                </a:lnTo>
                <a:lnTo>
                  <a:pt x="182" y="3135"/>
                </a:lnTo>
                <a:lnTo>
                  <a:pt x="0" y="1248"/>
                </a:lnTo>
                <a:lnTo>
                  <a:pt x="6" y="1182"/>
                </a:lnTo>
                <a:lnTo>
                  <a:pt x="14" y="1116"/>
                </a:lnTo>
                <a:lnTo>
                  <a:pt x="25" y="1049"/>
                </a:lnTo>
                <a:lnTo>
                  <a:pt x="38" y="980"/>
                </a:lnTo>
                <a:lnTo>
                  <a:pt x="54" y="911"/>
                </a:lnTo>
                <a:lnTo>
                  <a:pt x="74" y="843"/>
                </a:lnTo>
                <a:lnTo>
                  <a:pt x="94" y="774"/>
                </a:lnTo>
                <a:lnTo>
                  <a:pt x="118" y="706"/>
                </a:lnTo>
                <a:lnTo>
                  <a:pt x="143" y="639"/>
                </a:lnTo>
                <a:lnTo>
                  <a:pt x="170" y="573"/>
                </a:lnTo>
                <a:lnTo>
                  <a:pt x="200" y="510"/>
                </a:lnTo>
                <a:lnTo>
                  <a:pt x="232" y="447"/>
                </a:lnTo>
                <a:lnTo>
                  <a:pt x="265" y="388"/>
                </a:lnTo>
                <a:lnTo>
                  <a:pt x="300" y="332"/>
                </a:lnTo>
                <a:lnTo>
                  <a:pt x="338" y="279"/>
                </a:lnTo>
                <a:lnTo>
                  <a:pt x="376" y="228"/>
                </a:lnTo>
                <a:lnTo>
                  <a:pt x="417" y="183"/>
                </a:lnTo>
                <a:lnTo>
                  <a:pt x="459" y="141"/>
                </a:lnTo>
                <a:lnTo>
                  <a:pt x="502" y="104"/>
                </a:lnTo>
                <a:lnTo>
                  <a:pt x="547" y="71"/>
                </a:lnTo>
                <a:lnTo>
                  <a:pt x="594" y="45"/>
                </a:lnTo>
                <a:lnTo>
                  <a:pt x="640" y="24"/>
                </a:lnTo>
                <a:lnTo>
                  <a:pt x="689" y="8"/>
                </a:lnTo>
                <a:lnTo>
                  <a:pt x="738" y="0"/>
                </a:lnTo>
                <a:lnTo>
                  <a:pt x="787" y="8"/>
                </a:lnTo>
                <a:lnTo>
                  <a:pt x="836" y="23"/>
                </a:lnTo>
                <a:lnTo>
                  <a:pt x="883" y="44"/>
                </a:lnTo>
                <a:lnTo>
                  <a:pt x="928" y="71"/>
                </a:lnTo>
                <a:lnTo>
                  <a:pt x="972" y="103"/>
                </a:lnTo>
                <a:lnTo>
                  <a:pt x="1015" y="140"/>
                </a:lnTo>
                <a:lnTo>
                  <a:pt x="1057" y="181"/>
                </a:lnTo>
                <a:lnTo>
                  <a:pt x="1097" y="227"/>
                </a:lnTo>
                <a:lnTo>
                  <a:pt x="1134" y="277"/>
                </a:lnTo>
                <a:lnTo>
                  <a:pt x="1171" y="329"/>
                </a:lnTo>
                <a:lnTo>
                  <a:pt x="1205" y="385"/>
                </a:lnTo>
                <a:lnTo>
                  <a:pt x="1238" y="444"/>
                </a:lnTo>
                <a:lnTo>
                  <a:pt x="1269" y="506"/>
                </a:lnTo>
                <a:lnTo>
                  <a:pt x="1298" y="569"/>
                </a:lnTo>
                <a:lnTo>
                  <a:pt x="1326" y="635"/>
                </a:lnTo>
                <a:lnTo>
                  <a:pt x="1351" y="701"/>
                </a:lnTo>
                <a:lnTo>
                  <a:pt x="1373" y="768"/>
                </a:lnTo>
                <a:lnTo>
                  <a:pt x="1394" y="837"/>
                </a:lnTo>
                <a:lnTo>
                  <a:pt x="1412" y="905"/>
                </a:lnTo>
                <a:lnTo>
                  <a:pt x="1426" y="974"/>
                </a:lnTo>
                <a:lnTo>
                  <a:pt x="1440" y="1043"/>
                </a:lnTo>
                <a:lnTo>
                  <a:pt x="1451" y="1110"/>
                </a:lnTo>
                <a:lnTo>
                  <a:pt x="1459" y="1176"/>
                </a:lnTo>
                <a:lnTo>
                  <a:pt x="1465" y="1241"/>
                </a:lnTo>
                <a:lnTo>
                  <a:pt x="1294" y="3135"/>
                </a:lnTo>
                <a:close/>
                <a:moveTo>
                  <a:pt x="375" y="2992"/>
                </a:moveTo>
                <a:lnTo>
                  <a:pt x="240" y="1280"/>
                </a:lnTo>
                <a:lnTo>
                  <a:pt x="244" y="1212"/>
                </a:lnTo>
                <a:lnTo>
                  <a:pt x="248" y="1146"/>
                </a:lnTo>
                <a:lnTo>
                  <a:pt x="254" y="1084"/>
                </a:lnTo>
                <a:lnTo>
                  <a:pt x="263" y="1025"/>
                </a:lnTo>
                <a:lnTo>
                  <a:pt x="273" y="969"/>
                </a:lnTo>
                <a:lnTo>
                  <a:pt x="287" y="916"/>
                </a:lnTo>
                <a:lnTo>
                  <a:pt x="302" y="866"/>
                </a:lnTo>
                <a:lnTo>
                  <a:pt x="321" y="820"/>
                </a:lnTo>
                <a:lnTo>
                  <a:pt x="342" y="775"/>
                </a:lnTo>
                <a:lnTo>
                  <a:pt x="366" y="735"/>
                </a:lnTo>
                <a:lnTo>
                  <a:pt x="393" y="699"/>
                </a:lnTo>
                <a:lnTo>
                  <a:pt x="424" y="665"/>
                </a:lnTo>
                <a:lnTo>
                  <a:pt x="458" y="635"/>
                </a:lnTo>
                <a:lnTo>
                  <a:pt x="495" y="608"/>
                </a:lnTo>
                <a:lnTo>
                  <a:pt x="498" y="695"/>
                </a:lnTo>
                <a:lnTo>
                  <a:pt x="467" y="726"/>
                </a:lnTo>
                <a:lnTo>
                  <a:pt x="438" y="760"/>
                </a:lnTo>
                <a:lnTo>
                  <a:pt x="413" y="799"/>
                </a:lnTo>
                <a:lnTo>
                  <a:pt x="392" y="842"/>
                </a:lnTo>
                <a:lnTo>
                  <a:pt x="375" y="887"/>
                </a:lnTo>
                <a:lnTo>
                  <a:pt x="360" y="937"/>
                </a:lnTo>
                <a:lnTo>
                  <a:pt x="348" y="990"/>
                </a:lnTo>
                <a:lnTo>
                  <a:pt x="338" y="1047"/>
                </a:lnTo>
                <a:lnTo>
                  <a:pt x="331" y="1107"/>
                </a:lnTo>
                <a:lnTo>
                  <a:pt x="325" y="1170"/>
                </a:lnTo>
                <a:lnTo>
                  <a:pt x="322" y="1237"/>
                </a:lnTo>
                <a:lnTo>
                  <a:pt x="319" y="1307"/>
                </a:lnTo>
                <a:lnTo>
                  <a:pt x="440" y="2925"/>
                </a:lnTo>
                <a:lnTo>
                  <a:pt x="375" y="2992"/>
                </a:lnTo>
                <a:close/>
                <a:moveTo>
                  <a:pt x="1207" y="3032"/>
                </a:moveTo>
                <a:lnTo>
                  <a:pt x="1178" y="3060"/>
                </a:lnTo>
                <a:lnTo>
                  <a:pt x="1145" y="3085"/>
                </a:lnTo>
                <a:lnTo>
                  <a:pt x="1109" y="3107"/>
                </a:lnTo>
                <a:lnTo>
                  <a:pt x="1072" y="3126"/>
                </a:lnTo>
                <a:lnTo>
                  <a:pt x="1032" y="3141"/>
                </a:lnTo>
                <a:lnTo>
                  <a:pt x="990" y="3154"/>
                </a:lnTo>
                <a:lnTo>
                  <a:pt x="948" y="3165"/>
                </a:lnTo>
                <a:lnTo>
                  <a:pt x="905" y="3173"/>
                </a:lnTo>
                <a:lnTo>
                  <a:pt x="863" y="3179"/>
                </a:lnTo>
                <a:lnTo>
                  <a:pt x="820" y="3183"/>
                </a:lnTo>
                <a:lnTo>
                  <a:pt x="779" y="3186"/>
                </a:lnTo>
                <a:lnTo>
                  <a:pt x="740" y="3187"/>
                </a:lnTo>
                <a:lnTo>
                  <a:pt x="699" y="3186"/>
                </a:lnTo>
                <a:lnTo>
                  <a:pt x="658" y="3184"/>
                </a:lnTo>
                <a:lnTo>
                  <a:pt x="615" y="3179"/>
                </a:lnTo>
                <a:lnTo>
                  <a:pt x="572" y="3173"/>
                </a:lnTo>
                <a:lnTo>
                  <a:pt x="529" y="3165"/>
                </a:lnTo>
                <a:lnTo>
                  <a:pt x="487" y="3155"/>
                </a:lnTo>
                <a:lnTo>
                  <a:pt x="445" y="3142"/>
                </a:lnTo>
                <a:lnTo>
                  <a:pt x="406" y="3126"/>
                </a:lnTo>
                <a:lnTo>
                  <a:pt x="367" y="3107"/>
                </a:lnTo>
                <a:lnTo>
                  <a:pt x="332" y="3086"/>
                </a:lnTo>
                <a:lnTo>
                  <a:pt x="299" y="3061"/>
                </a:lnTo>
                <a:lnTo>
                  <a:pt x="270" y="3032"/>
                </a:lnTo>
                <a:lnTo>
                  <a:pt x="101" y="1298"/>
                </a:lnTo>
                <a:lnTo>
                  <a:pt x="106" y="1235"/>
                </a:lnTo>
                <a:lnTo>
                  <a:pt x="114" y="1170"/>
                </a:lnTo>
                <a:lnTo>
                  <a:pt x="125" y="1104"/>
                </a:lnTo>
                <a:lnTo>
                  <a:pt x="137" y="1037"/>
                </a:lnTo>
                <a:lnTo>
                  <a:pt x="152" y="968"/>
                </a:lnTo>
                <a:lnTo>
                  <a:pt x="170" y="900"/>
                </a:lnTo>
                <a:lnTo>
                  <a:pt x="189" y="832"/>
                </a:lnTo>
                <a:lnTo>
                  <a:pt x="212" y="764"/>
                </a:lnTo>
                <a:lnTo>
                  <a:pt x="236" y="698"/>
                </a:lnTo>
                <a:lnTo>
                  <a:pt x="262" y="633"/>
                </a:lnTo>
                <a:lnTo>
                  <a:pt x="289" y="570"/>
                </a:lnTo>
                <a:lnTo>
                  <a:pt x="318" y="510"/>
                </a:lnTo>
                <a:lnTo>
                  <a:pt x="350" y="452"/>
                </a:lnTo>
                <a:lnTo>
                  <a:pt x="383" y="397"/>
                </a:lnTo>
                <a:lnTo>
                  <a:pt x="418" y="345"/>
                </a:lnTo>
                <a:lnTo>
                  <a:pt x="453" y="298"/>
                </a:lnTo>
                <a:lnTo>
                  <a:pt x="491" y="254"/>
                </a:lnTo>
                <a:lnTo>
                  <a:pt x="529" y="216"/>
                </a:lnTo>
                <a:lnTo>
                  <a:pt x="569" y="183"/>
                </a:lnTo>
                <a:lnTo>
                  <a:pt x="609" y="155"/>
                </a:lnTo>
                <a:lnTo>
                  <a:pt x="651" y="133"/>
                </a:lnTo>
                <a:lnTo>
                  <a:pt x="694" y="118"/>
                </a:lnTo>
                <a:lnTo>
                  <a:pt x="738" y="109"/>
                </a:lnTo>
                <a:lnTo>
                  <a:pt x="782" y="118"/>
                </a:lnTo>
                <a:lnTo>
                  <a:pt x="824" y="133"/>
                </a:lnTo>
                <a:lnTo>
                  <a:pt x="866" y="155"/>
                </a:lnTo>
                <a:lnTo>
                  <a:pt x="906" y="182"/>
                </a:lnTo>
                <a:lnTo>
                  <a:pt x="945" y="215"/>
                </a:lnTo>
                <a:lnTo>
                  <a:pt x="983" y="253"/>
                </a:lnTo>
                <a:lnTo>
                  <a:pt x="1020" y="297"/>
                </a:lnTo>
                <a:lnTo>
                  <a:pt x="1055" y="344"/>
                </a:lnTo>
                <a:lnTo>
                  <a:pt x="1089" y="394"/>
                </a:lnTo>
                <a:lnTo>
                  <a:pt x="1122" y="449"/>
                </a:lnTo>
                <a:lnTo>
                  <a:pt x="1152" y="507"/>
                </a:lnTo>
                <a:lnTo>
                  <a:pt x="1181" y="567"/>
                </a:lnTo>
                <a:lnTo>
                  <a:pt x="1208" y="629"/>
                </a:lnTo>
                <a:lnTo>
                  <a:pt x="1233" y="694"/>
                </a:lnTo>
                <a:lnTo>
                  <a:pt x="1256" y="760"/>
                </a:lnTo>
                <a:lnTo>
                  <a:pt x="1277" y="827"/>
                </a:lnTo>
                <a:lnTo>
                  <a:pt x="1296" y="894"/>
                </a:lnTo>
                <a:lnTo>
                  <a:pt x="1313" y="962"/>
                </a:lnTo>
                <a:lnTo>
                  <a:pt x="1328" y="1030"/>
                </a:lnTo>
                <a:lnTo>
                  <a:pt x="1340" y="1097"/>
                </a:lnTo>
                <a:lnTo>
                  <a:pt x="1351" y="1163"/>
                </a:lnTo>
                <a:lnTo>
                  <a:pt x="1358" y="1229"/>
                </a:lnTo>
                <a:lnTo>
                  <a:pt x="1363" y="1291"/>
                </a:lnTo>
                <a:lnTo>
                  <a:pt x="1207" y="3032"/>
                </a:lnTo>
                <a:close/>
              </a:path>
            </a:pathLst>
          </a:custGeom>
          <a:solidFill>
            <a:srgbClr val="087E8E"/>
          </a:solidFill>
          <a:ln w="0">
            <a:solidFill>
              <a:srgbClr val="087E8E"/>
            </a:solidFill>
            <a:prstDash val="solid"/>
            <a:round/>
            <a:headEnd/>
            <a:tailEnd/>
          </a:ln>
        </p:spPr>
        <p:txBody>
          <a:bodyPr lIns="51435" tIns="25718" rIns="51435" bIns="25718"/>
          <a:lstStyle/>
          <a:p>
            <a:endParaRPr lang="ru-RU" sz="1350"/>
          </a:p>
        </p:txBody>
      </p:sp>
      <p:sp>
        <p:nvSpPr>
          <p:cNvPr id="73" name="Полилиния 72"/>
          <p:cNvSpPr/>
          <p:nvPr/>
        </p:nvSpPr>
        <p:spPr>
          <a:xfrm>
            <a:off x="3387780" y="5529975"/>
            <a:ext cx="472679" cy="184547"/>
          </a:xfrm>
          <a:custGeom>
            <a:avLst/>
            <a:gdLst>
              <a:gd name="connsiteX0" fmla="*/ 163272 w 841834"/>
              <a:gd name="connsiteY0" fmla="*/ 31108 h 328440"/>
              <a:gd name="connsiteX1" fmla="*/ 48972 w 841834"/>
              <a:gd name="connsiteY1" fmla="*/ 2533 h 328440"/>
              <a:gd name="connsiteX2" fmla="*/ 1347 w 841834"/>
              <a:gd name="connsiteY2" fmla="*/ 88258 h 328440"/>
              <a:gd name="connsiteX3" fmla="*/ 96597 w 841834"/>
              <a:gd name="connsiteY3" fmla="*/ 135883 h 328440"/>
              <a:gd name="connsiteX4" fmla="*/ 125172 w 841834"/>
              <a:gd name="connsiteY4" fmla="*/ 145408 h 328440"/>
              <a:gd name="connsiteX5" fmla="*/ 125172 w 841834"/>
              <a:gd name="connsiteY5" fmla="*/ 221608 h 328440"/>
              <a:gd name="connsiteX6" fmla="*/ 268047 w 841834"/>
              <a:gd name="connsiteY6" fmla="*/ 193033 h 328440"/>
              <a:gd name="connsiteX7" fmla="*/ 258522 w 841834"/>
              <a:gd name="connsiteY7" fmla="*/ 288283 h 328440"/>
              <a:gd name="connsiteX8" fmla="*/ 315672 w 841834"/>
              <a:gd name="connsiteY8" fmla="*/ 326383 h 328440"/>
              <a:gd name="connsiteX9" fmla="*/ 344247 w 841834"/>
              <a:gd name="connsiteY9" fmla="*/ 231133 h 328440"/>
              <a:gd name="connsiteX10" fmla="*/ 449022 w 841834"/>
              <a:gd name="connsiteY10" fmla="*/ 183508 h 328440"/>
              <a:gd name="connsiteX11" fmla="*/ 477597 w 841834"/>
              <a:gd name="connsiteY11" fmla="*/ 231133 h 328440"/>
              <a:gd name="connsiteX12" fmla="*/ 687147 w 841834"/>
              <a:gd name="connsiteY12" fmla="*/ 221608 h 328440"/>
              <a:gd name="connsiteX13" fmla="*/ 572847 w 841834"/>
              <a:gd name="connsiteY13" fmla="*/ 135883 h 328440"/>
              <a:gd name="connsiteX14" fmla="*/ 753822 w 841834"/>
              <a:gd name="connsiteY14" fmla="*/ 126358 h 328440"/>
              <a:gd name="connsiteX15" fmla="*/ 839547 w 841834"/>
              <a:gd name="connsiteY15" fmla="*/ 78733 h 328440"/>
              <a:gd name="connsiteX16" fmla="*/ 668097 w 841834"/>
              <a:gd name="connsiteY16" fmla="*/ 40633 h 328440"/>
              <a:gd name="connsiteX17" fmla="*/ 477597 w 841834"/>
              <a:gd name="connsiteY17" fmla="*/ 40633 h 32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1834" h="328440">
                <a:moveTo>
                  <a:pt x="163272" y="31108"/>
                </a:moveTo>
                <a:cubicBezTo>
                  <a:pt x="119615" y="12058"/>
                  <a:pt x="75959" y="-6992"/>
                  <a:pt x="48972" y="2533"/>
                </a:cubicBezTo>
                <a:cubicBezTo>
                  <a:pt x="21985" y="12058"/>
                  <a:pt x="-6591" y="66033"/>
                  <a:pt x="1347" y="88258"/>
                </a:cubicBezTo>
                <a:cubicBezTo>
                  <a:pt x="9284" y="110483"/>
                  <a:pt x="75960" y="126358"/>
                  <a:pt x="96597" y="135883"/>
                </a:cubicBezTo>
                <a:cubicBezTo>
                  <a:pt x="117234" y="145408"/>
                  <a:pt x="120409" y="131120"/>
                  <a:pt x="125172" y="145408"/>
                </a:cubicBezTo>
                <a:cubicBezTo>
                  <a:pt x="129935" y="159696"/>
                  <a:pt x="101359" y="213671"/>
                  <a:pt x="125172" y="221608"/>
                </a:cubicBezTo>
                <a:cubicBezTo>
                  <a:pt x="148984" y="229546"/>
                  <a:pt x="245822" y="181921"/>
                  <a:pt x="268047" y="193033"/>
                </a:cubicBezTo>
                <a:cubicBezTo>
                  <a:pt x="290272" y="204145"/>
                  <a:pt x="250585" y="266058"/>
                  <a:pt x="258522" y="288283"/>
                </a:cubicBezTo>
                <a:cubicBezTo>
                  <a:pt x="266460" y="310508"/>
                  <a:pt x="301385" y="335908"/>
                  <a:pt x="315672" y="326383"/>
                </a:cubicBezTo>
                <a:cubicBezTo>
                  <a:pt x="329959" y="316858"/>
                  <a:pt x="322022" y="254945"/>
                  <a:pt x="344247" y="231133"/>
                </a:cubicBezTo>
                <a:cubicBezTo>
                  <a:pt x="366472" y="207321"/>
                  <a:pt x="426797" y="183508"/>
                  <a:pt x="449022" y="183508"/>
                </a:cubicBezTo>
                <a:cubicBezTo>
                  <a:pt x="471247" y="183508"/>
                  <a:pt x="437910" y="224783"/>
                  <a:pt x="477597" y="231133"/>
                </a:cubicBezTo>
                <a:cubicBezTo>
                  <a:pt x="517284" y="237483"/>
                  <a:pt x="671272" y="237483"/>
                  <a:pt x="687147" y="221608"/>
                </a:cubicBezTo>
                <a:cubicBezTo>
                  <a:pt x="703022" y="205733"/>
                  <a:pt x="561735" y="151758"/>
                  <a:pt x="572847" y="135883"/>
                </a:cubicBezTo>
                <a:cubicBezTo>
                  <a:pt x="583960" y="120008"/>
                  <a:pt x="709372" y="135883"/>
                  <a:pt x="753822" y="126358"/>
                </a:cubicBezTo>
                <a:cubicBezTo>
                  <a:pt x="798272" y="116833"/>
                  <a:pt x="853834" y="93020"/>
                  <a:pt x="839547" y="78733"/>
                </a:cubicBezTo>
                <a:cubicBezTo>
                  <a:pt x="825260" y="64446"/>
                  <a:pt x="728422" y="46983"/>
                  <a:pt x="668097" y="40633"/>
                </a:cubicBezTo>
                <a:cubicBezTo>
                  <a:pt x="607772" y="34283"/>
                  <a:pt x="542684" y="37458"/>
                  <a:pt x="477597" y="40633"/>
                </a:cubicBezTo>
              </a:path>
            </a:pathLst>
          </a:cu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pic>
        <p:nvPicPr>
          <p:cNvPr id="297002" name="Picture 24" descr="ÐÐ°ÑÑÐ¸Ð½ÐºÐ¸ Ð¿Ð¾ Ð·Ð°Ð¿ÑÐ¾ÑÑ Ð³ÑÐ°Ð´ÑÑÐ½Ð¸Ðº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95879">
            <a:off x="3590783" y="4956688"/>
            <a:ext cx="408385"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p:nvSpPr>
        <p:spPr>
          <a:xfrm>
            <a:off x="3186588" y="4771524"/>
            <a:ext cx="1216122" cy="1213699"/>
          </a:xfrm>
          <a:prstGeom prst="rect">
            <a:avLst/>
          </a:prstGeom>
          <a:noFill/>
        </p:spPr>
        <p:txBody>
          <a:bodyPr spcFirstLastPara="1" wrap="none">
            <a:prstTxWarp prst="textArchUp">
              <a:avLst>
                <a:gd name="adj" fmla="val 10358596"/>
              </a:avLst>
            </a:prstTxWarp>
            <a:spAutoFit/>
          </a:bodyPr>
          <a:lstStyle/>
          <a:p>
            <a:pPr>
              <a:defRPr/>
            </a:pPr>
            <a:r>
              <a:rPr lang="en-US" sz="1575" b="1" dirty="0">
                <a:solidFill>
                  <a:schemeClr val="tx1">
                    <a:lumMod val="75000"/>
                    <a:lumOff val="25000"/>
                  </a:schemeClr>
                </a:solidFill>
              </a:rPr>
              <a:t> t </a:t>
            </a:r>
            <a:r>
              <a:rPr lang="ru-RU" sz="1575" b="1" dirty="0">
                <a:solidFill>
                  <a:schemeClr val="tx1">
                    <a:lumMod val="75000"/>
                    <a:lumOff val="25000"/>
                  </a:schemeClr>
                </a:solidFill>
              </a:rPr>
              <a:t>плавления </a:t>
            </a:r>
            <a:r>
              <a:rPr lang="ru-RU" sz="1575" b="1" dirty="0">
                <a:solidFill>
                  <a:srgbClr val="C00000"/>
                </a:solidFill>
              </a:rPr>
              <a:t>37-37.5°</a:t>
            </a:r>
            <a:r>
              <a:rPr lang="ru-RU" sz="1575" b="1" dirty="0">
                <a:solidFill>
                  <a:schemeClr val="tx1">
                    <a:lumMod val="75000"/>
                    <a:lumOff val="25000"/>
                  </a:schemeClr>
                </a:solidFill>
              </a:rPr>
              <a:t>, не тают в руках </a:t>
            </a:r>
          </a:p>
        </p:txBody>
      </p:sp>
      <p:sp>
        <p:nvSpPr>
          <p:cNvPr id="99" name="TextBox 98"/>
          <p:cNvSpPr txBox="1"/>
          <p:nvPr/>
        </p:nvSpPr>
        <p:spPr>
          <a:xfrm>
            <a:off x="3300865" y="5091824"/>
            <a:ext cx="546945" cy="265457"/>
          </a:xfrm>
          <a:prstGeom prst="rect">
            <a:avLst/>
          </a:prstGeom>
          <a:noFill/>
        </p:spPr>
        <p:txBody>
          <a:bodyPr wrap="none">
            <a:spAutoFit/>
          </a:bodyPr>
          <a:lstStyle/>
          <a:p>
            <a:pPr>
              <a:defRPr/>
            </a:pPr>
            <a:r>
              <a:rPr lang="en-US" sz="1125" b="1" dirty="0">
                <a:solidFill>
                  <a:schemeClr val="bg1">
                    <a:lumMod val="50000"/>
                  </a:schemeClr>
                </a:solidFill>
                <a:latin typeface="Arial Black" panose="020B0A04020102020204" pitchFamily="34" charset="0"/>
              </a:rPr>
              <a:t>35°C</a:t>
            </a:r>
            <a:endParaRPr lang="ru-RU" sz="1125" b="1" dirty="0">
              <a:solidFill>
                <a:schemeClr val="bg1">
                  <a:lumMod val="50000"/>
                </a:schemeClr>
              </a:solidFill>
              <a:latin typeface="Arial Black" panose="020B0A04020102020204" pitchFamily="34" charset="0"/>
            </a:endParaRPr>
          </a:p>
        </p:txBody>
      </p:sp>
      <p:sp>
        <p:nvSpPr>
          <p:cNvPr id="100" name="Freeform 6"/>
          <p:cNvSpPr>
            <a:spLocks noEditPoints="1"/>
          </p:cNvSpPr>
          <p:nvPr/>
        </p:nvSpPr>
        <p:spPr bwMode="auto">
          <a:xfrm>
            <a:off x="6601888" y="5023089"/>
            <a:ext cx="284559" cy="488156"/>
          </a:xfrm>
          <a:custGeom>
            <a:avLst/>
            <a:gdLst>
              <a:gd name="T0" fmla="*/ 1220 w 1465"/>
              <a:gd name="T1" fmla="*/ 3192 h 3302"/>
              <a:gd name="T2" fmla="*/ 1087 w 1465"/>
              <a:gd name="T3" fmla="*/ 3253 h 3302"/>
              <a:gd name="T4" fmla="*/ 937 w 1465"/>
              <a:gd name="T5" fmla="*/ 3288 h 3302"/>
              <a:gd name="T6" fmla="*/ 787 w 1465"/>
              <a:gd name="T7" fmla="*/ 3301 h 3302"/>
              <a:gd name="T8" fmla="*/ 696 w 1465"/>
              <a:gd name="T9" fmla="*/ 3301 h 3302"/>
              <a:gd name="T10" fmla="*/ 557 w 1465"/>
              <a:gd name="T11" fmla="*/ 3290 h 3302"/>
              <a:gd name="T12" fmla="*/ 418 w 1465"/>
              <a:gd name="T13" fmla="*/ 3262 h 3302"/>
              <a:gd name="T14" fmla="*/ 289 w 1465"/>
              <a:gd name="T15" fmla="*/ 3211 h 3302"/>
              <a:gd name="T16" fmla="*/ 182 w 1465"/>
              <a:gd name="T17" fmla="*/ 3135 h 3302"/>
              <a:gd name="T18" fmla="*/ 14 w 1465"/>
              <a:gd name="T19" fmla="*/ 1116 h 3302"/>
              <a:gd name="T20" fmla="*/ 54 w 1465"/>
              <a:gd name="T21" fmla="*/ 911 h 3302"/>
              <a:gd name="T22" fmla="*/ 118 w 1465"/>
              <a:gd name="T23" fmla="*/ 706 h 3302"/>
              <a:gd name="T24" fmla="*/ 200 w 1465"/>
              <a:gd name="T25" fmla="*/ 510 h 3302"/>
              <a:gd name="T26" fmla="*/ 300 w 1465"/>
              <a:gd name="T27" fmla="*/ 332 h 3302"/>
              <a:gd name="T28" fmla="*/ 417 w 1465"/>
              <a:gd name="T29" fmla="*/ 183 h 3302"/>
              <a:gd name="T30" fmla="*/ 547 w 1465"/>
              <a:gd name="T31" fmla="*/ 71 h 3302"/>
              <a:gd name="T32" fmla="*/ 689 w 1465"/>
              <a:gd name="T33" fmla="*/ 8 h 3302"/>
              <a:gd name="T34" fmla="*/ 836 w 1465"/>
              <a:gd name="T35" fmla="*/ 23 h 3302"/>
              <a:gd name="T36" fmla="*/ 972 w 1465"/>
              <a:gd name="T37" fmla="*/ 103 h 3302"/>
              <a:gd name="T38" fmla="*/ 1097 w 1465"/>
              <a:gd name="T39" fmla="*/ 227 h 3302"/>
              <a:gd name="T40" fmla="*/ 1205 w 1465"/>
              <a:gd name="T41" fmla="*/ 385 h 3302"/>
              <a:gd name="T42" fmla="*/ 1298 w 1465"/>
              <a:gd name="T43" fmla="*/ 569 h 3302"/>
              <a:gd name="T44" fmla="*/ 1373 w 1465"/>
              <a:gd name="T45" fmla="*/ 768 h 3302"/>
              <a:gd name="T46" fmla="*/ 1426 w 1465"/>
              <a:gd name="T47" fmla="*/ 974 h 3302"/>
              <a:gd name="T48" fmla="*/ 1459 w 1465"/>
              <a:gd name="T49" fmla="*/ 1176 h 3302"/>
              <a:gd name="T50" fmla="*/ 375 w 1465"/>
              <a:gd name="T51" fmla="*/ 2992 h 3302"/>
              <a:gd name="T52" fmla="*/ 248 w 1465"/>
              <a:gd name="T53" fmla="*/ 1146 h 3302"/>
              <a:gd name="T54" fmla="*/ 273 w 1465"/>
              <a:gd name="T55" fmla="*/ 969 h 3302"/>
              <a:gd name="T56" fmla="*/ 321 w 1465"/>
              <a:gd name="T57" fmla="*/ 820 h 3302"/>
              <a:gd name="T58" fmla="*/ 393 w 1465"/>
              <a:gd name="T59" fmla="*/ 699 h 3302"/>
              <a:gd name="T60" fmla="*/ 495 w 1465"/>
              <a:gd name="T61" fmla="*/ 608 h 3302"/>
              <a:gd name="T62" fmla="*/ 438 w 1465"/>
              <a:gd name="T63" fmla="*/ 760 h 3302"/>
              <a:gd name="T64" fmla="*/ 375 w 1465"/>
              <a:gd name="T65" fmla="*/ 887 h 3302"/>
              <a:gd name="T66" fmla="*/ 338 w 1465"/>
              <a:gd name="T67" fmla="*/ 1047 h 3302"/>
              <a:gd name="T68" fmla="*/ 322 w 1465"/>
              <a:gd name="T69" fmla="*/ 1237 h 3302"/>
              <a:gd name="T70" fmla="*/ 375 w 1465"/>
              <a:gd name="T71" fmla="*/ 2992 h 3302"/>
              <a:gd name="T72" fmla="*/ 1145 w 1465"/>
              <a:gd name="T73" fmla="*/ 3085 h 3302"/>
              <a:gd name="T74" fmla="*/ 1032 w 1465"/>
              <a:gd name="T75" fmla="*/ 3141 h 3302"/>
              <a:gd name="T76" fmla="*/ 905 w 1465"/>
              <a:gd name="T77" fmla="*/ 3173 h 3302"/>
              <a:gd name="T78" fmla="*/ 779 w 1465"/>
              <a:gd name="T79" fmla="*/ 3186 h 3302"/>
              <a:gd name="T80" fmla="*/ 658 w 1465"/>
              <a:gd name="T81" fmla="*/ 3184 h 3302"/>
              <a:gd name="T82" fmla="*/ 529 w 1465"/>
              <a:gd name="T83" fmla="*/ 3165 h 3302"/>
              <a:gd name="T84" fmla="*/ 406 w 1465"/>
              <a:gd name="T85" fmla="*/ 3126 h 3302"/>
              <a:gd name="T86" fmla="*/ 299 w 1465"/>
              <a:gd name="T87" fmla="*/ 3061 h 3302"/>
              <a:gd name="T88" fmla="*/ 106 w 1465"/>
              <a:gd name="T89" fmla="*/ 1235 h 3302"/>
              <a:gd name="T90" fmla="*/ 137 w 1465"/>
              <a:gd name="T91" fmla="*/ 1037 h 3302"/>
              <a:gd name="T92" fmla="*/ 189 w 1465"/>
              <a:gd name="T93" fmla="*/ 832 h 3302"/>
              <a:gd name="T94" fmla="*/ 262 w 1465"/>
              <a:gd name="T95" fmla="*/ 633 h 3302"/>
              <a:gd name="T96" fmla="*/ 350 w 1465"/>
              <a:gd name="T97" fmla="*/ 452 h 3302"/>
              <a:gd name="T98" fmla="*/ 453 w 1465"/>
              <a:gd name="T99" fmla="*/ 298 h 3302"/>
              <a:gd name="T100" fmla="*/ 569 w 1465"/>
              <a:gd name="T101" fmla="*/ 183 h 3302"/>
              <a:gd name="T102" fmla="*/ 694 w 1465"/>
              <a:gd name="T103" fmla="*/ 118 h 3302"/>
              <a:gd name="T104" fmla="*/ 782 w 1465"/>
              <a:gd name="T105" fmla="*/ 118 h 3302"/>
              <a:gd name="T106" fmla="*/ 906 w 1465"/>
              <a:gd name="T107" fmla="*/ 182 h 3302"/>
              <a:gd name="T108" fmla="*/ 1020 w 1465"/>
              <a:gd name="T109" fmla="*/ 297 h 3302"/>
              <a:gd name="T110" fmla="*/ 1122 w 1465"/>
              <a:gd name="T111" fmla="*/ 449 h 3302"/>
              <a:gd name="T112" fmla="*/ 1208 w 1465"/>
              <a:gd name="T113" fmla="*/ 629 h 3302"/>
              <a:gd name="T114" fmla="*/ 1277 w 1465"/>
              <a:gd name="T115" fmla="*/ 827 h 3302"/>
              <a:gd name="T116" fmla="*/ 1328 w 1465"/>
              <a:gd name="T117" fmla="*/ 1030 h 3302"/>
              <a:gd name="T118" fmla="*/ 1358 w 1465"/>
              <a:gd name="T119" fmla="*/ 1229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3302">
                <a:moveTo>
                  <a:pt x="1294" y="3135"/>
                </a:moveTo>
                <a:lnTo>
                  <a:pt x="1259" y="3165"/>
                </a:lnTo>
                <a:lnTo>
                  <a:pt x="1220" y="3192"/>
                </a:lnTo>
                <a:lnTo>
                  <a:pt x="1178" y="3216"/>
                </a:lnTo>
                <a:lnTo>
                  <a:pt x="1133" y="3236"/>
                </a:lnTo>
                <a:lnTo>
                  <a:pt x="1087" y="3253"/>
                </a:lnTo>
                <a:lnTo>
                  <a:pt x="1038" y="3267"/>
                </a:lnTo>
                <a:lnTo>
                  <a:pt x="987" y="3279"/>
                </a:lnTo>
                <a:lnTo>
                  <a:pt x="937" y="3288"/>
                </a:lnTo>
                <a:lnTo>
                  <a:pt x="886" y="3294"/>
                </a:lnTo>
                <a:lnTo>
                  <a:pt x="836" y="3299"/>
                </a:lnTo>
                <a:lnTo>
                  <a:pt x="787" y="3301"/>
                </a:lnTo>
                <a:lnTo>
                  <a:pt x="740" y="3302"/>
                </a:lnTo>
                <a:lnTo>
                  <a:pt x="740" y="3302"/>
                </a:lnTo>
                <a:lnTo>
                  <a:pt x="696" y="3301"/>
                </a:lnTo>
                <a:lnTo>
                  <a:pt x="651" y="3299"/>
                </a:lnTo>
                <a:lnTo>
                  <a:pt x="605" y="3296"/>
                </a:lnTo>
                <a:lnTo>
                  <a:pt x="557" y="3290"/>
                </a:lnTo>
                <a:lnTo>
                  <a:pt x="511" y="3283"/>
                </a:lnTo>
                <a:lnTo>
                  <a:pt x="464" y="3273"/>
                </a:lnTo>
                <a:lnTo>
                  <a:pt x="418" y="3262"/>
                </a:lnTo>
                <a:lnTo>
                  <a:pt x="373" y="3248"/>
                </a:lnTo>
                <a:lnTo>
                  <a:pt x="330" y="3231"/>
                </a:lnTo>
                <a:lnTo>
                  <a:pt x="289" y="3211"/>
                </a:lnTo>
                <a:lnTo>
                  <a:pt x="250" y="3189"/>
                </a:lnTo>
                <a:lnTo>
                  <a:pt x="215" y="3163"/>
                </a:lnTo>
                <a:lnTo>
                  <a:pt x="182" y="3135"/>
                </a:lnTo>
                <a:lnTo>
                  <a:pt x="0" y="1248"/>
                </a:lnTo>
                <a:lnTo>
                  <a:pt x="6" y="1182"/>
                </a:lnTo>
                <a:lnTo>
                  <a:pt x="14" y="1116"/>
                </a:lnTo>
                <a:lnTo>
                  <a:pt x="25" y="1049"/>
                </a:lnTo>
                <a:lnTo>
                  <a:pt x="38" y="980"/>
                </a:lnTo>
                <a:lnTo>
                  <a:pt x="54" y="911"/>
                </a:lnTo>
                <a:lnTo>
                  <a:pt x="74" y="843"/>
                </a:lnTo>
                <a:lnTo>
                  <a:pt x="94" y="774"/>
                </a:lnTo>
                <a:lnTo>
                  <a:pt x="118" y="706"/>
                </a:lnTo>
                <a:lnTo>
                  <a:pt x="143" y="639"/>
                </a:lnTo>
                <a:lnTo>
                  <a:pt x="170" y="573"/>
                </a:lnTo>
                <a:lnTo>
                  <a:pt x="200" y="510"/>
                </a:lnTo>
                <a:lnTo>
                  <a:pt x="232" y="447"/>
                </a:lnTo>
                <a:lnTo>
                  <a:pt x="265" y="388"/>
                </a:lnTo>
                <a:lnTo>
                  <a:pt x="300" y="332"/>
                </a:lnTo>
                <a:lnTo>
                  <a:pt x="338" y="279"/>
                </a:lnTo>
                <a:lnTo>
                  <a:pt x="376" y="228"/>
                </a:lnTo>
                <a:lnTo>
                  <a:pt x="417" y="183"/>
                </a:lnTo>
                <a:lnTo>
                  <a:pt x="459" y="141"/>
                </a:lnTo>
                <a:lnTo>
                  <a:pt x="502" y="104"/>
                </a:lnTo>
                <a:lnTo>
                  <a:pt x="547" y="71"/>
                </a:lnTo>
                <a:lnTo>
                  <a:pt x="594" y="45"/>
                </a:lnTo>
                <a:lnTo>
                  <a:pt x="640" y="24"/>
                </a:lnTo>
                <a:lnTo>
                  <a:pt x="689" y="8"/>
                </a:lnTo>
                <a:lnTo>
                  <a:pt x="738" y="0"/>
                </a:lnTo>
                <a:lnTo>
                  <a:pt x="787" y="8"/>
                </a:lnTo>
                <a:lnTo>
                  <a:pt x="836" y="23"/>
                </a:lnTo>
                <a:lnTo>
                  <a:pt x="883" y="44"/>
                </a:lnTo>
                <a:lnTo>
                  <a:pt x="928" y="71"/>
                </a:lnTo>
                <a:lnTo>
                  <a:pt x="972" y="103"/>
                </a:lnTo>
                <a:lnTo>
                  <a:pt x="1015" y="140"/>
                </a:lnTo>
                <a:lnTo>
                  <a:pt x="1057" y="181"/>
                </a:lnTo>
                <a:lnTo>
                  <a:pt x="1097" y="227"/>
                </a:lnTo>
                <a:lnTo>
                  <a:pt x="1134" y="277"/>
                </a:lnTo>
                <a:lnTo>
                  <a:pt x="1171" y="329"/>
                </a:lnTo>
                <a:lnTo>
                  <a:pt x="1205" y="385"/>
                </a:lnTo>
                <a:lnTo>
                  <a:pt x="1238" y="444"/>
                </a:lnTo>
                <a:lnTo>
                  <a:pt x="1269" y="506"/>
                </a:lnTo>
                <a:lnTo>
                  <a:pt x="1298" y="569"/>
                </a:lnTo>
                <a:lnTo>
                  <a:pt x="1326" y="635"/>
                </a:lnTo>
                <a:lnTo>
                  <a:pt x="1351" y="701"/>
                </a:lnTo>
                <a:lnTo>
                  <a:pt x="1373" y="768"/>
                </a:lnTo>
                <a:lnTo>
                  <a:pt x="1394" y="837"/>
                </a:lnTo>
                <a:lnTo>
                  <a:pt x="1412" y="905"/>
                </a:lnTo>
                <a:lnTo>
                  <a:pt x="1426" y="974"/>
                </a:lnTo>
                <a:lnTo>
                  <a:pt x="1440" y="1043"/>
                </a:lnTo>
                <a:lnTo>
                  <a:pt x="1451" y="1110"/>
                </a:lnTo>
                <a:lnTo>
                  <a:pt x="1459" y="1176"/>
                </a:lnTo>
                <a:lnTo>
                  <a:pt x="1465" y="1241"/>
                </a:lnTo>
                <a:lnTo>
                  <a:pt x="1294" y="3135"/>
                </a:lnTo>
                <a:close/>
                <a:moveTo>
                  <a:pt x="375" y="2992"/>
                </a:moveTo>
                <a:lnTo>
                  <a:pt x="240" y="1280"/>
                </a:lnTo>
                <a:lnTo>
                  <a:pt x="244" y="1212"/>
                </a:lnTo>
                <a:lnTo>
                  <a:pt x="248" y="1146"/>
                </a:lnTo>
                <a:lnTo>
                  <a:pt x="254" y="1084"/>
                </a:lnTo>
                <a:lnTo>
                  <a:pt x="263" y="1025"/>
                </a:lnTo>
                <a:lnTo>
                  <a:pt x="273" y="969"/>
                </a:lnTo>
                <a:lnTo>
                  <a:pt x="287" y="916"/>
                </a:lnTo>
                <a:lnTo>
                  <a:pt x="302" y="866"/>
                </a:lnTo>
                <a:lnTo>
                  <a:pt x="321" y="820"/>
                </a:lnTo>
                <a:lnTo>
                  <a:pt x="342" y="775"/>
                </a:lnTo>
                <a:lnTo>
                  <a:pt x="366" y="735"/>
                </a:lnTo>
                <a:lnTo>
                  <a:pt x="393" y="699"/>
                </a:lnTo>
                <a:lnTo>
                  <a:pt x="424" y="665"/>
                </a:lnTo>
                <a:lnTo>
                  <a:pt x="458" y="635"/>
                </a:lnTo>
                <a:lnTo>
                  <a:pt x="495" y="608"/>
                </a:lnTo>
                <a:lnTo>
                  <a:pt x="498" y="695"/>
                </a:lnTo>
                <a:lnTo>
                  <a:pt x="467" y="726"/>
                </a:lnTo>
                <a:lnTo>
                  <a:pt x="438" y="760"/>
                </a:lnTo>
                <a:lnTo>
                  <a:pt x="413" y="799"/>
                </a:lnTo>
                <a:lnTo>
                  <a:pt x="392" y="842"/>
                </a:lnTo>
                <a:lnTo>
                  <a:pt x="375" y="887"/>
                </a:lnTo>
                <a:lnTo>
                  <a:pt x="360" y="937"/>
                </a:lnTo>
                <a:lnTo>
                  <a:pt x="348" y="990"/>
                </a:lnTo>
                <a:lnTo>
                  <a:pt x="338" y="1047"/>
                </a:lnTo>
                <a:lnTo>
                  <a:pt x="331" y="1107"/>
                </a:lnTo>
                <a:lnTo>
                  <a:pt x="325" y="1170"/>
                </a:lnTo>
                <a:lnTo>
                  <a:pt x="322" y="1237"/>
                </a:lnTo>
                <a:lnTo>
                  <a:pt x="319" y="1307"/>
                </a:lnTo>
                <a:lnTo>
                  <a:pt x="440" y="2925"/>
                </a:lnTo>
                <a:lnTo>
                  <a:pt x="375" y="2992"/>
                </a:lnTo>
                <a:close/>
                <a:moveTo>
                  <a:pt x="1207" y="3032"/>
                </a:moveTo>
                <a:lnTo>
                  <a:pt x="1178" y="3060"/>
                </a:lnTo>
                <a:lnTo>
                  <a:pt x="1145" y="3085"/>
                </a:lnTo>
                <a:lnTo>
                  <a:pt x="1109" y="3107"/>
                </a:lnTo>
                <a:lnTo>
                  <a:pt x="1072" y="3126"/>
                </a:lnTo>
                <a:lnTo>
                  <a:pt x="1032" y="3141"/>
                </a:lnTo>
                <a:lnTo>
                  <a:pt x="990" y="3154"/>
                </a:lnTo>
                <a:lnTo>
                  <a:pt x="948" y="3165"/>
                </a:lnTo>
                <a:lnTo>
                  <a:pt x="905" y="3173"/>
                </a:lnTo>
                <a:lnTo>
                  <a:pt x="863" y="3179"/>
                </a:lnTo>
                <a:lnTo>
                  <a:pt x="820" y="3183"/>
                </a:lnTo>
                <a:lnTo>
                  <a:pt x="779" y="3186"/>
                </a:lnTo>
                <a:lnTo>
                  <a:pt x="740" y="3187"/>
                </a:lnTo>
                <a:lnTo>
                  <a:pt x="699" y="3186"/>
                </a:lnTo>
                <a:lnTo>
                  <a:pt x="658" y="3184"/>
                </a:lnTo>
                <a:lnTo>
                  <a:pt x="615" y="3179"/>
                </a:lnTo>
                <a:lnTo>
                  <a:pt x="572" y="3173"/>
                </a:lnTo>
                <a:lnTo>
                  <a:pt x="529" y="3165"/>
                </a:lnTo>
                <a:lnTo>
                  <a:pt x="487" y="3155"/>
                </a:lnTo>
                <a:lnTo>
                  <a:pt x="445" y="3142"/>
                </a:lnTo>
                <a:lnTo>
                  <a:pt x="406" y="3126"/>
                </a:lnTo>
                <a:lnTo>
                  <a:pt x="367" y="3107"/>
                </a:lnTo>
                <a:lnTo>
                  <a:pt x="332" y="3086"/>
                </a:lnTo>
                <a:lnTo>
                  <a:pt x="299" y="3061"/>
                </a:lnTo>
                <a:lnTo>
                  <a:pt x="270" y="3032"/>
                </a:lnTo>
                <a:lnTo>
                  <a:pt x="101" y="1298"/>
                </a:lnTo>
                <a:lnTo>
                  <a:pt x="106" y="1235"/>
                </a:lnTo>
                <a:lnTo>
                  <a:pt x="114" y="1170"/>
                </a:lnTo>
                <a:lnTo>
                  <a:pt x="125" y="1104"/>
                </a:lnTo>
                <a:lnTo>
                  <a:pt x="137" y="1037"/>
                </a:lnTo>
                <a:lnTo>
                  <a:pt x="152" y="968"/>
                </a:lnTo>
                <a:lnTo>
                  <a:pt x="170" y="900"/>
                </a:lnTo>
                <a:lnTo>
                  <a:pt x="189" y="832"/>
                </a:lnTo>
                <a:lnTo>
                  <a:pt x="212" y="764"/>
                </a:lnTo>
                <a:lnTo>
                  <a:pt x="236" y="698"/>
                </a:lnTo>
                <a:lnTo>
                  <a:pt x="262" y="633"/>
                </a:lnTo>
                <a:lnTo>
                  <a:pt x="289" y="570"/>
                </a:lnTo>
                <a:lnTo>
                  <a:pt x="318" y="510"/>
                </a:lnTo>
                <a:lnTo>
                  <a:pt x="350" y="452"/>
                </a:lnTo>
                <a:lnTo>
                  <a:pt x="383" y="397"/>
                </a:lnTo>
                <a:lnTo>
                  <a:pt x="418" y="345"/>
                </a:lnTo>
                <a:lnTo>
                  <a:pt x="453" y="298"/>
                </a:lnTo>
                <a:lnTo>
                  <a:pt x="491" y="254"/>
                </a:lnTo>
                <a:lnTo>
                  <a:pt x="529" y="216"/>
                </a:lnTo>
                <a:lnTo>
                  <a:pt x="569" y="183"/>
                </a:lnTo>
                <a:lnTo>
                  <a:pt x="609" y="155"/>
                </a:lnTo>
                <a:lnTo>
                  <a:pt x="651" y="133"/>
                </a:lnTo>
                <a:lnTo>
                  <a:pt x="694" y="118"/>
                </a:lnTo>
                <a:lnTo>
                  <a:pt x="738" y="109"/>
                </a:lnTo>
                <a:lnTo>
                  <a:pt x="738" y="109"/>
                </a:lnTo>
                <a:lnTo>
                  <a:pt x="782" y="118"/>
                </a:lnTo>
                <a:lnTo>
                  <a:pt x="824" y="133"/>
                </a:lnTo>
                <a:lnTo>
                  <a:pt x="866" y="155"/>
                </a:lnTo>
                <a:lnTo>
                  <a:pt x="906" y="182"/>
                </a:lnTo>
                <a:lnTo>
                  <a:pt x="945" y="215"/>
                </a:lnTo>
                <a:lnTo>
                  <a:pt x="983" y="253"/>
                </a:lnTo>
                <a:lnTo>
                  <a:pt x="1020" y="297"/>
                </a:lnTo>
                <a:lnTo>
                  <a:pt x="1055" y="344"/>
                </a:lnTo>
                <a:lnTo>
                  <a:pt x="1089" y="394"/>
                </a:lnTo>
                <a:lnTo>
                  <a:pt x="1122" y="449"/>
                </a:lnTo>
                <a:lnTo>
                  <a:pt x="1152" y="507"/>
                </a:lnTo>
                <a:lnTo>
                  <a:pt x="1181" y="567"/>
                </a:lnTo>
                <a:lnTo>
                  <a:pt x="1208" y="629"/>
                </a:lnTo>
                <a:lnTo>
                  <a:pt x="1233" y="694"/>
                </a:lnTo>
                <a:lnTo>
                  <a:pt x="1256" y="760"/>
                </a:lnTo>
                <a:lnTo>
                  <a:pt x="1277" y="827"/>
                </a:lnTo>
                <a:lnTo>
                  <a:pt x="1296" y="894"/>
                </a:lnTo>
                <a:lnTo>
                  <a:pt x="1313" y="962"/>
                </a:lnTo>
                <a:lnTo>
                  <a:pt x="1328" y="1030"/>
                </a:lnTo>
                <a:lnTo>
                  <a:pt x="1340" y="1097"/>
                </a:lnTo>
                <a:lnTo>
                  <a:pt x="1351" y="1163"/>
                </a:lnTo>
                <a:lnTo>
                  <a:pt x="1358" y="1229"/>
                </a:lnTo>
                <a:lnTo>
                  <a:pt x="1363" y="1291"/>
                </a:lnTo>
                <a:lnTo>
                  <a:pt x="1207" y="3032"/>
                </a:lnTo>
                <a:close/>
              </a:path>
            </a:pathLst>
          </a:custGeom>
          <a:solidFill>
            <a:schemeClr val="bg1">
              <a:lumMod val="50000"/>
            </a:schemeClr>
          </a:solidFill>
          <a:ln w="0">
            <a:solidFill>
              <a:schemeClr val="bg1">
                <a:lumMod val="50000"/>
              </a:schemeClr>
            </a:solidFill>
            <a:prstDash val="solid"/>
            <a:round/>
            <a:headEnd/>
            <a:tailEnd/>
          </a:ln>
        </p:spPr>
        <p:txBody>
          <a:bodyPr lIns="51435" tIns="25718" rIns="51435" bIns="25718"/>
          <a:lstStyle/>
          <a:p>
            <a:pPr>
              <a:defRPr/>
            </a:pPr>
            <a:endParaRPr lang="ru-RU" sz="1350">
              <a:solidFill>
                <a:prstClr val="black"/>
              </a:solidFill>
            </a:endParaRPr>
          </a:p>
        </p:txBody>
      </p:sp>
      <p:sp>
        <p:nvSpPr>
          <p:cNvPr id="297006" name="Freeform 6"/>
          <p:cNvSpPr>
            <a:spLocks noEditPoints="1"/>
          </p:cNvSpPr>
          <p:nvPr/>
        </p:nvSpPr>
        <p:spPr bwMode="auto">
          <a:xfrm>
            <a:off x="6947170" y="5007499"/>
            <a:ext cx="226219" cy="489347"/>
          </a:xfrm>
          <a:custGeom>
            <a:avLst/>
            <a:gdLst>
              <a:gd name="T0" fmla="*/ 250954 w 1465"/>
              <a:gd name="T1" fmla="*/ 630618 h 3302"/>
              <a:gd name="T2" fmla="*/ 223596 w 1465"/>
              <a:gd name="T3" fmla="*/ 642669 h 3302"/>
              <a:gd name="T4" fmla="*/ 192741 w 1465"/>
              <a:gd name="T5" fmla="*/ 649584 h 3302"/>
              <a:gd name="T6" fmla="*/ 161886 w 1465"/>
              <a:gd name="T7" fmla="*/ 652152 h 3302"/>
              <a:gd name="T8" fmla="*/ 143167 w 1465"/>
              <a:gd name="T9" fmla="*/ 652152 h 3302"/>
              <a:gd name="T10" fmla="*/ 114575 w 1465"/>
              <a:gd name="T11" fmla="*/ 649979 h 3302"/>
              <a:gd name="T12" fmla="*/ 85983 w 1465"/>
              <a:gd name="T13" fmla="*/ 644448 h 3302"/>
              <a:gd name="T14" fmla="*/ 59447 w 1465"/>
              <a:gd name="T15" fmla="*/ 634372 h 3302"/>
              <a:gd name="T16" fmla="*/ 37437 w 1465"/>
              <a:gd name="T17" fmla="*/ 619357 h 3302"/>
              <a:gd name="T18" fmla="*/ 2880 w 1465"/>
              <a:gd name="T19" fmla="*/ 220479 h 3302"/>
              <a:gd name="T20" fmla="*/ 11108 w 1465"/>
              <a:gd name="T21" fmla="*/ 179979 h 3302"/>
              <a:gd name="T22" fmla="*/ 24273 w 1465"/>
              <a:gd name="T23" fmla="*/ 139479 h 3302"/>
              <a:gd name="T24" fmla="*/ 41140 w 1465"/>
              <a:gd name="T25" fmla="*/ 100757 h 3302"/>
              <a:gd name="T26" fmla="*/ 61710 w 1465"/>
              <a:gd name="T27" fmla="*/ 65591 h 3302"/>
              <a:gd name="T28" fmla="*/ 85777 w 1465"/>
              <a:gd name="T29" fmla="*/ 36154 h 3302"/>
              <a:gd name="T30" fmla="*/ 112518 w 1465"/>
              <a:gd name="T31" fmla="*/ 14027 h 3302"/>
              <a:gd name="T32" fmla="*/ 141728 w 1465"/>
              <a:gd name="T33" fmla="*/ 1580 h 3302"/>
              <a:gd name="T34" fmla="*/ 171965 w 1465"/>
              <a:gd name="T35" fmla="*/ 4544 h 3302"/>
              <a:gd name="T36" fmla="*/ 199941 w 1465"/>
              <a:gd name="T37" fmla="*/ 20349 h 3302"/>
              <a:gd name="T38" fmla="*/ 225653 w 1465"/>
              <a:gd name="T39" fmla="*/ 44847 h 3302"/>
              <a:gd name="T40" fmla="*/ 247869 w 1465"/>
              <a:gd name="T41" fmla="*/ 76061 h 3302"/>
              <a:gd name="T42" fmla="*/ 266999 w 1465"/>
              <a:gd name="T43" fmla="*/ 112413 h 3302"/>
              <a:gd name="T44" fmla="*/ 282427 w 1465"/>
              <a:gd name="T45" fmla="*/ 151728 h 3302"/>
              <a:gd name="T46" fmla="*/ 293329 w 1465"/>
              <a:gd name="T47" fmla="*/ 192425 h 3302"/>
              <a:gd name="T48" fmla="*/ 300117 w 1465"/>
              <a:gd name="T49" fmla="*/ 232333 h 3302"/>
              <a:gd name="T50" fmla="*/ 77138 w 1465"/>
              <a:gd name="T51" fmla="*/ 591106 h 3302"/>
              <a:gd name="T52" fmla="*/ 51014 w 1465"/>
              <a:gd name="T53" fmla="*/ 226406 h 3302"/>
              <a:gd name="T54" fmla="*/ 56156 w 1465"/>
              <a:gd name="T55" fmla="*/ 191438 h 3302"/>
              <a:gd name="T56" fmla="*/ 66030 w 1465"/>
              <a:gd name="T57" fmla="*/ 162001 h 3302"/>
              <a:gd name="T58" fmla="*/ 80840 w 1465"/>
              <a:gd name="T59" fmla="*/ 138096 h 3302"/>
              <a:gd name="T60" fmla="*/ 101822 w 1465"/>
              <a:gd name="T61" fmla="*/ 120118 h 3302"/>
              <a:gd name="T62" fmla="*/ 90097 w 1465"/>
              <a:gd name="T63" fmla="*/ 150147 h 3302"/>
              <a:gd name="T64" fmla="*/ 77138 w 1465"/>
              <a:gd name="T65" fmla="*/ 175238 h 3302"/>
              <a:gd name="T66" fmla="*/ 69527 w 1465"/>
              <a:gd name="T67" fmla="*/ 206848 h 3302"/>
              <a:gd name="T68" fmla="*/ 66236 w 1465"/>
              <a:gd name="T69" fmla="*/ 244384 h 3302"/>
              <a:gd name="T70" fmla="*/ 77138 w 1465"/>
              <a:gd name="T71" fmla="*/ 591106 h 3302"/>
              <a:gd name="T72" fmla="*/ 235527 w 1465"/>
              <a:gd name="T73" fmla="*/ 609479 h 3302"/>
              <a:gd name="T74" fmla="*/ 212283 w 1465"/>
              <a:gd name="T75" fmla="*/ 620543 h 3302"/>
              <a:gd name="T76" fmla="*/ 186159 w 1465"/>
              <a:gd name="T77" fmla="*/ 626864 h 3302"/>
              <a:gd name="T78" fmla="*/ 160241 w 1465"/>
              <a:gd name="T79" fmla="*/ 629433 h 3302"/>
              <a:gd name="T80" fmla="*/ 135351 w 1465"/>
              <a:gd name="T81" fmla="*/ 629038 h 3302"/>
              <a:gd name="T82" fmla="*/ 108815 w 1465"/>
              <a:gd name="T83" fmla="*/ 625284 h 3302"/>
              <a:gd name="T84" fmla="*/ 83514 w 1465"/>
              <a:gd name="T85" fmla="*/ 617579 h 3302"/>
              <a:gd name="T86" fmla="*/ 61504 w 1465"/>
              <a:gd name="T87" fmla="*/ 604738 h 3302"/>
              <a:gd name="T88" fmla="*/ 21804 w 1465"/>
              <a:gd name="T89" fmla="*/ 243989 h 3302"/>
              <a:gd name="T90" fmla="*/ 28181 w 1465"/>
              <a:gd name="T91" fmla="*/ 204872 h 3302"/>
              <a:gd name="T92" fmla="*/ 38877 w 1465"/>
              <a:gd name="T93" fmla="*/ 164372 h 3302"/>
              <a:gd name="T94" fmla="*/ 53893 w 1465"/>
              <a:gd name="T95" fmla="*/ 125057 h 3302"/>
              <a:gd name="T96" fmla="*/ 71995 w 1465"/>
              <a:gd name="T97" fmla="*/ 89298 h 3302"/>
              <a:gd name="T98" fmla="*/ 93182 w 1465"/>
              <a:gd name="T99" fmla="*/ 58874 h 3302"/>
              <a:gd name="T100" fmla="*/ 117043 w 1465"/>
              <a:gd name="T101" fmla="*/ 36154 h 3302"/>
              <a:gd name="T102" fmla="*/ 142756 w 1465"/>
              <a:gd name="T103" fmla="*/ 23312 h 3302"/>
              <a:gd name="T104" fmla="*/ 160858 w 1465"/>
              <a:gd name="T105" fmla="*/ 23312 h 3302"/>
              <a:gd name="T106" fmla="*/ 186365 w 1465"/>
              <a:gd name="T107" fmla="*/ 35956 h 3302"/>
              <a:gd name="T108" fmla="*/ 209814 w 1465"/>
              <a:gd name="T109" fmla="*/ 58676 h 3302"/>
              <a:gd name="T110" fmla="*/ 230796 w 1465"/>
              <a:gd name="T111" fmla="*/ 88705 h 3302"/>
              <a:gd name="T112" fmla="*/ 248486 w 1465"/>
              <a:gd name="T113" fmla="*/ 124267 h 3302"/>
              <a:gd name="T114" fmla="*/ 262679 w 1465"/>
              <a:gd name="T115" fmla="*/ 163384 h 3302"/>
              <a:gd name="T116" fmla="*/ 273170 w 1465"/>
              <a:gd name="T117" fmla="*/ 203489 h 3302"/>
              <a:gd name="T118" fmla="*/ 279341 w 1465"/>
              <a:gd name="T119" fmla="*/ 242804 h 33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65" h="3302">
                <a:moveTo>
                  <a:pt x="1294" y="3135"/>
                </a:moveTo>
                <a:lnTo>
                  <a:pt x="1259" y="3165"/>
                </a:lnTo>
                <a:lnTo>
                  <a:pt x="1220" y="3192"/>
                </a:lnTo>
                <a:lnTo>
                  <a:pt x="1178" y="3216"/>
                </a:lnTo>
                <a:lnTo>
                  <a:pt x="1133" y="3236"/>
                </a:lnTo>
                <a:lnTo>
                  <a:pt x="1087" y="3253"/>
                </a:lnTo>
                <a:lnTo>
                  <a:pt x="1038" y="3267"/>
                </a:lnTo>
                <a:lnTo>
                  <a:pt x="987" y="3279"/>
                </a:lnTo>
                <a:lnTo>
                  <a:pt x="937" y="3288"/>
                </a:lnTo>
                <a:lnTo>
                  <a:pt x="886" y="3294"/>
                </a:lnTo>
                <a:lnTo>
                  <a:pt x="836" y="3299"/>
                </a:lnTo>
                <a:lnTo>
                  <a:pt x="787" y="3301"/>
                </a:lnTo>
                <a:lnTo>
                  <a:pt x="740" y="3302"/>
                </a:lnTo>
                <a:lnTo>
                  <a:pt x="696" y="3301"/>
                </a:lnTo>
                <a:lnTo>
                  <a:pt x="651" y="3299"/>
                </a:lnTo>
                <a:lnTo>
                  <a:pt x="605" y="3296"/>
                </a:lnTo>
                <a:lnTo>
                  <a:pt x="557" y="3290"/>
                </a:lnTo>
                <a:lnTo>
                  <a:pt x="511" y="3283"/>
                </a:lnTo>
                <a:lnTo>
                  <a:pt x="464" y="3273"/>
                </a:lnTo>
                <a:lnTo>
                  <a:pt x="418" y="3262"/>
                </a:lnTo>
                <a:lnTo>
                  <a:pt x="373" y="3248"/>
                </a:lnTo>
                <a:lnTo>
                  <a:pt x="330" y="3231"/>
                </a:lnTo>
                <a:lnTo>
                  <a:pt x="289" y="3211"/>
                </a:lnTo>
                <a:lnTo>
                  <a:pt x="250" y="3189"/>
                </a:lnTo>
                <a:lnTo>
                  <a:pt x="215" y="3163"/>
                </a:lnTo>
                <a:lnTo>
                  <a:pt x="182" y="3135"/>
                </a:lnTo>
                <a:lnTo>
                  <a:pt x="0" y="1248"/>
                </a:lnTo>
                <a:lnTo>
                  <a:pt x="6" y="1182"/>
                </a:lnTo>
                <a:lnTo>
                  <a:pt x="14" y="1116"/>
                </a:lnTo>
                <a:lnTo>
                  <a:pt x="25" y="1049"/>
                </a:lnTo>
                <a:lnTo>
                  <a:pt x="38" y="980"/>
                </a:lnTo>
                <a:lnTo>
                  <a:pt x="54" y="911"/>
                </a:lnTo>
                <a:lnTo>
                  <a:pt x="74" y="843"/>
                </a:lnTo>
                <a:lnTo>
                  <a:pt x="94" y="774"/>
                </a:lnTo>
                <a:lnTo>
                  <a:pt x="118" y="706"/>
                </a:lnTo>
                <a:lnTo>
                  <a:pt x="143" y="639"/>
                </a:lnTo>
                <a:lnTo>
                  <a:pt x="170" y="573"/>
                </a:lnTo>
                <a:lnTo>
                  <a:pt x="200" y="510"/>
                </a:lnTo>
                <a:lnTo>
                  <a:pt x="232" y="447"/>
                </a:lnTo>
                <a:lnTo>
                  <a:pt x="265" y="388"/>
                </a:lnTo>
                <a:lnTo>
                  <a:pt x="300" y="332"/>
                </a:lnTo>
                <a:lnTo>
                  <a:pt x="338" y="279"/>
                </a:lnTo>
                <a:lnTo>
                  <a:pt x="376" y="228"/>
                </a:lnTo>
                <a:lnTo>
                  <a:pt x="417" y="183"/>
                </a:lnTo>
                <a:lnTo>
                  <a:pt x="459" y="141"/>
                </a:lnTo>
                <a:lnTo>
                  <a:pt x="502" y="104"/>
                </a:lnTo>
                <a:lnTo>
                  <a:pt x="547" y="71"/>
                </a:lnTo>
                <a:lnTo>
                  <a:pt x="594" y="45"/>
                </a:lnTo>
                <a:lnTo>
                  <a:pt x="640" y="24"/>
                </a:lnTo>
                <a:lnTo>
                  <a:pt x="689" y="8"/>
                </a:lnTo>
                <a:lnTo>
                  <a:pt x="738" y="0"/>
                </a:lnTo>
                <a:lnTo>
                  <a:pt x="787" y="8"/>
                </a:lnTo>
                <a:lnTo>
                  <a:pt x="836" y="23"/>
                </a:lnTo>
                <a:lnTo>
                  <a:pt x="883" y="44"/>
                </a:lnTo>
                <a:lnTo>
                  <a:pt x="928" y="71"/>
                </a:lnTo>
                <a:lnTo>
                  <a:pt x="972" y="103"/>
                </a:lnTo>
                <a:lnTo>
                  <a:pt x="1015" y="140"/>
                </a:lnTo>
                <a:lnTo>
                  <a:pt x="1057" y="181"/>
                </a:lnTo>
                <a:lnTo>
                  <a:pt x="1097" y="227"/>
                </a:lnTo>
                <a:lnTo>
                  <a:pt x="1134" y="277"/>
                </a:lnTo>
                <a:lnTo>
                  <a:pt x="1171" y="329"/>
                </a:lnTo>
                <a:lnTo>
                  <a:pt x="1205" y="385"/>
                </a:lnTo>
                <a:lnTo>
                  <a:pt x="1238" y="444"/>
                </a:lnTo>
                <a:lnTo>
                  <a:pt x="1269" y="506"/>
                </a:lnTo>
                <a:lnTo>
                  <a:pt x="1298" y="569"/>
                </a:lnTo>
                <a:lnTo>
                  <a:pt x="1326" y="635"/>
                </a:lnTo>
                <a:lnTo>
                  <a:pt x="1351" y="701"/>
                </a:lnTo>
                <a:lnTo>
                  <a:pt x="1373" y="768"/>
                </a:lnTo>
                <a:lnTo>
                  <a:pt x="1394" y="837"/>
                </a:lnTo>
                <a:lnTo>
                  <a:pt x="1412" y="905"/>
                </a:lnTo>
                <a:lnTo>
                  <a:pt x="1426" y="974"/>
                </a:lnTo>
                <a:lnTo>
                  <a:pt x="1440" y="1043"/>
                </a:lnTo>
                <a:lnTo>
                  <a:pt x="1451" y="1110"/>
                </a:lnTo>
                <a:lnTo>
                  <a:pt x="1459" y="1176"/>
                </a:lnTo>
                <a:lnTo>
                  <a:pt x="1465" y="1241"/>
                </a:lnTo>
                <a:lnTo>
                  <a:pt x="1294" y="3135"/>
                </a:lnTo>
                <a:close/>
                <a:moveTo>
                  <a:pt x="375" y="2992"/>
                </a:moveTo>
                <a:lnTo>
                  <a:pt x="240" y="1280"/>
                </a:lnTo>
                <a:lnTo>
                  <a:pt x="244" y="1212"/>
                </a:lnTo>
                <a:lnTo>
                  <a:pt x="248" y="1146"/>
                </a:lnTo>
                <a:lnTo>
                  <a:pt x="254" y="1084"/>
                </a:lnTo>
                <a:lnTo>
                  <a:pt x="263" y="1025"/>
                </a:lnTo>
                <a:lnTo>
                  <a:pt x="273" y="969"/>
                </a:lnTo>
                <a:lnTo>
                  <a:pt x="287" y="916"/>
                </a:lnTo>
                <a:lnTo>
                  <a:pt x="302" y="866"/>
                </a:lnTo>
                <a:lnTo>
                  <a:pt x="321" y="820"/>
                </a:lnTo>
                <a:lnTo>
                  <a:pt x="342" y="775"/>
                </a:lnTo>
                <a:lnTo>
                  <a:pt x="366" y="735"/>
                </a:lnTo>
                <a:lnTo>
                  <a:pt x="393" y="699"/>
                </a:lnTo>
                <a:lnTo>
                  <a:pt x="424" y="665"/>
                </a:lnTo>
                <a:lnTo>
                  <a:pt x="458" y="635"/>
                </a:lnTo>
                <a:lnTo>
                  <a:pt x="495" y="608"/>
                </a:lnTo>
                <a:lnTo>
                  <a:pt x="498" y="695"/>
                </a:lnTo>
                <a:lnTo>
                  <a:pt x="467" y="726"/>
                </a:lnTo>
                <a:lnTo>
                  <a:pt x="438" y="760"/>
                </a:lnTo>
                <a:lnTo>
                  <a:pt x="413" y="799"/>
                </a:lnTo>
                <a:lnTo>
                  <a:pt x="392" y="842"/>
                </a:lnTo>
                <a:lnTo>
                  <a:pt x="375" y="887"/>
                </a:lnTo>
                <a:lnTo>
                  <a:pt x="360" y="937"/>
                </a:lnTo>
                <a:lnTo>
                  <a:pt x="348" y="990"/>
                </a:lnTo>
                <a:lnTo>
                  <a:pt x="338" y="1047"/>
                </a:lnTo>
                <a:lnTo>
                  <a:pt x="331" y="1107"/>
                </a:lnTo>
                <a:lnTo>
                  <a:pt x="325" y="1170"/>
                </a:lnTo>
                <a:lnTo>
                  <a:pt x="322" y="1237"/>
                </a:lnTo>
                <a:lnTo>
                  <a:pt x="319" y="1307"/>
                </a:lnTo>
                <a:lnTo>
                  <a:pt x="440" y="2925"/>
                </a:lnTo>
                <a:lnTo>
                  <a:pt x="375" y="2992"/>
                </a:lnTo>
                <a:close/>
                <a:moveTo>
                  <a:pt x="1207" y="3032"/>
                </a:moveTo>
                <a:lnTo>
                  <a:pt x="1178" y="3060"/>
                </a:lnTo>
                <a:lnTo>
                  <a:pt x="1145" y="3085"/>
                </a:lnTo>
                <a:lnTo>
                  <a:pt x="1109" y="3107"/>
                </a:lnTo>
                <a:lnTo>
                  <a:pt x="1072" y="3126"/>
                </a:lnTo>
                <a:lnTo>
                  <a:pt x="1032" y="3141"/>
                </a:lnTo>
                <a:lnTo>
                  <a:pt x="990" y="3154"/>
                </a:lnTo>
                <a:lnTo>
                  <a:pt x="948" y="3165"/>
                </a:lnTo>
                <a:lnTo>
                  <a:pt x="905" y="3173"/>
                </a:lnTo>
                <a:lnTo>
                  <a:pt x="863" y="3179"/>
                </a:lnTo>
                <a:lnTo>
                  <a:pt x="820" y="3183"/>
                </a:lnTo>
                <a:lnTo>
                  <a:pt x="779" y="3186"/>
                </a:lnTo>
                <a:lnTo>
                  <a:pt x="740" y="3187"/>
                </a:lnTo>
                <a:lnTo>
                  <a:pt x="699" y="3186"/>
                </a:lnTo>
                <a:lnTo>
                  <a:pt x="658" y="3184"/>
                </a:lnTo>
                <a:lnTo>
                  <a:pt x="615" y="3179"/>
                </a:lnTo>
                <a:lnTo>
                  <a:pt x="572" y="3173"/>
                </a:lnTo>
                <a:lnTo>
                  <a:pt x="529" y="3165"/>
                </a:lnTo>
                <a:lnTo>
                  <a:pt x="487" y="3155"/>
                </a:lnTo>
                <a:lnTo>
                  <a:pt x="445" y="3142"/>
                </a:lnTo>
                <a:lnTo>
                  <a:pt x="406" y="3126"/>
                </a:lnTo>
                <a:lnTo>
                  <a:pt x="367" y="3107"/>
                </a:lnTo>
                <a:lnTo>
                  <a:pt x="332" y="3086"/>
                </a:lnTo>
                <a:lnTo>
                  <a:pt x="299" y="3061"/>
                </a:lnTo>
                <a:lnTo>
                  <a:pt x="270" y="3032"/>
                </a:lnTo>
                <a:lnTo>
                  <a:pt x="101" y="1298"/>
                </a:lnTo>
                <a:lnTo>
                  <a:pt x="106" y="1235"/>
                </a:lnTo>
                <a:lnTo>
                  <a:pt x="114" y="1170"/>
                </a:lnTo>
                <a:lnTo>
                  <a:pt x="125" y="1104"/>
                </a:lnTo>
                <a:lnTo>
                  <a:pt x="137" y="1037"/>
                </a:lnTo>
                <a:lnTo>
                  <a:pt x="152" y="968"/>
                </a:lnTo>
                <a:lnTo>
                  <a:pt x="170" y="900"/>
                </a:lnTo>
                <a:lnTo>
                  <a:pt x="189" y="832"/>
                </a:lnTo>
                <a:lnTo>
                  <a:pt x="212" y="764"/>
                </a:lnTo>
                <a:lnTo>
                  <a:pt x="236" y="698"/>
                </a:lnTo>
                <a:lnTo>
                  <a:pt x="262" y="633"/>
                </a:lnTo>
                <a:lnTo>
                  <a:pt x="289" y="570"/>
                </a:lnTo>
                <a:lnTo>
                  <a:pt x="318" y="510"/>
                </a:lnTo>
                <a:lnTo>
                  <a:pt x="350" y="452"/>
                </a:lnTo>
                <a:lnTo>
                  <a:pt x="383" y="397"/>
                </a:lnTo>
                <a:lnTo>
                  <a:pt x="418" y="345"/>
                </a:lnTo>
                <a:lnTo>
                  <a:pt x="453" y="298"/>
                </a:lnTo>
                <a:lnTo>
                  <a:pt x="491" y="254"/>
                </a:lnTo>
                <a:lnTo>
                  <a:pt x="529" y="216"/>
                </a:lnTo>
                <a:lnTo>
                  <a:pt x="569" y="183"/>
                </a:lnTo>
                <a:lnTo>
                  <a:pt x="609" y="155"/>
                </a:lnTo>
                <a:lnTo>
                  <a:pt x="651" y="133"/>
                </a:lnTo>
                <a:lnTo>
                  <a:pt x="694" y="118"/>
                </a:lnTo>
                <a:lnTo>
                  <a:pt x="738" y="109"/>
                </a:lnTo>
                <a:lnTo>
                  <a:pt x="782" y="118"/>
                </a:lnTo>
                <a:lnTo>
                  <a:pt x="824" y="133"/>
                </a:lnTo>
                <a:lnTo>
                  <a:pt x="866" y="155"/>
                </a:lnTo>
                <a:lnTo>
                  <a:pt x="906" y="182"/>
                </a:lnTo>
                <a:lnTo>
                  <a:pt x="945" y="215"/>
                </a:lnTo>
                <a:lnTo>
                  <a:pt x="983" y="253"/>
                </a:lnTo>
                <a:lnTo>
                  <a:pt x="1020" y="297"/>
                </a:lnTo>
                <a:lnTo>
                  <a:pt x="1055" y="344"/>
                </a:lnTo>
                <a:lnTo>
                  <a:pt x="1089" y="394"/>
                </a:lnTo>
                <a:lnTo>
                  <a:pt x="1122" y="449"/>
                </a:lnTo>
                <a:lnTo>
                  <a:pt x="1152" y="507"/>
                </a:lnTo>
                <a:lnTo>
                  <a:pt x="1181" y="567"/>
                </a:lnTo>
                <a:lnTo>
                  <a:pt x="1208" y="629"/>
                </a:lnTo>
                <a:lnTo>
                  <a:pt x="1233" y="694"/>
                </a:lnTo>
                <a:lnTo>
                  <a:pt x="1256" y="760"/>
                </a:lnTo>
                <a:lnTo>
                  <a:pt x="1277" y="827"/>
                </a:lnTo>
                <a:lnTo>
                  <a:pt x="1296" y="894"/>
                </a:lnTo>
                <a:lnTo>
                  <a:pt x="1313" y="962"/>
                </a:lnTo>
                <a:lnTo>
                  <a:pt x="1328" y="1030"/>
                </a:lnTo>
                <a:lnTo>
                  <a:pt x="1340" y="1097"/>
                </a:lnTo>
                <a:lnTo>
                  <a:pt x="1351" y="1163"/>
                </a:lnTo>
                <a:lnTo>
                  <a:pt x="1358" y="1229"/>
                </a:lnTo>
                <a:lnTo>
                  <a:pt x="1363" y="1291"/>
                </a:lnTo>
                <a:lnTo>
                  <a:pt x="1207" y="3032"/>
                </a:lnTo>
                <a:close/>
              </a:path>
            </a:pathLst>
          </a:custGeom>
          <a:solidFill>
            <a:srgbClr val="087E8E"/>
          </a:solidFill>
          <a:ln w="0">
            <a:solidFill>
              <a:srgbClr val="087E8E"/>
            </a:solidFill>
            <a:prstDash val="solid"/>
            <a:round/>
            <a:headEnd/>
            <a:tailEnd/>
          </a:ln>
        </p:spPr>
        <p:txBody>
          <a:bodyPr lIns="51435" tIns="25718" rIns="51435" bIns="25718"/>
          <a:lstStyle/>
          <a:p>
            <a:endParaRPr lang="ru-RU" sz="1350"/>
          </a:p>
        </p:txBody>
      </p:sp>
      <p:sp>
        <p:nvSpPr>
          <p:cNvPr id="297007" name="Овал 73"/>
          <p:cNvSpPr>
            <a:spLocks noChangeArrowheads="1"/>
          </p:cNvSpPr>
          <p:nvPr/>
        </p:nvSpPr>
        <p:spPr bwMode="auto">
          <a:xfrm>
            <a:off x="6654277" y="5542200"/>
            <a:ext cx="215503" cy="215504"/>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lIns="51435" tIns="25718" rIns="51435" bIns="25718"/>
          <a:lstStyle/>
          <a:p>
            <a:endParaRPr lang="ru-RU" altLang="ru-RU" sz="1350">
              <a:solidFill>
                <a:srgbClr val="000000"/>
              </a:solidFill>
            </a:endParaRPr>
          </a:p>
        </p:txBody>
      </p:sp>
      <p:sp>
        <p:nvSpPr>
          <p:cNvPr id="103" name="Овал 102"/>
          <p:cNvSpPr/>
          <p:nvPr/>
        </p:nvSpPr>
        <p:spPr>
          <a:xfrm>
            <a:off x="6982890" y="5571966"/>
            <a:ext cx="154781" cy="160734"/>
          </a:xfrm>
          <a:prstGeom prst="ellipse">
            <a:avLst/>
          </a:prstGeom>
          <a:noFill/>
          <a:ln w="38100">
            <a:solidFill>
              <a:schemeClr val="bg1">
                <a:lumMod val="50000"/>
              </a:schemeClr>
            </a:solidFill>
            <a:prstDash val="solid"/>
            <a:round/>
            <a:headEnd/>
            <a:tailEnd/>
          </a:ln>
        </p:spPr>
        <p:txBody>
          <a:bodyPr lIns="51435" tIns="25718" rIns="51435" bIns="25718"/>
          <a:lstStyle/>
          <a:p>
            <a:pPr>
              <a:defRPr/>
            </a:pPr>
            <a:endParaRPr lang="ru-RU" sz="1350">
              <a:solidFill>
                <a:prstClr val="black"/>
              </a:solidFill>
            </a:endParaRPr>
          </a:p>
        </p:txBody>
      </p:sp>
      <p:sp>
        <p:nvSpPr>
          <p:cNvPr id="79" name="Прямоугольник 78"/>
          <p:cNvSpPr/>
          <p:nvPr/>
        </p:nvSpPr>
        <p:spPr>
          <a:xfrm>
            <a:off x="1511315" y="6538417"/>
            <a:ext cx="8906827" cy="338554"/>
          </a:xfrm>
          <a:prstGeom prst="rect">
            <a:avLst/>
          </a:prstGeom>
        </p:spPr>
        <p:txBody>
          <a:bodyPr wrap="square">
            <a:spAutoFit/>
          </a:bodyPr>
          <a:lstStyle/>
          <a:p>
            <a:pPr marL="50900" indent="-50900">
              <a:buFontTx/>
              <a:buAutoNum type="arabicPeriod"/>
              <a:defRPr/>
            </a:pPr>
            <a:r>
              <a:rPr lang="ru-RU" sz="800" i="1" dirty="0"/>
              <a:t>«Сравнительное исследование времени полной деформации суппозиториев с разным составом основы»</a:t>
            </a:r>
          </a:p>
          <a:p>
            <a:pPr marL="50900" indent="-50900">
              <a:buFontTx/>
              <a:buAutoNum type="arabicPeriod"/>
              <a:defRPr/>
            </a:pPr>
            <a:r>
              <a:rPr lang="ru-RU" sz="800" i="1" dirty="0"/>
              <a:t>Результаты сравнительного исследования времени полной деформации (в минутах): </a:t>
            </a:r>
            <a:r>
              <a:rPr lang="ru-RU" sz="800" i="1" dirty="0" err="1"/>
              <a:t>Виферон</a:t>
            </a:r>
            <a:r>
              <a:rPr lang="ru-RU" sz="800" i="1" dirty="0"/>
              <a:t>® (150 000 МЕ) — 3,46; 3,56; 4,02. Генферон® </a:t>
            </a:r>
            <a:r>
              <a:rPr lang="ru-RU" sz="800" i="1" dirty="0" err="1"/>
              <a:t>лайт</a:t>
            </a:r>
            <a:r>
              <a:rPr lang="ru-RU" sz="800" i="1" dirty="0"/>
              <a:t> (125 000 МЕ) — 6,31; 6,52; 6,44.</a:t>
            </a:r>
          </a:p>
        </p:txBody>
      </p:sp>
      <p:sp>
        <p:nvSpPr>
          <p:cNvPr id="7" name="TextBox 6"/>
          <p:cNvSpPr txBox="1"/>
          <p:nvPr/>
        </p:nvSpPr>
        <p:spPr>
          <a:xfrm>
            <a:off x="1718868" y="5985221"/>
            <a:ext cx="1063589" cy="300082"/>
          </a:xfrm>
          <a:prstGeom prst="rect">
            <a:avLst/>
          </a:prstGeom>
          <a:noFill/>
        </p:spPr>
        <p:txBody>
          <a:bodyPr wrap="square" rtlCol="0">
            <a:spAutoFit/>
          </a:bodyPr>
          <a:lstStyle/>
          <a:p>
            <a:r>
              <a:rPr lang="ru-RU" sz="1350" b="1" dirty="0">
                <a:solidFill>
                  <a:srgbClr val="F53492"/>
                </a:solidFill>
                <a:latin typeface="Arial Black" panose="020B0A04020102020204" pitchFamily="34" charset="0"/>
              </a:rPr>
              <a:t>Быстро</a:t>
            </a:r>
          </a:p>
        </p:txBody>
      </p:sp>
      <p:sp>
        <p:nvSpPr>
          <p:cNvPr id="56" name="TextBox 55"/>
          <p:cNvSpPr txBox="1"/>
          <p:nvPr/>
        </p:nvSpPr>
        <p:spPr>
          <a:xfrm>
            <a:off x="3356559" y="5992823"/>
            <a:ext cx="977768" cy="300082"/>
          </a:xfrm>
          <a:prstGeom prst="rect">
            <a:avLst/>
          </a:prstGeom>
          <a:noFill/>
        </p:spPr>
        <p:txBody>
          <a:bodyPr wrap="square" rtlCol="0">
            <a:spAutoFit/>
          </a:bodyPr>
          <a:lstStyle/>
          <a:p>
            <a:r>
              <a:rPr lang="ru-RU" sz="1350" b="1" dirty="0">
                <a:solidFill>
                  <a:srgbClr val="F53492"/>
                </a:solidFill>
                <a:latin typeface="Arial Black" panose="020B0A04020102020204" pitchFamily="34" charset="0"/>
              </a:rPr>
              <a:t>Удобно</a:t>
            </a:r>
          </a:p>
        </p:txBody>
      </p:sp>
      <p:sp>
        <p:nvSpPr>
          <p:cNvPr id="57" name="TextBox 56"/>
          <p:cNvSpPr txBox="1"/>
          <p:nvPr/>
        </p:nvSpPr>
        <p:spPr>
          <a:xfrm>
            <a:off x="6321361" y="6012660"/>
            <a:ext cx="1305165" cy="300082"/>
          </a:xfrm>
          <a:prstGeom prst="rect">
            <a:avLst/>
          </a:prstGeom>
          <a:noFill/>
        </p:spPr>
        <p:txBody>
          <a:bodyPr wrap="none" rtlCol="0">
            <a:spAutoFit/>
          </a:bodyPr>
          <a:lstStyle/>
          <a:p>
            <a:r>
              <a:rPr lang="ru-RU" sz="1350" b="1" dirty="0">
                <a:solidFill>
                  <a:srgbClr val="F53492"/>
                </a:solidFill>
                <a:latin typeface="Arial Black" panose="020B0A04020102020204" pitchFamily="34" charset="0"/>
              </a:rPr>
              <a:t>Комфортно</a:t>
            </a:r>
          </a:p>
        </p:txBody>
      </p:sp>
      <p:sp>
        <p:nvSpPr>
          <p:cNvPr id="59" name="TextBox 58"/>
          <p:cNvSpPr txBox="1"/>
          <p:nvPr/>
        </p:nvSpPr>
        <p:spPr>
          <a:xfrm>
            <a:off x="7700625" y="5998389"/>
            <a:ext cx="1467929" cy="300082"/>
          </a:xfrm>
          <a:prstGeom prst="rect">
            <a:avLst/>
          </a:prstGeom>
          <a:noFill/>
        </p:spPr>
        <p:txBody>
          <a:bodyPr wrap="square" rtlCol="0">
            <a:spAutoFit/>
          </a:bodyPr>
          <a:lstStyle/>
          <a:p>
            <a:r>
              <a:rPr lang="ru-RU" sz="1350" b="1" dirty="0">
                <a:solidFill>
                  <a:srgbClr val="F53492"/>
                </a:solidFill>
                <a:latin typeface="Arial Black" panose="020B0A04020102020204" pitchFamily="34" charset="0"/>
              </a:rPr>
              <a:t>Без добавок</a:t>
            </a:r>
          </a:p>
        </p:txBody>
      </p:sp>
      <p:pic>
        <p:nvPicPr>
          <p:cNvPr id="71" name="Рисунок 70"/>
          <p:cNvPicPr>
            <a:picLocks noChangeAspect="1"/>
          </p:cNvPicPr>
          <p:nvPr/>
        </p:nvPicPr>
        <p:blipFill rotWithShape="1">
          <a:blip r:embed="rId7" cstate="screen">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a:ext>
            </a:extLst>
          </a:blip>
          <a:srcRect/>
          <a:stretch/>
        </p:blipFill>
        <p:spPr>
          <a:xfrm>
            <a:off x="9328225" y="4982630"/>
            <a:ext cx="444904" cy="608475"/>
          </a:xfrm>
          <a:prstGeom prst="rect">
            <a:avLst/>
          </a:prstGeom>
        </p:spPr>
      </p:pic>
      <p:sp>
        <p:nvSpPr>
          <p:cNvPr id="72" name="Овал 71"/>
          <p:cNvSpPr/>
          <p:nvPr/>
        </p:nvSpPr>
        <p:spPr>
          <a:xfrm>
            <a:off x="9214656" y="4761786"/>
            <a:ext cx="1064419" cy="1004888"/>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74" name="TextBox 73"/>
          <p:cNvSpPr txBox="1"/>
          <p:nvPr/>
        </p:nvSpPr>
        <p:spPr>
          <a:xfrm>
            <a:off x="9124589" y="4686804"/>
            <a:ext cx="1215176" cy="1172752"/>
          </a:xfrm>
          <a:prstGeom prst="rect">
            <a:avLst/>
          </a:prstGeom>
          <a:noFill/>
        </p:spPr>
        <p:txBody>
          <a:bodyPr spcFirstLastPara="1" wrap="none">
            <a:prstTxWarp prst="textArchUp">
              <a:avLst>
                <a:gd name="adj" fmla="val 11153183"/>
              </a:avLst>
            </a:prstTxWarp>
            <a:spAutoFit/>
          </a:bodyPr>
          <a:lstStyle/>
          <a:p>
            <a:pPr>
              <a:defRPr/>
            </a:pPr>
            <a:r>
              <a:rPr lang="ru-RU" sz="825" b="1" dirty="0">
                <a:solidFill>
                  <a:schemeClr val="tx1">
                    <a:lumMod val="75000"/>
                    <a:lumOff val="25000"/>
                  </a:schemeClr>
                </a:solidFill>
              </a:rPr>
              <a:t>Капли и свечи</a:t>
            </a:r>
          </a:p>
        </p:txBody>
      </p:sp>
      <p:sp>
        <p:nvSpPr>
          <p:cNvPr id="75" name="Freeform 6"/>
          <p:cNvSpPr>
            <a:spLocks noEditPoints="1"/>
          </p:cNvSpPr>
          <p:nvPr/>
        </p:nvSpPr>
        <p:spPr bwMode="auto">
          <a:xfrm>
            <a:off x="9833429" y="4952683"/>
            <a:ext cx="267848" cy="557493"/>
          </a:xfrm>
          <a:custGeom>
            <a:avLst/>
            <a:gdLst>
              <a:gd name="T0" fmla="*/ 1220 w 1465"/>
              <a:gd name="T1" fmla="*/ 3192 h 3302"/>
              <a:gd name="T2" fmla="*/ 1087 w 1465"/>
              <a:gd name="T3" fmla="*/ 3253 h 3302"/>
              <a:gd name="T4" fmla="*/ 937 w 1465"/>
              <a:gd name="T5" fmla="*/ 3288 h 3302"/>
              <a:gd name="T6" fmla="*/ 787 w 1465"/>
              <a:gd name="T7" fmla="*/ 3301 h 3302"/>
              <a:gd name="T8" fmla="*/ 696 w 1465"/>
              <a:gd name="T9" fmla="*/ 3301 h 3302"/>
              <a:gd name="T10" fmla="*/ 557 w 1465"/>
              <a:gd name="T11" fmla="*/ 3290 h 3302"/>
              <a:gd name="T12" fmla="*/ 418 w 1465"/>
              <a:gd name="T13" fmla="*/ 3262 h 3302"/>
              <a:gd name="T14" fmla="*/ 289 w 1465"/>
              <a:gd name="T15" fmla="*/ 3211 h 3302"/>
              <a:gd name="T16" fmla="*/ 182 w 1465"/>
              <a:gd name="T17" fmla="*/ 3135 h 3302"/>
              <a:gd name="T18" fmla="*/ 14 w 1465"/>
              <a:gd name="T19" fmla="*/ 1116 h 3302"/>
              <a:gd name="T20" fmla="*/ 54 w 1465"/>
              <a:gd name="T21" fmla="*/ 911 h 3302"/>
              <a:gd name="T22" fmla="*/ 118 w 1465"/>
              <a:gd name="T23" fmla="*/ 706 h 3302"/>
              <a:gd name="T24" fmla="*/ 200 w 1465"/>
              <a:gd name="T25" fmla="*/ 510 h 3302"/>
              <a:gd name="T26" fmla="*/ 300 w 1465"/>
              <a:gd name="T27" fmla="*/ 332 h 3302"/>
              <a:gd name="T28" fmla="*/ 417 w 1465"/>
              <a:gd name="T29" fmla="*/ 183 h 3302"/>
              <a:gd name="T30" fmla="*/ 547 w 1465"/>
              <a:gd name="T31" fmla="*/ 71 h 3302"/>
              <a:gd name="T32" fmla="*/ 689 w 1465"/>
              <a:gd name="T33" fmla="*/ 8 h 3302"/>
              <a:gd name="T34" fmla="*/ 836 w 1465"/>
              <a:gd name="T35" fmla="*/ 23 h 3302"/>
              <a:gd name="T36" fmla="*/ 972 w 1465"/>
              <a:gd name="T37" fmla="*/ 103 h 3302"/>
              <a:gd name="T38" fmla="*/ 1097 w 1465"/>
              <a:gd name="T39" fmla="*/ 227 h 3302"/>
              <a:gd name="T40" fmla="*/ 1205 w 1465"/>
              <a:gd name="T41" fmla="*/ 385 h 3302"/>
              <a:gd name="T42" fmla="*/ 1298 w 1465"/>
              <a:gd name="T43" fmla="*/ 569 h 3302"/>
              <a:gd name="T44" fmla="*/ 1373 w 1465"/>
              <a:gd name="T45" fmla="*/ 768 h 3302"/>
              <a:gd name="T46" fmla="*/ 1426 w 1465"/>
              <a:gd name="T47" fmla="*/ 974 h 3302"/>
              <a:gd name="T48" fmla="*/ 1459 w 1465"/>
              <a:gd name="T49" fmla="*/ 1176 h 3302"/>
              <a:gd name="T50" fmla="*/ 375 w 1465"/>
              <a:gd name="T51" fmla="*/ 2992 h 3302"/>
              <a:gd name="T52" fmla="*/ 248 w 1465"/>
              <a:gd name="T53" fmla="*/ 1146 h 3302"/>
              <a:gd name="T54" fmla="*/ 273 w 1465"/>
              <a:gd name="T55" fmla="*/ 969 h 3302"/>
              <a:gd name="T56" fmla="*/ 321 w 1465"/>
              <a:gd name="T57" fmla="*/ 820 h 3302"/>
              <a:gd name="T58" fmla="*/ 393 w 1465"/>
              <a:gd name="T59" fmla="*/ 699 h 3302"/>
              <a:gd name="T60" fmla="*/ 495 w 1465"/>
              <a:gd name="T61" fmla="*/ 608 h 3302"/>
              <a:gd name="T62" fmla="*/ 438 w 1465"/>
              <a:gd name="T63" fmla="*/ 760 h 3302"/>
              <a:gd name="T64" fmla="*/ 375 w 1465"/>
              <a:gd name="T65" fmla="*/ 887 h 3302"/>
              <a:gd name="T66" fmla="*/ 338 w 1465"/>
              <a:gd name="T67" fmla="*/ 1047 h 3302"/>
              <a:gd name="T68" fmla="*/ 322 w 1465"/>
              <a:gd name="T69" fmla="*/ 1237 h 3302"/>
              <a:gd name="T70" fmla="*/ 375 w 1465"/>
              <a:gd name="T71" fmla="*/ 2992 h 3302"/>
              <a:gd name="T72" fmla="*/ 1145 w 1465"/>
              <a:gd name="T73" fmla="*/ 3085 h 3302"/>
              <a:gd name="T74" fmla="*/ 1032 w 1465"/>
              <a:gd name="T75" fmla="*/ 3141 h 3302"/>
              <a:gd name="T76" fmla="*/ 905 w 1465"/>
              <a:gd name="T77" fmla="*/ 3173 h 3302"/>
              <a:gd name="T78" fmla="*/ 779 w 1465"/>
              <a:gd name="T79" fmla="*/ 3186 h 3302"/>
              <a:gd name="T80" fmla="*/ 658 w 1465"/>
              <a:gd name="T81" fmla="*/ 3184 h 3302"/>
              <a:gd name="T82" fmla="*/ 529 w 1465"/>
              <a:gd name="T83" fmla="*/ 3165 h 3302"/>
              <a:gd name="T84" fmla="*/ 406 w 1465"/>
              <a:gd name="T85" fmla="*/ 3126 h 3302"/>
              <a:gd name="T86" fmla="*/ 299 w 1465"/>
              <a:gd name="T87" fmla="*/ 3061 h 3302"/>
              <a:gd name="T88" fmla="*/ 106 w 1465"/>
              <a:gd name="T89" fmla="*/ 1235 h 3302"/>
              <a:gd name="T90" fmla="*/ 137 w 1465"/>
              <a:gd name="T91" fmla="*/ 1037 h 3302"/>
              <a:gd name="T92" fmla="*/ 189 w 1465"/>
              <a:gd name="T93" fmla="*/ 832 h 3302"/>
              <a:gd name="T94" fmla="*/ 262 w 1465"/>
              <a:gd name="T95" fmla="*/ 633 h 3302"/>
              <a:gd name="T96" fmla="*/ 350 w 1465"/>
              <a:gd name="T97" fmla="*/ 452 h 3302"/>
              <a:gd name="T98" fmla="*/ 453 w 1465"/>
              <a:gd name="T99" fmla="*/ 298 h 3302"/>
              <a:gd name="T100" fmla="*/ 569 w 1465"/>
              <a:gd name="T101" fmla="*/ 183 h 3302"/>
              <a:gd name="T102" fmla="*/ 694 w 1465"/>
              <a:gd name="T103" fmla="*/ 118 h 3302"/>
              <a:gd name="T104" fmla="*/ 782 w 1465"/>
              <a:gd name="T105" fmla="*/ 118 h 3302"/>
              <a:gd name="T106" fmla="*/ 906 w 1465"/>
              <a:gd name="T107" fmla="*/ 182 h 3302"/>
              <a:gd name="T108" fmla="*/ 1020 w 1465"/>
              <a:gd name="T109" fmla="*/ 297 h 3302"/>
              <a:gd name="T110" fmla="*/ 1122 w 1465"/>
              <a:gd name="T111" fmla="*/ 449 h 3302"/>
              <a:gd name="T112" fmla="*/ 1208 w 1465"/>
              <a:gd name="T113" fmla="*/ 629 h 3302"/>
              <a:gd name="T114" fmla="*/ 1277 w 1465"/>
              <a:gd name="T115" fmla="*/ 827 h 3302"/>
              <a:gd name="T116" fmla="*/ 1328 w 1465"/>
              <a:gd name="T117" fmla="*/ 1030 h 3302"/>
              <a:gd name="T118" fmla="*/ 1358 w 1465"/>
              <a:gd name="T119" fmla="*/ 1229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5" h="3302">
                <a:moveTo>
                  <a:pt x="1294" y="3135"/>
                </a:moveTo>
                <a:lnTo>
                  <a:pt x="1259" y="3165"/>
                </a:lnTo>
                <a:lnTo>
                  <a:pt x="1220" y="3192"/>
                </a:lnTo>
                <a:lnTo>
                  <a:pt x="1178" y="3216"/>
                </a:lnTo>
                <a:lnTo>
                  <a:pt x="1133" y="3236"/>
                </a:lnTo>
                <a:lnTo>
                  <a:pt x="1087" y="3253"/>
                </a:lnTo>
                <a:lnTo>
                  <a:pt x="1038" y="3267"/>
                </a:lnTo>
                <a:lnTo>
                  <a:pt x="987" y="3279"/>
                </a:lnTo>
                <a:lnTo>
                  <a:pt x="937" y="3288"/>
                </a:lnTo>
                <a:lnTo>
                  <a:pt x="886" y="3294"/>
                </a:lnTo>
                <a:lnTo>
                  <a:pt x="836" y="3299"/>
                </a:lnTo>
                <a:lnTo>
                  <a:pt x="787" y="3301"/>
                </a:lnTo>
                <a:lnTo>
                  <a:pt x="740" y="3302"/>
                </a:lnTo>
                <a:lnTo>
                  <a:pt x="740" y="3302"/>
                </a:lnTo>
                <a:lnTo>
                  <a:pt x="696" y="3301"/>
                </a:lnTo>
                <a:lnTo>
                  <a:pt x="651" y="3299"/>
                </a:lnTo>
                <a:lnTo>
                  <a:pt x="605" y="3296"/>
                </a:lnTo>
                <a:lnTo>
                  <a:pt x="557" y="3290"/>
                </a:lnTo>
                <a:lnTo>
                  <a:pt x="511" y="3283"/>
                </a:lnTo>
                <a:lnTo>
                  <a:pt x="464" y="3273"/>
                </a:lnTo>
                <a:lnTo>
                  <a:pt x="418" y="3262"/>
                </a:lnTo>
                <a:lnTo>
                  <a:pt x="373" y="3248"/>
                </a:lnTo>
                <a:lnTo>
                  <a:pt x="330" y="3231"/>
                </a:lnTo>
                <a:lnTo>
                  <a:pt x="289" y="3211"/>
                </a:lnTo>
                <a:lnTo>
                  <a:pt x="250" y="3189"/>
                </a:lnTo>
                <a:lnTo>
                  <a:pt x="215" y="3163"/>
                </a:lnTo>
                <a:lnTo>
                  <a:pt x="182" y="3135"/>
                </a:lnTo>
                <a:lnTo>
                  <a:pt x="0" y="1248"/>
                </a:lnTo>
                <a:lnTo>
                  <a:pt x="6" y="1182"/>
                </a:lnTo>
                <a:lnTo>
                  <a:pt x="14" y="1116"/>
                </a:lnTo>
                <a:lnTo>
                  <a:pt x="25" y="1049"/>
                </a:lnTo>
                <a:lnTo>
                  <a:pt x="38" y="980"/>
                </a:lnTo>
                <a:lnTo>
                  <a:pt x="54" y="911"/>
                </a:lnTo>
                <a:lnTo>
                  <a:pt x="74" y="843"/>
                </a:lnTo>
                <a:lnTo>
                  <a:pt x="94" y="774"/>
                </a:lnTo>
                <a:lnTo>
                  <a:pt x="118" y="706"/>
                </a:lnTo>
                <a:lnTo>
                  <a:pt x="143" y="639"/>
                </a:lnTo>
                <a:lnTo>
                  <a:pt x="170" y="573"/>
                </a:lnTo>
                <a:lnTo>
                  <a:pt x="200" y="510"/>
                </a:lnTo>
                <a:lnTo>
                  <a:pt x="232" y="447"/>
                </a:lnTo>
                <a:lnTo>
                  <a:pt x="265" y="388"/>
                </a:lnTo>
                <a:lnTo>
                  <a:pt x="300" y="332"/>
                </a:lnTo>
                <a:lnTo>
                  <a:pt x="338" y="279"/>
                </a:lnTo>
                <a:lnTo>
                  <a:pt x="376" y="228"/>
                </a:lnTo>
                <a:lnTo>
                  <a:pt x="417" y="183"/>
                </a:lnTo>
                <a:lnTo>
                  <a:pt x="459" y="141"/>
                </a:lnTo>
                <a:lnTo>
                  <a:pt x="502" y="104"/>
                </a:lnTo>
                <a:lnTo>
                  <a:pt x="547" y="71"/>
                </a:lnTo>
                <a:lnTo>
                  <a:pt x="594" y="45"/>
                </a:lnTo>
                <a:lnTo>
                  <a:pt x="640" y="24"/>
                </a:lnTo>
                <a:lnTo>
                  <a:pt x="689" y="8"/>
                </a:lnTo>
                <a:lnTo>
                  <a:pt x="738" y="0"/>
                </a:lnTo>
                <a:lnTo>
                  <a:pt x="787" y="8"/>
                </a:lnTo>
                <a:lnTo>
                  <a:pt x="836" y="23"/>
                </a:lnTo>
                <a:lnTo>
                  <a:pt x="883" y="44"/>
                </a:lnTo>
                <a:lnTo>
                  <a:pt x="928" y="71"/>
                </a:lnTo>
                <a:lnTo>
                  <a:pt x="972" y="103"/>
                </a:lnTo>
                <a:lnTo>
                  <a:pt x="1015" y="140"/>
                </a:lnTo>
                <a:lnTo>
                  <a:pt x="1057" y="181"/>
                </a:lnTo>
                <a:lnTo>
                  <a:pt x="1097" y="227"/>
                </a:lnTo>
                <a:lnTo>
                  <a:pt x="1134" y="277"/>
                </a:lnTo>
                <a:lnTo>
                  <a:pt x="1171" y="329"/>
                </a:lnTo>
                <a:lnTo>
                  <a:pt x="1205" y="385"/>
                </a:lnTo>
                <a:lnTo>
                  <a:pt x="1238" y="444"/>
                </a:lnTo>
                <a:lnTo>
                  <a:pt x="1269" y="506"/>
                </a:lnTo>
                <a:lnTo>
                  <a:pt x="1298" y="569"/>
                </a:lnTo>
                <a:lnTo>
                  <a:pt x="1326" y="635"/>
                </a:lnTo>
                <a:lnTo>
                  <a:pt x="1351" y="701"/>
                </a:lnTo>
                <a:lnTo>
                  <a:pt x="1373" y="768"/>
                </a:lnTo>
                <a:lnTo>
                  <a:pt x="1394" y="837"/>
                </a:lnTo>
                <a:lnTo>
                  <a:pt x="1412" y="905"/>
                </a:lnTo>
                <a:lnTo>
                  <a:pt x="1426" y="974"/>
                </a:lnTo>
                <a:lnTo>
                  <a:pt x="1440" y="1043"/>
                </a:lnTo>
                <a:lnTo>
                  <a:pt x="1451" y="1110"/>
                </a:lnTo>
                <a:lnTo>
                  <a:pt x="1459" y="1176"/>
                </a:lnTo>
                <a:lnTo>
                  <a:pt x="1465" y="1241"/>
                </a:lnTo>
                <a:lnTo>
                  <a:pt x="1294" y="3135"/>
                </a:lnTo>
                <a:close/>
                <a:moveTo>
                  <a:pt x="375" y="2992"/>
                </a:moveTo>
                <a:lnTo>
                  <a:pt x="240" y="1280"/>
                </a:lnTo>
                <a:lnTo>
                  <a:pt x="244" y="1212"/>
                </a:lnTo>
                <a:lnTo>
                  <a:pt x="248" y="1146"/>
                </a:lnTo>
                <a:lnTo>
                  <a:pt x="254" y="1084"/>
                </a:lnTo>
                <a:lnTo>
                  <a:pt x="263" y="1025"/>
                </a:lnTo>
                <a:lnTo>
                  <a:pt x="273" y="969"/>
                </a:lnTo>
                <a:lnTo>
                  <a:pt x="287" y="916"/>
                </a:lnTo>
                <a:lnTo>
                  <a:pt x="302" y="866"/>
                </a:lnTo>
                <a:lnTo>
                  <a:pt x="321" y="820"/>
                </a:lnTo>
                <a:lnTo>
                  <a:pt x="342" y="775"/>
                </a:lnTo>
                <a:lnTo>
                  <a:pt x="366" y="735"/>
                </a:lnTo>
                <a:lnTo>
                  <a:pt x="393" y="699"/>
                </a:lnTo>
                <a:lnTo>
                  <a:pt x="424" y="665"/>
                </a:lnTo>
                <a:lnTo>
                  <a:pt x="458" y="635"/>
                </a:lnTo>
                <a:lnTo>
                  <a:pt x="495" y="608"/>
                </a:lnTo>
                <a:lnTo>
                  <a:pt x="498" y="695"/>
                </a:lnTo>
                <a:lnTo>
                  <a:pt x="467" y="726"/>
                </a:lnTo>
                <a:lnTo>
                  <a:pt x="438" y="760"/>
                </a:lnTo>
                <a:lnTo>
                  <a:pt x="413" y="799"/>
                </a:lnTo>
                <a:lnTo>
                  <a:pt x="392" y="842"/>
                </a:lnTo>
                <a:lnTo>
                  <a:pt x="375" y="887"/>
                </a:lnTo>
                <a:lnTo>
                  <a:pt x="360" y="937"/>
                </a:lnTo>
                <a:lnTo>
                  <a:pt x="348" y="990"/>
                </a:lnTo>
                <a:lnTo>
                  <a:pt x="338" y="1047"/>
                </a:lnTo>
                <a:lnTo>
                  <a:pt x="331" y="1107"/>
                </a:lnTo>
                <a:lnTo>
                  <a:pt x="325" y="1170"/>
                </a:lnTo>
                <a:lnTo>
                  <a:pt x="322" y="1237"/>
                </a:lnTo>
                <a:lnTo>
                  <a:pt x="319" y="1307"/>
                </a:lnTo>
                <a:lnTo>
                  <a:pt x="440" y="2925"/>
                </a:lnTo>
                <a:lnTo>
                  <a:pt x="375" y="2992"/>
                </a:lnTo>
                <a:close/>
                <a:moveTo>
                  <a:pt x="1207" y="3032"/>
                </a:moveTo>
                <a:lnTo>
                  <a:pt x="1178" y="3060"/>
                </a:lnTo>
                <a:lnTo>
                  <a:pt x="1145" y="3085"/>
                </a:lnTo>
                <a:lnTo>
                  <a:pt x="1109" y="3107"/>
                </a:lnTo>
                <a:lnTo>
                  <a:pt x="1072" y="3126"/>
                </a:lnTo>
                <a:lnTo>
                  <a:pt x="1032" y="3141"/>
                </a:lnTo>
                <a:lnTo>
                  <a:pt x="990" y="3154"/>
                </a:lnTo>
                <a:lnTo>
                  <a:pt x="948" y="3165"/>
                </a:lnTo>
                <a:lnTo>
                  <a:pt x="905" y="3173"/>
                </a:lnTo>
                <a:lnTo>
                  <a:pt x="863" y="3179"/>
                </a:lnTo>
                <a:lnTo>
                  <a:pt x="820" y="3183"/>
                </a:lnTo>
                <a:lnTo>
                  <a:pt x="779" y="3186"/>
                </a:lnTo>
                <a:lnTo>
                  <a:pt x="740" y="3187"/>
                </a:lnTo>
                <a:lnTo>
                  <a:pt x="699" y="3186"/>
                </a:lnTo>
                <a:lnTo>
                  <a:pt x="658" y="3184"/>
                </a:lnTo>
                <a:lnTo>
                  <a:pt x="615" y="3179"/>
                </a:lnTo>
                <a:lnTo>
                  <a:pt x="572" y="3173"/>
                </a:lnTo>
                <a:lnTo>
                  <a:pt x="529" y="3165"/>
                </a:lnTo>
                <a:lnTo>
                  <a:pt x="487" y="3155"/>
                </a:lnTo>
                <a:lnTo>
                  <a:pt x="445" y="3142"/>
                </a:lnTo>
                <a:lnTo>
                  <a:pt x="406" y="3126"/>
                </a:lnTo>
                <a:lnTo>
                  <a:pt x="367" y="3107"/>
                </a:lnTo>
                <a:lnTo>
                  <a:pt x="332" y="3086"/>
                </a:lnTo>
                <a:lnTo>
                  <a:pt x="299" y="3061"/>
                </a:lnTo>
                <a:lnTo>
                  <a:pt x="270" y="3032"/>
                </a:lnTo>
                <a:lnTo>
                  <a:pt x="101" y="1298"/>
                </a:lnTo>
                <a:lnTo>
                  <a:pt x="106" y="1235"/>
                </a:lnTo>
                <a:lnTo>
                  <a:pt x="114" y="1170"/>
                </a:lnTo>
                <a:lnTo>
                  <a:pt x="125" y="1104"/>
                </a:lnTo>
                <a:lnTo>
                  <a:pt x="137" y="1037"/>
                </a:lnTo>
                <a:lnTo>
                  <a:pt x="152" y="968"/>
                </a:lnTo>
                <a:lnTo>
                  <a:pt x="170" y="900"/>
                </a:lnTo>
                <a:lnTo>
                  <a:pt x="189" y="832"/>
                </a:lnTo>
                <a:lnTo>
                  <a:pt x="212" y="764"/>
                </a:lnTo>
                <a:lnTo>
                  <a:pt x="236" y="698"/>
                </a:lnTo>
                <a:lnTo>
                  <a:pt x="262" y="633"/>
                </a:lnTo>
                <a:lnTo>
                  <a:pt x="289" y="570"/>
                </a:lnTo>
                <a:lnTo>
                  <a:pt x="318" y="510"/>
                </a:lnTo>
                <a:lnTo>
                  <a:pt x="350" y="452"/>
                </a:lnTo>
                <a:lnTo>
                  <a:pt x="383" y="397"/>
                </a:lnTo>
                <a:lnTo>
                  <a:pt x="418" y="345"/>
                </a:lnTo>
                <a:lnTo>
                  <a:pt x="453" y="298"/>
                </a:lnTo>
                <a:lnTo>
                  <a:pt x="491" y="254"/>
                </a:lnTo>
                <a:lnTo>
                  <a:pt x="529" y="216"/>
                </a:lnTo>
                <a:lnTo>
                  <a:pt x="569" y="183"/>
                </a:lnTo>
                <a:lnTo>
                  <a:pt x="609" y="155"/>
                </a:lnTo>
                <a:lnTo>
                  <a:pt x="651" y="133"/>
                </a:lnTo>
                <a:lnTo>
                  <a:pt x="694" y="118"/>
                </a:lnTo>
                <a:lnTo>
                  <a:pt x="738" y="109"/>
                </a:lnTo>
                <a:lnTo>
                  <a:pt x="738" y="109"/>
                </a:lnTo>
                <a:lnTo>
                  <a:pt x="782" y="118"/>
                </a:lnTo>
                <a:lnTo>
                  <a:pt x="824" y="133"/>
                </a:lnTo>
                <a:lnTo>
                  <a:pt x="866" y="155"/>
                </a:lnTo>
                <a:lnTo>
                  <a:pt x="906" y="182"/>
                </a:lnTo>
                <a:lnTo>
                  <a:pt x="945" y="215"/>
                </a:lnTo>
                <a:lnTo>
                  <a:pt x="983" y="253"/>
                </a:lnTo>
                <a:lnTo>
                  <a:pt x="1020" y="297"/>
                </a:lnTo>
                <a:lnTo>
                  <a:pt x="1055" y="344"/>
                </a:lnTo>
                <a:lnTo>
                  <a:pt x="1089" y="394"/>
                </a:lnTo>
                <a:lnTo>
                  <a:pt x="1122" y="449"/>
                </a:lnTo>
                <a:lnTo>
                  <a:pt x="1152" y="507"/>
                </a:lnTo>
                <a:lnTo>
                  <a:pt x="1181" y="567"/>
                </a:lnTo>
                <a:lnTo>
                  <a:pt x="1208" y="629"/>
                </a:lnTo>
                <a:lnTo>
                  <a:pt x="1233" y="694"/>
                </a:lnTo>
                <a:lnTo>
                  <a:pt x="1256" y="760"/>
                </a:lnTo>
                <a:lnTo>
                  <a:pt x="1277" y="827"/>
                </a:lnTo>
                <a:lnTo>
                  <a:pt x="1296" y="894"/>
                </a:lnTo>
                <a:lnTo>
                  <a:pt x="1313" y="962"/>
                </a:lnTo>
                <a:lnTo>
                  <a:pt x="1328" y="1030"/>
                </a:lnTo>
                <a:lnTo>
                  <a:pt x="1340" y="1097"/>
                </a:lnTo>
                <a:lnTo>
                  <a:pt x="1351" y="1163"/>
                </a:lnTo>
                <a:lnTo>
                  <a:pt x="1358" y="1229"/>
                </a:lnTo>
                <a:lnTo>
                  <a:pt x="1363" y="1291"/>
                </a:lnTo>
                <a:lnTo>
                  <a:pt x="1207" y="3032"/>
                </a:lnTo>
                <a:close/>
              </a:path>
            </a:pathLst>
          </a:custGeom>
          <a:solidFill>
            <a:srgbClr val="087E8E"/>
          </a:solidFill>
          <a:ln w="0">
            <a:solidFill>
              <a:srgbClr val="087E8E"/>
            </a:solidFill>
            <a:prstDash val="solid"/>
            <a:round/>
            <a:headEnd/>
            <a:tailEnd/>
          </a:ln>
        </p:spPr>
        <p:txBody>
          <a:bodyPr vert="horz" wrap="square" lIns="68580" tIns="34290" rIns="68580" bIns="34290" numCol="1" anchor="t" anchorCtr="0" compatLnSpc="1">
            <a:prstTxWarp prst="textNoShape">
              <a:avLst/>
            </a:prstTxWarp>
          </a:bodyPr>
          <a:lstStyle/>
          <a:p>
            <a:endParaRPr lang="ru-RU" sz="1350">
              <a:solidFill>
                <a:prstClr val="black"/>
              </a:solidFill>
            </a:endParaRPr>
          </a:p>
        </p:txBody>
      </p:sp>
      <p:sp>
        <p:nvSpPr>
          <p:cNvPr id="78" name="TextBox 77"/>
          <p:cNvSpPr txBox="1"/>
          <p:nvPr/>
        </p:nvSpPr>
        <p:spPr>
          <a:xfrm>
            <a:off x="9102753" y="5985221"/>
            <a:ext cx="1385316" cy="300082"/>
          </a:xfrm>
          <a:prstGeom prst="rect">
            <a:avLst/>
          </a:prstGeom>
          <a:noFill/>
        </p:spPr>
        <p:txBody>
          <a:bodyPr wrap="none" rtlCol="0">
            <a:spAutoFit/>
          </a:bodyPr>
          <a:lstStyle/>
          <a:p>
            <a:r>
              <a:rPr lang="ru-RU" sz="1350" b="1" dirty="0">
                <a:solidFill>
                  <a:srgbClr val="F53492"/>
                </a:solidFill>
                <a:latin typeface="Arial Black" panose="020B0A04020102020204" pitchFamily="34" charset="0"/>
              </a:rPr>
              <a:t>Оптимально</a:t>
            </a:r>
          </a:p>
        </p:txBody>
      </p:sp>
      <p:pic>
        <p:nvPicPr>
          <p:cNvPr id="81" name="Picture 18" descr="ÐÐ°ÑÑÐ¸Ð½ÐºÐ¸ Ð¿Ð¾ Ð·Ð°Ð¿ÑÐ¾ÑÑ virus blood icon"/>
          <p:cNvPicPr>
            <a:picLocks noChangeAspect="1" noChangeArrowheads="1"/>
          </p:cNvPicPr>
          <p:nvPr/>
        </p:nvPicPr>
        <p:blipFill rotWithShape="1">
          <a:blip r:embed="rId9" cstate="email">
            <a:duotone>
              <a:schemeClr val="bg2">
                <a:shade val="45000"/>
                <a:satMod val="135000"/>
              </a:schemeClr>
              <a:prstClr val="white"/>
            </a:duotone>
            <a:extLst>
              <a:ext uri="{28A0092B-C50C-407E-A947-70E740481C1C}">
                <a14:useLocalDpi xmlns:a14="http://schemas.microsoft.com/office/drawing/2010/main" val="0"/>
              </a:ext>
            </a:extLst>
          </a:blip>
          <a:srcRect l="8777" t="9894" r="12182" b="11386"/>
          <a:stretch/>
        </p:blipFill>
        <p:spPr bwMode="auto">
          <a:xfrm rot="19075055">
            <a:off x="4796169" y="4957812"/>
            <a:ext cx="878474" cy="874919"/>
          </a:xfrm>
          <a:prstGeom prst="rect">
            <a:avLst/>
          </a:prstGeom>
          <a:noFill/>
          <a:extLst>
            <a:ext uri="{909E8E84-426E-40DD-AFC4-6F175D3DCCD1}">
              <a14:hiddenFill xmlns:a14="http://schemas.microsoft.com/office/drawing/2010/main">
                <a:solidFill>
                  <a:srgbClr val="FFFFFF"/>
                </a:solidFill>
              </a14:hiddenFill>
            </a:ext>
          </a:extLst>
        </p:spPr>
      </p:pic>
      <p:sp>
        <p:nvSpPr>
          <p:cNvPr id="82" name="Овал 81"/>
          <p:cNvSpPr/>
          <p:nvPr/>
        </p:nvSpPr>
        <p:spPr>
          <a:xfrm>
            <a:off x="4700955" y="4820775"/>
            <a:ext cx="1153630" cy="1022054"/>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90" name="Овал 89"/>
          <p:cNvSpPr/>
          <p:nvPr/>
        </p:nvSpPr>
        <p:spPr>
          <a:xfrm>
            <a:off x="4661665" y="4787097"/>
            <a:ext cx="413132" cy="441026"/>
          </a:xfrm>
          <a:prstGeom prst="ellipse">
            <a:avLst/>
          </a:prstGeom>
          <a:solidFill>
            <a:schemeClr val="bg1"/>
          </a:solid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pic>
        <p:nvPicPr>
          <p:cNvPr id="93" name="Picture 14" descr="ÐÐ°ÑÑÐ¸Ð½ÐºÐ¸ Ð¿Ð¾ Ð·Ð°Ð¿ÑÐ¾ÑÑ rectum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0956" y="4874292"/>
            <a:ext cx="325257" cy="32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p:cNvSpPr txBox="1"/>
          <p:nvPr/>
        </p:nvSpPr>
        <p:spPr>
          <a:xfrm>
            <a:off x="4615768" y="4735181"/>
            <a:ext cx="1306669" cy="1279235"/>
          </a:xfrm>
          <a:prstGeom prst="rect">
            <a:avLst/>
          </a:prstGeom>
          <a:noFill/>
        </p:spPr>
        <p:txBody>
          <a:bodyPr spcFirstLastPara="1" wrap="none">
            <a:prstTxWarp prst="textArchUp">
              <a:avLst>
                <a:gd name="adj" fmla="val 8876416"/>
              </a:avLst>
            </a:prstTxWarp>
            <a:spAutoFit/>
          </a:bodyPr>
          <a:lstStyle/>
          <a:p>
            <a:pPr>
              <a:defRPr/>
            </a:pPr>
            <a:r>
              <a:rPr lang="ru-RU" sz="1575" b="1" dirty="0">
                <a:solidFill>
                  <a:schemeClr val="tx1">
                    <a:lumMod val="75000"/>
                    <a:lumOff val="25000"/>
                  </a:schemeClr>
                </a:solidFill>
              </a:rPr>
              <a:t>   </a:t>
            </a:r>
            <a:r>
              <a:rPr lang="en-US" sz="1575" b="1" dirty="0">
                <a:solidFill>
                  <a:schemeClr val="tx1">
                    <a:lumMod val="75000"/>
                    <a:lumOff val="25000"/>
                  </a:schemeClr>
                </a:solidFill>
              </a:rPr>
              <a:t>         </a:t>
            </a:r>
            <a:r>
              <a:rPr lang="ru-RU" sz="1575" b="1" dirty="0">
                <a:solidFill>
                  <a:schemeClr val="tx1">
                    <a:lumMod val="75000"/>
                    <a:lumOff val="25000"/>
                  </a:schemeClr>
                </a:solidFill>
              </a:rPr>
              <a:t>                               </a:t>
            </a:r>
            <a:r>
              <a:rPr lang="en-US" sz="1575" b="1" dirty="0">
                <a:solidFill>
                  <a:schemeClr val="tx1">
                    <a:lumMod val="75000"/>
                    <a:lumOff val="25000"/>
                  </a:schemeClr>
                </a:solidFill>
              </a:rPr>
              <a:t> </a:t>
            </a:r>
            <a:r>
              <a:rPr lang="en-US" sz="1575" b="1" dirty="0">
                <a:solidFill>
                  <a:schemeClr val="tx1">
                    <a:lumMod val="75000"/>
                    <a:lumOff val="25000"/>
                  </a:schemeClr>
                </a:solidFill>
                <a:latin typeface="Arial Black" panose="020B0A04020102020204" pitchFamily="34" charset="0"/>
              </a:rPr>
              <a:t>80%</a:t>
            </a:r>
            <a:r>
              <a:rPr lang="en-US" sz="1575" b="1" dirty="0">
                <a:solidFill>
                  <a:schemeClr val="tx1">
                    <a:lumMod val="75000"/>
                    <a:lumOff val="25000"/>
                  </a:schemeClr>
                </a:solidFill>
              </a:rPr>
              <a:t> </a:t>
            </a:r>
            <a:r>
              <a:rPr lang="ru-RU" sz="1575" b="1" dirty="0">
                <a:solidFill>
                  <a:schemeClr val="tx1">
                    <a:lumMod val="75000"/>
                    <a:lumOff val="25000"/>
                  </a:schemeClr>
                </a:solidFill>
              </a:rPr>
              <a:t> высокая </a:t>
            </a:r>
            <a:r>
              <a:rPr lang="ru-RU" sz="1575" b="1" dirty="0" err="1">
                <a:solidFill>
                  <a:schemeClr val="tx1">
                    <a:lumMod val="75000"/>
                    <a:lumOff val="25000"/>
                  </a:schemeClr>
                </a:solidFill>
              </a:rPr>
              <a:t>биодоступность</a:t>
            </a:r>
            <a:endParaRPr lang="ru-RU" sz="1575" b="1" dirty="0">
              <a:solidFill>
                <a:schemeClr val="tx1">
                  <a:lumMod val="75000"/>
                  <a:lumOff val="25000"/>
                </a:schemeClr>
              </a:solidFill>
            </a:endParaRPr>
          </a:p>
        </p:txBody>
      </p:sp>
      <p:sp>
        <p:nvSpPr>
          <p:cNvPr id="95" name="Овал 94"/>
          <p:cNvSpPr/>
          <p:nvPr/>
        </p:nvSpPr>
        <p:spPr>
          <a:xfrm>
            <a:off x="5371141" y="5581356"/>
            <a:ext cx="413132" cy="441026"/>
          </a:xfrm>
          <a:prstGeom prst="ellipse">
            <a:avLst/>
          </a:prstGeom>
          <a:solidFill>
            <a:schemeClr val="bg1"/>
          </a:solidFill>
          <a:ln w="539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96" name="Овал 95"/>
          <p:cNvSpPr/>
          <p:nvPr/>
        </p:nvSpPr>
        <p:spPr>
          <a:xfrm>
            <a:off x="5336961" y="5145377"/>
            <a:ext cx="199815" cy="210866"/>
          </a:xfrm>
          <a:prstGeom prst="ellips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97" name="Овал 96"/>
          <p:cNvSpPr/>
          <p:nvPr/>
        </p:nvSpPr>
        <p:spPr>
          <a:xfrm>
            <a:off x="5312936" y="5116537"/>
            <a:ext cx="256520" cy="268751"/>
          </a:xfrm>
          <a:prstGeom prst="ellips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cxnSp>
        <p:nvCxnSpPr>
          <p:cNvPr id="101" name="Прямая соединительная линия 100"/>
          <p:cNvCxnSpPr/>
          <p:nvPr/>
        </p:nvCxnSpPr>
        <p:spPr>
          <a:xfrm flipV="1">
            <a:off x="5371280" y="5267226"/>
            <a:ext cx="12439" cy="188"/>
          </a:xfrm>
          <a:prstGeom prst="lin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Прямая соединительная линия 101"/>
          <p:cNvCxnSpPr/>
          <p:nvPr/>
        </p:nvCxnSpPr>
        <p:spPr>
          <a:xfrm flipV="1">
            <a:off x="5579639" y="5273180"/>
            <a:ext cx="12439" cy="188"/>
          </a:xfrm>
          <a:prstGeom prst="lin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Прямая соединительная линия 103"/>
          <p:cNvCxnSpPr/>
          <p:nvPr/>
        </p:nvCxnSpPr>
        <p:spPr>
          <a:xfrm flipV="1">
            <a:off x="5426046" y="5111972"/>
            <a:ext cx="2700" cy="12568"/>
          </a:xfrm>
          <a:prstGeom prst="lin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Прямая соединительная линия 104"/>
          <p:cNvCxnSpPr/>
          <p:nvPr/>
        </p:nvCxnSpPr>
        <p:spPr>
          <a:xfrm flipV="1">
            <a:off x="5426046" y="5319140"/>
            <a:ext cx="2700" cy="12568"/>
          </a:xfrm>
          <a:prstGeom prst="lin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cxnSp>
      <p:pic>
        <p:nvPicPr>
          <p:cNvPr id="106" name="Рисунок 6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1087" y="5382610"/>
            <a:ext cx="257724" cy="25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5406799" y="5565780"/>
            <a:ext cx="353727" cy="403957"/>
          </a:xfrm>
          <a:prstGeom prst="rect">
            <a:avLst/>
          </a:prstGeom>
          <a:noFill/>
        </p:spPr>
        <p:txBody>
          <a:bodyPr wrap="square">
            <a:spAutoFit/>
          </a:bodyPr>
          <a:lstStyle/>
          <a:p>
            <a:pPr>
              <a:defRPr/>
            </a:pPr>
            <a:r>
              <a:rPr lang="en-US" sz="2025" b="1" dirty="0">
                <a:solidFill>
                  <a:schemeClr val="tx1">
                    <a:lumMod val="75000"/>
                    <a:lumOff val="25000"/>
                  </a:schemeClr>
                </a:solidFill>
                <a:latin typeface="Arial Black" panose="020B0A04020102020204" pitchFamily="34" charset="0"/>
              </a:rPr>
              <a:t>5</a:t>
            </a:r>
            <a:endParaRPr lang="ru-RU" sz="2025" b="1" dirty="0">
              <a:solidFill>
                <a:schemeClr val="tx1">
                  <a:lumMod val="75000"/>
                  <a:lumOff val="25000"/>
                </a:schemeClr>
              </a:solidFill>
              <a:latin typeface="Arial Black" panose="020B0A04020102020204" pitchFamily="34" charset="0"/>
            </a:endParaRPr>
          </a:p>
        </p:txBody>
      </p:sp>
      <p:sp>
        <p:nvSpPr>
          <p:cNvPr id="108" name="TextBox 107"/>
          <p:cNvSpPr txBox="1"/>
          <p:nvPr/>
        </p:nvSpPr>
        <p:spPr>
          <a:xfrm>
            <a:off x="5392068" y="5809771"/>
            <a:ext cx="371279" cy="170175"/>
          </a:xfrm>
          <a:prstGeom prst="rect">
            <a:avLst/>
          </a:prstGeom>
          <a:noFill/>
        </p:spPr>
        <p:txBody>
          <a:bodyPr wrap="square">
            <a:spAutoFit/>
          </a:bodyPr>
          <a:lstStyle/>
          <a:p>
            <a:pPr>
              <a:defRPr/>
            </a:pPr>
            <a:r>
              <a:rPr lang="ru-RU" sz="506" b="1" dirty="0">
                <a:solidFill>
                  <a:schemeClr val="tx1">
                    <a:lumMod val="75000"/>
                    <a:lumOff val="25000"/>
                  </a:schemeClr>
                </a:solidFill>
              </a:rPr>
              <a:t>часов</a:t>
            </a:r>
          </a:p>
        </p:txBody>
      </p:sp>
      <p:sp>
        <p:nvSpPr>
          <p:cNvPr id="109" name="Овал 108"/>
          <p:cNvSpPr/>
          <p:nvPr/>
        </p:nvSpPr>
        <p:spPr>
          <a:xfrm>
            <a:off x="5362910" y="5144436"/>
            <a:ext cx="199815" cy="210866"/>
          </a:xfrm>
          <a:prstGeom prst="ellipse">
            <a:avLst/>
          </a:prstGeom>
          <a:noFill/>
          <a:ln w="25400">
            <a:solidFill>
              <a:srgbClr val="EC008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110" name="TextBox 109"/>
          <p:cNvSpPr txBox="1"/>
          <p:nvPr/>
        </p:nvSpPr>
        <p:spPr>
          <a:xfrm>
            <a:off x="4729934" y="6004220"/>
            <a:ext cx="1406206" cy="300082"/>
          </a:xfrm>
          <a:prstGeom prst="rect">
            <a:avLst/>
          </a:prstGeom>
          <a:noFill/>
        </p:spPr>
        <p:txBody>
          <a:bodyPr wrap="square" rtlCol="0">
            <a:spAutoFit/>
          </a:bodyPr>
          <a:lstStyle/>
          <a:p>
            <a:r>
              <a:rPr lang="ru-RU" sz="1350" b="1" dirty="0">
                <a:solidFill>
                  <a:srgbClr val="F53492"/>
                </a:solidFill>
                <a:latin typeface="Arial Black" panose="020B0A04020102020204" pitchFamily="34" charset="0"/>
              </a:rPr>
              <a:t>Надежно</a:t>
            </a:r>
          </a:p>
        </p:txBody>
      </p:sp>
    </p:spTree>
    <p:extLst>
      <p:ext uri="{BB962C8B-B14F-4D97-AF65-F5344CB8AC3E}">
        <p14:creationId xmlns:p14="http://schemas.microsoft.com/office/powerpoint/2010/main" val="11828913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Снимок экрана (3).png"/>
          <p:cNvPicPr>
            <a:picLocks noGrp="1" noChangeAspect="1"/>
          </p:cNvPicPr>
          <p:nvPr>
            <p:ph idx="1"/>
          </p:nvPr>
        </p:nvPicPr>
        <p:blipFill>
          <a:blip r:embed="rId2"/>
          <a:srcRect l="36741" t="13679" r="37689" b="21501"/>
          <a:stretch>
            <a:fillRect/>
          </a:stretch>
        </p:blipFill>
        <p:spPr>
          <a:xfrm>
            <a:off x="2642840" y="0"/>
            <a:ext cx="6757638" cy="7326351"/>
          </a:xfrm>
        </p:spPr>
      </p:pic>
    </p:spTree>
    <p:extLst>
      <p:ext uri="{BB962C8B-B14F-4D97-AF65-F5344CB8AC3E}">
        <p14:creationId xmlns:p14="http://schemas.microsoft.com/office/powerpoint/2010/main" val="41271933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6106993" y="2183156"/>
            <a:ext cx="4465199" cy="309469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0" name="Прямоугольник 19"/>
          <p:cNvSpPr/>
          <p:nvPr/>
        </p:nvSpPr>
        <p:spPr>
          <a:xfrm>
            <a:off x="1654619" y="2183156"/>
            <a:ext cx="4321039" cy="310626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aphicFrame>
        <p:nvGraphicFramePr>
          <p:cNvPr id="6" name="Диаграмма 5"/>
          <p:cNvGraphicFramePr/>
          <p:nvPr>
            <p:extLst/>
          </p:nvPr>
        </p:nvGraphicFramePr>
        <p:xfrm>
          <a:off x="1785952" y="2607092"/>
          <a:ext cx="3736016" cy="21949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63603" y="1330444"/>
            <a:ext cx="4534759" cy="1038746"/>
          </a:xfrm>
          <a:prstGeom prst="rect">
            <a:avLst/>
          </a:prstGeom>
          <a:noFill/>
        </p:spPr>
        <p:txBody>
          <a:bodyPr wrap="square" rtlCol="0">
            <a:spAutoFit/>
          </a:bodyPr>
          <a:lstStyle/>
          <a:p>
            <a:pPr algn="ctr"/>
            <a:r>
              <a:rPr lang="ru-RU" sz="1350" dirty="0">
                <a:solidFill>
                  <a:srgbClr val="720E74"/>
                </a:solidFill>
                <a:latin typeface="Arial Black" panose="020B0A04020102020204" pitchFamily="34" charset="0"/>
              </a:rPr>
              <a:t>Соотношение </a:t>
            </a:r>
            <a:r>
              <a:rPr lang="ru-RU" sz="1350" b="1" dirty="0">
                <a:solidFill>
                  <a:srgbClr val="720E74"/>
                </a:solidFill>
                <a:latin typeface="Arial Black" panose="020B0A04020102020204" pitchFamily="34" charset="0"/>
              </a:rPr>
              <a:t>безопасности и эффективности комбинации ИНФ альфа 2</a:t>
            </a:r>
            <a:r>
              <a:rPr lang="en-US" sz="1350" b="1" dirty="0">
                <a:solidFill>
                  <a:srgbClr val="720E74"/>
                </a:solidFill>
                <a:latin typeface="Arial Black" panose="020B0A04020102020204" pitchFamily="34" charset="0"/>
              </a:rPr>
              <a:t>b</a:t>
            </a:r>
            <a:r>
              <a:rPr lang="ru-RU" sz="1350" b="1" dirty="0">
                <a:solidFill>
                  <a:srgbClr val="720E74"/>
                </a:solidFill>
                <a:latin typeface="Arial Black" panose="020B0A04020102020204" pitchFamily="34" charset="0"/>
              </a:rPr>
              <a:t> с таурином </a:t>
            </a:r>
            <a:r>
              <a:rPr lang="ru-RU" sz="2100" b="1" dirty="0">
                <a:solidFill>
                  <a:srgbClr val="C00000"/>
                </a:solidFill>
                <a:latin typeface="Arial Black" panose="020B0A04020102020204" pitchFamily="34" charset="0"/>
              </a:rPr>
              <a:t>в</a:t>
            </a:r>
            <a:r>
              <a:rPr lang="ru-RU" b="1" dirty="0">
                <a:solidFill>
                  <a:srgbClr val="C00000"/>
                </a:solidFill>
                <a:latin typeface="Arial Black" panose="020B0A04020102020204" pitchFamily="34" charset="0"/>
              </a:rPr>
              <a:t> 5-6 раз выше</a:t>
            </a:r>
          </a:p>
          <a:p>
            <a:pPr algn="ctr"/>
            <a:r>
              <a:rPr lang="ru-RU" sz="1350" b="1" dirty="0">
                <a:solidFill>
                  <a:srgbClr val="5A0E2F"/>
                </a:solidFill>
                <a:latin typeface="Arial Black" panose="020B0A04020102020204" pitchFamily="34" charset="0"/>
              </a:rPr>
              <a:t> </a:t>
            </a:r>
            <a:r>
              <a:rPr lang="ru-RU" sz="900" dirty="0"/>
              <a:t>по сравнению с другими комбинациями ИНФ альфа-2</a:t>
            </a:r>
            <a:r>
              <a:rPr lang="en-US" sz="900" dirty="0"/>
              <a:t>b </a:t>
            </a:r>
            <a:r>
              <a:rPr lang="ru-RU" sz="900" dirty="0"/>
              <a:t>без/с добавками</a:t>
            </a:r>
            <a:r>
              <a:rPr lang="ru-RU" sz="900" baseline="30000" dirty="0"/>
              <a:t>2</a:t>
            </a:r>
          </a:p>
        </p:txBody>
      </p:sp>
      <p:sp>
        <p:nvSpPr>
          <p:cNvPr id="9" name="TextBox 8"/>
          <p:cNvSpPr txBox="1"/>
          <p:nvPr/>
        </p:nvSpPr>
        <p:spPr>
          <a:xfrm>
            <a:off x="1644562" y="5032668"/>
            <a:ext cx="4280982" cy="323165"/>
          </a:xfrm>
          <a:prstGeom prst="rect">
            <a:avLst/>
          </a:prstGeom>
          <a:noFill/>
        </p:spPr>
        <p:txBody>
          <a:bodyPr wrap="square" rtlCol="0">
            <a:spAutoFit/>
          </a:bodyPr>
          <a:lstStyle/>
          <a:p>
            <a:r>
              <a:rPr lang="ru-RU" sz="750" b="1" dirty="0"/>
              <a:t>* Отношение </a:t>
            </a:r>
            <a:r>
              <a:rPr lang="en-US" sz="750" b="1" dirty="0"/>
              <a:t>MTD ( </a:t>
            </a:r>
            <a:r>
              <a:rPr lang="ru-RU" sz="750" b="1" dirty="0"/>
              <a:t>минимальной токсичной дозы) к </a:t>
            </a:r>
            <a:r>
              <a:rPr lang="en-US" sz="750" b="1" dirty="0"/>
              <a:t>IC50 </a:t>
            </a:r>
            <a:r>
              <a:rPr lang="ru-RU" sz="750" b="1" dirty="0"/>
              <a:t>(50% вирус- ингибирующей концентрации)- фактически показывает соотношение безопасности и эффективности</a:t>
            </a:r>
          </a:p>
        </p:txBody>
      </p:sp>
      <p:cxnSp>
        <p:nvCxnSpPr>
          <p:cNvPr id="12" name="Прямая со стрелкой 11"/>
          <p:cNvCxnSpPr/>
          <p:nvPr/>
        </p:nvCxnSpPr>
        <p:spPr>
          <a:xfrm flipV="1">
            <a:off x="4588292" y="3124486"/>
            <a:ext cx="0" cy="13479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524002" y="7468"/>
            <a:ext cx="9143999" cy="97326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7" name="TextBox 16"/>
          <p:cNvSpPr txBox="1"/>
          <p:nvPr/>
        </p:nvSpPr>
        <p:spPr>
          <a:xfrm>
            <a:off x="1785953" y="147363"/>
            <a:ext cx="8709437" cy="646331"/>
          </a:xfrm>
          <a:prstGeom prst="rect">
            <a:avLst/>
          </a:prstGeom>
          <a:noFill/>
        </p:spPr>
        <p:txBody>
          <a:bodyPr wrap="none" rtlCol="0">
            <a:spAutoFit/>
          </a:bodyPr>
          <a:lstStyle/>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ГЕНФЕРОН ЛАЙТ СВЕЧИ– УМЕНЬШЕННАЯ ЛЕКАРСТВЕННАЯ НАГРУЗКА </a:t>
            </a:r>
          </a:p>
          <a:p>
            <a:pPr algn="ctr"/>
            <a:r>
              <a:rPr lang="ru-RU" b="1" dirty="0">
                <a:solidFill>
                  <a:schemeClr val="bg1"/>
                </a:solidFill>
                <a:latin typeface="Tahoma" panose="020B0604030504040204" pitchFamily="34" charset="0"/>
                <a:ea typeface="Tahoma" panose="020B0604030504040204" pitchFamily="34" charset="0"/>
                <a:cs typeface="Tahoma" panose="020B0604030504040204" pitchFamily="34" charset="0"/>
              </a:rPr>
              <a:t>ПРИ ВЫСОКОЙ ЭФФЕКТИВНОСТИ</a:t>
            </a:r>
          </a:p>
        </p:txBody>
      </p:sp>
      <p:graphicFrame>
        <p:nvGraphicFramePr>
          <p:cNvPr id="18" name="Объект 9"/>
          <p:cNvGraphicFramePr>
            <a:graphicFrameLocks noGrp="1"/>
          </p:cNvGraphicFramePr>
          <p:nvPr>
            <p:ph sz="half" idx="1"/>
            <p:extLst/>
          </p:nvPr>
        </p:nvGraphicFramePr>
        <p:xfrm>
          <a:off x="6089731" y="2448302"/>
          <a:ext cx="4482460" cy="2841118"/>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5853434" y="1404935"/>
            <a:ext cx="4972314" cy="738664"/>
          </a:xfrm>
          <a:prstGeom prst="rect">
            <a:avLst/>
          </a:prstGeom>
          <a:noFill/>
        </p:spPr>
        <p:txBody>
          <a:bodyPr wrap="square" rtlCol="0">
            <a:spAutoFit/>
          </a:bodyPr>
          <a:lstStyle/>
          <a:p>
            <a:pPr algn="ctr"/>
            <a:r>
              <a:rPr lang="ru-RU" sz="1350" dirty="0">
                <a:solidFill>
                  <a:srgbClr val="720E74"/>
                </a:solidFill>
                <a:latin typeface="Arial Black" panose="020B0A04020102020204" pitchFamily="34" charset="0"/>
              </a:rPr>
              <a:t>Количество пациентов с купированными симптомами ОРВИ </a:t>
            </a:r>
          </a:p>
          <a:p>
            <a:pPr algn="ctr"/>
            <a:r>
              <a:rPr lang="ru-RU" sz="1500" dirty="0">
                <a:solidFill>
                  <a:srgbClr val="C00000"/>
                </a:solidFill>
                <a:latin typeface="Arial Black" panose="020B0A04020102020204" pitchFamily="34" charset="0"/>
              </a:rPr>
              <a:t>выше при приёме ГЕНФЕРОН ЛАЙТ</a:t>
            </a:r>
            <a:r>
              <a:rPr lang="ru-RU" sz="1500" baseline="30000" dirty="0">
                <a:solidFill>
                  <a:srgbClr val="C00000"/>
                </a:solidFill>
                <a:latin typeface="Arial Black" panose="020B0A04020102020204" pitchFamily="34" charset="0"/>
              </a:rPr>
              <a:t>1</a:t>
            </a:r>
            <a:endParaRPr lang="ru-RU" sz="1050" baseline="30000" dirty="0">
              <a:solidFill>
                <a:srgbClr val="C00000"/>
              </a:solidFill>
            </a:endParaRPr>
          </a:p>
        </p:txBody>
      </p:sp>
      <p:sp>
        <p:nvSpPr>
          <p:cNvPr id="33" name="Прямоугольник 32"/>
          <p:cNvSpPr/>
          <p:nvPr/>
        </p:nvSpPr>
        <p:spPr>
          <a:xfrm>
            <a:off x="1524001" y="6237312"/>
            <a:ext cx="5861321" cy="438582"/>
          </a:xfrm>
          <a:prstGeom prst="rect">
            <a:avLst/>
          </a:prstGeom>
        </p:spPr>
        <p:txBody>
          <a:bodyPr wrap="square">
            <a:spAutoFit/>
          </a:bodyPr>
          <a:lstStyle/>
          <a:p>
            <a:pPr marL="171450" indent="-171450">
              <a:buAutoNum type="arabicPeriod"/>
            </a:pPr>
            <a:r>
              <a:rPr lang="ru-RU" sz="450" i="1" dirty="0"/>
              <a:t>Горелов А.В., Феклисова Л.В., Грачева Н.М., </a:t>
            </a:r>
            <a:r>
              <a:rPr lang="ru-RU" sz="450" i="1" dirty="0" err="1"/>
              <a:t>Каннер</a:t>
            </a:r>
            <a:r>
              <a:rPr lang="ru-RU" sz="450" i="1" dirty="0"/>
              <a:t> Е.В., Погорелова О.О., </a:t>
            </a:r>
            <a:r>
              <a:rPr lang="ru-RU" sz="450" i="1" dirty="0" err="1"/>
              <a:t>Целипанова</a:t>
            </a:r>
            <a:r>
              <a:rPr lang="ru-RU" sz="450" i="1" dirty="0"/>
              <a:t> Е.Е., </a:t>
            </a:r>
            <a:r>
              <a:rPr lang="ru-RU" sz="450" i="1" dirty="0" err="1"/>
              <a:t>Ше</a:t>
            </a:r>
            <a:r>
              <a:rPr lang="ru-RU" sz="450" i="1" dirty="0"/>
              <a:t> Ю.Ф., Черняева Е.В. </a:t>
            </a:r>
            <a:r>
              <a:rPr lang="ru-RU" sz="450" i="1" dirty="0" err="1"/>
              <a:t>Иммунотропная</a:t>
            </a:r>
            <a:r>
              <a:rPr lang="ru-RU" sz="450" i="1" dirty="0"/>
              <a:t> терапия острых респираторных вирусных инфекций в педиатрической практике: опыт клинического применения препаратов интерферона-</a:t>
            </a:r>
            <a:r>
              <a:rPr lang="el-GR" sz="450" i="1" dirty="0"/>
              <a:t>α</a:t>
            </a:r>
            <a:r>
              <a:rPr lang="en-US" sz="450" i="1" dirty="0"/>
              <a:t>. </a:t>
            </a:r>
            <a:r>
              <a:rPr lang="ru-RU" sz="450" i="1" dirty="0"/>
              <a:t>Педиатрия. Приложение к журналу </a:t>
            </a:r>
            <a:r>
              <a:rPr lang="ru-RU" sz="450" i="1" dirty="0" err="1"/>
              <a:t>Consilium</a:t>
            </a:r>
            <a:r>
              <a:rPr lang="ru-RU" sz="450" i="1" dirty="0"/>
              <a:t> </a:t>
            </a:r>
            <a:r>
              <a:rPr lang="ru-RU" sz="450" i="1" dirty="0" err="1"/>
              <a:t>Medicum</a:t>
            </a:r>
            <a:r>
              <a:rPr lang="ru-RU" sz="450" i="1" dirty="0"/>
              <a:t>. 2010. № 1. С. 72-80.</a:t>
            </a:r>
          </a:p>
          <a:p>
            <a:pPr marL="171450" indent="-171450">
              <a:buFontTx/>
              <a:buAutoNum type="arabicPeriod"/>
            </a:pPr>
            <a:r>
              <a:rPr lang="ru-RU" sz="450" i="1" dirty="0"/>
              <a:t>Штро А. А. и др. Активность интерферона в комбинации с антиоксидантами против ДНК- и РНК-содержащих вирусов человека. Лечащий врач, № 10, </a:t>
            </a:r>
            <a:r>
              <a:rPr lang="ru-RU" sz="450" i="1" u="sng" dirty="0"/>
              <a:t>2012</a:t>
            </a:r>
            <a:r>
              <a:rPr lang="ru-RU" sz="450" i="1" dirty="0"/>
              <a:t>.</a:t>
            </a:r>
          </a:p>
          <a:p>
            <a:pPr marL="171450" indent="-171450">
              <a:buAutoNum type="arabicPeriod"/>
            </a:pPr>
            <a:endParaRPr lang="ru-RU" sz="450" i="1" dirty="0"/>
          </a:p>
          <a:p>
            <a:pPr marL="171450" indent="-171450">
              <a:buAutoNum type="arabicPeriod"/>
            </a:pPr>
            <a:endParaRPr lang="ru-RU" sz="450" i="1" dirty="0"/>
          </a:p>
        </p:txBody>
      </p:sp>
    </p:spTree>
    <p:extLst>
      <p:ext uri="{BB962C8B-B14F-4D97-AF65-F5344CB8AC3E}">
        <p14:creationId xmlns:p14="http://schemas.microsoft.com/office/powerpoint/2010/main" val="2445924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рямоугольник 64"/>
          <p:cNvSpPr/>
          <p:nvPr/>
        </p:nvSpPr>
        <p:spPr>
          <a:xfrm>
            <a:off x="1524000" y="0"/>
            <a:ext cx="9144000" cy="9794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0963" name="Рисунок 4"/>
          <p:cNvPicPr>
            <a:picLocks noChangeAspect="1"/>
          </p:cNvPicPr>
          <p:nvPr/>
        </p:nvPicPr>
        <p:blipFill>
          <a:blip r:embed="rId3">
            <a:extLst>
              <a:ext uri="{28A0092B-C50C-407E-A947-70E740481C1C}">
                <a14:useLocalDpi xmlns:a14="http://schemas.microsoft.com/office/drawing/2010/main" val="0"/>
              </a:ext>
            </a:extLst>
          </a:blip>
          <a:srcRect l="17546" t="1578" r="21544" b="3854"/>
          <a:stretch>
            <a:fillRect/>
          </a:stretch>
        </p:blipFill>
        <p:spPr bwMode="auto">
          <a:xfrm>
            <a:off x="3244850" y="2173289"/>
            <a:ext cx="18415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414589" y="1674813"/>
            <a:ext cx="3773487" cy="647700"/>
          </a:xfrm>
          <a:prstGeom prst="rect">
            <a:avLst/>
          </a:prstGeom>
        </p:spPr>
        <p:txBody>
          <a:bodyPr>
            <a:spAutoFit/>
          </a:bodyPr>
          <a:lstStyle/>
          <a:p>
            <a:pPr algn="ctr" eaLnBrk="1" fontAlgn="t" hangingPunct="1">
              <a:defRPr/>
            </a:pPr>
            <a:r>
              <a:rPr lang="ru-RU" sz="1200" b="1" dirty="0">
                <a:solidFill>
                  <a:schemeClr val="bg2">
                    <a:lumMod val="25000"/>
                  </a:schemeClr>
                </a:solidFill>
                <a:latin typeface="Arial Black" panose="020B0A04020102020204" pitchFamily="34" charset="0"/>
              </a:rPr>
              <a:t>Блокировка размножения вирусов и бактерий уже в первичном очаге воспаления – слизистой носа</a:t>
            </a:r>
            <a:r>
              <a:rPr lang="ru-RU" sz="1200" b="1" baseline="30000" dirty="0">
                <a:solidFill>
                  <a:schemeClr val="bg2">
                    <a:lumMod val="25000"/>
                  </a:schemeClr>
                </a:solidFill>
                <a:latin typeface="Arial Black" panose="020B0A04020102020204" pitchFamily="34" charset="0"/>
              </a:rPr>
              <a:t>1,3</a:t>
            </a:r>
          </a:p>
        </p:txBody>
      </p:sp>
      <p:sp>
        <p:nvSpPr>
          <p:cNvPr id="14" name="Скругленный прямоугольник 13"/>
          <p:cNvSpPr/>
          <p:nvPr/>
        </p:nvSpPr>
        <p:spPr>
          <a:xfrm>
            <a:off x="2414589" y="1246189"/>
            <a:ext cx="3633787" cy="403225"/>
          </a:xfrm>
          <a:prstGeom prst="roundRect">
            <a:avLst>
              <a:gd name="adj" fmla="val 13282"/>
            </a:avLst>
          </a:prstGeom>
          <a:solidFill>
            <a:schemeClr val="bg1"/>
          </a:solidFill>
          <a:ln w="57150">
            <a:solidFill>
              <a:srgbClr val="1B86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rgbClr val="1B86CA"/>
                </a:solidFill>
              </a:rPr>
              <a:t>ИНТЕРФЕРОН альфа 2</a:t>
            </a:r>
            <a:r>
              <a:rPr lang="en-US" sz="2000" b="1" dirty="0">
                <a:solidFill>
                  <a:srgbClr val="1B86CA"/>
                </a:solidFill>
              </a:rPr>
              <a:t>b</a:t>
            </a:r>
            <a:endParaRPr lang="ru-RU" sz="2000" b="1" dirty="0">
              <a:solidFill>
                <a:srgbClr val="1B86CA"/>
              </a:solidFill>
            </a:endParaRPr>
          </a:p>
        </p:txBody>
      </p:sp>
      <p:sp>
        <p:nvSpPr>
          <p:cNvPr id="36" name="Скругленный прямоугольник 35"/>
          <p:cNvSpPr/>
          <p:nvPr/>
        </p:nvSpPr>
        <p:spPr>
          <a:xfrm>
            <a:off x="6276976" y="1228725"/>
            <a:ext cx="3789363" cy="446088"/>
          </a:xfrm>
          <a:prstGeom prst="roundRect">
            <a:avLst/>
          </a:prstGeom>
          <a:solidFill>
            <a:schemeClr val="bg1"/>
          </a:solidFill>
          <a:ln w="57150">
            <a:solidFill>
              <a:srgbClr val="1B86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rgbClr val="1B86CA"/>
                </a:solidFill>
              </a:rPr>
              <a:t>ТАУРИН</a:t>
            </a:r>
          </a:p>
        </p:txBody>
      </p:sp>
      <p:sp>
        <p:nvSpPr>
          <p:cNvPr id="16" name="Овал 15"/>
          <p:cNvSpPr/>
          <p:nvPr/>
        </p:nvSpPr>
        <p:spPr>
          <a:xfrm>
            <a:off x="5870575" y="1114426"/>
            <a:ext cx="565150" cy="669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5" name="Плюс 14"/>
          <p:cNvSpPr/>
          <p:nvPr/>
        </p:nvSpPr>
        <p:spPr>
          <a:xfrm>
            <a:off x="5842000" y="1104900"/>
            <a:ext cx="584200" cy="64770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0969" name="Picture 2" descr="https://www.pngarts.com/files/1/Peppermint-PNG-Pi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5233988"/>
            <a:ext cx="1290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Прямоугольник 22"/>
          <p:cNvSpPr>
            <a:spLocks noChangeArrowheads="1"/>
          </p:cNvSpPr>
          <p:nvPr/>
        </p:nvSpPr>
        <p:spPr bwMode="auto">
          <a:xfrm>
            <a:off x="1603376" y="4075113"/>
            <a:ext cx="893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0"/>
              </a:spcBef>
              <a:buFontTx/>
              <a:buNone/>
            </a:pPr>
            <a:r>
              <a:rPr kumimoji="0" lang="ru-RU" altLang="ru-RU" sz="900" b="1">
                <a:solidFill>
                  <a:srgbClr val="00CC66"/>
                </a:solidFill>
                <a:latin typeface="Arial Black" panose="020B0A04020102020204" pitchFamily="34" charset="0"/>
              </a:rPr>
              <a:t>Масло мяты*</a:t>
            </a:r>
            <a:endParaRPr kumimoji="0" lang="ru-RU" altLang="ru-RU" sz="900" b="1">
              <a:solidFill>
                <a:srgbClr val="595959"/>
              </a:solidFill>
              <a:latin typeface="Arial Black" panose="020B0A04020102020204" pitchFamily="34" charset="0"/>
            </a:endParaRPr>
          </a:p>
        </p:txBody>
      </p:sp>
      <p:sp>
        <p:nvSpPr>
          <p:cNvPr id="35" name="Овал 34"/>
          <p:cNvSpPr/>
          <p:nvPr/>
        </p:nvSpPr>
        <p:spPr>
          <a:xfrm>
            <a:off x="4152901" y="2219325"/>
            <a:ext cx="423863" cy="533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0972" name="TextBox 36"/>
          <p:cNvSpPr txBox="1">
            <a:spLocks noChangeArrowheads="1"/>
          </p:cNvSpPr>
          <p:nvPr/>
        </p:nvSpPr>
        <p:spPr bwMode="auto">
          <a:xfrm>
            <a:off x="4114801" y="2239963"/>
            <a:ext cx="544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400" b="1">
                <a:solidFill>
                  <a:schemeClr val="bg1"/>
                </a:solidFill>
              </a:rPr>
              <a:t>14+</a:t>
            </a:r>
          </a:p>
        </p:txBody>
      </p:sp>
      <p:sp>
        <p:nvSpPr>
          <p:cNvPr id="40973" name="TextBox 37"/>
          <p:cNvSpPr txBox="1">
            <a:spLocks noChangeArrowheads="1"/>
          </p:cNvSpPr>
          <p:nvPr/>
        </p:nvSpPr>
        <p:spPr bwMode="auto">
          <a:xfrm>
            <a:off x="4222750" y="2543175"/>
            <a:ext cx="317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900">
                <a:solidFill>
                  <a:schemeClr val="bg1"/>
                </a:solidFill>
              </a:rPr>
              <a:t>лет</a:t>
            </a:r>
          </a:p>
        </p:txBody>
      </p:sp>
      <p:sp>
        <p:nvSpPr>
          <p:cNvPr id="42" name="Прямоугольник 41"/>
          <p:cNvSpPr/>
          <p:nvPr/>
        </p:nvSpPr>
        <p:spPr>
          <a:xfrm>
            <a:off x="6302375" y="2873376"/>
            <a:ext cx="3436938" cy="530915"/>
          </a:xfrm>
          <a:prstGeom prst="rect">
            <a:avLst/>
          </a:prstGeom>
        </p:spPr>
        <p:txBody>
          <a:bodyPr>
            <a:spAutoFit/>
          </a:bodyPr>
          <a:lstStyle/>
          <a:p>
            <a:pPr algn="ctr" eaLnBrk="1" hangingPunct="1">
              <a:buClr>
                <a:srgbClr val="C00000"/>
              </a:buClr>
              <a:defRPr/>
            </a:pPr>
            <a:r>
              <a:rPr lang="ru-RU" b="1" dirty="0">
                <a:solidFill>
                  <a:srgbClr val="C00000"/>
                </a:solidFill>
                <a:latin typeface="Arial Black" panose="020B0A04020102020204" pitchFamily="34" charset="0"/>
              </a:rPr>
              <a:t>ИНФ</a:t>
            </a:r>
            <a:r>
              <a:rPr lang="ru-RU" sz="1400" b="1" dirty="0">
                <a:latin typeface="Arial Black" panose="020B0A04020102020204" pitchFamily="34" charset="0"/>
              </a:rPr>
              <a:t> </a:t>
            </a:r>
            <a:r>
              <a:rPr lang="ru-RU" b="1" dirty="0">
                <a:solidFill>
                  <a:srgbClr val="C00000"/>
                </a:solidFill>
                <a:latin typeface="Arial Black" panose="020B0A04020102020204" pitchFamily="34" charset="0"/>
              </a:rPr>
              <a:t>50 000МЕ в 1 дозе</a:t>
            </a:r>
            <a:r>
              <a:rPr lang="ru-RU" b="1" baseline="30000" dirty="0">
                <a:solidFill>
                  <a:srgbClr val="C00000"/>
                </a:solidFill>
                <a:latin typeface="Arial Black" panose="020B0A04020102020204" pitchFamily="34" charset="0"/>
              </a:rPr>
              <a:t>1</a:t>
            </a:r>
            <a:endParaRPr lang="ru-RU" sz="1400" b="1" baseline="30000" dirty="0">
              <a:solidFill>
                <a:srgbClr val="C00000"/>
              </a:solidFill>
              <a:latin typeface="Arial Black" panose="020B0A04020102020204" pitchFamily="34" charset="0"/>
            </a:endParaRPr>
          </a:p>
          <a:p>
            <a:pPr algn="ctr" eaLnBrk="1" hangingPunct="1">
              <a:buClr>
                <a:srgbClr val="C00000"/>
              </a:buClr>
              <a:defRPr/>
            </a:pPr>
            <a:r>
              <a:rPr lang="ru-RU" sz="1050" b="1" dirty="0">
                <a:solidFill>
                  <a:srgbClr val="C00000"/>
                </a:solidFill>
                <a:latin typeface="Arial Black" panose="020B0A04020102020204" pitchFamily="34" charset="0"/>
              </a:rPr>
              <a:t>1 НАЖАТИЕ - 1 ДОЗА </a:t>
            </a:r>
          </a:p>
        </p:txBody>
      </p:sp>
      <p:sp>
        <p:nvSpPr>
          <p:cNvPr id="40975" name="TextBox 61"/>
          <p:cNvSpPr txBox="1">
            <a:spLocks noChangeArrowheads="1"/>
          </p:cNvSpPr>
          <p:nvPr/>
        </p:nvSpPr>
        <p:spPr bwMode="auto">
          <a:xfrm>
            <a:off x="1524000" y="317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chemeClr val="bg1"/>
                </a:solidFill>
                <a:latin typeface="Arial Black" panose="020B0A04020102020204" pitchFamily="34" charset="0"/>
              </a:rPr>
              <a:t>Максимальная</a:t>
            </a:r>
            <a:r>
              <a:rPr kumimoji="0" lang="ru-RU" altLang="ru-RU" sz="2800" b="1" baseline="30000">
                <a:solidFill>
                  <a:schemeClr val="bg1"/>
                </a:solidFill>
                <a:latin typeface="Arial Black" panose="020B0A04020102020204" pitchFamily="34" charset="0"/>
              </a:rPr>
              <a:t>2</a:t>
            </a:r>
            <a:r>
              <a:rPr kumimoji="0" lang="ru-RU" altLang="ru-RU" sz="2800" b="1">
                <a:solidFill>
                  <a:schemeClr val="bg1"/>
                </a:solidFill>
                <a:latin typeface="Arial Black" panose="020B0A04020102020204" pitchFamily="34" charset="0"/>
              </a:rPr>
              <a:t> защита от вирусов и бактерий </a:t>
            </a:r>
          </a:p>
          <a:p>
            <a:pPr algn="ctr" eaLnBrk="1" hangingPunct="1">
              <a:spcBef>
                <a:spcPct val="0"/>
              </a:spcBef>
              <a:buFontTx/>
              <a:buNone/>
            </a:pPr>
            <a:r>
              <a:rPr kumimoji="0" lang="ru-RU" altLang="ru-RU" sz="2800" b="1">
                <a:solidFill>
                  <a:schemeClr val="bg1"/>
                </a:solidFill>
                <a:latin typeface="Arial Black" panose="020B0A04020102020204" pitchFamily="34" charset="0"/>
              </a:rPr>
              <a:t>с 14 лет и беременным женщинам </a:t>
            </a:r>
          </a:p>
        </p:txBody>
      </p:sp>
      <p:sp>
        <p:nvSpPr>
          <p:cNvPr id="8" name="Прямоугольник 7"/>
          <p:cNvSpPr/>
          <p:nvPr/>
        </p:nvSpPr>
        <p:spPr>
          <a:xfrm>
            <a:off x="5476876" y="4178300"/>
            <a:ext cx="5070475" cy="666750"/>
          </a:xfrm>
          <a:prstGeom prst="rect">
            <a:avLst/>
          </a:prstGeom>
          <a:solidFill>
            <a:srgbClr val="60A603"/>
          </a:solidFill>
          <a:ln>
            <a:solidFill>
              <a:srgbClr val="60A6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dirty="0">
                <a:latin typeface="Arial Black" panose="020B0A04020102020204" pitchFamily="34" charset="0"/>
              </a:rPr>
              <a:t> </a:t>
            </a:r>
            <a:r>
              <a:rPr lang="ru-RU" dirty="0">
                <a:latin typeface="Arial Black" panose="020B0A04020102020204" pitchFamily="34" charset="0"/>
              </a:rPr>
              <a:t>Лечение и профилактика при ОРВИ и гриппе </a:t>
            </a:r>
            <a:endParaRPr lang="ru-RU" sz="2800" dirty="0">
              <a:latin typeface="Arial Black" panose="020B0A04020102020204" pitchFamily="34" charset="0"/>
            </a:endParaRPr>
          </a:p>
        </p:txBody>
      </p:sp>
      <p:sp>
        <p:nvSpPr>
          <p:cNvPr id="30" name="Прямоугольник 29"/>
          <p:cNvSpPr/>
          <p:nvPr/>
        </p:nvSpPr>
        <p:spPr>
          <a:xfrm>
            <a:off x="1603376" y="4383089"/>
            <a:ext cx="1490663" cy="1384995"/>
          </a:xfrm>
          <a:prstGeom prst="rect">
            <a:avLst/>
          </a:prstGeom>
        </p:spPr>
        <p:txBody>
          <a:bodyPr>
            <a:spAutoFit/>
          </a:bodyPr>
          <a:lstStyle/>
          <a:p>
            <a:pPr>
              <a:tabLst>
                <a:tab pos="135731" algn="l"/>
              </a:tabLst>
              <a:defRPr/>
            </a:pPr>
            <a:r>
              <a:rPr lang="ru-RU" sz="1050" dirty="0">
                <a:solidFill>
                  <a:schemeClr val="bg2">
                    <a:lumMod val="25000"/>
                  </a:schemeClr>
                </a:solidFill>
              </a:rPr>
              <a:t>Облегчение состояния при заложенности носа, обладает антисептическим, анестетическим и противовоспалительным действиями за счет масла мяты*</a:t>
            </a:r>
          </a:p>
        </p:txBody>
      </p:sp>
      <p:sp>
        <p:nvSpPr>
          <p:cNvPr id="40978" name="Прямоугольник 89"/>
          <p:cNvSpPr>
            <a:spLocks noChangeArrowheads="1"/>
          </p:cNvSpPr>
          <p:nvPr/>
        </p:nvSpPr>
        <p:spPr bwMode="auto">
          <a:xfrm>
            <a:off x="6273800" y="1714501"/>
            <a:ext cx="3913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200" b="1">
                <a:solidFill>
                  <a:srgbClr val="202020"/>
                </a:solidFill>
                <a:latin typeface="Arial Black" panose="020B0A04020102020204" pitchFamily="34" charset="0"/>
                <a:cs typeface="Tahoma" panose="020B0604030504040204" pitchFamily="34" charset="0"/>
              </a:rPr>
              <a:t>Сохранение активности ИНФ и усиление терапевтического действия препарата</a:t>
            </a:r>
            <a:r>
              <a:rPr kumimoji="0" lang="ru-RU" altLang="ru-RU" sz="1200" b="1" baseline="30000">
                <a:solidFill>
                  <a:srgbClr val="202020"/>
                </a:solidFill>
                <a:latin typeface="Arial Black" panose="020B0A04020102020204" pitchFamily="34" charset="0"/>
                <a:cs typeface="Tahoma" panose="020B0604030504040204" pitchFamily="34" charset="0"/>
              </a:rPr>
              <a:t>1,4</a:t>
            </a:r>
          </a:p>
        </p:txBody>
      </p:sp>
      <p:sp>
        <p:nvSpPr>
          <p:cNvPr id="40979" name="Прямоугольник 23"/>
          <p:cNvSpPr>
            <a:spLocks noChangeArrowheads="1"/>
          </p:cNvSpPr>
          <p:nvPr/>
        </p:nvSpPr>
        <p:spPr bwMode="auto">
          <a:xfrm>
            <a:off x="6965951" y="6419851"/>
            <a:ext cx="2773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3663" indent="-93663">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 typeface="Times New Roman" panose="02020603050405020304" pitchFamily="18" charset="0"/>
              <a:buAutoNum type="arabicPeriod"/>
            </a:pPr>
            <a:r>
              <a:rPr kumimoji="0" lang="ru-RU" altLang="ru-RU" sz="600" i="1">
                <a:latin typeface="Arial" panose="020B0604020202020204" pitchFamily="34" charset="0"/>
              </a:rPr>
              <a:t>ИМП спрея Генферон Лайт</a:t>
            </a:r>
          </a:p>
          <a:p>
            <a:pPr eaLnBrk="1" hangingPunct="1">
              <a:spcBef>
                <a:spcPct val="0"/>
              </a:spcBef>
              <a:buFont typeface="Times New Roman" panose="02020603050405020304" pitchFamily="18" charset="0"/>
              <a:buAutoNum type="arabicPeriod"/>
            </a:pPr>
            <a:r>
              <a:rPr kumimoji="0" lang="ru-RU" altLang="ru-RU" sz="600" i="1">
                <a:latin typeface="Arial" panose="020B0604020202020204" pitchFamily="34" charset="0"/>
              </a:rPr>
              <a:t>Максимальная дозировка Генферон Лайт спрея 50 000 Ме в 1 дозе</a:t>
            </a:r>
          </a:p>
        </p:txBody>
      </p:sp>
      <p:pic>
        <p:nvPicPr>
          <p:cNvPr id="40980" name="Рисунок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6876" y="4954589"/>
            <a:ext cx="26765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Рисунок 25"/>
          <p:cNvPicPr>
            <a:picLocks noChangeAspect="1"/>
          </p:cNvPicPr>
          <p:nvPr/>
        </p:nvPicPr>
        <p:blipFill>
          <a:blip r:embed="rId6">
            <a:extLst>
              <a:ext uri="{28A0092B-C50C-407E-A947-70E740481C1C}">
                <a14:useLocalDpi xmlns:a14="http://schemas.microsoft.com/office/drawing/2010/main" val="0"/>
              </a:ext>
            </a:extLst>
          </a:blip>
          <a:srcRect l="2945"/>
          <a:stretch>
            <a:fillRect/>
          </a:stretch>
        </p:blipFill>
        <p:spPr bwMode="auto">
          <a:xfrm>
            <a:off x="8080376" y="4899026"/>
            <a:ext cx="263842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016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1519238" y="-6350"/>
            <a:ext cx="9144001" cy="10239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ru-RU" b="1" baseline="30000" dirty="0"/>
          </a:p>
        </p:txBody>
      </p:sp>
      <p:sp>
        <p:nvSpPr>
          <p:cNvPr id="50" name="Прямоугольник 49"/>
          <p:cNvSpPr/>
          <p:nvPr/>
        </p:nvSpPr>
        <p:spPr>
          <a:xfrm>
            <a:off x="1576388" y="3816351"/>
            <a:ext cx="2887662" cy="658813"/>
          </a:xfrm>
          <a:prstGeom prst="rect">
            <a:avLst/>
          </a:prstGeom>
        </p:spPr>
        <p:txBody>
          <a:bodyPr>
            <a:spAutoFit/>
          </a:bodyPr>
          <a:lstStyle/>
          <a:p>
            <a:pPr algn="ctr" eaLnBrk="1" hangingPunct="1">
              <a:lnSpc>
                <a:spcPct val="115000"/>
              </a:lnSpc>
              <a:defRPr/>
            </a:pPr>
            <a:r>
              <a:rPr lang="ru-RU" sz="1600" b="1" dirty="0">
                <a:solidFill>
                  <a:schemeClr val="bg2">
                    <a:lumMod val="10000"/>
                  </a:schemeClr>
                </a:solidFill>
                <a:latin typeface="Arial Black" panose="020B0A04020102020204" pitchFamily="34" charset="0"/>
              </a:rPr>
              <a:t>«ЗАЩИТА ОТ ОСЛОЖНЕНИЙ»</a:t>
            </a:r>
          </a:p>
        </p:txBody>
      </p:sp>
      <p:sp>
        <p:nvSpPr>
          <p:cNvPr id="45060" name="TextBox 106"/>
          <p:cNvSpPr txBox="1">
            <a:spLocks noChangeArrowheads="1"/>
          </p:cNvSpPr>
          <p:nvPr/>
        </p:nvSpPr>
        <p:spPr bwMode="auto">
          <a:xfrm>
            <a:off x="1489075" y="1350964"/>
            <a:ext cx="2825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1600" b="1">
                <a:solidFill>
                  <a:srgbClr val="953564"/>
                </a:solidFill>
                <a:latin typeface="Arial Black" panose="020B0A04020102020204" pitchFamily="34" charset="0"/>
              </a:rPr>
              <a:t>«ПЕРВАЯ ЛИНИЯ ЗАЩИТЫ»</a:t>
            </a:r>
          </a:p>
        </p:txBody>
      </p:sp>
      <p:sp>
        <p:nvSpPr>
          <p:cNvPr id="2" name="Овал 1"/>
          <p:cNvSpPr/>
          <p:nvPr/>
        </p:nvSpPr>
        <p:spPr>
          <a:xfrm>
            <a:off x="5091114" y="2813050"/>
            <a:ext cx="1755775" cy="2222500"/>
          </a:xfrm>
          <a:prstGeom prst="ellipse">
            <a:avLst/>
          </a:prstGeom>
          <a:solidFill>
            <a:srgbClr val="939393">
              <a:alpha val="53000"/>
            </a:srgbClr>
          </a:solidFill>
          <a:ln>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51" name="Овал 50"/>
          <p:cNvSpPr/>
          <p:nvPr/>
        </p:nvSpPr>
        <p:spPr>
          <a:xfrm>
            <a:off x="6319839" y="3351214"/>
            <a:ext cx="1755775" cy="2128837"/>
          </a:xfrm>
          <a:prstGeom prst="ellipse">
            <a:avLst/>
          </a:prstGeom>
          <a:solidFill>
            <a:srgbClr val="F869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52" name="Овал 51"/>
          <p:cNvSpPr/>
          <p:nvPr/>
        </p:nvSpPr>
        <p:spPr>
          <a:xfrm>
            <a:off x="4984750" y="1370014"/>
            <a:ext cx="1701800" cy="2046287"/>
          </a:xfrm>
          <a:prstGeom prst="ellipse">
            <a:avLst/>
          </a:prstGeom>
          <a:solidFill>
            <a:srgbClr val="939393"/>
          </a:solidFill>
          <a:ln>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53" name="Овал 52"/>
          <p:cNvSpPr/>
          <p:nvPr/>
        </p:nvSpPr>
        <p:spPr>
          <a:xfrm>
            <a:off x="6375400" y="1652588"/>
            <a:ext cx="1754188" cy="2017712"/>
          </a:xfrm>
          <a:prstGeom prst="ellipse">
            <a:avLst/>
          </a:prstGeom>
          <a:solidFill>
            <a:srgbClr val="F86900">
              <a:alpha val="71000"/>
            </a:srgbClr>
          </a:solidFill>
          <a:ln>
            <a:solidFill>
              <a:srgbClr val="F04B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45065" name="TextBox 93"/>
          <p:cNvSpPr txBox="1">
            <a:spLocks noChangeArrowheads="1"/>
          </p:cNvSpPr>
          <p:nvPr/>
        </p:nvSpPr>
        <p:spPr bwMode="auto">
          <a:xfrm>
            <a:off x="6694488" y="1951038"/>
            <a:ext cx="8874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800" b="1">
                <a:solidFill>
                  <a:srgbClr val="FFFFFF"/>
                </a:solidFill>
              </a:rPr>
              <a:t> </a:t>
            </a:r>
            <a:r>
              <a:rPr kumimoji="0" lang="en-US" altLang="ru-RU" sz="8800" b="1">
                <a:solidFill>
                  <a:srgbClr val="FFFFFF"/>
                </a:solidFill>
              </a:rPr>
              <a:t>α</a:t>
            </a:r>
            <a:endParaRPr kumimoji="0" lang="ru-RU" altLang="ru-RU" sz="8800" b="1">
              <a:solidFill>
                <a:srgbClr val="FFFFFF"/>
              </a:solidFill>
            </a:endParaRPr>
          </a:p>
        </p:txBody>
      </p:sp>
      <p:sp>
        <p:nvSpPr>
          <p:cNvPr id="45066" name="TextBox 100"/>
          <p:cNvSpPr txBox="1">
            <a:spLocks noChangeArrowheads="1"/>
          </p:cNvSpPr>
          <p:nvPr/>
        </p:nvSpPr>
        <p:spPr bwMode="auto">
          <a:xfrm>
            <a:off x="6680201" y="3627438"/>
            <a:ext cx="10826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800" b="1">
                <a:solidFill>
                  <a:srgbClr val="FFFFFF"/>
                </a:solidFill>
              </a:rPr>
              <a:t> </a:t>
            </a:r>
            <a:r>
              <a:rPr kumimoji="0" lang="en-US" altLang="ru-RU" sz="8800" b="1">
                <a:solidFill>
                  <a:srgbClr val="FFFFFF"/>
                </a:solidFill>
                <a:latin typeface="Calibri" panose="020F0502020204030204" pitchFamily="34" charset="0"/>
              </a:rPr>
              <a:t>β</a:t>
            </a:r>
            <a:endParaRPr kumimoji="0" lang="ru-RU" altLang="ru-RU" sz="8800" b="1">
              <a:solidFill>
                <a:srgbClr val="FFFFFF"/>
              </a:solidFill>
            </a:endParaRPr>
          </a:p>
        </p:txBody>
      </p:sp>
      <p:sp>
        <p:nvSpPr>
          <p:cNvPr id="45067" name="TextBox 103"/>
          <p:cNvSpPr txBox="1">
            <a:spLocks noChangeArrowheads="1"/>
          </p:cNvSpPr>
          <p:nvPr/>
        </p:nvSpPr>
        <p:spPr bwMode="auto">
          <a:xfrm>
            <a:off x="5422900" y="2924175"/>
            <a:ext cx="825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800" b="1">
                <a:solidFill>
                  <a:srgbClr val="FFFFFF"/>
                </a:solidFill>
              </a:rPr>
              <a:t> </a:t>
            </a:r>
            <a:r>
              <a:rPr kumimoji="0" lang="en-US" altLang="ru-RU" sz="8800" b="1">
                <a:solidFill>
                  <a:srgbClr val="FFFFFF"/>
                </a:solidFill>
                <a:latin typeface="Calibri" panose="020F0502020204030204" pitchFamily="34" charset="0"/>
              </a:rPr>
              <a:t>γ</a:t>
            </a:r>
            <a:endParaRPr kumimoji="0" lang="ru-RU" altLang="ru-RU" sz="8800" b="1">
              <a:solidFill>
                <a:srgbClr val="FFFFFF"/>
              </a:solidFill>
            </a:endParaRPr>
          </a:p>
        </p:txBody>
      </p:sp>
      <p:sp>
        <p:nvSpPr>
          <p:cNvPr id="45068" name="TextBox 87"/>
          <p:cNvSpPr txBox="1">
            <a:spLocks noChangeArrowheads="1"/>
          </p:cNvSpPr>
          <p:nvPr/>
        </p:nvSpPr>
        <p:spPr bwMode="auto">
          <a:xfrm>
            <a:off x="5305425" y="1698626"/>
            <a:ext cx="1016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800" b="1">
                <a:solidFill>
                  <a:srgbClr val="FFFFFF"/>
                </a:solidFill>
              </a:rPr>
              <a:t> </a:t>
            </a:r>
            <a:r>
              <a:rPr kumimoji="0" lang="en-US" altLang="ru-RU" sz="8800" b="1">
                <a:solidFill>
                  <a:srgbClr val="FFFFFF"/>
                </a:solidFill>
                <a:latin typeface="Calibri" panose="020F0502020204030204" pitchFamily="34" charset="0"/>
              </a:rPr>
              <a:t>ƛ</a:t>
            </a:r>
            <a:endParaRPr kumimoji="0" lang="ru-RU" altLang="ru-RU" sz="8800" b="1">
              <a:solidFill>
                <a:srgbClr val="FFFFFF"/>
              </a:solidFill>
            </a:endParaRPr>
          </a:p>
        </p:txBody>
      </p:sp>
      <p:sp>
        <p:nvSpPr>
          <p:cNvPr id="8" name="Стрелка вниз 7"/>
          <p:cNvSpPr/>
          <p:nvPr/>
        </p:nvSpPr>
        <p:spPr>
          <a:xfrm rot="3698455">
            <a:off x="4565651" y="4456114"/>
            <a:ext cx="942975" cy="149225"/>
          </a:xfrm>
          <a:prstGeom prst="down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pic>
        <p:nvPicPr>
          <p:cNvPr id="45070" name="Рисунок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2508250"/>
            <a:ext cx="9064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Стрелка вниз 56"/>
          <p:cNvSpPr/>
          <p:nvPr/>
        </p:nvSpPr>
        <p:spPr>
          <a:xfrm rot="6275766">
            <a:off x="4395788" y="2036763"/>
            <a:ext cx="942975" cy="127000"/>
          </a:xfrm>
          <a:prstGeom prst="downArrow">
            <a:avLst/>
          </a:prstGeom>
          <a:solidFill>
            <a:srgbClr val="5A0E2F"/>
          </a:solidFill>
          <a:ln>
            <a:solidFill>
              <a:srgbClr val="5A0E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10" name="Стрелка вправо 9"/>
          <p:cNvSpPr/>
          <p:nvPr/>
        </p:nvSpPr>
        <p:spPr>
          <a:xfrm rot="1741550">
            <a:off x="8161339" y="2678113"/>
            <a:ext cx="111125" cy="912812"/>
          </a:xfrm>
          <a:prstGeom prst="rightArrow">
            <a:avLst/>
          </a:prstGeom>
          <a:solidFill>
            <a:srgbClr val="5A0E2F"/>
          </a:solidFill>
          <a:ln>
            <a:solidFill>
              <a:srgbClr val="5A0E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59" name="Стрелка вправо 58"/>
          <p:cNvSpPr/>
          <p:nvPr/>
        </p:nvSpPr>
        <p:spPr>
          <a:xfrm rot="20606148">
            <a:off x="8132764" y="3654426"/>
            <a:ext cx="141287" cy="912813"/>
          </a:xfrm>
          <a:prstGeom prst="rightArrow">
            <a:avLst/>
          </a:prstGeom>
          <a:solidFill>
            <a:srgbClr val="5A0E2F"/>
          </a:solidFill>
          <a:ln>
            <a:solidFill>
              <a:srgbClr val="5A0E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21" name="Овал 20"/>
          <p:cNvSpPr/>
          <p:nvPr/>
        </p:nvSpPr>
        <p:spPr>
          <a:xfrm>
            <a:off x="8167688" y="3141663"/>
            <a:ext cx="646112" cy="914400"/>
          </a:xfrm>
          <a:prstGeom prst="ellipse">
            <a:avLst/>
          </a:prstGeom>
          <a:solidFill>
            <a:srgbClr val="F86900"/>
          </a:solidFill>
          <a:ln>
            <a:solidFill>
              <a:srgbClr val="EB985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prstClr val="white"/>
                </a:solidFill>
              </a:rPr>
              <a:t>I </a:t>
            </a:r>
            <a:r>
              <a:rPr lang="ru-RU" sz="1200" dirty="0">
                <a:solidFill>
                  <a:prstClr val="white"/>
                </a:solidFill>
              </a:rPr>
              <a:t>тип</a:t>
            </a:r>
          </a:p>
        </p:txBody>
      </p:sp>
      <p:sp>
        <p:nvSpPr>
          <p:cNvPr id="45075" name="Прямоугольник 21"/>
          <p:cNvSpPr>
            <a:spLocks noChangeArrowheads="1"/>
          </p:cNvSpPr>
          <p:nvPr/>
        </p:nvSpPr>
        <p:spPr bwMode="auto">
          <a:xfrm>
            <a:off x="8056563" y="1741488"/>
            <a:ext cx="2894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600" b="1">
                <a:solidFill>
                  <a:srgbClr val="E4721C"/>
                </a:solidFill>
                <a:latin typeface="Arial Black" panose="020B0A04020102020204" pitchFamily="34" charset="0"/>
              </a:rPr>
              <a:t>«БЫСТРОЕ РЕАГИРОВАНИЕ»   </a:t>
            </a:r>
          </a:p>
        </p:txBody>
      </p:sp>
      <p:sp>
        <p:nvSpPr>
          <p:cNvPr id="23" name="Прямоугольник 22"/>
          <p:cNvSpPr/>
          <p:nvPr/>
        </p:nvSpPr>
        <p:spPr>
          <a:xfrm>
            <a:off x="8596314" y="2200276"/>
            <a:ext cx="2071687" cy="4093428"/>
          </a:xfrm>
          <a:prstGeom prst="rect">
            <a:avLst/>
          </a:prstGeom>
        </p:spPr>
        <p:txBody>
          <a:bodyPr>
            <a:spAutoFit/>
          </a:bodyPr>
          <a:lstStyle/>
          <a:p>
            <a:pPr marL="285750" indent="-285750">
              <a:buFont typeface="Arial" panose="020B0604020202020204" pitchFamily="34" charset="0"/>
              <a:buChar char="•"/>
              <a:defRPr/>
            </a:pPr>
            <a:r>
              <a:rPr lang="ru-RU" sz="1400" b="1" dirty="0"/>
              <a:t>Быстро продуцируются инфицированными клетками </a:t>
            </a:r>
          </a:p>
          <a:p>
            <a:pPr marL="285750" indent="-285750">
              <a:buFont typeface="Arial" panose="020B0604020202020204" pitchFamily="34" charset="0"/>
              <a:buChar char="•"/>
              <a:defRPr/>
            </a:pPr>
            <a:endParaRPr lang="ru-RU" sz="1400" b="1" dirty="0"/>
          </a:p>
          <a:p>
            <a:pPr marL="285750" indent="-285750">
              <a:buFont typeface="Arial" panose="020B0604020202020204" pitchFamily="34" charset="0"/>
              <a:buChar char="•"/>
              <a:defRPr/>
            </a:pPr>
            <a:r>
              <a:rPr lang="ru-RU" sz="1400" b="1" dirty="0"/>
              <a:t>Защищают окружающие здоровые клетки, делая их невосприимчивыми</a:t>
            </a:r>
          </a:p>
          <a:p>
            <a:pPr eaLnBrk="1" hangingPunct="1">
              <a:defRPr/>
            </a:pPr>
            <a:r>
              <a:rPr lang="ru-RU" sz="1400" b="1" dirty="0"/>
              <a:t>        к вирусному заражению</a:t>
            </a:r>
          </a:p>
          <a:p>
            <a:pPr eaLnBrk="1" hangingPunct="1">
              <a:defRPr/>
            </a:pPr>
            <a:endParaRPr lang="ru-RU" sz="1400" b="1" dirty="0"/>
          </a:p>
          <a:p>
            <a:pPr marL="285750" indent="-285750">
              <a:buFont typeface="Arial" panose="020B0604020202020204" pitchFamily="34" charset="0"/>
              <a:buChar char="•"/>
              <a:defRPr/>
            </a:pPr>
            <a:r>
              <a:rPr lang="ru-RU" sz="1400" b="1" dirty="0"/>
              <a:t>Препятствуют размножению вирусов</a:t>
            </a:r>
          </a:p>
          <a:p>
            <a:pPr marL="285750" indent="-285750">
              <a:buFont typeface="Arial" panose="020B0604020202020204" pitchFamily="34" charset="0"/>
              <a:buChar char="•"/>
              <a:defRPr/>
            </a:pPr>
            <a:endParaRPr lang="ru-RU" sz="1400" b="1" dirty="0"/>
          </a:p>
          <a:p>
            <a:pPr marL="285750" indent="-285750">
              <a:buFont typeface="Arial" panose="020B0604020202020204" pitchFamily="34" charset="0"/>
              <a:buChar char="•"/>
              <a:defRPr/>
            </a:pPr>
            <a:endParaRPr lang="ru-RU" sz="1100" b="1" dirty="0"/>
          </a:p>
          <a:p>
            <a:pPr eaLnBrk="1" hangingPunct="1">
              <a:defRPr/>
            </a:pPr>
            <a:r>
              <a:rPr lang="ru-RU" sz="1100" b="1" dirty="0"/>
              <a:t> </a:t>
            </a:r>
          </a:p>
        </p:txBody>
      </p:sp>
      <p:sp>
        <p:nvSpPr>
          <p:cNvPr id="45077" name="TextBox 23"/>
          <p:cNvSpPr txBox="1">
            <a:spLocks noChangeArrowheads="1"/>
          </p:cNvSpPr>
          <p:nvPr/>
        </p:nvSpPr>
        <p:spPr bwMode="auto">
          <a:xfrm>
            <a:off x="1489076" y="4429126"/>
            <a:ext cx="2981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r>
              <a:rPr kumimoji="0" lang="ru-RU" altLang="ru-RU" sz="1100" b="1">
                <a:latin typeface="Arial" panose="020B0604020202020204" pitchFamily="34" charset="0"/>
              </a:rPr>
              <a:t>активируют иммунную систему</a:t>
            </a:r>
            <a:r>
              <a:rPr kumimoji="0" lang="en-US" altLang="ru-RU" sz="1100" b="1">
                <a:latin typeface="Arial" panose="020B0604020202020204" pitchFamily="34" charset="0"/>
              </a:rPr>
              <a:t>, </a:t>
            </a:r>
            <a:r>
              <a:rPr kumimoji="0" lang="ru-RU" altLang="ru-RU" sz="1100" b="1">
                <a:latin typeface="Arial" panose="020B0604020202020204" pitchFamily="34" charset="0"/>
              </a:rPr>
              <a:t>предупреждают развитие осложнений </a:t>
            </a:r>
          </a:p>
          <a:p>
            <a:pPr eaLnBrk="1" hangingPunct="1">
              <a:spcBef>
                <a:spcPct val="0"/>
              </a:spcBef>
            </a:pPr>
            <a:endParaRPr kumimoji="0" lang="en-US" altLang="ru-RU" sz="1100" b="1">
              <a:latin typeface="Arial" panose="020B0604020202020204" pitchFamily="34" charset="0"/>
            </a:endParaRPr>
          </a:p>
          <a:p>
            <a:pPr eaLnBrk="1" hangingPunct="1">
              <a:spcBef>
                <a:spcPct val="0"/>
              </a:spcBef>
            </a:pPr>
            <a:r>
              <a:rPr kumimoji="0" lang="ru-RU" altLang="ru-RU" sz="1100" b="1">
                <a:latin typeface="Arial" panose="020B0604020202020204" pitchFamily="34" charset="0"/>
              </a:rPr>
              <a:t>способствуют снижению риска затяжного течения болезни</a:t>
            </a:r>
          </a:p>
        </p:txBody>
      </p:sp>
      <p:sp>
        <p:nvSpPr>
          <p:cNvPr id="25" name="Овал 24"/>
          <p:cNvSpPr/>
          <p:nvPr/>
        </p:nvSpPr>
        <p:spPr>
          <a:xfrm>
            <a:off x="4267201" y="4384675"/>
            <a:ext cx="631825" cy="914400"/>
          </a:xfrm>
          <a:prstGeom prst="ellipse">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prstClr val="white"/>
                </a:solidFill>
              </a:rPr>
              <a:t>II </a:t>
            </a:r>
            <a:r>
              <a:rPr lang="ru-RU" sz="1200" dirty="0">
                <a:solidFill>
                  <a:prstClr val="white"/>
                </a:solidFill>
              </a:rPr>
              <a:t>тип</a:t>
            </a:r>
          </a:p>
        </p:txBody>
      </p:sp>
      <p:sp>
        <p:nvSpPr>
          <p:cNvPr id="26" name="Овал 25"/>
          <p:cNvSpPr/>
          <p:nvPr/>
        </p:nvSpPr>
        <p:spPr>
          <a:xfrm>
            <a:off x="4237039" y="1370013"/>
            <a:ext cx="644525" cy="914400"/>
          </a:xfrm>
          <a:prstGeom prst="ellipse">
            <a:avLst/>
          </a:prstGeom>
          <a:solidFill>
            <a:srgbClr val="953564"/>
          </a:solidFill>
          <a:ln>
            <a:solidFill>
              <a:srgbClr val="5A0E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prstClr val="white"/>
                </a:solidFill>
              </a:rPr>
              <a:t>III </a:t>
            </a:r>
            <a:r>
              <a:rPr lang="ru-RU" sz="1200" dirty="0">
                <a:solidFill>
                  <a:prstClr val="white"/>
                </a:solidFill>
              </a:rPr>
              <a:t>тип</a:t>
            </a:r>
          </a:p>
        </p:txBody>
      </p:sp>
      <p:sp>
        <p:nvSpPr>
          <p:cNvPr id="45080" name="Прямоугольник 26"/>
          <p:cNvSpPr>
            <a:spLocks noChangeArrowheads="1"/>
          </p:cNvSpPr>
          <p:nvPr/>
        </p:nvSpPr>
        <p:spPr bwMode="auto">
          <a:xfrm>
            <a:off x="1524001" y="1857375"/>
            <a:ext cx="27844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endParaRPr kumimoji="0" lang="en-US" altLang="ru-RU" sz="1200" b="1" dirty="0"/>
          </a:p>
          <a:p>
            <a:pPr eaLnBrk="1" hangingPunct="1">
              <a:spcBef>
                <a:spcPct val="0"/>
              </a:spcBef>
            </a:pPr>
            <a:r>
              <a:rPr kumimoji="0" lang="ru-RU" altLang="ru-RU" sz="1200" b="1" dirty="0"/>
              <a:t>ИФН-лямбда</a:t>
            </a:r>
            <a:r>
              <a:rPr kumimoji="0" lang="en-US" altLang="ru-RU" sz="1200" b="1" dirty="0"/>
              <a:t> </a:t>
            </a:r>
            <a:r>
              <a:rPr kumimoji="0" lang="ru-RU" altLang="ru-RU" sz="1200" b="1" dirty="0"/>
              <a:t>продуцируются быстрее и раньше ИФН-альфа/бета. </a:t>
            </a:r>
            <a:r>
              <a:rPr kumimoji="0" lang="ru-RU" altLang="ru-RU" sz="1200" b="1" dirty="0">
                <a:cs typeface="Times New Roman" panose="02020603050405020304" pitchFamily="18" charset="0"/>
              </a:rPr>
              <a:t>Антивирусное действие ИФН 3-го типа дополняет антивирусное действие ИФН 1-го типа</a:t>
            </a:r>
            <a:r>
              <a:rPr kumimoji="0" lang="ru-RU" altLang="ru-RU" sz="1200" b="1" baseline="30000" dirty="0">
                <a:cs typeface="Times New Roman" panose="02020603050405020304" pitchFamily="18" charset="0"/>
              </a:rPr>
              <a:t>1,2</a:t>
            </a:r>
            <a:endParaRPr kumimoji="0" lang="ru-RU" altLang="ru-RU" sz="1200" b="1" dirty="0">
              <a:cs typeface="Times New Roman" panose="02020603050405020304" pitchFamily="18" charset="0"/>
            </a:endParaRPr>
          </a:p>
        </p:txBody>
      </p:sp>
      <p:sp>
        <p:nvSpPr>
          <p:cNvPr id="45081" name="TextBox 30"/>
          <p:cNvSpPr txBox="1">
            <a:spLocks noChangeArrowheads="1"/>
          </p:cNvSpPr>
          <p:nvPr/>
        </p:nvSpPr>
        <p:spPr bwMode="auto">
          <a:xfrm>
            <a:off x="1524000" y="0"/>
            <a:ext cx="90312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chemeClr val="bg1"/>
                </a:solidFill>
                <a:latin typeface="Arial Black" panose="020B0A04020102020204" pitchFamily="34" charset="0"/>
                <a:cs typeface="Tahoma" panose="020B0604030504040204" pitchFamily="34" charset="0"/>
              </a:rPr>
              <a:t>АМИКСИН</a:t>
            </a:r>
            <a:r>
              <a:rPr kumimoji="0" lang="ru-RU" altLang="ru-RU" sz="2000" b="1" baseline="30000">
                <a:solidFill>
                  <a:schemeClr val="bg1"/>
                </a:solidFill>
                <a:latin typeface="Arial Black" panose="020B0A04020102020204" pitchFamily="34" charset="0"/>
                <a:cs typeface="Tahoma" panose="020B0604030504040204" pitchFamily="34" charset="0"/>
              </a:rPr>
              <a:t>® </a:t>
            </a:r>
            <a:r>
              <a:rPr kumimoji="0" lang="ru-RU" altLang="ru-RU" sz="2000" b="1">
                <a:solidFill>
                  <a:schemeClr val="bg1"/>
                </a:solidFill>
                <a:latin typeface="Arial Black" panose="020B0A04020102020204" pitchFamily="34" charset="0"/>
                <a:cs typeface="Tahoma" panose="020B0604030504040204" pitchFamily="34" charset="0"/>
              </a:rPr>
              <a:t>реализует свое действие на каждом из этапов вирусной инфекции:</a:t>
            </a:r>
          </a:p>
          <a:p>
            <a:pPr algn="ctr" eaLnBrk="1" hangingPunct="1">
              <a:spcBef>
                <a:spcPct val="0"/>
              </a:spcBef>
              <a:buFontTx/>
              <a:buNone/>
            </a:pPr>
            <a:r>
              <a:rPr kumimoji="0" lang="ru-RU" altLang="ru-RU" sz="2000" b="1">
                <a:solidFill>
                  <a:schemeClr val="bg1"/>
                </a:solidFill>
                <a:latin typeface="Arial Black" panose="020B0A04020102020204" pitchFamily="34" charset="0"/>
                <a:cs typeface="Tahoma" panose="020B0604030504040204" pitchFamily="34" charset="0"/>
              </a:rPr>
              <a:t> НАЧАЛО, РАЗГАР, ЗАТЯЖНОЕ ТЕЧЕНИЕ</a:t>
            </a:r>
          </a:p>
        </p:txBody>
      </p:sp>
      <p:sp>
        <p:nvSpPr>
          <p:cNvPr id="45082" name="Прямоугольник 2"/>
          <p:cNvSpPr>
            <a:spLocks noChangeArrowheads="1"/>
          </p:cNvSpPr>
          <p:nvPr/>
        </p:nvSpPr>
        <p:spPr bwMode="auto">
          <a:xfrm>
            <a:off x="1574801" y="6183314"/>
            <a:ext cx="54657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600" i="1"/>
              <a:t>1. Николаева Л.И., Сапронов Г.В. Роль интерферонов-лямбда в иммунной защите от гриппа. Инфекционные болезни, 2019, Т.17, №1, с. 86-92.</a:t>
            </a:r>
          </a:p>
        </p:txBody>
      </p:sp>
      <p:sp>
        <p:nvSpPr>
          <p:cNvPr id="45083" name="Прямоугольник 4"/>
          <p:cNvSpPr>
            <a:spLocks noChangeArrowheads="1"/>
          </p:cNvSpPr>
          <p:nvPr/>
        </p:nvSpPr>
        <p:spPr bwMode="auto">
          <a:xfrm>
            <a:off x="1566863" y="6342063"/>
            <a:ext cx="5529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600" i="1"/>
              <a:t>2. С.С. Григорян, Е.И. Исаева. Амиксин – индукция интерферонов альфа, бета, гамма и лямбда в сыворотке крови и легочной ткани. РМЖ. «Медицинское обозрение» № 2, 2015</a:t>
            </a:r>
          </a:p>
        </p:txBody>
      </p:sp>
    </p:spTree>
    <p:extLst>
      <p:ext uri="{BB962C8B-B14F-4D97-AF65-F5344CB8AC3E}">
        <p14:creationId xmlns:p14="http://schemas.microsoft.com/office/powerpoint/2010/main" val="264894178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1524000" y="-7938"/>
            <a:ext cx="9144000" cy="10144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47107" name="TextBox 5"/>
          <p:cNvSpPr txBox="1">
            <a:spLocks noChangeArrowheads="1"/>
          </p:cNvSpPr>
          <p:nvPr/>
        </p:nvSpPr>
        <p:spPr bwMode="auto">
          <a:xfrm>
            <a:off x="1698625" y="22225"/>
            <a:ext cx="87693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chemeClr val="bg1"/>
                </a:solidFill>
                <a:latin typeface="Tahoma" panose="020B0604030504040204" pitchFamily="34" charset="0"/>
                <a:cs typeface="Tahoma" panose="020B0604030504040204" pitchFamily="34" charset="0"/>
              </a:rPr>
              <a:t>АМИКСИН</a:t>
            </a:r>
          </a:p>
          <a:p>
            <a:pPr algn="ctr" eaLnBrk="1" hangingPunct="1">
              <a:spcBef>
                <a:spcPct val="0"/>
              </a:spcBef>
              <a:buFontTx/>
              <a:buNone/>
            </a:pPr>
            <a:r>
              <a:rPr kumimoji="0" lang="ru-RU" altLang="ru-RU" sz="2800" b="1">
                <a:solidFill>
                  <a:schemeClr val="bg1"/>
                </a:solidFill>
                <a:latin typeface="Tahoma" panose="020B0604030504040204" pitchFamily="34" charset="0"/>
                <a:cs typeface="Tahoma" panose="020B0604030504040204" pitchFamily="34" charset="0"/>
              </a:rPr>
              <a:t>значимо снижает проявления симптомов ОРВИ</a:t>
            </a:r>
          </a:p>
        </p:txBody>
      </p:sp>
      <p:sp>
        <p:nvSpPr>
          <p:cNvPr id="47108" name="Прямоугольник 2"/>
          <p:cNvSpPr>
            <a:spLocks noChangeArrowheads="1"/>
          </p:cNvSpPr>
          <p:nvPr/>
        </p:nvSpPr>
        <p:spPr bwMode="auto">
          <a:xfrm>
            <a:off x="1524000" y="5946775"/>
            <a:ext cx="459263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700" i="1">
                <a:latin typeface="Arial" panose="020B0604020202020204" pitchFamily="34" charset="0"/>
                <a:ea typeface="ヒラギノ角ゴ Pro W3"/>
                <a:cs typeface="ヒラギノ角ゴ Pro W3"/>
              </a:rPr>
              <a:t>Сравнительное доклиническое изучение ИФН-индуцирующих свойств препарата АМИКСИН</a:t>
            </a:r>
            <a:r>
              <a:rPr kumimoji="0" lang="ru-RU" altLang="ru-RU" sz="700" i="1" baseline="30000">
                <a:latin typeface="Arial" panose="020B0604020202020204" pitchFamily="34" charset="0"/>
                <a:ea typeface="ヒラギノ角ゴ Pro W3"/>
                <a:cs typeface="ヒラギノ角ゴ Pro W3"/>
              </a:rPr>
              <a:t>® </a:t>
            </a:r>
            <a:r>
              <a:rPr kumimoji="0" lang="ru-RU" altLang="ru-RU" sz="700" i="1">
                <a:latin typeface="Arial" panose="020B0604020202020204" pitchFamily="34" charset="0"/>
                <a:ea typeface="ヒラギノ角ゴ Pro W3"/>
                <a:cs typeface="ヒラギノ角ゴ Pro W3"/>
              </a:rPr>
              <a:t>125 мг (ОАО «Фармстандарт-Томскхимфарм», Россия) на мышах. Отчет. Латвийский Институт органического синтеза, Рига, 2013 г., 35 с.</a:t>
            </a:r>
          </a:p>
          <a:p>
            <a:pPr eaLnBrk="1" hangingPunct="1">
              <a:spcBef>
                <a:spcPct val="0"/>
              </a:spcBef>
              <a:buFontTx/>
              <a:buNone/>
            </a:pPr>
            <a:r>
              <a:rPr kumimoji="0" lang="ru-RU" altLang="ru-RU" sz="700" b="1">
                <a:latin typeface="Arial" panose="020B0604020202020204" pitchFamily="34" charset="0"/>
                <a:ea typeface="ヒラギノ角ゴ Pro W3"/>
                <a:cs typeface="ヒラギノ角ゴ Pro W3"/>
              </a:rPr>
              <a:t>эффективность у детей в возрасте 7-14 лет </a:t>
            </a:r>
            <a:r>
              <a:rPr kumimoji="0" lang="ru-RU" altLang="ru-RU" sz="700" b="1">
                <a:latin typeface="Arial Black" panose="020B0A04020102020204" pitchFamily="34" charset="0"/>
                <a:ea typeface="ヒラギノ角ゴ Pro W3"/>
                <a:cs typeface="ヒラギノ角ゴ Pro W3"/>
              </a:rPr>
              <a:t>с неосложненным  </a:t>
            </a:r>
            <a:r>
              <a:rPr kumimoji="0" lang="ru-RU" altLang="ru-RU" sz="700" b="1">
                <a:solidFill>
                  <a:srgbClr val="000000"/>
                </a:solidFill>
                <a:latin typeface="Arial" panose="020B0604020202020204" pitchFamily="34" charset="0"/>
                <a:ea typeface="ヒラギノ角ゴ Pro W3"/>
                <a:cs typeface="ヒラギノ角ゴ Pro W3"/>
              </a:rPr>
              <a:t>гриппом или другими ОРВИ, диагностированными в первые 48 ч. от начала болезни</a:t>
            </a:r>
          </a:p>
          <a:p>
            <a:pPr eaLnBrk="1" hangingPunct="1">
              <a:spcBef>
                <a:spcPct val="0"/>
              </a:spcBef>
              <a:buFontTx/>
              <a:buNone/>
            </a:pPr>
            <a:r>
              <a:rPr kumimoji="0" lang="ru-RU" altLang="ru-RU" sz="700" i="1">
                <a:latin typeface="Arial" panose="020B0604020202020204" pitchFamily="34" charset="0"/>
                <a:ea typeface="ヒラギノ角ゴ Pro W3"/>
                <a:cs typeface="ヒラギノ角ゴ Pro W3"/>
              </a:rPr>
              <a:t>Мартынова Г.П., Богвилене Я.А. Возможности оптимизации терапии гриппа и других острых респираторных вирусных инфекций в практике педиатра. Практическая фармакология 2012, Т9, №2. с. 114-118.</a:t>
            </a:r>
          </a:p>
          <a:p>
            <a:pPr eaLnBrk="1" hangingPunct="1">
              <a:spcBef>
                <a:spcPct val="0"/>
              </a:spcBef>
              <a:buFontTx/>
              <a:buNone/>
            </a:pPr>
            <a:endParaRPr kumimoji="0" lang="ru-RU" altLang="ru-RU" sz="700" b="1">
              <a:solidFill>
                <a:srgbClr val="000000"/>
              </a:solidFill>
              <a:latin typeface="Arial" panose="020B0604020202020204" pitchFamily="34" charset="0"/>
              <a:ea typeface="ヒラギノ角ゴ Pro W3"/>
              <a:cs typeface="ヒラギノ角ゴ Pro W3"/>
            </a:endParaRPr>
          </a:p>
          <a:p>
            <a:pPr eaLnBrk="1" hangingPunct="1">
              <a:spcBef>
                <a:spcPct val="0"/>
              </a:spcBef>
              <a:buFontTx/>
              <a:buNone/>
            </a:pPr>
            <a:endParaRPr kumimoji="0" lang="ru-RU" altLang="ru-RU" sz="700" i="1">
              <a:latin typeface="Arial" panose="020B0604020202020204" pitchFamily="34" charset="0"/>
              <a:ea typeface="ヒラギノ角ゴ Pro W3"/>
              <a:cs typeface="ヒラギノ角ゴ Pro W3"/>
            </a:endParaRPr>
          </a:p>
        </p:txBody>
      </p:sp>
      <p:grpSp>
        <p:nvGrpSpPr>
          <p:cNvPr id="47109" name="Группа 23"/>
          <p:cNvGrpSpPr>
            <a:grpSpLocks/>
          </p:cNvGrpSpPr>
          <p:nvPr/>
        </p:nvGrpSpPr>
        <p:grpSpPr bwMode="auto">
          <a:xfrm>
            <a:off x="1685926" y="2143125"/>
            <a:ext cx="4086225" cy="3690938"/>
            <a:chOff x="400589" y="2161540"/>
            <a:chExt cx="5745966" cy="4144665"/>
          </a:xfrm>
        </p:grpSpPr>
        <p:graphicFrame>
          <p:nvGraphicFramePr>
            <p:cNvPr id="47145" name="Диаграмма 25"/>
            <p:cNvGraphicFramePr>
              <a:graphicFrameLocks/>
            </p:cNvGraphicFramePr>
            <p:nvPr/>
          </p:nvGraphicFramePr>
          <p:xfrm>
            <a:off x="440618" y="2433911"/>
            <a:ext cx="5590186" cy="3595442"/>
          </p:xfrm>
          <a:graphic>
            <a:graphicData uri="http://schemas.openxmlformats.org/presentationml/2006/ole">
              <mc:AlternateContent xmlns:mc="http://schemas.openxmlformats.org/markup-compatibility/2006">
                <mc:Choice xmlns:v="urn:schemas-microsoft-com:vml" Requires="v">
                  <p:oleObj spid="_x0000_s1031" r:id="rId4" imgW="3974936" imgH="3206774" progId="Excel.Chart.8">
                    <p:embed/>
                  </p:oleObj>
                </mc:Choice>
                <mc:Fallback>
                  <p:oleObj r:id="rId4" imgW="3974936" imgH="3206774" progId="Excel.Chart.8">
                    <p:embed/>
                    <p:pic>
                      <p:nvPicPr>
                        <p:cNvPr id="47145" name="Диаграмма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18" y="2433911"/>
                          <a:ext cx="5590186" cy="359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7146"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32198" t="20549" r="56601" b="61330"/>
            <a:stretch>
              <a:fillRect/>
            </a:stretch>
          </p:blipFill>
          <p:spPr bwMode="auto">
            <a:xfrm>
              <a:off x="790847" y="2530638"/>
              <a:ext cx="704850" cy="7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48518" t="22668" r="40582" b="61330"/>
            <a:stretch>
              <a:fillRect/>
            </a:stretch>
          </p:blipFill>
          <p:spPr bwMode="auto">
            <a:xfrm>
              <a:off x="2470259" y="2633689"/>
              <a:ext cx="685800" cy="66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48233" t="50014" r="40604" b="37579"/>
            <a:stretch>
              <a:fillRect/>
            </a:stretch>
          </p:blipFill>
          <p:spPr bwMode="auto">
            <a:xfrm>
              <a:off x="1602367" y="2731977"/>
              <a:ext cx="747712" cy="55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9"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68158" t="20551" r="23840" b="62463"/>
            <a:stretch>
              <a:fillRect/>
            </a:stretch>
          </p:blipFill>
          <p:spPr bwMode="auto">
            <a:xfrm>
              <a:off x="3356676" y="2520633"/>
              <a:ext cx="531592" cy="7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трелка вправо 30"/>
            <p:cNvSpPr/>
            <p:nvPr/>
          </p:nvSpPr>
          <p:spPr>
            <a:xfrm>
              <a:off x="710881" y="3175869"/>
              <a:ext cx="2837265" cy="543708"/>
            </a:xfrm>
            <a:prstGeom prst="rightArrow">
              <a:avLst/>
            </a:prstGeom>
            <a:gradFill flip="none" rotWithShape="1">
              <a:gsLst>
                <a:gs pos="1000">
                  <a:schemeClr val="bg1"/>
                </a:gs>
                <a:gs pos="42000">
                  <a:srgbClr val="F9AC33"/>
                </a:gs>
                <a:gs pos="26000">
                  <a:schemeClr val="accent2">
                    <a:lumMod val="40000"/>
                    <a:lumOff val="60000"/>
                  </a:schemeClr>
                </a:gs>
                <a:gs pos="53000">
                  <a:srgbClr val="F9A62F"/>
                </a:gs>
                <a:gs pos="74000">
                  <a:srgbClr val="FF5A00"/>
                </a:gs>
                <a:gs pos="100000">
                  <a:srgbClr val="FF5A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7151"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84988" t="45096" r="7481" b="38245"/>
            <a:stretch>
              <a:fillRect/>
            </a:stretch>
          </p:blipFill>
          <p:spPr bwMode="auto">
            <a:xfrm>
              <a:off x="5324752" y="4097904"/>
              <a:ext cx="504496" cy="74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Стрелка вправо 33"/>
            <p:cNvSpPr/>
            <p:nvPr/>
          </p:nvSpPr>
          <p:spPr>
            <a:xfrm>
              <a:off x="726506" y="4737472"/>
              <a:ext cx="4728033" cy="577579"/>
            </a:xfrm>
            <a:prstGeom prst="rightArrow">
              <a:avLst/>
            </a:prstGeom>
            <a:gradFill>
              <a:gsLst>
                <a:gs pos="1000">
                  <a:schemeClr val="bg1"/>
                </a:gs>
                <a:gs pos="35000">
                  <a:schemeClr val="bg1">
                    <a:lumMod val="75000"/>
                  </a:schemeClr>
                </a:gs>
                <a:gs pos="10000">
                  <a:schemeClr val="bg1">
                    <a:lumMod val="95000"/>
                  </a:schemeClr>
                </a:gs>
                <a:gs pos="49000">
                  <a:schemeClr val="bg1">
                    <a:lumMod val="65000"/>
                  </a:schemeClr>
                </a:gs>
                <a:gs pos="67000">
                  <a:schemeClr val="tx1">
                    <a:lumMod val="50000"/>
                    <a:lumOff val="50000"/>
                  </a:schemeClr>
                </a:gs>
                <a:gs pos="67721">
                  <a:schemeClr val="tx1">
                    <a:lumMod val="50000"/>
                    <a:lumOff val="50000"/>
                  </a:schemeClr>
                </a:gs>
                <a:gs pos="85000">
                  <a:schemeClr val="tx1">
                    <a:lumMod val="65000"/>
                    <a:lumOff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7153"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48518" t="22668" r="40582" b="61330"/>
            <a:stretch>
              <a:fillRect/>
            </a:stretch>
          </p:blipFill>
          <p:spPr bwMode="auto">
            <a:xfrm>
              <a:off x="4173452" y="4199792"/>
              <a:ext cx="685800" cy="66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4"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32198" t="20549" r="56601" b="61330"/>
            <a:stretch>
              <a:fillRect/>
            </a:stretch>
          </p:blipFill>
          <p:spPr bwMode="auto">
            <a:xfrm>
              <a:off x="775081" y="4113628"/>
              <a:ext cx="704850" cy="7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5"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32198" t="20549" r="56601" b="61330"/>
            <a:stretch>
              <a:fillRect/>
            </a:stretch>
          </p:blipFill>
          <p:spPr bwMode="auto">
            <a:xfrm>
              <a:off x="1616566" y="4109436"/>
              <a:ext cx="704850" cy="7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6"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48233" t="50014" r="40604" b="37579"/>
            <a:stretch>
              <a:fillRect/>
            </a:stretch>
          </p:blipFill>
          <p:spPr bwMode="auto">
            <a:xfrm>
              <a:off x="2416393" y="4314840"/>
              <a:ext cx="747712" cy="55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57" name="Picture 6" descr="XOFLUZA™ (baloxavir marboxil) Efficacy Primary Endpoint Image"/>
            <p:cNvPicPr>
              <a:picLocks noChangeAspect="1" noChangeArrowheads="1"/>
            </p:cNvPicPr>
            <p:nvPr/>
          </p:nvPicPr>
          <p:blipFill>
            <a:blip r:embed="rId6">
              <a:extLst>
                <a:ext uri="{28A0092B-C50C-407E-A947-70E740481C1C}">
                  <a14:useLocalDpi xmlns:a14="http://schemas.microsoft.com/office/drawing/2010/main" val="0"/>
                </a:ext>
              </a:extLst>
            </a:blip>
            <a:srcRect l="48233" t="50014" r="40604" b="37579"/>
            <a:stretch>
              <a:fillRect/>
            </a:stretch>
          </p:blipFill>
          <p:spPr bwMode="auto">
            <a:xfrm>
              <a:off x="3293340" y="4312323"/>
              <a:ext cx="747712" cy="55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58" name="TextBox 54"/>
            <p:cNvSpPr txBox="1">
              <a:spLocks noChangeArrowheads="1"/>
            </p:cNvSpPr>
            <p:nvPr/>
          </p:nvSpPr>
          <p:spPr bwMode="auto">
            <a:xfrm>
              <a:off x="2500821" y="3295875"/>
              <a:ext cx="2554707" cy="2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100" b="1">
                  <a:solidFill>
                    <a:schemeClr val="bg1"/>
                  </a:solidFill>
                  <a:latin typeface="Arial Black" panose="020B0A04020102020204" pitchFamily="34" charset="0"/>
                </a:rPr>
                <a:t>3.2 дня</a:t>
              </a:r>
            </a:p>
          </p:txBody>
        </p:sp>
        <p:sp>
          <p:nvSpPr>
            <p:cNvPr id="47159" name="TextBox 55"/>
            <p:cNvSpPr txBox="1">
              <a:spLocks noChangeArrowheads="1"/>
            </p:cNvSpPr>
            <p:nvPr/>
          </p:nvSpPr>
          <p:spPr bwMode="auto">
            <a:xfrm>
              <a:off x="4280900" y="4891110"/>
              <a:ext cx="1865655" cy="2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100" b="1">
                  <a:solidFill>
                    <a:schemeClr val="bg1"/>
                  </a:solidFill>
                  <a:latin typeface="Arial Black" panose="020B0A04020102020204" pitchFamily="34" charset="0"/>
                </a:rPr>
                <a:t>5.6 дня </a:t>
              </a:r>
            </a:p>
          </p:txBody>
        </p:sp>
        <p:sp>
          <p:nvSpPr>
            <p:cNvPr id="57" name="Скругленный прямоугольник 56"/>
            <p:cNvSpPr/>
            <p:nvPr/>
          </p:nvSpPr>
          <p:spPr>
            <a:xfrm>
              <a:off x="400589" y="2161540"/>
              <a:ext cx="5558452" cy="4144665"/>
            </a:xfrm>
            <a:prstGeom prst="roundRect">
              <a:avLst>
                <a:gd name="adj" fmla="val 3352"/>
              </a:avLst>
            </a:pr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cxnSp>
          <p:nvCxnSpPr>
            <p:cNvPr id="58" name="Прямая соединительная линия 57"/>
            <p:cNvCxnSpPr/>
            <p:nvPr/>
          </p:nvCxnSpPr>
          <p:spPr>
            <a:xfrm>
              <a:off x="695254" y="2592942"/>
              <a:ext cx="0" cy="293424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Прямоугольник 58"/>
            <p:cNvSpPr/>
            <p:nvPr/>
          </p:nvSpPr>
          <p:spPr>
            <a:xfrm>
              <a:off x="800173" y="6074460"/>
              <a:ext cx="104918" cy="103394"/>
            </a:xfrm>
            <a:prstGeom prst="rect">
              <a:avLst/>
            </a:prstGeom>
            <a:solidFill>
              <a:srgbClr val="FF5000"/>
            </a:solid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60" name="Прямоугольник 59"/>
            <p:cNvSpPr/>
            <p:nvPr/>
          </p:nvSpPr>
          <p:spPr>
            <a:xfrm>
              <a:off x="1630593" y="6074460"/>
              <a:ext cx="104918" cy="10339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47164" name="TextBox 60"/>
            <p:cNvSpPr txBox="1">
              <a:spLocks noChangeArrowheads="1"/>
            </p:cNvSpPr>
            <p:nvPr/>
          </p:nvSpPr>
          <p:spPr bwMode="auto">
            <a:xfrm>
              <a:off x="857736" y="6025728"/>
              <a:ext cx="929221" cy="22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700" i="1">
                  <a:solidFill>
                    <a:srgbClr val="000000"/>
                  </a:solidFill>
                  <a:latin typeface="Arial" panose="020B0604020202020204" pitchFamily="34" charset="0"/>
                </a:rPr>
                <a:t>АМИКСИН</a:t>
              </a:r>
              <a:r>
                <a:rPr kumimoji="0" lang="ru-RU" altLang="ru-RU" sz="500" i="1" baseline="30000">
                  <a:solidFill>
                    <a:srgbClr val="000000"/>
                  </a:solidFill>
                  <a:latin typeface="Arial" panose="020B0604020202020204" pitchFamily="34" charset="0"/>
                </a:rPr>
                <a:t>®</a:t>
              </a:r>
            </a:p>
          </p:txBody>
        </p:sp>
        <p:sp>
          <p:nvSpPr>
            <p:cNvPr id="47165" name="TextBox 62"/>
            <p:cNvSpPr txBox="1">
              <a:spLocks noChangeArrowheads="1"/>
            </p:cNvSpPr>
            <p:nvPr/>
          </p:nvSpPr>
          <p:spPr bwMode="auto">
            <a:xfrm>
              <a:off x="1695680" y="5992786"/>
              <a:ext cx="1668630" cy="2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00" i="1">
                  <a:solidFill>
                    <a:srgbClr val="000000"/>
                  </a:solidFill>
                  <a:latin typeface="Arial" panose="020B0604020202020204" pitchFamily="34" charset="0"/>
                </a:rPr>
                <a:t>контрольная группа</a:t>
              </a:r>
              <a:endParaRPr kumimoji="0" lang="ru-RU" altLang="ru-RU" sz="800" i="1" baseline="30000">
                <a:solidFill>
                  <a:srgbClr val="000000"/>
                </a:solidFill>
                <a:latin typeface="Arial" panose="020B0604020202020204" pitchFamily="34" charset="0"/>
              </a:endParaRPr>
            </a:p>
          </p:txBody>
        </p:sp>
      </p:grpSp>
      <p:sp>
        <p:nvSpPr>
          <p:cNvPr id="3" name="Прямоугольник 2"/>
          <p:cNvSpPr/>
          <p:nvPr/>
        </p:nvSpPr>
        <p:spPr>
          <a:xfrm>
            <a:off x="1738313" y="1714500"/>
            <a:ext cx="3771900" cy="382588"/>
          </a:xfrm>
          <a:prstGeom prst="rect">
            <a:avLst/>
          </a:prstGeom>
        </p:spPr>
        <p:txBody>
          <a:bodyPr>
            <a:spAutoFit/>
          </a:bodyPr>
          <a:lstStyle/>
          <a:p>
            <a:pPr>
              <a:lnSpc>
                <a:spcPct val="90000"/>
              </a:lnSpc>
              <a:tabLst>
                <a:tab pos="2695575" algn="l"/>
              </a:tabLst>
              <a:defRPr/>
            </a:pPr>
            <a:r>
              <a:rPr lang="ru-RU" sz="1050" b="1" dirty="0">
                <a:latin typeface="Arial" panose="020B0604020202020204" pitchFamily="34" charset="0"/>
              </a:rPr>
              <a:t>*в группе детей </a:t>
            </a:r>
            <a:r>
              <a:rPr lang="ru-RU" sz="1050" b="1" dirty="0">
                <a:latin typeface="Arial Black" panose="020B0A04020102020204" pitchFamily="34" charset="0"/>
              </a:rPr>
              <a:t>с неосложненным </a:t>
            </a:r>
            <a:r>
              <a:rPr lang="ru-RU" sz="1050" b="1" dirty="0">
                <a:latin typeface="Arial" panose="020B0604020202020204" pitchFamily="34" charset="0"/>
              </a:rPr>
              <a:t>течением простуды</a:t>
            </a:r>
            <a:endParaRPr lang="ru-RU" sz="1050" b="1" dirty="0">
              <a:latin typeface="Arial Black" panose="020B0A04020102020204" pitchFamily="34" charset="0"/>
            </a:endParaRPr>
          </a:p>
        </p:txBody>
      </p:sp>
      <p:sp>
        <p:nvSpPr>
          <p:cNvPr id="5" name="TextBox 4"/>
          <p:cNvSpPr txBox="1"/>
          <p:nvPr/>
        </p:nvSpPr>
        <p:spPr>
          <a:xfrm>
            <a:off x="1604964" y="1152526"/>
            <a:ext cx="4033837" cy="646113"/>
          </a:xfrm>
          <a:prstGeom prst="rect">
            <a:avLst/>
          </a:prstGeom>
          <a:noFill/>
        </p:spPr>
        <p:txBody>
          <a:bodyPr>
            <a:spAutoFit/>
          </a:bodyPr>
          <a:lstStyle/>
          <a:p>
            <a:pPr eaLnBrk="1" hangingPunct="1">
              <a:defRPr/>
            </a:pPr>
            <a:r>
              <a:rPr lang="ru-RU" b="1" dirty="0">
                <a:solidFill>
                  <a:schemeClr val="bg2">
                    <a:lumMod val="25000"/>
                  </a:schemeClr>
                </a:solidFill>
                <a:latin typeface="Arial Black" panose="020B0A04020102020204" pitchFamily="34" charset="0"/>
              </a:rPr>
              <a:t>Выздоровление на </a:t>
            </a:r>
            <a:r>
              <a:rPr lang="ru-RU" b="1" dirty="0">
                <a:solidFill>
                  <a:srgbClr val="FF5000"/>
                </a:solidFill>
                <a:latin typeface="Arial Black" panose="020B0A04020102020204" pitchFamily="34" charset="0"/>
              </a:rPr>
              <a:t>43% </a:t>
            </a:r>
            <a:r>
              <a:rPr lang="ru-RU" b="1" dirty="0">
                <a:solidFill>
                  <a:schemeClr val="bg2">
                    <a:lumMod val="25000"/>
                  </a:schemeClr>
                </a:solidFill>
                <a:latin typeface="Arial Black" panose="020B0A04020102020204" pitchFamily="34" charset="0"/>
              </a:rPr>
              <a:t>быстрее*</a:t>
            </a:r>
          </a:p>
        </p:txBody>
      </p:sp>
      <p:sp>
        <p:nvSpPr>
          <p:cNvPr id="65" name="TextBox 64"/>
          <p:cNvSpPr txBox="1"/>
          <p:nvPr/>
        </p:nvSpPr>
        <p:spPr>
          <a:xfrm>
            <a:off x="3119438" y="2120900"/>
            <a:ext cx="2406650" cy="400050"/>
          </a:xfrm>
          <a:prstGeom prst="rect">
            <a:avLst/>
          </a:prstGeom>
          <a:noFill/>
        </p:spPr>
        <p:txBody>
          <a:bodyPr>
            <a:spAutoFit/>
          </a:bodyPr>
          <a:lstStyle/>
          <a:p>
            <a:pPr eaLnBrk="1" hangingPunct="1">
              <a:defRPr/>
            </a:pPr>
            <a:r>
              <a:rPr lang="ru-RU" sz="2000" b="1" dirty="0">
                <a:solidFill>
                  <a:schemeClr val="bg2">
                    <a:lumMod val="25000"/>
                  </a:schemeClr>
                </a:solidFill>
              </a:rPr>
              <a:t>Быстрее</a:t>
            </a:r>
            <a:r>
              <a:rPr lang="ru-RU" sz="2000" b="1" dirty="0">
                <a:solidFill>
                  <a:srgbClr val="C00000"/>
                </a:solidFill>
              </a:rPr>
              <a:t> на 2.4 дня</a:t>
            </a:r>
          </a:p>
        </p:txBody>
      </p:sp>
      <p:pic>
        <p:nvPicPr>
          <p:cNvPr id="47113" name="Рисунок 61"/>
          <p:cNvPicPr>
            <a:picLocks noChangeAspect="1"/>
          </p:cNvPicPr>
          <p:nvPr/>
        </p:nvPicPr>
        <p:blipFill>
          <a:blip r:embed="rId7">
            <a:extLst>
              <a:ext uri="{28A0092B-C50C-407E-A947-70E740481C1C}">
                <a14:useLocalDpi xmlns:a14="http://schemas.microsoft.com/office/drawing/2010/main" val="0"/>
              </a:ext>
            </a:extLst>
          </a:blip>
          <a:srcRect t="26315" r="18082" b="26039"/>
          <a:stretch>
            <a:fillRect/>
          </a:stretch>
        </p:blipFill>
        <p:spPr bwMode="auto">
          <a:xfrm>
            <a:off x="5980114" y="1590675"/>
            <a:ext cx="22875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Box 63"/>
          <p:cNvSpPr txBox="1">
            <a:spLocks noChangeArrowheads="1"/>
          </p:cNvSpPr>
          <p:nvPr/>
        </p:nvSpPr>
        <p:spPr bwMode="auto">
          <a:xfrm>
            <a:off x="6116639" y="1162050"/>
            <a:ext cx="247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600" b="1">
                <a:solidFill>
                  <a:srgbClr val="000000"/>
                </a:solidFill>
                <a:latin typeface="Arial" panose="020B0604020202020204" pitchFamily="34" charset="0"/>
              </a:rPr>
              <a:t>ИНТОКСИКАЦИЯ</a:t>
            </a:r>
          </a:p>
        </p:txBody>
      </p:sp>
      <p:sp>
        <p:nvSpPr>
          <p:cNvPr id="47115" name="TextBox 65"/>
          <p:cNvSpPr txBox="1">
            <a:spLocks noChangeArrowheads="1"/>
          </p:cNvSpPr>
          <p:nvPr/>
        </p:nvSpPr>
        <p:spPr bwMode="auto">
          <a:xfrm>
            <a:off x="6596064" y="1643063"/>
            <a:ext cx="141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en-US" altLang="ru-RU" sz="2000" b="1">
                <a:solidFill>
                  <a:srgbClr val="FFFFFF"/>
                </a:solidFill>
                <a:latin typeface="Arial" panose="020B0604020202020204" pitchFamily="34" charset="0"/>
              </a:rPr>
              <a:t>2.8 </a:t>
            </a:r>
            <a:r>
              <a:rPr kumimoji="0" lang="ru-RU" altLang="ru-RU" sz="2000" b="1">
                <a:solidFill>
                  <a:srgbClr val="FFFFFF"/>
                </a:solidFill>
                <a:latin typeface="Arial" panose="020B0604020202020204" pitchFamily="34" charset="0"/>
              </a:rPr>
              <a:t>дня</a:t>
            </a:r>
          </a:p>
        </p:txBody>
      </p:sp>
      <p:sp>
        <p:nvSpPr>
          <p:cNvPr id="47116" name="TextBox 66"/>
          <p:cNvSpPr txBox="1">
            <a:spLocks noChangeArrowheads="1"/>
          </p:cNvSpPr>
          <p:nvPr/>
        </p:nvSpPr>
        <p:spPr bwMode="auto">
          <a:xfrm>
            <a:off x="6738938" y="2162175"/>
            <a:ext cx="1985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000" b="1">
                <a:solidFill>
                  <a:srgbClr val="FFFFFF"/>
                </a:solidFill>
                <a:latin typeface="Arial" panose="020B0604020202020204" pitchFamily="34" charset="0"/>
              </a:rPr>
              <a:t>4.2</a:t>
            </a:r>
            <a:r>
              <a:rPr kumimoji="0" lang="en-US" altLang="ru-RU" sz="2000" b="1">
                <a:solidFill>
                  <a:srgbClr val="FFFFFF"/>
                </a:solidFill>
                <a:latin typeface="Arial" panose="020B0604020202020204" pitchFamily="34" charset="0"/>
              </a:rPr>
              <a:t> </a:t>
            </a:r>
            <a:r>
              <a:rPr kumimoji="0" lang="ru-RU" altLang="ru-RU" sz="2000" b="1">
                <a:solidFill>
                  <a:srgbClr val="FFFFFF"/>
                </a:solidFill>
                <a:latin typeface="Arial" panose="020B0604020202020204" pitchFamily="34" charset="0"/>
              </a:rPr>
              <a:t>дня</a:t>
            </a:r>
          </a:p>
        </p:txBody>
      </p:sp>
      <p:pic>
        <p:nvPicPr>
          <p:cNvPr id="47117" name="Рисунок 6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49939" y="1538288"/>
            <a:ext cx="80962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Рисунок 73"/>
          <p:cNvPicPr>
            <a:picLocks noChangeAspect="1"/>
          </p:cNvPicPr>
          <p:nvPr/>
        </p:nvPicPr>
        <p:blipFill>
          <a:blip r:embed="rId9">
            <a:extLst>
              <a:ext uri="{28A0092B-C50C-407E-A947-70E740481C1C}">
                <a14:useLocalDpi xmlns:a14="http://schemas.microsoft.com/office/drawing/2010/main" val="0"/>
              </a:ext>
            </a:extLst>
          </a:blip>
          <a:srcRect t="24034" b="21548"/>
          <a:stretch>
            <a:fillRect/>
          </a:stretch>
        </p:blipFill>
        <p:spPr bwMode="auto">
          <a:xfrm>
            <a:off x="6218238" y="3446463"/>
            <a:ext cx="32956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Box 74"/>
          <p:cNvSpPr txBox="1">
            <a:spLocks noChangeArrowheads="1"/>
          </p:cNvSpPr>
          <p:nvPr/>
        </p:nvSpPr>
        <p:spPr bwMode="auto">
          <a:xfrm>
            <a:off x="5837239" y="2928938"/>
            <a:ext cx="2759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600" b="1">
                <a:solidFill>
                  <a:srgbClr val="000000"/>
                </a:solidFill>
                <a:latin typeface="Arial" panose="020B0604020202020204" pitchFamily="34" charset="0"/>
              </a:rPr>
              <a:t>КАТАРАЛЬНЫЕ СИМПТОМЫ</a:t>
            </a:r>
          </a:p>
        </p:txBody>
      </p:sp>
      <p:sp>
        <p:nvSpPr>
          <p:cNvPr id="47120" name="TextBox 75"/>
          <p:cNvSpPr txBox="1">
            <a:spLocks noChangeArrowheads="1"/>
          </p:cNvSpPr>
          <p:nvPr/>
        </p:nvSpPr>
        <p:spPr bwMode="auto">
          <a:xfrm>
            <a:off x="7167563" y="4038601"/>
            <a:ext cx="229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400" b="1">
                <a:solidFill>
                  <a:srgbClr val="FFFFFF"/>
                </a:solidFill>
                <a:latin typeface="Arial" panose="020B0604020202020204" pitchFamily="34" charset="0"/>
              </a:rPr>
              <a:t>5.2</a:t>
            </a:r>
            <a:r>
              <a:rPr kumimoji="0" lang="en-US" altLang="ru-RU" sz="2400" b="1">
                <a:solidFill>
                  <a:srgbClr val="FFFFFF"/>
                </a:solidFill>
                <a:latin typeface="Arial" panose="020B0604020202020204" pitchFamily="34" charset="0"/>
              </a:rPr>
              <a:t> </a:t>
            </a:r>
            <a:r>
              <a:rPr kumimoji="0" lang="ru-RU" altLang="ru-RU" sz="2400" b="1">
                <a:solidFill>
                  <a:srgbClr val="FFFFFF"/>
                </a:solidFill>
                <a:latin typeface="Arial" panose="020B0604020202020204" pitchFamily="34" charset="0"/>
              </a:rPr>
              <a:t>дня</a:t>
            </a:r>
          </a:p>
        </p:txBody>
      </p:sp>
      <p:sp>
        <p:nvSpPr>
          <p:cNvPr id="47121" name="TextBox 76"/>
          <p:cNvSpPr txBox="1">
            <a:spLocks noChangeArrowheads="1"/>
          </p:cNvSpPr>
          <p:nvPr/>
        </p:nvSpPr>
        <p:spPr bwMode="auto">
          <a:xfrm>
            <a:off x="6524625" y="3429001"/>
            <a:ext cx="992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000" b="1">
                <a:solidFill>
                  <a:srgbClr val="FFFFFF"/>
                </a:solidFill>
                <a:latin typeface="Arial" panose="020B0604020202020204" pitchFamily="34" charset="0"/>
              </a:rPr>
              <a:t>2.1</a:t>
            </a:r>
            <a:r>
              <a:rPr kumimoji="0" lang="en-US" altLang="ru-RU" sz="2000" b="1">
                <a:solidFill>
                  <a:srgbClr val="FFFFFF"/>
                </a:solidFill>
                <a:latin typeface="Arial" panose="020B0604020202020204" pitchFamily="34" charset="0"/>
              </a:rPr>
              <a:t> </a:t>
            </a:r>
            <a:r>
              <a:rPr kumimoji="0" lang="ru-RU" altLang="ru-RU" sz="2000" b="1">
                <a:solidFill>
                  <a:srgbClr val="FFFFFF"/>
                </a:solidFill>
                <a:latin typeface="Arial" panose="020B0604020202020204" pitchFamily="34" charset="0"/>
              </a:rPr>
              <a:t>дня</a:t>
            </a:r>
          </a:p>
        </p:txBody>
      </p:sp>
      <p:pic>
        <p:nvPicPr>
          <p:cNvPr id="47122" name="Рисунок 7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81689" y="3500439"/>
            <a:ext cx="8477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3" name="Прямоугольник 78"/>
          <p:cNvSpPr>
            <a:spLocks noChangeArrowheads="1"/>
          </p:cNvSpPr>
          <p:nvPr/>
        </p:nvSpPr>
        <p:spPr bwMode="auto">
          <a:xfrm>
            <a:off x="8788401" y="5926138"/>
            <a:ext cx="1008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400">
                <a:solidFill>
                  <a:srgbClr val="2E7A82"/>
                </a:solidFill>
                <a:latin typeface="Arial Black" panose="020B0A04020102020204" pitchFamily="34" charset="0"/>
                <a:ea typeface="Stem"/>
                <a:cs typeface="Stem"/>
              </a:rPr>
              <a:t>раза</a:t>
            </a:r>
          </a:p>
        </p:txBody>
      </p:sp>
      <p:sp>
        <p:nvSpPr>
          <p:cNvPr id="47124" name="Прямоугольник 79"/>
          <p:cNvSpPr>
            <a:spLocks noChangeArrowheads="1"/>
          </p:cNvSpPr>
          <p:nvPr/>
        </p:nvSpPr>
        <p:spPr bwMode="auto">
          <a:xfrm>
            <a:off x="8859838" y="5688013"/>
            <a:ext cx="373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400">
                <a:solidFill>
                  <a:srgbClr val="2E7A82"/>
                </a:solidFill>
                <a:latin typeface="Arial Black" panose="020B0A04020102020204" pitchFamily="34" charset="0"/>
                <a:ea typeface="Stem"/>
                <a:cs typeface="Stem"/>
              </a:rPr>
              <a:t>в</a:t>
            </a:r>
          </a:p>
        </p:txBody>
      </p:sp>
      <p:sp>
        <p:nvSpPr>
          <p:cNvPr id="47125" name="Прямоугольник 80"/>
          <p:cNvSpPr>
            <a:spLocks noChangeArrowheads="1"/>
          </p:cNvSpPr>
          <p:nvPr/>
        </p:nvSpPr>
        <p:spPr bwMode="auto">
          <a:xfrm>
            <a:off x="8780463" y="5572125"/>
            <a:ext cx="14589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3600">
                <a:solidFill>
                  <a:srgbClr val="FF5000"/>
                </a:solidFill>
                <a:latin typeface="Arial Black" panose="020B0A04020102020204" pitchFamily="34" charset="0"/>
                <a:ea typeface="Stem"/>
                <a:cs typeface="Stem"/>
              </a:rPr>
              <a:t>1.3</a:t>
            </a:r>
          </a:p>
        </p:txBody>
      </p:sp>
      <p:pic>
        <p:nvPicPr>
          <p:cNvPr id="47126" name="Рисунок 81"/>
          <p:cNvPicPr>
            <a:picLocks noChangeAspect="1"/>
          </p:cNvPicPr>
          <p:nvPr/>
        </p:nvPicPr>
        <p:blipFill>
          <a:blip r:embed="rId11">
            <a:extLst>
              <a:ext uri="{28A0092B-C50C-407E-A947-70E740481C1C}">
                <a14:useLocalDpi xmlns:a14="http://schemas.microsoft.com/office/drawing/2010/main" val="0"/>
              </a:ext>
            </a:extLst>
          </a:blip>
          <a:srcRect t="22195" b="20769"/>
          <a:stretch>
            <a:fillRect/>
          </a:stretch>
        </p:blipFill>
        <p:spPr bwMode="auto">
          <a:xfrm>
            <a:off x="6064251" y="5200651"/>
            <a:ext cx="267176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7" name="TextBox 82"/>
          <p:cNvSpPr txBox="1">
            <a:spLocks noChangeArrowheads="1"/>
          </p:cNvSpPr>
          <p:nvPr/>
        </p:nvSpPr>
        <p:spPr bwMode="auto">
          <a:xfrm>
            <a:off x="6229350" y="4865689"/>
            <a:ext cx="1671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1600" b="1">
                <a:solidFill>
                  <a:srgbClr val="000000"/>
                </a:solidFill>
                <a:latin typeface="Arial" panose="020B0604020202020204" pitchFamily="34" charset="0"/>
              </a:rPr>
              <a:t>ЛИХОРАДКА</a:t>
            </a:r>
          </a:p>
        </p:txBody>
      </p:sp>
      <p:sp>
        <p:nvSpPr>
          <p:cNvPr id="47128" name="TextBox 83"/>
          <p:cNvSpPr txBox="1">
            <a:spLocks noChangeArrowheads="1"/>
          </p:cNvSpPr>
          <p:nvPr/>
        </p:nvSpPr>
        <p:spPr bwMode="auto">
          <a:xfrm>
            <a:off x="6738939" y="5364163"/>
            <a:ext cx="1482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en-US" altLang="ru-RU" sz="2400" b="1">
                <a:solidFill>
                  <a:srgbClr val="FFFFFF"/>
                </a:solidFill>
                <a:latin typeface="Arial" panose="020B0604020202020204" pitchFamily="34" charset="0"/>
              </a:rPr>
              <a:t>2.8 </a:t>
            </a:r>
            <a:r>
              <a:rPr kumimoji="0" lang="ru-RU" altLang="ru-RU" sz="2400" b="1">
                <a:solidFill>
                  <a:srgbClr val="FFFFFF"/>
                </a:solidFill>
                <a:latin typeface="Arial" panose="020B0604020202020204" pitchFamily="34" charset="0"/>
              </a:rPr>
              <a:t>дня</a:t>
            </a:r>
          </a:p>
        </p:txBody>
      </p:sp>
      <p:sp>
        <p:nvSpPr>
          <p:cNvPr id="47129" name="TextBox 84"/>
          <p:cNvSpPr txBox="1">
            <a:spLocks noChangeArrowheads="1"/>
          </p:cNvSpPr>
          <p:nvPr/>
        </p:nvSpPr>
        <p:spPr bwMode="auto">
          <a:xfrm>
            <a:off x="6953251" y="5905501"/>
            <a:ext cx="178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2400" b="1">
                <a:solidFill>
                  <a:srgbClr val="FFFFFF"/>
                </a:solidFill>
                <a:latin typeface="Arial" panose="020B0604020202020204" pitchFamily="34" charset="0"/>
              </a:rPr>
              <a:t>3.7</a:t>
            </a:r>
            <a:r>
              <a:rPr kumimoji="0" lang="en-US" altLang="ru-RU" sz="2400" b="1">
                <a:solidFill>
                  <a:srgbClr val="FFFFFF"/>
                </a:solidFill>
                <a:latin typeface="Arial" panose="020B0604020202020204" pitchFamily="34" charset="0"/>
              </a:rPr>
              <a:t> </a:t>
            </a:r>
            <a:r>
              <a:rPr kumimoji="0" lang="ru-RU" altLang="ru-RU" sz="2400" b="1">
                <a:solidFill>
                  <a:srgbClr val="FFFFFF"/>
                </a:solidFill>
                <a:latin typeface="Arial" panose="020B0604020202020204" pitchFamily="34" charset="0"/>
              </a:rPr>
              <a:t>дня</a:t>
            </a:r>
          </a:p>
        </p:txBody>
      </p:sp>
      <p:pic>
        <p:nvPicPr>
          <p:cNvPr id="47130" name="Рисунок 8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919789" y="5226050"/>
            <a:ext cx="909637"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Стрелка вниз 86"/>
          <p:cNvSpPr/>
          <p:nvPr/>
        </p:nvSpPr>
        <p:spPr>
          <a:xfrm>
            <a:off x="8486776" y="5494339"/>
            <a:ext cx="454025" cy="960437"/>
          </a:xfrm>
          <a:prstGeom prst="downArrow">
            <a:avLst/>
          </a:prstGeom>
          <a:solidFill>
            <a:srgbClr val="FF5000"/>
          </a:solidFill>
          <a:ln w="25400">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47132" name="Прямоугольник 87"/>
          <p:cNvSpPr>
            <a:spLocks noChangeArrowheads="1"/>
          </p:cNvSpPr>
          <p:nvPr/>
        </p:nvSpPr>
        <p:spPr bwMode="auto">
          <a:xfrm>
            <a:off x="9386888" y="4089400"/>
            <a:ext cx="8747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000">
                <a:solidFill>
                  <a:srgbClr val="2E7A82"/>
                </a:solidFill>
                <a:latin typeface="Arial Black" panose="020B0A04020102020204" pitchFamily="34" charset="0"/>
                <a:ea typeface="Stem"/>
                <a:cs typeface="Stem"/>
              </a:rPr>
              <a:t>раза</a:t>
            </a:r>
          </a:p>
        </p:txBody>
      </p:sp>
      <p:sp>
        <p:nvSpPr>
          <p:cNvPr id="47133" name="Прямоугольник 88"/>
          <p:cNvSpPr>
            <a:spLocks noChangeArrowheads="1"/>
          </p:cNvSpPr>
          <p:nvPr/>
        </p:nvSpPr>
        <p:spPr bwMode="auto">
          <a:xfrm>
            <a:off x="9482138" y="3714750"/>
            <a:ext cx="9715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a:solidFill>
                  <a:srgbClr val="FF5000"/>
                </a:solidFill>
                <a:latin typeface="Arial Black" panose="020B0A04020102020204" pitchFamily="34" charset="0"/>
                <a:ea typeface="Stem"/>
                <a:cs typeface="Stem"/>
              </a:rPr>
              <a:t>2.5</a:t>
            </a:r>
          </a:p>
        </p:txBody>
      </p:sp>
      <p:sp>
        <p:nvSpPr>
          <p:cNvPr id="90" name="Стрелка вниз 89"/>
          <p:cNvSpPr/>
          <p:nvPr/>
        </p:nvSpPr>
        <p:spPr>
          <a:xfrm>
            <a:off x="9047164" y="3722689"/>
            <a:ext cx="515937" cy="960437"/>
          </a:xfrm>
          <a:prstGeom prst="downArrow">
            <a:avLst/>
          </a:prstGeom>
          <a:solidFill>
            <a:srgbClr val="FF5000"/>
          </a:solidFill>
          <a:ln w="25400">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92" name="Стрелка вниз 91"/>
          <p:cNvSpPr/>
          <p:nvPr/>
        </p:nvSpPr>
        <p:spPr>
          <a:xfrm>
            <a:off x="8397876" y="1801814"/>
            <a:ext cx="542925" cy="954087"/>
          </a:xfrm>
          <a:prstGeom prst="downArrow">
            <a:avLst/>
          </a:prstGeom>
          <a:solidFill>
            <a:srgbClr val="FF5000"/>
          </a:solidFill>
          <a:ln w="25400">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47136" name="Прямоугольник 92"/>
          <p:cNvSpPr>
            <a:spLocks noChangeArrowheads="1"/>
          </p:cNvSpPr>
          <p:nvPr/>
        </p:nvSpPr>
        <p:spPr bwMode="auto">
          <a:xfrm>
            <a:off x="8953501" y="1908175"/>
            <a:ext cx="11858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800">
                <a:solidFill>
                  <a:srgbClr val="FF5000"/>
                </a:solidFill>
                <a:latin typeface="Arial Black" panose="020B0A04020102020204" pitchFamily="34" charset="0"/>
                <a:ea typeface="Stem"/>
                <a:cs typeface="Stem"/>
              </a:rPr>
              <a:t>1.5</a:t>
            </a:r>
          </a:p>
        </p:txBody>
      </p:sp>
      <p:sp>
        <p:nvSpPr>
          <p:cNvPr id="47137" name="Прямоугольник 93"/>
          <p:cNvSpPr>
            <a:spLocks noChangeArrowheads="1"/>
          </p:cNvSpPr>
          <p:nvPr/>
        </p:nvSpPr>
        <p:spPr bwMode="auto">
          <a:xfrm>
            <a:off x="8796339" y="2173289"/>
            <a:ext cx="9286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000">
                <a:solidFill>
                  <a:srgbClr val="2E7A82"/>
                </a:solidFill>
                <a:latin typeface="Arial Black" panose="020B0A04020102020204" pitchFamily="34" charset="0"/>
                <a:ea typeface="Stem"/>
                <a:cs typeface="Stem"/>
              </a:rPr>
              <a:t>раза</a:t>
            </a:r>
          </a:p>
        </p:txBody>
      </p:sp>
      <p:sp>
        <p:nvSpPr>
          <p:cNvPr id="47138" name="Прямоугольник 94"/>
          <p:cNvSpPr>
            <a:spLocks noChangeArrowheads="1"/>
          </p:cNvSpPr>
          <p:nvPr/>
        </p:nvSpPr>
        <p:spPr bwMode="auto">
          <a:xfrm>
            <a:off x="8913814" y="1954214"/>
            <a:ext cx="34448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1800">
                <a:solidFill>
                  <a:srgbClr val="2E7A82"/>
                </a:solidFill>
                <a:latin typeface="Arial Black" panose="020B0A04020102020204" pitchFamily="34" charset="0"/>
                <a:ea typeface="Stem"/>
                <a:cs typeface="Stem"/>
              </a:rPr>
              <a:t>в</a:t>
            </a:r>
          </a:p>
        </p:txBody>
      </p:sp>
      <p:sp>
        <p:nvSpPr>
          <p:cNvPr id="47139" name="Прямоугольник 95"/>
          <p:cNvSpPr>
            <a:spLocks noChangeArrowheads="1"/>
          </p:cNvSpPr>
          <p:nvPr/>
        </p:nvSpPr>
        <p:spPr bwMode="auto">
          <a:xfrm>
            <a:off x="9453563" y="3805238"/>
            <a:ext cx="373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a:lnSpc>
                <a:spcPts val="3000"/>
              </a:lnSpc>
              <a:spcBef>
                <a:spcPct val="0"/>
              </a:spcBef>
              <a:buNone/>
            </a:pPr>
            <a:r>
              <a:rPr kumimoji="0" lang="ru-RU" altLang="ru-RU" sz="2400">
                <a:solidFill>
                  <a:srgbClr val="2E7A82"/>
                </a:solidFill>
                <a:latin typeface="Arial Black" panose="020B0A04020102020204" pitchFamily="34" charset="0"/>
                <a:ea typeface="Stem"/>
                <a:cs typeface="Stem"/>
              </a:rPr>
              <a:t>в</a:t>
            </a:r>
            <a:endParaRPr kumimoji="0" lang="ru-RU" altLang="ru-RU" sz="1800">
              <a:solidFill>
                <a:srgbClr val="2E7A82"/>
              </a:solidFill>
              <a:latin typeface="Arial Black" panose="020B0A04020102020204" pitchFamily="34" charset="0"/>
              <a:ea typeface="Stem"/>
              <a:cs typeface="Stem"/>
            </a:endParaRPr>
          </a:p>
        </p:txBody>
      </p:sp>
      <p:sp>
        <p:nvSpPr>
          <p:cNvPr id="47140" name="TextBox 96"/>
          <p:cNvSpPr txBox="1">
            <a:spLocks noChangeArrowheads="1"/>
          </p:cNvSpPr>
          <p:nvPr/>
        </p:nvSpPr>
        <p:spPr bwMode="auto">
          <a:xfrm>
            <a:off x="8718551" y="6616700"/>
            <a:ext cx="1825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800" i="1">
                <a:solidFill>
                  <a:srgbClr val="000000"/>
                </a:solidFill>
                <a:latin typeface="Arial" panose="020B0604020202020204" pitchFamily="34" charset="0"/>
              </a:rPr>
              <a:t>*в составе комплексной терапии</a:t>
            </a:r>
          </a:p>
        </p:txBody>
      </p:sp>
      <p:sp>
        <p:nvSpPr>
          <p:cNvPr id="98" name="Прямоугольник 97"/>
          <p:cNvSpPr/>
          <p:nvPr/>
        </p:nvSpPr>
        <p:spPr>
          <a:xfrm>
            <a:off x="9009064" y="6523039"/>
            <a:ext cx="79375" cy="103187"/>
          </a:xfrm>
          <a:prstGeom prst="rect">
            <a:avLst/>
          </a:prstGeom>
          <a:solidFill>
            <a:srgbClr val="FF5000"/>
          </a:solidFill>
          <a:ln>
            <a:solidFill>
              <a:srgbClr val="FF5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99" name="Прямоугольник 98"/>
          <p:cNvSpPr/>
          <p:nvPr/>
        </p:nvSpPr>
        <p:spPr>
          <a:xfrm>
            <a:off x="9632951" y="6537325"/>
            <a:ext cx="79375" cy="103188"/>
          </a:xfrm>
          <a:prstGeom prst="rect">
            <a:avLst/>
          </a:prstGeom>
          <a:solidFill>
            <a:srgbClr val="2E7A82"/>
          </a:solidFill>
          <a:ln>
            <a:solidFill>
              <a:srgbClr val="2E7A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solidFill>
                <a:prstClr val="white"/>
              </a:solidFill>
            </a:endParaRPr>
          </a:p>
        </p:txBody>
      </p:sp>
      <p:sp>
        <p:nvSpPr>
          <p:cNvPr id="47143" name="TextBox 99"/>
          <p:cNvSpPr txBox="1">
            <a:spLocks noChangeArrowheads="1"/>
          </p:cNvSpPr>
          <p:nvPr/>
        </p:nvSpPr>
        <p:spPr bwMode="auto">
          <a:xfrm>
            <a:off x="9053514" y="6475413"/>
            <a:ext cx="7445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00" i="1">
                <a:solidFill>
                  <a:srgbClr val="000000"/>
                </a:solidFill>
                <a:latin typeface="Arial" panose="020B0604020202020204" pitchFamily="34" charset="0"/>
              </a:rPr>
              <a:t>АМИКСИН</a:t>
            </a:r>
            <a:r>
              <a:rPr kumimoji="0" lang="ru-RU" altLang="ru-RU" sz="800" i="1" baseline="30000">
                <a:solidFill>
                  <a:srgbClr val="000000"/>
                </a:solidFill>
                <a:latin typeface="Arial" panose="020B0604020202020204" pitchFamily="34" charset="0"/>
              </a:rPr>
              <a:t>®</a:t>
            </a:r>
          </a:p>
        </p:txBody>
      </p:sp>
      <p:sp>
        <p:nvSpPr>
          <p:cNvPr id="47144" name="TextBox 100"/>
          <p:cNvSpPr txBox="1">
            <a:spLocks noChangeArrowheads="1"/>
          </p:cNvSpPr>
          <p:nvPr/>
        </p:nvSpPr>
        <p:spPr bwMode="auto">
          <a:xfrm>
            <a:off x="9694863" y="6475413"/>
            <a:ext cx="11858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800" i="1">
                <a:solidFill>
                  <a:srgbClr val="000000"/>
                </a:solidFill>
                <a:latin typeface="Arial" panose="020B0604020202020204" pitchFamily="34" charset="0"/>
              </a:rPr>
              <a:t>контрольная группа</a:t>
            </a:r>
            <a:endParaRPr kumimoji="0" lang="ru-RU" altLang="ru-RU" sz="800" i="1" baseline="30000">
              <a:solidFill>
                <a:srgbClr val="000000"/>
              </a:solidFill>
              <a:latin typeface="Arial" panose="020B0604020202020204" pitchFamily="34" charset="0"/>
            </a:endParaRPr>
          </a:p>
        </p:txBody>
      </p:sp>
    </p:spTree>
    <p:extLst>
      <p:ext uri="{BB962C8B-B14F-4D97-AF65-F5344CB8AC3E}">
        <p14:creationId xmlns:p14="http://schemas.microsoft.com/office/powerpoint/2010/main" val="150931730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Прямоугольник 103"/>
          <p:cNvSpPr/>
          <p:nvPr/>
        </p:nvSpPr>
        <p:spPr>
          <a:xfrm>
            <a:off x="1517651" y="1182688"/>
            <a:ext cx="3243263" cy="5675312"/>
          </a:xfrm>
          <a:prstGeom prst="rect">
            <a:avLst/>
          </a:prstGeom>
          <a:solidFill>
            <a:schemeClr val="accent1">
              <a:lumMod val="75000"/>
              <a:alpha val="19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105" name="Прямоугольник 104"/>
          <p:cNvSpPr/>
          <p:nvPr/>
        </p:nvSpPr>
        <p:spPr>
          <a:xfrm>
            <a:off x="7735889" y="1230314"/>
            <a:ext cx="2922587" cy="5627687"/>
          </a:xfrm>
          <a:prstGeom prst="rect">
            <a:avLst/>
          </a:prstGeom>
          <a:solidFill>
            <a:schemeClr val="bg1">
              <a:alpha val="1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pic>
        <p:nvPicPr>
          <p:cNvPr id="49156" name="Рисунок 1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1839" y="1498601"/>
            <a:ext cx="139223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Прямоугольник 95"/>
          <p:cNvSpPr/>
          <p:nvPr/>
        </p:nvSpPr>
        <p:spPr>
          <a:xfrm>
            <a:off x="1524000" y="-25400"/>
            <a:ext cx="9144000" cy="12366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dirty="0"/>
          </a:p>
        </p:txBody>
      </p:sp>
      <p:grpSp>
        <p:nvGrpSpPr>
          <p:cNvPr id="49158" name="Группа 62"/>
          <p:cNvGrpSpPr>
            <a:grpSpLocks/>
          </p:cNvGrpSpPr>
          <p:nvPr/>
        </p:nvGrpSpPr>
        <p:grpSpPr bwMode="auto">
          <a:xfrm>
            <a:off x="9407526" y="1477963"/>
            <a:ext cx="671513" cy="449262"/>
            <a:chOff x="1804970" y="3849311"/>
            <a:chExt cx="895963" cy="448515"/>
          </a:xfrm>
        </p:grpSpPr>
        <p:sp>
          <p:nvSpPr>
            <p:cNvPr id="64" name="Овал 63"/>
            <p:cNvSpPr/>
            <p:nvPr/>
          </p:nvSpPr>
          <p:spPr>
            <a:xfrm>
              <a:off x="2029490" y="3852481"/>
              <a:ext cx="446923" cy="44534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49210" name="TextBox 64"/>
            <p:cNvSpPr txBox="1">
              <a:spLocks noChangeArrowheads="1"/>
            </p:cNvSpPr>
            <p:nvPr/>
          </p:nvSpPr>
          <p:spPr bwMode="auto">
            <a:xfrm>
              <a:off x="1804970" y="3849311"/>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7+</a:t>
              </a:r>
            </a:p>
          </p:txBody>
        </p:sp>
      </p:grpSp>
      <p:pic>
        <p:nvPicPr>
          <p:cNvPr id="49159" name="Рисунок 14"/>
          <p:cNvPicPr>
            <a:picLocks noChangeAspect="1"/>
          </p:cNvPicPr>
          <p:nvPr/>
        </p:nvPicPr>
        <p:blipFill>
          <a:blip r:embed="rId4">
            <a:extLst>
              <a:ext uri="{28A0092B-C50C-407E-A947-70E740481C1C}">
                <a14:useLocalDpi xmlns:a14="http://schemas.microsoft.com/office/drawing/2010/main" val="0"/>
              </a:ext>
            </a:extLst>
          </a:blip>
          <a:srcRect l="21437" r="23769"/>
          <a:stretch>
            <a:fillRect/>
          </a:stretch>
        </p:blipFill>
        <p:spPr bwMode="auto">
          <a:xfrm>
            <a:off x="3117851" y="1503363"/>
            <a:ext cx="1452563"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0" name="Группа 65"/>
          <p:cNvGrpSpPr>
            <a:grpSpLocks/>
          </p:cNvGrpSpPr>
          <p:nvPr/>
        </p:nvGrpSpPr>
        <p:grpSpPr bwMode="auto">
          <a:xfrm>
            <a:off x="3895726" y="1885950"/>
            <a:ext cx="671513" cy="446088"/>
            <a:chOff x="1834821" y="3851911"/>
            <a:chExt cx="895963" cy="445915"/>
          </a:xfrm>
        </p:grpSpPr>
        <p:sp>
          <p:nvSpPr>
            <p:cNvPr id="67" name="Овал 66"/>
            <p:cNvSpPr/>
            <p:nvPr/>
          </p:nvSpPr>
          <p:spPr>
            <a:xfrm>
              <a:off x="2029688" y="3851911"/>
              <a:ext cx="446923"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49208" name="TextBox 67"/>
            <p:cNvSpPr txBox="1">
              <a:spLocks noChangeArrowheads="1"/>
            </p:cNvSpPr>
            <p:nvPr/>
          </p:nvSpPr>
          <p:spPr bwMode="auto">
            <a:xfrm>
              <a:off x="1834821" y="3897716"/>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3+</a:t>
              </a:r>
            </a:p>
          </p:txBody>
        </p:sp>
      </p:grpSp>
      <p:pic>
        <p:nvPicPr>
          <p:cNvPr id="49161" name="Рисунок 16"/>
          <p:cNvPicPr>
            <a:picLocks noChangeAspect="1"/>
          </p:cNvPicPr>
          <p:nvPr/>
        </p:nvPicPr>
        <p:blipFill>
          <a:blip r:embed="rId5">
            <a:extLst>
              <a:ext uri="{28A0092B-C50C-407E-A947-70E740481C1C}">
                <a14:useLocalDpi xmlns:a14="http://schemas.microsoft.com/office/drawing/2010/main" val="0"/>
              </a:ext>
            </a:extLst>
          </a:blip>
          <a:srcRect l="28087" t="5879" r="955" b="10297"/>
          <a:stretch>
            <a:fillRect/>
          </a:stretch>
        </p:blipFill>
        <p:spPr bwMode="auto">
          <a:xfrm>
            <a:off x="5354639" y="1978025"/>
            <a:ext cx="1620837"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Рисунок 10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02413" y="1949450"/>
            <a:ext cx="4635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Рисунок 20"/>
          <p:cNvPicPr>
            <a:picLocks noChangeAspect="1"/>
          </p:cNvPicPr>
          <p:nvPr/>
        </p:nvPicPr>
        <p:blipFill>
          <a:blip r:embed="rId7">
            <a:extLst>
              <a:ext uri="{28A0092B-C50C-407E-A947-70E740481C1C}">
                <a14:useLocalDpi xmlns:a14="http://schemas.microsoft.com/office/drawing/2010/main" val="0"/>
              </a:ext>
            </a:extLst>
          </a:blip>
          <a:srcRect l="16946" t="13074"/>
          <a:stretch>
            <a:fillRect/>
          </a:stretch>
        </p:blipFill>
        <p:spPr bwMode="auto">
          <a:xfrm>
            <a:off x="1636713" y="1358900"/>
            <a:ext cx="18669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Рисунок 6"/>
          <p:cNvPicPr>
            <a:picLocks noChangeAspect="1"/>
          </p:cNvPicPr>
          <p:nvPr/>
        </p:nvPicPr>
        <p:blipFill>
          <a:blip r:embed="rId8">
            <a:extLst>
              <a:ext uri="{28A0092B-C50C-407E-A947-70E740481C1C}">
                <a14:useLocalDpi xmlns:a14="http://schemas.microsoft.com/office/drawing/2010/main" val="0"/>
              </a:ext>
            </a:extLst>
          </a:blip>
          <a:srcRect l="23289" r="24277"/>
          <a:stretch>
            <a:fillRect/>
          </a:stretch>
        </p:blipFill>
        <p:spPr bwMode="auto">
          <a:xfrm>
            <a:off x="2668589" y="1633539"/>
            <a:ext cx="132873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65" name="Группа 68"/>
          <p:cNvGrpSpPr>
            <a:grpSpLocks/>
          </p:cNvGrpSpPr>
          <p:nvPr/>
        </p:nvGrpSpPr>
        <p:grpSpPr bwMode="auto">
          <a:xfrm>
            <a:off x="1603376" y="1516063"/>
            <a:ext cx="671513" cy="444500"/>
            <a:chOff x="1805029" y="3851911"/>
            <a:chExt cx="895963" cy="445915"/>
          </a:xfrm>
        </p:grpSpPr>
        <p:sp>
          <p:nvSpPr>
            <p:cNvPr id="70" name="Овал 69"/>
            <p:cNvSpPr/>
            <p:nvPr/>
          </p:nvSpPr>
          <p:spPr>
            <a:xfrm>
              <a:off x="2029549" y="3851911"/>
              <a:ext cx="446923" cy="445915"/>
            </a:xfrm>
            <a:prstGeom prst="ellipse">
              <a:avLst/>
            </a:prstGeom>
            <a:solidFill>
              <a:srgbClr val="C00000"/>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b="1" u="sng">
                <a:solidFill>
                  <a:prstClr val="white"/>
                </a:solidFill>
                <a:latin typeface="Trebuchet MS" pitchFamily="34" charset="0"/>
                <a:ea typeface="Verdana" pitchFamily="34" charset="0"/>
                <a:cs typeface="Verdana" pitchFamily="34" charset="0"/>
              </a:endParaRPr>
            </a:p>
          </p:txBody>
        </p:sp>
        <p:sp>
          <p:nvSpPr>
            <p:cNvPr id="49206" name="TextBox 70"/>
            <p:cNvSpPr txBox="1">
              <a:spLocks noChangeArrowheads="1"/>
            </p:cNvSpPr>
            <p:nvPr/>
          </p:nvSpPr>
          <p:spPr bwMode="auto">
            <a:xfrm>
              <a:off x="1805029" y="3882673"/>
              <a:ext cx="895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000" b="1">
                  <a:solidFill>
                    <a:srgbClr val="FFFFFF"/>
                  </a:solidFill>
                  <a:latin typeface="Arial" panose="020B0604020202020204" pitchFamily="34" charset="0"/>
                </a:rPr>
                <a:t>2+</a:t>
              </a:r>
            </a:p>
          </p:txBody>
        </p:sp>
      </p:grpSp>
      <p:sp>
        <p:nvSpPr>
          <p:cNvPr id="49166" name="TextBox 17"/>
          <p:cNvSpPr txBox="1">
            <a:spLocks noChangeArrowheads="1"/>
          </p:cNvSpPr>
          <p:nvPr/>
        </p:nvSpPr>
        <p:spPr bwMode="auto">
          <a:xfrm>
            <a:off x="1524001" y="5929314"/>
            <a:ext cx="29638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sz="2800" b="1">
                <a:solidFill>
                  <a:srgbClr val="C00000"/>
                </a:solidFill>
                <a:latin typeface="Arial Black" panose="020B0A04020102020204" pitchFamily="34" charset="0"/>
              </a:rPr>
              <a:t>Экстренная </a:t>
            </a:r>
            <a:r>
              <a:rPr kumimoji="0" lang="ru-RU" altLang="ru-RU" sz="2400" b="1">
                <a:solidFill>
                  <a:srgbClr val="C00000"/>
                </a:solidFill>
                <a:latin typeface="Arial Black" panose="020B0A04020102020204" pitchFamily="34" charset="0"/>
              </a:rPr>
              <a:t>профилактика</a:t>
            </a:r>
          </a:p>
        </p:txBody>
      </p:sp>
      <p:sp>
        <p:nvSpPr>
          <p:cNvPr id="49167" name="TextBox 105"/>
          <p:cNvSpPr txBox="1">
            <a:spLocks noChangeArrowheads="1"/>
          </p:cNvSpPr>
          <p:nvPr/>
        </p:nvSpPr>
        <p:spPr bwMode="auto">
          <a:xfrm>
            <a:off x="5057775" y="5956300"/>
            <a:ext cx="5564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kumimoji="0" lang="ru-RU" altLang="ru-RU" b="1">
                <a:solidFill>
                  <a:srgbClr val="C00000"/>
                </a:solidFill>
                <a:latin typeface="Arial Black" panose="020B0A04020102020204" pitchFamily="34" charset="0"/>
              </a:rPr>
              <a:t>Лечение у детей</a:t>
            </a:r>
          </a:p>
        </p:txBody>
      </p:sp>
      <p:graphicFrame>
        <p:nvGraphicFramePr>
          <p:cNvPr id="32" name="Таблица 31"/>
          <p:cNvGraphicFramePr>
            <a:graphicFrameLocks noGrp="1"/>
          </p:cNvGraphicFramePr>
          <p:nvPr/>
        </p:nvGraphicFramePr>
        <p:xfrm>
          <a:off x="1603376" y="3998913"/>
          <a:ext cx="2849563" cy="2316296"/>
        </p:xfrm>
        <a:graphic>
          <a:graphicData uri="http://schemas.openxmlformats.org/drawingml/2006/table">
            <a:tbl>
              <a:tblPr firstRow="1" bandRow="1">
                <a:tableStyleId>{5C22544A-7EE6-4342-B048-85BDC9FD1C3A}</a:tableStyleId>
              </a:tblPr>
              <a:tblGrid>
                <a:gridCol w="761186">
                  <a:extLst>
                    <a:ext uri="{9D8B030D-6E8A-4147-A177-3AD203B41FA5}">
                      <a16:colId xmlns:a16="http://schemas.microsoft.com/office/drawing/2014/main" xmlns="" val="20000"/>
                    </a:ext>
                  </a:extLst>
                </a:gridCol>
                <a:gridCol w="2088377">
                  <a:extLst>
                    <a:ext uri="{9D8B030D-6E8A-4147-A177-3AD203B41FA5}">
                      <a16:colId xmlns:a16="http://schemas.microsoft.com/office/drawing/2014/main" xmlns="" val="20001"/>
                    </a:ext>
                  </a:extLst>
                </a:gridCol>
              </a:tblGrid>
              <a:tr h="579041">
                <a:tc>
                  <a:txBody>
                    <a:bodyPr/>
                    <a:lstStyle/>
                    <a:p>
                      <a:pPr algn="ctr"/>
                      <a:r>
                        <a:rPr lang="ru-RU" sz="1600" b="1" dirty="0" smtClean="0">
                          <a:solidFill>
                            <a:schemeClr val="tx1"/>
                          </a:solidFill>
                        </a:rPr>
                        <a:t>с 2 лет</a:t>
                      </a:r>
                      <a:endParaRPr lang="ru-RU" sz="1600" b="1" dirty="0">
                        <a:solidFill>
                          <a:schemeClr val="tx1"/>
                        </a:solidFill>
                      </a:endParaRP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600" b="1" dirty="0" smtClean="0">
                          <a:solidFill>
                            <a:schemeClr val="tx1"/>
                          </a:solidFill>
                        </a:rPr>
                        <a:t>10 мл *1 р/</a:t>
                      </a:r>
                      <a:r>
                        <a:rPr lang="ru-RU" sz="1600" b="1" dirty="0" err="1" smtClean="0">
                          <a:solidFill>
                            <a:schemeClr val="tx1"/>
                          </a:solidFill>
                        </a:rPr>
                        <a:t>сут</a:t>
                      </a:r>
                      <a:r>
                        <a:rPr lang="ru-RU" sz="1600" b="1" dirty="0" smtClean="0">
                          <a:solidFill>
                            <a:schemeClr val="tx1"/>
                          </a:solidFill>
                        </a:rPr>
                        <a:t>, 10-14 дней</a:t>
                      </a:r>
                      <a:endParaRPr lang="ru-RU" sz="1600" b="1" dirty="0">
                        <a:solidFill>
                          <a:schemeClr val="tx1"/>
                        </a:solidFill>
                      </a:endParaRP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79041">
                <a:tc>
                  <a:txBody>
                    <a:bodyPr/>
                    <a:lstStyle/>
                    <a:p>
                      <a:pPr algn="ctr"/>
                      <a:r>
                        <a:rPr lang="ru-RU" sz="1600" b="1" dirty="0" smtClean="0">
                          <a:solidFill>
                            <a:schemeClr val="tx1"/>
                          </a:solidFill>
                        </a:rPr>
                        <a:t>с 3</a:t>
                      </a:r>
                      <a:r>
                        <a:rPr lang="ru-RU" sz="1600" b="1" baseline="0" dirty="0" smtClean="0">
                          <a:solidFill>
                            <a:schemeClr val="tx1"/>
                          </a:solidFill>
                        </a:rPr>
                        <a:t> </a:t>
                      </a:r>
                      <a:r>
                        <a:rPr lang="ru-RU" sz="1600" b="1" dirty="0" smtClean="0">
                          <a:solidFill>
                            <a:schemeClr val="tx1"/>
                          </a:solidFill>
                        </a:rPr>
                        <a:t>лет</a:t>
                      </a:r>
                      <a:endParaRPr lang="ru-RU" sz="1600" b="1" dirty="0">
                        <a:solidFill>
                          <a:schemeClr val="tx1"/>
                        </a:solidFill>
                      </a:endParaRP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50 мг*1 р/</a:t>
                      </a:r>
                      <a:r>
                        <a:rPr lang="ru-RU" sz="1600" b="1" dirty="0" err="1" smtClean="0">
                          <a:solidFill>
                            <a:schemeClr val="tx1"/>
                          </a:solidFill>
                        </a:rPr>
                        <a:t>сут</a:t>
                      </a:r>
                      <a:r>
                        <a:rPr lang="ru-RU" sz="1600" b="1" dirty="0" smtClean="0">
                          <a:solidFill>
                            <a:schemeClr val="tx1"/>
                          </a:solidFill>
                        </a:rPr>
                        <a:t>, 10-14 дней</a:t>
                      </a: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79041">
                <a:tc>
                  <a:txBody>
                    <a:bodyPr/>
                    <a:lstStyle/>
                    <a:p>
                      <a:pPr algn="ctr"/>
                      <a:r>
                        <a:rPr lang="ru-RU" sz="1600" b="1" dirty="0" smtClean="0">
                          <a:solidFill>
                            <a:schemeClr val="tx1"/>
                          </a:solidFill>
                        </a:rPr>
                        <a:t>с 6 лет</a:t>
                      </a:r>
                      <a:endParaRPr lang="ru-RU" sz="1600" b="1" dirty="0">
                        <a:solidFill>
                          <a:schemeClr val="tx1"/>
                        </a:solidFill>
                      </a:endParaRP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100 мл *1 р/</a:t>
                      </a:r>
                      <a:r>
                        <a:rPr lang="ru-RU" sz="1600" b="1" dirty="0" err="1" smtClean="0">
                          <a:solidFill>
                            <a:schemeClr val="tx1"/>
                          </a:solidFill>
                        </a:rPr>
                        <a:t>сут</a:t>
                      </a:r>
                      <a:r>
                        <a:rPr lang="ru-RU" sz="1600" b="1" dirty="0" smtClean="0">
                          <a:solidFill>
                            <a:schemeClr val="tx1"/>
                          </a:solidFill>
                        </a:rPr>
                        <a:t>, 10-14 дней</a:t>
                      </a: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9041">
                <a:tc>
                  <a:txBody>
                    <a:bodyPr/>
                    <a:lstStyle/>
                    <a:p>
                      <a:pPr algn="ctr"/>
                      <a:r>
                        <a:rPr lang="ru-RU" sz="1600" b="1" dirty="0" smtClean="0">
                          <a:solidFill>
                            <a:schemeClr val="tx1"/>
                          </a:solidFill>
                        </a:rPr>
                        <a:t>С</a:t>
                      </a:r>
                      <a:r>
                        <a:rPr lang="ru-RU" sz="1600" b="1" baseline="0" dirty="0" smtClean="0">
                          <a:solidFill>
                            <a:schemeClr val="tx1"/>
                          </a:solidFill>
                        </a:rPr>
                        <a:t> </a:t>
                      </a:r>
                      <a:r>
                        <a:rPr lang="ru-RU" sz="1600" b="1" dirty="0" smtClean="0">
                          <a:solidFill>
                            <a:schemeClr val="tx1"/>
                          </a:solidFill>
                        </a:rPr>
                        <a:t>12 лет</a:t>
                      </a:r>
                      <a:endParaRPr lang="ru-RU" sz="1600" b="1" dirty="0">
                        <a:solidFill>
                          <a:schemeClr val="tx1"/>
                        </a:solidFill>
                      </a:endParaRP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200 мл *1 р/</a:t>
                      </a:r>
                      <a:r>
                        <a:rPr lang="ru-RU" sz="1600" b="1" dirty="0" err="1" smtClean="0">
                          <a:solidFill>
                            <a:schemeClr val="tx1"/>
                          </a:solidFill>
                        </a:rPr>
                        <a:t>сут</a:t>
                      </a:r>
                      <a:r>
                        <a:rPr lang="ru-RU" sz="1600" b="1" dirty="0" smtClean="0">
                          <a:solidFill>
                            <a:schemeClr val="tx1"/>
                          </a:solidFill>
                        </a:rPr>
                        <a:t>, 10-14 дней</a:t>
                      </a:r>
                    </a:p>
                  </a:txBody>
                  <a:tcPr marL="68561" marR="68561" marT="45697" marB="456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graphicFrame>
        <p:nvGraphicFramePr>
          <p:cNvPr id="33" name="Таблица 32"/>
          <p:cNvGraphicFramePr>
            <a:graphicFrameLocks noGrp="1"/>
          </p:cNvGraphicFramePr>
          <p:nvPr/>
        </p:nvGraphicFramePr>
        <p:xfrm>
          <a:off x="4878389" y="4183063"/>
          <a:ext cx="2867025" cy="1158876"/>
        </p:xfrm>
        <a:graphic>
          <a:graphicData uri="http://schemas.openxmlformats.org/drawingml/2006/table">
            <a:tbl>
              <a:tblPr firstRow="1" bandRow="1">
                <a:tableStyleId>{5C22544A-7EE6-4342-B048-85BDC9FD1C3A}</a:tableStyleId>
              </a:tblPr>
              <a:tblGrid>
                <a:gridCol w="819466">
                  <a:extLst>
                    <a:ext uri="{9D8B030D-6E8A-4147-A177-3AD203B41FA5}">
                      <a16:colId xmlns:a16="http://schemas.microsoft.com/office/drawing/2014/main" xmlns="" val="20000"/>
                    </a:ext>
                  </a:extLst>
                </a:gridCol>
                <a:gridCol w="2047559">
                  <a:extLst>
                    <a:ext uri="{9D8B030D-6E8A-4147-A177-3AD203B41FA5}">
                      <a16:colId xmlns:a16="http://schemas.microsoft.com/office/drawing/2014/main" xmlns="" val="20001"/>
                    </a:ext>
                  </a:extLst>
                </a:gridCol>
              </a:tblGrid>
              <a:tr h="579438">
                <a:tc>
                  <a:txBody>
                    <a:bodyPr/>
                    <a:lstStyle/>
                    <a:p>
                      <a:pPr algn="ctr"/>
                      <a:r>
                        <a:rPr lang="ru-RU" sz="1600" b="1" dirty="0" smtClean="0">
                          <a:solidFill>
                            <a:schemeClr val="tx1"/>
                          </a:solidFill>
                        </a:rPr>
                        <a:t>до 7 лет</a:t>
                      </a:r>
                      <a:endParaRPr lang="ru-RU" sz="1600" b="1" dirty="0">
                        <a:solidFill>
                          <a:schemeClr val="tx1"/>
                        </a:solidFill>
                      </a:endParaRPr>
                    </a:p>
                  </a:txBody>
                  <a:tcPr marL="68577" marR="68577"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600" b="1" dirty="0" smtClean="0">
                          <a:solidFill>
                            <a:schemeClr val="tx1"/>
                          </a:solidFill>
                        </a:rPr>
                        <a:t>125 000 МЕ *2</a:t>
                      </a:r>
                      <a:r>
                        <a:rPr lang="ru-RU" sz="1600" b="1" baseline="0" dirty="0" smtClean="0">
                          <a:solidFill>
                            <a:schemeClr val="tx1"/>
                          </a:solidFill>
                        </a:rPr>
                        <a:t> р/</a:t>
                      </a:r>
                      <a:r>
                        <a:rPr lang="ru-RU" sz="1600" b="1" baseline="0" dirty="0" err="1" smtClean="0">
                          <a:solidFill>
                            <a:schemeClr val="tx1"/>
                          </a:solidFill>
                        </a:rPr>
                        <a:t>сут</a:t>
                      </a:r>
                      <a:r>
                        <a:rPr lang="ru-RU" sz="1600" b="1" baseline="0" dirty="0" smtClean="0">
                          <a:solidFill>
                            <a:schemeClr val="tx1"/>
                          </a:solidFill>
                        </a:rPr>
                        <a:t> 5 дней</a:t>
                      </a:r>
                      <a:endParaRPr lang="ru-RU" sz="1600" b="1" dirty="0">
                        <a:solidFill>
                          <a:schemeClr val="tx1"/>
                        </a:solidFill>
                      </a:endParaRPr>
                    </a:p>
                  </a:txBody>
                  <a:tcPr marL="68577" marR="68577"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79438">
                <a:tc>
                  <a:txBody>
                    <a:bodyPr/>
                    <a:lstStyle/>
                    <a:p>
                      <a:pPr algn="ctr"/>
                      <a:r>
                        <a:rPr lang="ru-RU" sz="1600" b="1" dirty="0" smtClean="0">
                          <a:solidFill>
                            <a:schemeClr val="tx1"/>
                          </a:solidFill>
                        </a:rPr>
                        <a:t>от 7 лет</a:t>
                      </a:r>
                      <a:endParaRPr lang="ru-RU" sz="1600" b="1" dirty="0">
                        <a:solidFill>
                          <a:schemeClr val="tx1"/>
                        </a:solidFill>
                      </a:endParaRPr>
                    </a:p>
                  </a:txBody>
                  <a:tcPr marL="68577" marR="68577"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250 000 МЕ *2</a:t>
                      </a:r>
                      <a:r>
                        <a:rPr lang="ru-RU" sz="1600" b="1" baseline="0" dirty="0" smtClean="0">
                          <a:solidFill>
                            <a:schemeClr val="tx1"/>
                          </a:solidFill>
                        </a:rPr>
                        <a:t> р/</a:t>
                      </a:r>
                      <a:r>
                        <a:rPr lang="ru-RU" sz="1600" b="1" baseline="0" dirty="0" err="1" smtClean="0">
                          <a:solidFill>
                            <a:schemeClr val="tx1"/>
                          </a:solidFill>
                        </a:rPr>
                        <a:t>сут</a:t>
                      </a:r>
                      <a:r>
                        <a:rPr lang="ru-RU" sz="1600" b="1" baseline="0" dirty="0" smtClean="0">
                          <a:solidFill>
                            <a:schemeClr val="tx1"/>
                          </a:solidFill>
                        </a:rPr>
                        <a:t> 5 дней</a:t>
                      </a:r>
                      <a:endParaRPr lang="ru-RU" sz="1600" b="1" dirty="0" smtClean="0">
                        <a:solidFill>
                          <a:schemeClr val="tx1"/>
                        </a:solidFill>
                      </a:endParaRPr>
                    </a:p>
                  </a:txBody>
                  <a:tcPr marL="68577" marR="68577" marT="45713" marB="457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34" name="Таблица 33"/>
          <p:cNvGraphicFramePr>
            <a:graphicFrameLocks noGrp="1"/>
          </p:cNvGraphicFramePr>
          <p:nvPr/>
        </p:nvGraphicFramePr>
        <p:xfrm>
          <a:off x="7862888" y="4533901"/>
          <a:ext cx="2709862" cy="823913"/>
        </p:xfrm>
        <a:graphic>
          <a:graphicData uri="http://schemas.openxmlformats.org/drawingml/2006/table">
            <a:tbl>
              <a:tblPr firstRow="1" bandRow="1">
                <a:tableStyleId>{5C22544A-7EE6-4342-B048-85BDC9FD1C3A}</a:tableStyleId>
              </a:tblPr>
              <a:tblGrid>
                <a:gridCol w="803631">
                  <a:extLst>
                    <a:ext uri="{9D8B030D-6E8A-4147-A177-3AD203B41FA5}">
                      <a16:colId xmlns:a16="http://schemas.microsoft.com/office/drawing/2014/main" xmlns="" val="20000"/>
                    </a:ext>
                  </a:extLst>
                </a:gridCol>
                <a:gridCol w="1906231">
                  <a:extLst>
                    <a:ext uri="{9D8B030D-6E8A-4147-A177-3AD203B41FA5}">
                      <a16:colId xmlns:a16="http://schemas.microsoft.com/office/drawing/2014/main" xmlns="" val="20001"/>
                    </a:ext>
                  </a:extLst>
                </a:gridCol>
              </a:tblGrid>
              <a:tr h="823913">
                <a:tc>
                  <a:txBody>
                    <a:bodyPr/>
                    <a:lstStyle/>
                    <a:p>
                      <a:pPr algn="ctr"/>
                      <a:r>
                        <a:rPr lang="ru-RU" sz="1600" b="1" dirty="0" smtClean="0">
                          <a:solidFill>
                            <a:schemeClr val="tx1"/>
                          </a:solidFill>
                        </a:rPr>
                        <a:t>от 7 лет</a:t>
                      </a:r>
                      <a:endParaRPr lang="ru-RU" sz="1600" b="1" dirty="0">
                        <a:solidFill>
                          <a:schemeClr val="tx1"/>
                        </a:solidFill>
                      </a:endParaRPr>
                    </a:p>
                  </a:txBody>
                  <a:tcPr marL="68579" marR="68579"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ru-RU" sz="1600" b="1" dirty="0" smtClean="0">
                          <a:solidFill>
                            <a:schemeClr val="tx1"/>
                          </a:solidFill>
                        </a:rPr>
                        <a:t>1</a:t>
                      </a:r>
                      <a:r>
                        <a:rPr lang="ru-RU" sz="1600" b="1" baseline="0" dirty="0" smtClean="0">
                          <a:solidFill>
                            <a:schemeClr val="tx1"/>
                          </a:solidFill>
                        </a:rPr>
                        <a:t> таблетка в день</a:t>
                      </a:r>
                    </a:p>
                    <a:p>
                      <a:pPr algn="ctr"/>
                      <a:r>
                        <a:rPr lang="ru-RU" sz="1600" b="1" baseline="0" dirty="0" smtClean="0">
                          <a:solidFill>
                            <a:schemeClr val="tx1"/>
                          </a:solidFill>
                        </a:rPr>
                        <a:t> на 1-й, 2-й, 4-й день</a:t>
                      </a:r>
                      <a:endParaRPr lang="ru-RU" sz="1600" b="1" dirty="0">
                        <a:solidFill>
                          <a:schemeClr val="tx1"/>
                        </a:solidFill>
                      </a:endParaRPr>
                    </a:p>
                  </a:txBody>
                  <a:tcPr marL="68579" marR="68579" marT="45773" marB="457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9204" name="TextBox 1"/>
          <p:cNvSpPr txBox="1">
            <a:spLocks noChangeArrowheads="1"/>
          </p:cNvSpPr>
          <p:nvPr/>
        </p:nvSpPr>
        <p:spPr bwMode="auto">
          <a:xfrm>
            <a:off x="4160838" y="230188"/>
            <a:ext cx="5497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kumimoji="1"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kumimoji="1"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kumimoji="1"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r>
              <a:rPr kumimoji="0" lang="ru-RU" altLang="ru-RU" sz="3600">
                <a:solidFill>
                  <a:schemeClr val="bg1"/>
                </a:solidFill>
                <a:latin typeface="Arial Black" panose="020B0A04020102020204" pitchFamily="34" charset="0"/>
              </a:rPr>
              <a:t>Схемы применения </a:t>
            </a:r>
          </a:p>
        </p:txBody>
      </p:sp>
    </p:spTree>
    <p:extLst>
      <p:ext uri="{BB962C8B-B14F-4D97-AF65-F5344CB8AC3E}">
        <p14:creationId xmlns:p14="http://schemas.microsoft.com/office/powerpoint/2010/main" val="3813201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16052" y="1467131"/>
            <a:ext cx="3398188" cy="646331"/>
          </a:xfrm>
          <a:prstGeom prst="rect">
            <a:avLst/>
          </a:prstGeom>
        </p:spPr>
        <p:txBody>
          <a:bodyPr wrap="square">
            <a:spAutoFit/>
          </a:bodyPr>
          <a:lstStyle/>
          <a:p>
            <a:pPr algn="ctr"/>
            <a:r>
              <a:rPr lang="ru-RU" b="1" dirty="0">
                <a:solidFill>
                  <a:srgbClr val="C00000"/>
                </a:solidFill>
                <a:latin typeface="Arial Black" panose="020B0A04020102020204" pitchFamily="34" charset="0"/>
                <a:ea typeface="Tahoma" panose="020B0604030504040204" pitchFamily="34" charset="0"/>
                <a:cs typeface="Arial" panose="020B0604020202020204" pitchFamily="34" charset="0"/>
              </a:rPr>
              <a:t>Особенности иммунной системы у детей с 7 лет:</a:t>
            </a:r>
            <a:endParaRPr lang="en-US" dirty="0">
              <a:solidFill>
                <a:srgbClr val="C00000"/>
              </a:solidFill>
              <a:latin typeface="Arial Black" panose="020B0A04020102020204" pitchFamily="34" charset="0"/>
              <a:cs typeface="Arial" panose="020B0604020202020204" pitchFamily="34" charset="0"/>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7037" y="2609354"/>
            <a:ext cx="3009842" cy="2191165"/>
          </a:xfrm>
          <a:prstGeom prst="rect">
            <a:avLst/>
          </a:prstGeom>
        </p:spPr>
      </p:pic>
      <p:sp>
        <p:nvSpPr>
          <p:cNvPr id="15" name="TextBox 14"/>
          <p:cNvSpPr txBox="1"/>
          <p:nvPr/>
        </p:nvSpPr>
        <p:spPr>
          <a:xfrm>
            <a:off x="8468262" y="1878609"/>
            <a:ext cx="2144173" cy="276999"/>
          </a:xfrm>
          <a:prstGeom prst="rect">
            <a:avLst/>
          </a:prstGeom>
          <a:noFill/>
        </p:spPr>
        <p:txBody>
          <a:bodyPr wrap="square" rtlCol="0">
            <a:spAutoFit/>
          </a:bodyPr>
          <a:lstStyle/>
          <a:p>
            <a:r>
              <a:rPr lang="ru-RU" sz="1200" b="1" dirty="0">
                <a:solidFill>
                  <a:srgbClr val="002060"/>
                </a:solidFill>
              </a:rPr>
              <a:t>Индукторы синтеза ИНФ</a:t>
            </a:r>
          </a:p>
        </p:txBody>
      </p:sp>
      <p:sp>
        <p:nvSpPr>
          <p:cNvPr id="16" name="TextBox 15"/>
          <p:cNvSpPr txBox="1"/>
          <p:nvPr/>
        </p:nvSpPr>
        <p:spPr>
          <a:xfrm>
            <a:off x="6156374" y="1879534"/>
            <a:ext cx="2341840" cy="276999"/>
          </a:xfrm>
          <a:prstGeom prst="rect">
            <a:avLst/>
          </a:prstGeom>
          <a:noFill/>
        </p:spPr>
        <p:txBody>
          <a:bodyPr wrap="square" rtlCol="0">
            <a:spAutoFit/>
          </a:bodyPr>
          <a:lstStyle/>
          <a:p>
            <a:r>
              <a:rPr lang="ru-RU" sz="1200" b="1" dirty="0">
                <a:solidFill>
                  <a:srgbClr val="002060"/>
                </a:solidFill>
              </a:rPr>
              <a:t>Блокатор гемагглютинина</a:t>
            </a:r>
          </a:p>
        </p:txBody>
      </p:sp>
      <p:sp>
        <p:nvSpPr>
          <p:cNvPr id="17" name="TextBox 16"/>
          <p:cNvSpPr txBox="1"/>
          <p:nvPr/>
        </p:nvSpPr>
        <p:spPr>
          <a:xfrm>
            <a:off x="6571337" y="2099557"/>
            <a:ext cx="1617773" cy="369332"/>
          </a:xfrm>
          <a:prstGeom prst="rect">
            <a:avLst/>
          </a:prstGeom>
          <a:noFill/>
        </p:spPr>
        <p:txBody>
          <a:bodyPr wrap="square" rtlCol="0">
            <a:spAutoFit/>
          </a:bodyPr>
          <a:lstStyle/>
          <a:p>
            <a:r>
              <a:rPr lang="ru-RU" b="1" dirty="0">
                <a:solidFill>
                  <a:srgbClr val="0070C0"/>
                </a:solidFill>
                <a:latin typeface="Arial Black" panose="020B0A04020102020204" pitchFamily="34" charset="0"/>
              </a:rPr>
              <a:t>АРБИДОЛ</a:t>
            </a:r>
          </a:p>
        </p:txBody>
      </p:sp>
      <p:sp>
        <p:nvSpPr>
          <p:cNvPr id="18" name="TextBox 17"/>
          <p:cNvSpPr txBox="1"/>
          <p:nvPr/>
        </p:nvSpPr>
        <p:spPr>
          <a:xfrm>
            <a:off x="8730903" y="2111427"/>
            <a:ext cx="1507144" cy="369332"/>
          </a:xfrm>
          <a:prstGeom prst="rect">
            <a:avLst/>
          </a:prstGeom>
          <a:noFill/>
        </p:spPr>
        <p:txBody>
          <a:bodyPr wrap="none" rtlCol="0">
            <a:spAutoFit/>
          </a:bodyPr>
          <a:lstStyle/>
          <a:p>
            <a:r>
              <a:rPr lang="ru-RU" b="1" dirty="0">
                <a:solidFill>
                  <a:srgbClr val="FF5A00"/>
                </a:solidFill>
                <a:latin typeface="Arial Black" panose="020B0A04020102020204" pitchFamily="34" charset="0"/>
              </a:rPr>
              <a:t>АМИКСИН</a:t>
            </a:r>
          </a:p>
        </p:txBody>
      </p:sp>
      <p:pic>
        <p:nvPicPr>
          <p:cNvPr id="22" name="Рисунок 21"/>
          <p:cNvPicPr>
            <a:picLocks noChangeAspect="1"/>
          </p:cNvPicPr>
          <p:nvPr/>
        </p:nvPicPr>
        <p:blipFill>
          <a:blip r:embed="rId3"/>
          <a:stretch>
            <a:fillRect/>
          </a:stretch>
        </p:blipFill>
        <p:spPr>
          <a:xfrm>
            <a:off x="8730904" y="2744238"/>
            <a:ext cx="1459775" cy="1660589"/>
          </a:xfrm>
          <a:prstGeom prst="rect">
            <a:avLst/>
          </a:prstGeom>
        </p:spPr>
      </p:pic>
      <p:sp>
        <p:nvSpPr>
          <p:cNvPr id="25" name="Прямоугольник 24"/>
          <p:cNvSpPr/>
          <p:nvPr/>
        </p:nvSpPr>
        <p:spPr>
          <a:xfrm>
            <a:off x="1524001" y="6511506"/>
            <a:ext cx="9118387" cy="230832"/>
          </a:xfrm>
          <a:prstGeom prst="rect">
            <a:avLst/>
          </a:prstGeom>
        </p:spPr>
        <p:txBody>
          <a:bodyPr wrap="square">
            <a:spAutoFit/>
          </a:bodyPr>
          <a:lstStyle/>
          <a:p>
            <a:r>
              <a:rPr lang="ru-RU" sz="900" i="1" dirty="0"/>
              <a:t>1. Романцов М.Г., Ершов Ф.И.. Часто болеющие дети: современная фармакотерапия. Руководство для врачей, Москва, ГЕОТАР-Медиа 2006г.</a:t>
            </a:r>
          </a:p>
        </p:txBody>
      </p:sp>
      <p:sp>
        <p:nvSpPr>
          <p:cNvPr id="26" name="Прямоугольник 25"/>
          <p:cNvSpPr/>
          <p:nvPr/>
        </p:nvSpPr>
        <p:spPr>
          <a:xfrm>
            <a:off x="1524000" y="1"/>
            <a:ext cx="9144000" cy="121969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7" name="TextBox 26"/>
          <p:cNvSpPr txBox="1"/>
          <p:nvPr/>
        </p:nvSpPr>
        <p:spPr>
          <a:xfrm>
            <a:off x="1686136" y="305037"/>
            <a:ext cx="8769273" cy="523220"/>
          </a:xfrm>
          <a:prstGeom prst="rect">
            <a:avLst/>
          </a:prstGeom>
          <a:noFill/>
        </p:spPr>
        <p:txBody>
          <a:bodyPr wrap="square" rtlCol="0">
            <a:spAutoFit/>
          </a:bodyPr>
          <a:lstStyle/>
          <a:p>
            <a:pPr algn="ctr"/>
            <a:r>
              <a:rPr lang="ru-RU" sz="2800" b="1" dirty="0">
                <a:solidFill>
                  <a:schemeClr val="bg1"/>
                </a:solidFill>
                <a:latin typeface="Arial Black" panose="020B0A04020102020204" pitchFamily="34" charset="0"/>
                <a:ea typeface="Tahoma" panose="020B0604030504040204" pitchFamily="34" charset="0"/>
                <a:cs typeface="Arial" panose="020B0604020202020204" pitchFamily="34" charset="0"/>
              </a:rPr>
              <a:t>ЛЕЧЕНИЕ ОРВИ У ДЕТЕЙ С 7 ЛЕТ</a:t>
            </a:r>
          </a:p>
        </p:txBody>
      </p:sp>
      <p:sp>
        <p:nvSpPr>
          <p:cNvPr id="14" name="Прямоугольник 13"/>
          <p:cNvSpPr/>
          <p:nvPr/>
        </p:nvSpPr>
        <p:spPr>
          <a:xfrm>
            <a:off x="1808401" y="2205008"/>
            <a:ext cx="4428851" cy="1723549"/>
          </a:xfrm>
          <a:prstGeom prst="rect">
            <a:avLst/>
          </a:prstGeom>
        </p:spPr>
        <p:txBody>
          <a:bodyPr wrap="square">
            <a:spAutoFit/>
          </a:bodyPr>
          <a:lstStyle/>
          <a:p>
            <a:pPr marL="171450" indent="-171450">
              <a:buClr>
                <a:srgbClr val="C00000"/>
              </a:buClr>
              <a:buSzPct val="150000"/>
              <a:buFont typeface="Arial" panose="020B0604020202020204" pitchFamily="34" charset="0"/>
              <a:buChar char="•"/>
            </a:pPr>
            <a:r>
              <a:rPr lang="ru-RU" sz="1400" b="1" dirty="0">
                <a:solidFill>
                  <a:prstClr val="black"/>
                </a:solidFill>
                <a:latin typeface="Arial" panose="020B0604020202020204" pitchFamily="34" charset="0"/>
                <a:ea typeface="Tahoma" panose="020B0604030504040204" pitchFamily="34" charset="0"/>
                <a:cs typeface="Arial" panose="020B0604020202020204" pitchFamily="34" charset="0"/>
              </a:rPr>
              <a:t>Активное созревание механизмов приобретенного иммунитета</a:t>
            </a:r>
            <a:r>
              <a:rPr lang="ru-RU" sz="1400" b="1" baseline="30000" dirty="0">
                <a:solidFill>
                  <a:prstClr val="black"/>
                </a:solidFill>
                <a:latin typeface="Arial" panose="020B0604020202020204" pitchFamily="34" charset="0"/>
                <a:ea typeface="Tahoma" panose="020B0604030504040204" pitchFamily="34" charset="0"/>
                <a:cs typeface="Arial" panose="020B0604020202020204" pitchFamily="34" charset="0"/>
              </a:rPr>
              <a:t>1</a:t>
            </a:r>
          </a:p>
          <a:p>
            <a:pPr marL="171450" indent="-171450">
              <a:buClr>
                <a:srgbClr val="C00000"/>
              </a:buClr>
              <a:buSzPct val="150000"/>
              <a:buFont typeface="Arial" panose="020B0604020202020204" pitchFamily="34" charset="0"/>
              <a:buChar char="•"/>
            </a:pPr>
            <a:endParaRPr lang="ru-RU" sz="14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50" indent="-171450">
              <a:buClr>
                <a:srgbClr val="C00000"/>
              </a:buClr>
              <a:buSzPct val="150000"/>
              <a:buFont typeface="Arial" panose="020B0604020202020204" pitchFamily="34" charset="0"/>
              <a:buChar char="•"/>
            </a:pPr>
            <a:r>
              <a:rPr lang="ru-RU" sz="1400" b="1" dirty="0">
                <a:solidFill>
                  <a:prstClr val="black"/>
                </a:solidFill>
                <a:latin typeface="Arial" panose="020B0604020202020204" pitchFamily="34" charset="0"/>
                <a:ea typeface="Tahoma" panose="020B0604030504040204" pitchFamily="34" charset="0"/>
                <a:cs typeface="Arial" panose="020B0604020202020204" pitchFamily="34" charset="0"/>
              </a:rPr>
              <a:t>Завершение формирования глоточной миндалины</a:t>
            </a:r>
            <a:r>
              <a:rPr lang="ru-RU" sz="1400" b="1" baseline="30000" dirty="0">
                <a:solidFill>
                  <a:prstClr val="black"/>
                </a:solidFill>
                <a:latin typeface="Arial" panose="020B0604020202020204" pitchFamily="34" charset="0"/>
                <a:ea typeface="Tahoma" panose="020B0604030504040204" pitchFamily="34" charset="0"/>
                <a:cs typeface="Arial" panose="020B0604020202020204" pitchFamily="34" charset="0"/>
              </a:rPr>
              <a:t>1</a:t>
            </a:r>
          </a:p>
          <a:p>
            <a:pPr marL="171450" indent="-171450">
              <a:buClr>
                <a:srgbClr val="C00000"/>
              </a:buClr>
              <a:buSzPct val="150000"/>
              <a:buFont typeface="Arial" panose="020B0604020202020204" pitchFamily="34" charset="0"/>
              <a:buChar char="•"/>
            </a:pPr>
            <a:endParaRPr lang="ru-RU" sz="1400" b="1"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171450" indent="-171450">
              <a:buClr>
                <a:srgbClr val="C00000"/>
              </a:buClr>
              <a:buSzPct val="150000"/>
              <a:buFont typeface="Arial" panose="020B0604020202020204" pitchFamily="34" charset="0"/>
              <a:buChar char="•"/>
            </a:pPr>
            <a:r>
              <a:rPr lang="ru-RU" sz="1400" b="1" dirty="0">
                <a:solidFill>
                  <a:prstClr val="black"/>
                </a:solidFill>
                <a:latin typeface="Arial" panose="020B0604020202020204" pitchFamily="34" charset="0"/>
                <a:ea typeface="Tahoma" panose="020B0604030504040204" pitchFamily="34" charset="0"/>
                <a:cs typeface="Arial" panose="020B0604020202020204" pitchFamily="34" charset="0"/>
              </a:rPr>
              <a:t>Зрелость иммунной системы</a:t>
            </a:r>
            <a:r>
              <a:rPr lang="ru-RU" sz="1400" b="1" baseline="30000" dirty="0">
                <a:solidFill>
                  <a:prstClr val="black"/>
                </a:solidFill>
                <a:latin typeface="Arial" panose="020B0604020202020204" pitchFamily="34" charset="0"/>
                <a:ea typeface="Tahoma" panose="020B0604030504040204" pitchFamily="34" charset="0"/>
                <a:cs typeface="Arial" panose="020B0604020202020204" pitchFamily="34" charset="0"/>
              </a:rPr>
              <a:t>1</a:t>
            </a:r>
          </a:p>
          <a:p>
            <a:pPr marL="171450" indent="-171450">
              <a:buClr>
                <a:srgbClr val="C00000"/>
              </a:buClr>
              <a:buSzPct val="150000"/>
              <a:buFont typeface="Arial" panose="020B0604020202020204" pitchFamily="34" charset="0"/>
              <a:buChar char="•"/>
            </a:pPr>
            <a:endParaRPr lang="ru-RU" sz="800" b="1"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19" name="Прямоугольник 18"/>
          <p:cNvSpPr/>
          <p:nvPr/>
        </p:nvSpPr>
        <p:spPr>
          <a:xfrm>
            <a:off x="4022826" y="5045361"/>
            <a:ext cx="4729557" cy="954107"/>
          </a:xfrm>
          <a:prstGeom prst="rect">
            <a:avLst/>
          </a:prstGeom>
        </p:spPr>
        <p:txBody>
          <a:bodyPr wrap="square">
            <a:spAutoFit/>
          </a:bodyPr>
          <a:lstStyle/>
          <a:p>
            <a:pPr algn="ctr">
              <a:buClr>
                <a:srgbClr val="C00000"/>
              </a:buClr>
              <a:buSzPct val="150000"/>
            </a:pPr>
            <a:r>
              <a:rPr lang="ru-RU" sz="1400" b="1" dirty="0">
                <a:latin typeface="Arial" panose="020B0604020202020204" pitchFamily="34" charset="0"/>
                <a:ea typeface="Tahoma" panose="020B0604030504040204" pitchFamily="34" charset="0"/>
                <a:cs typeface="Arial" panose="020B0604020202020204" pitchFamily="34" charset="0"/>
              </a:rPr>
              <a:t>К 7 годам формируется полноценный местный иммунитет</a:t>
            </a:r>
            <a:r>
              <a:rPr lang="ru-RU" sz="1400" b="1" baseline="30000" dirty="0">
                <a:latin typeface="Arial" panose="020B0604020202020204" pitchFamily="34" charset="0"/>
                <a:ea typeface="Tahoma" panose="020B0604030504040204" pitchFamily="34" charset="0"/>
                <a:cs typeface="Arial" panose="020B0604020202020204" pitchFamily="34" charset="0"/>
              </a:rPr>
              <a:t>1</a:t>
            </a:r>
            <a:endParaRPr lang="ru-RU" sz="800" b="1" baseline="30000" dirty="0">
              <a:latin typeface="Arial" panose="020B0604020202020204" pitchFamily="34" charset="0"/>
              <a:ea typeface="Tahoma" panose="020B0604030504040204" pitchFamily="34" charset="0"/>
              <a:cs typeface="Arial" panose="020B0604020202020204" pitchFamily="34" charset="0"/>
            </a:endParaRPr>
          </a:p>
          <a:p>
            <a:pPr algn="ctr">
              <a:buClr>
                <a:srgbClr val="C00000"/>
              </a:buClr>
              <a:buSzPct val="150000"/>
            </a:pPr>
            <a:r>
              <a:rPr lang="ru-RU" sz="1400" b="1" dirty="0">
                <a:latin typeface="Arial" panose="020B0604020202020204" pitchFamily="34" charset="0"/>
                <a:ea typeface="Tahoma" panose="020B0604030504040204" pitchFamily="34" charset="0"/>
                <a:cs typeface="Arial" panose="020B0604020202020204" pitchFamily="34" charset="0"/>
              </a:rPr>
              <a:t>Иммунный ответ практически соответствует взрослым</a:t>
            </a:r>
            <a:r>
              <a:rPr lang="ru-RU" sz="1400" b="1" baseline="30000" dirty="0">
                <a:latin typeface="Arial" panose="020B0604020202020204" pitchFamily="34" charset="0"/>
                <a:ea typeface="Tahoma" panose="020B0604030504040204" pitchFamily="34" charset="0"/>
                <a:cs typeface="Arial" panose="020B0604020202020204" pitchFamily="34" charset="0"/>
              </a:rPr>
              <a:t>1</a:t>
            </a:r>
          </a:p>
        </p:txBody>
      </p:sp>
    </p:spTree>
    <p:extLst>
      <p:ext uri="{BB962C8B-B14F-4D97-AF65-F5344CB8AC3E}">
        <p14:creationId xmlns:p14="http://schemas.microsoft.com/office/powerpoint/2010/main" val="3441789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endParaRPr lang="ru-RU" sz="4800" b="1" dirty="0">
              <a:solidFill>
                <a:srgbClr val="002060"/>
              </a:solidFill>
              <a:latin typeface="Times New Roman" pitchFamily="18" charset="0"/>
              <a:cs typeface="Times New Roman" pitchFamily="18" charset="0"/>
            </a:endParaRPr>
          </a:p>
          <a:p>
            <a:pPr algn="ctr">
              <a:buNone/>
            </a:pPr>
            <a:r>
              <a:rPr lang="ru-RU" sz="4800" b="1" i="1" dirty="0">
                <a:solidFill>
                  <a:schemeClr val="tx2"/>
                </a:solidFill>
                <a:latin typeface="Times New Roman" pitchFamily="18" charset="0"/>
                <a:cs typeface="Times New Roman" pitchFamily="18" charset="0"/>
              </a:rPr>
              <a:t>Благодарю за внимание</a:t>
            </a:r>
          </a:p>
        </p:txBody>
      </p:sp>
    </p:spTree>
    <p:extLst>
      <p:ext uri="{BB962C8B-B14F-4D97-AF65-F5344CB8AC3E}">
        <p14:creationId xmlns:p14="http://schemas.microsoft.com/office/powerpoint/2010/main" val="1813694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699568" y="171006"/>
            <a:ext cx="8737600" cy="438599"/>
          </a:xfrm>
        </p:spPr>
        <p:txBody>
          <a:bodyPr>
            <a:noAutofit/>
          </a:bodyPr>
          <a:lstStyle/>
          <a:p>
            <a:pPr>
              <a:lnSpc>
                <a:spcPts val="2800"/>
              </a:lnSpc>
            </a:pPr>
            <a:r>
              <a:rPr lang="ru-RU" sz="2800" b="1" dirty="0">
                <a:ln w="1905"/>
                <a:solidFill>
                  <a:srgbClr val="0070C0"/>
                </a:solidFill>
                <a:effectLst>
                  <a:innerShdw blurRad="69850" dist="43180" dir="5400000">
                    <a:srgbClr val="000000">
                      <a:alpha val="65000"/>
                    </a:srgbClr>
                  </a:innerShdw>
                </a:effectLst>
                <a:latin typeface="Arial Narrow" pitchFamily="34" charset="0"/>
                <a:cs typeface="Times New Roman" pitchFamily="18" charset="0"/>
              </a:rPr>
              <a:t>Клинические рекомендации других обществ</a:t>
            </a:r>
          </a:p>
        </p:txBody>
      </p:sp>
      <p:sp>
        <p:nvSpPr>
          <p:cNvPr id="3" name="Содержимое 2"/>
          <p:cNvSpPr>
            <a:spLocks noGrp="1"/>
          </p:cNvSpPr>
          <p:nvPr>
            <p:ph idx="1"/>
          </p:nvPr>
        </p:nvSpPr>
        <p:spPr>
          <a:xfrm>
            <a:off x="1699568" y="735111"/>
            <a:ext cx="8737600" cy="5755343"/>
          </a:xfrm>
        </p:spPr>
        <p:txBody>
          <a:bodyPr>
            <a:normAutofit fontScale="25000" lnSpcReduction="20000"/>
          </a:bodyPr>
          <a:lstStyle/>
          <a:p>
            <a:pPr>
              <a:lnSpc>
                <a:spcPts val="1900"/>
              </a:lnSpc>
              <a:buClr>
                <a:srgbClr val="0070C0"/>
              </a:buClr>
              <a:buSzPct val="75000"/>
              <a:buFont typeface="Wingdings" pitchFamily="2" charset="2"/>
              <a:buChar char="Ø"/>
              <a:defRPr/>
            </a:pPr>
            <a:r>
              <a:rPr lang="ru-RU" altLang="ru-RU" sz="6400" dirty="0">
                <a:latin typeface="Times New Roman" pitchFamily="18" charset="0"/>
                <a:ea typeface="Verdana" panose="020B0604030504040204" pitchFamily="34" charset="0"/>
                <a:cs typeface="Times New Roman" pitchFamily="18" charset="0"/>
              </a:rPr>
              <a:t>Клинические рекомендации национальной медицинской ассоциации </a:t>
            </a:r>
            <a:r>
              <a:rPr lang="ru-RU" altLang="ru-RU" sz="6400" dirty="0" err="1">
                <a:latin typeface="Times New Roman" pitchFamily="18" charset="0"/>
                <a:ea typeface="Verdana" panose="020B0604030504040204" pitchFamily="34" charset="0"/>
                <a:cs typeface="Times New Roman" pitchFamily="18" charset="0"/>
              </a:rPr>
              <a:t>оториноларингологов</a:t>
            </a:r>
            <a:r>
              <a:rPr lang="ru-RU" altLang="ru-RU" sz="6400" dirty="0">
                <a:latin typeface="Times New Roman" pitchFamily="18" charset="0"/>
                <a:ea typeface="Verdana" panose="020B0604030504040204" pitchFamily="34" charset="0"/>
                <a:cs typeface="Times New Roman" pitchFamily="18" charset="0"/>
              </a:rPr>
              <a:t> по лечению острого синусита – КР313, 2016 г. </a:t>
            </a:r>
          </a:p>
          <a:p>
            <a:pPr>
              <a:lnSpc>
                <a:spcPts val="1900"/>
              </a:lnSpc>
              <a:buClr>
                <a:srgbClr val="0070C0"/>
              </a:buClr>
              <a:buSzPct val="75000"/>
              <a:buFont typeface="Wingdings" pitchFamily="2" charset="2"/>
              <a:buChar char="Ø"/>
              <a:defRPr/>
            </a:pPr>
            <a:r>
              <a:rPr lang="ru-RU" altLang="ru-RU" sz="6400" dirty="0">
                <a:latin typeface="Times New Roman" pitchFamily="18" charset="0"/>
                <a:ea typeface="Verdana" panose="020B0604030504040204" pitchFamily="34" charset="0"/>
                <a:cs typeface="Times New Roman" pitchFamily="18" charset="0"/>
              </a:rPr>
              <a:t>Клинические рекомендации российского общества </a:t>
            </a:r>
            <a:r>
              <a:rPr lang="ru-RU" altLang="ru-RU" sz="6400" dirty="0" err="1">
                <a:latin typeface="Times New Roman" pitchFamily="18" charset="0"/>
                <a:ea typeface="Verdana" panose="020B0604030504040204" pitchFamily="34" charset="0"/>
                <a:cs typeface="Times New Roman" pitchFamily="18" charset="0"/>
              </a:rPr>
              <a:t>ринологов</a:t>
            </a:r>
            <a:r>
              <a:rPr lang="ru-RU" altLang="ru-RU" sz="6400" dirty="0">
                <a:latin typeface="Times New Roman" pitchFamily="18" charset="0"/>
                <a:ea typeface="Verdana" panose="020B0604030504040204" pitchFamily="34" charset="0"/>
                <a:cs typeface="Times New Roman" pitchFamily="18" charset="0"/>
              </a:rPr>
              <a:t> по лечению острого </a:t>
            </a:r>
            <a:r>
              <a:rPr lang="ru-RU" altLang="ru-RU" sz="6400" dirty="0" err="1">
                <a:latin typeface="Times New Roman" pitchFamily="18" charset="0"/>
                <a:ea typeface="Verdana" panose="020B0604030504040204" pitchFamily="34" charset="0"/>
                <a:cs typeface="Times New Roman" pitchFamily="18" charset="0"/>
              </a:rPr>
              <a:t>риносинусита</a:t>
            </a:r>
            <a:r>
              <a:rPr lang="ru-RU" altLang="ru-RU" sz="6400" dirty="0">
                <a:latin typeface="Times New Roman" pitchFamily="18" charset="0"/>
                <a:ea typeface="Verdana" panose="020B0604030504040204" pitchFamily="34" charset="0"/>
                <a:cs typeface="Times New Roman" pitchFamily="18" charset="0"/>
              </a:rPr>
              <a:t> – 2017 г.</a:t>
            </a:r>
          </a:p>
          <a:p>
            <a:pPr>
              <a:lnSpc>
                <a:spcPts val="1900"/>
              </a:lnSpc>
              <a:buClr>
                <a:srgbClr val="0070C0"/>
              </a:buClr>
              <a:buSzPct val="75000"/>
              <a:buFont typeface="Wingdings" pitchFamily="2" charset="2"/>
              <a:buChar char="Ø"/>
            </a:pPr>
            <a:r>
              <a:rPr lang="ru-RU" sz="6400" dirty="0">
                <a:latin typeface="Times New Roman" pitchFamily="18" charset="0"/>
                <a:cs typeface="Times New Roman" pitchFamily="18" charset="0"/>
              </a:rPr>
              <a:t>Клинические рекомендации (протокол лечения) оказания медицинской помощи детям больным </a:t>
            </a:r>
            <a:r>
              <a:rPr lang="ru-RU" sz="6400" dirty="0" err="1">
                <a:latin typeface="Times New Roman" pitchFamily="18" charset="0"/>
                <a:cs typeface="Times New Roman" pitchFamily="18" charset="0"/>
              </a:rPr>
              <a:t>парагриппом</a:t>
            </a:r>
            <a:r>
              <a:rPr lang="ru-RU" sz="6400" dirty="0">
                <a:latin typeface="Times New Roman" pitchFamily="18" charset="0"/>
                <a:cs typeface="Times New Roman" pitchFamily="18" charset="0"/>
              </a:rPr>
              <a:t>. ГБОУ ВПО ДВГМУ, ФГБУ НИИДИ ФМБА </a:t>
            </a:r>
            <a:r>
              <a:rPr lang="ru-RU" sz="6400" dirty="0" err="1">
                <a:latin typeface="Times New Roman" pitchFamily="18" charset="0"/>
                <a:cs typeface="Times New Roman" pitchFamily="18" charset="0"/>
              </a:rPr>
              <a:t>россии</a:t>
            </a:r>
            <a:r>
              <a:rPr lang="ru-RU" sz="6400" dirty="0">
                <a:latin typeface="Times New Roman" pitchFamily="18" charset="0"/>
                <a:cs typeface="Times New Roman" pitchFamily="18" charset="0"/>
              </a:rPr>
              <a:t>. Утвержден на заседании профильной комиссии 9 октября 2013г. </a:t>
            </a:r>
          </a:p>
          <a:p>
            <a:pPr>
              <a:lnSpc>
                <a:spcPts val="1900"/>
              </a:lnSpc>
              <a:buClr>
                <a:srgbClr val="0070C0"/>
              </a:buClr>
              <a:buSzPct val="75000"/>
              <a:buFont typeface="Wingdings" pitchFamily="2" charset="2"/>
              <a:buChar char="Ø"/>
            </a:pPr>
            <a:r>
              <a:rPr lang="ru-RU" sz="6400" dirty="0">
                <a:latin typeface="Times New Roman" pitchFamily="18" charset="0"/>
                <a:cs typeface="Times New Roman" pitchFamily="18" charset="0"/>
              </a:rPr>
              <a:t>Клинические рекомендации (протокол лечения) оказания медицинской помощи детям больным аденовирусной инфекцией </a:t>
            </a:r>
            <a:r>
              <a:rPr lang="ru-RU" sz="6400" dirty="0" err="1">
                <a:latin typeface="Times New Roman" pitchFamily="18" charset="0"/>
                <a:cs typeface="Times New Roman" pitchFamily="18" charset="0"/>
              </a:rPr>
              <a:t>фгбу</a:t>
            </a:r>
            <a:r>
              <a:rPr lang="ru-RU" sz="6400" dirty="0">
                <a:latin typeface="Times New Roman" pitchFamily="18" charset="0"/>
                <a:cs typeface="Times New Roman" pitchFamily="18" charset="0"/>
              </a:rPr>
              <a:t>. «НИИ гриппа» МЗ РФ, ФГБУ НИИДИ ФМБА </a:t>
            </a:r>
            <a:r>
              <a:rPr lang="ru-RU" sz="6400" dirty="0" err="1">
                <a:latin typeface="Times New Roman" pitchFamily="18" charset="0"/>
                <a:cs typeface="Times New Roman" pitchFamily="18" charset="0"/>
              </a:rPr>
              <a:t>россии</a:t>
            </a:r>
            <a:r>
              <a:rPr lang="ru-RU" sz="6400" dirty="0">
                <a:latin typeface="Times New Roman" pitchFamily="18" charset="0"/>
                <a:cs typeface="Times New Roman" pitchFamily="18" charset="0"/>
              </a:rPr>
              <a:t>. Утверждены на заседании профильной комиссии 9 октября 2013г. </a:t>
            </a:r>
          </a:p>
          <a:p>
            <a:pPr>
              <a:lnSpc>
                <a:spcPts val="1900"/>
              </a:lnSpc>
              <a:buClr>
                <a:srgbClr val="0070C0"/>
              </a:buClr>
              <a:buSzPct val="75000"/>
              <a:buFont typeface="Wingdings" pitchFamily="2" charset="2"/>
              <a:buChar char="Ø"/>
            </a:pPr>
            <a:r>
              <a:rPr lang="ru-RU" sz="6400" dirty="0">
                <a:latin typeface="Times New Roman" pitchFamily="18" charset="0"/>
                <a:cs typeface="Times New Roman" pitchFamily="18" charset="0"/>
              </a:rPr>
              <a:t>Рекомендации по лечению и профилактике гриппа у взрослых. ФГБУ «НИИ гриппа» </a:t>
            </a:r>
            <a:r>
              <a:rPr lang="ru-RU" sz="6400" dirty="0" err="1">
                <a:latin typeface="Times New Roman" pitchFamily="18" charset="0"/>
                <a:cs typeface="Times New Roman" pitchFamily="18" charset="0"/>
              </a:rPr>
              <a:t>минздрава</a:t>
            </a:r>
            <a:r>
              <a:rPr lang="ru-RU" sz="6400" dirty="0">
                <a:latin typeface="Times New Roman" pitchFamily="18" charset="0"/>
                <a:cs typeface="Times New Roman" pitchFamily="18" charset="0"/>
              </a:rPr>
              <a:t> </a:t>
            </a:r>
            <a:r>
              <a:rPr lang="ru-RU" sz="6400" dirty="0" err="1">
                <a:latin typeface="Times New Roman" pitchFamily="18" charset="0"/>
                <a:cs typeface="Times New Roman" pitchFamily="18" charset="0"/>
              </a:rPr>
              <a:t>россии</a:t>
            </a:r>
            <a:r>
              <a:rPr lang="ru-RU" sz="6400" dirty="0">
                <a:latin typeface="Times New Roman" pitchFamily="18" charset="0"/>
                <a:cs typeface="Times New Roman" pitchFamily="18" charset="0"/>
              </a:rPr>
              <a:t>. Федеральный центр по гриппу и ОРЗ. Национальный центр по гриппу ВОЗ. С.-Пб.,2013 г. </a:t>
            </a:r>
          </a:p>
          <a:p>
            <a:pPr>
              <a:lnSpc>
                <a:spcPts val="1900"/>
              </a:lnSpc>
              <a:buClr>
                <a:srgbClr val="0070C0"/>
              </a:buClr>
              <a:buSzPct val="75000"/>
              <a:buFont typeface="Wingdings" pitchFamily="2" charset="2"/>
              <a:buChar char="Ø"/>
            </a:pPr>
            <a:r>
              <a:rPr lang="ru-RU" sz="6400" dirty="0">
                <a:latin typeface="Times New Roman" pitchFamily="18" charset="0"/>
                <a:cs typeface="Times New Roman" pitchFamily="18" charset="0"/>
              </a:rPr>
              <a:t>Рекомендации по лечению гриппа у взрослых больных (с моделями пациентов) современная  медицина. </a:t>
            </a:r>
            <a:r>
              <a:rPr lang="ru-RU" sz="6400" dirty="0" err="1">
                <a:latin typeface="Times New Roman" pitchFamily="18" charset="0"/>
                <a:cs typeface="Times New Roman" pitchFamily="18" charset="0"/>
              </a:rPr>
              <a:t>Спецвыпуск</a:t>
            </a:r>
            <a:r>
              <a:rPr lang="ru-RU" sz="6400" dirty="0">
                <a:latin typeface="Times New Roman" pitchFamily="18" charset="0"/>
                <a:cs typeface="Times New Roman" pitchFamily="18" charset="0"/>
              </a:rPr>
              <a:t> № 1, март 2015 г. </a:t>
            </a:r>
            <a:r>
              <a:rPr lang="en-US" sz="6400" dirty="0">
                <a:latin typeface="Times New Roman" pitchFamily="18" charset="0"/>
                <a:cs typeface="Times New Roman" pitchFamily="18" charset="0"/>
              </a:rPr>
              <a:t>URL</a:t>
            </a:r>
            <a:endParaRPr lang="ru-RU" sz="6400" u="sng" dirty="0">
              <a:latin typeface="Times New Roman" pitchFamily="18" charset="0"/>
              <a:cs typeface="Times New Roman" pitchFamily="18" charset="0"/>
            </a:endParaRPr>
          </a:p>
          <a:p>
            <a:pPr>
              <a:lnSpc>
                <a:spcPts val="1900"/>
              </a:lnSpc>
              <a:buClr>
                <a:srgbClr val="0070C0"/>
              </a:buClr>
              <a:buSzPct val="75000"/>
              <a:buFont typeface="Wingdings" pitchFamily="2" charset="2"/>
              <a:buChar char="Ø"/>
            </a:pPr>
            <a:r>
              <a:rPr lang="ru-RU" sz="6400" dirty="0">
                <a:latin typeface="Times New Roman" pitchFamily="18" charset="0"/>
                <a:cs typeface="Times New Roman" pitchFamily="18" charset="0"/>
              </a:rPr>
              <a:t>Клинические рекомендации (протокол лечения) оказания медицинской помощи детям больным пневмококковой инфекцией с преимущественным поражением дыхательных путей. ФГБУ НИИДИ ФМБА </a:t>
            </a:r>
            <a:r>
              <a:rPr lang="ru-RU" sz="6400" dirty="0" err="1">
                <a:latin typeface="Times New Roman" pitchFamily="18" charset="0"/>
                <a:cs typeface="Times New Roman" pitchFamily="18" charset="0"/>
              </a:rPr>
              <a:t>россии</a:t>
            </a:r>
            <a:r>
              <a:rPr lang="ru-RU" sz="6400" dirty="0">
                <a:latin typeface="Times New Roman" pitchFamily="18" charset="0"/>
                <a:cs typeface="Times New Roman" pitchFamily="18" charset="0"/>
              </a:rPr>
              <a:t>. Утверждено на заседании профильной комиссии 9 октября 2015г. </a:t>
            </a:r>
            <a:endParaRPr lang="ru-RU" sz="6400" u="sng" dirty="0">
              <a:latin typeface="Times New Roman" pitchFamily="18" charset="0"/>
              <a:cs typeface="Times New Roman" pitchFamily="18" charset="0"/>
            </a:endParaRPr>
          </a:p>
          <a:p>
            <a:pPr>
              <a:buClr>
                <a:srgbClr val="0070C0"/>
              </a:buClr>
              <a:buSzPct val="75000"/>
              <a:buFont typeface="Wingdings" pitchFamily="2" charset="2"/>
              <a:buChar char="Ø"/>
            </a:pPr>
            <a:endParaRPr lang="ru-RU" dirty="0" smtClean="0">
              <a:latin typeface="Arial Narrow"/>
              <a:cs typeface="Arial Narrow"/>
            </a:endParaRPr>
          </a:p>
          <a:p>
            <a:endParaRPr lang="ru-RU" dirty="0"/>
          </a:p>
          <a:p>
            <a:pPr>
              <a:buNone/>
            </a:pPr>
            <a:r>
              <a:rPr lang="ru-RU" sz="7200" dirty="0">
                <a:latin typeface="Times New Roman" pitchFamily="18" charset="0"/>
                <a:cs typeface="Times New Roman" pitchFamily="18" charset="0"/>
              </a:rPr>
              <a:t>и другие…</a:t>
            </a:r>
          </a:p>
          <a:p>
            <a:pPr lvl="0"/>
            <a:endParaRPr lang="ru-RU" dirty="0"/>
          </a:p>
          <a:p>
            <a:endParaRPr lang="ru-RU" dirty="0"/>
          </a:p>
        </p:txBody>
      </p:sp>
    </p:spTree>
    <p:extLst>
      <p:ext uri="{BB962C8B-B14F-4D97-AF65-F5344CB8AC3E}">
        <p14:creationId xmlns:p14="http://schemas.microsoft.com/office/powerpoint/2010/main" val="2533532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981201" y="505492"/>
            <a:ext cx="7702550" cy="912149"/>
          </a:xfrm>
        </p:spPr>
        <p:txBody>
          <a:bodyPr>
            <a:noAutofit/>
          </a:bodyPr>
          <a:lstStyle/>
          <a:p>
            <a:r>
              <a:rPr lang="ru-RU" sz="2800" b="1" dirty="0">
                <a:ln w="1905"/>
                <a:solidFill>
                  <a:srgbClr val="0070C0"/>
                </a:solidFill>
                <a:effectLst>
                  <a:innerShdw blurRad="69850" dist="43180" dir="5400000">
                    <a:srgbClr val="000000">
                      <a:alpha val="65000"/>
                    </a:srgbClr>
                  </a:innerShdw>
                </a:effectLst>
                <a:latin typeface="Arial Narrow" pitchFamily="34" charset="0"/>
                <a:cs typeface="Times New Roman" pitchFamily="18" charset="0"/>
              </a:rPr>
              <a:t>Клинические рекомендации</a:t>
            </a:r>
            <a:br>
              <a:rPr lang="ru-RU" sz="2800" b="1" dirty="0">
                <a:ln w="1905"/>
                <a:solidFill>
                  <a:srgbClr val="0070C0"/>
                </a:solidFill>
                <a:effectLst>
                  <a:innerShdw blurRad="69850" dist="43180" dir="5400000">
                    <a:srgbClr val="000000">
                      <a:alpha val="65000"/>
                    </a:srgbClr>
                  </a:innerShdw>
                </a:effectLst>
                <a:latin typeface="Arial Narrow" pitchFamily="34" charset="0"/>
                <a:cs typeface="Times New Roman" pitchFamily="18" charset="0"/>
              </a:rPr>
            </a:br>
            <a:r>
              <a:rPr lang="ru-RU" sz="2800" b="1" dirty="0">
                <a:ln w="1905"/>
                <a:solidFill>
                  <a:srgbClr val="0070C0"/>
                </a:solidFill>
                <a:effectLst>
                  <a:innerShdw blurRad="69850" dist="43180" dir="5400000">
                    <a:srgbClr val="000000">
                      <a:alpha val="65000"/>
                    </a:srgbClr>
                  </a:innerShdw>
                </a:effectLst>
                <a:latin typeface="Arial Narrow" pitchFamily="34" charset="0"/>
                <a:cs typeface="Times New Roman" pitchFamily="18" charset="0"/>
              </a:rPr>
              <a:t>Союза педиатров России</a:t>
            </a:r>
            <a:endParaRPr lang="ru-RU" sz="2800" dirty="0">
              <a:solidFill>
                <a:srgbClr val="0070C0"/>
              </a:solidFill>
              <a:latin typeface="Arial Narrow" pitchFamily="34" charset="0"/>
              <a:cs typeface="Times New Roman" pitchFamily="18" charset="0"/>
            </a:endParaRPr>
          </a:p>
        </p:txBody>
      </p:sp>
      <p:sp>
        <p:nvSpPr>
          <p:cNvPr id="3" name="Содержимое 2"/>
          <p:cNvSpPr>
            <a:spLocks noGrp="1"/>
          </p:cNvSpPr>
          <p:nvPr>
            <p:ph idx="1"/>
          </p:nvPr>
        </p:nvSpPr>
        <p:spPr/>
        <p:txBody>
          <a:bodyPr>
            <a:normAutofit/>
          </a:bodyPr>
          <a:lstStyle/>
          <a:p>
            <a:pPr>
              <a:buClr>
                <a:srgbClr val="0070C0"/>
              </a:buClr>
              <a:buSzPct val="75000"/>
              <a:buFont typeface="Wingdings" pitchFamily="2" charset="2"/>
              <a:buChar char="Ø"/>
            </a:pPr>
            <a:r>
              <a:rPr lang="ru-RU" sz="2400" dirty="0">
                <a:latin typeface="Times New Roman" pitchFamily="18" charset="0"/>
                <a:cs typeface="Times New Roman" pitchFamily="18" charset="0"/>
              </a:rPr>
              <a:t>Острая респираторная вирусная инфекция (ОРВИ) у детей</a:t>
            </a:r>
          </a:p>
          <a:p>
            <a:pPr>
              <a:buClr>
                <a:srgbClr val="0070C0"/>
              </a:buClr>
              <a:buSzPct val="75000"/>
              <a:buFont typeface="Wingdings" pitchFamily="2" charset="2"/>
              <a:buChar char="Ø"/>
            </a:pPr>
            <a:r>
              <a:rPr lang="ru-RU" sz="2400" dirty="0">
                <a:latin typeface="Times New Roman" pitchFamily="18" charset="0"/>
                <a:cs typeface="Times New Roman" pitchFamily="18" charset="0"/>
              </a:rPr>
              <a:t>Острый </a:t>
            </a:r>
            <a:r>
              <a:rPr lang="ru-RU" sz="2400" dirty="0" err="1">
                <a:latin typeface="Times New Roman" pitchFamily="18" charset="0"/>
                <a:cs typeface="Times New Roman" pitchFamily="18" charset="0"/>
              </a:rPr>
              <a:t>бронхиолит</a:t>
            </a:r>
            <a:r>
              <a:rPr lang="ru-RU" sz="2400" dirty="0">
                <a:latin typeface="Times New Roman" pitchFamily="18" charset="0"/>
                <a:cs typeface="Times New Roman" pitchFamily="18" charset="0"/>
              </a:rPr>
              <a:t> у детей</a:t>
            </a:r>
          </a:p>
          <a:p>
            <a:pPr>
              <a:buClr>
                <a:srgbClr val="0070C0"/>
              </a:buClr>
              <a:buSzPct val="75000"/>
              <a:buFont typeface="Wingdings" pitchFamily="2" charset="2"/>
              <a:buChar char="Ø"/>
            </a:pPr>
            <a:r>
              <a:rPr lang="ru-RU" sz="2400" dirty="0">
                <a:latin typeface="Times New Roman" pitchFamily="18" charset="0"/>
                <a:cs typeface="Times New Roman" pitchFamily="18" charset="0"/>
              </a:rPr>
              <a:t>Острый бронхит у детей</a:t>
            </a:r>
          </a:p>
          <a:p>
            <a:pPr>
              <a:buClr>
                <a:srgbClr val="0070C0"/>
              </a:buClr>
              <a:buSzPct val="75000"/>
              <a:buFont typeface="Wingdings" pitchFamily="2" charset="2"/>
              <a:buChar char="Ø"/>
            </a:pPr>
            <a:r>
              <a:rPr lang="ru-RU" sz="2400" dirty="0">
                <a:latin typeface="Times New Roman" pitchFamily="18" charset="0"/>
                <a:cs typeface="Times New Roman" pitchFamily="18" charset="0"/>
              </a:rPr>
              <a:t>Острый </a:t>
            </a:r>
            <a:r>
              <a:rPr lang="ru-RU" sz="2400" dirty="0" err="1">
                <a:latin typeface="Times New Roman" pitchFamily="18" charset="0"/>
                <a:cs typeface="Times New Roman" pitchFamily="18" charset="0"/>
              </a:rPr>
              <a:t>обструктивный</a:t>
            </a:r>
            <a:r>
              <a:rPr lang="ru-RU" sz="2400" dirty="0">
                <a:latin typeface="Times New Roman" pitchFamily="18" charset="0"/>
                <a:cs typeface="Times New Roman" pitchFamily="18" charset="0"/>
              </a:rPr>
              <a:t> ларингит (круп) и </a:t>
            </a:r>
            <a:r>
              <a:rPr lang="ru-RU" sz="2400" dirty="0" err="1">
                <a:latin typeface="Times New Roman" pitchFamily="18" charset="0"/>
                <a:cs typeface="Times New Roman" pitchFamily="18" charset="0"/>
              </a:rPr>
              <a:t>эпиглоттит</a:t>
            </a:r>
            <a:r>
              <a:rPr lang="ru-RU" sz="2400" dirty="0">
                <a:latin typeface="Times New Roman" pitchFamily="18" charset="0"/>
                <a:cs typeface="Times New Roman" pitchFamily="18" charset="0"/>
              </a:rPr>
              <a:t> у детей</a:t>
            </a:r>
          </a:p>
          <a:p>
            <a:pPr>
              <a:buClr>
                <a:srgbClr val="0070C0"/>
              </a:buClr>
              <a:buSzPct val="75000"/>
              <a:buFont typeface="Wingdings" pitchFamily="2" charset="2"/>
              <a:buChar char="Ø"/>
            </a:pPr>
            <a:r>
              <a:rPr lang="ru-RU" sz="2400" dirty="0">
                <a:latin typeface="Times New Roman" pitchFamily="18" charset="0"/>
                <a:cs typeface="Times New Roman" pitchFamily="18" charset="0"/>
              </a:rPr>
              <a:t>Острый тонзиллит у детей</a:t>
            </a:r>
          </a:p>
          <a:p>
            <a:pPr>
              <a:buClr>
                <a:srgbClr val="0070C0"/>
              </a:buClr>
              <a:buSzPct val="75000"/>
              <a:buFont typeface="Wingdings" pitchFamily="2" charset="2"/>
              <a:buChar char="Ø"/>
            </a:pPr>
            <a:r>
              <a:rPr lang="en-US" sz="2400" dirty="0">
                <a:solidFill>
                  <a:schemeClr val="accent1">
                    <a:lumMod val="50000"/>
                  </a:schemeClr>
                </a:solidFill>
                <a:latin typeface="Times New Roman" pitchFamily="18" charset="0"/>
                <a:cs typeface="Times New Roman" pitchFamily="18" charset="0"/>
              </a:rPr>
              <a:t>http://</a:t>
            </a:r>
            <a:r>
              <a:rPr lang="en-US" sz="2400" dirty="0" err="1">
                <a:solidFill>
                  <a:schemeClr val="accent1">
                    <a:lumMod val="50000"/>
                  </a:schemeClr>
                </a:solidFill>
                <a:latin typeface="Times New Roman" pitchFamily="18" charset="0"/>
                <a:cs typeface="Times New Roman" pitchFamily="18" charset="0"/>
              </a:rPr>
              <a:t>www.pediatr-russia.ru</a:t>
            </a:r>
            <a:r>
              <a:rPr lang="en-US" sz="2400" dirty="0">
                <a:solidFill>
                  <a:schemeClr val="accent1">
                    <a:lumMod val="50000"/>
                  </a:schemeClr>
                </a:solidFill>
                <a:latin typeface="Times New Roman" pitchFamily="18" charset="0"/>
                <a:cs typeface="Times New Roman" pitchFamily="18" charset="0"/>
              </a:rPr>
              <a:t>/news/</a:t>
            </a:r>
            <a:r>
              <a:rPr lang="en-US" sz="2400" dirty="0" err="1">
                <a:solidFill>
                  <a:schemeClr val="accent1">
                    <a:lumMod val="50000"/>
                  </a:schemeClr>
                </a:solidFill>
                <a:latin typeface="Times New Roman" pitchFamily="18" charset="0"/>
                <a:cs typeface="Times New Roman" pitchFamily="18" charset="0"/>
              </a:rPr>
              <a:t>recomend</a:t>
            </a:r>
            <a:endParaRPr lang="ru-RU" sz="24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352426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138027"/>
            <a:ext cx="8229600" cy="612475"/>
          </a:xfrm>
        </p:spPr>
        <p:txBody>
          <a:bodyPr>
            <a:normAutofit/>
          </a:bodyPr>
          <a:lstStyle/>
          <a:p>
            <a:r>
              <a:rPr lang="ru-RU" sz="3200" b="1" dirty="0">
                <a:solidFill>
                  <a:srgbClr val="0070C0"/>
                </a:solidFill>
                <a:latin typeface="Arial Narrow" pitchFamily="34" charset="0"/>
                <a:cs typeface="Times New Roman" pitchFamily="18" charset="0"/>
              </a:rPr>
              <a:t>В чем коварство вирусов</a:t>
            </a:r>
          </a:p>
        </p:txBody>
      </p:sp>
      <p:sp>
        <p:nvSpPr>
          <p:cNvPr id="10" name="TextBox 9"/>
          <p:cNvSpPr txBox="1"/>
          <p:nvPr/>
        </p:nvSpPr>
        <p:spPr>
          <a:xfrm>
            <a:off x="669074" y="1095586"/>
            <a:ext cx="3891776" cy="3170099"/>
          </a:xfrm>
          <a:prstGeom prst="rect">
            <a:avLst/>
          </a:prstGeom>
          <a:noFill/>
        </p:spPr>
        <p:txBody>
          <a:bodyPr wrap="square" rtlCol="0">
            <a:spAutoFit/>
          </a:bodyPr>
          <a:lstStyle/>
          <a:p>
            <a:r>
              <a:rPr lang="ru-RU" sz="3200" b="1" dirty="0">
                <a:latin typeface="Times New Roman" pitchFamily="18" charset="0"/>
                <a:cs typeface="Times New Roman" pitchFamily="18" charset="0"/>
              </a:rPr>
              <a:t>       ОРЗ</a:t>
            </a:r>
          </a:p>
          <a:p>
            <a:r>
              <a:rPr lang="ru-RU" sz="2400" dirty="0">
                <a:latin typeface="Times New Roman" pitchFamily="18" charset="0"/>
                <a:cs typeface="Times New Roman" pitchFamily="18" charset="0"/>
              </a:rPr>
              <a:t>Причина</a:t>
            </a:r>
          </a:p>
          <a:p>
            <a:pPr>
              <a:buClr>
                <a:srgbClr val="0070C0"/>
              </a:buClr>
              <a:buSzPct val="50000"/>
              <a:buFont typeface="Wingdings" pitchFamily="2" charset="2"/>
              <a:buChar char="Ø"/>
            </a:pPr>
            <a:r>
              <a:rPr lang="ru-RU" sz="2400" b="1" dirty="0">
                <a:latin typeface="Times New Roman" pitchFamily="18" charset="0"/>
                <a:cs typeface="Times New Roman" pitchFamily="18" charset="0"/>
              </a:rPr>
              <a:t>30-50% случаев</a:t>
            </a:r>
          </a:p>
          <a:p>
            <a:pPr>
              <a:buClr>
                <a:srgbClr val="0070C0"/>
              </a:buClr>
              <a:buSzPct val="50000"/>
            </a:pPr>
            <a:r>
              <a:rPr lang="ru-RU" sz="2400" dirty="0">
                <a:latin typeface="Times New Roman" pitchFamily="18" charset="0"/>
                <a:cs typeface="Times New Roman" pitchFamily="18" charset="0"/>
              </a:rPr>
              <a:t>  Внебольничных    пневмоний;</a:t>
            </a:r>
          </a:p>
          <a:p>
            <a:pPr>
              <a:buClr>
                <a:srgbClr val="0070C0"/>
              </a:buClr>
              <a:buSzPct val="50000"/>
              <a:buFont typeface="Wingdings" pitchFamily="2" charset="2"/>
              <a:buChar char="Ø"/>
            </a:pPr>
            <a:r>
              <a:rPr lang="ru-RU" sz="2400" b="1" dirty="0">
                <a:latin typeface="Times New Roman" pitchFamily="18" charset="0"/>
                <a:cs typeface="Times New Roman" pitchFamily="18" charset="0"/>
              </a:rPr>
              <a:t>80% обострений</a:t>
            </a:r>
          </a:p>
          <a:p>
            <a:pPr>
              <a:buClr>
                <a:srgbClr val="0070C0"/>
              </a:buClr>
              <a:buSzPct val="50000"/>
            </a:pPr>
            <a:r>
              <a:rPr lang="ru-RU" sz="2400" dirty="0">
                <a:latin typeface="Times New Roman" pitchFamily="18" charset="0"/>
                <a:cs typeface="Times New Roman" pitchFamily="18" charset="0"/>
              </a:rPr>
              <a:t>  Бронхиальной астмы;</a:t>
            </a:r>
          </a:p>
          <a:p>
            <a:pPr>
              <a:buClr>
                <a:srgbClr val="0070C0"/>
              </a:buClr>
              <a:buSzPct val="50000"/>
              <a:buFont typeface="Wingdings" pitchFamily="2" charset="2"/>
              <a:buChar char="Ø"/>
            </a:pPr>
            <a:r>
              <a:rPr lang="ru-RU" sz="2400" b="1" dirty="0">
                <a:latin typeface="Times New Roman" pitchFamily="18" charset="0"/>
                <a:cs typeface="Times New Roman" pitchFamily="18" charset="0"/>
              </a:rPr>
              <a:t>20-60% ХОБЛ</a:t>
            </a:r>
          </a:p>
        </p:txBody>
      </p:sp>
      <p:sp>
        <p:nvSpPr>
          <p:cNvPr id="11" name="TextBox 10"/>
          <p:cNvSpPr txBox="1"/>
          <p:nvPr/>
        </p:nvSpPr>
        <p:spPr>
          <a:xfrm>
            <a:off x="6768791" y="1095585"/>
            <a:ext cx="4739268" cy="1323439"/>
          </a:xfrm>
          <a:prstGeom prst="rect">
            <a:avLst/>
          </a:prstGeom>
          <a:noFill/>
        </p:spPr>
        <p:txBody>
          <a:bodyPr wrap="square" rtlCol="0">
            <a:spAutoFit/>
          </a:bodyPr>
          <a:lstStyle/>
          <a:p>
            <a:r>
              <a:rPr lang="ru-RU" sz="3200" b="1" dirty="0">
                <a:solidFill>
                  <a:schemeClr val="accent2">
                    <a:lumMod val="50000"/>
                  </a:schemeClr>
                </a:solidFill>
                <a:latin typeface="Times New Roman" pitchFamily="18" charset="0"/>
                <a:cs typeface="Times New Roman" pitchFamily="18" charset="0"/>
              </a:rPr>
              <a:t>    ОРЗ</a:t>
            </a:r>
          </a:p>
          <a:p>
            <a:r>
              <a:rPr lang="ru-RU" sz="2400" dirty="0">
                <a:latin typeface="Times New Roman" pitchFamily="18" charset="0"/>
                <a:cs typeface="Times New Roman" pitchFamily="18" charset="0"/>
              </a:rPr>
              <a:t>ассоциированы ежегодно с </a:t>
            </a:r>
          </a:p>
          <a:p>
            <a:r>
              <a:rPr lang="ru-RU" sz="2400" b="1" dirty="0">
                <a:latin typeface="Times New Roman" pitchFamily="18" charset="0"/>
                <a:cs typeface="Times New Roman" pitchFamily="18" charset="0"/>
              </a:rPr>
              <a:t>3,9 млн. смертей </a:t>
            </a:r>
            <a:r>
              <a:rPr lang="ru-RU" sz="2400" dirty="0">
                <a:latin typeface="Times New Roman" pitchFamily="18" charset="0"/>
                <a:cs typeface="Times New Roman" pitchFamily="18" charset="0"/>
              </a:rPr>
              <a:t>в мире</a:t>
            </a:r>
          </a:p>
        </p:txBody>
      </p:sp>
      <p:sp>
        <p:nvSpPr>
          <p:cNvPr id="12" name="TextBox 11"/>
          <p:cNvSpPr txBox="1"/>
          <p:nvPr/>
        </p:nvSpPr>
        <p:spPr>
          <a:xfrm>
            <a:off x="2317630" y="4770451"/>
            <a:ext cx="7893170" cy="1200329"/>
          </a:xfrm>
          <a:prstGeom prst="rect">
            <a:avLst/>
          </a:prstGeom>
          <a:noFill/>
        </p:spPr>
        <p:txBody>
          <a:bodyPr wrap="square" rtlCol="0">
            <a:spAutoFit/>
          </a:bodyPr>
          <a:lstStyle/>
          <a:p>
            <a:pPr>
              <a:buClr>
                <a:srgbClr val="0070C0"/>
              </a:buClr>
              <a:buSzPct val="50000"/>
              <a:buFont typeface="Wingdings" pitchFamily="2" charset="2"/>
              <a:buChar char="Ø"/>
            </a:pPr>
            <a:r>
              <a:rPr lang="ru-RU" sz="2400" dirty="0">
                <a:latin typeface="Times New Roman" pitchFamily="18" charset="0"/>
                <a:cs typeface="Times New Roman" pitchFamily="18" charset="0"/>
              </a:rPr>
              <a:t>Респираторные заболевания ассоциированы с дебютом 	аутоиммунного сахарного диабета </a:t>
            </a:r>
            <a:r>
              <a:rPr lang="en-US" sz="2400" dirty="0">
                <a:latin typeface="Times New Roman" pitchFamily="18" charset="0"/>
                <a:cs typeface="Times New Roman" pitchFamily="18" charset="0"/>
              </a:rPr>
              <a:t>I</a:t>
            </a:r>
            <a:r>
              <a:rPr lang="ru-RU" sz="2400" dirty="0">
                <a:latin typeface="Times New Roman" pitchFamily="18" charset="0"/>
                <a:cs typeface="Times New Roman" pitchFamily="18" charset="0"/>
              </a:rPr>
              <a:t> типа</a:t>
            </a:r>
          </a:p>
          <a:p>
            <a:pPr>
              <a:buClr>
                <a:srgbClr val="0070C0"/>
              </a:buClr>
              <a:buSzPct val="50000"/>
              <a:buFont typeface="Wingdings" pitchFamily="2" charset="2"/>
              <a:buChar char="Ø"/>
            </a:pPr>
            <a:r>
              <a:rPr lang="ru-RU" sz="2400" dirty="0">
                <a:latin typeface="Times New Roman" pitchFamily="18" charset="0"/>
                <a:cs typeface="Times New Roman" pitchFamily="18" charset="0"/>
              </a:rPr>
              <a:t>Респираторные вирусы – триггер ишемического инсульта</a:t>
            </a:r>
            <a:endParaRPr lang="ru-RU" dirty="0"/>
          </a:p>
        </p:txBody>
      </p:sp>
    </p:spTree>
    <p:extLst>
      <p:ext uri="{BB962C8B-B14F-4D97-AF65-F5344CB8AC3E}">
        <p14:creationId xmlns:p14="http://schemas.microsoft.com/office/powerpoint/2010/main" val="2978608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 y="-191975"/>
            <a:ext cx="12277492" cy="7261847"/>
          </a:xfrm>
          <a:prstGeom prst="rect">
            <a:avLst/>
          </a:prstGeom>
        </p:spPr>
      </p:pic>
    </p:spTree>
    <p:extLst>
      <p:ext uri="{BB962C8B-B14F-4D97-AF65-F5344CB8AC3E}">
        <p14:creationId xmlns:p14="http://schemas.microsoft.com/office/powerpoint/2010/main" val="292429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981200" y="152401"/>
            <a:ext cx="8229600" cy="561975"/>
          </a:xfrm>
        </p:spPr>
        <p:txBody>
          <a:bodyPr/>
          <a:lstStyle/>
          <a:p>
            <a:r>
              <a:rPr lang="ru-RU" altLang="ru-RU" sz="3200" b="1">
                <a:solidFill>
                  <a:srgbClr val="C00000"/>
                </a:solidFill>
                <a:cs typeface="Arial" panose="020B0604020202020204" pitchFamily="34" charset="0"/>
              </a:rPr>
              <a:t>Вирусы по степени опасности</a:t>
            </a:r>
          </a:p>
        </p:txBody>
      </p:sp>
      <p:sp>
        <p:nvSpPr>
          <p:cNvPr id="10243" name="Содержимое 2"/>
          <p:cNvSpPr>
            <a:spLocks noGrp="1"/>
          </p:cNvSpPr>
          <p:nvPr>
            <p:ph sz="quarter" idx="1"/>
          </p:nvPr>
        </p:nvSpPr>
        <p:spPr>
          <a:xfrm>
            <a:off x="1666875" y="785813"/>
            <a:ext cx="8858250" cy="5370512"/>
          </a:xfrm>
        </p:spPr>
        <p:txBody>
          <a:bodyPr/>
          <a:lstStyle/>
          <a:p>
            <a:r>
              <a:rPr lang="ru-RU" altLang="ru-RU" dirty="0" err="1">
                <a:solidFill>
                  <a:srgbClr val="C00000"/>
                </a:solidFill>
                <a:cs typeface="Arial" panose="020B0604020202020204" pitchFamily="34" charset="0"/>
              </a:rPr>
              <a:t>Филовирус</a:t>
            </a:r>
            <a:r>
              <a:rPr lang="ru-RU" altLang="ru-RU" dirty="0">
                <a:cs typeface="Arial" panose="020B0604020202020204" pitchFamily="34" charset="0"/>
              </a:rPr>
              <a:t> – </a:t>
            </a:r>
            <a:r>
              <a:rPr lang="ru-RU" altLang="ru-RU" dirty="0" err="1">
                <a:cs typeface="Arial" panose="020B0604020202020204" pitchFamily="34" charset="0"/>
              </a:rPr>
              <a:t>гем</a:t>
            </a:r>
            <a:r>
              <a:rPr lang="ru-RU" altLang="ru-RU" dirty="0">
                <a:cs typeface="Arial" panose="020B0604020202020204" pitchFamily="34" charset="0"/>
              </a:rPr>
              <a:t>. Лихорадка </a:t>
            </a:r>
            <a:r>
              <a:rPr lang="ru-RU" altLang="ru-RU" dirty="0" err="1">
                <a:cs typeface="Arial" panose="020B0604020202020204" pitchFamily="34" charset="0"/>
              </a:rPr>
              <a:t>Эбола</a:t>
            </a:r>
            <a:r>
              <a:rPr lang="ru-RU" altLang="ru-RU" dirty="0">
                <a:cs typeface="Arial" panose="020B0604020202020204" pitchFamily="34" charset="0"/>
              </a:rPr>
              <a:t>. Летальность – 90%. Вакцина разработана</a:t>
            </a:r>
          </a:p>
          <a:p>
            <a:r>
              <a:rPr lang="ru-RU" altLang="ru-RU" dirty="0" err="1">
                <a:solidFill>
                  <a:srgbClr val="C00000"/>
                </a:solidFill>
                <a:cs typeface="Arial" panose="020B0604020202020204" pitchFamily="34" charset="0"/>
              </a:rPr>
              <a:t>Ортомиксовирус</a:t>
            </a:r>
            <a:r>
              <a:rPr lang="ru-RU" altLang="ru-RU" dirty="0">
                <a:solidFill>
                  <a:srgbClr val="C00000"/>
                </a:solidFill>
                <a:cs typeface="Arial" panose="020B0604020202020204" pitchFamily="34" charset="0"/>
              </a:rPr>
              <a:t> </a:t>
            </a:r>
            <a:r>
              <a:rPr lang="ru-RU" altLang="ru-RU" dirty="0">
                <a:cs typeface="Arial" panose="020B0604020202020204" pitchFamily="34" charset="0"/>
              </a:rPr>
              <a:t>– свиной грипп. Осложнения высокие. Вакцина разработана.</a:t>
            </a:r>
          </a:p>
          <a:p>
            <a:pPr algn="just"/>
            <a:r>
              <a:rPr lang="ru-RU" altLang="ru-RU" dirty="0" err="1">
                <a:solidFill>
                  <a:srgbClr val="C00000"/>
                </a:solidFill>
                <a:cs typeface="Arial" panose="020B0604020202020204" pitchFamily="34" charset="0"/>
              </a:rPr>
              <a:t>Коронавирусы</a:t>
            </a:r>
            <a:r>
              <a:rPr lang="ru-RU" altLang="ru-RU" dirty="0">
                <a:solidFill>
                  <a:srgbClr val="C00000"/>
                </a:solidFill>
                <a:cs typeface="Arial" panose="020B0604020202020204" pitchFamily="34" charset="0"/>
              </a:rPr>
              <a:t> </a:t>
            </a:r>
            <a:r>
              <a:rPr lang="ru-RU" altLang="ru-RU" dirty="0">
                <a:cs typeface="Arial" panose="020B0604020202020204" pitchFamily="34" charset="0"/>
              </a:rPr>
              <a:t>– летальность 2-3%.  В наст время известны 2 вида вируса, вызывающих тяжелую </a:t>
            </a:r>
            <a:r>
              <a:rPr lang="ru-RU" altLang="ru-RU" dirty="0" err="1">
                <a:cs typeface="Arial" panose="020B0604020202020204" pitchFamily="34" charset="0"/>
              </a:rPr>
              <a:t>респ</a:t>
            </a:r>
            <a:r>
              <a:rPr lang="ru-RU" altLang="ru-RU" dirty="0">
                <a:cs typeface="Arial" panose="020B0604020202020204" pitchFamily="34" charset="0"/>
              </a:rPr>
              <a:t>. Инф: </a:t>
            </a:r>
            <a:r>
              <a:rPr lang="en-US" altLang="ru-RU" dirty="0">
                <a:cs typeface="Arial" panose="020B0604020202020204" pitchFamily="34" charset="0"/>
              </a:rPr>
              <a:t>SARS-</a:t>
            </a:r>
            <a:r>
              <a:rPr lang="en-US" altLang="ru-RU" dirty="0" err="1">
                <a:cs typeface="Arial" panose="020B0604020202020204" pitchFamily="34" charset="0"/>
              </a:rPr>
              <a:t>Cov</a:t>
            </a:r>
            <a:r>
              <a:rPr lang="en-US" altLang="ru-RU" dirty="0">
                <a:cs typeface="Arial" panose="020B0604020202020204" pitchFamily="34" charset="0"/>
              </a:rPr>
              <a:t> </a:t>
            </a:r>
            <a:r>
              <a:rPr lang="ru-RU" altLang="ru-RU" dirty="0">
                <a:cs typeface="Arial" panose="020B0604020202020204" pitchFamily="34" charset="0"/>
              </a:rPr>
              <a:t>или ТОРС –</a:t>
            </a:r>
            <a:r>
              <a:rPr lang="ru-RU" altLang="ru-RU" dirty="0" err="1">
                <a:cs typeface="Arial" panose="020B0604020202020204" pitchFamily="34" charset="0"/>
              </a:rPr>
              <a:t>коронавирус</a:t>
            </a:r>
            <a:r>
              <a:rPr lang="ru-RU" altLang="ru-RU" dirty="0">
                <a:cs typeface="Arial" panose="020B0604020202020204" pitchFamily="34" charset="0"/>
              </a:rPr>
              <a:t>, </a:t>
            </a:r>
            <a:endParaRPr lang="ru-RU" altLang="ru-RU" dirty="0" smtClean="0">
              <a:cs typeface="Arial" panose="020B0604020202020204" pitchFamily="34" charset="0"/>
            </a:endParaRPr>
          </a:p>
          <a:p>
            <a:pPr algn="just"/>
            <a:r>
              <a:rPr lang="ru-RU" altLang="ru-RU" dirty="0" smtClean="0">
                <a:cs typeface="Arial" panose="020B0604020202020204" pitchFamily="34" charset="0"/>
              </a:rPr>
              <a:t>вызывающий </a:t>
            </a:r>
            <a:r>
              <a:rPr lang="ru-RU" altLang="ru-RU" dirty="0">
                <a:cs typeface="Arial" panose="020B0604020202020204" pitchFamily="34" charset="0"/>
              </a:rPr>
              <a:t>тяжелый о. </a:t>
            </a:r>
            <a:r>
              <a:rPr lang="ru-RU" altLang="ru-RU" dirty="0" err="1">
                <a:cs typeface="Arial" panose="020B0604020202020204" pitchFamily="34" charset="0"/>
              </a:rPr>
              <a:t>респ</a:t>
            </a:r>
            <a:r>
              <a:rPr lang="ru-RU" altLang="ru-RU" dirty="0">
                <a:cs typeface="Arial" panose="020B0604020202020204" pitchFamily="34" charset="0"/>
              </a:rPr>
              <a:t> с-м и</a:t>
            </a:r>
            <a:r>
              <a:rPr lang="en-US" altLang="ru-RU" dirty="0">
                <a:cs typeface="Arial" panose="020B0604020202020204" pitchFamily="34" charset="0"/>
              </a:rPr>
              <a:t> MERS-</a:t>
            </a:r>
            <a:r>
              <a:rPr lang="en-US" altLang="ru-RU" dirty="0" err="1">
                <a:cs typeface="Arial" panose="020B0604020202020204" pitchFamily="34" charset="0"/>
              </a:rPr>
              <a:t>Cov</a:t>
            </a:r>
            <a:r>
              <a:rPr lang="ru-RU" altLang="ru-RU" dirty="0">
                <a:cs typeface="Arial" panose="020B0604020202020204" pitchFamily="34" charset="0"/>
              </a:rPr>
              <a:t>- ближневосточный </a:t>
            </a:r>
            <a:r>
              <a:rPr lang="ru-RU" altLang="ru-RU" dirty="0" err="1">
                <a:cs typeface="Arial" panose="020B0604020202020204" pitchFamily="34" charset="0"/>
              </a:rPr>
              <a:t>респ</a:t>
            </a:r>
            <a:r>
              <a:rPr lang="ru-RU" altLang="ru-RU" dirty="0">
                <a:cs typeface="Arial" panose="020B0604020202020204" pitchFamily="34" charset="0"/>
              </a:rPr>
              <a:t> с-м. Резервуар вирусов – летучие мыши.  </a:t>
            </a:r>
          </a:p>
          <a:p>
            <a:r>
              <a:rPr lang="ru-RU" altLang="ru-RU" dirty="0" smtClean="0">
                <a:cs typeface="Arial" panose="020B0604020202020204" pitchFamily="34" charset="0"/>
              </a:rPr>
              <a:t> </a:t>
            </a:r>
            <a:r>
              <a:rPr lang="ru-RU" altLang="ru-RU" dirty="0">
                <a:cs typeface="Arial" panose="020B0604020202020204" pitchFamily="34" charset="0"/>
              </a:rPr>
              <a:t>Нет вакцины. 10% мутирует</a:t>
            </a:r>
          </a:p>
          <a:p>
            <a:r>
              <a:rPr lang="ru-RU" altLang="ru-RU" dirty="0" err="1">
                <a:solidFill>
                  <a:srgbClr val="C00000"/>
                </a:solidFill>
                <a:cs typeface="Arial" panose="020B0604020202020204" pitchFamily="34" charset="0"/>
              </a:rPr>
              <a:t>Парамиксовирусы</a:t>
            </a:r>
            <a:r>
              <a:rPr lang="ru-RU" altLang="ru-RU" dirty="0">
                <a:solidFill>
                  <a:srgbClr val="C00000"/>
                </a:solidFill>
                <a:cs typeface="Arial" panose="020B0604020202020204" pitchFamily="34" charset="0"/>
              </a:rPr>
              <a:t> </a:t>
            </a:r>
            <a:r>
              <a:rPr lang="ru-RU" altLang="ru-RU" dirty="0">
                <a:cs typeface="Arial" panose="020B0604020202020204" pitchFamily="34" charset="0"/>
              </a:rPr>
              <a:t>- корь</a:t>
            </a:r>
          </a:p>
        </p:txBody>
      </p:sp>
    </p:spTree>
    <p:extLst>
      <p:ext uri="{BB962C8B-B14F-4D97-AF65-F5344CB8AC3E}">
        <p14:creationId xmlns:p14="http://schemas.microsoft.com/office/powerpoint/2010/main" val="1582817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738314" y="142875"/>
            <a:ext cx="8715375" cy="1143000"/>
          </a:xfrm>
        </p:spPr>
        <p:txBody>
          <a:bodyPr/>
          <a:lstStyle/>
          <a:p>
            <a:r>
              <a:rPr lang="ru-RU" altLang="ru-RU" sz="3200" b="1">
                <a:solidFill>
                  <a:srgbClr val="C00000"/>
                </a:solidFill>
                <a:cs typeface="Arial" panose="020B0604020202020204" pitchFamily="34" charset="0"/>
              </a:rPr>
              <a:t>Что такое коронавирус и с чем можно сравнить новую вспышку инфекции</a:t>
            </a:r>
          </a:p>
        </p:txBody>
      </p:sp>
      <p:sp>
        <p:nvSpPr>
          <p:cNvPr id="11267" name="Содержимое 2"/>
          <p:cNvSpPr>
            <a:spLocks noGrp="1"/>
          </p:cNvSpPr>
          <p:nvPr>
            <p:ph sz="quarter" idx="1"/>
          </p:nvPr>
        </p:nvSpPr>
        <p:spPr>
          <a:xfrm>
            <a:off x="1738314" y="1219201"/>
            <a:ext cx="8929687" cy="4937125"/>
          </a:xfrm>
        </p:spPr>
        <p:txBody>
          <a:bodyPr/>
          <a:lstStyle/>
          <a:p>
            <a:r>
              <a:rPr lang="ru-RU" altLang="ru-RU" dirty="0" err="1">
                <a:cs typeface="Arial" panose="020B0604020202020204" pitchFamily="34" charset="0"/>
              </a:rPr>
              <a:t>Коронавирусы</a:t>
            </a:r>
            <a:r>
              <a:rPr lang="ru-RU" altLang="ru-RU" dirty="0">
                <a:cs typeface="Arial" panose="020B0604020202020204" pitchFamily="34" charset="0"/>
              </a:rPr>
              <a:t> – 40 видов, поражающих человека и животных</a:t>
            </a:r>
          </a:p>
          <a:p>
            <a:r>
              <a:rPr lang="ru-RU" altLang="ru-RU" dirty="0" err="1">
                <a:cs typeface="Arial" panose="020B0604020202020204" pitchFamily="34" charset="0"/>
              </a:rPr>
              <a:t>Коронавирус</a:t>
            </a:r>
            <a:r>
              <a:rPr lang="ru-RU" altLang="ru-RU" dirty="0">
                <a:cs typeface="Arial" panose="020B0604020202020204" pitchFamily="34" charset="0"/>
              </a:rPr>
              <a:t>  поражает ДС, ЖКТ или НС, может вызвать бронхит и пневмонию</a:t>
            </a:r>
          </a:p>
          <a:p>
            <a:r>
              <a:rPr lang="ru-RU" altLang="ru-RU" dirty="0">
                <a:cs typeface="Arial" panose="020B0604020202020204" pitchFamily="34" charset="0"/>
              </a:rPr>
              <a:t>Ряд экспертов сравнивают  новый 2019</a:t>
            </a:r>
            <a:r>
              <a:rPr lang="en-US" altLang="ru-RU" dirty="0">
                <a:cs typeface="Arial" panose="020B0604020202020204" pitchFamily="34" charset="0"/>
              </a:rPr>
              <a:t>-</a:t>
            </a:r>
            <a:r>
              <a:rPr lang="en-US" altLang="ru-RU" dirty="0" err="1">
                <a:cs typeface="Arial" panose="020B0604020202020204" pitchFamily="34" charset="0"/>
              </a:rPr>
              <a:t>nCoV</a:t>
            </a:r>
            <a:r>
              <a:rPr lang="en-US" altLang="ru-RU" dirty="0">
                <a:cs typeface="Arial" panose="020B0604020202020204" pitchFamily="34" charset="0"/>
              </a:rPr>
              <a:t> c </a:t>
            </a:r>
            <a:r>
              <a:rPr lang="ru-RU" altLang="ru-RU" dirty="0" err="1">
                <a:cs typeface="Arial" panose="020B0604020202020204" pitchFamily="34" charset="0"/>
              </a:rPr>
              <a:t>коронавирусом</a:t>
            </a:r>
            <a:r>
              <a:rPr lang="ru-RU" altLang="ru-RU" dirty="0">
                <a:cs typeface="Arial" panose="020B0604020202020204" pitchFamily="34" charset="0"/>
              </a:rPr>
              <a:t> </a:t>
            </a:r>
            <a:r>
              <a:rPr lang="en-US" altLang="ru-RU" dirty="0">
                <a:cs typeface="Arial" panose="020B0604020202020204" pitchFamily="34" charset="0"/>
              </a:rPr>
              <a:t>SARS</a:t>
            </a:r>
            <a:r>
              <a:rPr lang="ru-RU" altLang="ru-RU" dirty="0">
                <a:cs typeface="Arial" panose="020B0604020202020204" pitchFamily="34" charset="0"/>
              </a:rPr>
              <a:t>, или атипичная </a:t>
            </a:r>
            <a:r>
              <a:rPr lang="ru-RU" altLang="ru-RU" dirty="0" err="1">
                <a:cs typeface="Arial" panose="020B0604020202020204" pitchFamily="34" charset="0"/>
              </a:rPr>
              <a:t>Пн</a:t>
            </a:r>
            <a:r>
              <a:rPr lang="ru-RU" altLang="ru-RU" dirty="0">
                <a:cs typeface="Arial" panose="020B0604020202020204" pitchFamily="34" charset="0"/>
              </a:rPr>
              <a:t>, разрушает </a:t>
            </a:r>
            <a:r>
              <a:rPr lang="ru-RU" altLang="ru-RU" dirty="0" err="1">
                <a:cs typeface="Arial" panose="020B0604020202020204" pitchFamily="34" charset="0"/>
              </a:rPr>
              <a:t>кл</a:t>
            </a:r>
            <a:r>
              <a:rPr lang="ru-RU" altLang="ru-RU" dirty="0">
                <a:cs typeface="Arial" panose="020B0604020202020204" pitchFamily="34" charset="0"/>
              </a:rPr>
              <a:t> </a:t>
            </a:r>
            <a:r>
              <a:rPr lang="ru-RU" altLang="ru-RU" dirty="0" err="1">
                <a:cs typeface="Arial" panose="020B0604020202020204" pitchFamily="34" charset="0"/>
              </a:rPr>
              <a:t>альвеол,вызвавшим</a:t>
            </a:r>
            <a:r>
              <a:rPr lang="ru-RU" altLang="ru-RU" dirty="0">
                <a:cs typeface="Arial" panose="020B0604020202020204" pitchFamily="34" charset="0"/>
              </a:rPr>
              <a:t> тяжелую эпидемию в Китае в 2002г (унес из жизни 774 чел с </a:t>
            </a:r>
            <a:r>
              <a:rPr lang="en-US" altLang="ru-RU" dirty="0">
                <a:cs typeface="Arial" panose="020B0604020202020204" pitchFamily="34" charset="0"/>
              </a:rPr>
              <a:t>XI 2002 –VII</a:t>
            </a:r>
            <a:r>
              <a:rPr lang="ru-RU" altLang="ru-RU" dirty="0">
                <a:cs typeface="Arial" panose="020B0604020202020204" pitchFamily="34" charset="0"/>
              </a:rPr>
              <a:t> 2003г</a:t>
            </a:r>
            <a:r>
              <a:rPr lang="ru-RU" altLang="ru-RU" dirty="0" smtClean="0">
                <a:cs typeface="Arial" panose="020B0604020202020204" pitchFamily="34" charset="0"/>
              </a:rPr>
              <a:t>.</a:t>
            </a:r>
          </a:p>
          <a:p>
            <a:r>
              <a:rPr lang="ru-RU" altLang="ru-RU" dirty="0" smtClean="0">
                <a:cs typeface="Arial" panose="020B0604020202020204" pitchFamily="34" charset="0"/>
              </a:rPr>
              <a:t> </a:t>
            </a:r>
            <a:r>
              <a:rPr lang="ru-RU" altLang="ru-RU" dirty="0">
                <a:cs typeface="Arial" panose="020B0604020202020204" pitchFamily="34" charset="0"/>
              </a:rPr>
              <a:t>Его с-мы похожи на новый 2019</a:t>
            </a:r>
            <a:r>
              <a:rPr lang="en-US" altLang="ru-RU" dirty="0">
                <a:cs typeface="Arial" panose="020B0604020202020204" pitchFamily="34" charset="0"/>
              </a:rPr>
              <a:t>-</a:t>
            </a:r>
            <a:r>
              <a:rPr lang="en-US" altLang="ru-RU" dirty="0" err="1">
                <a:cs typeface="Arial" panose="020B0604020202020204" pitchFamily="34" charset="0"/>
              </a:rPr>
              <a:t>nCoV</a:t>
            </a:r>
            <a:r>
              <a:rPr lang="ru-RU" altLang="ru-RU" dirty="0">
                <a:cs typeface="Arial" panose="020B0604020202020204" pitchFamily="34" charset="0"/>
              </a:rPr>
              <a:t>: лихорадка, головная боль, кашель, головокружение и </a:t>
            </a:r>
            <a:r>
              <a:rPr lang="ru-RU" altLang="ru-RU" dirty="0" err="1">
                <a:cs typeface="Arial" panose="020B0604020202020204" pitchFamily="34" charset="0"/>
              </a:rPr>
              <a:t>др</a:t>
            </a:r>
            <a:r>
              <a:rPr lang="ru-RU" altLang="ru-RU" dirty="0">
                <a:cs typeface="Arial" panose="020B0604020202020204" pitchFamily="34" charset="0"/>
              </a:rPr>
              <a:t> признаки гриппа</a:t>
            </a:r>
          </a:p>
        </p:txBody>
      </p:sp>
    </p:spTree>
    <p:extLst>
      <p:ext uri="{BB962C8B-B14F-4D97-AF65-F5344CB8AC3E}">
        <p14:creationId xmlns:p14="http://schemas.microsoft.com/office/powerpoint/2010/main" val="21322315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3190</Words>
  <Application>Microsoft Office PowerPoint</Application>
  <PresentationFormat>Широкоэкранный</PresentationFormat>
  <Paragraphs>412</Paragraphs>
  <Slides>36</Slides>
  <Notes>16</Notes>
  <HiddenSlides>0</HiddenSlides>
  <MMClips>0</MMClips>
  <ScaleCrop>false</ScaleCrop>
  <HeadingPairs>
    <vt:vector size="8" baseType="variant">
      <vt:variant>
        <vt:lpstr>Использованные шрифты</vt:lpstr>
      </vt:variant>
      <vt:variant>
        <vt:i4>17</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55" baseType="lpstr">
      <vt:lpstr>Microsoft JhengHei</vt:lpstr>
      <vt:lpstr>MS Gothic</vt:lpstr>
      <vt:lpstr>Arial</vt:lpstr>
      <vt:lpstr>Arial Black</vt:lpstr>
      <vt:lpstr>Arial Narrow</vt:lpstr>
      <vt:lpstr>Calibri</vt:lpstr>
      <vt:lpstr>Calibri Light</vt:lpstr>
      <vt:lpstr>Courier New</vt:lpstr>
      <vt:lpstr>Source Sans Pro</vt:lpstr>
      <vt:lpstr>Stem</vt:lpstr>
      <vt:lpstr>Tahoma</vt:lpstr>
      <vt:lpstr>Times New Roman</vt:lpstr>
      <vt:lpstr>Trebuchet MS</vt:lpstr>
      <vt:lpstr>Verdana</vt:lpstr>
      <vt:lpstr>Wingdings</vt:lpstr>
      <vt:lpstr>ヒラギノ角ゴ Pro W3</vt:lpstr>
      <vt:lpstr>等线</vt:lpstr>
      <vt:lpstr>Тема Office</vt:lpstr>
      <vt:lpstr>Диаграмма Microsoft Excel</vt:lpstr>
      <vt:lpstr>Презентация PowerPoint</vt:lpstr>
      <vt:lpstr>Сезон острых респираторных заболеваний в цифрах</vt:lpstr>
      <vt:lpstr>Презентация PowerPoint</vt:lpstr>
      <vt:lpstr>Клинические рекомендации других обществ</vt:lpstr>
      <vt:lpstr>Клинические рекомендации Союза педиатров России</vt:lpstr>
      <vt:lpstr>В чем коварство вирусов</vt:lpstr>
      <vt:lpstr>Презентация PowerPoint</vt:lpstr>
      <vt:lpstr>Вирусы по степени опасности</vt:lpstr>
      <vt:lpstr>Что такое коронавирус и с чем можно сравнить новую вспышку инфекции</vt:lpstr>
      <vt:lpstr>Презентация PowerPoint</vt:lpstr>
      <vt:lpstr>Группы риска детей на ОРВИ, включая грипп</vt:lpstr>
      <vt:lpstr>Презентация PowerPoint</vt:lpstr>
      <vt:lpstr>Презентация PowerPoint</vt:lpstr>
      <vt:lpstr>Что делать?</vt:lpstr>
      <vt:lpstr>В основе выбора</vt:lpstr>
      <vt:lpstr>Презентация PowerPoint</vt:lpstr>
      <vt:lpstr>Презентация PowerPoint</vt:lpstr>
      <vt:lpstr>                             Терапевтические мишени: грипп  </vt:lpstr>
      <vt:lpstr>Oseltamivir for influenza infection in children:  risks and benefits</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Natalie</dc:creator>
  <cp:lastModifiedBy>admin</cp:lastModifiedBy>
  <cp:revision>11</cp:revision>
  <dcterms:created xsi:type="dcterms:W3CDTF">2020-03-11T13:19:05Z</dcterms:created>
  <dcterms:modified xsi:type="dcterms:W3CDTF">2020-04-09T09:01:44Z</dcterms:modified>
</cp:coreProperties>
</file>