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297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157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94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4840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3253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7389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599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0124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386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726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67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98478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3744415"/>
          </a:xfrm>
        </p:spPr>
        <p:txBody>
          <a:bodyPr/>
          <a:lstStyle/>
          <a:p>
            <a:r>
              <a:rPr lang="en-US" sz="4400" dirty="0" smtClean="0"/>
              <a:t>COVID – 19</a:t>
            </a:r>
            <a:r>
              <a:rPr lang="ru-RU" sz="4400" dirty="0" smtClean="0"/>
              <a:t>: </a:t>
            </a:r>
            <a:br>
              <a:rPr lang="ru-RU" sz="4400" dirty="0" smtClean="0"/>
            </a:br>
            <a:r>
              <a:rPr lang="ru-RU" sz="4400" dirty="0" smtClean="0"/>
              <a:t>эпидемиология, клиника, обследование, протоколы(стандарты) лечения, профилактика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159107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Профессор кафедры педиатрии ИДПО </a:t>
            </a:r>
            <a:r>
              <a:rPr lang="ru-RU" dirty="0" err="1" smtClean="0">
                <a:solidFill>
                  <a:schemeClr val="accent1"/>
                </a:solidFill>
              </a:rPr>
              <a:t>Шагарова</a:t>
            </a:r>
            <a:r>
              <a:rPr lang="ru-RU" dirty="0" smtClean="0">
                <a:solidFill>
                  <a:schemeClr val="accent1"/>
                </a:solidFill>
              </a:rPr>
              <a:t> С.В.</a:t>
            </a:r>
          </a:p>
          <a:p>
            <a:r>
              <a:rPr lang="ru-RU" dirty="0" smtClean="0">
                <a:solidFill>
                  <a:schemeClr val="accent1"/>
                </a:solidFill>
              </a:rPr>
              <a:t>УФА</a:t>
            </a:r>
          </a:p>
          <a:p>
            <a:r>
              <a:rPr lang="ru-RU" dirty="0" smtClean="0">
                <a:solidFill>
                  <a:schemeClr val="accent1"/>
                </a:solidFill>
              </a:rPr>
              <a:t>2020</a:t>
            </a:r>
            <a:endParaRPr lang="ru-RU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83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Обследование пациентов с подозрением на </a:t>
            </a:r>
            <a:r>
              <a:rPr lang="en-US" dirty="0" err="1" smtClean="0"/>
              <a:t>Covid</a:t>
            </a:r>
            <a:r>
              <a:rPr lang="en-US" dirty="0" smtClean="0"/>
              <a:t> 19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У лиц, находящихся под медицинским наблюдением:</a:t>
            </a:r>
          </a:p>
          <a:p>
            <a:r>
              <a:rPr lang="ru-RU" dirty="0" smtClean="0"/>
              <a:t> </a:t>
            </a:r>
            <a:r>
              <a:rPr lang="ru-RU" dirty="0" smtClean="0"/>
              <a:t>Мазок из носоглотки и ротоглотки</a:t>
            </a:r>
          </a:p>
          <a:p>
            <a:r>
              <a:rPr lang="ru-RU" dirty="0" smtClean="0"/>
              <a:t> </a:t>
            </a:r>
            <a:r>
              <a:rPr lang="ru-RU" dirty="0" smtClean="0"/>
              <a:t>Сыворотка крови</a:t>
            </a:r>
          </a:p>
          <a:p>
            <a:r>
              <a:rPr lang="ru-RU" dirty="0" smtClean="0"/>
              <a:t> </a:t>
            </a:r>
            <a:r>
              <a:rPr lang="ru-RU" dirty="0" smtClean="0"/>
              <a:t>Моча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928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Обследование пациентов с подозрением на </a:t>
            </a:r>
            <a:r>
              <a:rPr lang="en-US" dirty="0" err="1" smtClean="0"/>
              <a:t>Covid</a:t>
            </a:r>
            <a:r>
              <a:rPr lang="en-US" dirty="0" smtClean="0"/>
              <a:t> 19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ТРАНСПОРТНАЯ СРЕДА</a:t>
            </a:r>
          </a:p>
          <a:p>
            <a:pPr marL="0" indent="0">
              <a:buNone/>
            </a:pPr>
            <a:r>
              <a:rPr lang="ru-RU" dirty="0" smtClean="0"/>
              <a:t>Самой важной на этапе отбора </a:t>
            </a:r>
            <a:r>
              <a:rPr lang="ru-RU" dirty="0" smtClean="0"/>
              <a:t>материала является </a:t>
            </a:r>
            <a:r>
              <a:rPr lang="ru-RU" dirty="0" smtClean="0"/>
              <a:t>транспортная среда. От ее состава и качества</a:t>
            </a:r>
            <a:r>
              <a:rPr lang="ru-RU" dirty="0"/>
              <a:t> </a:t>
            </a:r>
            <a:r>
              <a:rPr lang="ru-RU" dirty="0" smtClean="0"/>
              <a:t>полностью</a:t>
            </a:r>
            <a:r>
              <a:rPr lang="ru-RU" dirty="0"/>
              <a:t> </a:t>
            </a:r>
            <a:r>
              <a:rPr lang="ru-RU" dirty="0" smtClean="0"/>
              <a:t>зависит</a:t>
            </a:r>
            <a:r>
              <a:rPr lang="ru-RU" dirty="0"/>
              <a:t> </a:t>
            </a:r>
            <a:r>
              <a:rPr lang="ru-RU" dirty="0" smtClean="0"/>
              <a:t>сохранность</a:t>
            </a:r>
            <a:r>
              <a:rPr lang="ru-RU" dirty="0"/>
              <a:t> </a:t>
            </a:r>
            <a:r>
              <a:rPr lang="ru-RU" dirty="0" smtClean="0"/>
              <a:t>вируса в пробе.</a:t>
            </a:r>
          </a:p>
          <a:p>
            <a:pPr marL="0" indent="0">
              <a:buNone/>
            </a:pPr>
            <a:r>
              <a:rPr lang="ru-RU" dirty="0" smtClean="0"/>
              <a:t>Готовую среду разливают по стерильным пробиркам по 1-2 мл и хранят в холодильнике при +4˚С, в течение не более 6 недель.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977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Обследование пациентов с подозрением на </a:t>
            </a:r>
            <a:r>
              <a:rPr lang="en-US" dirty="0" err="1" smtClean="0"/>
              <a:t>Covid</a:t>
            </a:r>
            <a:r>
              <a:rPr lang="en-US" dirty="0" smtClean="0"/>
              <a:t> 19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Мазки берут сухими стерильными зондами</a:t>
            </a:r>
          </a:p>
          <a:p>
            <a:r>
              <a:rPr lang="ru-RU" dirty="0" smtClean="0"/>
              <a:t>Зонд вводят легким движением ПО НАРУЖНОЙ СТЕНКЕ полости носа на глубину 2-3 см до нижней носовой раковины</a:t>
            </a:r>
          </a:p>
          <a:p>
            <a:r>
              <a:rPr lang="ru-RU" dirty="0" smtClean="0"/>
              <a:t>Затем зонд слегка опускаю книзу, вводят в нижний носовой ход под нижнюю носовую раковину, и удаляют вдоль НАРУЖНОЙ СТЕНКИ полости носа, производя вращательные движения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882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Обследование пациентов с подозрением на </a:t>
            </a:r>
            <a:r>
              <a:rPr lang="en-US" dirty="0" err="1" smtClean="0"/>
              <a:t>Covid</a:t>
            </a:r>
            <a:r>
              <a:rPr lang="en-US" dirty="0" smtClean="0"/>
              <a:t> 19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dirty="0" smtClean="0"/>
              <a:t>МАЗКИ ИЗ РОТОГЛОТКИ</a:t>
            </a:r>
          </a:p>
          <a:p>
            <a:r>
              <a:rPr lang="ru-RU" dirty="0" smtClean="0"/>
              <a:t>Мазки берут сухими стерильными зондами с ватными тампонами вращательными движениями с поверхности небных дужек, миндалин и задней стенки ротоглотки, избегая поверхности языка и слизистой</a:t>
            </a:r>
          </a:p>
          <a:p>
            <a:r>
              <a:rPr lang="ru-RU" dirty="0" smtClean="0"/>
              <a:t>Рабочую часть зонда с ватным тампоном помещают в стерильную одноразовую пробирку с </a:t>
            </a:r>
            <a:r>
              <a:rPr lang="ru-RU" dirty="0" smtClean="0"/>
              <a:t>транспортной </a:t>
            </a:r>
            <a:r>
              <a:rPr lang="ru-RU" dirty="0" smtClean="0"/>
              <a:t>средой. Конец зонда отламывают с расчетом, чтобы он позволил плотно закрыть крышку пробирки. Пробирку с раствором и рабочей частью зонда закрывают.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530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Обследование пациентов с подозрением на </a:t>
            </a:r>
            <a:r>
              <a:rPr lang="en-US" dirty="0" err="1" smtClean="0"/>
              <a:t>Covid</a:t>
            </a:r>
            <a:r>
              <a:rPr lang="en-US" dirty="0" smtClean="0"/>
              <a:t> 19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006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Мазок из носоглотки и мазок из ротоглотки помещают в одну пробирку для большей концентрации вируса!</a:t>
            </a:r>
          </a:p>
          <a:p>
            <a:r>
              <a:rPr lang="ru-RU" dirty="0" smtClean="0"/>
              <a:t>Хранение материала: При температуре от +4С – не более 5 суток.</a:t>
            </a:r>
          </a:p>
          <a:p>
            <a:r>
              <a:rPr lang="ru-RU" dirty="0" smtClean="0"/>
              <a:t>При необходимости длительного хранения клинический материал храниться при температуре минус 70С или в жидком азоте.</a:t>
            </a:r>
          </a:p>
          <a:p>
            <a:r>
              <a:rPr lang="ru-RU" dirty="0" smtClean="0"/>
              <a:t>Допускается только однократное замораживание/оттаивание материала!!!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972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Обследование пациентов с подозрением на </a:t>
            </a:r>
            <a:r>
              <a:rPr lang="en-US" dirty="0" err="1" smtClean="0"/>
              <a:t>Covid</a:t>
            </a:r>
            <a:r>
              <a:rPr lang="en-US" dirty="0" smtClean="0"/>
              <a:t> 19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Крышку пробирки с носоглоточным смывом (одноразовые пластиковые с закручивающейся крышкой) герметизируют (</a:t>
            </a:r>
            <a:r>
              <a:rPr lang="ru-RU" dirty="0" err="1" smtClean="0"/>
              <a:t>парафином,парафилмом</a:t>
            </a:r>
            <a:r>
              <a:rPr lang="ru-RU" dirty="0" smtClean="0"/>
              <a:t> и др.) и маркируют (первичный контейнер).</a:t>
            </a:r>
          </a:p>
          <a:p>
            <a:r>
              <a:rPr lang="ru-RU" dirty="0" smtClean="0"/>
              <a:t>Пробирки помещают в плотную полиэтиленовую упаковку (с замком),подходящего</a:t>
            </a:r>
            <a:r>
              <a:rPr lang="ru-RU" dirty="0"/>
              <a:t> </a:t>
            </a:r>
            <a:r>
              <a:rPr lang="ru-RU" dirty="0" smtClean="0"/>
              <a:t>герметично</a:t>
            </a:r>
            <a:r>
              <a:rPr lang="ru-RU" dirty="0"/>
              <a:t> </a:t>
            </a:r>
            <a:r>
              <a:rPr lang="ru-RU" dirty="0" smtClean="0"/>
              <a:t>закрыта</a:t>
            </a:r>
            <a:r>
              <a:rPr lang="ru-RU" dirty="0"/>
              <a:t> </a:t>
            </a:r>
            <a:r>
              <a:rPr lang="ru-RU" dirty="0" smtClean="0"/>
              <a:t>вертикально).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930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60648"/>
            <a:ext cx="9612560" cy="6120680"/>
          </a:xfrm>
        </p:spPr>
        <p:txBody>
          <a:bodyPr>
            <a:noAutofit/>
          </a:bodyPr>
          <a:lstStyle/>
          <a:p>
            <a:r>
              <a:rPr lang="ru-RU" sz="2400" dirty="0" smtClean="0"/>
              <a:t>Пробирки с материалом от разных пациентов упаковываются в индивидуальные пакеты с замком во избежание контаминации!</a:t>
            </a:r>
          </a:p>
          <a:p>
            <a:pPr marL="0" indent="0">
              <a:buNone/>
            </a:pPr>
            <a:endParaRPr lang="ru-RU" sz="2400" dirty="0" smtClean="0"/>
          </a:p>
          <a:p>
            <a:r>
              <a:rPr lang="ru-RU" sz="2400" dirty="0" smtClean="0"/>
              <a:t>Герметично закрытые упаковки помещают закрывающийся металлический/пластиковый</a:t>
            </a:r>
            <a:r>
              <a:rPr lang="ru-RU" sz="2400" dirty="0"/>
              <a:t> </a:t>
            </a:r>
            <a:r>
              <a:rPr lang="ru-RU" sz="2400" dirty="0" smtClean="0"/>
              <a:t>транспортировки биологического материала (вторичный контейнер).</a:t>
            </a:r>
          </a:p>
          <a:p>
            <a:endParaRPr lang="ru-RU" sz="2400" dirty="0" smtClean="0"/>
          </a:p>
          <a:p>
            <a:r>
              <a:rPr lang="ru-RU" sz="2400" dirty="0" smtClean="0"/>
              <a:t>Контейнер помещают в пенопластовый </a:t>
            </a:r>
            <a:r>
              <a:rPr lang="ru-RU" sz="2400" dirty="0" err="1" smtClean="0"/>
              <a:t>термоконтейнер</a:t>
            </a:r>
            <a:r>
              <a:rPr lang="ru-RU" sz="2400" dirty="0" smtClean="0"/>
              <a:t> или сумку-холодильник с охлаждающими термоэлементами (третичный контейнер).</a:t>
            </a:r>
          </a:p>
          <a:p>
            <a:endParaRPr lang="ru-RU" sz="2400" dirty="0" smtClean="0"/>
          </a:p>
          <a:p>
            <a:r>
              <a:rPr lang="ru-RU" sz="2400" dirty="0" smtClean="0"/>
              <a:t>Кровь отбирают в пробирку со средой ЭДТА.</a:t>
            </a:r>
          </a:p>
          <a:p>
            <a:endParaRPr lang="ru-RU" sz="2400" dirty="0" smtClean="0"/>
          </a:p>
          <a:p>
            <a:r>
              <a:rPr lang="ru-RU" sz="2400" dirty="0" smtClean="0"/>
              <a:t>Мочу в пластиковый контейнер с закручивающейся крышкой. Крышку фиксируют лейкопластырем по кругу.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68310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/>
          <a:lstStyle/>
          <a:p>
            <a:r>
              <a:rPr lang="ru-RU" dirty="0" smtClean="0"/>
              <a:t>Клиника </a:t>
            </a:r>
            <a:r>
              <a:rPr lang="en-US" dirty="0" smtClean="0"/>
              <a:t>COVID - 19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</p:spPr>
        <p:txBody>
          <a:bodyPr>
            <a:normAutofit/>
          </a:bodyPr>
          <a:lstStyle/>
          <a:p>
            <a:r>
              <a:rPr lang="ru-RU" dirty="0" smtClean="0"/>
              <a:t>Инкубационный период 2-14 дней </a:t>
            </a:r>
          </a:p>
          <a:p>
            <a:r>
              <a:rPr lang="ru-RU" dirty="0" smtClean="0"/>
              <a:t>Повышение температуры тела</a:t>
            </a:r>
          </a:p>
          <a:p>
            <a:r>
              <a:rPr lang="ru-RU" dirty="0" smtClean="0"/>
              <a:t>Кашель (сухой или с небольшим количеством мокроты) </a:t>
            </a:r>
          </a:p>
          <a:p>
            <a:r>
              <a:rPr lang="ru-RU" dirty="0" smtClean="0"/>
              <a:t>Одышка</a:t>
            </a:r>
          </a:p>
          <a:p>
            <a:r>
              <a:rPr lang="ru-RU" dirty="0" smtClean="0"/>
              <a:t>Миалгии и утомляемость </a:t>
            </a:r>
          </a:p>
          <a:p>
            <a:r>
              <a:rPr lang="ru-RU" dirty="0" smtClean="0"/>
              <a:t>Ощущение заложенности в грудной клетке</a:t>
            </a:r>
            <a:endParaRPr lang="en-US" dirty="0" smtClean="0"/>
          </a:p>
          <a:p>
            <a:r>
              <a:rPr lang="ru-RU" dirty="0" smtClean="0"/>
              <a:t>Заложенность носа</a:t>
            </a:r>
          </a:p>
          <a:p>
            <a:r>
              <a:rPr lang="ru-RU" dirty="0" smtClean="0"/>
              <a:t>Инъекция сосудов склеры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471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Клинические проявления </a:t>
            </a:r>
            <a:r>
              <a:rPr lang="en-US" dirty="0" smtClean="0"/>
              <a:t>COVID - 19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•ОРВИ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•Пневмония, в </a:t>
            </a:r>
            <a:r>
              <a:rPr lang="ru-RU" dirty="0" err="1"/>
              <a:t>т.ч</a:t>
            </a:r>
            <a:r>
              <a:rPr lang="ru-RU" dirty="0"/>
              <a:t>. с ОДН </a:t>
            </a:r>
          </a:p>
          <a:p>
            <a:pPr marL="0" indent="0">
              <a:buNone/>
            </a:pPr>
            <a:r>
              <a:rPr lang="ru-RU" dirty="0"/>
              <a:t>•ОРДС</a:t>
            </a:r>
          </a:p>
          <a:p>
            <a:pPr marL="0" indent="0">
              <a:buNone/>
            </a:pPr>
            <a:r>
              <a:rPr lang="ru-RU" dirty="0"/>
              <a:t>•Сепсис</a:t>
            </a:r>
          </a:p>
          <a:p>
            <a:pPr marL="0" indent="0">
              <a:buNone/>
            </a:pPr>
            <a:r>
              <a:rPr lang="ru-RU" dirty="0"/>
              <a:t>•Септический шок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913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ru-RU" dirty="0" smtClean="0"/>
              <a:t>Клиническая картина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76064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Инфекция, вызываемая вирусом SARS-CoV-2, может протекать как бессимптомно или в лёгкой форме, так и в тяжёлой форме с риском </a:t>
            </a:r>
            <a:r>
              <a:rPr lang="ru-RU" dirty="0" smtClean="0"/>
              <a:t>смерти</a:t>
            </a:r>
          </a:p>
          <a:p>
            <a:pPr marL="0" indent="0">
              <a:buNone/>
            </a:pPr>
            <a:r>
              <a:rPr lang="ru-RU" dirty="0" smtClean="0"/>
              <a:t>Может </a:t>
            </a:r>
            <a:r>
              <a:rPr lang="ru-RU" dirty="0"/>
              <a:t>проявляться в трёх основных клинических </a:t>
            </a:r>
            <a:r>
              <a:rPr lang="ru-RU" dirty="0" smtClean="0"/>
              <a:t>формах: </a:t>
            </a:r>
            <a:endParaRPr lang="ru-RU" dirty="0"/>
          </a:p>
          <a:p>
            <a:r>
              <a:rPr lang="ru-RU" dirty="0" smtClean="0"/>
              <a:t>Острая </a:t>
            </a:r>
            <a:r>
              <a:rPr lang="ru-RU" dirty="0"/>
              <a:t>респираторная вирусная инфекция лёгкого течения с наличием симптомов инфекции верхних дыхательных путей;</a:t>
            </a:r>
          </a:p>
          <a:p>
            <a:r>
              <a:rPr lang="ru-RU" dirty="0" smtClean="0"/>
              <a:t>Пневмония </a:t>
            </a:r>
            <a:r>
              <a:rPr lang="ru-RU" dirty="0"/>
              <a:t>без угрозы для жизни;</a:t>
            </a:r>
          </a:p>
          <a:p>
            <a:r>
              <a:rPr lang="ru-RU" dirty="0" smtClean="0"/>
              <a:t>Тяжёлая </a:t>
            </a:r>
            <a:r>
              <a:rPr lang="ru-RU" dirty="0"/>
              <a:t>пневмония с острым респираторным дистресс-синдромом.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267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ru-RU" dirty="0" smtClean="0"/>
              <a:t>Эпидемиология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Д</a:t>
            </a:r>
            <a:r>
              <a:rPr lang="ru-RU" dirty="0" smtClean="0"/>
              <a:t>о </a:t>
            </a:r>
            <a:r>
              <a:rPr lang="ru-RU" dirty="0"/>
              <a:t>2002 года </a:t>
            </a:r>
            <a:r>
              <a:rPr lang="ru-RU" dirty="0" err="1"/>
              <a:t>коронавирусы</a:t>
            </a:r>
            <a:r>
              <a:rPr lang="ru-RU" dirty="0"/>
              <a:t> рассматривались в качестве агентов, вызывающих нетяжелые заболевания верхних дыхательных путей с крайне редкими летальными исходами.</a:t>
            </a:r>
          </a:p>
          <a:p>
            <a:r>
              <a:rPr lang="ru-RU" dirty="0" smtClean="0"/>
              <a:t>В 2002 году эпидемия </a:t>
            </a:r>
            <a:r>
              <a:rPr lang="ru-RU" dirty="0"/>
              <a:t>атипичной пневмонии, вызванная </a:t>
            </a:r>
            <a:r>
              <a:rPr lang="ru-RU" dirty="0" err="1"/>
              <a:t>коронавирусом</a:t>
            </a:r>
            <a:r>
              <a:rPr lang="ru-RU" dirty="0"/>
              <a:t> </a:t>
            </a:r>
            <a:r>
              <a:rPr lang="ru-RU" b="1" dirty="0"/>
              <a:t>SARS-</a:t>
            </a:r>
            <a:r>
              <a:rPr lang="ru-RU" b="1" dirty="0" err="1"/>
              <a:t>CoV</a:t>
            </a:r>
            <a:r>
              <a:rPr lang="ru-RU" dirty="0"/>
              <a:t>. За период эпидемии в 37 странах зарегистрировано &gt;8000 случаев, из них 774 со смертельным исходом. С 2004 г. новых случаев не зарегистрировано</a:t>
            </a:r>
          </a:p>
          <a:p>
            <a:r>
              <a:rPr lang="ru-RU" dirty="0" smtClean="0"/>
              <a:t>В 2012 году появился </a:t>
            </a:r>
            <a:r>
              <a:rPr lang="ru-RU" dirty="0" err="1"/>
              <a:t>коронавирус</a:t>
            </a:r>
            <a:r>
              <a:rPr lang="ru-RU" dirty="0"/>
              <a:t> </a:t>
            </a:r>
            <a:r>
              <a:rPr lang="ru-RU" b="1" dirty="0"/>
              <a:t>MERS-</a:t>
            </a:r>
            <a:r>
              <a:rPr lang="ru-RU" b="1" dirty="0" err="1"/>
              <a:t>CoV</a:t>
            </a:r>
            <a:r>
              <a:rPr lang="ru-RU" dirty="0"/>
              <a:t>, возбудитель ближневосточного респираторного синдрома (MERS). Циркулирует по </a:t>
            </a:r>
            <a:r>
              <a:rPr lang="ru-RU" dirty="0" err="1"/>
              <a:t>н.в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1321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492896"/>
            <a:ext cx="8229600" cy="2880320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В ГРУППЕ РИСКА НАХОДЯТСЯ ВСЕ ВОЗРАСТНЫЕ КАТЕГОРИИ НАСЕЛЕНИЯ!!!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58546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Осложнения </a:t>
            </a:r>
            <a:r>
              <a:rPr lang="en-US" dirty="0" smtClean="0"/>
              <a:t>COVID - 19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7534619"/>
              </p:ext>
            </p:extLst>
          </p:nvPr>
        </p:nvGraphicFramePr>
        <p:xfrm>
          <a:off x="539552" y="898000"/>
          <a:ext cx="8424936" cy="5960000"/>
        </p:xfrm>
        <a:graphic>
          <a:graphicData uri="http://schemas.openxmlformats.org/drawingml/2006/table">
            <a:tbl>
              <a:tblPr/>
              <a:tblGrid>
                <a:gridCol w="4212468"/>
                <a:gridCol w="4212468"/>
              </a:tblGrid>
              <a:tr h="510555">
                <a:tc>
                  <a:txBody>
                    <a:bodyPr/>
                    <a:lstStyle/>
                    <a:p>
                      <a:r>
                        <a:rPr lang="ru-RU" sz="1600" dirty="0"/>
                        <a:t>Осложнение 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/>
                        <a:t>Распространённость</a:t>
                      </a:r>
                      <a:br>
                        <a:rPr lang="ru-RU" sz="1600"/>
                      </a:br>
                      <a:r>
                        <a:rPr lang="ru-RU" sz="1600"/>
                        <a:t>среди пациентов 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30089">
                <a:tc>
                  <a:txBody>
                    <a:bodyPr/>
                    <a:lstStyle/>
                    <a:p>
                      <a:r>
                        <a:rPr lang="ru-RU" sz="1600" dirty="0"/>
                        <a:t>Острый</a:t>
                      </a:r>
                      <a:br>
                        <a:rPr lang="ru-RU" sz="1600" dirty="0"/>
                      </a:br>
                      <a:r>
                        <a:rPr lang="ru-RU" sz="1600" dirty="0"/>
                        <a:t>респираторный</a:t>
                      </a:r>
                      <a:br>
                        <a:rPr lang="ru-RU" sz="1600" dirty="0"/>
                      </a:br>
                      <a:r>
                        <a:rPr lang="ru-RU" sz="1600" dirty="0"/>
                        <a:t>дистресс-синдром 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от 15 % до 33 % 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30089">
                <a:tc>
                  <a:txBody>
                    <a:bodyPr/>
                    <a:lstStyle/>
                    <a:p>
                      <a:r>
                        <a:rPr lang="ru-RU" sz="1600" dirty="0"/>
                        <a:t>Острая</a:t>
                      </a:r>
                      <a:br>
                        <a:rPr lang="ru-RU" sz="1600" dirty="0"/>
                      </a:br>
                      <a:r>
                        <a:rPr lang="ru-RU" sz="1600" dirty="0"/>
                        <a:t>дыхательная</a:t>
                      </a:r>
                      <a:br>
                        <a:rPr lang="ru-RU" sz="1600" dirty="0"/>
                      </a:br>
                      <a:r>
                        <a:rPr lang="ru-RU" sz="1600" dirty="0"/>
                        <a:t>недостаточность 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/>
                        <a:t>8 % 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30089">
                <a:tc>
                  <a:txBody>
                    <a:bodyPr/>
                    <a:lstStyle/>
                    <a:p>
                      <a:r>
                        <a:rPr lang="ru-RU" sz="1600" dirty="0"/>
                        <a:t>Острая</a:t>
                      </a:r>
                      <a:br>
                        <a:rPr lang="ru-RU" sz="1600" dirty="0"/>
                      </a:br>
                      <a:r>
                        <a:rPr lang="ru-RU" sz="1600" dirty="0"/>
                        <a:t>сердечная</a:t>
                      </a:r>
                      <a:br>
                        <a:rPr lang="ru-RU" sz="1600" dirty="0"/>
                      </a:br>
                      <a:r>
                        <a:rPr lang="ru-RU" sz="1600" dirty="0"/>
                        <a:t>недостаточность 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/>
                        <a:t>от 7 % до 20 % 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1021">
                <a:tc>
                  <a:txBody>
                    <a:bodyPr/>
                    <a:lstStyle/>
                    <a:p>
                      <a:r>
                        <a:rPr lang="ru-RU" sz="1600"/>
                        <a:t>Вторичная инфекция 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/>
                        <a:t>от 6 % до 10 % 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30089">
                <a:tc>
                  <a:txBody>
                    <a:bodyPr/>
                    <a:lstStyle/>
                    <a:p>
                      <a:r>
                        <a:rPr lang="ru-RU" sz="1600" dirty="0"/>
                        <a:t>Острая</a:t>
                      </a:r>
                      <a:br>
                        <a:rPr lang="ru-RU" sz="1600" dirty="0"/>
                      </a:br>
                      <a:r>
                        <a:rPr lang="ru-RU" sz="1600" dirty="0"/>
                        <a:t>почечная</a:t>
                      </a:r>
                      <a:br>
                        <a:rPr lang="ru-RU" sz="1600" dirty="0"/>
                      </a:br>
                      <a:r>
                        <a:rPr lang="ru-RU" sz="1600" dirty="0"/>
                        <a:t>недостаточность 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/>
                        <a:t>от 3 % до 8 % 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1021">
                <a:tc>
                  <a:txBody>
                    <a:bodyPr/>
                    <a:lstStyle/>
                    <a:p>
                      <a:r>
                        <a:rPr lang="ru-RU" sz="1600" dirty="0"/>
                        <a:t>Септический шок 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/>
                        <a:t>от 4 % до 8 % 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1021">
                <a:tc>
                  <a:txBody>
                    <a:bodyPr/>
                    <a:lstStyle/>
                    <a:p>
                      <a:r>
                        <a:rPr lang="ru-RU" sz="1600" dirty="0" err="1"/>
                        <a:t>Кардиомиопатии</a:t>
                      </a:r>
                      <a:r>
                        <a:rPr lang="ru-RU" sz="1600" dirty="0"/>
                        <a:t> 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/>
                        <a:t>у 33 % критических 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30089">
                <a:tc>
                  <a:txBody>
                    <a:bodyPr/>
                    <a:lstStyle/>
                    <a:p>
                      <a:r>
                        <a:rPr lang="ru-RU" sz="1600" dirty="0"/>
                        <a:t>Диссеминированное</a:t>
                      </a:r>
                      <a:br>
                        <a:rPr lang="ru-RU" sz="1600" dirty="0"/>
                      </a:br>
                      <a:r>
                        <a:rPr lang="ru-RU" sz="1600" dirty="0"/>
                        <a:t>внутрисосудистое</a:t>
                      </a:r>
                      <a:br>
                        <a:rPr lang="ru-RU" sz="1600" dirty="0"/>
                      </a:br>
                      <a:r>
                        <a:rPr lang="ru-RU" sz="1600" dirty="0"/>
                        <a:t>свёртывание 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/>
                        <a:t>у 71 % погибших 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0555">
                <a:tc>
                  <a:txBody>
                    <a:bodyPr/>
                    <a:lstStyle/>
                    <a:p>
                      <a:r>
                        <a:rPr lang="ru-RU" sz="1600"/>
                        <a:t>Осложнения</a:t>
                      </a:r>
                      <a:br>
                        <a:rPr lang="ru-RU" sz="1600"/>
                      </a:br>
                      <a:r>
                        <a:rPr lang="ru-RU" sz="1600"/>
                        <a:t>беременности 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не исключаются 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388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Порядки, стандарты лечения у детей</a:t>
            </a:r>
            <a:br>
              <a:rPr lang="ru-RU" dirty="0" smtClean="0"/>
            </a:br>
            <a:r>
              <a:rPr lang="ru-RU" dirty="0" smtClean="0"/>
              <a:t>Приказ №521 от 05.05.2012 МЗ-РФ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r>
              <a:rPr lang="ru-RU" dirty="0"/>
              <a:t>Бригада скорой медицинской помощи доставляет детей с инфекционными заболеваниями, осложнившимися угрожающими жизни состояниями, в медицинские организации, имеющие в своей структуре отделение анестезиологии-реанимации или блок (палату) реанимации и интенсивной терапии и обеспечивающие круглосуточное медицинское наблюдение и лечение детей.</a:t>
            </a:r>
          </a:p>
        </p:txBody>
      </p:sp>
    </p:spTree>
    <p:extLst>
      <p:ext uri="{BB962C8B-B14F-4D97-AF65-F5344CB8AC3E}">
        <p14:creationId xmlns:p14="http://schemas.microsoft.com/office/powerpoint/2010/main" val="4079142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Порядки, стандарты лечения у детей</a:t>
            </a:r>
            <a:br>
              <a:rPr lang="ru-RU" dirty="0"/>
            </a:br>
            <a:r>
              <a:rPr lang="ru-RU" dirty="0"/>
              <a:t>Приказ №521 от 05.05.2012 МЗ-РФ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 наличии медицинских показаний после устранения угрожающих жизни состояний дети переводятся, в том числе с использованием санитарной или санитарно-авиационной эвакуации, в детское инфекционное отделение (койки), а при его отсутствии - инфекционное отделение медицинской организации для оказания медицинской помощи.</a:t>
            </a:r>
          </a:p>
        </p:txBody>
      </p:sp>
    </p:spTree>
    <p:extLst>
      <p:ext uri="{BB962C8B-B14F-4D97-AF65-F5344CB8AC3E}">
        <p14:creationId xmlns:p14="http://schemas.microsoft.com/office/powerpoint/2010/main" val="3225969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02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СП 1.3.3118-13 </a:t>
            </a:r>
            <a:r>
              <a:rPr lang="ru-RU" b="1" dirty="0"/>
              <a:t>Безопасность работы с микроорганизмами I-II групп патогенности (опасности)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При возникновении случаев заболеваний, вызванных микроорганизмами I-II групп патогенности </a:t>
            </a:r>
            <a:r>
              <a:rPr lang="ru-RU" dirty="0" smtClean="0"/>
              <a:t>(</a:t>
            </a:r>
            <a:r>
              <a:rPr lang="en-US" dirty="0" smtClean="0"/>
              <a:t>COVID-19,</a:t>
            </a:r>
            <a:r>
              <a:rPr lang="ru-RU" dirty="0" smtClean="0"/>
              <a:t>чума</a:t>
            </a:r>
            <a:r>
              <a:rPr lang="ru-RU" dirty="0"/>
              <a:t>, холера, заболевания, вызванные вирусами I группы патогенности), разворачивают инфекционный и провизорный госпитали, изолятор и </a:t>
            </a:r>
            <a:r>
              <a:rPr lang="ru-RU" dirty="0" err="1"/>
              <a:t>обсерватор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94737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 1.3.3118-13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Инфекционный и провизорный госпитали, изолятор организуют на базе инфекционной или многопрофильной больницы. Разрешается также организация указанных временных специализированных медицинских формирований в изолированных помещениях типа школьных зданий, общежитий, а также в палатках с выделением обслуживающего персонала и соблюдением настоящих санитарных правил.</a:t>
            </a:r>
          </a:p>
        </p:txBody>
      </p:sp>
    </p:spTree>
    <p:extLst>
      <p:ext uri="{BB962C8B-B14F-4D97-AF65-F5344CB8AC3E}">
        <p14:creationId xmlns:p14="http://schemas.microsoft.com/office/powerpoint/2010/main" val="36653984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 1.3.3118-13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Больные (лица с подозрением на </a:t>
            </a:r>
            <a:r>
              <a:rPr lang="ru-RU" dirty="0" smtClean="0"/>
              <a:t>заболевание)</a:t>
            </a:r>
            <a:r>
              <a:rPr lang="en-US" dirty="0" smtClean="0"/>
              <a:t> COVID-19,</a:t>
            </a:r>
            <a:r>
              <a:rPr lang="ru-RU" dirty="0" smtClean="0"/>
              <a:t> </a:t>
            </a:r>
            <a:r>
              <a:rPr lang="ru-RU" dirty="0"/>
              <a:t>чумой, холерой и заболеваниями, вызванными вирусами I группы патогенности, с целью изоляции и лечения госпитализируются в инфекционный госпиталь или изолированное помещение (бокс) инфекционного стационара с отдельными входами для больных и обслуживающего персонала.</a:t>
            </a:r>
          </a:p>
        </p:txBody>
      </p:sp>
    </p:spTree>
    <p:extLst>
      <p:ext uri="{BB962C8B-B14F-4D97-AF65-F5344CB8AC3E}">
        <p14:creationId xmlns:p14="http://schemas.microsoft.com/office/powerpoint/2010/main" val="27105203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ru-RU" dirty="0" smtClean="0"/>
              <a:t>Лечение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76064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Этиотропное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П</a:t>
            </a:r>
            <a:r>
              <a:rPr lang="ru-RU" dirty="0" smtClean="0"/>
              <a:t>о </a:t>
            </a:r>
            <a:r>
              <a:rPr lang="ru-RU" dirty="0"/>
              <a:t>клиническому опыту ведения пациентов с атипичной пневмонией, связанной с </a:t>
            </a:r>
            <a:r>
              <a:rPr lang="ru-RU" dirty="0" err="1"/>
              <a:t>коронавирусами</a:t>
            </a:r>
            <a:r>
              <a:rPr lang="ru-RU" dirty="0"/>
              <a:t> SARS-</a:t>
            </a:r>
            <a:r>
              <a:rPr lang="ru-RU" dirty="0" err="1"/>
              <a:t>CoV</a:t>
            </a:r>
            <a:r>
              <a:rPr lang="ru-RU" dirty="0"/>
              <a:t> и MERS-</a:t>
            </a:r>
            <a:r>
              <a:rPr lang="ru-RU" dirty="0" err="1"/>
              <a:t>CoV</a:t>
            </a:r>
            <a:r>
              <a:rPr lang="ru-RU" dirty="0"/>
              <a:t>, выделяют препараты этиологической направленности (как правило, использованных в комбинации):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•</a:t>
            </a:r>
            <a:r>
              <a:rPr lang="ru-RU" dirty="0" err="1" smtClean="0"/>
              <a:t>Лопинавир+ритонавир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 smtClean="0"/>
              <a:t>•</a:t>
            </a:r>
            <a:r>
              <a:rPr lang="ru-RU" dirty="0" err="1" smtClean="0"/>
              <a:t>Рибавирин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 smtClean="0"/>
              <a:t>•Препараты интерферонов</a:t>
            </a:r>
          </a:p>
          <a:p>
            <a:pPr marL="0" indent="0">
              <a:buNone/>
            </a:pPr>
            <a:r>
              <a:rPr lang="ru-RU" dirty="0" smtClean="0"/>
              <a:t>•</a:t>
            </a:r>
            <a:r>
              <a:rPr lang="ru-RU" dirty="0" err="1" smtClean="0"/>
              <a:t>Реозамивирин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•</a:t>
            </a:r>
            <a:r>
              <a:rPr lang="ru-RU" dirty="0" err="1" smtClean="0"/>
              <a:t>Иммунофаг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При присоединении бактериальной флоры применяют антибиотики </a:t>
            </a:r>
            <a:r>
              <a:rPr lang="ru-RU" dirty="0" err="1" smtClean="0"/>
              <a:t>фторхинолонового</a:t>
            </a:r>
            <a:r>
              <a:rPr lang="ru-RU" dirty="0" smtClean="0"/>
              <a:t> ряда:</a:t>
            </a:r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 err="1" smtClean="0"/>
              <a:t>Левофлоксацин</a:t>
            </a:r>
            <a:r>
              <a:rPr lang="ru-RU" dirty="0" smtClean="0"/>
              <a:t>(«</a:t>
            </a:r>
            <a:r>
              <a:rPr lang="ru-RU" dirty="0" err="1" smtClean="0"/>
              <a:t>Лефлобакт</a:t>
            </a:r>
            <a:r>
              <a:rPr lang="ru-RU" dirty="0" smtClean="0"/>
              <a:t>») и др.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0489857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ru-RU" dirty="0" smtClean="0"/>
              <a:t>Лечение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Патогенетическое </a:t>
            </a:r>
            <a:endParaRPr lang="ru-RU" b="1" dirty="0"/>
          </a:p>
          <a:p>
            <a:endParaRPr lang="ru-RU" dirty="0"/>
          </a:p>
          <a:p>
            <a:r>
              <a:rPr lang="ru-RU" dirty="0" smtClean="0"/>
              <a:t>Достаточное количество </a:t>
            </a:r>
            <a:r>
              <a:rPr lang="ru-RU" b="1" dirty="0" smtClean="0"/>
              <a:t>жидкости; </a:t>
            </a:r>
            <a:r>
              <a:rPr lang="ru-RU" dirty="0" smtClean="0"/>
              <a:t>при выраженной интоксикации показаны </a:t>
            </a:r>
            <a:r>
              <a:rPr lang="ru-RU" dirty="0" err="1" smtClean="0"/>
              <a:t>энтеросорбенты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Инфузионная</a:t>
            </a:r>
            <a:r>
              <a:rPr lang="ru-RU" dirty="0" smtClean="0"/>
              <a:t> терапия под контролем состояния у пациентов в </a:t>
            </a:r>
            <a:r>
              <a:rPr lang="ru-RU" b="1" dirty="0" smtClean="0"/>
              <a:t>тяжелом </a:t>
            </a:r>
            <a:r>
              <a:rPr lang="ru-RU" dirty="0" smtClean="0"/>
              <a:t>состоянии (с осторожностью)</a:t>
            </a:r>
          </a:p>
          <a:p>
            <a:r>
              <a:rPr lang="ru-RU" dirty="0" smtClean="0"/>
              <a:t>Для профилактики отека мозга, легких целесообразно проводить </a:t>
            </a:r>
            <a:r>
              <a:rPr lang="ru-RU" dirty="0" err="1" smtClean="0"/>
              <a:t>инфузионную</a:t>
            </a:r>
            <a:r>
              <a:rPr lang="ru-RU" dirty="0" smtClean="0"/>
              <a:t> терапию на фоне форсированного диуреза</a:t>
            </a:r>
          </a:p>
          <a:p>
            <a:r>
              <a:rPr lang="ru-RU" dirty="0" err="1" smtClean="0"/>
              <a:t>Мукоактивные</a:t>
            </a:r>
            <a:r>
              <a:rPr lang="ru-RU" dirty="0" smtClean="0"/>
              <a:t> препараты с целью улучшения отхождения мокроты</a:t>
            </a:r>
          </a:p>
          <a:p>
            <a:r>
              <a:rPr lang="ru-RU" dirty="0" err="1" smtClean="0"/>
              <a:t>Бронхолитическая</a:t>
            </a:r>
            <a:r>
              <a:rPr lang="ru-RU" dirty="0" smtClean="0"/>
              <a:t> ингаляционная терапия </a:t>
            </a:r>
            <a:r>
              <a:rPr lang="ru-RU" dirty="0" err="1" smtClean="0"/>
              <a:t>бронхообструктивного</a:t>
            </a:r>
            <a:r>
              <a:rPr lang="ru-RU" dirty="0" smtClean="0"/>
              <a:t> синдрома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12132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/>
              <a:t>Симптоматическое</a:t>
            </a:r>
            <a:endParaRPr lang="ru-RU" dirty="0"/>
          </a:p>
          <a:p>
            <a:endParaRPr lang="ru-RU" dirty="0"/>
          </a:p>
          <a:p>
            <a:r>
              <a:rPr lang="ru-RU" dirty="0" smtClean="0"/>
              <a:t>Купирование лихорадки</a:t>
            </a:r>
          </a:p>
          <a:p>
            <a:endParaRPr lang="ru-RU" dirty="0" smtClean="0"/>
          </a:p>
          <a:p>
            <a:r>
              <a:rPr lang="ru-RU" dirty="0" smtClean="0"/>
              <a:t>Комплексная терапия ринита/ </a:t>
            </a:r>
            <a:r>
              <a:rPr lang="ru-RU" dirty="0" err="1" smtClean="0"/>
              <a:t>ринофарингита</a:t>
            </a:r>
            <a:r>
              <a:rPr lang="ru-RU" dirty="0" smtClean="0"/>
              <a:t> </a:t>
            </a:r>
          </a:p>
          <a:p>
            <a:endParaRPr lang="ru-RU" dirty="0" smtClean="0"/>
          </a:p>
          <a:p>
            <a:r>
              <a:rPr lang="ru-RU" dirty="0" smtClean="0"/>
              <a:t>Комплексная терапия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8151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/>
          <a:lstStyle/>
          <a:p>
            <a:r>
              <a:rPr lang="ru-RU" dirty="0" smtClean="0"/>
              <a:t>Эпидемиология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Зарегистрировано 2519 случаев заболеваний, из них более 866 со смертельным исходом.</a:t>
            </a:r>
          </a:p>
          <a:p>
            <a:r>
              <a:rPr lang="ru-RU" dirty="0" smtClean="0"/>
              <a:t>В 2019 году </a:t>
            </a:r>
            <a:r>
              <a:rPr lang="ru-RU" dirty="0"/>
              <a:t>п</a:t>
            </a:r>
            <a:r>
              <a:rPr lang="ru-RU" dirty="0" smtClean="0"/>
              <a:t>оявился </a:t>
            </a:r>
            <a:r>
              <a:rPr lang="ru-RU" dirty="0" err="1" smtClean="0"/>
              <a:t>коронавирус</a:t>
            </a:r>
            <a:r>
              <a:rPr lang="ru-RU" dirty="0" smtClean="0"/>
              <a:t> </a:t>
            </a:r>
            <a:r>
              <a:rPr lang="ru-RU" b="1" dirty="0" smtClean="0"/>
              <a:t>SARS-CoV-2, </a:t>
            </a:r>
            <a:r>
              <a:rPr lang="ru-RU" dirty="0" smtClean="0"/>
              <a:t>первоначальный источник инфекции не установлен. Первые случаи заболевания могли быть связаны с посещением рынка морепродуктов в г. Ухань (провинция </a:t>
            </a:r>
            <a:r>
              <a:rPr lang="ru-RU" dirty="0" err="1" smtClean="0"/>
              <a:t>Хубэй</a:t>
            </a:r>
            <a:r>
              <a:rPr lang="ru-RU" dirty="0" smtClean="0"/>
              <a:t>, КНР). </a:t>
            </a:r>
          </a:p>
          <a:p>
            <a:r>
              <a:rPr lang="ru-RU" dirty="0" smtClean="0"/>
              <a:t>В настоящее время основным источником инфекции является больной человек, в том числе находящийся в инкубационном периоде заболевания. Установлена роль инфекции, вызванной SARS-CoV-2, как инфекции, связанной с оказанием медицинской помощи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91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ru-RU" dirty="0" smtClean="0"/>
              <a:t>Профилактические мероприятия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8863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Контролировать температуру тела работников, используя контактные и бесконтактные термометры, </a:t>
            </a:r>
            <a:r>
              <a:rPr lang="ru-RU" dirty="0" err="1" smtClean="0"/>
              <a:t>тепловизоры</a:t>
            </a:r>
            <a:r>
              <a:rPr lang="ru-RU" dirty="0" smtClean="0"/>
              <a:t>;</a:t>
            </a:r>
          </a:p>
          <a:p>
            <a:r>
              <a:rPr lang="ru-RU" dirty="0" smtClean="0"/>
              <a:t>Информировать сотрудников о правилах личной и общественной гигиены, в частности, о необходимости регулярного мытья рук после каждого посещения туалетной комнаты - в течение рабочего дня;</a:t>
            </a:r>
          </a:p>
          <a:p>
            <a:r>
              <a:rPr lang="ru-RU" dirty="0" smtClean="0"/>
              <a:t>Организовать на входе возможность обработать руки дезинфицирующими салфетками или антисептическими средствами;</a:t>
            </a:r>
          </a:p>
          <a:p>
            <a:r>
              <a:rPr lang="ru-RU" dirty="0" smtClean="0"/>
              <a:t>Отстранять подчиненных от работы и отправлять домой, если у них повышена температура или обнаружены иные признаки вирусного заболевания;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06333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ru-RU" dirty="0"/>
              <a:t>Профилактические мероприятия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Проверить, вызвал ли работник врача на дом для оказания первичной медицинской помощи;</a:t>
            </a:r>
          </a:p>
          <a:p>
            <a:r>
              <a:rPr lang="ru-RU" dirty="0" smtClean="0"/>
              <a:t>Проконтролировать, соблюдает ли сотрудник 14-дневный карантин (самоизоляцию) после возвращения из страны, где зарегистрированы случаи заражения </a:t>
            </a:r>
            <a:r>
              <a:rPr lang="ru-RU" dirty="0" err="1" smtClean="0"/>
              <a:t>коронавирусом</a:t>
            </a:r>
            <a:r>
              <a:rPr lang="ru-RU" dirty="0" smtClean="0"/>
              <a:t>;</a:t>
            </a:r>
          </a:p>
          <a:p>
            <a:r>
              <a:rPr lang="ru-RU" dirty="0" smtClean="0"/>
              <a:t>Временно не отправлять работников в зарубежные командировки в такие страны;</a:t>
            </a:r>
          </a:p>
          <a:p>
            <a:r>
              <a:rPr lang="ru-RU" dirty="0" smtClean="0"/>
              <a:t>Ограничить проведение массовых корпоративных мероприятий на период вирусной эпидемии.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8397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Профилактические мероприятия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Организовать регулярную и качественную их уборку в рабочее время не реже 1 раза через каждые 2 часа (следует протирать дезинфицирующими средствами перила, дверные ручки, выключатели, поручни, столы и стулья, оргтехнику и </a:t>
            </a:r>
            <a:r>
              <a:rPr lang="ru-RU" dirty="0" err="1" smtClean="0"/>
              <a:t>т.Д.</a:t>
            </a:r>
            <a:r>
              <a:rPr lang="ru-RU" dirty="0" smtClean="0"/>
              <a:t> – В офисных, производственных помещениях, а также в местах общего пользования);</a:t>
            </a:r>
          </a:p>
          <a:p>
            <a:endParaRPr lang="ru-RU" dirty="0" smtClean="0"/>
          </a:p>
          <a:p>
            <a:r>
              <a:rPr lang="ru-RU" dirty="0" smtClean="0"/>
              <a:t>Обеспечить на предприятии 5-дневный запас респираторов, масок, дезинфицирующих средств (для обработки рук и для уборки);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2569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Профилактические мероприятия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Проветривать производственные помещения через каждые два часа;</a:t>
            </a:r>
          </a:p>
          <a:p>
            <a:r>
              <a:rPr lang="ru-RU" dirty="0" smtClean="0"/>
              <a:t>Оборудовать комнаты, где трудится персонал, бактерицидными лампами, и применять их в течение рабочего дня;</a:t>
            </a:r>
          </a:p>
          <a:p>
            <a:r>
              <a:rPr lang="ru-RU" dirty="0" smtClean="0"/>
              <a:t>При наличии столовой для сотрудников: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lvl="1"/>
            <a:r>
              <a:rPr lang="ru-RU" dirty="0"/>
              <a:t>либо использовать одноразовую посуду;</a:t>
            </a:r>
          </a:p>
          <a:p>
            <a:pPr lvl="1"/>
            <a:r>
              <a:rPr lang="ru-RU" dirty="0"/>
              <a:t>либо промывать обычную многоразовую посуду в специализированных моечных машинах при температуре не ниже 65 градусов с применением средств дезинфекции.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65596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229600" cy="1143000"/>
          </a:xfrm>
        </p:spPr>
        <p:txBody>
          <a:bodyPr/>
          <a:lstStyle/>
          <a:p>
            <a:r>
              <a:rPr lang="ru-RU" dirty="0" smtClean="0"/>
              <a:t>СПАСИБО ЗА ВНИМАНИЕ!!!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8044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ru-RU" dirty="0" smtClean="0"/>
              <a:t>Эпидемиология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8 декабря 2019 года китайские власти зарегистрировали первого пациента, у которого появились симптомы. Более поздний китайский отчет обнаруживает более ранний случай 1 декабря, указывая на еще более раннее происхождение.</a:t>
            </a:r>
          </a:p>
          <a:p>
            <a:r>
              <a:rPr lang="ru-RU" dirty="0" smtClean="0"/>
              <a:t>На 09.04.2020 заражено 81865, вылечено 77370, летальных исходов 3335 человек.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536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Эпидемиология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2 марта 2020 года у вернувшегося из Италии россиянина обнаружен </a:t>
            </a:r>
            <a:r>
              <a:rPr lang="ru-RU" dirty="0" err="1" smtClean="0"/>
              <a:t>коронавирус</a:t>
            </a:r>
            <a:r>
              <a:rPr lang="ru-RU" dirty="0" smtClean="0"/>
              <a:t>. Случай выявления подтвердил </a:t>
            </a:r>
            <a:r>
              <a:rPr lang="ru-RU" dirty="0" err="1" smtClean="0"/>
              <a:t>Роспотребнадзор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На 09.04.2020 заражено 10131, вылечено 698, 76 человек умерло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66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Эпидемиология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Республике Башкортостан первые случаи новой </a:t>
            </a:r>
            <a:r>
              <a:rPr lang="ru-RU" dirty="0" err="1" smtClean="0"/>
              <a:t>коронавирусной</a:t>
            </a:r>
            <a:r>
              <a:rPr lang="ru-RU" dirty="0" smtClean="0"/>
              <a:t> инфекции выявлены 24 марта 2020 года. Двое из заболевших COVID-19 вернулись из-за границы, один — постоянно бывал по работе в Москве.</a:t>
            </a:r>
          </a:p>
          <a:p>
            <a:r>
              <a:rPr lang="ru-RU" dirty="0" smtClean="0"/>
              <a:t>На 09.04.2020 в РБ 22 случая заражения, 5 </a:t>
            </a:r>
            <a:r>
              <a:rPr lang="ru-RU" dirty="0" err="1" smtClean="0"/>
              <a:t>выздоровили</a:t>
            </a:r>
            <a:r>
              <a:rPr lang="ru-RU" dirty="0" smtClean="0"/>
              <a:t>, летальных случаев нет.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365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Обследование пациентов с подозрением на </a:t>
            </a:r>
            <a:r>
              <a:rPr lang="en-US" dirty="0" err="1" smtClean="0"/>
              <a:t>Covid</a:t>
            </a:r>
            <a:r>
              <a:rPr lang="en-US" dirty="0" smtClean="0"/>
              <a:t> 19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608512"/>
          </a:xfrm>
        </p:spPr>
        <p:txBody>
          <a:bodyPr/>
          <a:lstStyle/>
          <a:p>
            <a:r>
              <a:rPr lang="ru-RU" dirty="0" smtClean="0"/>
              <a:t>Образцы должны быть собраны:</a:t>
            </a:r>
          </a:p>
          <a:p>
            <a:r>
              <a:rPr lang="ru-RU" dirty="0"/>
              <a:t>О</a:t>
            </a:r>
            <a:r>
              <a:rPr lang="ru-RU" dirty="0" smtClean="0"/>
              <a:t>т больных на 1, 3, 10 день с момента госпитализации;</a:t>
            </a:r>
          </a:p>
          <a:p>
            <a:r>
              <a:rPr lang="ru-RU" dirty="0"/>
              <a:t>О</a:t>
            </a:r>
            <a:r>
              <a:rPr lang="ru-RU" dirty="0" smtClean="0"/>
              <a:t>т лиц, за которыми установлено </a:t>
            </a:r>
            <a:r>
              <a:rPr lang="ru-RU" dirty="0" smtClean="0"/>
              <a:t>медицинское наблюдение</a:t>
            </a:r>
            <a:r>
              <a:rPr lang="ru-RU" dirty="0" smtClean="0"/>
              <a:t>, по прибытию и на 10 день наблюдения!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551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Обследование пациентов с подозрением на </a:t>
            </a:r>
            <a:r>
              <a:rPr lang="en-US" dirty="0" err="1" smtClean="0"/>
              <a:t>Covid</a:t>
            </a:r>
            <a:r>
              <a:rPr lang="en-US" dirty="0" smtClean="0"/>
              <a:t> 19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Все процедуры по забору клинического материала выполняет медицинский персонал с использованием </a:t>
            </a:r>
            <a:r>
              <a:rPr lang="ru-RU" b="1" dirty="0" smtClean="0"/>
              <a:t>СРЕДСТВ</a:t>
            </a:r>
            <a:r>
              <a:rPr lang="ru-RU" b="1" dirty="0"/>
              <a:t> </a:t>
            </a:r>
            <a:r>
              <a:rPr lang="ru-RU" b="1" dirty="0" smtClean="0"/>
              <a:t>ИНДИВИДУАЛЬНОЙ</a:t>
            </a:r>
            <a:r>
              <a:rPr lang="ru-RU" b="1" dirty="0"/>
              <a:t> </a:t>
            </a:r>
            <a:r>
              <a:rPr lang="ru-RU" b="1" dirty="0" smtClean="0"/>
              <a:t>ЗАЩИТЫ</a:t>
            </a:r>
            <a:r>
              <a:rPr lang="ru-RU" dirty="0" smtClean="0"/>
              <a:t>:</a:t>
            </a:r>
          </a:p>
          <a:p>
            <a:r>
              <a:rPr lang="ru-RU" dirty="0" smtClean="0"/>
              <a:t>Шапочка</a:t>
            </a:r>
          </a:p>
          <a:p>
            <a:r>
              <a:rPr lang="ru-RU" dirty="0" smtClean="0"/>
              <a:t>Противочумный халат</a:t>
            </a:r>
          </a:p>
          <a:p>
            <a:r>
              <a:rPr lang="ru-RU" dirty="0" smtClean="0"/>
              <a:t>Респиратор (класс защиты FFP2)</a:t>
            </a:r>
          </a:p>
          <a:p>
            <a:r>
              <a:rPr lang="ru-RU" dirty="0" smtClean="0"/>
              <a:t>Защитные очки или щиток</a:t>
            </a:r>
          </a:p>
          <a:p>
            <a:r>
              <a:rPr lang="ru-RU" dirty="0" smtClean="0"/>
              <a:t>Резиновые перчатки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448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Обследование пациентов с подозрением на </a:t>
            </a:r>
            <a:r>
              <a:rPr lang="en-US" dirty="0" err="1" smtClean="0"/>
              <a:t>Covid</a:t>
            </a:r>
            <a:r>
              <a:rPr lang="en-US" dirty="0" smtClean="0"/>
              <a:t> 19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Для исследования забирают следующие виды клинического материала:</a:t>
            </a:r>
          </a:p>
          <a:p>
            <a:r>
              <a:rPr lang="ru-RU" dirty="0" smtClean="0"/>
              <a:t>У лиц с признаками заболевания</a:t>
            </a:r>
          </a:p>
          <a:p>
            <a:r>
              <a:rPr lang="ru-RU" dirty="0" smtClean="0"/>
              <a:t> </a:t>
            </a:r>
            <a:r>
              <a:rPr lang="ru-RU" dirty="0" smtClean="0"/>
              <a:t>Мазок из носоглотки и ротоглотки</a:t>
            </a:r>
          </a:p>
          <a:p>
            <a:r>
              <a:rPr lang="ru-RU" dirty="0" smtClean="0"/>
              <a:t> </a:t>
            </a:r>
            <a:r>
              <a:rPr lang="ru-RU" dirty="0" smtClean="0"/>
              <a:t>Цельная кровь/сыворотка крови</a:t>
            </a:r>
          </a:p>
          <a:p>
            <a:r>
              <a:rPr lang="ru-RU" dirty="0"/>
              <a:t> </a:t>
            </a:r>
            <a:r>
              <a:rPr lang="ru-RU" dirty="0" smtClean="0"/>
              <a:t>Моча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smtClean="0"/>
              <a:t>Мокрота (при наличии)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768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</TotalTime>
  <Words>1561</Words>
  <Application>Microsoft Office PowerPoint</Application>
  <PresentationFormat>Экран (4:3)</PresentationFormat>
  <Paragraphs>178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Тема Office</vt:lpstr>
      <vt:lpstr>COVID – 19:  эпидемиология, клиника, обследование, протоколы(стандарты) лечения, профилактика</vt:lpstr>
      <vt:lpstr>Эпидемиология</vt:lpstr>
      <vt:lpstr>Эпидемиология</vt:lpstr>
      <vt:lpstr>Эпидемиология</vt:lpstr>
      <vt:lpstr>Эпидемиология</vt:lpstr>
      <vt:lpstr>Эпидемиология</vt:lpstr>
      <vt:lpstr>Обследование пациентов с подозрением на Covid 19</vt:lpstr>
      <vt:lpstr>Обследование пациентов с подозрением на Covid 19</vt:lpstr>
      <vt:lpstr>Обследование пациентов с подозрением на Covid 19</vt:lpstr>
      <vt:lpstr>Обследование пациентов с подозрением на Covid 19</vt:lpstr>
      <vt:lpstr>Обследование пациентов с подозрением на Covid 19</vt:lpstr>
      <vt:lpstr>Обследование пациентов с подозрением на Covid 19</vt:lpstr>
      <vt:lpstr>Обследование пациентов с подозрением на Covid 19</vt:lpstr>
      <vt:lpstr>Обследование пациентов с подозрением на Covid 19</vt:lpstr>
      <vt:lpstr>Обследование пациентов с подозрением на Covid 19</vt:lpstr>
      <vt:lpstr>Презентация PowerPoint</vt:lpstr>
      <vt:lpstr>Клиника COVID - 19</vt:lpstr>
      <vt:lpstr>Клинические проявления COVID - 19</vt:lpstr>
      <vt:lpstr>Клиническая картина</vt:lpstr>
      <vt:lpstr>Презентация PowerPoint</vt:lpstr>
      <vt:lpstr>Осложнения COVID - 19</vt:lpstr>
      <vt:lpstr>Порядки, стандарты лечения у детей Приказ №521 от 05.05.2012 МЗ-РФ</vt:lpstr>
      <vt:lpstr>Порядки, стандарты лечения у детей Приказ №521 от 05.05.2012 МЗ-РФ</vt:lpstr>
      <vt:lpstr>СП 1.3.3118-13 Безопасность работы с микроорганизмами I-II групп патогенности (опасности) </vt:lpstr>
      <vt:lpstr>СП 1.3.3118-13</vt:lpstr>
      <vt:lpstr>СП 1.3.3118-13</vt:lpstr>
      <vt:lpstr>Лечение </vt:lpstr>
      <vt:lpstr>Лечение</vt:lpstr>
      <vt:lpstr>Лечение</vt:lpstr>
      <vt:lpstr>Профилактические мероприятия</vt:lpstr>
      <vt:lpstr>Профилактические мероприятия</vt:lpstr>
      <vt:lpstr>Профилактические мероприятия</vt:lpstr>
      <vt:lpstr>Профилактические мероприятия</vt:lpstr>
      <vt:lpstr>СПАСИБО ЗА ВНИМАНИЕ!!!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 – 19:  эпидемиология, клиника, обследование, протоколы(стандарты) лечения, профилактика</dc:title>
  <dc:creator>Сания</dc:creator>
  <cp:lastModifiedBy>Сания</cp:lastModifiedBy>
  <cp:revision>10</cp:revision>
  <dcterms:created xsi:type="dcterms:W3CDTF">2020-04-09T08:27:02Z</dcterms:created>
  <dcterms:modified xsi:type="dcterms:W3CDTF">2020-04-10T11:46:53Z</dcterms:modified>
</cp:coreProperties>
</file>