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256" r:id="rId2"/>
    <p:sldId id="421" r:id="rId3"/>
    <p:sldId id="420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8" r:id="rId12"/>
    <p:sldId id="289" r:id="rId13"/>
    <p:sldId id="290" r:id="rId14"/>
    <p:sldId id="259" r:id="rId15"/>
    <p:sldId id="260" r:id="rId16"/>
    <p:sldId id="414" r:id="rId17"/>
    <p:sldId id="415" r:id="rId18"/>
    <p:sldId id="416" r:id="rId19"/>
    <p:sldId id="442" r:id="rId20"/>
    <p:sldId id="374" r:id="rId21"/>
    <p:sldId id="443" r:id="rId22"/>
    <p:sldId id="361" r:id="rId23"/>
    <p:sldId id="384" r:id="rId24"/>
    <p:sldId id="375" r:id="rId25"/>
    <p:sldId id="376" r:id="rId26"/>
    <p:sldId id="377" r:id="rId27"/>
    <p:sldId id="378" r:id="rId28"/>
    <p:sldId id="379" r:id="rId29"/>
    <p:sldId id="381" r:id="rId30"/>
    <p:sldId id="380" r:id="rId31"/>
    <p:sldId id="382" r:id="rId32"/>
    <p:sldId id="383" r:id="rId33"/>
    <p:sldId id="261" r:id="rId34"/>
    <p:sldId id="400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417" r:id="rId44"/>
    <p:sldId id="418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275" r:id="rId53"/>
    <p:sldId id="293" r:id="rId54"/>
    <p:sldId id="448" r:id="rId55"/>
    <p:sldId id="449" r:id="rId56"/>
    <p:sldId id="450" r:id="rId57"/>
    <p:sldId id="401" r:id="rId58"/>
    <p:sldId id="291" r:id="rId59"/>
    <p:sldId id="438" r:id="rId60"/>
    <p:sldId id="294" r:id="rId61"/>
    <p:sldId id="295" r:id="rId62"/>
    <p:sldId id="300" r:id="rId63"/>
    <p:sldId id="301" r:id="rId64"/>
    <p:sldId id="304" r:id="rId65"/>
    <p:sldId id="305" r:id="rId66"/>
    <p:sldId id="306" r:id="rId67"/>
    <p:sldId id="307" r:id="rId68"/>
    <p:sldId id="309" r:id="rId69"/>
    <p:sldId id="402" r:id="rId70"/>
    <p:sldId id="403" r:id="rId71"/>
    <p:sldId id="311" r:id="rId72"/>
    <p:sldId id="312" r:id="rId73"/>
    <p:sldId id="314" r:id="rId74"/>
    <p:sldId id="315" r:id="rId75"/>
    <p:sldId id="316" r:id="rId76"/>
    <p:sldId id="317" r:id="rId77"/>
    <p:sldId id="318" r:id="rId78"/>
    <p:sldId id="319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9" r:id="rId87"/>
    <p:sldId id="330" r:id="rId88"/>
    <p:sldId id="331" r:id="rId89"/>
    <p:sldId id="332" r:id="rId90"/>
    <p:sldId id="333" r:id="rId91"/>
    <p:sldId id="335" r:id="rId92"/>
    <p:sldId id="337" r:id="rId93"/>
    <p:sldId id="451" r:id="rId94"/>
    <p:sldId id="404" r:id="rId95"/>
    <p:sldId id="405" r:id="rId96"/>
    <p:sldId id="406" r:id="rId97"/>
    <p:sldId id="413" r:id="rId98"/>
    <p:sldId id="428" r:id="rId99"/>
    <p:sldId id="407" r:id="rId100"/>
    <p:sldId id="408" r:id="rId101"/>
    <p:sldId id="409" r:id="rId102"/>
    <p:sldId id="437" r:id="rId103"/>
    <p:sldId id="429" r:id="rId104"/>
    <p:sldId id="410" r:id="rId105"/>
    <p:sldId id="423" r:id="rId106"/>
    <p:sldId id="424" r:id="rId107"/>
    <p:sldId id="425" r:id="rId108"/>
    <p:sldId id="411" r:id="rId109"/>
    <p:sldId id="363" r:id="rId110"/>
    <p:sldId id="426" r:id="rId111"/>
    <p:sldId id="427" r:id="rId112"/>
    <p:sldId id="364" r:id="rId113"/>
    <p:sldId id="430" r:id="rId114"/>
    <p:sldId id="431" r:id="rId115"/>
    <p:sldId id="412" r:id="rId116"/>
    <p:sldId id="422" r:id="rId117"/>
    <p:sldId id="444" r:id="rId118"/>
    <p:sldId id="445" r:id="rId119"/>
    <p:sldId id="446" r:id="rId120"/>
    <p:sldId id="447" r:id="rId121"/>
    <p:sldId id="432" r:id="rId122"/>
    <p:sldId id="433" r:id="rId123"/>
    <p:sldId id="440" r:id="rId124"/>
    <p:sldId id="441" r:id="rId125"/>
    <p:sldId id="434" r:id="rId126"/>
    <p:sldId id="435" r:id="rId127"/>
    <p:sldId id="371" r:id="rId128"/>
    <p:sldId id="372" r:id="rId129"/>
    <p:sldId id="373" r:id="rId130"/>
    <p:sldId id="452" r:id="rId131"/>
    <p:sldId id="453" r:id="rId132"/>
    <p:sldId id="454" r:id="rId133"/>
    <p:sldId id="455" r:id="rId134"/>
    <p:sldId id="436" r:id="rId135"/>
    <p:sldId id="276" r:id="rId1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" initials="S" lastIdx="3" clrIdx="0"/>
  <p:cmAuthor id="1" name="Telemed Telemed" initials="TT" lastIdx="2" clrIdx="1"/>
  <p:cmAuthor id="2" name="Admin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9754E-2"/>
          <c:y val="5.0881999999999997E-2"/>
          <c:w val="0.94524600000000003"/>
          <c:h val="0.794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0-2 дня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818181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Нет заболеваний</c:v>
                </c:pt>
                <c:pt idx="1">
                  <c:v>Консолидация</c:v>
                </c:pt>
                <c:pt idx="2">
                  <c:v>Двустороннее поражение</c:v>
                </c:pt>
                <c:pt idx="3">
                  <c:v>Переферийное распространение</c:v>
                </c:pt>
                <c:pt idx="4">
                  <c:v>Линейные помутнения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</c:v>
                </c:pt>
                <c:pt idx="1">
                  <c:v>17</c:v>
                </c:pt>
                <c:pt idx="2">
                  <c:v>28</c:v>
                </c:pt>
                <c:pt idx="3">
                  <c:v>22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5-4AA1-B062-3706DE923D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дней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818181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Нет заболеваний</c:v>
                </c:pt>
                <c:pt idx="1">
                  <c:v>Консолидация</c:v>
                </c:pt>
                <c:pt idx="2">
                  <c:v>Двустороннее поражение</c:v>
                </c:pt>
                <c:pt idx="3">
                  <c:v>Переферийное распространение</c:v>
                </c:pt>
                <c:pt idx="4">
                  <c:v>Линейные помутнения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</c:v>
                </c:pt>
                <c:pt idx="1">
                  <c:v>55</c:v>
                </c:pt>
                <c:pt idx="2">
                  <c:v>76</c:v>
                </c:pt>
                <c:pt idx="3">
                  <c:v>64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65-4AA1-B062-3706DE923D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6-12 дней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818181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Нет заболеваний</c:v>
                </c:pt>
                <c:pt idx="1">
                  <c:v>Консолидация</c:v>
                </c:pt>
                <c:pt idx="2">
                  <c:v>Двустороннее поражение</c:v>
                </c:pt>
                <c:pt idx="3">
                  <c:v>Переферийное распространение</c:v>
                </c:pt>
                <c:pt idx="4">
                  <c:v>Линейные помутнения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</c:v>
                </c:pt>
                <c:pt idx="1">
                  <c:v>60</c:v>
                </c:pt>
                <c:pt idx="2">
                  <c:v>88</c:v>
                </c:pt>
                <c:pt idx="3">
                  <c:v>72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65-4AA1-B062-3706DE923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E6E6E6"/>
            </a:solidFill>
            <a:prstDash val="solid"/>
            <a:round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929292"/>
                </a:solidFill>
                <a:latin typeface="Calibr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E6E6E6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300" b="0" i="0" u="none" strike="noStrike">
                    <a:solidFill>
                      <a:srgbClr val="929292"/>
                    </a:solidFill>
                    <a:latin typeface="Calibri"/>
                  </a:defRPr>
                </a:pPr>
                <a:r>
                  <a:rPr lang="ru-RU" sz="1300" b="0" i="0" u="none" strike="noStrike">
                    <a:solidFill>
                      <a:srgbClr val="929292"/>
                    </a:solidFill>
                    <a:latin typeface="Calibri"/>
                  </a:rPr>
                  <a:t>Проценты (%)</a:t>
                </a:r>
              </a:p>
            </c:rich>
          </c:tx>
          <c:layout/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929292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31281799999999998"/>
          <c:y val="0.93661799999999995"/>
          <c:w val="0.37708999999999998"/>
          <c:h val="6.338199999999999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1" i="0" u="none" strike="noStrike">
              <a:solidFill>
                <a:srgbClr val="929292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5T06:54:32.472" idx="1">
    <p:pos x="2880" y="1600"/>
    <p:text>Роль УЗИ?
Admin
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09:12:57.328" idx="1">
    <p:pos x="10" y="10"/>
    <p:text>Михаил, это развитие схемы с предыдущего слайда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09:13:10.812" idx="2">
    <p:pos x="10" y="10"/>
    <p:text>Продолжение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05T11:14:25.141" idx="1">
    <p:pos x="10" y="10"/>
    <p:text>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5F14-CA52-483A-BF74-CEFCEFC830EC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B34A8-8D66-4C8E-9345-ADC4DAA1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обследование Особая роль – сбор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эпиданамнеза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Особая роль – уровень СРБ ( коррелирует с тяжестью течения, распространенностью воспалительной инфильтрации и прогнозом пневмонии) </a:t>
            </a:r>
          </a:p>
          <a:p>
            <a:pPr marL="342900" indent="-342900"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Sp02 &lt; 90 %  - исследование газов артериальной крови с определением Pa02, PaCO2,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pH,бикарбонатов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Коагулограмма при ОДН ( ПВ, МНО, АЧТВ)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лабораторная диагностика – выделение РНК  2019-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ПЦР </a:t>
            </a:r>
          </a:p>
          <a:p>
            <a:r>
              <a:rPr lang="ru-RU" b="1" dirty="0"/>
              <a:t>Специфическая диагностика</a:t>
            </a:r>
          </a:p>
          <a:p>
            <a:r>
              <a:rPr lang="ru-RU" dirty="0"/>
              <a:t>Биологическим материалом для исследования являются: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Мазки из носа, носоглотки и/или ротоглотки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Промывные воды бронхов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Мокрота - </a:t>
            </a:r>
            <a:r>
              <a:rPr lang="ru-RU" dirty="0" err="1"/>
              <a:t>Биопсийный</a:t>
            </a:r>
            <a:r>
              <a:rPr lang="ru-RU" dirty="0"/>
              <a:t> материал легких</a:t>
            </a:r>
          </a:p>
          <a:p>
            <a:pPr marL="285750" indent="-285750">
              <a:buFontTx/>
              <a:buChar char="-"/>
            </a:pPr>
            <a:r>
              <a:rPr lang="ru-RU" dirty="0"/>
              <a:t>Цельная кровь, сыворотка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Моча</a:t>
            </a:r>
          </a:p>
          <a:p>
            <a:r>
              <a:rPr lang="ru-RU" dirty="0"/>
              <a:t>Основной вид биоматериала, взятый для исследования – мазок из </a:t>
            </a:r>
            <a:r>
              <a:rPr lang="ru-RU" dirty="0" err="1"/>
              <a:t>носо</a:t>
            </a:r>
            <a:r>
              <a:rPr lang="ru-RU" dirty="0"/>
              <a:t>/ротоглотки</a:t>
            </a:r>
          </a:p>
          <a:p>
            <a:r>
              <a:rPr lang="ru-RU" dirty="0"/>
              <a:t>• Все образцы – потенциально инфекционные и при работе соблюдаются требования СП 1.3.3118-13 «Безопасность работы с микроорганизмами I-II </a:t>
            </a:r>
            <a:r>
              <a:rPr lang="ru-RU" dirty="0" err="1"/>
              <a:t>гр.патогенности</a:t>
            </a:r>
            <a:r>
              <a:rPr lang="ru-RU" dirty="0"/>
              <a:t>.» </a:t>
            </a:r>
          </a:p>
          <a:p>
            <a:r>
              <a:rPr lang="ru-RU" dirty="0"/>
              <a:t>• Транспортируются с соблюдением требований СП 1.2.03695 «Порядок учета, хранения, передачи и транспортировки микроорганизмов I-IV </a:t>
            </a:r>
            <a:r>
              <a:rPr lang="ru-RU" dirty="0" err="1"/>
              <a:t>гр.патогенности</a:t>
            </a:r>
            <a:r>
              <a:rPr lang="ru-RU" dirty="0"/>
              <a:t>.» </a:t>
            </a:r>
          </a:p>
          <a:p>
            <a:r>
              <a:rPr lang="ru-RU" dirty="0"/>
              <a:t>• Направляются в лаборатории Роспотребнадзора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342900" indent="-342900">
              <a:buAutoNum type="arabicPeriod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5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34A8-8D66-4C8E-9345-ADC4DAA19952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0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это высокоточный метод исследование. Основано на способности тканей человека поглощать рентген излучения. При этом различные тканевые структуры поглощают РИ с разной степенью интенсивности.</a:t>
            </a:r>
          </a:p>
          <a:p>
            <a:r>
              <a:t>С момента появления КТ произвела прорыв в медицине, так как у врачей впервые появилась возможность изучать тканевую структуру органов человека неинвазивным методом.</a:t>
            </a:r>
          </a:p>
          <a:p>
            <a:r>
              <a:t>При этом КТ позволяет изучать ткани и анатомические структуры диаметром от нескольких миллиметров.</a:t>
            </a:r>
          </a:p>
        </p:txBody>
      </p:sp>
    </p:spTree>
    <p:extLst>
      <p:ext uri="{BB962C8B-B14F-4D97-AF65-F5344CB8AC3E}">
        <p14:creationId xmlns:p14="http://schemas.microsoft.com/office/powerpoint/2010/main" val="416471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Ведущие КТ-синдромы при вирусной пне6вмонии, это прежде </a:t>
            </a:r>
            <a:r>
              <a:rPr lang="ru-RU" dirty="0" err="1"/>
              <a:t>всег</a:t>
            </a:r>
            <a:endParaRPr lang="ru-RU" dirty="0"/>
          </a:p>
          <a:p>
            <a:r>
              <a:rPr lang="ru-RU" dirty="0"/>
              <a:t>• Синдром «матового стекла» </a:t>
            </a:r>
          </a:p>
          <a:p>
            <a:r>
              <a:rPr lang="ru-RU" dirty="0"/>
              <a:t>• Синдром «консолидации»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9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0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6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2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7" cy="43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8"/>
            <a:ext cx="392900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6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Прямая соединительная линия 21"/>
          <p:cNvSpPr/>
          <p:nvPr/>
        </p:nvSpPr>
        <p:spPr>
          <a:xfrm>
            <a:off x="10121898" y="121550"/>
            <a:ext cx="2" cy="648002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4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0"/>
            <a:ext cx="10878110" cy="435134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8521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212435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72" b="1" i="0">
                <a:solidFill>
                  <a:srgbClr val="D200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0076" y="1468587"/>
            <a:ext cx="4511348" cy="193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3342" y="1630827"/>
            <a:ext cx="4933408" cy="240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35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191627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7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1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2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FF90-7BEA-4AFB-B107-126FAA730AC9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6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ncov.ncmbr.ru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deutschlandfunk.de/covid-19-immer-mehr-drive-in-teststationen-in-deutschland." TargetMode="Externa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ahnschrift Condensed" panose="020B0502040204020203" pitchFamily="34" charset="0"/>
              </a:rPr>
              <a:t>Вопросы эпидемиологии, диагностики, лечения и профилактики </a:t>
            </a:r>
            <a:r>
              <a:rPr lang="ru-RU" dirty="0" err="1" smtClean="0">
                <a:latin typeface="Bahnschrift Condensed" panose="020B0502040204020203" pitchFamily="34" charset="0"/>
              </a:rPr>
              <a:t>короновирусной</a:t>
            </a:r>
            <a:r>
              <a:rPr lang="ru-RU" dirty="0" smtClean="0">
                <a:latin typeface="Bahnschrift Condensed" panose="020B0502040204020203" pitchFamily="34" charset="0"/>
              </a:rPr>
              <a:t> инфекции у детей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Профессор кафедры педиатрии с курсом ИДПО Ширяева Г.П.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8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0595" y="339852"/>
            <a:ext cx="8336280" cy="4745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8371" y="5374389"/>
            <a:ext cx="8197215" cy="9678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95"/>
              </a:spcBef>
            </a:pP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Германии к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наиболее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поражённым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регионам относятся Северный Рейн-  Вестфалия (42,5% заболевших), </a:t>
            </a:r>
            <a:r>
              <a:rPr spc="-10" dirty="0">
                <a:solidFill>
                  <a:srgbClr val="006FC0"/>
                </a:solidFill>
                <a:latin typeface="Trebuchet MS"/>
                <a:cs typeface="Trebuchet MS"/>
              </a:rPr>
              <a:t>Бавария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(22,5%)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Баден-Вюртемберг  (17,9</a:t>
            </a:r>
            <a:r>
              <a:rPr spc="-5" dirty="0" smtClean="0">
                <a:solidFill>
                  <a:srgbClr val="006FC0"/>
                </a:solidFill>
                <a:latin typeface="Trebuchet MS"/>
                <a:cs typeface="Trebuchet MS"/>
              </a:rPr>
              <a:t>%)</a:t>
            </a:r>
            <a:r>
              <a:rPr dirty="0" smtClean="0">
                <a:solidFill>
                  <a:srgbClr val="006FC0"/>
                </a:solidFill>
                <a:latin typeface="Trebuchet MS"/>
                <a:cs typeface="Trebuchet MS"/>
              </a:rPr>
              <a:t>.</a:t>
            </a:r>
            <a:endParaRPr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77476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Временные рекомендации по этиотропному лечению</a:t>
            </a:r>
            <a:endParaRPr lang="ru-RU" sz="28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492133"/>
              </p:ext>
            </p:extLst>
          </p:nvPr>
        </p:nvGraphicFramePr>
        <p:xfrm>
          <a:off x="940526" y="1306287"/>
          <a:ext cx="9757954" cy="5185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7954">
                  <a:extLst>
                    <a:ext uri="{9D8B030D-6E8A-4147-A177-3AD203B41FA5}">
                      <a16:colId xmlns:a16="http://schemas.microsoft.com/office/drawing/2014/main" val="3573651219"/>
                    </a:ext>
                  </a:extLst>
                </a:gridCol>
              </a:tblGrid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бессимптомной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348633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Этиотропная терапия не требуется.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95933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легкой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681145"/>
                  </a:ext>
                </a:extLst>
              </a:tr>
              <a:tr h="2287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Назначение противовирусных препаратов может быть рассмотрено у детей из групп риска, имеющих тяжелые сопутствующие заболевания, иммунодефицит: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Умифеновир</a:t>
                      </a:r>
                      <a:r>
                        <a:rPr lang="ru-RU" sz="2000" dirty="0">
                          <a:effectLst/>
                        </a:rPr>
                        <a:t> или </a:t>
                      </a:r>
                      <a:r>
                        <a:rPr lang="ru-RU" sz="2000" dirty="0" err="1">
                          <a:effectLst/>
                        </a:rPr>
                        <a:t>Осельтамивир</a:t>
                      </a:r>
                      <a:r>
                        <a:rPr lang="ru-RU" sz="2000" dirty="0">
                          <a:effectLst/>
                        </a:rPr>
                        <a:t> (альтернативная терапия)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 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64784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со среднетяжелой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7008473"/>
                  </a:ext>
                </a:extLst>
              </a:tr>
              <a:tr h="151128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Лопинавир</a:t>
                      </a:r>
                      <a:r>
                        <a:rPr lang="ru-RU" sz="2000" dirty="0">
                          <a:effectLst/>
                        </a:rPr>
                        <a:t> / </a:t>
                      </a:r>
                      <a:r>
                        <a:rPr lang="ru-RU" sz="2000" dirty="0" err="1">
                          <a:effectLst/>
                        </a:rPr>
                        <a:t>Ритонавир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457200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(+ 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788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4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106424"/>
              </p:ext>
            </p:extLst>
          </p:nvPr>
        </p:nvGraphicFramePr>
        <p:xfrm>
          <a:off x="731520" y="365125"/>
          <a:ext cx="10622280" cy="5473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2280">
                  <a:extLst>
                    <a:ext uri="{9D8B030D-6E8A-4147-A177-3AD203B41FA5}">
                      <a16:colId xmlns:a16="http://schemas.microsoft.com/office/drawing/2014/main" val="649751162"/>
                    </a:ext>
                  </a:extLst>
                </a:gridCol>
              </a:tblGrid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Дети с тяжелой или критической формой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0079825"/>
                  </a:ext>
                </a:extLst>
              </a:tr>
              <a:tr h="238428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Лопинавир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Ритонавир</a:t>
                      </a:r>
                      <a:r>
                        <a:rPr lang="ru-RU" sz="24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endParaRPr lang="ru-RU" sz="2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r>
                        <a:rPr lang="ru-RU" sz="2400" dirty="0">
                          <a:effectLst/>
                        </a:rPr>
                        <a:t> (+ </a:t>
                      </a:r>
                      <a:r>
                        <a:rPr lang="ru-RU" sz="2400" dirty="0" err="1">
                          <a:effectLst/>
                        </a:rPr>
                        <a:t>Азитромицин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Рибавирин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ФДРКЦ для детей [6] [52]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124506"/>
                  </a:ext>
                </a:extLst>
              </a:tr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Новорожденные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497812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Осельтамивир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регионального ДРКЦ для детей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639084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effectLst/>
                        </a:rPr>
                        <a:t>У детей старше 15 лет может быть рассмотрена тактика назначения этиотропных средств, рекомендованная взрослым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85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023" y="156754"/>
            <a:ext cx="10517777" cy="6020209"/>
          </a:xfrm>
        </p:spPr>
        <p:txBody>
          <a:bodyPr>
            <a:normAutofit fontScale="92500" lnSpcReduction="20000"/>
          </a:bodyPr>
          <a:lstStyle/>
          <a:p>
            <a:r>
              <a:rPr lang="ru-RU" spc="-5" dirty="0">
                <a:latin typeface="Times New Roman"/>
                <a:cs typeface="Times New Roman"/>
              </a:rPr>
              <a:t>Комбинированный препарат </a:t>
            </a:r>
            <a:r>
              <a:rPr lang="ru-RU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лопинавир+ритонавир</a:t>
            </a:r>
            <a:r>
              <a:rPr lang="ru-RU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является  </a:t>
            </a:r>
            <a:r>
              <a:rPr lang="ru-RU" spc="-5" dirty="0">
                <a:latin typeface="Times New Roman"/>
                <a:cs typeface="Times New Roman"/>
              </a:rPr>
              <a:t>ингибитором протеазы ВИЧ. </a:t>
            </a:r>
            <a:r>
              <a:rPr lang="ru-RU" dirty="0">
                <a:latin typeface="Times New Roman"/>
                <a:cs typeface="Times New Roman"/>
              </a:rPr>
              <a:t>В ранее </a:t>
            </a:r>
            <a:r>
              <a:rPr lang="ru-RU" spc="-5" dirty="0">
                <a:latin typeface="Times New Roman"/>
                <a:cs typeface="Times New Roman"/>
              </a:rPr>
              <a:t>проведенных исследованиях было  показано, </a:t>
            </a:r>
            <a:r>
              <a:rPr lang="ru-RU" dirty="0">
                <a:latin typeface="Times New Roman"/>
                <a:cs typeface="Times New Roman"/>
              </a:rPr>
              <a:t>что </a:t>
            </a:r>
            <a:r>
              <a:rPr lang="ru-RU" spc="-5" dirty="0">
                <a:latin typeface="Times New Roman"/>
                <a:cs typeface="Times New Roman"/>
              </a:rPr>
              <a:t>он </a:t>
            </a:r>
            <a:r>
              <a:rPr lang="ru-RU" dirty="0">
                <a:latin typeface="Times New Roman"/>
                <a:cs typeface="Times New Roman"/>
              </a:rPr>
              <a:t>также </a:t>
            </a:r>
            <a:r>
              <a:rPr lang="ru-RU" spc="-5" dirty="0">
                <a:latin typeface="Times New Roman"/>
                <a:cs typeface="Times New Roman"/>
              </a:rPr>
              <a:t>способен </a:t>
            </a:r>
            <a:r>
              <a:rPr lang="ru-RU" dirty="0">
                <a:latin typeface="Times New Roman"/>
                <a:cs typeface="Times New Roman"/>
              </a:rPr>
              <a:t>подавлять </a:t>
            </a:r>
            <a:r>
              <a:rPr lang="ru-RU" spc="-5" dirty="0">
                <a:latin typeface="Times New Roman"/>
                <a:cs typeface="Times New Roman"/>
              </a:rPr>
              <a:t>активность протеазы  </a:t>
            </a:r>
            <a:r>
              <a:rPr lang="ru-RU" spc="-5" dirty="0" err="1">
                <a:latin typeface="Times New Roman"/>
                <a:cs typeface="Times New Roman"/>
              </a:rPr>
              <a:t>коронавируса</a:t>
            </a:r>
            <a:r>
              <a:rPr lang="ru-RU" spc="-5" dirty="0">
                <a:latin typeface="Times New Roman"/>
                <a:cs typeface="Times New Roman"/>
              </a:rPr>
              <a:t>. Предполагаемый на основе компьютерных моделирований  противовирусный механизм действия </a:t>
            </a:r>
            <a:r>
              <a:rPr lang="ru-RU" dirty="0">
                <a:latin typeface="Times New Roman"/>
                <a:cs typeface="Times New Roman"/>
              </a:rPr>
              <a:t>в </a:t>
            </a:r>
            <a:r>
              <a:rPr lang="ru-RU" spc="-5" dirty="0">
                <a:latin typeface="Times New Roman"/>
                <a:cs typeface="Times New Roman"/>
              </a:rPr>
              <a:t>отношении нового </a:t>
            </a:r>
            <a:r>
              <a:rPr lang="ru-RU" spc="-5" dirty="0" err="1">
                <a:latin typeface="Times New Roman"/>
                <a:cs typeface="Times New Roman"/>
              </a:rPr>
              <a:t>коронавируса</a:t>
            </a:r>
            <a:r>
              <a:rPr lang="ru-RU" spc="-5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связан с </a:t>
            </a:r>
            <a:r>
              <a:rPr lang="ru-RU" spc="-5" dirty="0">
                <a:latin typeface="Times New Roman"/>
                <a:cs typeface="Times New Roman"/>
              </a:rPr>
              <a:t>воздействием </a:t>
            </a:r>
            <a:r>
              <a:rPr lang="ru-RU" dirty="0">
                <a:latin typeface="Times New Roman"/>
                <a:cs typeface="Times New Roman"/>
              </a:rPr>
              <a:t>на </a:t>
            </a:r>
            <a:r>
              <a:rPr lang="ru-RU" spc="-5" dirty="0">
                <a:latin typeface="Times New Roman"/>
                <a:cs typeface="Times New Roman"/>
              </a:rPr>
              <a:t>основную </a:t>
            </a:r>
            <a:r>
              <a:rPr lang="ru-RU" dirty="0">
                <a:latin typeface="Times New Roman"/>
                <a:cs typeface="Times New Roman"/>
              </a:rPr>
              <a:t>протеазу SARS-CoV-2 </a:t>
            </a:r>
            <a:r>
              <a:rPr lang="ru-RU" spc="-5" dirty="0">
                <a:latin typeface="Times New Roman"/>
                <a:cs typeface="Times New Roman"/>
              </a:rPr>
              <a:t>(</a:t>
            </a:r>
            <a:r>
              <a:rPr lang="ru-RU" spc="-5" dirty="0" err="1">
                <a:latin typeface="Times New Roman"/>
                <a:cs typeface="Times New Roman"/>
              </a:rPr>
              <a:t>эндопептидаза</a:t>
            </a:r>
            <a:r>
              <a:rPr lang="ru-RU" spc="-5" dirty="0">
                <a:latin typeface="Times New Roman"/>
                <a:cs typeface="Times New Roman"/>
              </a:rPr>
              <a:t>  С30, неструктурный протеин Nsp5). Данный препарат </a:t>
            </a:r>
            <a:r>
              <a:rPr lang="ru-RU" dirty="0">
                <a:latin typeface="Times New Roman"/>
                <a:cs typeface="Times New Roman"/>
              </a:rPr>
              <a:t>нашел свое </a:t>
            </a:r>
            <a:r>
              <a:rPr lang="ru-RU" spc="-5" dirty="0">
                <a:latin typeface="Times New Roman"/>
                <a:cs typeface="Times New Roman"/>
              </a:rPr>
              <a:t>применение  </a:t>
            </a:r>
            <a:r>
              <a:rPr lang="ru-RU" dirty="0">
                <a:latin typeface="Times New Roman"/>
                <a:cs typeface="Times New Roman"/>
              </a:rPr>
              <a:t>в лечении </a:t>
            </a:r>
            <a:r>
              <a:rPr lang="ru-RU" spc="-5" dirty="0">
                <a:latin typeface="Times New Roman"/>
                <a:cs typeface="Times New Roman"/>
              </a:rPr>
              <a:t>инфекции </a:t>
            </a:r>
            <a:r>
              <a:rPr lang="ru-RU" spc="-5" dirty="0" smtClean="0">
                <a:latin typeface="Times New Roman"/>
                <a:cs typeface="Times New Roman"/>
              </a:rPr>
              <a:t>MERS-</a:t>
            </a:r>
            <a:r>
              <a:rPr lang="ru-RU" spc="-5" dirty="0" err="1" smtClean="0">
                <a:latin typeface="Times New Roman"/>
                <a:cs typeface="Times New Roman"/>
              </a:rPr>
              <a:t>CoV</a:t>
            </a:r>
            <a:r>
              <a:rPr lang="ru-RU" spc="-5" dirty="0" smtClean="0">
                <a:latin typeface="Times New Roman"/>
                <a:cs typeface="Times New Roman"/>
              </a:rPr>
              <a:t>.</a:t>
            </a:r>
          </a:p>
          <a:p>
            <a:pPr marL="12700" marR="5080" indent="448945" algn="just">
              <a:lnSpc>
                <a:spcPct val="124500"/>
              </a:lnSpc>
              <a:spcBef>
                <a:spcPts val="10"/>
              </a:spcBef>
            </a:pPr>
            <a:r>
              <a:rPr lang="ru-RU" spc="-5" dirty="0">
                <a:latin typeface="Times New Roman"/>
                <a:cs typeface="Times New Roman"/>
              </a:rPr>
              <a:t>Принимая во внимание сходство клинической картины </a:t>
            </a:r>
            <a:r>
              <a:rPr lang="ru-RU" dirty="0">
                <a:latin typeface="Times New Roman"/>
                <a:cs typeface="Times New Roman"/>
              </a:rPr>
              <a:t>легких </a:t>
            </a:r>
            <a:r>
              <a:rPr lang="ru-RU" spc="-5" dirty="0">
                <a:latin typeface="Times New Roman"/>
                <a:cs typeface="Times New Roman"/>
              </a:rPr>
              <a:t>форм  COVID-19 </a:t>
            </a:r>
            <a:r>
              <a:rPr lang="ru-RU" dirty="0">
                <a:latin typeface="Times New Roman"/>
                <a:cs typeface="Times New Roman"/>
              </a:rPr>
              <a:t>с </a:t>
            </a:r>
            <a:r>
              <a:rPr lang="ru-RU" spc="-5" dirty="0">
                <a:latin typeface="Times New Roman"/>
                <a:cs typeface="Times New Roman"/>
              </a:rPr>
              <a:t>клинической картиной сезонных ОРВИ, до подтверждения  этиологического диагноза </a:t>
            </a:r>
            <a:r>
              <a:rPr lang="ru-RU" dirty="0">
                <a:latin typeface="Times New Roman"/>
                <a:cs typeface="Times New Roman"/>
              </a:rPr>
              <a:t>в схемы </a:t>
            </a:r>
            <a:r>
              <a:rPr lang="ru-RU" spc="-5" dirty="0">
                <a:latin typeface="Times New Roman"/>
                <a:cs typeface="Times New Roman"/>
              </a:rPr>
              <a:t>терапии следует включать препараты,  рекомендуемые для </a:t>
            </a:r>
            <a:r>
              <a:rPr lang="ru-RU" dirty="0">
                <a:latin typeface="Times New Roman"/>
                <a:cs typeface="Times New Roman"/>
              </a:rPr>
              <a:t>лечения </a:t>
            </a:r>
            <a:r>
              <a:rPr lang="ru-RU" spc="-5" dirty="0">
                <a:latin typeface="Times New Roman"/>
                <a:cs typeface="Times New Roman"/>
              </a:rPr>
              <a:t>сезонных ОРВИ, </a:t>
            </a:r>
            <a:r>
              <a:rPr lang="ru-RU" dirty="0">
                <a:latin typeface="Times New Roman"/>
                <a:cs typeface="Times New Roman"/>
              </a:rPr>
              <a:t>такие </a:t>
            </a:r>
            <a:r>
              <a:rPr lang="ru-RU" spc="-5" dirty="0">
                <a:latin typeface="Times New Roman"/>
                <a:cs typeface="Times New Roman"/>
              </a:rPr>
              <a:t>как </a:t>
            </a:r>
            <a:r>
              <a:rPr lang="ru-RU" dirty="0" err="1">
                <a:solidFill>
                  <a:srgbClr val="FF0000"/>
                </a:solidFill>
                <a:latin typeface="Times New Roman"/>
                <a:cs typeface="Times New Roman"/>
              </a:rPr>
              <a:t>интраназальные</a:t>
            </a:r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  формы 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интерферона </a:t>
            </a:r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альфа, 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препараты индукторов интерферона</a:t>
            </a:r>
            <a:r>
              <a:rPr lang="ru-RU" spc="-5" dirty="0">
                <a:latin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cs typeface="Times New Roman"/>
              </a:rPr>
              <a:t>а </a:t>
            </a:r>
            <a:r>
              <a:rPr lang="ru-RU" spc="-5" dirty="0">
                <a:latin typeface="Times New Roman"/>
                <a:cs typeface="Times New Roman"/>
              </a:rPr>
              <a:t>также  противовирусные препараты </a:t>
            </a:r>
            <a:r>
              <a:rPr lang="ru-RU" dirty="0">
                <a:latin typeface="Times New Roman"/>
                <a:cs typeface="Times New Roman"/>
              </a:rPr>
              <a:t>с </a:t>
            </a:r>
            <a:r>
              <a:rPr lang="ru-RU" spc="-5" dirty="0">
                <a:latin typeface="Times New Roman"/>
                <a:cs typeface="Times New Roman"/>
              </a:rPr>
              <a:t>широким спектром активности, такие как  </a:t>
            </a:r>
            <a:r>
              <a:rPr lang="ru-RU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умифеновир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ru-RU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03058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1133" y="359530"/>
            <a:ext cx="751247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13" dirty="0"/>
              <a:t>Патогенетическая терапия </a:t>
            </a:r>
            <a:r>
              <a:rPr sz="2400" dirty="0"/>
              <a:t>и </a:t>
            </a:r>
            <a:r>
              <a:rPr sz="2400" spc="-13" dirty="0"/>
              <a:t>симптоматическое</a:t>
            </a:r>
            <a:r>
              <a:rPr sz="2400" spc="60" dirty="0"/>
              <a:t> </a:t>
            </a:r>
            <a:r>
              <a:rPr sz="2400" spc="-13" dirty="0"/>
              <a:t>лечение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233505" y="5113867"/>
            <a:ext cx="2523067" cy="98086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5307" rIns="0" bIns="0" rtlCol="0">
            <a:spAutoFit/>
          </a:bodyPr>
          <a:lstStyle/>
          <a:p>
            <a:pPr marL="215048" indent="382684">
              <a:spcBef>
                <a:spcPts val="98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Жаропонижающие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516454" marR="128690" indent="-301406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Парацетамол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1 г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в/в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капельно при  температуре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выше 38С 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(макс.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суточная доза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4</a:t>
            </a:r>
            <a:r>
              <a:rPr sz="1067" spc="9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г)</a:t>
            </a:r>
            <a:endParaRPr sz="10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3505" y="1481668"/>
            <a:ext cx="2523067" cy="98514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9540" rIns="0" bIns="0" rtlCol="0">
            <a:spAutoFit/>
          </a:bodyPr>
          <a:lstStyle/>
          <a:p>
            <a:pPr marR="5927" algn="ctr">
              <a:spcBef>
                <a:spcPts val="102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Сосудосуживающие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421629" marR="428403" algn="ctr"/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Назальные деконгестанты  (при симптомах </a:t>
            </a:r>
            <a:r>
              <a:rPr sz="1067" spc="-27" dirty="0">
                <a:solidFill>
                  <a:srgbClr val="1F315D"/>
                </a:solidFill>
                <a:latin typeface="Arial"/>
                <a:cs typeface="Arial"/>
              </a:rPr>
              <a:t>ринита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назофарингита)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4573" y="1481667"/>
            <a:ext cx="2407919" cy="87301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endParaRPr sz="1133">
              <a:latin typeface="Times New Roman"/>
              <a:cs typeface="Times New Roman"/>
            </a:endParaRPr>
          </a:p>
          <a:p>
            <a:pPr marL="113450" algn="ctr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Муколитики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Амброксол,</a:t>
            </a:r>
            <a:r>
              <a:rPr sz="1067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ацетилцистеин</a:t>
            </a: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(ингаляционно,</a:t>
            </a:r>
            <a:r>
              <a:rPr sz="10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перорально)</a:t>
            </a:r>
            <a:endParaRPr sz="10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9879" y="5113867"/>
            <a:ext cx="2451947" cy="1209263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6247" rIns="0" bIns="0" rtlCol="0">
            <a:spAutoFit/>
          </a:bodyPr>
          <a:lstStyle/>
          <a:p>
            <a:pPr algn="ctr">
              <a:spcBef>
                <a:spcPts val="20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Бронхолитики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210815" marR="200655" indent="-847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Сальбутамол, фенотерол,  ипратропия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бромид+фенотерол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(при </a:t>
            </a:r>
            <a:r>
              <a:rPr sz="1067" spc="-20" dirty="0">
                <a:solidFill>
                  <a:srgbClr val="043377"/>
                </a:solidFill>
                <a:latin typeface="Arial"/>
                <a:cs typeface="Arial"/>
              </a:rPr>
              <a:t>наличии признаков 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бронхообструкции, </a:t>
            </a:r>
            <a:r>
              <a:rPr sz="10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использованием</a:t>
            </a:r>
            <a:r>
              <a:rPr sz="1067" spc="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небулайзера)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5106" y="2961639"/>
            <a:ext cx="5273039" cy="154356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933">
              <a:latin typeface="Times New Roman"/>
              <a:cs typeface="Times New Roman"/>
            </a:endParaRPr>
          </a:p>
          <a:p>
            <a:pPr marR="134617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 пациентов 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тяжелом состоянии при наличии</a:t>
            </a:r>
            <a:r>
              <a:rPr sz="1333" spc="-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показаний</a:t>
            </a:r>
            <a:endParaRPr sz="1333">
              <a:latin typeface="Arial"/>
              <a:cs typeface="Arial"/>
            </a:endParaRPr>
          </a:p>
          <a:p>
            <a:pPr marR="90591" algn="ctr"/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инфузионная</a:t>
            </a:r>
            <a:r>
              <a:rPr sz="1333" b="1"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endParaRPr sz="1333">
              <a:latin typeface="Arial"/>
              <a:cs typeface="Arial"/>
            </a:endParaRPr>
          </a:p>
          <a:p>
            <a:pPr marR="135463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расчета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5-6-8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мл/кг/ч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обязательным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контролем</a:t>
            </a:r>
            <a:r>
              <a:rPr sz="1333" spc="-1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диуреза</a:t>
            </a:r>
            <a:endParaRPr sz="1333">
              <a:latin typeface="Arial"/>
              <a:cs typeface="Arial"/>
            </a:endParaRPr>
          </a:p>
          <a:p>
            <a:pPr>
              <a:spcBef>
                <a:spcPts val="67"/>
              </a:spcBef>
            </a:pPr>
            <a:endParaRPr sz="1333">
              <a:latin typeface="Arial"/>
              <a:cs typeface="Arial"/>
            </a:endParaRPr>
          </a:p>
          <a:p>
            <a:pPr marL="71118" marR="206582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кристаллоидные препараты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(растворы электролитов);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изотонические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Рингера,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изотонический раствор и</a:t>
            </a:r>
            <a:r>
              <a:rPr sz="1333" spc="-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др.)</a:t>
            </a:r>
            <a:endParaRPr sz="133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6991" y="6561433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6572" y="2094652"/>
            <a:ext cx="3049693" cy="0"/>
          </a:xfrm>
          <a:custGeom>
            <a:avLst/>
            <a:gdLst/>
            <a:ahLst/>
            <a:cxnLst/>
            <a:rect l="l" t="t" r="r" b="b"/>
            <a:pathLst>
              <a:path w="2287270">
                <a:moveTo>
                  <a:pt x="0" y="0"/>
                </a:moveTo>
                <a:lnTo>
                  <a:pt x="2286927" y="0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53267" y="2707639"/>
            <a:ext cx="0" cy="2401147"/>
          </a:xfrm>
          <a:custGeom>
            <a:avLst/>
            <a:gdLst/>
            <a:ahLst/>
            <a:cxnLst/>
            <a:rect l="l" t="t" r="r" b="b"/>
            <a:pathLst>
              <a:path h="1800860">
                <a:moveTo>
                  <a:pt x="0" y="0"/>
                </a:moveTo>
                <a:lnTo>
                  <a:pt x="0" y="1800479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9555479" y="2744894"/>
            <a:ext cx="0" cy="2302085"/>
          </a:xfrm>
          <a:custGeom>
            <a:avLst/>
            <a:gdLst/>
            <a:ahLst/>
            <a:cxnLst/>
            <a:rect l="l" t="t" r="r" b="b"/>
            <a:pathLst>
              <a:path h="1726564">
                <a:moveTo>
                  <a:pt x="0" y="0"/>
                </a:moveTo>
                <a:lnTo>
                  <a:pt x="0" y="1726412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4756573" y="5708227"/>
            <a:ext cx="3174153" cy="23707"/>
          </a:xfrm>
          <a:custGeom>
            <a:avLst/>
            <a:gdLst/>
            <a:ahLst/>
            <a:cxnLst/>
            <a:rect l="l" t="t" r="r" b="b"/>
            <a:pathLst>
              <a:path w="2380615" h="17779">
                <a:moveTo>
                  <a:pt x="0" y="0"/>
                </a:moveTo>
                <a:lnTo>
                  <a:pt x="2380399" y="17157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99211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Дезинтоксикация</a:t>
            </a:r>
            <a:r>
              <a:rPr lang="ru-RU" b="1" dirty="0"/>
              <a:t> и </a:t>
            </a:r>
            <a:r>
              <a:rPr lang="ru-RU" b="1" dirty="0" err="1"/>
              <a:t>регидратация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Восполнение потерь жидкости и </a:t>
            </a:r>
            <a:r>
              <a:rPr lang="ru-RU" dirty="0" err="1"/>
              <a:t>дезинтоксикация</a:t>
            </a:r>
            <a:r>
              <a:rPr lang="ru-RU" dirty="0"/>
              <a:t> являются неотъемлемой частью терапии при </a:t>
            </a:r>
            <a:r>
              <a:rPr lang="ru-RU" dirty="0" err="1"/>
              <a:t>манифестных</a:t>
            </a:r>
            <a:r>
              <a:rPr lang="ru-RU" dirty="0"/>
              <a:t> случаях болезни. Дети, находящиеся на грудном вскармливании, могут продолжать получать </a:t>
            </a:r>
            <a:r>
              <a:rPr lang="ru-RU" dirty="0" smtClean="0"/>
              <a:t>его. </a:t>
            </a:r>
            <a:r>
              <a:rPr lang="ru-RU" dirty="0"/>
              <a:t>При выраженных явлениях гастроэнтерита с потерей жидкости необходима </a:t>
            </a:r>
            <a:r>
              <a:rPr lang="ru-RU" dirty="0" err="1"/>
              <a:t>регидратация</a:t>
            </a:r>
            <a:r>
              <a:rPr lang="ru-RU" dirty="0"/>
              <a:t>, которая может осуществляться по рекомендованной методике </a:t>
            </a:r>
            <a:r>
              <a:rPr lang="ru-RU" dirty="0" err="1"/>
              <a:t>энтерально</a:t>
            </a:r>
            <a:r>
              <a:rPr lang="ru-RU" dirty="0"/>
              <a:t> или парентерально, в зависимости от степени тяжести </a:t>
            </a:r>
            <a:r>
              <a:rPr lang="ru-RU" dirty="0" err="1"/>
              <a:t>эксикоза</a:t>
            </a:r>
            <a:r>
              <a:rPr lang="ru-RU" dirty="0"/>
              <a:t>. </a:t>
            </a:r>
            <a:r>
              <a:rPr lang="ru-RU" b="1" i="1" dirty="0"/>
              <a:t>Объем вводимой жидкости должен строго контролироваться</a:t>
            </a:r>
            <a:r>
              <a:rPr lang="ru-RU" dirty="0"/>
              <a:t>. ВОЗ не рекомендует использовать гипотонические (изотонические) кристаллоиды, растворы крахмалов или </a:t>
            </a:r>
            <a:r>
              <a:rPr lang="ru-RU" dirty="0" smtClean="0"/>
              <a:t>желатина.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0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0319" y="2485813"/>
            <a:ext cx="159173" cy="592667"/>
            <a:chOff x="2872739" y="1864360"/>
            <a:chExt cx="119380" cy="444500"/>
          </a:xfrm>
        </p:grpSpPr>
        <p:sp>
          <p:nvSpPr>
            <p:cNvPr id="3" name="object 3"/>
            <p:cNvSpPr/>
            <p:nvPr/>
          </p:nvSpPr>
          <p:spPr>
            <a:xfrm>
              <a:off x="2879089" y="1870710"/>
              <a:ext cx="106680" cy="431800"/>
            </a:xfrm>
            <a:custGeom>
              <a:avLst/>
              <a:gdLst/>
              <a:ahLst/>
              <a:cxnLst/>
              <a:rect l="l" t="t" r="r" b="b"/>
              <a:pathLst>
                <a:path w="106680" h="431800">
                  <a:moveTo>
                    <a:pt x="80010" y="0"/>
                  </a:moveTo>
                  <a:lnTo>
                    <a:pt x="26670" y="0"/>
                  </a:lnTo>
                  <a:lnTo>
                    <a:pt x="26670" y="378459"/>
                  </a:lnTo>
                  <a:lnTo>
                    <a:pt x="0" y="378459"/>
                  </a:lnTo>
                  <a:lnTo>
                    <a:pt x="53340" y="431799"/>
                  </a:lnTo>
                  <a:lnTo>
                    <a:pt x="106680" y="378459"/>
                  </a:lnTo>
                  <a:lnTo>
                    <a:pt x="80010" y="378459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2879089" y="1870710"/>
              <a:ext cx="106680" cy="431800"/>
            </a:xfrm>
            <a:custGeom>
              <a:avLst/>
              <a:gdLst/>
              <a:ahLst/>
              <a:cxnLst/>
              <a:rect l="l" t="t" r="r" b="b"/>
              <a:pathLst>
                <a:path w="106680" h="431800">
                  <a:moveTo>
                    <a:pt x="0" y="378459"/>
                  </a:moveTo>
                  <a:lnTo>
                    <a:pt x="26670" y="378459"/>
                  </a:lnTo>
                  <a:lnTo>
                    <a:pt x="26670" y="0"/>
                  </a:lnTo>
                  <a:lnTo>
                    <a:pt x="80010" y="0"/>
                  </a:lnTo>
                  <a:lnTo>
                    <a:pt x="80010" y="378459"/>
                  </a:lnTo>
                  <a:lnTo>
                    <a:pt x="106680" y="378459"/>
                  </a:lnTo>
                  <a:lnTo>
                    <a:pt x="53340" y="431799"/>
                  </a:lnTo>
                  <a:lnTo>
                    <a:pt x="0" y="37845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991359" y="2485813"/>
            <a:ext cx="162560" cy="592667"/>
            <a:chOff x="1493519" y="1864360"/>
            <a:chExt cx="121920" cy="444500"/>
          </a:xfrm>
        </p:grpSpPr>
        <p:sp>
          <p:nvSpPr>
            <p:cNvPr id="6" name="object 6"/>
            <p:cNvSpPr/>
            <p:nvPr/>
          </p:nvSpPr>
          <p:spPr>
            <a:xfrm>
              <a:off x="1499869" y="1870710"/>
              <a:ext cx="109220" cy="431800"/>
            </a:xfrm>
            <a:custGeom>
              <a:avLst/>
              <a:gdLst/>
              <a:ahLst/>
              <a:cxnLst/>
              <a:rect l="l" t="t" r="r" b="b"/>
              <a:pathLst>
                <a:path w="109219" h="431800">
                  <a:moveTo>
                    <a:pt x="81915" y="0"/>
                  </a:moveTo>
                  <a:lnTo>
                    <a:pt x="27305" y="0"/>
                  </a:lnTo>
                  <a:lnTo>
                    <a:pt x="27305" y="377189"/>
                  </a:lnTo>
                  <a:lnTo>
                    <a:pt x="0" y="377189"/>
                  </a:lnTo>
                  <a:lnTo>
                    <a:pt x="54610" y="431799"/>
                  </a:lnTo>
                  <a:lnTo>
                    <a:pt x="109220" y="377189"/>
                  </a:lnTo>
                  <a:lnTo>
                    <a:pt x="81915" y="377189"/>
                  </a:lnTo>
                  <a:lnTo>
                    <a:pt x="8191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1499869" y="1870710"/>
              <a:ext cx="109220" cy="431800"/>
            </a:xfrm>
            <a:custGeom>
              <a:avLst/>
              <a:gdLst/>
              <a:ahLst/>
              <a:cxnLst/>
              <a:rect l="l" t="t" r="r" b="b"/>
              <a:pathLst>
                <a:path w="109219" h="431800">
                  <a:moveTo>
                    <a:pt x="0" y="377189"/>
                  </a:moveTo>
                  <a:lnTo>
                    <a:pt x="27305" y="377189"/>
                  </a:lnTo>
                  <a:lnTo>
                    <a:pt x="27305" y="0"/>
                  </a:lnTo>
                  <a:lnTo>
                    <a:pt x="81915" y="0"/>
                  </a:lnTo>
                  <a:lnTo>
                    <a:pt x="81915" y="377189"/>
                  </a:lnTo>
                  <a:lnTo>
                    <a:pt x="109220" y="377189"/>
                  </a:lnTo>
                  <a:lnTo>
                    <a:pt x="54610" y="431799"/>
                  </a:lnTo>
                  <a:lnTo>
                    <a:pt x="0" y="37718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9144000" cy="835660"/>
            </a:xfrm>
            <a:custGeom>
              <a:avLst/>
              <a:gdLst/>
              <a:ahLst/>
              <a:cxnLst/>
              <a:rect l="l" t="t" r="r" b="b"/>
              <a:pathLst>
                <a:path w="9144000" h="835660">
                  <a:moveTo>
                    <a:pt x="9144000" y="0"/>
                  </a:moveTo>
                  <a:lnTo>
                    <a:pt x="0" y="0"/>
                  </a:lnTo>
                  <a:lnTo>
                    <a:pt x="0" y="835660"/>
                  </a:lnTo>
                  <a:lnTo>
                    <a:pt x="9144000" y="83566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9E9F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29502" y="119511"/>
            <a:ext cx="7743613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2637301" marR="6773" indent="-2621214">
              <a:lnSpc>
                <a:spcPts val="2613"/>
              </a:lnSpc>
              <a:spcBef>
                <a:spcPts val="440"/>
              </a:spcBef>
            </a:pPr>
            <a:r>
              <a:rPr sz="2400" spc="-7" dirty="0"/>
              <a:t>Специфическая </a:t>
            </a:r>
            <a:r>
              <a:rPr sz="2400" spc="-20" dirty="0"/>
              <a:t>фармакотерапия </a:t>
            </a:r>
            <a:r>
              <a:rPr sz="2400" dirty="0"/>
              <a:t>с </a:t>
            </a:r>
            <a:r>
              <a:rPr sz="2400" spc="-13" dirty="0"/>
              <a:t>учетом </a:t>
            </a:r>
            <a:r>
              <a:rPr sz="2400" spc="-7" dirty="0"/>
              <a:t>стратификации  </a:t>
            </a:r>
            <a:r>
              <a:rPr sz="2400" spc="-13" dirty="0"/>
              <a:t>тяжести</a:t>
            </a:r>
            <a:r>
              <a:rPr sz="2400" spc="-20" dirty="0"/>
              <a:t> </a:t>
            </a:r>
            <a:r>
              <a:rPr sz="2400" spc="-13" dirty="0"/>
              <a:t>состояния</a:t>
            </a:r>
            <a:endParaRPr sz="2400"/>
          </a:p>
        </p:txBody>
      </p:sp>
      <p:grpSp>
        <p:nvGrpSpPr>
          <p:cNvPr id="13" name="object 13"/>
          <p:cNvGrpSpPr/>
          <p:nvPr/>
        </p:nvGrpSpPr>
        <p:grpSpPr>
          <a:xfrm>
            <a:off x="6959600" y="2485813"/>
            <a:ext cx="159173" cy="592667"/>
            <a:chOff x="5219700" y="1864360"/>
            <a:chExt cx="119380" cy="444500"/>
          </a:xfrm>
        </p:grpSpPr>
        <p:sp>
          <p:nvSpPr>
            <p:cNvPr id="14" name="object 14"/>
            <p:cNvSpPr/>
            <p:nvPr/>
          </p:nvSpPr>
          <p:spPr>
            <a:xfrm>
              <a:off x="5226050" y="1870710"/>
              <a:ext cx="106680" cy="431800"/>
            </a:xfrm>
            <a:custGeom>
              <a:avLst/>
              <a:gdLst/>
              <a:ahLst/>
              <a:cxnLst/>
              <a:rect l="l" t="t" r="r" b="b"/>
              <a:pathLst>
                <a:path w="106679" h="431800">
                  <a:moveTo>
                    <a:pt x="80010" y="0"/>
                  </a:moveTo>
                  <a:lnTo>
                    <a:pt x="26670" y="0"/>
                  </a:lnTo>
                  <a:lnTo>
                    <a:pt x="26670" y="378459"/>
                  </a:lnTo>
                  <a:lnTo>
                    <a:pt x="0" y="378459"/>
                  </a:lnTo>
                  <a:lnTo>
                    <a:pt x="53340" y="431799"/>
                  </a:lnTo>
                  <a:lnTo>
                    <a:pt x="106680" y="378459"/>
                  </a:lnTo>
                  <a:lnTo>
                    <a:pt x="80010" y="378459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BE9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6050" y="1870710"/>
              <a:ext cx="106680" cy="431800"/>
            </a:xfrm>
            <a:custGeom>
              <a:avLst/>
              <a:gdLst/>
              <a:ahLst/>
              <a:cxnLst/>
              <a:rect l="l" t="t" r="r" b="b"/>
              <a:pathLst>
                <a:path w="106679" h="431800">
                  <a:moveTo>
                    <a:pt x="0" y="378459"/>
                  </a:moveTo>
                  <a:lnTo>
                    <a:pt x="26670" y="378459"/>
                  </a:lnTo>
                  <a:lnTo>
                    <a:pt x="26670" y="0"/>
                  </a:lnTo>
                  <a:lnTo>
                    <a:pt x="80010" y="0"/>
                  </a:lnTo>
                  <a:lnTo>
                    <a:pt x="80010" y="378459"/>
                  </a:lnTo>
                  <a:lnTo>
                    <a:pt x="106680" y="378459"/>
                  </a:lnTo>
                  <a:lnTo>
                    <a:pt x="53340" y="431799"/>
                  </a:lnTo>
                  <a:lnTo>
                    <a:pt x="0" y="378459"/>
                  </a:lnTo>
                  <a:close/>
                </a:path>
              </a:pathLst>
            </a:custGeom>
            <a:ln w="12700">
              <a:solidFill>
                <a:srgbClr val="843B0B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88507" y="2485813"/>
            <a:ext cx="159173" cy="592667"/>
            <a:chOff x="7866380" y="1864360"/>
            <a:chExt cx="119380" cy="444500"/>
          </a:xfrm>
        </p:grpSpPr>
        <p:sp>
          <p:nvSpPr>
            <p:cNvPr id="17" name="object 17"/>
            <p:cNvSpPr/>
            <p:nvPr/>
          </p:nvSpPr>
          <p:spPr>
            <a:xfrm>
              <a:off x="7872730" y="1870710"/>
              <a:ext cx="106680" cy="431800"/>
            </a:xfrm>
            <a:custGeom>
              <a:avLst/>
              <a:gdLst/>
              <a:ahLst/>
              <a:cxnLst/>
              <a:rect l="l" t="t" r="r" b="b"/>
              <a:pathLst>
                <a:path w="106679" h="431800">
                  <a:moveTo>
                    <a:pt x="80010" y="0"/>
                  </a:moveTo>
                  <a:lnTo>
                    <a:pt x="26670" y="0"/>
                  </a:lnTo>
                  <a:lnTo>
                    <a:pt x="26670" y="378459"/>
                  </a:lnTo>
                  <a:lnTo>
                    <a:pt x="0" y="378459"/>
                  </a:lnTo>
                  <a:lnTo>
                    <a:pt x="53340" y="431799"/>
                  </a:lnTo>
                  <a:lnTo>
                    <a:pt x="106680" y="378459"/>
                  </a:lnTo>
                  <a:lnTo>
                    <a:pt x="80010" y="378459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872730" y="1870710"/>
              <a:ext cx="106680" cy="431800"/>
            </a:xfrm>
            <a:custGeom>
              <a:avLst/>
              <a:gdLst/>
              <a:ahLst/>
              <a:cxnLst/>
              <a:rect l="l" t="t" r="r" b="b"/>
              <a:pathLst>
                <a:path w="106679" h="431800">
                  <a:moveTo>
                    <a:pt x="0" y="378459"/>
                  </a:moveTo>
                  <a:lnTo>
                    <a:pt x="26670" y="378459"/>
                  </a:lnTo>
                  <a:lnTo>
                    <a:pt x="26670" y="0"/>
                  </a:lnTo>
                  <a:lnTo>
                    <a:pt x="80010" y="0"/>
                  </a:lnTo>
                  <a:lnTo>
                    <a:pt x="80010" y="378459"/>
                  </a:lnTo>
                  <a:lnTo>
                    <a:pt x="106680" y="378459"/>
                  </a:lnTo>
                  <a:lnTo>
                    <a:pt x="53340" y="431799"/>
                  </a:lnTo>
                  <a:lnTo>
                    <a:pt x="0" y="378459"/>
                  </a:lnTo>
                  <a:close/>
                </a:path>
              </a:pathLst>
            </a:custGeom>
            <a:ln w="127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31893" y="1266614"/>
            <a:ext cx="2523067" cy="1208472"/>
          </a:xfrm>
          <a:prstGeom prst="rect">
            <a:avLst/>
          </a:prstGeom>
          <a:ln w="20320">
            <a:solidFill>
              <a:srgbClr val="41709C"/>
            </a:solidFill>
          </a:ln>
        </p:spPr>
        <p:txBody>
          <a:bodyPr vert="horz" wrap="square" lIns="0" tIns="58420" rIns="0" bIns="0" rtlCol="0">
            <a:spAutoFit/>
          </a:bodyPr>
          <a:lstStyle/>
          <a:p>
            <a:pPr marL="139697" marR="54185" algn="ctr">
              <a:spcBef>
                <a:spcPts val="460"/>
              </a:spcBef>
            </a:pP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Легкие </a:t>
            </a:r>
            <a:r>
              <a:rPr sz="1067" b="1" spc="-20" dirty="0">
                <a:solidFill>
                  <a:srgbClr val="1F315D"/>
                </a:solidFill>
                <a:latin typeface="Arial"/>
                <a:cs typeface="Arial"/>
              </a:rPr>
              <a:t>формы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(поражение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только  верхних</a:t>
            </a:r>
            <a:r>
              <a:rPr sz="1067" b="1" spc="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отделов</a:t>
            </a:r>
            <a:endParaRPr sz="1067">
              <a:latin typeface="Arial"/>
              <a:cs typeface="Arial"/>
            </a:endParaRPr>
          </a:p>
          <a:p>
            <a:pPr marL="160015" marR="77045" algn="ctr"/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дыхательных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путей)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пациентов 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60 лет</a:t>
            </a:r>
            <a:r>
              <a:rPr sz="1067" b="1" spc="11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или</a:t>
            </a:r>
            <a:endParaRPr sz="1067">
              <a:latin typeface="Arial"/>
              <a:cs typeface="Arial"/>
            </a:endParaRPr>
          </a:p>
          <a:p>
            <a:pPr marL="278546" marR="195575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пациентов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с</a:t>
            </a:r>
            <a:r>
              <a:rPr sz="1067" b="1" spc="-6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сопутствующими 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хроническими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заболеваниями</a:t>
            </a:r>
            <a:endParaRPr sz="10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6694" y="1266614"/>
            <a:ext cx="2306319" cy="1034856"/>
          </a:xfrm>
          <a:prstGeom prst="rect">
            <a:avLst/>
          </a:prstGeom>
          <a:ln w="20320">
            <a:solidFill>
              <a:srgbClr val="41709C"/>
            </a:solidFill>
          </a:ln>
        </p:spPr>
        <p:txBody>
          <a:bodyPr vert="horz" wrap="square" lIns="0" tIns="49107" rIns="0" bIns="0" rtlCol="0">
            <a:spAutoFit/>
          </a:bodyPr>
          <a:lstStyle/>
          <a:p>
            <a:pPr marL="110064" marR="175256" indent="5080" algn="ctr">
              <a:spcBef>
                <a:spcPts val="387"/>
              </a:spcBef>
            </a:pP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Средне-тяжелые </a:t>
            </a:r>
            <a:r>
              <a:rPr sz="1067" b="1" spc="-20" dirty="0">
                <a:solidFill>
                  <a:srgbClr val="1F315D"/>
                </a:solidFill>
                <a:latin typeface="Arial"/>
                <a:cs typeface="Arial"/>
              </a:rPr>
              <a:t>формы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(пневмония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без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дыхательной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недостаточности)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у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пациентов </a:t>
            </a:r>
            <a:r>
              <a:rPr sz="1067" b="1" spc="-20" dirty="0">
                <a:solidFill>
                  <a:srgbClr val="1F315D"/>
                </a:solidFill>
                <a:latin typeface="Arial"/>
                <a:cs typeface="Arial"/>
              </a:rPr>
              <a:t>младше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60 лет без  сопутствующих хронических  заболеваний</a:t>
            </a:r>
            <a:endParaRPr sz="10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4105" y="1266614"/>
            <a:ext cx="2665307" cy="1170000"/>
          </a:xfrm>
          <a:prstGeom prst="rect">
            <a:avLst/>
          </a:prstGeom>
          <a:ln w="20320">
            <a:solidFill>
              <a:srgbClr val="843B0B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266693" marR="350511" indent="-1693" algn="ctr">
              <a:spcBef>
                <a:spcPts val="160"/>
              </a:spcBef>
            </a:pP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Средне-тяжелые </a:t>
            </a:r>
            <a:r>
              <a:rPr sz="1067" b="1" spc="-20" dirty="0">
                <a:solidFill>
                  <a:srgbClr val="1F315D"/>
                </a:solidFill>
                <a:latin typeface="Arial"/>
                <a:cs typeface="Arial"/>
              </a:rPr>
              <a:t>формы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(пневмония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без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дыхательной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недостаточности)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у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пациентов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60 лет или  пациентов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с</a:t>
            </a:r>
            <a:r>
              <a:rPr sz="1067" b="1" spc="-6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сопутствующими 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хроническими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заболеваниями</a:t>
            </a:r>
            <a:endParaRPr sz="10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05145" y="1266614"/>
            <a:ext cx="3081867" cy="914716"/>
          </a:xfrm>
          <a:prstGeom prst="rect">
            <a:avLst/>
          </a:prstGeom>
          <a:ln w="20319">
            <a:solidFill>
              <a:srgbClr val="CC0000"/>
            </a:solidFill>
          </a:ln>
        </p:spPr>
        <p:txBody>
          <a:bodyPr vert="horz" wrap="square" lIns="0" tIns="1693" rIns="0" bIns="0" rtlCol="0">
            <a:spAutoFit/>
          </a:bodyPr>
          <a:lstStyle/>
          <a:p>
            <a:pPr>
              <a:spcBef>
                <a:spcPts val="13"/>
              </a:spcBef>
            </a:pPr>
            <a:endParaRPr sz="1133">
              <a:latin typeface="Times New Roman"/>
              <a:cs typeface="Times New Roman"/>
            </a:endParaRPr>
          </a:p>
          <a:p>
            <a:pPr marL="591805" marR="618897" indent="3387" algn="ctr"/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Тяжелые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формы  (пневмония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с</a:t>
            </a:r>
            <a:r>
              <a:rPr sz="1200" b="1" spc="-8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развитием  дыхательной</a:t>
            </a:r>
            <a:endParaRPr sz="1200">
              <a:latin typeface="Arial"/>
              <a:cs typeface="Arial"/>
            </a:endParaRPr>
          </a:p>
          <a:p>
            <a:pPr marR="23706" algn="ctr"/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недостаточности,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ОРДС,</a:t>
            </a:r>
            <a:r>
              <a:rPr sz="1200" b="1" spc="8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сепсис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4640" y="3088639"/>
            <a:ext cx="2787227" cy="874791"/>
          </a:xfrm>
          <a:prstGeom prst="rect">
            <a:avLst/>
          </a:prstGeom>
          <a:ln w="20320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Гидроксихлорохин</a:t>
            </a:r>
            <a:r>
              <a:rPr sz="1100" spc="-20" baseline="25252" dirty="0">
                <a:latin typeface="Arial"/>
                <a:cs typeface="Arial"/>
              </a:rPr>
              <a:t>1</a:t>
            </a:r>
            <a:endParaRPr sz="1100" baseline="25252">
              <a:latin typeface="Arial"/>
              <a:cs typeface="Arial"/>
            </a:endParaRPr>
          </a:p>
          <a:p>
            <a:pPr marL="102444" marR="95671" indent="3387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400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первые сутки, затем  200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6</a:t>
            </a:r>
            <a:r>
              <a:rPr sz="1067" b="1" spc="11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57706" y="3068319"/>
            <a:ext cx="3491653" cy="2334806"/>
          </a:xfrm>
          <a:prstGeom prst="rect">
            <a:avLst/>
          </a:prstGeom>
          <a:ln w="20319">
            <a:solidFill>
              <a:srgbClr val="843B0B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92284" marR="11006" algn="ctr">
              <a:spcBef>
                <a:spcPts val="860"/>
              </a:spcBef>
            </a:pP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Гидроксихлорохин</a:t>
            </a:r>
            <a:r>
              <a:rPr sz="1100" spc="-20" baseline="25252" dirty="0">
                <a:latin typeface="Arial"/>
                <a:cs typeface="Arial"/>
              </a:rPr>
              <a:t>1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400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первые сутки,  затем 200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6</a:t>
            </a:r>
            <a:r>
              <a:rPr sz="1067" b="1" spc="152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L="71965" algn="ctr"/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+</a:t>
            </a:r>
            <a:endParaRPr sz="1067">
              <a:latin typeface="Arial"/>
              <a:cs typeface="Arial"/>
            </a:endParaRPr>
          </a:p>
          <a:p>
            <a:pPr marL="130383" marR="46566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Азитромицин</a:t>
            </a:r>
            <a:r>
              <a:rPr sz="1100" spc="-9" baseline="25252" dirty="0">
                <a:latin typeface="Arial"/>
                <a:cs typeface="Arial"/>
              </a:rPr>
              <a:t>1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500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per os или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в/в 1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5</a:t>
            </a:r>
            <a:r>
              <a:rPr sz="1067" b="1" spc="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R="91438" algn="ctr">
              <a:spcBef>
                <a:spcPts val="579"/>
              </a:spcBef>
            </a:pP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или</a:t>
            </a:r>
            <a:endParaRPr sz="1067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R="89744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Лопинавир/ритонавир</a:t>
            </a:r>
            <a:r>
              <a:rPr sz="1100" spc="-9" baseline="25252" dirty="0"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400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/100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per</a:t>
            </a:r>
            <a:r>
              <a:rPr sz="1067" b="1" spc="5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os</a:t>
            </a:r>
            <a:endParaRPr sz="1067">
              <a:latin typeface="Arial"/>
              <a:cs typeface="Arial"/>
            </a:endParaRPr>
          </a:p>
          <a:p>
            <a:pPr marR="88051" algn="ctr"/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14</a:t>
            </a:r>
            <a:r>
              <a:rPr sz="1067" b="1" spc="7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R="87204" algn="ctr"/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+</a:t>
            </a:r>
            <a:endParaRPr sz="1067">
              <a:latin typeface="Arial"/>
              <a:cs typeface="Arial"/>
            </a:endParaRPr>
          </a:p>
          <a:p>
            <a:pPr marL="31326" marR="119377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рекомбинантный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интерферон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бета 1 b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0.25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мг/мл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(8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млн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МЕ)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подкожно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14</a:t>
            </a:r>
            <a:r>
              <a:rPr sz="1067" b="1" spc="16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R="45719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(всего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7</a:t>
            </a:r>
            <a:r>
              <a:rPr sz="1067" b="1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инъекций)</a:t>
            </a:r>
            <a:endParaRPr sz="106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05145" y="3068319"/>
            <a:ext cx="3122507" cy="3440684"/>
          </a:xfrm>
          <a:prstGeom prst="rect">
            <a:avLst/>
          </a:prstGeom>
          <a:ln w="20319">
            <a:solidFill>
              <a:srgbClr val="CC0000"/>
            </a:solidFill>
          </a:ln>
        </p:spPr>
        <p:txBody>
          <a:bodyPr vert="horz" wrap="square" lIns="0" tIns="78739" rIns="0" bIns="0" rtlCol="0">
            <a:spAutoFit/>
          </a:bodyPr>
          <a:lstStyle/>
          <a:p>
            <a:pPr marL="67732" marR="116837" algn="ctr">
              <a:spcBef>
                <a:spcPts val="619"/>
              </a:spcBef>
            </a:pP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Гидроксихлорохин</a:t>
            </a:r>
            <a:r>
              <a:rPr sz="1100" spc="-20" baseline="25252" dirty="0">
                <a:latin typeface="Arial"/>
                <a:cs typeface="Arial"/>
              </a:rPr>
              <a:t>1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400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первые  сутки, затем 200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6</a:t>
            </a:r>
            <a:r>
              <a:rPr sz="1067" b="1" spc="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R="50799" algn="ctr"/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+</a:t>
            </a:r>
            <a:endParaRPr sz="1067">
              <a:latin typeface="Arial"/>
              <a:cs typeface="Arial"/>
            </a:endParaRPr>
          </a:p>
          <a:p>
            <a:pPr marL="328497" marR="382684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Азитромицин</a:t>
            </a:r>
            <a:r>
              <a:rPr sz="1100" spc="-9" baseline="25252" dirty="0">
                <a:latin typeface="Arial"/>
                <a:cs typeface="Arial"/>
              </a:rPr>
              <a:t>1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500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per os или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в/в  1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5</a:t>
            </a:r>
            <a:r>
              <a:rPr sz="1067" b="1" spc="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R="108371" algn="ctr">
              <a:spcBef>
                <a:spcPts val="320"/>
              </a:spcBef>
            </a:pP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или</a:t>
            </a:r>
            <a:endParaRPr sz="1067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R="109217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Лопинавир/ритонавир</a:t>
            </a:r>
            <a:r>
              <a:rPr sz="1100" spc="-9" baseline="25252" dirty="0">
                <a:latin typeface="Arial"/>
                <a:cs typeface="Arial"/>
              </a:rPr>
              <a:t>2</a:t>
            </a:r>
            <a:endParaRPr sz="1100" baseline="25252">
              <a:latin typeface="Arial"/>
              <a:cs typeface="Arial"/>
            </a:endParaRPr>
          </a:p>
          <a:p>
            <a:pPr marL="346278" marR="453802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400 мг/100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per os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2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раза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сутки 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14</a:t>
            </a:r>
            <a:r>
              <a:rPr sz="1067" b="1" spc="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067">
              <a:latin typeface="Arial"/>
              <a:cs typeface="Arial"/>
            </a:endParaRPr>
          </a:p>
          <a:p>
            <a:pPr marR="104984" algn="ctr"/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+</a:t>
            </a:r>
            <a:endParaRPr sz="1067">
              <a:latin typeface="Arial"/>
              <a:cs typeface="Arial"/>
            </a:endParaRPr>
          </a:p>
          <a:p>
            <a:pPr marR="107524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рекомбинантный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интерферон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бета 1</a:t>
            </a:r>
            <a:r>
              <a:rPr sz="1067" b="1" spc="1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b</a:t>
            </a:r>
            <a:endParaRPr sz="1067">
              <a:latin typeface="Arial"/>
              <a:cs typeface="Arial"/>
            </a:endParaRPr>
          </a:p>
          <a:p>
            <a:pPr marL="437716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0.25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мг/мл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(8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млн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МЕ)</a:t>
            </a:r>
            <a:r>
              <a:rPr sz="1067" b="1" spc="14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подкожно</a:t>
            </a:r>
            <a:endParaRPr sz="1067">
              <a:latin typeface="Arial"/>
              <a:cs typeface="Arial"/>
            </a:endParaRPr>
          </a:p>
          <a:p>
            <a:pPr marL="237907"/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течение 14 дней (всего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7</a:t>
            </a:r>
            <a:r>
              <a:rPr sz="1067" b="1" spc="8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инъекций)</a:t>
            </a:r>
            <a:endParaRPr sz="1067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R="104984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+/-</a:t>
            </a:r>
            <a:endParaRPr sz="1067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339505" marR="444489" algn="ctr"/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Тоцилизумаб</a:t>
            </a:r>
            <a:r>
              <a:rPr sz="1100" spc="-9" baseline="25252" dirty="0">
                <a:latin typeface="Arial"/>
                <a:cs typeface="Arial"/>
              </a:rPr>
              <a:t>3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400 </a:t>
            </a:r>
            <a:r>
              <a:rPr sz="1067" b="1" spc="-13" dirty="0">
                <a:solidFill>
                  <a:srgbClr val="1F315D"/>
                </a:solidFill>
                <a:latin typeface="Arial"/>
                <a:cs typeface="Arial"/>
              </a:rPr>
              <a:t>мг </a:t>
            </a:r>
            <a:r>
              <a:rPr sz="1067" b="1" dirty="0">
                <a:solidFill>
                  <a:srgbClr val="1F315D"/>
                </a:solidFill>
                <a:latin typeface="Arial"/>
                <a:cs typeface="Arial"/>
              </a:rPr>
              <a:t>в/в </a:t>
            </a:r>
            <a:r>
              <a:rPr sz="1067" b="1" spc="-7" dirty="0">
                <a:solidFill>
                  <a:srgbClr val="1F315D"/>
                </a:solidFill>
                <a:latin typeface="Arial"/>
                <a:cs typeface="Arial"/>
              </a:rPr>
              <a:t>капельно  однократно</a:t>
            </a:r>
            <a:endParaRPr sz="106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8901" y="5481199"/>
            <a:ext cx="8446347" cy="1141509"/>
          </a:xfrm>
          <a:prstGeom prst="rect">
            <a:avLst/>
          </a:prstGeom>
        </p:spPr>
        <p:txBody>
          <a:bodyPr vert="horz" wrap="square" lIns="0" tIns="47413" rIns="0" bIns="0" rtlCol="0">
            <a:spAutoFit/>
          </a:bodyPr>
          <a:lstStyle/>
          <a:p>
            <a:pPr marL="132077" indent="-115144">
              <a:spcBef>
                <a:spcPts val="373"/>
              </a:spcBef>
              <a:buAutoNum type="arabicPlain"/>
              <a:tabLst>
                <a:tab pos="132077" algn="l"/>
              </a:tabLst>
            </a:pP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-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продолжительность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интервала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QT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на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ЭКГ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не должна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превышать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480 </a:t>
            </a: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мсек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(перед началом</a:t>
            </a:r>
            <a:r>
              <a:rPr sz="1067" spc="233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лечения)</a:t>
            </a:r>
            <a:endParaRPr sz="1067">
              <a:latin typeface="Arial"/>
              <a:cs typeface="Arial"/>
            </a:endParaRPr>
          </a:p>
          <a:p>
            <a:pPr marL="138849" marR="86357" indent="-121917">
              <a:spcBef>
                <a:spcPts val="240"/>
              </a:spcBef>
              <a:buAutoNum type="arabicPlain"/>
              <a:tabLst>
                <a:tab pos="132077" algn="l"/>
              </a:tabLst>
            </a:pP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-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при невозможности перорального приема таблетированных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форм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вводится </a:t>
            </a: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в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виде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суспензии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(5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мл) </a:t>
            </a: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каждые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12 часов </a:t>
            </a: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в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течение 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14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дней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через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назогастральный</a:t>
            </a:r>
            <a:r>
              <a:rPr sz="1067" spc="207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1067" spc="-27" dirty="0">
                <a:solidFill>
                  <a:srgbClr val="1F3863"/>
                </a:solidFill>
                <a:latin typeface="Arial"/>
                <a:cs typeface="Arial"/>
              </a:rPr>
              <a:t>зонд</a:t>
            </a:r>
            <a:endParaRPr sz="1067">
              <a:latin typeface="Arial"/>
              <a:cs typeface="Arial"/>
            </a:endParaRPr>
          </a:p>
          <a:p>
            <a:pPr marL="138003" marR="6773" indent="-121917">
              <a:lnSpc>
                <a:spcPct val="109400"/>
              </a:lnSpc>
              <a:spcBef>
                <a:spcPts val="279"/>
              </a:spcBef>
              <a:buAutoNum type="arabicPlain"/>
              <a:tabLst>
                <a:tab pos="132077" algn="l"/>
              </a:tabLst>
            </a:pP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-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при недостаточном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эффекте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повторить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введение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через 12 </a:t>
            </a:r>
            <a:r>
              <a:rPr sz="1067" dirty="0">
                <a:solidFill>
                  <a:srgbClr val="1F3863"/>
                </a:solidFill>
                <a:latin typeface="Arial"/>
                <a:cs typeface="Arial"/>
              </a:rPr>
              <a:t>ч: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однократно вводить </a:t>
            </a:r>
            <a:r>
              <a:rPr sz="1067" spc="-20" dirty="0">
                <a:solidFill>
                  <a:srgbClr val="1F3863"/>
                </a:solidFill>
                <a:latin typeface="Arial"/>
                <a:cs typeface="Arial"/>
              </a:rPr>
              <a:t>не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более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800 </a:t>
            </a:r>
            <a:r>
              <a:rPr sz="1067" spc="7" dirty="0">
                <a:solidFill>
                  <a:srgbClr val="1F3863"/>
                </a:solidFill>
                <a:latin typeface="Arial"/>
                <a:cs typeface="Arial"/>
              </a:rPr>
              <a:t>мг </a:t>
            </a:r>
            <a:r>
              <a:rPr sz="1067" spc="-13" dirty="0">
                <a:solidFill>
                  <a:srgbClr val="1F3863"/>
                </a:solidFill>
                <a:latin typeface="Arial"/>
                <a:cs typeface="Arial"/>
              </a:rPr>
              <a:t>(при тяжелом </a:t>
            </a:r>
            <a:r>
              <a:rPr sz="1067" spc="-7" dirty="0">
                <a:solidFill>
                  <a:srgbClr val="1F3863"/>
                </a:solidFill>
                <a:latin typeface="Arial"/>
                <a:cs typeface="Arial"/>
              </a:rPr>
              <a:t>ОРДС) </a:t>
            </a:r>
            <a:r>
              <a:rPr sz="1067" spc="-7" dirty="0">
                <a:solidFill>
                  <a:srgbClr val="843B0B"/>
                </a:solidFill>
                <a:latin typeface="Arial"/>
                <a:cs typeface="Arial"/>
              </a:rPr>
              <a:t> </a:t>
            </a:r>
            <a:r>
              <a:rPr sz="1067" i="1" spc="-7" dirty="0">
                <a:solidFill>
                  <a:srgbClr val="843B0B"/>
                </a:solidFill>
                <a:latin typeface="Arial"/>
                <a:cs typeface="Arial"/>
              </a:rPr>
              <a:t>Учитывая отсутствие объективных доказательств эффективности применения вышеуказанных препаратов при </a:t>
            </a:r>
            <a:r>
              <a:rPr sz="1067" i="1" spc="-13" dirty="0">
                <a:solidFill>
                  <a:srgbClr val="843B0B"/>
                </a:solidFill>
                <a:latin typeface="Arial"/>
                <a:cs typeface="Arial"/>
              </a:rPr>
              <a:t>COVID-19,  </a:t>
            </a:r>
            <a:r>
              <a:rPr sz="1067" i="1" spc="-7" dirty="0">
                <a:solidFill>
                  <a:srgbClr val="843B0B"/>
                </a:solidFill>
                <a:latin typeface="Arial"/>
                <a:cs typeface="Arial"/>
              </a:rPr>
              <a:t>назначение лечения должно обязательно сопровождаться получением добровольного информированного согласия</a:t>
            </a:r>
            <a:r>
              <a:rPr sz="1067" i="1" spc="200" dirty="0">
                <a:solidFill>
                  <a:srgbClr val="843B0B"/>
                </a:solidFill>
                <a:latin typeface="Arial"/>
                <a:cs typeface="Arial"/>
              </a:rPr>
              <a:t> </a:t>
            </a:r>
            <a:r>
              <a:rPr sz="1067" i="1" spc="-7" dirty="0">
                <a:solidFill>
                  <a:srgbClr val="843B0B"/>
                </a:solidFill>
                <a:latin typeface="Arial"/>
                <a:cs typeface="Arial"/>
              </a:rPr>
              <a:t>пациента</a:t>
            </a:r>
            <a:endParaRPr sz="10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754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4773" y="108626"/>
            <a:ext cx="9615593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3768419" marR="6773" indent="-3752333">
              <a:lnSpc>
                <a:spcPts val="2613"/>
              </a:lnSpc>
              <a:spcBef>
                <a:spcPts val="440"/>
              </a:spcBef>
            </a:pPr>
            <a:r>
              <a:rPr sz="2400" spc="-20" dirty="0"/>
              <a:t>Контроль </a:t>
            </a:r>
            <a:r>
              <a:rPr sz="2400" spc="-13" dirty="0"/>
              <a:t>кардиотоксичности </a:t>
            </a:r>
            <a:r>
              <a:rPr sz="2400" spc="-7" dirty="0"/>
              <a:t>при </a:t>
            </a:r>
            <a:r>
              <a:rPr sz="2400" spc="-13" dirty="0"/>
              <a:t>применении </a:t>
            </a:r>
            <a:r>
              <a:rPr sz="2400" spc="-20" dirty="0"/>
              <a:t>хлорохина, макролидов,  фторхинолонов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710111" y="6513950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640" y="1735667"/>
            <a:ext cx="4287520" cy="662575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7527" rIns="0" bIns="0" rtlCol="0">
            <a:spAutoFit/>
          </a:bodyPr>
          <a:lstStyle/>
          <a:p>
            <a:pPr marR="11006" algn="ctr">
              <a:spcBef>
                <a:spcPts val="84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до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начала лечения</a:t>
            </a:r>
            <a:endParaRPr sz="1200">
              <a:latin typeface="Arial"/>
              <a:cs typeface="Arial"/>
            </a:endParaRPr>
          </a:p>
          <a:p>
            <a:pPr marL="360671" marR="371677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мужчин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55 лет,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женщин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65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лет  </a:t>
            </a:r>
            <a:r>
              <a:rPr sz="1200" spc="7" dirty="0">
                <a:solidFill>
                  <a:srgbClr val="1F315D"/>
                </a:solidFill>
                <a:latin typeface="Arial"/>
                <a:cs typeface="Arial"/>
              </a:rPr>
              <a:t>ССЗ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</a:t>
            </a:r>
            <a:r>
              <a:rPr sz="1200" spc="-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анамнезе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640" y="2988733"/>
            <a:ext cx="4287520" cy="58563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53247" rIns="0" bIns="0" rtlCol="0">
            <a:spAutoFit/>
          </a:bodyPr>
          <a:lstStyle/>
          <a:p>
            <a:pPr marL="9313" algn="ctr">
              <a:spcBef>
                <a:spcPts val="1207"/>
              </a:spcBef>
            </a:pPr>
            <a:r>
              <a:rPr sz="1400" spc="-13" dirty="0">
                <a:solidFill>
                  <a:srgbClr val="1F315D"/>
                </a:solidFill>
                <a:latin typeface="Arial"/>
                <a:cs typeface="Arial"/>
              </a:rPr>
              <a:t>Назначение противовирусных</a:t>
            </a:r>
            <a:r>
              <a:rPr sz="1400" spc="16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схем/АБТ</a:t>
            </a:r>
            <a:endParaRPr sz="1400">
              <a:latin typeface="Arial"/>
              <a:cs typeface="Arial"/>
            </a:endParaRPr>
          </a:p>
          <a:p>
            <a:pPr marL="6773" algn="ctr"/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(гидроксихлорохин </a:t>
            </a:r>
            <a:r>
              <a:rPr sz="1400" b="1" spc="7" dirty="0">
                <a:solidFill>
                  <a:srgbClr val="1F315D"/>
                </a:solidFill>
                <a:latin typeface="Arial"/>
                <a:cs typeface="Arial"/>
              </a:rPr>
              <a:t>+ </a:t>
            </a:r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азитромицин) </a:t>
            </a:r>
            <a:r>
              <a:rPr sz="1400" spc="7" dirty="0">
                <a:solidFill>
                  <a:srgbClr val="1F315D"/>
                </a:solidFill>
                <a:latin typeface="Arial"/>
                <a:cs typeface="Arial"/>
              </a:rPr>
              <a:t>+/-</a:t>
            </a:r>
            <a:r>
              <a:rPr sz="1400" spc="-2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АБТ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0573" y="4248573"/>
            <a:ext cx="4287520" cy="49237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33">
              <a:latin typeface="Times New Roman"/>
              <a:cs typeface="Times New Roman"/>
            </a:endParaRPr>
          </a:p>
          <a:p>
            <a:pPr marL="1060847">
              <a:spcBef>
                <a:spcPts val="773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1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раз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в 5</a:t>
            </a:r>
            <a:r>
              <a:rPr sz="1200" b="1" spc="8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9320" y="2988734"/>
            <a:ext cx="4290907" cy="66428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121070" marR="130383" indent="-5080" algn="ctr">
              <a:spcBef>
                <a:spcPts val="86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Жалобы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на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аритмию, сердцебиение, боли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дискомфорт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области сердца, синкопальные состояния 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др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2545" y="4255347"/>
            <a:ext cx="4287520" cy="447196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1667">
              <a:latin typeface="Times New Roman"/>
              <a:cs typeface="Times New Roman"/>
            </a:endParaRPr>
          </a:p>
          <a:p>
            <a:pPr marL="1065080">
              <a:spcBef>
                <a:spcPts val="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Внеочередной ЭКГ</a:t>
            </a:r>
            <a:r>
              <a:rPr sz="1200" b="1" spc="1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3640" y="5372945"/>
            <a:ext cx="4287520" cy="44029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9313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600">
              <a:latin typeface="Times New Roman"/>
              <a:cs typeface="Times New Roman"/>
            </a:endParaRPr>
          </a:p>
          <a:p>
            <a:pPr marL="1268275"/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Интервал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QT&gt;480</a:t>
            </a:r>
            <a:r>
              <a:rPr sz="1200" b="1" spc="-2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мсек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9320" y="5372945"/>
            <a:ext cx="4290907" cy="55136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>
              <a:spcBef>
                <a:spcPts val="60"/>
              </a:spcBef>
            </a:pPr>
            <a:endParaRPr sz="1133">
              <a:latin typeface="Times New Roman"/>
              <a:cs typeface="Times New Roman"/>
            </a:endParaRPr>
          </a:p>
          <a:p>
            <a:pPr marR="225208" algn="ctr"/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Консультация</a:t>
            </a:r>
            <a:r>
              <a:rPr sz="1200" b="1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кардиолога</a:t>
            </a:r>
            <a:endParaRPr sz="1200">
              <a:latin typeface="Arial"/>
              <a:cs typeface="Arial"/>
            </a:endParaRPr>
          </a:p>
          <a:p>
            <a:pPr marR="222668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Рассмотреть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назначение</a:t>
            </a:r>
            <a:r>
              <a:rPr sz="1200" spc="-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бета-блокаторов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61368" y="2562014"/>
            <a:ext cx="152400" cy="362373"/>
            <a:chOff x="2446026" y="1921510"/>
            <a:chExt cx="114300" cy="271780"/>
          </a:xfrm>
        </p:grpSpPr>
        <p:sp>
          <p:nvSpPr>
            <p:cNvPr id="15" name="object 15"/>
            <p:cNvSpPr/>
            <p:nvPr/>
          </p:nvSpPr>
          <p:spPr>
            <a:xfrm>
              <a:off x="2503169" y="192151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6026" y="20786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244435" y="3804919"/>
            <a:ext cx="152400" cy="362373"/>
            <a:chOff x="2433326" y="2853689"/>
            <a:chExt cx="114300" cy="271780"/>
          </a:xfrm>
        </p:grpSpPr>
        <p:sp>
          <p:nvSpPr>
            <p:cNvPr id="18" name="object 18"/>
            <p:cNvSpPr/>
            <p:nvPr/>
          </p:nvSpPr>
          <p:spPr>
            <a:xfrm>
              <a:off x="2490469" y="285368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3326" y="301085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261368" y="5010572"/>
            <a:ext cx="152400" cy="362373"/>
            <a:chOff x="2446026" y="3757929"/>
            <a:chExt cx="114300" cy="271780"/>
          </a:xfrm>
        </p:grpSpPr>
        <p:sp>
          <p:nvSpPr>
            <p:cNvPr id="21" name="object 21"/>
            <p:cNvSpPr/>
            <p:nvPr/>
          </p:nvSpPr>
          <p:spPr>
            <a:xfrm>
              <a:off x="2503169" y="375792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6026" y="391509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535505" y="3288445"/>
            <a:ext cx="1620520" cy="152400"/>
            <a:chOff x="4151629" y="2466334"/>
            <a:chExt cx="1215390" cy="114300"/>
          </a:xfrm>
        </p:grpSpPr>
        <p:sp>
          <p:nvSpPr>
            <p:cNvPr id="24" name="object 24"/>
            <p:cNvSpPr/>
            <p:nvPr/>
          </p:nvSpPr>
          <p:spPr>
            <a:xfrm>
              <a:off x="4151629" y="25234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252697" y="246633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337048" y="3845560"/>
            <a:ext cx="152400" cy="362373"/>
            <a:chOff x="7002786" y="2884170"/>
            <a:chExt cx="114300" cy="271780"/>
          </a:xfrm>
        </p:grpSpPr>
        <p:sp>
          <p:nvSpPr>
            <p:cNvPr id="27" name="object 27"/>
            <p:cNvSpPr/>
            <p:nvPr/>
          </p:nvSpPr>
          <p:spPr>
            <a:xfrm>
              <a:off x="7059930" y="288417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002786" y="30413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535505" y="5676048"/>
            <a:ext cx="1620520" cy="152400"/>
            <a:chOff x="4151629" y="4257036"/>
            <a:chExt cx="1215390" cy="114300"/>
          </a:xfrm>
        </p:grpSpPr>
        <p:sp>
          <p:nvSpPr>
            <p:cNvPr id="30" name="object 30"/>
            <p:cNvSpPr/>
            <p:nvPr/>
          </p:nvSpPr>
          <p:spPr>
            <a:xfrm>
              <a:off x="4151629" y="43141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2697" y="42570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269479" y="1739052"/>
            <a:ext cx="4287520" cy="431742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7" rIns="0" bIns="0" rtlCol="0">
            <a:spAutoFit/>
          </a:bodyPr>
          <a:lstStyle/>
          <a:p>
            <a:pPr>
              <a:spcBef>
                <a:spcPts val="7"/>
              </a:spcBef>
            </a:pPr>
            <a:endParaRPr sz="1600">
              <a:latin typeface="Times New Roman"/>
              <a:cs typeface="Times New Roman"/>
            </a:endParaRPr>
          </a:p>
          <a:p>
            <a:pPr marL="1038834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Другие группы</a:t>
            </a:r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пациентов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555823" y="2113281"/>
            <a:ext cx="1610360" cy="737447"/>
            <a:chOff x="4166867" y="1584960"/>
            <a:chExt cx="1207770" cy="553085"/>
          </a:xfrm>
        </p:grpSpPr>
        <p:sp>
          <p:nvSpPr>
            <p:cNvPr id="34" name="object 34"/>
            <p:cNvSpPr/>
            <p:nvPr/>
          </p:nvSpPr>
          <p:spPr>
            <a:xfrm>
              <a:off x="4253923" y="1604010"/>
              <a:ext cx="1101090" cy="488950"/>
            </a:xfrm>
            <a:custGeom>
              <a:avLst/>
              <a:gdLst/>
              <a:ahLst/>
              <a:cxnLst/>
              <a:rect l="l" t="t" r="r" b="b"/>
              <a:pathLst>
                <a:path w="1101089" h="488950">
                  <a:moveTo>
                    <a:pt x="1101064" y="0"/>
                  </a:moveTo>
                  <a:lnTo>
                    <a:pt x="0" y="488924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6867" y="2032971"/>
              <a:ext cx="128270" cy="104775"/>
            </a:xfrm>
            <a:custGeom>
              <a:avLst/>
              <a:gdLst/>
              <a:ahLst/>
              <a:cxnLst/>
              <a:rect l="l" t="t" r="r" b="b"/>
              <a:pathLst>
                <a:path w="128270" h="104775">
                  <a:moveTo>
                    <a:pt x="81267" y="0"/>
                  </a:moveTo>
                  <a:lnTo>
                    <a:pt x="0" y="98628"/>
                  </a:lnTo>
                  <a:lnTo>
                    <a:pt x="127660" y="104457"/>
                  </a:lnTo>
                  <a:lnTo>
                    <a:pt x="8126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1176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4741" y="665950"/>
            <a:ext cx="10650071" cy="642056"/>
          </a:xfrm>
          <a:prstGeom prst="rect">
            <a:avLst/>
          </a:prstGeom>
        </p:spPr>
        <p:txBody>
          <a:bodyPr vert="horz" wrap="square" lIns="0" tIns="51647" rIns="0" bIns="0" rtlCol="0" anchor="ctr">
            <a:spAutoFit/>
          </a:bodyPr>
          <a:lstStyle/>
          <a:p>
            <a:pPr marL="1063387" marR="6773" indent="-74505">
              <a:lnSpc>
                <a:spcPts val="2319"/>
              </a:lnSpc>
              <a:spcBef>
                <a:spcPts val="407"/>
              </a:spcBef>
            </a:pPr>
            <a:r>
              <a:rPr spc="-13" dirty="0">
                <a:solidFill>
                  <a:srgbClr val="043377"/>
                </a:solidFill>
              </a:rPr>
              <a:t>Альтернативные </a:t>
            </a:r>
            <a:r>
              <a:rPr spc="-20" dirty="0">
                <a:solidFill>
                  <a:srgbClr val="043377"/>
                </a:solidFill>
              </a:rPr>
              <a:t>схемы:  </a:t>
            </a:r>
            <a:r>
              <a:rPr spc="-7" dirty="0">
                <a:solidFill>
                  <a:srgbClr val="043377"/>
                </a:solidFill>
              </a:rPr>
              <a:t>Лопинавир/ритонавир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06884" y="6230598"/>
            <a:ext cx="833797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2 -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8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(Калетра)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664" y="1757972"/>
            <a:ext cx="11733107" cy="17207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50415" marR="78738" indent="-383530">
              <a:lnSpc>
                <a:spcPct val="150000"/>
              </a:lnSpc>
              <a:spcBef>
                <a:spcPts val="133"/>
              </a:spcBef>
              <a:buChar char="•"/>
              <a:tabLst>
                <a:tab pos="449569" algn="l"/>
                <a:tab pos="450415" algn="l"/>
              </a:tabLst>
            </a:pP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Монотерапия лопинавиром/ритонавиром не сокращала сроки госпитализации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и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не демонстрировала большую эффективность, 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чем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стандартная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симптоматическая</a:t>
            </a:r>
            <a:r>
              <a:rPr sz="1600" spc="-1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r>
              <a:rPr sz="1600" baseline="22222" dirty="0">
                <a:solidFill>
                  <a:srgbClr val="043377"/>
                </a:solidFill>
                <a:latin typeface="Arial"/>
                <a:cs typeface="Arial"/>
              </a:rPr>
              <a:t>1</a:t>
            </a:r>
            <a:endParaRPr sz="1600" baseline="22222" dirty="0">
              <a:latin typeface="Arial"/>
              <a:cs typeface="Arial"/>
            </a:endParaRPr>
          </a:p>
          <a:p>
            <a:pPr>
              <a:spcBef>
                <a:spcPts val="33"/>
              </a:spcBef>
              <a:buClr>
                <a:srgbClr val="043377"/>
              </a:buClr>
              <a:buFont typeface="Arial"/>
              <a:buChar char="•"/>
            </a:pPr>
            <a:endParaRPr sz="1600" dirty="0">
              <a:latin typeface="Arial"/>
              <a:cs typeface="Arial"/>
            </a:endParaRPr>
          </a:p>
          <a:p>
            <a:pPr marL="449569" marR="74505" indent="-382684">
              <a:lnSpc>
                <a:spcPct val="150000"/>
              </a:lnSpc>
              <a:buChar char="•"/>
              <a:tabLst>
                <a:tab pos="449569" algn="l"/>
                <a:tab pos="450415" algn="l"/>
              </a:tabLst>
            </a:pP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Применение рекомендовано при наличии противопоказаний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к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назначению гидроксихлорохина (нарущения проводимости,  длительность</a:t>
            </a:r>
            <a:r>
              <a:rPr sz="1600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QT&gt;500</a:t>
            </a:r>
            <a:r>
              <a:rPr sz="1600" spc="-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мс,</a:t>
            </a:r>
            <a:r>
              <a:rPr sz="1600" spc="-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ретинопатия,</a:t>
            </a:r>
            <a:r>
              <a:rPr sz="1600" spc="-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постоянный</a:t>
            </a:r>
            <a:r>
              <a:rPr sz="1600" spc="-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прием</a:t>
            </a:r>
            <a:r>
              <a:rPr sz="1600"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противосудорожных</a:t>
            </a:r>
            <a:r>
              <a:rPr sz="1600" spc="-8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препаратов</a:t>
            </a:r>
            <a:r>
              <a:rPr sz="1600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 др)</a:t>
            </a:r>
            <a:r>
              <a:rPr sz="1600" spc="-9" baseline="22222" dirty="0">
                <a:solidFill>
                  <a:srgbClr val="043377"/>
                </a:solidFill>
                <a:latin typeface="Arial"/>
                <a:cs typeface="Arial"/>
              </a:rPr>
              <a:t>1</a:t>
            </a:r>
            <a:endParaRPr sz="1600" baseline="22222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598" y="3769652"/>
            <a:ext cx="2179319" cy="676253"/>
          </a:xfrm>
          <a:prstGeom prst="rect">
            <a:avLst/>
          </a:prstGeom>
        </p:spPr>
        <p:txBody>
          <a:bodyPr vert="horz" wrap="square" lIns="0" tIns="128693" rIns="0" bIns="0" rtlCol="0">
            <a:spAutoFit/>
          </a:bodyPr>
          <a:lstStyle/>
          <a:p>
            <a:pPr marL="433482" indent="-382684">
              <a:spcBef>
                <a:spcPts val="1013"/>
              </a:spcBef>
              <a:buChar char="•"/>
              <a:tabLst>
                <a:tab pos="432636" algn="l"/>
                <a:tab pos="433482" algn="l"/>
              </a:tabLst>
            </a:pP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Противопоказания:</a:t>
            </a:r>
            <a:endParaRPr sz="1400" dirty="0">
              <a:latin typeface="Arial"/>
              <a:cs typeface="Arial"/>
            </a:endParaRPr>
          </a:p>
          <a:p>
            <a:pPr marL="433482">
              <a:spcBef>
                <a:spcPts val="880"/>
              </a:spcBef>
            </a:pP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CYP3A </a:t>
            </a:r>
            <a:r>
              <a:rPr sz="14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4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r>
              <a:rPr sz="1400" spc="-9" baseline="22222" dirty="0">
                <a:solidFill>
                  <a:srgbClr val="043377"/>
                </a:solidFill>
                <a:latin typeface="Arial"/>
                <a:cs typeface="Arial"/>
              </a:rPr>
              <a:t>2</a:t>
            </a:r>
            <a:endParaRPr sz="1400" baseline="22222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9268" y="3881412"/>
            <a:ext cx="76369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endParaRPr sz="14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6095" y="3881412"/>
            <a:ext cx="105156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печеночная</a:t>
            </a:r>
            <a:endParaRPr sz="14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80703" y="3881412"/>
            <a:ext cx="155956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недостаточность,</a:t>
            </a:r>
            <a:endParaRPr sz="14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30095" y="3881412"/>
            <a:ext cx="140970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одновременное</a:t>
            </a:r>
            <a:endParaRPr sz="14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0473" y="3881412"/>
            <a:ext cx="10964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п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р</a:t>
            </a: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им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467" spc="-13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467" spc="-13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endParaRPr sz="14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22580" y="3881412"/>
            <a:ext cx="10456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препаратов</a:t>
            </a:r>
            <a:endParaRPr sz="146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60483" y="3881412"/>
            <a:ext cx="194394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метаболизирующихся</a:t>
            </a:r>
            <a:endParaRPr sz="14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2279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Жаропонижающая терапия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Парацетамол (препарат выбора) – 10–15 мг/кг (не более 60 мг/сутки)</a:t>
            </a:r>
          </a:p>
          <a:p>
            <a:pPr lvl="0"/>
            <a:r>
              <a:rPr lang="ru-RU" dirty="0"/>
              <a:t>Ибупрофен – 5–10 мг/кг (не более 30 мг/сутки)</a:t>
            </a:r>
          </a:p>
          <a:p>
            <a:r>
              <a:rPr lang="ru-RU" i="1" dirty="0"/>
              <a:t>Примечание.</a:t>
            </a:r>
            <a:r>
              <a:rPr lang="ru-RU" dirty="0"/>
              <a:t> В настоящее время нет научных доказательств, устанавливающих связь между приемом ибупрофена и ухудшением течения COVID-19 [</a:t>
            </a:r>
            <a:r>
              <a:rPr lang="ru-RU" i="1" dirty="0"/>
              <a:t>84,85</a:t>
            </a:r>
            <a:r>
              <a:rPr lang="ru-RU" dirty="0"/>
              <a:t>]. Не следует применять </a:t>
            </a:r>
            <a:r>
              <a:rPr lang="ru-RU" dirty="0" err="1"/>
              <a:t>метамизол</a:t>
            </a:r>
            <a:r>
              <a:rPr lang="ru-RU" dirty="0"/>
              <a:t>, ацетилсалициловую кислоту и </a:t>
            </a:r>
            <a:r>
              <a:rPr lang="ru-RU" dirty="0" err="1"/>
              <a:t>нимесулид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463667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п.4.4.	</a:t>
            </a:r>
            <a:r>
              <a:rPr sz="2072" spc="5" dirty="0"/>
              <a:t>Антибактериальная </a:t>
            </a:r>
            <a:r>
              <a:rPr sz="2072" spc="7" dirty="0"/>
              <a:t>терапия 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24817" y="1282594"/>
            <a:ext cx="8951817" cy="1013552"/>
          </a:xfrm>
          <a:custGeom>
            <a:avLst/>
            <a:gdLst/>
            <a:ahLst/>
            <a:cxnLst/>
            <a:rect l="l" t="t" r="r" b="b"/>
            <a:pathLst>
              <a:path w="18575020" h="2103120">
                <a:moveTo>
                  <a:pt x="18477011" y="0"/>
                </a:moveTo>
                <a:lnTo>
                  <a:pt x="97606" y="0"/>
                </a:lnTo>
                <a:lnTo>
                  <a:pt x="59615" y="7666"/>
                </a:lnTo>
                <a:lnTo>
                  <a:pt x="28589" y="28582"/>
                </a:lnTo>
                <a:lnTo>
                  <a:pt x="7670" y="59620"/>
                </a:lnTo>
                <a:lnTo>
                  <a:pt x="0" y="97652"/>
                </a:lnTo>
                <a:lnTo>
                  <a:pt x="0" y="2005321"/>
                </a:lnTo>
                <a:lnTo>
                  <a:pt x="7670" y="2043353"/>
                </a:lnTo>
                <a:lnTo>
                  <a:pt x="28589" y="2074391"/>
                </a:lnTo>
                <a:lnTo>
                  <a:pt x="59615" y="2095307"/>
                </a:lnTo>
                <a:lnTo>
                  <a:pt x="97606" y="2102973"/>
                </a:lnTo>
                <a:lnTo>
                  <a:pt x="18477011" y="2102973"/>
                </a:lnTo>
                <a:lnTo>
                  <a:pt x="18515044" y="2095307"/>
                </a:lnTo>
                <a:lnTo>
                  <a:pt x="18546081" y="2074391"/>
                </a:lnTo>
                <a:lnTo>
                  <a:pt x="18566997" y="2043353"/>
                </a:lnTo>
                <a:lnTo>
                  <a:pt x="18574664" y="2005321"/>
                </a:lnTo>
                <a:lnTo>
                  <a:pt x="18574664" y="97652"/>
                </a:lnTo>
                <a:lnTo>
                  <a:pt x="18566997" y="59620"/>
                </a:lnTo>
                <a:lnTo>
                  <a:pt x="18546081" y="28582"/>
                </a:lnTo>
                <a:lnTo>
                  <a:pt x="18515044" y="7666"/>
                </a:lnTo>
                <a:lnTo>
                  <a:pt x="18477011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86527" y="1385566"/>
            <a:ext cx="7040696" cy="79243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00"/>
              </a:lnSpc>
              <a:spcBef>
                <a:spcPts val="46"/>
              </a:spcBef>
            </a:pP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В связи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высоким риском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суперинфекции пациентам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клиническими  формами коронавирусной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инфекции, протекающими 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пневмонией, 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может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быть показано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назначение антимикробных</a:t>
            </a:r>
            <a:r>
              <a:rPr sz="1687" spc="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препаратов</a:t>
            </a:r>
            <a:endParaRPr sz="168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23388" y="1512600"/>
            <a:ext cx="553598" cy="553598"/>
          </a:xfrm>
          <a:custGeom>
            <a:avLst/>
            <a:gdLst/>
            <a:ahLst/>
            <a:cxnLst/>
            <a:rect l="l" t="t" r="r" b="b"/>
            <a:pathLst>
              <a:path w="1148715" h="1148714">
                <a:moveTo>
                  <a:pt x="574226" y="0"/>
                </a:moveTo>
                <a:lnTo>
                  <a:pt x="527129" y="1903"/>
                </a:lnTo>
                <a:lnTo>
                  <a:pt x="481082" y="7515"/>
                </a:lnTo>
                <a:lnTo>
                  <a:pt x="436230" y="16688"/>
                </a:lnTo>
                <a:lnTo>
                  <a:pt x="392723" y="29273"/>
                </a:lnTo>
                <a:lnTo>
                  <a:pt x="350708" y="45124"/>
                </a:lnTo>
                <a:lnTo>
                  <a:pt x="310333" y="64092"/>
                </a:lnTo>
                <a:lnTo>
                  <a:pt x="271745" y="86030"/>
                </a:lnTo>
                <a:lnTo>
                  <a:pt x="235092" y="110790"/>
                </a:lnTo>
                <a:lnTo>
                  <a:pt x="200523" y="138224"/>
                </a:lnTo>
                <a:lnTo>
                  <a:pt x="168184" y="168184"/>
                </a:lnTo>
                <a:lnTo>
                  <a:pt x="138224" y="200523"/>
                </a:lnTo>
                <a:lnTo>
                  <a:pt x="110790" y="235092"/>
                </a:lnTo>
                <a:lnTo>
                  <a:pt x="86030" y="271745"/>
                </a:lnTo>
                <a:lnTo>
                  <a:pt x="64092" y="310333"/>
                </a:lnTo>
                <a:lnTo>
                  <a:pt x="45124" y="350708"/>
                </a:lnTo>
                <a:lnTo>
                  <a:pt x="29273" y="392723"/>
                </a:lnTo>
                <a:lnTo>
                  <a:pt x="16688" y="436230"/>
                </a:lnTo>
                <a:lnTo>
                  <a:pt x="7515" y="481082"/>
                </a:lnTo>
                <a:lnTo>
                  <a:pt x="1903" y="527129"/>
                </a:lnTo>
                <a:lnTo>
                  <a:pt x="0" y="574226"/>
                </a:lnTo>
                <a:lnTo>
                  <a:pt x="1903" y="621322"/>
                </a:lnTo>
                <a:lnTo>
                  <a:pt x="7515" y="667369"/>
                </a:lnTo>
                <a:lnTo>
                  <a:pt x="16688" y="712221"/>
                </a:lnTo>
                <a:lnTo>
                  <a:pt x="29273" y="755728"/>
                </a:lnTo>
                <a:lnTo>
                  <a:pt x="45124" y="797743"/>
                </a:lnTo>
                <a:lnTo>
                  <a:pt x="64092" y="838118"/>
                </a:lnTo>
                <a:lnTo>
                  <a:pt x="86030" y="876706"/>
                </a:lnTo>
                <a:lnTo>
                  <a:pt x="110790" y="913359"/>
                </a:lnTo>
                <a:lnTo>
                  <a:pt x="138224" y="947928"/>
                </a:lnTo>
                <a:lnTo>
                  <a:pt x="168184" y="980267"/>
                </a:lnTo>
                <a:lnTo>
                  <a:pt x="200523" y="1010227"/>
                </a:lnTo>
                <a:lnTo>
                  <a:pt x="235092" y="1037661"/>
                </a:lnTo>
                <a:lnTo>
                  <a:pt x="271745" y="1062421"/>
                </a:lnTo>
                <a:lnTo>
                  <a:pt x="310333" y="1084359"/>
                </a:lnTo>
                <a:lnTo>
                  <a:pt x="350708" y="1103327"/>
                </a:lnTo>
                <a:lnTo>
                  <a:pt x="392723" y="1119178"/>
                </a:lnTo>
                <a:lnTo>
                  <a:pt x="436230" y="1131763"/>
                </a:lnTo>
                <a:lnTo>
                  <a:pt x="481082" y="1140936"/>
                </a:lnTo>
                <a:lnTo>
                  <a:pt x="527129" y="1146548"/>
                </a:lnTo>
                <a:lnTo>
                  <a:pt x="574226" y="1148452"/>
                </a:lnTo>
                <a:lnTo>
                  <a:pt x="621322" y="1146548"/>
                </a:lnTo>
                <a:lnTo>
                  <a:pt x="667369" y="1140936"/>
                </a:lnTo>
                <a:lnTo>
                  <a:pt x="712221" y="1131763"/>
                </a:lnTo>
                <a:lnTo>
                  <a:pt x="755728" y="1119178"/>
                </a:lnTo>
                <a:lnTo>
                  <a:pt x="797743" y="1103327"/>
                </a:lnTo>
                <a:lnTo>
                  <a:pt x="838118" y="1084359"/>
                </a:lnTo>
                <a:lnTo>
                  <a:pt x="876706" y="1062421"/>
                </a:lnTo>
                <a:lnTo>
                  <a:pt x="913359" y="1037661"/>
                </a:lnTo>
                <a:lnTo>
                  <a:pt x="947928" y="1010227"/>
                </a:lnTo>
                <a:lnTo>
                  <a:pt x="980267" y="980267"/>
                </a:lnTo>
                <a:lnTo>
                  <a:pt x="1010227" y="947928"/>
                </a:lnTo>
                <a:lnTo>
                  <a:pt x="1037661" y="913359"/>
                </a:lnTo>
                <a:lnTo>
                  <a:pt x="1062421" y="876706"/>
                </a:lnTo>
                <a:lnTo>
                  <a:pt x="1084359" y="838118"/>
                </a:lnTo>
                <a:lnTo>
                  <a:pt x="1103327" y="797743"/>
                </a:lnTo>
                <a:lnTo>
                  <a:pt x="1119178" y="755728"/>
                </a:lnTo>
                <a:lnTo>
                  <a:pt x="1131763" y="712221"/>
                </a:lnTo>
                <a:lnTo>
                  <a:pt x="1140936" y="667369"/>
                </a:lnTo>
                <a:lnTo>
                  <a:pt x="1146548" y="621322"/>
                </a:lnTo>
                <a:lnTo>
                  <a:pt x="1148452" y="574226"/>
                </a:lnTo>
                <a:lnTo>
                  <a:pt x="1146548" y="527129"/>
                </a:lnTo>
                <a:lnTo>
                  <a:pt x="1140936" y="481082"/>
                </a:lnTo>
                <a:lnTo>
                  <a:pt x="1131763" y="436230"/>
                </a:lnTo>
                <a:lnTo>
                  <a:pt x="1119178" y="392723"/>
                </a:lnTo>
                <a:lnTo>
                  <a:pt x="1103327" y="350708"/>
                </a:lnTo>
                <a:lnTo>
                  <a:pt x="1084359" y="310333"/>
                </a:lnTo>
                <a:lnTo>
                  <a:pt x="1062421" y="271745"/>
                </a:lnTo>
                <a:lnTo>
                  <a:pt x="1037661" y="235092"/>
                </a:lnTo>
                <a:lnTo>
                  <a:pt x="1010227" y="200523"/>
                </a:lnTo>
                <a:lnTo>
                  <a:pt x="980267" y="168184"/>
                </a:lnTo>
                <a:lnTo>
                  <a:pt x="947928" y="138224"/>
                </a:lnTo>
                <a:lnTo>
                  <a:pt x="913359" y="110790"/>
                </a:lnTo>
                <a:lnTo>
                  <a:pt x="876706" y="86030"/>
                </a:lnTo>
                <a:lnTo>
                  <a:pt x="838118" y="64092"/>
                </a:lnTo>
                <a:lnTo>
                  <a:pt x="797743" y="45124"/>
                </a:lnTo>
                <a:lnTo>
                  <a:pt x="755728" y="29273"/>
                </a:lnTo>
                <a:lnTo>
                  <a:pt x="712221" y="16688"/>
                </a:lnTo>
                <a:lnTo>
                  <a:pt x="667369" y="7515"/>
                </a:lnTo>
                <a:lnTo>
                  <a:pt x="621322" y="1903"/>
                </a:lnTo>
                <a:lnTo>
                  <a:pt x="574226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9940092" y="1575669"/>
            <a:ext cx="120880" cy="407537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2602" b="1" spc="2" dirty="0">
                <a:solidFill>
                  <a:srgbClr val="FFFFFF"/>
                </a:solidFill>
                <a:latin typeface="Segoe UI"/>
                <a:cs typeface="Segoe UI"/>
              </a:rPr>
              <a:t>!</a:t>
            </a:r>
            <a:endParaRPr sz="2602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2771" y="2465762"/>
            <a:ext cx="3006075" cy="3596089"/>
          </a:xfrm>
          <a:custGeom>
            <a:avLst/>
            <a:gdLst/>
            <a:ahLst/>
            <a:cxnLst/>
            <a:rect l="l" t="t" r="r" b="b"/>
            <a:pathLst>
              <a:path w="6237605" h="7461884">
                <a:moveTo>
                  <a:pt x="5947881" y="0"/>
                </a:moveTo>
                <a:lnTo>
                  <a:pt x="289474" y="0"/>
                </a:lnTo>
                <a:lnTo>
                  <a:pt x="242521" y="3789"/>
                </a:lnTo>
                <a:lnTo>
                  <a:pt x="197980" y="14760"/>
                </a:lnTo>
                <a:lnTo>
                  <a:pt x="156446" y="32317"/>
                </a:lnTo>
                <a:lnTo>
                  <a:pt x="118516" y="55862"/>
                </a:lnTo>
                <a:lnTo>
                  <a:pt x="84787" y="84801"/>
                </a:lnTo>
                <a:lnTo>
                  <a:pt x="55853" y="118536"/>
                </a:lnTo>
                <a:lnTo>
                  <a:pt x="32311" y="156472"/>
                </a:lnTo>
                <a:lnTo>
                  <a:pt x="14758" y="198012"/>
                </a:lnTo>
                <a:lnTo>
                  <a:pt x="3788" y="242560"/>
                </a:lnTo>
                <a:lnTo>
                  <a:pt x="0" y="289519"/>
                </a:lnTo>
                <a:lnTo>
                  <a:pt x="0" y="7171979"/>
                </a:lnTo>
                <a:lnTo>
                  <a:pt x="3788" y="7218939"/>
                </a:lnTo>
                <a:lnTo>
                  <a:pt x="14758" y="7263487"/>
                </a:lnTo>
                <a:lnTo>
                  <a:pt x="32311" y="7305027"/>
                </a:lnTo>
                <a:lnTo>
                  <a:pt x="55853" y="7342962"/>
                </a:lnTo>
                <a:lnTo>
                  <a:pt x="84787" y="7376698"/>
                </a:lnTo>
                <a:lnTo>
                  <a:pt x="118516" y="7405636"/>
                </a:lnTo>
                <a:lnTo>
                  <a:pt x="156446" y="7429182"/>
                </a:lnTo>
                <a:lnTo>
                  <a:pt x="197980" y="7446738"/>
                </a:lnTo>
                <a:lnTo>
                  <a:pt x="242521" y="7457710"/>
                </a:lnTo>
                <a:lnTo>
                  <a:pt x="289474" y="7461499"/>
                </a:lnTo>
                <a:lnTo>
                  <a:pt x="5947881" y="7461499"/>
                </a:lnTo>
                <a:lnTo>
                  <a:pt x="5994840" y="7457710"/>
                </a:lnTo>
                <a:lnTo>
                  <a:pt x="6039388" y="7446738"/>
                </a:lnTo>
                <a:lnTo>
                  <a:pt x="6080928" y="7429182"/>
                </a:lnTo>
                <a:lnTo>
                  <a:pt x="6118864" y="7405636"/>
                </a:lnTo>
                <a:lnTo>
                  <a:pt x="6152599" y="7376698"/>
                </a:lnTo>
                <a:lnTo>
                  <a:pt x="6181538" y="7342962"/>
                </a:lnTo>
                <a:lnTo>
                  <a:pt x="6205083" y="7305027"/>
                </a:lnTo>
                <a:lnTo>
                  <a:pt x="6222640" y="7263487"/>
                </a:lnTo>
                <a:lnTo>
                  <a:pt x="6233611" y="7218939"/>
                </a:lnTo>
                <a:lnTo>
                  <a:pt x="6237401" y="7171979"/>
                </a:lnTo>
                <a:lnTo>
                  <a:pt x="6237401" y="289519"/>
                </a:lnTo>
                <a:lnTo>
                  <a:pt x="6233611" y="242560"/>
                </a:lnTo>
                <a:lnTo>
                  <a:pt x="6222640" y="198012"/>
                </a:lnTo>
                <a:lnTo>
                  <a:pt x="6205083" y="156472"/>
                </a:lnTo>
                <a:lnTo>
                  <a:pt x="6181538" y="118536"/>
                </a:lnTo>
                <a:lnTo>
                  <a:pt x="6152599" y="84801"/>
                </a:lnTo>
                <a:lnTo>
                  <a:pt x="6118864" y="55862"/>
                </a:lnTo>
                <a:lnTo>
                  <a:pt x="6080928" y="32317"/>
                </a:lnTo>
                <a:lnTo>
                  <a:pt x="6039388" y="14760"/>
                </a:lnTo>
                <a:lnTo>
                  <a:pt x="5994840" y="3789"/>
                </a:lnTo>
                <a:lnTo>
                  <a:pt x="5947881" y="0"/>
                </a:lnTo>
                <a:close/>
              </a:path>
            </a:pathLst>
          </a:custGeom>
          <a:solidFill>
            <a:srgbClr val="6F2F9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1786527" y="2634521"/>
            <a:ext cx="1946925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Выбор антибиотиков  и способ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их</a:t>
            </a:r>
            <a:r>
              <a:rPr sz="1398" b="1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введения  осуществляется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основании: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6528" y="3549350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6528" y="5100505"/>
            <a:ext cx="8966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5357" y="3544975"/>
            <a:ext cx="2512458" cy="226904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83540">
              <a:lnSpc>
                <a:spcPct val="115100"/>
              </a:lnSpc>
              <a:spcBef>
                <a:spcPts val="48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тяжести состояния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пациента,  анализе факторов</a:t>
            </a:r>
            <a:r>
              <a:rPr sz="1398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риска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встречи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резистентными  микроорганизмами  (предшествующий прием  антибиотиков,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сопутствующие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др.);</a:t>
            </a:r>
            <a:endParaRPr sz="1398">
              <a:latin typeface="Arial"/>
              <a:cs typeface="Arial"/>
            </a:endParaRPr>
          </a:p>
          <a:p>
            <a:pPr marL="6120" marR="791639">
              <a:lnSpc>
                <a:spcPts val="1672"/>
              </a:lnSpc>
              <a:spcBef>
                <a:spcPts val="313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результатов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микроб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оло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г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ич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ск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диагностики</a:t>
            </a:r>
            <a:endParaRPr sz="1398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36848" y="2465762"/>
            <a:ext cx="2774720" cy="3596089"/>
          </a:xfrm>
          <a:custGeom>
            <a:avLst/>
            <a:gdLst/>
            <a:ahLst/>
            <a:cxnLst/>
            <a:rect l="l" t="t" r="r" b="b"/>
            <a:pathLst>
              <a:path w="5757545" h="7461884">
                <a:moveTo>
                  <a:pt x="5490219" y="0"/>
                </a:moveTo>
                <a:lnTo>
                  <a:pt x="267169" y="0"/>
                </a:lnTo>
                <a:lnTo>
                  <a:pt x="219157" y="4305"/>
                </a:lnTo>
                <a:lnTo>
                  <a:pt x="173962" y="16719"/>
                </a:lnTo>
                <a:lnTo>
                  <a:pt x="132343" y="36486"/>
                </a:lnTo>
                <a:lnTo>
                  <a:pt x="95053" y="62849"/>
                </a:lnTo>
                <a:lnTo>
                  <a:pt x="62849" y="95053"/>
                </a:lnTo>
                <a:lnTo>
                  <a:pt x="36486" y="132343"/>
                </a:lnTo>
                <a:lnTo>
                  <a:pt x="16719" y="173962"/>
                </a:lnTo>
                <a:lnTo>
                  <a:pt x="4305" y="219157"/>
                </a:lnTo>
                <a:lnTo>
                  <a:pt x="0" y="267169"/>
                </a:lnTo>
                <a:lnTo>
                  <a:pt x="0" y="7194329"/>
                </a:lnTo>
                <a:lnTo>
                  <a:pt x="4305" y="7242342"/>
                </a:lnTo>
                <a:lnTo>
                  <a:pt x="16719" y="7287536"/>
                </a:lnTo>
                <a:lnTo>
                  <a:pt x="36486" y="7329156"/>
                </a:lnTo>
                <a:lnTo>
                  <a:pt x="62849" y="7366446"/>
                </a:lnTo>
                <a:lnTo>
                  <a:pt x="95053" y="7398650"/>
                </a:lnTo>
                <a:lnTo>
                  <a:pt x="132343" y="7425013"/>
                </a:lnTo>
                <a:lnTo>
                  <a:pt x="173962" y="7444779"/>
                </a:lnTo>
                <a:lnTo>
                  <a:pt x="219157" y="7457193"/>
                </a:lnTo>
                <a:lnTo>
                  <a:pt x="267169" y="7461499"/>
                </a:lnTo>
                <a:lnTo>
                  <a:pt x="5490219" y="7461499"/>
                </a:lnTo>
                <a:lnTo>
                  <a:pt x="5538232" y="7457193"/>
                </a:lnTo>
                <a:lnTo>
                  <a:pt x="5583426" y="7444779"/>
                </a:lnTo>
                <a:lnTo>
                  <a:pt x="5625046" y="7425013"/>
                </a:lnTo>
                <a:lnTo>
                  <a:pt x="5662335" y="7398650"/>
                </a:lnTo>
                <a:lnTo>
                  <a:pt x="5694540" y="7366446"/>
                </a:lnTo>
                <a:lnTo>
                  <a:pt x="5720903" y="7329156"/>
                </a:lnTo>
                <a:lnTo>
                  <a:pt x="5740669" y="7287536"/>
                </a:lnTo>
                <a:lnTo>
                  <a:pt x="5753083" y="7242342"/>
                </a:lnTo>
                <a:lnTo>
                  <a:pt x="5757389" y="7194329"/>
                </a:lnTo>
                <a:lnTo>
                  <a:pt x="5757389" y="267169"/>
                </a:lnTo>
                <a:lnTo>
                  <a:pt x="5753083" y="219157"/>
                </a:lnTo>
                <a:lnTo>
                  <a:pt x="5740669" y="173962"/>
                </a:lnTo>
                <a:lnTo>
                  <a:pt x="5720903" y="132343"/>
                </a:lnTo>
                <a:lnTo>
                  <a:pt x="5694540" y="95053"/>
                </a:lnTo>
                <a:lnTo>
                  <a:pt x="5662335" y="62849"/>
                </a:lnTo>
                <a:lnTo>
                  <a:pt x="5625046" y="36486"/>
                </a:lnTo>
                <a:lnTo>
                  <a:pt x="5583426" y="16719"/>
                </a:lnTo>
                <a:lnTo>
                  <a:pt x="5538232" y="4305"/>
                </a:lnTo>
                <a:lnTo>
                  <a:pt x="5490219" y="0"/>
                </a:lnTo>
                <a:close/>
              </a:path>
            </a:pathLst>
          </a:custGeom>
          <a:solidFill>
            <a:srgbClr val="FFEBEB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4877602" y="2634521"/>
            <a:ext cx="2433810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У пациентов 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критическом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состоянии целесообразно  стартовое</a:t>
            </a:r>
            <a:r>
              <a:rPr sz="1398" b="1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назначение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одного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из</a:t>
            </a:r>
            <a:r>
              <a:rPr sz="1398" b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антибиотиков: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7602" y="3577852"/>
            <a:ext cx="2279573" cy="1164565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204718" marR="321613" indent="-198904">
              <a:lnSpc>
                <a:spcPts val="1672"/>
              </a:lnSpc>
              <a:spcBef>
                <a:spcPts val="104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защищенных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амин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пен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циллино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398">
              <a:latin typeface="Arial"/>
              <a:cs typeface="Arial"/>
            </a:endParaRPr>
          </a:p>
          <a:p>
            <a:pPr marL="204718" indent="-198904">
              <a:spcBef>
                <a:spcPts val="197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цефтаролина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фосамила;</a:t>
            </a:r>
            <a:endParaRPr sz="1398">
              <a:latin typeface="Arial"/>
              <a:cs typeface="Arial"/>
            </a:endParaRPr>
          </a:p>
          <a:p>
            <a:pPr marL="204718" marR="607729" indent="-198904">
              <a:lnSpc>
                <a:spcPts val="1672"/>
              </a:lnSpc>
              <a:spcBef>
                <a:spcPts val="313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«респираторных»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фторхинолонов;</a:t>
            </a:r>
            <a:endParaRPr sz="1398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77602" y="4981194"/>
            <a:ext cx="2452477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11628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Бета-лактамные</a:t>
            </a:r>
            <a:r>
              <a:rPr sz="1398" spc="-5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антибиотики  должны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назначаться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макролидами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внутривенного</a:t>
            </a:r>
            <a:r>
              <a:rPr sz="139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введения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18211" y="2465762"/>
            <a:ext cx="2958335" cy="3596089"/>
          </a:xfrm>
          <a:custGeom>
            <a:avLst/>
            <a:gdLst/>
            <a:ahLst/>
            <a:cxnLst/>
            <a:rect l="l" t="t" r="r" b="b"/>
            <a:pathLst>
              <a:path w="6138544" h="7461884">
                <a:moveTo>
                  <a:pt x="5853437" y="0"/>
                </a:moveTo>
                <a:lnTo>
                  <a:pt x="284935" y="0"/>
                </a:lnTo>
                <a:lnTo>
                  <a:pt x="238716" y="3729"/>
                </a:lnTo>
                <a:lnTo>
                  <a:pt x="194872" y="14525"/>
                </a:lnTo>
                <a:lnTo>
                  <a:pt x="153990" y="31803"/>
                </a:lnTo>
                <a:lnTo>
                  <a:pt x="116655" y="54975"/>
                </a:lnTo>
                <a:lnTo>
                  <a:pt x="83454" y="83454"/>
                </a:lnTo>
                <a:lnTo>
                  <a:pt x="54975" y="116655"/>
                </a:lnTo>
                <a:lnTo>
                  <a:pt x="31803" y="153990"/>
                </a:lnTo>
                <a:lnTo>
                  <a:pt x="14525" y="194872"/>
                </a:lnTo>
                <a:lnTo>
                  <a:pt x="3729" y="238716"/>
                </a:lnTo>
                <a:lnTo>
                  <a:pt x="0" y="284935"/>
                </a:lnTo>
                <a:lnTo>
                  <a:pt x="0" y="7176564"/>
                </a:lnTo>
                <a:lnTo>
                  <a:pt x="3729" y="7222782"/>
                </a:lnTo>
                <a:lnTo>
                  <a:pt x="14525" y="7266626"/>
                </a:lnTo>
                <a:lnTo>
                  <a:pt x="31803" y="7307509"/>
                </a:lnTo>
                <a:lnTo>
                  <a:pt x="54975" y="7344844"/>
                </a:lnTo>
                <a:lnTo>
                  <a:pt x="83454" y="7378044"/>
                </a:lnTo>
                <a:lnTo>
                  <a:pt x="116655" y="7406524"/>
                </a:lnTo>
                <a:lnTo>
                  <a:pt x="153990" y="7429696"/>
                </a:lnTo>
                <a:lnTo>
                  <a:pt x="194872" y="7446973"/>
                </a:lnTo>
                <a:lnTo>
                  <a:pt x="238716" y="7457770"/>
                </a:lnTo>
                <a:lnTo>
                  <a:pt x="284935" y="7461499"/>
                </a:lnTo>
                <a:lnTo>
                  <a:pt x="5853437" y="7461499"/>
                </a:lnTo>
                <a:lnTo>
                  <a:pt x="5899656" y="7457770"/>
                </a:lnTo>
                <a:lnTo>
                  <a:pt x="5943500" y="7446973"/>
                </a:lnTo>
                <a:lnTo>
                  <a:pt x="5984382" y="7429696"/>
                </a:lnTo>
                <a:lnTo>
                  <a:pt x="6021717" y="7406524"/>
                </a:lnTo>
                <a:lnTo>
                  <a:pt x="6054918" y="7378044"/>
                </a:lnTo>
                <a:lnTo>
                  <a:pt x="6083397" y="7344844"/>
                </a:lnTo>
                <a:lnTo>
                  <a:pt x="6106569" y="7307509"/>
                </a:lnTo>
                <a:lnTo>
                  <a:pt x="6123846" y="7266626"/>
                </a:lnTo>
                <a:lnTo>
                  <a:pt x="6134643" y="7222782"/>
                </a:lnTo>
                <a:lnTo>
                  <a:pt x="6138372" y="7176564"/>
                </a:lnTo>
                <a:lnTo>
                  <a:pt x="6138372" y="284935"/>
                </a:lnTo>
                <a:lnTo>
                  <a:pt x="6134643" y="238716"/>
                </a:lnTo>
                <a:lnTo>
                  <a:pt x="6123846" y="194872"/>
                </a:lnTo>
                <a:lnTo>
                  <a:pt x="6106569" y="153990"/>
                </a:lnTo>
                <a:lnTo>
                  <a:pt x="6083397" y="116655"/>
                </a:lnTo>
                <a:lnTo>
                  <a:pt x="6054918" y="83454"/>
                </a:lnTo>
                <a:lnTo>
                  <a:pt x="6021717" y="54975"/>
                </a:lnTo>
                <a:lnTo>
                  <a:pt x="5984382" y="31803"/>
                </a:lnTo>
                <a:lnTo>
                  <a:pt x="5943500" y="14525"/>
                </a:lnTo>
                <a:lnTo>
                  <a:pt x="5899656" y="3729"/>
                </a:lnTo>
                <a:lnTo>
                  <a:pt x="5853437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 txBox="1"/>
          <p:nvPr/>
        </p:nvSpPr>
        <p:spPr>
          <a:xfrm>
            <a:off x="7802435" y="2634521"/>
            <a:ext cx="2653841" cy="258796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335383">
              <a:lnSpc>
                <a:spcPct val="99600"/>
              </a:lnSpc>
              <a:spcBef>
                <a:spcPts val="51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 отсутствии  положительной</a:t>
            </a:r>
            <a:r>
              <a:rPr sz="1398" b="1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динамики 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течение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заболевания,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</a:t>
            </a:r>
            <a:r>
              <a:rPr sz="1398" b="1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доказанной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стафилококковой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выявлении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стафилококков,  устойчивых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метицилину)  целесообразно применение  препаратов,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обладающих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высокой антистафилококковой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антипневмококковой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активностью:</a:t>
            </a:r>
            <a:endParaRPr sz="139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109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02435" y="5246329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01287" y="5241955"/>
            <a:ext cx="996414" cy="50093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15100"/>
              </a:lnSpc>
              <a:spcBef>
                <a:spcPts val="48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линезолид;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ванк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мицин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7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708659"/>
            <a:ext cx="5736336" cy="95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711708"/>
            <a:ext cx="5724144" cy="830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1" y="711708"/>
            <a:ext cx="5724525" cy="830580"/>
          </a:xfrm>
          <a:custGeom>
            <a:avLst/>
            <a:gdLst/>
            <a:ahLst/>
            <a:cxnLst/>
            <a:rect l="l" t="t" r="r" b="b"/>
            <a:pathLst>
              <a:path w="5724525" h="830580">
                <a:moveTo>
                  <a:pt x="0" y="830580"/>
                </a:moveTo>
                <a:lnTo>
                  <a:pt x="5724144" y="830580"/>
                </a:lnTo>
                <a:lnTo>
                  <a:pt x="5724144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ln w="9144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93273" y="748145"/>
            <a:ext cx="5441256" cy="7474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latin typeface="Trebuchet MS"/>
                <a:cs typeface="Trebuchet MS"/>
              </a:rPr>
              <a:t>Предусмотрено </a:t>
            </a:r>
            <a:r>
              <a:rPr sz="1600" spc="-5" dirty="0">
                <a:solidFill>
                  <a:srgbClr val="006FC0"/>
                </a:solidFill>
                <a:latin typeface="Trebuchet MS"/>
                <a:cs typeface="Trebuchet MS"/>
              </a:rPr>
              <a:t>обсерваторов </a:t>
            </a:r>
            <a:r>
              <a:rPr sz="1600" spc="-5" dirty="0">
                <a:latin typeface="Trebuchet MS"/>
                <a:cs typeface="Trebuchet MS"/>
              </a:rPr>
              <a:t>в </a:t>
            </a:r>
            <a:r>
              <a:rPr sz="1600" spc="-10" dirty="0">
                <a:latin typeface="Trebuchet MS"/>
                <a:cs typeface="Trebuchet MS"/>
              </a:rPr>
              <a:t>РФ: </a:t>
            </a:r>
            <a:r>
              <a:rPr sz="1600" spc="-5" dirty="0">
                <a:solidFill>
                  <a:srgbClr val="FF0000"/>
                </a:solidFill>
                <a:latin typeface="Trebuchet MS"/>
                <a:cs typeface="Trebuchet MS"/>
              </a:rPr>
              <a:t>418 – на 24621</a:t>
            </a:r>
            <a:r>
              <a:rPr sz="1600" spc="1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Trebuchet MS"/>
                <a:cs typeface="Trebuchet MS"/>
              </a:rPr>
              <a:t>мест,</a:t>
            </a:r>
            <a:endParaRPr sz="1600" dirty="0">
              <a:latin typeface="Trebuchet MS"/>
              <a:cs typeface="Trebuchet MS"/>
            </a:endParaRPr>
          </a:p>
          <a:p>
            <a:pPr marL="2366010">
              <a:tabLst>
                <a:tab pos="3545840" algn="l"/>
              </a:tabLst>
            </a:pPr>
            <a:r>
              <a:rPr sz="1600" spc="-10" dirty="0">
                <a:latin typeface="Trebuchet MS"/>
                <a:cs typeface="Trebuchet MS"/>
              </a:rPr>
              <a:t>Развернуто	</a:t>
            </a:r>
            <a:r>
              <a:rPr sz="1600" b="1" spc="-5" dirty="0">
                <a:solidFill>
                  <a:srgbClr val="FF0000"/>
                </a:solidFill>
                <a:latin typeface="Trebuchet MS"/>
                <a:cs typeface="Trebuchet MS"/>
              </a:rPr>
              <a:t>129 на 8320</a:t>
            </a:r>
            <a:r>
              <a:rPr sz="1600" b="1" spc="-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Trebuchet MS"/>
                <a:cs typeface="Trebuchet MS"/>
              </a:rPr>
              <a:t>мест,</a:t>
            </a:r>
            <a:endParaRPr sz="1600" dirty="0">
              <a:latin typeface="Trebuchet MS"/>
              <a:cs typeface="Trebuchet MS"/>
            </a:endParaRPr>
          </a:p>
          <a:p>
            <a:pPr marL="2799080"/>
            <a:r>
              <a:rPr sz="1600" spc="-10" dirty="0">
                <a:latin typeface="Trebuchet MS"/>
                <a:cs typeface="Trebuchet MS"/>
              </a:rPr>
              <a:t>Резерв</a:t>
            </a:r>
            <a:r>
              <a:rPr sz="1600" spc="10" dirty="0"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Trebuchet MS"/>
                <a:cs typeface="Trebuchet MS"/>
              </a:rPr>
              <a:t>289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53300" y="708659"/>
            <a:ext cx="3314700" cy="954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91400" y="711708"/>
            <a:ext cx="3241548" cy="830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91401" y="711708"/>
            <a:ext cx="3241675" cy="830580"/>
          </a:xfrm>
          <a:custGeom>
            <a:avLst/>
            <a:gdLst/>
            <a:ahLst/>
            <a:cxnLst/>
            <a:rect l="l" t="t" r="r" b="b"/>
            <a:pathLst>
              <a:path w="3241675" h="830580">
                <a:moveTo>
                  <a:pt x="0" y="830580"/>
                </a:moveTo>
                <a:lnTo>
                  <a:pt x="3241548" y="830580"/>
                </a:lnTo>
                <a:lnTo>
                  <a:pt x="3241548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ln w="9143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71918" y="738631"/>
            <a:ext cx="29825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16000"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Досмотрено </a:t>
            </a:r>
            <a:r>
              <a:rPr sz="1600" spc="-5" dirty="0">
                <a:solidFill>
                  <a:srgbClr val="F04123"/>
                </a:solidFill>
                <a:latin typeface="Trebuchet MS"/>
                <a:cs typeface="Trebuchet MS"/>
              </a:rPr>
              <a:t>3273560  </a:t>
            </a:r>
            <a:r>
              <a:rPr sz="1600" spc="-5" dirty="0">
                <a:latin typeface="Trebuchet MS"/>
                <a:cs typeface="Trebuchet MS"/>
              </a:rPr>
              <a:t>пассажиров,</a:t>
            </a:r>
            <a:endParaRPr sz="1600">
              <a:latin typeface="Trebuchet MS"/>
              <a:cs typeface="Trebuchet MS"/>
            </a:endParaRPr>
          </a:p>
          <a:p>
            <a:pPr marL="74930"/>
            <a:r>
              <a:rPr sz="1600" spc="-5" dirty="0">
                <a:latin typeface="Trebuchet MS"/>
                <a:cs typeface="Trebuchet MS"/>
              </a:rPr>
              <a:t>выявлено </a:t>
            </a:r>
            <a:r>
              <a:rPr sz="1600" spc="-5" dirty="0">
                <a:solidFill>
                  <a:srgbClr val="F04123"/>
                </a:solidFill>
                <a:latin typeface="Trebuchet MS"/>
                <a:cs typeface="Trebuchet MS"/>
              </a:rPr>
              <a:t>297 </a:t>
            </a:r>
            <a:r>
              <a:rPr sz="1600" spc="-5" dirty="0">
                <a:latin typeface="Trebuchet MS"/>
                <a:cs typeface="Trebuchet MS"/>
              </a:rPr>
              <a:t>с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температурой.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35196" y="287782"/>
            <a:ext cx="1839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endParaRPr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70758" y="1726820"/>
            <a:ext cx="23450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Trebuchet MS"/>
                <a:cs typeface="Trebuchet MS"/>
              </a:rPr>
              <a:t>Выделение</a:t>
            </a:r>
            <a:r>
              <a:rPr sz="2000" b="1" spc="-8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6FC0"/>
                </a:solidFill>
                <a:latin typeface="Trebuchet MS"/>
                <a:cs typeface="Trebuchet MS"/>
              </a:rPr>
              <a:t>вируса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4000" y="2125979"/>
            <a:ext cx="5481828" cy="2156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56994" y="2161108"/>
            <a:ext cx="5114290" cy="94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Максимально</a:t>
            </a:r>
            <a:r>
              <a:rPr b="1" dirty="0">
                <a:solidFill>
                  <a:srgbClr val="FF0000"/>
                </a:solidFill>
                <a:latin typeface="Trebuchet MS"/>
                <a:cs typeface="Trebuchet MS"/>
              </a:rPr>
              <a:t>:</a:t>
            </a:r>
            <a:endParaRPr dirty="0">
              <a:latin typeface="Trebuchet MS"/>
              <a:cs typeface="Trebuchet MS"/>
            </a:endParaRPr>
          </a:p>
          <a:p>
            <a:pPr marL="12700" marR="5080" indent="68580">
              <a:spcBef>
                <a:spcPts val="3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1-2 </a:t>
            </a:r>
            <a:r>
              <a:rPr spc="-5" dirty="0" smtClean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lang="ru-RU" spc="-5" dirty="0" smtClean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pc="-5" dirty="0" smtClean="0">
                <a:solidFill>
                  <a:srgbClr val="FFFFFF"/>
                </a:solidFill>
                <a:latin typeface="Trebuchet MS"/>
                <a:cs typeface="Trebuchet MS"/>
              </a:rPr>
              <a:t>я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до начала заболевания 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и 1-3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дня после  начала</a:t>
            </a:r>
            <a:r>
              <a:rPr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заболевания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52133" y="2310384"/>
            <a:ext cx="3515867" cy="1395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19899" y="2348942"/>
            <a:ext cx="30549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легких случаях до 12</a:t>
            </a:r>
            <a:r>
              <a:rPr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дней</a:t>
            </a:r>
            <a:endParaRPr>
              <a:latin typeface="Trebuchet MS"/>
              <a:cs typeface="Trebuchet MS"/>
            </a:endParaRPr>
          </a:p>
          <a:p>
            <a:pPr marL="12700">
              <a:spcBef>
                <a:spcPts val="5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тяжелых более 12</a:t>
            </a:r>
            <a:r>
              <a:rPr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дней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22803" y="3313177"/>
            <a:ext cx="7735824" cy="5684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790572" y="3384931"/>
            <a:ext cx="6119495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Передача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случаев более 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в 75-85%; в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семейных</a:t>
            </a:r>
            <a:r>
              <a:rPr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кластерах</a:t>
            </a:r>
            <a:endParaRPr>
              <a:latin typeface="Trebuchet MS"/>
              <a:cs typeface="Trebuchet MS"/>
            </a:endParaRPr>
          </a:p>
          <a:p>
            <a:pPr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074420">
              <a:spcBef>
                <a:spcPts val="5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Лабораторные</a:t>
            </a:r>
            <a:r>
              <a:rPr spc="-3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данные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46247" y="4512564"/>
            <a:ext cx="3965448" cy="16032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85110" y="4510278"/>
            <a:ext cx="3888104" cy="1477010"/>
          </a:xfrm>
          <a:custGeom>
            <a:avLst/>
            <a:gdLst/>
            <a:ahLst/>
            <a:cxnLst/>
            <a:rect l="l" t="t" r="r" b="b"/>
            <a:pathLst>
              <a:path w="3888104" h="1477010">
                <a:moveTo>
                  <a:pt x="0" y="1476756"/>
                </a:moveTo>
                <a:lnTo>
                  <a:pt x="3887724" y="1476756"/>
                </a:lnTo>
                <a:lnTo>
                  <a:pt x="3887724" y="0"/>
                </a:lnTo>
                <a:lnTo>
                  <a:pt x="0" y="0"/>
                </a:lnTo>
                <a:lnTo>
                  <a:pt x="0" y="1476756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85110" y="4510278"/>
            <a:ext cx="3888104" cy="1477010"/>
          </a:xfrm>
          <a:custGeom>
            <a:avLst/>
            <a:gdLst/>
            <a:ahLst/>
            <a:cxnLst/>
            <a:rect l="l" t="t" r="r" b="b"/>
            <a:pathLst>
              <a:path w="3888104" h="1477010">
                <a:moveTo>
                  <a:pt x="0" y="1476756"/>
                </a:moveTo>
                <a:lnTo>
                  <a:pt x="3887724" y="1476756"/>
                </a:lnTo>
                <a:lnTo>
                  <a:pt x="3887724" y="0"/>
                </a:lnTo>
                <a:lnTo>
                  <a:pt x="0" y="0"/>
                </a:lnTo>
                <a:lnTo>
                  <a:pt x="0" y="147675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862453" y="4537330"/>
            <a:ext cx="193484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1655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Лейкопения  Л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фо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пе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endParaRPr>
              <a:latin typeface="Trebuchet MS"/>
              <a:cs typeface="Trebuchet MS"/>
            </a:endParaRPr>
          </a:p>
          <a:p>
            <a:pPr marL="12700" marR="5080" algn="just"/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pc="1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ц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pc="-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опе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ния  СРБ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выше 10мг/л  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ЛДГ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выше</a:t>
            </a:r>
            <a:r>
              <a:rPr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250U/л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41621" y="4537330"/>
            <a:ext cx="66865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33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endParaRPr>
              <a:latin typeface="Trebuchet MS"/>
              <a:cs typeface="Trebuchet MS"/>
            </a:endParaRPr>
          </a:p>
          <a:p>
            <a:pPr marL="20955"/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82,1%</a:t>
            </a:r>
            <a:endParaRPr>
              <a:latin typeface="Trebuchet MS"/>
              <a:cs typeface="Trebuchet MS"/>
            </a:endParaRPr>
          </a:p>
          <a:p>
            <a:pPr marL="12700"/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36,3%</a:t>
            </a:r>
            <a:endParaRPr>
              <a:latin typeface="Trebuchet MS"/>
              <a:cs typeface="Trebuchet MS"/>
            </a:endParaRPr>
          </a:p>
          <a:p>
            <a:pPr marL="22860"/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60,7%</a:t>
            </a:r>
            <a:endParaRPr>
              <a:latin typeface="Trebuchet MS"/>
              <a:cs typeface="Trebuchet MS"/>
            </a:endParaRPr>
          </a:p>
          <a:p>
            <a:pPr marL="73025"/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,9%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804427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8490" y="-160921"/>
            <a:ext cx="7850293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solidFill>
                  <a:srgbClr val="043377"/>
                </a:solidFill>
              </a:rPr>
              <a:t>Антибактериальная терапия </a:t>
            </a:r>
            <a:r>
              <a:rPr dirty="0">
                <a:solidFill>
                  <a:srgbClr val="043377"/>
                </a:solidFill>
              </a:rPr>
              <a:t>при </a:t>
            </a:r>
            <a:r>
              <a:rPr spc="-7" dirty="0">
                <a:solidFill>
                  <a:srgbClr val="043377"/>
                </a:solidFill>
              </a:rPr>
              <a:t>осложненных формах</a:t>
            </a:r>
            <a:r>
              <a:rPr spc="-40" dirty="0">
                <a:solidFill>
                  <a:srgbClr val="043377"/>
                </a:solidFill>
              </a:rPr>
              <a:t> </a:t>
            </a:r>
            <a:r>
              <a:rPr dirty="0">
                <a:solidFill>
                  <a:srgbClr val="043377"/>
                </a:solidFill>
              </a:rPr>
              <a:t>инфекции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13340" y="6638842"/>
            <a:ext cx="5537200" cy="18111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лечение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новой коронавирусной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инфекции (COVID-19),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временные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рекомендации // Министерство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РФ, Версия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533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533" spc="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Стратегия</a:t>
            </a:r>
            <a:r>
              <a:rPr sz="533" spc="-5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контроля</a:t>
            </a:r>
            <a:r>
              <a:rPr sz="533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антимикробной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терапии</a:t>
            </a:r>
            <a:r>
              <a:rPr sz="533" spc="-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при</a:t>
            </a:r>
            <a:r>
              <a:rPr sz="533" spc="-3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оказании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стационарной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медицинской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помощи,</a:t>
            </a:r>
            <a:r>
              <a:rPr sz="533" spc="-4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Российские</a:t>
            </a:r>
            <a:r>
              <a:rPr sz="533" spc="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</a:t>
            </a:r>
            <a:r>
              <a:rPr sz="533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рекомендации,</a:t>
            </a:r>
            <a:r>
              <a:rPr sz="533" spc="-4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53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6360" y="1806786"/>
            <a:ext cx="4270587" cy="393335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04987" rIns="0" bIns="0" rtlCol="0">
            <a:spAutoFit/>
          </a:bodyPr>
          <a:lstStyle/>
          <a:p>
            <a:pPr marL="903371">
              <a:spcBef>
                <a:spcPts val="827"/>
              </a:spcBef>
            </a:pPr>
            <a:r>
              <a:rPr sz="1867" b="1" spc="-13"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r>
              <a:rPr sz="1867" b="1" spc="-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*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7347" y="2778761"/>
            <a:ext cx="4162213" cy="2553969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R="77045" algn="ctr">
              <a:spcBef>
                <a:spcPts val="940"/>
              </a:spcBef>
            </a:pP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Внебольничная</a:t>
            </a:r>
            <a:r>
              <a:rPr sz="1600" b="1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600" spc="-20" baseline="24305" dirty="0">
                <a:latin typeface="Arial"/>
                <a:cs typeface="Arial"/>
              </a:rPr>
              <a:t>1</a:t>
            </a:r>
            <a:endParaRPr sz="1600" baseline="24305">
              <a:latin typeface="Arial"/>
              <a:cs typeface="Arial"/>
            </a:endParaRPr>
          </a:p>
          <a:p>
            <a:pPr marR="82123" algn="ctr">
              <a:spcBef>
                <a:spcPts val="1147"/>
              </a:spcBef>
            </a:pPr>
            <a:r>
              <a:rPr sz="1200" spc="-7" dirty="0">
                <a:solidFill>
                  <a:srgbClr val="214A86"/>
                </a:solidFill>
                <a:latin typeface="Arial"/>
                <a:cs typeface="Arial"/>
              </a:rPr>
              <a:t>Амоксициллин/клавуланат*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214A86"/>
                </a:solidFill>
                <a:latin typeface="Arial"/>
                <a:cs typeface="Arial"/>
              </a:rPr>
              <a:t>1000/200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мг в/в </a:t>
            </a:r>
            <a:r>
              <a:rPr sz="933" spc="-13" dirty="0">
                <a:solidFill>
                  <a:srgbClr val="214A86"/>
                </a:solidFill>
                <a:latin typeface="Arial"/>
                <a:cs typeface="Arial"/>
              </a:rPr>
              <a:t>капельно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3-4 </a:t>
            </a:r>
            <a:r>
              <a:rPr sz="933" spc="-20" dirty="0">
                <a:solidFill>
                  <a:srgbClr val="214A86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214A86"/>
                </a:solidFill>
                <a:latin typeface="Arial"/>
                <a:cs typeface="Arial"/>
              </a:rPr>
              <a:t>в</a:t>
            </a:r>
            <a:r>
              <a:rPr sz="933" spc="60" dirty="0">
                <a:solidFill>
                  <a:srgbClr val="214A86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сутки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3818" algn="ctr"/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или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79585" algn="ctr"/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ЦС </a:t>
            </a:r>
            <a:r>
              <a:rPr sz="1200" dirty="0">
                <a:solidFill>
                  <a:srgbClr val="043377"/>
                </a:solidFill>
                <a:latin typeface="Arial"/>
                <a:cs typeface="Arial"/>
              </a:rPr>
              <a:t>3</a:t>
            </a:r>
            <a:r>
              <a:rPr sz="12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поколения*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(цефотаксим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2 г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3-4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сутки,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цефтриаксон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2</a:t>
            </a:r>
            <a:r>
              <a:rPr sz="933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г/сут)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3818" algn="ctr"/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или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2123" algn="ctr"/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Левофлоксацин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500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мг в/в </a:t>
            </a:r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капельно</a:t>
            </a:r>
            <a:r>
              <a:rPr sz="933" spc="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1-2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сутки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(или </a:t>
            </a:r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др. респираторный 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ФХ)</a:t>
            </a:r>
            <a:endParaRPr sz="933">
              <a:latin typeface="Arial"/>
              <a:cs typeface="Arial"/>
            </a:endParaRPr>
          </a:p>
          <a:p>
            <a:pPr marL="2473052">
              <a:spcBef>
                <a:spcPts val="553"/>
              </a:spcBef>
            </a:pPr>
            <a:r>
              <a:rPr sz="800" dirty="0">
                <a:solidFill>
                  <a:srgbClr val="2D75B6"/>
                </a:solidFill>
                <a:latin typeface="Arial"/>
                <a:cs typeface="Arial"/>
              </a:rPr>
              <a:t>*в </a:t>
            </a:r>
            <a:r>
              <a:rPr sz="800" spc="-7" dirty="0">
                <a:solidFill>
                  <a:srgbClr val="2D75B6"/>
                </a:solidFill>
                <a:latin typeface="Arial"/>
                <a:cs typeface="Arial"/>
              </a:rPr>
              <a:t>комбинации </a:t>
            </a:r>
            <a:r>
              <a:rPr sz="800" dirty="0">
                <a:solidFill>
                  <a:srgbClr val="2D75B6"/>
                </a:solidFill>
                <a:latin typeface="Arial"/>
                <a:cs typeface="Arial"/>
              </a:rPr>
              <a:t>с</a:t>
            </a:r>
            <a:r>
              <a:rPr sz="800" spc="7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2D75B6"/>
                </a:solidFill>
                <a:latin typeface="Arial"/>
                <a:cs typeface="Arial"/>
              </a:rPr>
              <a:t>азитромицином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3560" y="2778761"/>
            <a:ext cx="3816773" cy="2100255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algn="ctr">
              <a:spcBef>
                <a:spcPts val="940"/>
              </a:spcBef>
            </a:pP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Нозокомиальная</a:t>
            </a:r>
            <a:r>
              <a:rPr sz="1600" b="1" spc="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600" spc="-20" baseline="24305" dirty="0">
                <a:latin typeface="Arial"/>
                <a:cs typeface="Arial"/>
              </a:rPr>
              <a:t>1,2</a:t>
            </a:r>
            <a:endParaRPr sz="1600" baseline="24305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(в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условиях</a:t>
            </a:r>
            <a:r>
              <a:rPr sz="1600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43377"/>
                </a:solidFill>
                <a:latin typeface="Arial"/>
                <a:cs typeface="Arial"/>
              </a:rPr>
              <a:t>ИВЛ)</a:t>
            </a:r>
            <a:endParaRPr sz="160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667">
              <a:latin typeface="Arial"/>
              <a:cs typeface="Arial"/>
            </a:endParaRPr>
          </a:p>
          <a:p>
            <a:pPr marL="283626" marR="281086" algn="ctr">
              <a:spcBef>
                <a:spcPts val="7"/>
              </a:spcBef>
            </a:pP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Меропенем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1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3 раза в</a:t>
            </a:r>
            <a:r>
              <a:rPr sz="1333" spc="-2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или</a:t>
            </a:r>
            <a:endParaRPr sz="1333">
              <a:latin typeface="Arial"/>
              <a:cs typeface="Arial"/>
            </a:endParaRPr>
          </a:p>
          <a:p>
            <a:pPr marL="141390" marR="136310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Цефоперазон/сульбактам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2/2 г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 раза в</a:t>
            </a:r>
            <a:r>
              <a:rPr sz="1333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+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Ванкомицин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1 г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 раза в</a:t>
            </a:r>
            <a:r>
              <a:rPr sz="1333" spc="-1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</a:t>
            </a:r>
            <a:endParaRPr sz="1333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30604" y="2309705"/>
            <a:ext cx="1479973" cy="425027"/>
            <a:chOff x="2647953" y="1732279"/>
            <a:chExt cx="1109980" cy="318770"/>
          </a:xfrm>
        </p:grpSpPr>
        <p:sp>
          <p:nvSpPr>
            <p:cNvPr id="11" name="object 11"/>
            <p:cNvSpPr/>
            <p:nvPr/>
          </p:nvSpPr>
          <p:spPr>
            <a:xfrm>
              <a:off x="2740381" y="1751329"/>
              <a:ext cx="998219" cy="248920"/>
            </a:xfrm>
            <a:custGeom>
              <a:avLst/>
              <a:gdLst/>
              <a:ahLst/>
              <a:cxnLst/>
              <a:rect l="l" t="t" r="r" b="b"/>
              <a:pathLst>
                <a:path w="998220" h="248919">
                  <a:moveTo>
                    <a:pt x="998181" y="0"/>
                  </a:moveTo>
                  <a:lnTo>
                    <a:pt x="0" y="24846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647953" y="1939723"/>
              <a:ext cx="125095" cy="111125"/>
            </a:xfrm>
            <a:custGeom>
              <a:avLst/>
              <a:gdLst/>
              <a:ahLst/>
              <a:cxnLst/>
              <a:rect l="l" t="t" r="r" b="b"/>
              <a:pathLst>
                <a:path w="125094" h="111125">
                  <a:moveTo>
                    <a:pt x="97104" y="0"/>
                  </a:moveTo>
                  <a:lnTo>
                    <a:pt x="0" y="83070"/>
                  </a:lnTo>
                  <a:lnTo>
                    <a:pt x="124713" y="110909"/>
                  </a:lnTo>
                  <a:lnTo>
                    <a:pt x="97104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047654" y="2309706"/>
            <a:ext cx="1279313" cy="419100"/>
            <a:chOff x="5285740" y="1732279"/>
            <a:chExt cx="959485" cy="314325"/>
          </a:xfrm>
        </p:grpSpPr>
        <p:sp>
          <p:nvSpPr>
            <p:cNvPr id="14" name="object 14"/>
            <p:cNvSpPr/>
            <p:nvPr/>
          </p:nvSpPr>
          <p:spPr>
            <a:xfrm>
              <a:off x="5304790" y="1751329"/>
              <a:ext cx="848994" cy="245110"/>
            </a:xfrm>
            <a:custGeom>
              <a:avLst/>
              <a:gdLst/>
              <a:ahLst/>
              <a:cxnLst/>
              <a:rect l="l" t="t" r="r" b="b"/>
              <a:pathLst>
                <a:path w="848995" h="245110">
                  <a:moveTo>
                    <a:pt x="0" y="0"/>
                  </a:moveTo>
                  <a:lnTo>
                    <a:pt x="848791" y="245046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119420" y="1936178"/>
              <a:ext cx="125730" cy="109855"/>
            </a:xfrm>
            <a:custGeom>
              <a:avLst/>
              <a:gdLst/>
              <a:ahLst/>
              <a:cxnLst/>
              <a:rect l="l" t="t" r="r" b="b"/>
              <a:pathLst>
                <a:path w="125729" h="109855">
                  <a:moveTo>
                    <a:pt x="31711" y="0"/>
                  </a:moveTo>
                  <a:lnTo>
                    <a:pt x="0" y="109816"/>
                  </a:lnTo>
                  <a:lnTo>
                    <a:pt x="125666" y="86614"/>
                  </a:lnTo>
                  <a:lnTo>
                    <a:pt x="31711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2978" y="1278890"/>
            <a:ext cx="9643533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3482" indent="-382684">
              <a:spcBef>
                <a:spcPts val="133"/>
              </a:spcBef>
              <a:buChar char="•"/>
              <a:tabLst>
                <a:tab pos="432636" algn="l"/>
                <a:tab pos="433482" algn="l"/>
              </a:tabLst>
            </a:pP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Пациентам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поступающим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диагнозом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«</a:t>
            </a:r>
            <a:r>
              <a:rPr sz="1333" b="1" i="1" dirty="0">
                <a:solidFill>
                  <a:srgbClr val="043377"/>
                </a:solidFill>
                <a:latin typeface="Arial"/>
                <a:cs typeface="Arial"/>
              </a:rPr>
              <a:t>пневмония </a:t>
            </a:r>
            <a:r>
              <a:rPr sz="1333" b="1" i="1" spc="-7" dirty="0">
                <a:solidFill>
                  <a:srgbClr val="043377"/>
                </a:solidFill>
                <a:latin typeface="Arial"/>
                <a:cs typeface="Arial"/>
              </a:rPr>
              <a:t>тяжелого течения*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», до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уточнения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этиологии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показана</a:t>
            </a:r>
            <a:r>
              <a:rPr sz="1333" spc="-2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АБТ</a:t>
            </a:r>
            <a:r>
              <a:rPr sz="1300" baseline="25641" dirty="0">
                <a:latin typeface="Arial"/>
                <a:cs typeface="Arial"/>
              </a:rPr>
              <a:t>1</a:t>
            </a:r>
            <a:endParaRPr sz="1300" baseline="25641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16248" y="5954944"/>
            <a:ext cx="201083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1837" indent="-381837">
              <a:spcBef>
                <a:spcPts val="133"/>
              </a:spcBef>
              <a:buChar char="•"/>
              <a:tabLst>
                <a:tab pos="381837" algn="l"/>
                <a:tab pos="382684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Выраженная ДН, требующая</a:t>
            </a:r>
            <a:r>
              <a:rPr sz="800" spc="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ИВЛ</a:t>
            </a:r>
            <a:endParaRPr sz="800">
              <a:latin typeface="Arial"/>
              <a:cs typeface="Arial"/>
            </a:endParaRPr>
          </a:p>
          <a:p>
            <a:pPr marL="381837" indent="-381837">
              <a:buChar char="•"/>
              <a:tabLst>
                <a:tab pos="381837" algn="l"/>
                <a:tab pos="382684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Септический</a:t>
            </a:r>
            <a:r>
              <a:rPr sz="800" spc="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шок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3527" y="5926735"/>
            <a:ext cx="12606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29441">
              <a:spcBef>
                <a:spcPts val="133"/>
              </a:spcBef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ЧДД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&gt;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30/мин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13" dirty="0">
                <a:solidFill>
                  <a:srgbClr val="043377"/>
                </a:solidFill>
                <a:latin typeface="Arial"/>
                <a:cs typeface="Arial"/>
              </a:rPr>
              <a:t>РаО2/FiO2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≤</a:t>
            </a:r>
            <a:r>
              <a:rPr sz="800" spc="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250</a:t>
            </a:r>
            <a:endParaRPr sz="800">
              <a:latin typeface="Arial"/>
              <a:cs typeface="Arial"/>
            </a:endParaRPr>
          </a:p>
          <a:p>
            <a:pPr marL="229441" marR="218435" indent="-229441">
              <a:buChar char="•"/>
              <a:tabLst>
                <a:tab pos="229441" algn="l"/>
                <a:tab pos="230288" algn="l"/>
              </a:tabLst>
            </a:pP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Му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льт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л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800" spc="-33" dirty="0">
                <a:solidFill>
                  <a:srgbClr val="043377"/>
                </a:solidFill>
                <a:latin typeface="Arial"/>
                <a:cs typeface="Arial"/>
              </a:rPr>
              <a:t>б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а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рн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ая 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инфильтрация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Нарушение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сознания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8840" y="5884701"/>
            <a:ext cx="309795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29441">
              <a:spcBef>
                <a:spcPts val="133"/>
              </a:spcBef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Уремия (остаточный </a:t>
            </a:r>
            <a:r>
              <a:rPr sz="800" spc="-13" dirty="0">
                <a:solidFill>
                  <a:srgbClr val="043377"/>
                </a:solidFill>
                <a:latin typeface="Arial"/>
                <a:cs typeface="Arial"/>
              </a:rPr>
              <a:t>азот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мочевины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2 ≥ 20</a:t>
            </a:r>
            <a:r>
              <a:rPr sz="800" spc="1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мг/дл)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Лейкопения (лейкоциты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&lt; 4 х</a:t>
            </a:r>
            <a:r>
              <a:rPr sz="800" spc="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109/л)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Тромбоцитопения (тромбоциты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&lt;</a:t>
            </a:r>
            <a:r>
              <a:rPr sz="800" spc="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100х10*12/л)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Гипотермия</a:t>
            </a:r>
            <a:r>
              <a:rPr sz="800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(&lt;36C)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Гипотензия, требующая интенсивной инфузионной</a:t>
            </a:r>
            <a:r>
              <a:rPr sz="800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терапии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42780" y="5459666"/>
            <a:ext cx="4780280" cy="39919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993004">
              <a:spcBef>
                <a:spcPts val="133"/>
              </a:spcBef>
            </a:pP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*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Критерии </a:t>
            </a:r>
            <a:r>
              <a:rPr sz="933" spc="-20" dirty="0">
                <a:solidFill>
                  <a:srgbClr val="043377"/>
                </a:solidFill>
                <a:latin typeface="Times New Roman"/>
                <a:cs typeface="Times New Roman"/>
              </a:rPr>
              <a:t>IDSA/ATS: </a:t>
            </a: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1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большой или </a:t>
            </a: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3</a:t>
            </a:r>
            <a:r>
              <a:rPr sz="933" spc="-40" dirty="0">
                <a:solidFill>
                  <a:srgbClr val="043377"/>
                </a:solidFill>
                <a:latin typeface="Times New Roman"/>
                <a:cs typeface="Times New Roman"/>
              </a:rPr>
              <a:t>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малых</a:t>
            </a:r>
            <a:endParaRPr sz="933">
              <a:latin typeface="Times New Roman"/>
              <a:cs typeface="Times New Roman"/>
            </a:endParaRPr>
          </a:p>
          <a:p>
            <a:pPr marL="33866">
              <a:spcBef>
                <a:spcPts val="860"/>
              </a:spcBef>
              <a:tabLst>
                <a:tab pos="3743020" algn="l"/>
              </a:tabLst>
            </a:pPr>
            <a:r>
              <a:rPr sz="800" b="1" spc="-13" dirty="0">
                <a:solidFill>
                  <a:srgbClr val="043377"/>
                </a:solidFill>
                <a:latin typeface="Times New Roman"/>
                <a:cs typeface="Times New Roman"/>
              </a:rPr>
              <a:t>«Большие»</a:t>
            </a:r>
            <a:r>
              <a:rPr sz="800" b="1" spc="107" dirty="0">
                <a:solidFill>
                  <a:srgbClr val="043377"/>
                </a:solidFill>
                <a:latin typeface="Times New Roman"/>
                <a:cs typeface="Times New Roman"/>
              </a:rPr>
              <a:t> </a:t>
            </a:r>
            <a:r>
              <a:rPr sz="800" b="1" spc="-7" dirty="0">
                <a:solidFill>
                  <a:srgbClr val="043377"/>
                </a:solidFill>
                <a:latin typeface="Times New Roman"/>
                <a:cs typeface="Times New Roman"/>
              </a:rPr>
              <a:t>критерии:	</a:t>
            </a:r>
            <a:r>
              <a:rPr sz="1200" b="1" baseline="13888" dirty="0">
                <a:solidFill>
                  <a:srgbClr val="043377"/>
                </a:solidFill>
                <a:latin typeface="Arial"/>
                <a:cs typeface="Arial"/>
              </a:rPr>
              <a:t>«Малые»</a:t>
            </a:r>
            <a:r>
              <a:rPr sz="1200" b="1" spc="-89" baseline="13888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200" b="1" spc="-20" baseline="13888" dirty="0">
                <a:solidFill>
                  <a:srgbClr val="043377"/>
                </a:solidFill>
                <a:latin typeface="Arial"/>
                <a:cs typeface="Arial"/>
              </a:rPr>
              <a:t>критерии:</a:t>
            </a:r>
            <a:endParaRPr sz="1200" baseline="13888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94467" y="5471160"/>
            <a:ext cx="8195733" cy="1154853"/>
          </a:xfrm>
          <a:custGeom>
            <a:avLst/>
            <a:gdLst/>
            <a:ahLst/>
            <a:cxnLst/>
            <a:rect l="l" t="t" r="r" b="b"/>
            <a:pathLst>
              <a:path w="6146800" h="866139">
                <a:moveTo>
                  <a:pt x="0" y="0"/>
                </a:moveTo>
                <a:lnTo>
                  <a:pt x="6146800" y="0"/>
                </a:lnTo>
                <a:lnTo>
                  <a:pt x="6146800" y="866139"/>
                </a:lnTo>
                <a:lnTo>
                  <a:pt x="0" y="86613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FF4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96063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8997" y="-160921"/>
            <a:ext cx="8210127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solidFill>
                  <a:srgbClr val="043377"/>
                </a:solidFill>
              </a:rPr>
              <a:t>Антибактериальная терапия </a:t>
            </a:r>
            <a:r>
              <a:rPr dirty="0">
                <a:solidFill>
                  <a:srgbClr val="043377"/>
                </a:solidFill>
              </a:rPr>
              <a:t>при </a:t>
            </a:r>
            <a:r>
              <a:rPr spc="-7" dirty="0">
                <a:solidFill>
                  <a:srgbClr val="043377"/>
                </a:solidFill>
              </a:rPr>
              <a:t>осложненных </a:t>
            </a:r>
            <a:r>
              <a:rPr spc="-7" dirty="0" err="1">
                <a:solidFill>
                  <a:srgbClr val="043377"/>
                </a:solidFill>
              </a:rPr>
              <a:t>формах</a:t>
            </a:r>
            <a:r>
              <a:rPr spc="-7" dirty="0">
                <a:solidFill>
                  <a:srgbClr val="043377"/>
                </a:solidFill>
              </a:rPr>
              <a:t> </a:t>
            </a:r>
            <a:r>
              <a:rPr dirty="0" err="1" smtClean="0">
                <a:solidFill>
                  <a:srgbClr val="043377"/>
                </a:solidFill>
              </a:rPr>
              <a:t>инфекции</a:t>
            </a:r>
            <a:endParaRPr dirty="0">
              <a:solidFill>
                <a:srgbClr val="043377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7401" y="6159477"/>
            <a:ext cx="872744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395383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2 -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Стратегия контроля антимикробной терапии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оказании стационарной медицинской помощи,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Российские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 рекомендации,</a:t>
            </a:r>
            <a:r>
              <a:rPr sz="800" spc="5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800">
              <a:latin typeface="Calibri"/>
              <a:cs typeface="Calibri"/>
            </a:endParaRPr>
          </a:p>
          <a:p>
            <a:pPr marL="91438" indent="-75351">
              <a:buAutoNum type="arabicPlain" startAt="3"/>
              <a:tabLst>
                <a:tab pos="92284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Внебольничная пневмония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 рекомендации,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МЗ РФ,</a:t>
            </a:r>
            <a:r>
              <a:rPr sz="80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800">
              <a:latin typeface="Calibri"/>
              <a:cs typeface="Calibri"/>
            </a:endParaRPr>
          </a:p>
          <a:p>
            <a:pPr marL="90591" indent="-74505">
              <a:buAutoNum type="arabicPlain" startAt="3"/>
              <a:tabLst>
                <a:tab pos="91438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Об утверждении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алгоритма действий врача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поступлении в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с подозрением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на внебольничную пневмонию, коронавирусную инфекцию// Приказ ДЗ г.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Москвы от</a:t>
            </a:r>
            <a:r>
              <a:rPr sz="800" spc="1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08.04.2020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545" y="1723303"/>
            <a:ext cx="11835553" cy="422337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1214" indent="-382684">
              <a:spcBef>
                <a:spcPts val="133"/>
              </a:spcBef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 наличии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данных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анамнезе,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факторах риска колонизации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MRSA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– ванкомицин или</a:t>
            </a:r>
            <a:r>
              <a:rPr spc="-2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линезолид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1,2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67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наличии</a:t>
            </a:r>
            <a:r>
              <a:rPr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факторов</a:t>
            </a:r>
            <a:r>
              <a:rPr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риска</a:t>
            </a:r>
            <a:r>
              <a:rPr spc="-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7" dirty="0">
                <a:solidFill>
                  <a:srgbClr val="043377"/>
                </a:solidFill>
                <a:latin typeface="Arial"/>
                <a:cs typeface="Arial"/>
              </a:rPr>
              <a:t>Ps.</a:t>
            </a:r>
            <a:r>
              <a:rPr spc="-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aeruginosa</a:t>
            </a:r>
            <a:r>
              <a:rPr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– цефтазидим,</a:t>
            </a:r>
            <a:r>
              <a:rPr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цефоперазон/сульбактам,</a:t>
            </a:r>
            <a:r>
              <a:rPr spc="-1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цефепим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1,2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73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Бактериологическое</a:t>
            </a:r>
            <a:r>
              <a:rPr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исследование</a:t>
            </a:r>
            <a:r>
              <a:rPr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рекомендуется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у пациентов</a:t>
            </a:r>
            <a:r>
              <a:rPr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диагнозом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r>
              <a:rPr spc="-4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1,3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67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Принятие решения об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изменении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или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отмене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АБТ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должно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быть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основано на данных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микробиологического исследования и</a:t>
            </a:r>
            <a:r>
              <a:rPr spc="-2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ПЦР</a:t>
            </a:r>
            <a:r>
              <a:rPr spc="-9" baseline="22222" dirty="0">
                <a:latin typeface="Arial"/>
                <a:cs typeface="Arial"/>
              </a:rPr>
              <a:t>1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73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Дополнительные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критерии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для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решения об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изменении/отмене АБТ: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лейкоцитоз,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нейтрофилез,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С-рб,</a:t>
            </a:r>
            <a:r>
              <a:rPr spc="-2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прокальцитонин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2,3,4</a:t>
            </a:r>
            <a:endParaRPr baseline="2222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015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892713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1765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95544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п.4.7.	</a:t>
            </a:r>
            <a:r>
              <a:rPr spc="10" dirty="0"/>
              <a:t>Принципы </a:t>
            </a:r>
            <a:r>
              <a:rPr spc="5" dirty="0"/>
              <a:t>терапии </a:t>
            </a:r>
            <a:r>
              <a:rPr spc="7" dirty="0"/>
              <a:t>неотложных  состояний</a:t>
            </a:r>
            <a:r>
              <a:rPr spc="10" dirty="0"/>
              <a:t> </a:t>
            </a:r>
            <a:r>
              <a:rPr spc="7" dirty="0">
                <a:solidFill>
                  <a:srgbClr val="353535"/>
                </a:solidFill>
              </a:rPr>
              <a:t>COVID-19</a:t>
            </a:r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8"/>
                </a:moveTo>
                <a:lnTo>
                  <a:pt x="9033572" y="10037608"/>
                </a:lnTo>
                <a:lnTo>
                  <a:pt x="9033572" y="0"/>
                </a:lnTo>
                <a:lnTo>
                  <a:pt x="0" y="0"/>
                </a:lnTo>
                <a:lnTo>
                  <a:pt x="0" y="1003760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7"/>
                </a:moveTo>
                <a:lnTo>
                  <a:pt x="9033572" y="10037607"/>
                </a:lnTo>
                <a:lnTo>
                  <a:pt x="9033572" y="0"/>
                </a:lnTo>
                <a:lnTo>
                  <a:pt x="0" y="0"/>
                </a:lnTo>
                <a:lnTo>
                  <a:pt x="0" y="10037607"/>
                </a:lnTo>
                <a:close/>
              </a:path>
            </a:pathLst>
          </a:custGeom>
          <a:ln w="11003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6138753" y="1207693"/>
            <a:ext cx="3843968" cy="479234"/>
          </a:xfrm>
          <a:custGeom>
            <a:avLst/>
            <a:gdLst/>
            <a:ahLst/>
            <a:cxnLst/>
            <a:rect l="l" t="t" r="r" b="b"/>
            <a:pathLst>
              <a:path w="7976234" h="994410">
                <a:moveTo>
                  <a:pt x="7810161" y="0"/>
                </a:moveTo>
                <a:lnTo>
                  <a:pt x="0" y="0"/>
                </a:lnTo>
                <a:lnTo>
                  <a:pt x="0" y="994408"/>
                </a:lnTo>
                <a:lnTo>
                  <a:pt x="7975896" y="994408"/>
                </a:lnTo>
                <a:lnTo>
                  <a:pt x="7975896" y="165734"/>
                </a:lnTo>
                <a:lnTo>
                  <a:pt x="7810161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6207423" y="1197044"/>
            <a:ext cx="362240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Показания для перевода в</a:t>
            </a:r>
            <a:r>
              <a:rPr sz="1735" b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ОРИТ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7423" y="1464830"/>
            <a:ext cx="4550884" cy="5270086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(достаточно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одного из</a:t>
            </a:r>
            <a:r>
              <a:rPr sz="1036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критериев)</a:t>
            </a:r>
            <a:endParaRPr sz="1036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964">
              <a:latin typeface="Times New Roman"/>
              <a:cs typeface="Times New Roman"/>
            </a:endParaRPr>
          </a:p>
          <a:p>
            <a:pPr marL="239603" indent="-199210"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Нарастающая и выраженная</a:t>
            </a:r>
            <a:r>
              <a:rPr sz="1205" b="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одышка;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Цианоз;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Частота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дыхания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&gt;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30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минуту;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Сатурация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SpO2 &lt;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353535"/>
                </a:solidFill>
                <a:latin typeface="Arial"/>
                <a:cs typeface="Arial"/>
              </a:rPr>
              <a:t>90%;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Артериальное давление АДсист &lt; 90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мм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рт.</a:t>
            </a:r>
            <a:r>
              <a:rPr sz="1205" b="1" spc="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ст.;</a:t>
            </a:r>
            <a:endParaRPr sz="1205">
              <a:latin typeface="Arial"/>
              <a:cs typeface="Arial"/>
            </a:endParaRPr>
          </a:p>
          <a:p>
            <a:pPr marL="239603" marR="479206" indent="-198904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Шок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(мраморность конечностей, акроцианоз,  холодные конечности, симптом замедленного  сосудистого пятна (&gt;3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сек), лактат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более 3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ммоль/л);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Дисфункция центральной нервной</a:t>
            </a:r>
            <a:r>
              <a:rPr sz="1205" b="1" spc="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системы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(оценка по шкале комы Глазго менее 15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баллов);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Острая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почечная недостаточность</a:t>
            </a:r>
            <a:r>
              <a:rPr sz="1205" b="1" spc="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(мочеотделение</a:t>
            </a:r>
            <a:endParaRPr sz="1205">
              <a:latin typeface="Arial"/>
              <a:cs typeface="Arial"/>
            </a:endParaRPr>
          </a:p>
          <a:p>
            <a:pPr marL="239603" marR="450441">
              <a:lnSpc>
                <a:spcPct val="101099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0,5 мл/кг/ч в течение 1 часа или повышение уровня  креатинина в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два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раза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нормального</a:t>
            </a:r>
            <a:r>
              <a:rPr sz="1205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значения);</a:t>
            </a:r>
            <a:endParaRPr sz="1205">
              <a:latin typeface="Arial"/>
              <a:cs typeface="Arial"/>
            </a:endParaRPr>
          </a:p>
          <a:p>
            <a:pPr marL="239603" marR="535817" indent="-198904">
              <a:lnSpc>
                <a:spcPct val="101099"/>
              </a:lnSpc>
              <a:spcBef>
                <a:spcPts val="520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Печеночная дисфункция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(увеличение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содержания 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билирубина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выше 20 мкмоль/л в течение 2-х дней  или повышение уровня трансаминаз в два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раза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более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нормы);</a:t>
            </a:r>
            <a:endParaRPr sz="1205">
              <a:latin typeface="Arial"/>
              <a:cs typeface="Arial"/>
            </a:endParaRPr>
          </a:p>
          <a:p>
            <a:pPr marL="239603" marR="662810" indent="-198904" algn="just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Коагулопатия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(число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тромбоцитов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100 тыс./мкл  или их снижение на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50%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наивысшего значения  в течение 3-х дней).</a:t>
            </a:r>
            <a:endParaRPr sz="120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49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</a:pPr>
            <a:endParaRPr sz="1663">
              <a:latin typeface="Times New Roman"/>
              <a:cs typeface="Times New Roman"/>
            </a:endParaRPr>
          </a:p>
          <a:p>
            <a:pPr marR="2448" algn="r"/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8</a:t>
            </a:r>
            <a:endParaRPr sz="1205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1719" y="974706"/>
            <a:ext cx="0" cy="4447754"/>
          </a:xfrm>
          <a:custGeom>
            <a:avLst/>
            <a:gdLst/>
            <a:ahLst/>
            <a:cxnLst/>
            <a:rect l="l" t="t" r="r" b="b"/>
            <a:pathLst>
              <a:path h="9229090">
                <a:moveTo>
                  <a:pt x="0" y="0"/>
                </a:moveTo>
                <a:lnTo>
                  <a:pt x="0" y="9228877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/>
          <p:nvPr/>
        </p:nvSpPr>
        <p:spPr>
          <a:xfrm>
            <a:off x="1641719" y="1294526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1641719" y="234446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1643045" y="3422240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41056" y="448742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1641056" y="5389547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1913936" y="1177224"/>
            <a:ext cx="4080831" cy="5511282"/>
          </a:xfrm>
          <a:prstGeom prst="rect">
            <a:avLst/>
          </a:prstGeom>
        </p:spPr>
        <p:txBody>
          <a:bodyPr vert="horz" wrap="square" lIns="0" tIns="26318" rIns="0" bIns="0" rtlCol="0">
            <a:spAutoFit/>
          </a:bodyPr>
          <a:lstStyle/>
          <a:p>
            <a:pPr marL="6120">
              <a:spcBef>
                <a:spcPts val="207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Инфузионная терапия</a:t>
            </a:r>
            <a:endParaRPr sz="1566">
              <a:latin typeface="Arial"/>
              <a:cs typeface="Arial"/>
            </a:endParaRPr>
          </a:p>
          <a:p>
            <a:pPr marL="6120" marR="141375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Гипотонические кристаллоидные растворы, растворы  на основе крахмала не рекомендуются к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применению.</a:t>
            </a:r>
            <a:endParaRPr sz="1205">
              <a:latin typeface="Arial"/>
              <a:cs typeface="Arial"/>
            </a:endParaRPr>
          </a:p>
          <a:p>
            <a:pPr marL="6120" marR="1134366">
              <a:lnSpc>
                <a:spcPts val="131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Необходимо вести пациентов в нулевом  или небольшом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отрицательном</a:t>
            </a:r>
            <a:r>
              <a:rPr sz="1205" spc="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балансе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865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НИВЛ</a:t>
            </a:r>
            <a:endParaRPr sz="1566">
              <a:latin typeface="Arial"/>
              <a:cs typeface="Arial"/>
            </a:endParaRPr>
          </a:p>
          <a:p>
            <a:pPr marL="6120" marR="130053">
              <a:lnSpc>
                <a:spcPct val="91000"/>
              </a:lnSpc>
              <a:spcBef>
                <a:spcPts val="265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 отсутствии эффекта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первичной респираторной  терапии – оксигенотерапии, начальной тактикой  допускается НИВЛ; альтернативной НИВЛ также  может служить высокоскоростной назальный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поток</a:t>
            </a:r>
            <a:endParaRPr sz="1205">
              <a:latin typeface="Arial"/>
              <a:cs typeface="Arial"/>
            </a:endParaRPr>
          </a:p>
          <a:p>
            <a:pPr marL="7038">
              <a:spcBef>
                <a:spcPts val="1022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ИВЛ</a:t>
            </a:r>
            <a:endParaRPr sz="1566">
              <a:latin typeface="Arial"/>
              <a:cs typeface="Arial"/>
            </a:endParaRPr>
          </a:p>
          <a:p>
            <a:pPr marL="7038" marR="886501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Проводится при неэффективности НИВЛ—-  гипоксемии, метаболическом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ацидозе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22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 отсутствии увеличения индекса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PaO2/FiO2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38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течение 2 часов, высокой работе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дыхания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14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ЭКМО</a:t>
            </a:r>
            <a:endParaRPr sz="1566">
              <a:latin typeface="Arial"/>
              <a:cs typeface="Arial"/>
            </a:endParaRPr>
          </a:p>
          <a:p>
            <a:pPr marL="6120" marR="603751">
              <a:lnSpc>
                <a:spcPts val="1316"/>
              </a:lnSpc>
              <a:spcBef>
                <a:spcPts val="28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Основным показанием является ОРДС средней  тяжести и тяжелого течения с длительностью  проведения любой ИВЛ не более 5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суток.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05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Септический</a:t>
            </a:r>
            <a:r>
              <a:rPr sz="1566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шок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Незамедлительная внутривенная инфузионная терапия  кристаллоидными растворами (30 мл/кг,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инфузия</a:t>
            </a:r>
            <a:endParaRPr sz="1205">
              <a:latin typeface="Arial"/>
              <a:cs typeface="Arial"/>
            </a:endParaRPr>
          </a:p>
          <a:p>
            <a:pPr marL="6120">
              <a:lnSpc>
                <a:spcPts val="129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1 литра раствора в течение 30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мин.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ранее)</a:t>
            </a:r>
            <a:endParaRPr sz="1205">
              <a:latin typeface="Arial"/>
              <a:cs typeface="Arial"/>
            </a:endParaRPr>
          </a:p>
          <a:p>
            <a:pPr>
              <a:spcBef>
                <a:spcPts val="22"/>
              </a:spcBef>
            </a:pPr>
            <a:endParaRPr sz="1157">
              <a:latin typeface="Times New Roman"/>
              <a:cs typeface="Times New Roman"/>
            </a:endParaRPr>
          </a:p>
          <a:p>
            <a:pPr marL="7038" marR="825911"/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НИВЛ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неинвазивная искусственная вентиляция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легких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(ИВЛ)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ЭКМО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экстракорпоральная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мембранная</a:t>
            </a:r>
            <a:r>
              <a:rPr sz="867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оксигенация</a:t>
            </a:r>
            <a:endParaRPr sz="867">
              <a:latin typeface="Arial"/>
              <a:cs typeface="Arial"/>
            </a:endParaRPr>
          </a:p>
          <a:p>
            <a:pPr marL="7038">
              <a:spcBef>
                <a:spcPts val="7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ОРДС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острый респираторный</a:t>
            </a:r>
            <a:r>
              <a:rPr sz="867" spc="-5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дистресс-синдром</a:t>
            </a:r>
            <a:endParaRPr sz="86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13152" y="6207491"/>
            <a:ext cx="1187373" cy="0"/>
          </a:xfrm>
          <a:custGeom>
            <a:avLst/>
            <a:gdLst/>
            <a:ahLst/>
            <a:cxnLst/>
            <a:rect l="l" t="t" r="r" b="b"/>
            <a:pathLst>
              <a:path w="2463800">
                <a:moveTo>
                  <a:pt x="2463440" y="0"/>
                </a:moveTo>
                <a:lnTo>
                  <a:pt x="0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1546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9743" y="253364"/>
            <a:ext cx="4744720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dirty="0"/>
              <a:t>Cytokine </a:t>
            </a:r>
            <a:r>
              <a:rPr sz="2667" spc="-13" dirty="0"/>
              <a:t>Release Syndrome</a:t>
            </a:r>
            <a:r>
              <a:rPr sz="2667" spc="-60" dirty="0"/>
              <a:t> </a:t>
            </a:r>
            <a:r>
              <a:rPr sz="2667" spc="-20" dirty="0"/>
              <a:t>(CRS)</a:t>
            </a:r>
            <a:endParaRPr sz="2667"/>
          </a:p>
        </p:txBody>
      </p:sp>
      <p:sp>
        <p:nvSpPr>
          <p:cNvPr id="6" name="object 6"/>
          <p:cNvSpPr txBox="1"/>
          <p:nvPr/>
        </p:nvSpPr>
        <p:spPr>
          <a:xfrm>
            <a:off x="5928981" y="6382292"/>
            <a:ext cx="52332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Lee D.W.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"Current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concepts in the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diagnosis and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syndrome".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Blood. 124 (2): 188–95  Chousterman B.G.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storm and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sepsis disease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pathogenesis. Seminars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in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immunopathology.Jul</a:t>
            </a:r>
            <a:r>
              <a:rPr sz="800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2017;39(5):517-22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3012" y="2330866"/>
            <a:ext cx="9935633" cy="13300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«</a:t>
            </a:r>
            <a:r>
              <a:rPr sz="2133" b="1" i="1" spc="-13" dirty="0">
                <a:solidFill>
                  <a:srgbClr val="001F5F"/>
                </a:solidFill>
                <a:latin typeface="Arial"/>
                <a:cs typeface="Arial"/>
              </a:rPr>
              <a:t>Цитокиновый шторм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» (англ. 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Storm,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Release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Syndrome)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- 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форма системной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воспалительной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реакции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организма, характеризующаяся  чрезмерным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синтезом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цитокинов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2133" spc="-27" dirty="0">
                <a:solidFill>
                  <a:srgbClr val="001F5F"/>
                </a:solidFill>
                <a:latin typeface="Arial"/>
                <a:cs typeface="Arial"/>
              </a:rPr>
              <a:t>очаге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воспаления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посредством механизма 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положительной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обратной</a:t>
            </a:r>
            <a:r>
              <a:rPr sz="2133" spc="1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связи</a:t>
            </a:r>
            <a:endParaRPr sz="21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701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5813" y="275270"/>
            <a:ext cx="566843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7" dirty="0"/>
              <a:t>Клинические </a:t>
            </a:r>
            <a:r>
              <a:rPr sz="2400" dirty="0"/>
              <a:t>и </a:t>
            </a:r>
            <a:r>
              <a:rPr sz="2400" spc="-13" dirty="0"/>
              <a:t>лабораторные</a:t>
            </a:r>
            <a:r>
              <a:rPr sz="2400" spc="20" dirty="0"/>
              <a:t> </a:t>
            </a:r>
            <a:r>
              <a:rPr sz="2400" spc="-13" dirty="0"/>
              <a:t>проявления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2940" y="1766290"/>
            <a:ext cx="7662333" cy="2643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Рефрактерная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38,5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°C на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протяжении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7</a:t>
            </a:r>
            <a:r>
              <a:rPr sz="1867" spc="-2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дней)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Острый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респираторный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дистресс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синдром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(до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50%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случаев</a:t>
            </a:r>
            <a:r>
              <a:rPr sz="1867" spc="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CRS)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Панцитопения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Гиперферритинемия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&gt;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500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мкг/л)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сывороточного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интерлейкина-6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0345" y="6402002"/>
            <a:ext cx="60485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Mehta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P. et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al. COVID-19: consider cytokine storm syndromes and immunosuppression //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Lancet.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1067" spc="1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67" spc="-13" dirty="0">
                <a:solidFill>
                  <a:srgbClr val="006FC0"/>
                </a:solidFill>
                <a:latin typeface="Calibri"/>
                <a:cs typeface="Calibri"/>
              </a:rPr>
              <a:t>2020.</a:t>
            </a:r>
            <a:endParaRPr sz="106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9841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Оксигенотерапия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Дотация кислорода показана во всех случаях, сопровождающихся гипоксемией (</a:t>
            </a:r>
            <a:r>
              <a:rPr lang="ru-RU" b="1" dirty="0"/>
              <a:t>Sp02 ≤94%</a:t>
            </a:r>
            <a:r>
              <a:rPr lang="ru-RU" dirty="0"/>
              <a:t>), тяжелой дыхательной недостаточностью, центральным цианозом, шоком, комой или судорогами [</a:t>
            </a:r>
            <a:r>
              <a:rPr lang="ru-RU" i="1" dirty="0"/>
              <a:t>23</a:t>
            </a:r>
            <a:r>
              <a:rPr lang="ru-RU" dirty="0"/>
              <a:t>]. </a:t>
            </a:r>
            <a:endParaRPr lang="ru-RU" dirty="0" smtClean="0"/>
          </a:p>
          <a:p>
            <a:r>
              <a:rPr lang="ru-RU" dirty="0" smtClean="0"/>
              <a:t>Необходимо </a:t>
            </a:r>
            <a:r>
              <a:rPr lang="ru-RU" dirty="0"/>
              <a:t>внимательно наблюдать за пациентами с COVID-19 на предмет признаков клинического ухудшения, таких как, быстро прогрессирующая дыхательная недостаточность, немедленно реагируя на изменяющееся состояние. </a:t>
            </a:r>
            <a:endParaRPr lang="ru-RU" dirty="0" smtClean="0"/>
          </a:p>
          <a:p>
            <a:r>
              <a:rPr lang="ru-RU" b="1" i="1" dirty="0"/>
              <a:t>Для объективной оценки у всех детей следует проводить </a:t>
            </a:r>
            <a:r>
              <a:rPr lang="ru-RU" b="1" i="1" dirty="0" err="1"/>
              <a:t>пульсоксиметрию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2606" y="705396"/>
            <a:ext cx="6249033" cy="135985"/>
          </a:xfrm>
          <a:prstGeom prst="rect">
            <a:avLst/>
          </a:prstGeom>
        </p:spPr>
        <p:txBody>
          <a:bodyPr vert="horz" wrap="square" lIns="0" tIns="7733" rIns="0" bIns="0" rtlCol="0">
            <a:spAutoFit/>
          </a:bodyPr>
          <a:lstStyle/>
          <a:p>
            <a:pPr marL="8139">
              <a:spcBef>
                <a:spcPts val="61"/>
              </a:spcBef>
            </a:pPr>
            <a:r>
              <a:rPr sz="833" b="1" dirty="0">
                <a:latin typeface="Times New Roman"/>
                <a:cs typeface="Times New Roman"/>
              </a:rPr>
              <a:t>Cхема </a:t>
            </a:r>
            <a:r>
              <a:rPr sz="833" b="1" spc="-3" dirty="0">
                <a:latin typeface="Times New Roman"/>
                <a:cs typeface="Times New Roman"/>
              </a:rPr>
              <a:t>1. </a:t>
            </a:r>
            <a:r>
              <a:rPr sz="833" spc="-3" dirty="0">
                <a:latin typeface="Times New Roman"/>
                <a:cs typeface="Times New Roman"/>
              </a:rPr>
              <a:t>Пошаговый </a:t>
            </a:r>
            <a:r>
              <a:rPr sz="833" spc="-6" dirty="0">
                <a:latin typeface="Times New Roman"/>
                <a:cs typeface="Times New Roman"/>
              </a:rPr>
              <a:t>подход </a:t>
            </a:r>
            <a:r>
              <a:rPr sz="833" spc="-3" dirty="0">
                <a:latin typeface="Times New Roman"/>
                <a:cs typeface="Times New Roman"/>
              </a:rPr>
              <a:t>в выборе респираторной терапии</a:t>
            </a:r>
            <a:r>
              <a:rPr sz="833" spc="45" dirty="0">
                <a:latin typeface="Times New Roman"/>
                <a:cs typeface="Times New Roman"/>
              </a:rPr>
              <a:t> </a:t>
            </a:r>
            <a:r>
              <a:rPr sz="833" spc="-3" dirty="0">
                <a:latin typeface="Times New Roman"/>
                <a:cs typeface="Times New Roman"/>
              </a:rPr>
              <a:t>COVID-19</a:t>
            </a:r>
            <a:endParaRPr sz="83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2331" y="1196575"/>
            <a:ext cx="10136778" cy="5661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116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</p:spTree>
    <p:extLst>
      <p:ext uri="{BB962C8B-B14F-4D97-AF65-F5344CB8AC3E}">
        <p14:creationId xmlns:p14="http://schemas.microsoft.com/office/powerpoint/2010/main" val="131188572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Заболевания дыхательной системы у детей и СOVID-19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Бронхиальная астма у детей и СOVID-19. </a:t>
            </a:r>
            <a:r>
              <a:rPr lang="ru-RU" dirty="0"/>
              <a:t>Дети с бронхиальной астмой,</a:t>
            </a:r>
            <a:br>
              <a:rPr lang="ru-RU" dirty="0"/>
            </a:br>
            <a:r>
              <a:rPr lang="ru-RU" dirty="0"/>
              <a:t>получающие базовую терапию, не прекращают терапию при появлении респираторной симптоматики. Ухудшение состояния и появление признаков</a:t>
            </a:r>
            <a:br>
              <a:rPr lang="ru-RU" dirty="0"/>
            </a:br>
            <a:r>
              <a:rPr lang="ru-RU" dirty="0"/>
              <a:t>дыхательной недостаточности требует срочной госпитализации и продолжение лечения в условиях </a:t>
            </a:r>
            <a:r>
              <a:rPr lang="ru-RU" dirty="0" err="1"/>
              <a:t>стационара.В</a:t>
            </a:r>
            <a:r>
              <a:rPr lang="ru-RU" dirty="0"/>
              <a:t> настоящее время существует предположение, что ингаляционная стероидная терапия в сочетании с пролонгированными бета-2-адреномиметиками, оказывают положительное влияние при</a:t>
            </a:r>
            <a:br>
              <a:rPr lang="ru-RU" dirty="0"/>
            </a:br>
            <a:r>
              <a:rPr lang="ru-RU" dirty="0" err="1"/>
              <a:t>коронавирусной</a:t>
            </a:r>
            <a:r>
              <a:rPr lang="ru-RU" dirty="0"/>
              <a:t> инфекции не только у больных с бронхиальной астмой, но и</a:t>
            </a:r>
            <a:br>
              <a:rPr lang="ru-RU" dirty="0"/>
            </a:br>
            <a:r>
              <a:rPr lang="ru-RU" dirty="0"/>
              <a:t>у пациентов без астмы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0513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Дети с бронхолегочной дисплазией (БЛД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</a:t>
            </a:r>
            <a:r>
              <a:rPr lang="ru-RU" dirty="0" smtClean="0"/>
              <a:t>тносятся </a:t>
            </a:r>
            <a:r>
              <a:rPr lang="ru-RU" dirty="0"/>
              <a:t>к группе высокого риска по тяжелому течению острых респираторных вирусных инфекций (особенно вызванных РС- и </a:t>
            </a:r>
            <a:r>
              <a:rPr lang="ru-RU" dirty="0" err="1"/>
              <a:t>риновирусом</a:t>
            </a:r>
            <a:r>
              <a:rPr lang="ru-RU" dirty="0"/>
              <a:t>), с необходимостью </a:t>
            </a:r>
            <a:r>
              <a:rPr lang="ru-RU" dirty="0" smtClean="0"/>
              <a:t>госпитализации, имеют </a:t>
            </a:r>
            <a:r>
              <a:rPr lang="ru-RU" dirty="0"/>
              <a:t>риск смертельных исходов в результате респираторных осложнений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Часть </a:t>
            </a:r>
            <a:r>
              <a:rPr lang="ru-RU" dirty="0"/>
              <a:t>детей с бронхолегочной дисплазией имеют осложнение в виде хронической дыхательной недостаточности (ХДН), на фоне которой при ОРВИ может</a:t>
            </a:r>
            <a:br>
              <a:rPr lang="ru-RU" dirty="0"/>
            </a:br>
            <a:r>
              <a:rPr lang="ru-RU" dirty="0"/>
              <a:t>развиваться ОДН, в связи с чем пациентам с тяжелой и среднетяжелой БЛД</a:t>
            </a:r>
            <a:br>
              <a:rPr lang="ru-RU" dirty="0"/>
            </a:br>
            <a:r>
              <a:rPr lang="ru-RU" dirty="0"/>
              <a:t>должен проводиться тщательный мониторинг уровня SpO2 при первых признаках любой ОРВИ, с учетом исходных показателей сатурации. Дети, у которых была прекращена </a:t>
            </a:r>
            <a:r>
              <a:rPr lang="ru-RU" dirty="0" err="1"/>
              <a:t>кислородотерапия</a:t>
            </a:r>
            <a:r>
              <a:rPr lang="ru-RU" dirty="0"/>
              <a:t>, в период вирусной инфекции вновь</a:t>
            </a:r>
            <a:br>
              <a:rPr lang="ru-RU" dirty="0"/>
            </a:br>
            <a:r>
              <a:rPr lang="ru-RU" dirty="0"/>
              <a:t>могут испытывать гипоксию и нуждаться в кислородной поддержке. Предполагается, что пациенты с БЛД могут иметь более тяжелое течение COVID-19,</a:t>
            </a:r>
            <a:br>
              <a:rPr lang="ru-RU" dirty="0"/>
            </a:br>
            <a:r>
              <a:rPr lang="ru-RU" dirty="0"/>
              <a:t>особенно при ко-инфекции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0566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COVID-19 у детей с </a:t>
            </a:r>
            <a:r>
              <a:rPr lang="ru-RU" b="1" dirty="0" err="1"/>
              <a:t>иммуносупрессией</a:t>
            </a:r>
            <a:r>
              <a:rPr lang="ru-RU" b="1" dirty="0"/>
              <a:t>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Удлинение интервала элиминации вируса (длительное выделение вируса), увеличение частоты развития пневмонии, </a:t>
            </a:r>
            <a:r>
              <a:rPr lang="ru-RU" dirty="0" err="1"/>
              <a:t>обструктивных</a:t>
            </a:r>
            <a:r>
              <a:rPr lang="ru-RU" dirty="0"/>
              <a:t> осложнений,</a:t>
            </a:r>
            <a:br>
              <a:rPr lang="ru-RU" dirty="0"/>
            </a:br>
            <a:r>
              <a:rPr lang="ru-RU" dirty="0"/>
              <a:t>смертности;</a:t>
            </a:r>
            <a:br>
              <a:rPr lang="ru-RU" dirty="0"/>
            </a:br>
            <a:r>
              <a:rPr lang="ru-RU" dirty="0"/>
              <a:t>• Склонность прогрессирования инфекции верхних дыхательных путей в инфекцию нижних дыхательных путей;</a:t>
            </a:r>
            <a:br>
              <a:rPr lang="ru-RU" dirty="0"/>
            </a:br>
            <a:r>
              <a:rPr lang="ru-RU" dirty="0"/>
              <a:t>• Манифест инфекции возможен с развития вирусной пневмонии/ </a:t>
            </a:r>
            <a:r>
              <a:rPr lang="ru-RU" dirty="0" err="1"/>
              <a:t>обструктивного</a:t>
            </a:r>
            <a:r>
              <a:rPr lang="ru-RU" dirty="0"/>
              <a:t> синдрома;</a:t>
            </a:r>
            <a:br>
              <a:rPr lang="ru-RU" dirty="0"/>
            </a:br>
            <a:r>
              <a:rPr lang="ru-RU" dirty="0"/>
              <a:t>• В группе риска дети младшего возраста, с наличием основного заболевания</a:t>
            </a:r>
            <a:br>
              <a:rPr lang="ru-RU" dirty="0"/>
            </a:br>
            <a:r>
              <a:rPr lang="ru-RU" dirty="0"/>
              <a:t>легких или других респираторных заболеваний;</a:t>
            </a:r>
            <a:br>
              <a:rPr lang="ru-RU" dirty="0"/>
            </a:br>
            <a:r>
              <a:rPr lang="ru-RU" dirty="0"/>
              <a:t>• Распознавание факторов риска для тяжелого респираторного заболевания</a:t>
            </a:r>
            <a:br>
              <a:rPr lang="ru-RU" dirty="0"/>
            </a:br>
            <a:r>
              <a:rPr lang="ru-RU" dirty="0"/>
              <a:t>может помочь в стратификации степени тяжести и позволить своевременно</a:t>
            </a:r>
            <a:br>
              <a:rPr lang="ru-RU" dirty="0"/>
            </a:br>
            <a:r>
              <a:rPr lang="ru-RU" dirty="0"/>
              <a:t>начать лечение.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6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1051" y="287782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05101" y="1203960"/>
            <a:ext cx="6420611" cy="493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1196" y="1124711"/>
            <a:ext cx="6408420" cy="489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1196" y="1124712"/>
            <a:ext cx="6408420" cy="4893945"/>
          </a:xfrm>
          <a:custGeom>
            <a:avLst/>
            <a:gdLst/>
            <a:ahLst/>
            <a:cxnLst/>
            <a:rect l="l" t="t" r="r" b="b"/>
            <a:pathLst>
              <a:path w="6408420" h="4893945">
                <a:moveTo>
                  <a:pt x="0" y="4893564"/>
                </a:moveTo>
                <a:lnTo>
                  <a:pt x="6408420" y="4893564"/>
                </a:lnTo>
                <a:lnTo>
                  <a:pt x="6408420" y="0"/>
                </a:lnTo>
                <a:lnTo>
                  <a:pt x="0" y="0"/>
                </a:lnTo>
                <a:lnTo>
                  <a:pt x="0" y="4893564"/>
                </a:lnTo>
                <a:close/>
              </a:path>
            </a:pathLst>
          </a:custGeom>
          <a:ln w="9144">
            <a:solidFill>
              <a:srgbClr val="5DCE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90572" y="1148538"/>
            <a:ext cx="1966595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6FC0"/>
                </a:solidFill>
              </a:rPr>
              <a:t>Более </a:t>
            </a:r>
            <a:r>
              <a:rPr sz="2400" dirty="0">
                <a:solidFill>
                  <a:srgbClr val="006FC0"/>
                </a:solidFill>
              </a:rPr>
              <a:t>80</a:t>
            </a:r>
            <a:r>
              <a:rPr sz="2400" spc="-70" dirty="0">
                <a:solidFill>
                  <a:srgbClr val="006FC0"/>
                </a:solidFill>
              </a:rPr>
              <a:t> </a:t>
            </a:r>
            <a:r>
              <a:rPr sz="2400" spc="-5" dirty="0">
                <a:solidFill>
                  <a:srgbClr val="006FC0"/>
                </a:solidFill>
              </a:rPr>
              <a:t>лет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5467351" y="1148538"/>
            <a:ext cx="10864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14,8%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0571" y="1880742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70-80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8497" y="1880742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8,0%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0571" y="2611959"/>
            <a:ext cx="1455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60-69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8498" y="2611959"/>
            <a:ext cx="908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3,6%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0571" y="3344036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50-59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8497" y="3344036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1,7%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0571" y="4075938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40-49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7059" y="4075938"/>
            <a:ext cx="813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,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4%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0571" y="4807457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10-39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7058" y="4807457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0,2%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0572" y="5539232"/>
            <a:ext cx="109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0-9</a:t>
            </a:r>
            <a:r>
              <a:rPr sz="2400" b="1" spc="-6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26203" y="5539232"/>
            <a:ext cx="410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endParaRPr sz="2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785655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Группы риска по тяжелому течению COVID-19 инфекции: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4034"/>
            <a:ext cx="10515600" cy="49229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юношеский артрит с системным началом, особенно при наличии в анамнезе</a:t>
            </a:r>
            <a:br>
              <a:rPr lang="ru-RU" dirty="0"/>
            </a:br>
            <a:r>
              <a:rPr lang="ru-RU" dirty="0"/>
              <a:t>эпизодов синдрома активации макрофагов.</a:t>
            </a:r>
            <a:br>
              <a:rPr lang="ru-RU" dirty="0"/>
            </a:br>
            <a:r>
              <a:rPr lang="ru-RU" dirty="0"/>
              <a:t>• системные заболевания соединительной ткани, в особенности, такие как</a:t>
            </a:r>
            <a:br>
              <a:rPr lang="ru-RU" dirty="0"/>
            </a:br>
            <a:r>
              <a:rPr lang="ru-RU" dirty="0"/>
              <a:t>системная красная волчанка, системная склеродермия, имеющие интерстициальное легочное поражение.</a:t>
            </a:r>
            <a:br>
              <a:rPr lang="ru-RU" dirty="0"/>
            </a:br>
            <a:r>
              <a:rPr lang="ru-RU" dirty="0"/>
              <a:t>• любые иные ревматические заболевания, имеющие легочное поражение, такие как АНЦА-ассоциированные </a:t>
            </a:r>
            <a:r>
              <a:rPr lang="ru-RU" dirty="0" err="1"/>
              <a:t>васкулиты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• ревматические заболевания, получающие хроническую кортикостероидную</a:t>
            </a:r>
            <a:br>
              <a:rPr lang="ru-RU" dirty="0"/>
            </a:br>
            <a:r>
              <a:rPr lang="ru-RU" dirty="0"/>
              <a:t>терапию.</a:t>
            </a:r>
            <a:br>
              <a:rPr lang="ru-RU" dirty="0"/>
            </a:br>
            <a:r>
              <a:rPr lang="ru-RU" dirty="0"/>
              <a:t>• ревматические заболеваниями, имеющими </a:t>
            </a:r>
            <a:r>
              <a:rPr lang="ru-RU" dirty="0" err="1"/>
              <a:t>коморбидные</a:t>
            </a:r>
            <a:r>
              <a:rPr lang="ru-RU" dirty="0"/>
              <a:t> заболевания, такие как сахарный диабет, а также имеющие органное поражение (</a:t>
            </a:r>
            <a:r>
              <a:rPr lang="ru-RU" dirty="0" err="1" smtClean="0"/>
              <a:t>ауто</a:t>
            </a:r>
            <a:r>
              <a:rPr lang="ru-RU" dirty="0" smtClean="0"/>
              <a:t>-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иммунный гепатит, </a:t>
            </a:r>
            <a:r>
              <a:rPr lang="ru-RU" dirty="0" err="1"/>
              <a:t>гломерулонефрит</a:t>
            </a:r>
            <a:r>
              <a:rPr lang="ru-RU" dirty="0"/>
              <a:t>), особенно при наличии признаков</a:t>
            </a:r>
            <a:br>
              <a:rPr lang="ru-RU" dirty="0"/>
            </a:br>
            <a:r>
              <a:rPr lang="ru-RU" dirty="0"/>
              <a:t>хронической недостаточности органов, как-то хроническая болезнь почек,</a:t>
            </a:r>
            <a:br>
              <a:rPr lang="ru-RU" dirty="0"/>
            </a:br>
            <a:r>
              <a:rPr lang="ru-RU" dirty="0"/>
              <a:t>хроническая печеночная недостаточность.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2651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8480" y="275270"/>
            <a:ext cx="702479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0" dirty="0"/>
              <a:t>Рекомендованные схемы </a:t>
            </a:r>
            <a:r>
              <a:rPr sz="2400" spc="-13" dirty="0"/>
              <a:t>лечения </a:t>
            </a:r>
            <a:r>
              <a:rPr sz="2400" spc="-7" dirty="0"/>
              <a:t>CRS при</a:t>
            </a:r>
            <a:r>
              <a:rPr sz="2400" spc="193" dirty="0"/>
              <a:t> </a:t>
            </a:r>
            <a:r>
              <a:rPr sz="2400" spc="-7" dirty="0"/>
              <a:t>COVID-19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249970" y="6178099"/>
            <a:ext cx="869780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15144" indent="-99058">
              <a:spcBef>
                <a:spcPts val="133"/>
              </a:spcBef>
              <a:buAutoNum type="arabicPeriod"/>
              <a:tabLst>
                <a:tab pos="115990" algn="l"/>
              </a:tabLst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</a:t>
            </a:r>
            <a:r>
              <a:rPr sz="800" spc="7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Об утверждении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алгоритма действий врача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поступлении в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с подозрением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на внебольничную пневмонию, коронавирусную инфекцию// Приказ ДЗ г.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Москвы от</a:t>
            </a:r>
            <a:r>
              <a:rPr sz="800" spc="10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08.04.2020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Khadka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H.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syndrome: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an update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emerging antigen-specific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T cell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engaging immunotherapies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Immunotherapy.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800" spc="-1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2019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Справочник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профилактике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лечению COVID-19 Первая клиническая больница. Медицинский Факультет</a:t>
            </a:r>
            <a:r>
              <a:rPr sz="800" spc="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университета Чжэцзян.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5869" y="1533271"/>
            <a:ext cx="10036387" cy="359801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13914" marR="108371" indent="-513914">
              <a:spcBef>
                <a:spcPts val="133"/>
              </a:spcBef>
              <a:buChar char="•"/>
              <a:tabLst>
                <a:tab pos="513914" algn="l"/>
                <a:tab pos="514760" algn="l"/>
              </a:tabLst>
            </a:pP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Тоцилизумаб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400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 в/в капельно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медленно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01F5F"/>
                </a:solidFill>
                <a:latin typeface="Arial"/>
                <a:cs typeface="Arial"/>
              </a:rPr>
              <a:t>течение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не менее 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часа (или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8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мг/кг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) 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Максимальная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разовая доза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не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более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800</a:t>
            </a:r>
            <a:r>
              <a:rPr sz="1867" spc="-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80" dirty="0">
                <a:solidFill>
                  <a:srgbClr val="001F5F"/>
                </a:solidFill>
                <a:latin typeface="Arial"/>
                <a:cs typeface="Arial"/>
              </a:rPr>
              <a:t>мг.</a:t>
            </a:r>
            <a:endParaRPr sz="1867">
              <a:latin typeface="Arial"/>
              <a:cs typeface="Arial"/>
            </a:endParaRPr>
          </a:p>
          <a:p>
            <a:pPr marL="1631486"/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При </a:t>
            </a:r>
            <a:r>
              <a:rPr sz="1867" spc="-20" dirty="0">
                <a:solidFill>
                  <a:srgbClr val="001F5F"/>
                </a:solidFill>
                <a:latin typeface="Arial"/>
                <a:cs typeface="Arial"/>
              </a:rPr>
              <a:t>недостаточном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эффекте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повторное введение через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r>
              <a:rPr sz="1867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ч.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1933">
              <a:latin typeface="Arial"/>
              <a:cs typeface="Arial"/>
            </a:endParaRPr>
          </a:p>
          <a:p>
            <a:pPr marL="531693" indent="-430096">
              <a:buChar char="•"/>
              <a:tabLst>
                <a:tab pos="530847" algn="l"/>
                <a:tab pos="531693" algn="l"/>
              </a:tabLst>
            </a:pP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Глюкокортикостероиды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: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дексаметазон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10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 в/в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4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867" spc="-7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сутки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endParaRPr sz="1900" baseline="23391">
              <a:latin typeface="Arial"/>
              <a:cs typeface="Arial"/>
            </a:endParaRPr>
          </a:p>
          <a:p>
            <a:pPr marL="3481406"/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метилпреднизолон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мг/кг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2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867" spc="-7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сутки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3,4</a:t>
            </a:r>
            <a:endParaRPr sz="1900" baseline="23391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2733">
              <a:latin typeface="Arial"/>
              <a:cs typeface="Arial"/>
            </a:endParaRPr>
          </a:p>
          <a:p>
            <a:pPr marR="232828" algn="ctr"/>
            <a:r>
              <a:rPr sz="1267" b="1" spc="-13" dirty="0">
                <a:solidFill>
                  <a:srgbClr val="001F5F"/>
                </a:solidFill>
                <a:latin typeface="Arial"/>
                <a:cs typeface="Arial"/>
              </a:rPr>
              <a:t>+</a:t>
            </a:r>
            <a:endParaRPr sz="126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33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067">
              <a:latin typeface="Arial"/>
              <a:cs typeface="Arial"/>
            </a:endParaRPr>
          </a:p>
          <a:p>
            <a:pPr marL="3020831" marR="3139362" algn="ctr"/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Гидроксихлорохин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+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Азитромицин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 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или</a:t>
            </a:r>
            <a:endParaRPr sz="1867">
              <a:latin typeface="Arial"/>
              <a:cs typeface="Arial"/>
            </a:endParaRPr>
          </a:p>
          <a:p>
            <a:pPr marL="1516342"/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Лопинавир/ритонавир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±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рекомбинантный интерферон </a:t>
            </a:r>
            <a:r>
              <a:rPr sz="1867" spc="-33" dirty="0">
                <a:solidFill>
                  <a:srgbClr val="001F5F"/>
                </a:solidFill>
                <a:latin typeface="Arial"/>
                <a:cs typeface="Arial"/>
              </a:rPr>
              <a:t>бета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endParaRPr sz="1900" baseline="2339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2561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7600" y="1038997"/>
            <a:ext cx="10258612" cy="663088"/>
          </a:xfrm>
          <a:prstGeom prst="rect">
            <a:avLst/>
          </a:prstGeom>
        </p:spPr>
        <p:txBody>
          <a:bodyPr vert="horz" wrap="square" lIns="0" tIns="51647" rIns="0" bIns="0" rtlCol="0" anchor="ctr">
            <a:spAutoFit/>
          </a:bodyPr>
          <a:lstStyle/>
          <a:p>
            <a:pPr marL="253994" marR="6773" indent="-237061">
              <a:lnSpc>
                <a:spcPts val="2319"/>
              </a:lnSpc>
              <a:spcBef>
                <a:spcPts val="407"/>
              </a:spcBef>
            </a:pP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тоцилизумаба</a:t>
            </a:r>
            <a:r>
              <a:rPr lang="ru-RU"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 </a:t>
            </a:r>
            <a:r>
              <a:rPr sz="2800" b="1" spc="-4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от</a:t>
            </a:r>
            <a:r>
              <a:rPr sz="28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06.04.2020)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5885" y="1936947"/>
            <a:ext cx="11059160" cy="233593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marR="6773" indent="-383530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38-39С,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сочетании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 повышением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С-рб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3N), повышением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уровня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IL-6,  интерстициальным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поражением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легких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marR="9313" indent="-383530">
              <a:buChar char="•"/>
              <a:tabLst>
                <a:tab pos="398770" algn="l"/>
                <a:tab pos="399617" algn="l"/>
                <a:tab pos="1807588" algn="l"/>
                <a:tab pos="2160639" algn="l"/>
                <a:tab pos="3511886" algn="l"/>
                <a:tab pos="3856470" algn="l"/>
                <a:tab pos="5519282" algn="l"/>
                <a:tab pos="6265177" algn="l"/>
                <a:tab pos="7233739" algn="l"/>
                <a:tab pos="7907669" algn="l"/>
                <a:tab pos="9573867" algn="l"/>
                <a:tab pos="10562748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</a:t>
            </a:r>
            <a:r>
              <a:rPr sz="1867" spc="2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х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орад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к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а	в	</a:t>
            </a:r>
            <a:r>
              <a:rPr sz="1867" spc="27" dirty="0">
                <a:solidFill>
                  <a:srgbClr val="043377"/>
                </a:solidFill>
                <a:latin typeface="Arial"/>
                <a:cs typeface="Arial"/>
              </a:rPr>
              <a:t>с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ч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-33" dirty="0">
                <a:solidFill>
                  <a:srgbClr val="043377"/>
                </a:solidFill>
                <a:latin typeface="Arial"/>
                <a:cs typeface="Arial"/>
              </a:rPr>
              <a:t>т</a:t>
            </a:r>
            <a:r>
              <a:rPr sz="1867" spc="-27" dirty="0">
                <a:solidFill>
                  <a:srgbClr val="043377"/>
                </a:solidFill>
                <a:latin typeface="Arial"/>
                <a:cs typeface="Arial"/>
              </a:rPr>
              <a:t>а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	с	по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ы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ш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ем	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С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-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рб	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б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лее	3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N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)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,	по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ы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ш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ем	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у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ро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я	</a:t>
            </a:r>
            <a:r>
              <a:rPr sz="1867" spc="13" dirty="0">
                <a:solidFill>
                  <a:srgbClr val="043377"/>
                </a:solidFill>
                <a:latin typeface="Arial"/>
                <a:cs typeface="Arial"/>
              </a:rPr>
              <a:t>I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L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-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6, 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интерстициальное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поражение легких с</a:t>
            </a:r>
            <a:r>
              <a:rPr sz="1867" spc="-8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ДН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8770" marR="15240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Прогрессирование интерстициального поражения легких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 данным КТ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ОГК, ДН,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сочетании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повышением С-рб (мг/л), повышением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уровня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IL-6, лихорадкой</a:t>
            </a:r>
            <a:r>
              <a:rPr sz="1867" spc="1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38-39С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1543" y="6474181"/>
            <a:ext cx="9375140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Об утверждении алгоритма действий врача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при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поступлении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в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с</a:t>
            </a:r>
            <a:r>
              <a:rPr sz="800" spc="18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подозрением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на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внебольничную пневмонию, коронавирусную инфекцию // Приказ ДЗ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г. </a:t>
            </a:r>
            <a:r>
              <a:rPr sz="800" spc="-13" dirty="0">
                <a:solidFill>
                  <a:srgbClr val="006FC0"/>
                </a:solidFill>
                <a:latin typeface="Arial"/>
                <a:cs typeface="Arial"/>
              </a:rPr>
              <a:t>Москвы от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08.04.2020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4303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2743199" y="412327"/>
            <a:ext cx="8526075" cy="285218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противопоказания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к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назначению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тоцилизумаб</a:t>
            </a:r>
            <a:endParaRPr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3039" y="880999"/>
            <a:ext cx="9627326" cy="532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123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2872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74766" y="520218"/>
            <a:ext cx="9901645" cy="5998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124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30458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41338" y="275270"/>
            <a:ext cx="4542367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7" dirty="0"/>
              <a:t>Тоцилизумаб: </a:t>
            </a:r>
            <a:r>
              <a:rPr sz="2400" spc="-7" dirty="0"/>
              <a:t>побочные</a:t>
            </a:r>
            <a:r>
              <a:rPr sz="2400" spc="13" dirty="0"/>
              <a:t> </a:t>
            </a:r>
            <a:r>
              <a:rPr sz="2400" spc="-7" dirty="0"/>
              <a:t>эффекты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865834" y="6345914"/>
            <a:ext cx="765132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2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(Актемра)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680" y="2208446"/>
            <a:ext cx="475233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“печеночных”</a:t>
            </a:r>
            <a:r>
              <a:rPr sz="1867" spc="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трансаминаз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680" y="2777406"/>
            <a:ext cx="32816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Лейкопения,</a:t>
            </a:r>
            <a:r>
              <a:rPr sz="1867"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нейтропения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9681" y="3346365"/>
            <a:ext cx="21361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АД</a:t>
            </a:r>
            <a:endParaRPr sz="18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2230" y="2215557"/>
            <a:ext cx="39598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Реакции</a:t>
            </a:r>
            <a:r>
              <a:rPr sz="1867"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гиперчувствительности</a:t>
            </a:r>
            <a:endParaRPr sz="18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2229" y="2784518"/>
            <a:ext cx="286850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Гиперхолестеринемия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2230" y="3353477"/>
            <a:ext cx="351705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Сыпь, 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зуд,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крапивница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endParaRPr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790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58577" y="188505"/>
            <a:ext cx="5969847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1374952" marR="6773" indent="-1358866">
              <a:lnSpc>
                <a:spcPts val="2613"/>
              </a:lnSpc>
              <a:spcBef>
                <a:spcPts val="440"/>
              </a:spcBef>
            </a:pPr>
            <a:r>
              <a:rPr sz="2400" spc="-20" dirty="0"/>
              <a:t>Рекомендованные схемы медикаментозной  </a:t>
            </a:r>
            <a:r>
              <a:rPr sz="2400" spc="-7" dirty="0"/>
              <a:t>профилактики</a:t>
            </a:r>
            <a:r>
              <a:rPr sz="2400" spc="-20" dirty="0"/>
              <a:t> </a:t>
            </a:r>
            <a:r>
              <a:rPr sz="2400" spc="-13" dirty="0"/>
              <a:t>COVID-19</a:t>
            </a:r>
            <a:endParaRPr sz="24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02134" y="1609800"/>
          <a:ext cx="10743353" cy="3329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6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Группа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Рекомендованная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схема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Здоровые</a:t>
                      </a:r>
                      <a:r>
                        <a:rPr sz="1800" spc="-5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лица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11620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Рекомбинантный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интерферон</a:t>
                      </a:r>
                      <a:r>
                        <a:rPr sz="1800" spc="-5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альфа.</a:t>
                      </a:r>
                      <a:r>
                        <a:rPr sz="1800" spc="-5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Капли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спрей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каждый 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носовой </a:t>
                      </a:r>
                      <a:r>
                        <a:rPr sz="1800" spc="-2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ход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5 раз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день, до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 месяца (разовая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доза -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3000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ME,  суточная доза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–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15000-18000</a:t>
                      </a:r>
                      <a:r>
                        <a:rPr sz="1800" spc="-2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ME)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79">
                <a:tc>
                  <a:txBody>
                    <a:bodyPr/>
                    <a:lstStyle/>
                    <a:p>
                      <a:pPr marL="210820" marR="204470" indent="-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Постконтактная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профилактика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spc="-15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лиц 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при единичном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контакте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 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подтвержденным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случаем</a:t>
                      </a:r>
                      <a:r>
                        <a:rPr sz="1800" spc="-17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COVID-19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Гидроксихлорохин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1-й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день: 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2 раза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(утро,</a:t>
                      </a:r>
                      <a:r>
                        <a:rPr sz="1800" spc="-1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вечер),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далее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1 раз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неделю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spc="-19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365760" marR="356235" indent="5016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Профилактика COVID-19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лиц, 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находящихся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очаге</a:t>
                      </a:r>
                      <a:r>
                        <a:rPr sz="1800" spc="-15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заражения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82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8034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Гидроксихлорохин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22300" marR="615315" indent="32448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1-й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день: 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2 раза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 интервалом 12 ч, 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далее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1 раз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неделю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800" spc="-17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87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325077" y="6459977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1776" y="5419466"/>
            <a:ext cx="9094893" cy="5504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353674" marR="6773" indent="-2337588">
              <a:spcBef>
                <a:spcPts val="133"/>
              </a:spcBef>
            </a:pPr>
            <a:r>
              <a:rPr sz="1733" spc="-13" dirty="0">
                <a:solidFill>
                  <a:srgbClr val="001F5F"/>
                </a:solidFill>
                <a:latin typeface="Arial"/>
                <a:cs typeface="Arial"/>
              </a:rPr>
              <a:t>*Крупных доказательных </a:t>
            </a:r>
            <a:r>
              <a:rPr sz="1733" spc="-7" dirty="0">
                <a:solidFill>
                  <a:srgbClr val="001F5F"/>
                </a:solidFill>
                <a:latin typeface="Arial"/>
                <a:cs typeface="Arial"/>
              </a:rPr>
              <a:t>исследований, касающихся постконтактной профилактики </a:t>
            </a:r>
            <a:r>
              <a:rPr sz="1733" dirty="0">
                <a:solidFill>
                  <a:srgbClr val="001F5F"/>
                </a:solidFill>
                <a:latin typeface="Arial"/>
                <a:cs typeface="Arial"/>
              </a:rPr>
              <a:t>для  </a:t>
            </a:r>
            <a:r>
              <a:rPr sz="1733" spc="-13" dirty="0">
                <a:solidFill>
                  <a:srgbClr val="001F5F"/>
                </a:solidFill>
                <a:latin typeface="Arial"/>
                <a:cs typeface="Arial"/>
              </a:rPr>
              <a:t>медицинских </a:t>
            </a:r>
            <a:r>
              <a:rPr sz="1733" spc="-7" dirty="0">
                <a:solidFill>
                  <a:srgbClr val="001F5F"/>
                </a:solidFill>
                <a:latin typeface="Arial"/>
                <a:cs typeface="Arial"/>
              </a:rPr>
              <a:t>работников, </a:t>
            </a:r>
            <a:r>
              <a:rPr sz="1733" dirty="0">
                <a:solidFill>
                  <a:srgbClr val="001F5F"/>
                </a:solidFill>
                <a:latin typeface="Arial"/>
                <a:cs typeface="Arial"/>
              </a:rPr>
              <a:t>не</a:t>
            </a:r>
            <a:r>
              <a:rPr sz="1733" spc="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733" spc="-7" dirty="0">
                <a:solidFill>
                  <a:srgbClr val="001F5F"/>
                </a:solidFill>
                <a:latin typeface="Arial"/>
                <a:cs typeface="Arial"/>
              </a:rPr>
              <a:t>проводилось.</a:t>
            </a:r>
            <a:endParaRPr sz="17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0017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15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395903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</a:pPr>
            <a:r>
              <a:rPr sz="2602" baseline="5401" dirty="0">
                <a:solidFill>
                  <a:srgbClr val="353535"/>
                </a:solidFill>
              </a:rPr>
              <a:t>п. 5.4</a:t>
            </a:r>
            <a:r>
              <a:rPr sz="2602" baseline="5401" dirty="0">
                <a:solidFill>
                  <a:srgbClr val="C00000"/>
                </a:solidFill>
              </a:rPr>
              <a:t>* </a:t>
            </a:r>
            <a:r>
              <a:rPr spc="7" dirty="0"/>
              <a:t>Патологоанатомическое  </a:t>
            </a:r>
            <a:r>
              <a:rPr spc="7" dirty="0">
                <a:solidFill>
                  <a:srgbClr val="353535"/>
                </a:solidFill>
              </a:rPr>
              <a:t>вскрытие</a:t>
            </a:r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687360" y="1134781"/>
            <a:ext cx="1943559" cy="291947"/>
          </a:xfrm>
          <a:custGeom>
            <a:avLst/>
            <a:gdLst/>
            <a:ahLst/>
            <a:cxnLst/>
            <a:rect l="l" t="t" r="r" b="b"/>
            <a:pathLst>
              <a:path w="4032884" h="605789">
                <a:moveTo>
                  <a:pt x="3931786" y="0"/>
                </a:moveTo>
                <a:lnTo>
                  <a:pt x="0" y="0"/>
                </a:lnTo>
                <a:lnTo>
                  <a:pt x="0" y="605172"/>
                </a:lnTo>
                <a:lnTo>
                  <a:pt x="4032648" y="605172"/>
                </a:lnTo>
                <a:lnTo>
                  <a:pt x="4032648" y="100862"/>
                </a:lnTo>
                <a:lnTo>
                  <a:pt x="393178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7642592" y="0"/>
                </a:moveTo>
                <a:lnTo>
                  <a:pt x="261771" y="0"/>
                </a:lnTo>
                <a:lnTo>
                  <a:pt x="214719" y="4219"/>
                </a:lnTo>
                <a:lnTo>
                  <a:pt x="170433" y="16383"/>
                </a:lnTo>
                <a:lnTo>
                  <a:pt x="129653" y="35751"/>
                </a:lnTo>
                <a:lnTo>
                  <a:pt x="93118" y="61583"/>
                </a:lnTo>
                <a:lnTo>
                  <a:pt x="61567" y="93139"/>
                </a:lnTo>
                <a:lnTo>
                  <a:pt x="35741" y="129677"/>
                </a:lnTo>
                <a:lnTo>
                  <a:pt x="16377" y="170457"/>
                </a:lnTo>
                <a:lnTo>
                  <a:pt x="4217" y="214739"/>
                </a:lnTo>
                <a:lnTo>
                  <a:pt x="0" y="261782"/>
                </a:lnTo>
                <a:lnTo>
                  <a:pt x="0" y="5378698"/>
                </a:lnTo>
                <a:lnTo>
                  <a:pt x="4217" y="5425741"/>
                </a:lnTo>
                <a:lnTo>
                  <a:pt x="16377" y="5470023"/>
                </a:lnTo>
                <a:lnTo>
                  <a:pt x="35741" y="5510803"/>
                </a:lnTo>
                <a:lnTo>
                  <a:pt x="61567" y="5547341"/>
                </a:lnTo>
                <a:lnTo>
                  <a:pt x="93118" y="5578897"/>
                </a:lnTo>
                <a:lnTo>
                  <a:pt x="129653" y="5604729"/>
                </a:lnTo>
                <a:lnTo>
                  <a:pt x="170433" y="5624097"/>
                </a:lnTo>
                <a:lnTo>
                  <a:pt x="214719" y="5636261"/>
                </a:lnTo>
                <a:lnTo>
                  <a:pt x="261771" y="5640481"/>
                </a:lnTo>
                <a:lnTo>
                  <a:pt x="7642592" y="5640481"/>
                </a:lnTo>
                <a:lnTo>
                  <a:pt x="7689636" y="5636261"/>
                </a:lnTo>
                <a:lnTo>
                  <a:pt x="7733918" y="5624097"/>
                </a:lnTo>
                <a:lnTo>
                  <a:pt x="7774698" y="5604729"/>
                </a:lnTo>
                <a:lnTo>
                  <a:pt x="7811236" y="5578897"/>
                </a:lnTo>
                <a:lnTo>
                  <a:pt x="7842791" y="5547341"/>
                </a:lnTo>
                <a:lnTo>
                  <a:pt x="7868624" y="5510803"/>
                </a:lnTo>
                <a:lnTo>
                  <a:pt x="7887992" y="5470023"/>
                </a:lnTo>
                <a:lnTo>
                  <a:pt x="7900156" y="5425741"/>
                </a:lnTo>
                <a:lnTo>
                  <a:pt x="7904375" y="5378698"/>
                </a:lnTo>
                <a:lnTo>
                  <a:pt x="7904375" y="261782"/>
                </a:lnTo>
                <a:lnTo>
                  <a:pt x="7900156" y="214739"/>
                </a:lnTo>
                <a:lnTo>
                  <a:pt x="7887992" y="170457"/>
                </a:lnTo>
                <a:lnTo>
                  <a:pt x="7868624" y="129677"/>
                </a:lnTo>
                <a:lnTo>
                  <a:pt x="7842791" y="93139"/>
                </a:lnTo>
                <a:lnTo>
                  <a:pt x="7811236" y="61583"/>
                </a:lnTo>
                <a:lnTo>
                  <a:pt x="7774698" y="35751"/>
                </a:lnTo>
                <a:lnTo>
                  <a:pt x="7733918" y="16383"/>
                </a:lnTo>
                <a:lnTo>
                  <a:pt x="7689636" y="4219"/>
                </a:lnTo>
                <a:lnTo>
                  <a:pt x="7642592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0" y="261782"/>
                </a:moveTo>
                <a:lnTo>
                  <a:pt x="4217" y="214739"/>
                </a:lnTo>
                <a:lnTo>
                  <a:pt x="16377" y="170457"/>
                </a:lnTo>
                <a:lnTo>
                  <a:pt x="35741" y="129677"/>
                </a:lnTo>
                <a:lnTo>
                  <a:pt x="61567" y="93139"/>
                </a:lnTo>
                <a:lnTo>
                  <a:pt x="93118" y="61583"/>
                </a:lnTo>
                <a:lnTo>
                  <a:pt x="129653" y="35751"/>
                </a:lnTo>
                <a:lnTo>
                  <a:pt x="170433" y="16383"/>
                </a:lnTo>
                <a:lnTo>
                  <a:pt x="214719" y="4219"/>
                </a:lnTo>
                <a:lnTo>
                  <a:pt x="261771" y="0"/>
                </a:lnTo>
                <a:lnTo>
                  <a:pt x="7642592" y="0"/>
                </a:lnTo>
                <a:lnTo>
                  <a:pt x="7689635" y="4219"/>
                </a:lnTo>
                <a:lnTo>
                  <a:pt x="7733917" y="16383"/>
                </a:lnTo>
                <a:lnTo>
                  <a:pt x="7774698" y="35751"/>
                </a:lnTo>
                <a:lnTo>
                  <a:pt x="7811236" y="61583"/>
                </a:lnTo>
                <a:lnTo>
                  <a:pt x="7842791" y="93139"/>
                </a:lnTo>
                <a:lnTo>
                  <a:pt x="7868623" y="129677"/>
                </a:lnTo>
                <a:lnTo>
                  <a:pt x="7887992" y="170457"/>
                </a:lnTo>
                <a:lnTo>
                  <a:pt x="7900156" y="214739"/>
                </a:lnTo>
                <a:lnTo>
                  <a:pt x="7904375" y="261782"/>
                </a:lnTo>
                <a:lnTo>
                  <a:pt x="7904375" y="5378698"/>
                </a:lnTo>
                <a:lnTo>
                  <a:pt x="7900156" y="5425741"/>
                </a:lnTo>
                <a:lnTo>
                  <a:pt x="7887992" y="5470023"/>
                </a:lnTo>
                <a:lnTo>
                  <a:pt x="7868623" y="5510803"/>
                </a:lnTo>
                <a:lnTo>
                  <a:pt x="7842791" y="5547341"/>
                </a:lnTo>
                <a:lnTo>
                  <a:pt x="7811236" y="5578897"/>
                </a:lnTo>
                <a:lnTo>
                  <a:pt x="7774698" y="5604729"/>
                </a:lnTo>
                <a:lnTo>
                  <a:pt x="7733917" y="5624097"/>
                </a:lnTo>
                <a:lnTo>
                  <a:pt x="7689635" y="5636261"/>
                </a:lnTo>
                <a:lnTo>
                  <a:pt x="7642592" y="5640480"/>
                </a:lnTo>
                <a:lnTo>
                  <a:pt x="261771" y="5640480"/>
                </a:lnTo>
                <a:lnTo>
                  <a:pt x="214719" y="5636261"/>
                </a:lnTo>
                <a:lnTo>
                  <a:pt x="170433" y="5624097"/>
                </a:lnTo>
                <a:lnTo>
                  <a:pt x="129653" y="5604729"/>
                </a:lnTo>
                <a:lnTo>
                  <a:pt x="93118" y="5578897"/>
                </a:lnTo>
                <a:lnTo>
                  <a:pt x="61567" y="5547341"/>
                </a:lnTo>
                <a:lnTo>
                  <a:pt x="35741" y="5510803"/>
                </a:lnTo>
                <a:lnTo>
                  <a:pt x="16377" y="5470023"/>
                </a:lnTo>
                <a:lnTo>
                  <a:pt x="4217" y="5425741"/>
                </a:lnTo>
                <a:lnTo>
                  <a:pt x="0" y="5378698"/>
                </a:lnTo>
                <a:lnTo>
                  <a:pt x="0" y="261782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 txBox="1"/>
          <p:nvPr/>
        </p:nvSpPr>
        <p:spPr>
          <a:xfrm>
            <a:off x="1794349" y="1288018"/>
            <a:ext cx="3492040" cy="7287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Все тела умерших от COVID-19 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подлежат обязательному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патологоанатомическому</a:t>
            </a:r>
            <a:r>
              <a:rPr sz="1566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вскрытию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94349" y="2242617"/>
            <a:ext cx="3450422" cy="14698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418005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Тело умершего пациента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транспортируется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отделения,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где произошла смерть,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непосредственно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 патологоанатомическое отделение  данной медицинской</a:t>
            </a:r>
            <a:r>
              <a:rPr sz="1566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организации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377" y="4088128"/>
            <a:ext cx="3584460" cy="228425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D20001"/>
                </a:solidFill>
                <a:latin typeface="Arial"/>
                <a:cs typeface="Arial"/>
              </a:rPr>
              <a:t>Патологоанатомическая </a:t>
            </a:r>
            <a:r>
              <a:rPr sz="1566" b="1" spc="-5" dirty="0">
                <a:solidFill>
                  <a:srgbClr val="D20001"/>
                </a:solidFill>
                <a:latin typeface="Arial"/>
                <a:cs typeface="Arial"/>
              </a:rPr>
              <a:t>картина  </a:t>
            </a:r>
            <a:r>
              <a:rPr sz="1566" spc="-2" dirty="0">
                <a:solidFill>
                  <a:srgbClr val="1F1F1F"/>
                </a:solidFill>
                <a:latin typeface="Arial"/>
                <a:cs typeface="Arial"/>
              </a:rPr>
              <a:t>при ТОРС, вызванного в том числе  COVID-19, зависит от </a:t>
            </a:r>
            <a:r>
              <a:rPr sz="1566" spc="-5" dirty="0">
                <a:solidFill>
                  <a:srgbClr val="1F1F1F"/>
                </a:solidFill>
                <a:latin typeface="Arial"/>
                <a:cs typeface="Arial"/>
              </a:rPr>
              <a:t>стадии</a:t>
            </a:r>
            <a:r>
              <a:rPr sz="1566" spc="-1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1F1F1F"/>
                </a:solidFill>
                <a:latin typeface="Arial"/>
                <a:cs typeface="Arial"/>
              </a:rPr>
              <a:t>болезни:</a:t>
            </a:r>
            <a:endParaRPr sz="1566">
              <a:latin typeface="Arial"/>
              <a:cs typeface="Arial"/>
            </a:endParaRPr>
          </a:p>
          <a:p>
            <a:pPr marL="176566" marR="226139" indent="-170752">
              <a:lnSpc>
                <a:spcPct val="100699"/>
              </a:lnSpc>
              <a:spcBef>
                <a:spcPts val="496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ранней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преобладают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признаки  диффузного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альвеолярного повреждения,  острого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бронхиолита,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отёка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геморрагий  интерстициальной</a:t>
            </a:r>
            <a:r>
              <a:rPr sz="1253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ткани</a:t>
            </a:r>
            <a:endParaRPr sz="1253">
              <a:latin typeface="Arial"/>
              <a:cs typeface="Arial"/>
            </a:endParaRPr>
          </a:p>
          <a:p>
            <a:pPr marL="176566" marR="123933" indent="-170752">
              <a:lnSpc>
                <a:spcPct val="100699"/>
              </a:lnSpc>
              <a:spcBef>
                <a:spcPts val="1041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поздней 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развивается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фиброзирующий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альвеолит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253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организацией  экссудата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просветах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87359" y="4726707"/>
            <a:ext cx="4910463" cy="1675176"/>
          </a:xfrm>
          <a:custGeom>
            <a:avLst/>
            <a:gdLst/>
            <a:ahLst/>
            <a:cxnLst/>
            <a:rect l="l" t="t" r="r" b="b"/>
            <a:pathLst>
              <a:path w="10189210" h="3475990">
                <a:moveTo>
                  <a:pt x="10027636" y="0"/>
                </a:moveTo>
                <a:lnTo>
                  <a:pt x="161264" y="0"/>
                </a:lnTo>
                <a:lnTo>
                  <a:pt x="118396" y="5761"/>
                </a:lnTo>
                <a:lnTo>
                  <a:pt x="79874" y="22019"/>
                </a:lnTo>
                <a:lnTo>
                  <a:pt x="47236" y="47236"/>
                </a:lnTo>
                <a:lnTo>
                  <a:pt x="22019" y="79874"/>
                </a:lnTo>
                <a:lnTo>
                  <a:pt x="5761" y="118396"/>
                </a:lnTo>
                <a:lnTo>
                  <a:pt x="0" y="161264"/>
                </a:lnTo>
                <a:lnTo>
                  <a:pt x="0" y="3314315"/>
                </a:lnTo>
                <a:lnTo>
                  <a:pt x="5761" y="3357194"/>
                </a:lnTo>
                <a:lnTo>
                  <a:pt x="22019" y="3395724"/>
                </a:lnTo>
                <a:lnTo>
                  <a:pt x="47236" y="3428369"/>
                </a:lnTo>
                <a:lnTo>
                  <a:pt x="79874" y="3453591"/>
                </a:lnTo>
                <a:lnTo>
                  <a:pt x="118396" y="3469852"/>
                </a:lnTo>
                <a:lnTo>
                  <a:pt x="161264" y="3475614"/>
                </a:lnTo>
                <a:lnTo>
                  <a:pt x="10027636" y="3475614"/>
                </a:lnTo>
                <a:lnTo>
                  <a:pt x="10070504" y="3469852"/>
                </a:lnTo>
                <a:lnTo>
                  <a:pt x="10109026" y="3453591"/>
                </a:lnTo>
                <a:lnTo>
                  <a:pt x="10141665" y="3428369"/>
                </a:lnTo>
                <a:lnTo>
                  <a:pt x="10166882" y="3395724"/>
                </a:lnTo>
                <a:lnTo>
                  <a:pt x="10183140" y="3357194"/>
                </a:lnTo>
                <a:lnTo>
                  <a:pt x="10188901" y="3314315"/>
                </a:lnTo>
                <a:lnTo>
                  <a:pt x="10188901" y="161264"/>
                </a:lnTo>
                <a:lnTo>
                  <a:pt x="10183140" y="118396"/>
                </a:lnTo>
                <a:lnTo>
                  <a:pt x="10166882" y="79874"/>
                </a:lnTo>
                <a:lnTo>
                  <a:pt x="10141665" y="47236"/>
                </a:lnTo>
                <a:lnTo>
                  <a:pt x="10109026" y="22019"/>
                </a:lnTo>
                <a:lnTo>
                  <a:pt x="10070504" y="5761"/>
                </a:lnTo>
                <a:lnTo>
                  <a:pt x="10027636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5856504" y="4840815"/>
            <a:ext cx="4480193" cy="144150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8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Вскрытие производится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присутствии специалиста  организации, уполномоченной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осуществлять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федеральный  государственный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санитарно-эпидемиологический</a:t>
            </a:r>
            <a:r>
              <a:rPr sz="1253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надзор.</a:t>
            </a:r>
            <a:endParaRPr sz="1253">
              <a:latin typeface="Arial"/>
              <a:cs typeface="Arial"/>
            </a:endParaRPr>
          </a:p>
          <a:p>
            <a:pPr marL="6120" marR="399338">
              <a:lnSpc>
                <a:spcPct val="100699"/>
              </a:lnSpc>
              <a:spcBef>
                <a:spcPts val="520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Доставка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аутопсийного материала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лабораторного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исследования в региональное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представительство</a:t>
            </a:r>
            <a:endParaRPr sz="1253">
              <a:latin typeface="Arial"/>
              <a:cs typeface="Arial"/>
            </a:endParaRPr>
          </a:p>
          <a:p>
            <a:pPr marL="6120" marR="138315">
              <a:lnSpc>
                <a:spcPts val="1513"/>
              </a:lnSpc>
              <a:spcBef>
                <a:spcPts val="53"/>
              </a:spcBef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ФБУЗ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«Центр гигиены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эпидемиологии» осуществляется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кратчайшие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сроки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0707" y="1468145"/>
            <a:ext cx="4220378" cy="308966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76260" marR="346705" indent="-170446">
              <a:spcBef>
                <a:spcPts val="46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Методическая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папка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оперативным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планом  противоэпидемических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мероприятий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случае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r>
              <a:rPr sz="1349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Схема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оповещения</a:t>
            </a:r>
            <a:endParaRPr sz="1349">
              <a:latin typeface="Arial"/>
              <a:cs typeface="Arial"/>
            </a:endParaRPr>
          </a:p>
          <a:p>
            <a:pPr marL="176260" marR="10404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Памятка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технике вскрытия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бактериологического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349">
              <a:latin typeface="Arial"/>
              <a:cs typeface="Arial"/>
            </a:endParaRPr>
          </a:p>
          <a:p>
            <a:pPr marL="176260" marR="151197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Функциональные обязанности  на всех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сотрудников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отделения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Защитная одежда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(противочумный костюм II</a:t>
            </a:r>
            <a:r>
              <a:rPr sz="1349" spc="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типа)</a:t>
            </a:r>
            <a:endParaRPr sz="1349">
              <a:latin typeface="Arial"/>
              <a:cs typeface="Arial"/>
            </a:endParaRPr>
          </a:p>
          <a:p>
            <a:pPr marL="176260" marR="1482601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Укладка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материала;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стерильный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секционный</a:t>
            </a:r>
            <a:r>
              <a:rPr sz="1349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набор;</a:t>
            </a:r>
            <a:endParaRPr sz="1349">
              <a:latin typeface="Arial"/>
              <a:cs typeface="Arial"/>
            </a:endParaRPr>
          </a:p>
          <a:p>
            <a:pPr marL="176260" marR="1317052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Запас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 средств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емкости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их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приготовления</a:t>
            </a:r>
            <a:endParaRPr sz="134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0707" y="1153738"/>
            <a:ext cx="157816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dirty="0">
                <a:solidFill>
                  <a:srgbClr val="FFFFFF"/>
                </a:solidFill>
                <a:latin typeface="Arial"/>
                <a:cs typeface="Arial"/>
              </a:rPr>
              <a:t>Оснащение</a:t>
            </a:r>
            <a:r>
              <a:rPr sz="1566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ПАО</a:t>
            </a:r>
            <a:endParaRPr sz="156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9099" y="6584358"/>
            <a:ext cx="4532829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2" dirty="0">
                <a:solidFill>
                  <a:srgbClr val="C00000"/>
                </a:solidFill>
                <a:latin typeface="Arial"/>
                <a:cs typeface="Arial"/>
              </a:rPr>
              <a:t>*- </a:t>
            </a:r>
            <a:r>
              <a:rPr sz="771" b="1" spc="7" dirty="0">
                <a:solidFill>
                  <a:srgbClr val="C00000"/>
                </a:solidFill>
                <a:latin typeface="Arial"/>
                <a:cs typeface="Arial"/>
              </a:rPr>
              <a:t>ПРОЕКТ</a:t>
            </a:r>
            <a:r>
              <a:rPr sz="771" spc="7" dirty="0">
                <a:solidFill>
                  <a:srgbClr val="1F1F1F"/>
                </a:solidFill>
                <a:latin typeface="Arial"/>
                <a:cs typeface="Arial"/>
              </a:rPr>
              <a:t>,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пункт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предлагается к включению </a:t>
            </a:r>
            <a:r>
              <a:rPr sz="771" b="1" spc="7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771" b="1" spc="5" dirty="0">
                <a:solidFill>
                  <a:srgbClr val="1F1F1F"/>
                </a:solidFill>
                <a:latin typeface="Arial"/>
                <a:cs typeface="Arial"/>
              </a:rPr>
              <a:t>версию 4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Временных клинических рекомендаций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98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16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0914" y="240171"/>
            <a:ext cx="7620000" cy="653271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800" b="1" spc="7" dirty="0"/>
              <a:t>Маршрутизация пациентов  </a:t>
            </a:r>
            <a:r>
              <a:rPr sz="2800" b="1" spc="7" dirty="0">
                <a:solidFill>
                  <a:srgbClr val="353535"/>
                </a:solidFill>
              </a:rPr>
              <a:t>с подозрением на</a:t>
            </a:r>
            <a:r>
              <a:rPr sz="2800" b="1" spc="-10" dirty="0">
                <a:solidFill>
                  <a:srgbClr val="353535"/>
                </a:solidFill>
              </a:rPr>
              <a:t> </a:t>
            </a:r>
            <a:r>
              <a:rPr sz="2800" b="1" spc="7" dirty="0">
                <a:solidFill>
                  <a:srgbClr val="353535"/>
                </a:solidFill>
              </a:rPr>
              <a:t>COVID-19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618961" y="264704"/>
            <a:ext cx="4523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п.</a:t>
            </a:r>
            <a:r>
              <a:rPr sz="1735" b="1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6.</a:t>
            </a:r>
            <a:endParaRPr sz="1735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24817" y="2611587"/>
            <a:ext cx="3659742" cy="3433590"/>
          </a:xfrm>
          <a:custGeom>
            <a:avLst/>
            <a:gdLst/>
            <a:ahLst/>
            <a:cxnLst/>
            <a:rect l="l" t="t" r="r" b="b"/>
            <a:pathLst>
              <a:path w="7593965" h="7124700">
                <a:moveTo>
                  <a:pt x="7262870" y="0"/>
                </a:moveTo>
                <a:lnTo>
                  <a:pt x="330644" y="0"/>
                </a:lnTo>
                <a:lnTo>
                  <a:pt x="281784" y="3586"/>
                </a:lnTo>
                <a:lnTo>
                  <a:pt x="235151" y="14003"/>
                </a:lnTo>
                <a:lnTo>
                  <a:pt x="191254" y="30739"/>
                </a:lnTo>
                <a:lnTo>
                  <a:pt x="150606" y="53282"/>
                </a:lnTo>
                <a:lnTo>
                  <a:pt x="113718" y="81120"/>
                </a:lnTo>
                <a:lnTo>
                  <a:pt x="81102" y="113741"/>
                </a:lnTo>
                <a:lnTo>
                  <a:pt x="53269" y="150632"/>
                </a:lnTo>
                <a:lnTo>
                  <a:pt x="30731" y="191283"/>
                </a:lnTo>
                <a:lnTo>
                  <a:pt x="13999" y="235180"/>
                </a:lnTo>
                <a:lnTo>
                  <a:pt x="3585" y="281812"/>
                </a:lnTo>
                <a:lnTo>
                  <a:pt x="0" y="330667"/>
                </a:lnTo>
                <a:lnTo>
                  <a:pt x="0" y="6793861"/>
                </a:lnTo>
                <a:lnTo>
                  <a:pt x="3585" y="6842716"/>
                </a:lnTo>
                <a:lnTo>
                  <a:pt x="13999" y="6889348"/>
                </a:lnTo>
                <a:lnTo>
                  <a:pt x="30731" y="6933245"/>
                </a:lnTo>
                <a:lnTo>
                  <a:pt x="53269" y="6973896"/>
                </a:lnTo>
                <a:lnTo>
                  <a:pt x="81102" y="7010787"/>
                </a:lnTo>
                <a:lnTo>
                  <a:pt x="113718" y="7043408"/>
                </a:lnTo>
                <a:lnTo>
                  <a:pt x="150606" y="7071246"/>
                </a:lnTo>
                <a:lnTo>
                  <a:pt x="191254" y="7093789"/>
                </a:lnTo>
                <a:lnTo>
                  <a:pt x="235151" y="7110525"/>
                </a:lnTo>
                <a:lnTo>
                  <a:pt x="281784" y="7120942"/>
                </a:lnTo>
                <a:lnTo>
                  <a:pt x="330644" y="7124528"/>
                </a:lnTo>
                <a:lnTo>
                  <a:pt x="7262870" y="7124528"/>
                </a:lnTo>
                <a:lnTo>
                  <a:pt x="7311724" y="7120942"/>
                </a:lnTo>
                <a:lnTo>
                  <a:pt x="7358356" y="7110525"/>
                </a:lnTo>
                <a:lnTo>
                  <a:pt x="7402254" y="7093789"/>
                </a:lnTo>
                <a:lnTo>
                  <a:pt x="7442904" y="7071246"/>
                </a:lnTo>
                <a:lnTo>
                  <a:pt x="7479796" y="7043408"/>
                </a:lnTo>
                <a:lnTo>
                  <a:pt x="7512416" y="7010787"/>
                </a:lnTo>
                <a:lnTo>
                  <a:pt x="7540254" y="6973896"/>
                </a:lnTo>
                <a:lnTo>
                  <a:pt x="7562797" y="6933245"/>
                </a:lnTo>
                <a:lnTo>
                  <a:pt x="7579533" y="6889348"/>
                </a:lnTo>
                <a:lnTo>
                  <a:pt x="7589951" y="6842716"/>
                </a:lnTo>
                <a:lnTo>
                  <a:pt x="7593537" y="6793861"/>
                </a:lnTo>
                <a:lnTo>
                  <a:pt x="7593537" y="330667"/>
                </a:lnTo>
                <a:lnTo>
                  <a:pt x="7589951" y="281812"/>
                </a:lnTo>
                <a:lnTo>
                  <a:pt x="7579533" y="235180"/>
                </a:lnTo>
                <a:lnTo>
                  <a:pt x="7562797" y="191283"/>
                </a:lnTo>
                <a:lnTo>
                  <a:pt x="7540254" y="150632"/>
                </a:lnTo>
                <a:lnTo>
                  <a:pt x="7512416" y="113741"/>
                </a:lnTo>
                <a:lnTo>
                  <a:pt x="7479796" y="81120"/>
                </a:lnTo>
                <a:lnTo>
                  <a:pt x="7442904" y="53282"/>
                </a:lnTo>
                <a:lnTo>
                  <a:pt x="7402254" y="30739"/>
                </a:lnTo>
                <a:lnTo>
                  <a:pt x="7358356" y="14003"/>
                </a:lnTo>
                <a:lnTo>
                  <a:pt x="7311724" y="3586"/>
                </a:lnTo>
                <a:lnTo>
                  <a:pt x="7262870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24817" y="1106942"/>
            <a:ext cx="3659742" cy="1331817"/>
          </a:xfrm>
          <a:custGeom>
            <a:avLst/>
            <a:gdLst/>
            <a:ahLst/>
            <a:cxnLst/>
            <a:rect l="l" t="t" r="r" b="b"/>
            <a:pathLst>
              <a:path w="7593965" h="2763520">
                <a:moveTo>
                  <a:pt x="7385394" y="0"/>
                </a:moveTo>
                <a:lnTo>
                  <a:pt x="208096" y="0"/>
                </a:lnTo>
                <a:lnTo>
                  <a:pt x="160383" y="5496"/>
                </a:lnTo>
                <a:lnTo>
                  <a:pt x="116582" y="21154"/>
                </a:lnTo>
                <a:lnTo>
                  <a:pt x="77944" y="45724"/>
                </a:lnTo>
                <a:lnTo>
                  <a:pt x="45717" y="77957"/>
                </a:lnTo>
                <a:lnTo>
                  <a:pt x="21151" y="116604"/>
                </a:lnTo>
                <a:lnTo>
                  <a:pt x="5496" y="160415"/>
                </a:lnTo>
                <a:lnTo>
                  <a:pt x="0" y="208142"/>
                </a:lnTo>
                <a:lnTo>
                  <a:pt x="0" y="2555019"/>
                </a:lnTo>
                <a:lnTo>
                  <a:pt x="5496" y="2602746"/>
                </a:lnTo>
                <a:lnTo>
                  <a:pt x="21151" y="2646557"/>
                </a:lnTo>
                <a:lnTo>
                  <a:pt x="45717" y="2685204"/>
                </a:lnTo>
                <a:lnTo>
                  <a:pt x="77944" y="2717437"/>
                </a:lnTo>
                <a:lnTo>
                  <a:pt x="116582" y="2742006"/>
                </a:lnTo>
                <a:lnTo>
                  <a:pt x="160383" y="2757664"/>
                </a:lnTo>
                <a:lnTo>
                  <a:pt x="208096" y="2763161"/>
                </a:lnTo>
                <a:lnTo>
                  <a:pt x="7385394" y="2763161"/>
                </a:lnTo>
                <a:lnTo>
                  <a:pt x="7433121" y="2757664"/>
                </a:lnTo>
                <a:lnTo>
                  <a:pt x="7476933" y="2742006"/>
                </a:lnTo>
                <a:lnTo>
                  <a:pt x="7515579" y="2717437"/>
                </a:lnTo>
                <a:lnTo>
                  <a:pt x="7547812" y="2685204"/>
                </a:lnTo>
                <a:lnTo>
                  <a:pt x="7572382" y="2646557"/>
                </a:lnTo>
                <a:lnTo>
                  <a:pt x="7588040" y="2602746"/>
                </a:lnTo>
                <a:lnTo>
                  <a:pt x="7593537" y="2555019"/>
                </a:lnTo>
                <a:lnTo>
                  <a:pt x="7593537" y="208142"/>
                </a:lnTo>
                <a:lnTo>
                  <a:pt x="7588040" y="160415"/>
                </a:lnTo>
                <a:lnTo>
                  <a:pt x="7572382" y="116604"/>
                </a:lnTo>
                <a:lnTo>
                  <a:pt x="7547812" y="77957"/>
                </a:lnTo>
                <a:lnTo>
                  <a:pt x="7515579" y="45724"/>
                </a:lnTo>
                <a:lnTo>
                  <a:pt x="7476933" y="21154"/>
                </a:lnTo>
                <a:lnTo>
                  <a:pt x="7433121" y="5496"/>
                </a:lnTo>
                <a:lnTo>
                  <a:pt x="738539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446704" y="1091431"/>
            <a:ext cx="4619128" cy="134839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В целях обеспечения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готовности</a:t>
            </a:r>
            <a:endParaRPr sz="1735">
              <a:latin typeface="Arial"/>
              <a:cs typeface="Arial"/>
            </a:endParaRPr>
          </a:p>
          <a:p>
            <a:pPr marL="6120" marR="382202">
              <a:lnSpc>
                <a:spcPts val="2087"/>
              </a:lnSpc>
              <a:spcBef>
                <a:spcPts val="7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к проведению противоэпидемических  мероприятий в случае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завоза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19"/>
              </a:lnSpc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распространения</a:t>
            </a:r>
            <a:r>
              <a:rPr sz="1735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медицинским организациям</a:t>
            </a:r>
            <a:r>
              <a:rPr sz="1735" b="1" spc="24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необходимо: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4949" y="1231953"/>
            <a:ext cx="2947624" cy="107354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18360" marR="14688">
              <a:lnSpc>
                <a:spcPct val="100299"/>
              </a:lnSpc>
              <a:spcBef>
                <a:spcPts val="43"/>
              </a:spcBef>
            </a:pP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Медицинская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помощь  пациентам с 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COVID-19  оказывается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в соответствии  с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Порядками</a:t>
            </a:r>
            <a:r>
              <a:rPr sz="1735" baseline="25462" dirty="0">
                <a:solidFill>
                  <a:srgbClr val="1F1F1F"/>
                </a:solidFill>
                <a:latin typeface="Arial"/>
                <a:cs typeface="Arial"/>
              </a:rPr>
              <a:t>1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.</a:t>
            </a:r>
            <a:endParaRPr sz="173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3942" y="6159501"/>
            <a:ext cx="6900843" cy="54022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 algn="just">
              <a:spcBef>
                <a:spcPts val="51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приказы Минздравсоцразвития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России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31.01.2012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№69н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взрослым 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больным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 инфекционных заболеваниях» и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05.05.2012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№521н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детям 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 инфекционными заболеваниями» с проведением всех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противоэпидемических</a:t>
            </a:r>
            <a:r>
              <a:rPr sz="867" spc="-10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мероприятий.</a:t>
            </a:r>
            <a:endParaRPr sz="867">
              <a:latin typeface="Arial"/>
              <a:cs typeface="Arial"/>
            </a:endParaRPr>
          </a:p>
          <a:p>
            <a:pPr marL="98228" indent="-92414" algn="just">
              <a:spcBef>
                <a:spcPts val="10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СП 1.3.3118-13 Безопасность работы с микроорганизмами I-II групп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</a:t>
            </a:r>
            <a:r>
              <a:rPr sz="867" spc="-12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(опасности).</a:t>
            </a:r>
            <a:endParaRPr sz="8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4950" y="2731682"/>
            <a:ext cx="3371161" cy="30580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8360" marR="397808">
              <a:lnSpc>
                <a:spcPct val="100899"/>
              </a:lnSpc>
              <a:spcBef>
                <a:spcPts val="46"/>
              </a:spcBef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Госпитализация пациента,  подозрительного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на  заболевание, вызванное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SARS-CoV-2,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осуществляется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медицинские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имеющие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своем</a:t>
            </a:r>
            <a:r>
              <a:rPr sz="163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составе</a:t>
            </a:r>
            <a:endParaRPr sz="1638">
              <a:latin typeface="Arial"/>
              <a:cs typeface="Arial"/>
            </a:endParaRPr>
          </a:p>
          <a:p>
            <a:pPr marL="18360">
              <a:spcBef>
                <a:spcPts val="17"/>
              </a:spcBef>
            </a:pPr>
            <a:r>
              <a:rPr sz="1638" b="1" spc="7" dirty="0">
                <a:solidFill>
                  <a:srgbClr val="1F1F1F"/>
                </a:solidFill>
                <a:latin typeface="Arial"/>
                <a:cs typeface="Arial"/>
              </a:rPr>
              <a:t>мельцеровские</a:t>
            </a:r>
            <a:r>
              <a:rPr sz="1638" b="1" spc="-1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боксы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,</a:t>
            </a:r>
            <a:endParaRPr sz="1638">
              <a:latin typeface="Arial"/>
              <a:cs typeface="Arial"/>
            </a:endParaRPr>
          </a:p>
          <a:p>
            <a:pPr marL="18360" marR="14688">
              <a:lnSpc>
                <a:spcPct val="100899"/>
              </a:lnSpc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либо в медицинские</a:t>
            </a:r>
            <a:r>
              <a:rPr sz="163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перепрофилируемые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под  специализированные  учреждения, соответствующие  Требованиям</a:t>
            </a:r>
            <a:r>
              <a:rPr sz="1626" spc="11" baseline="25925" dirty="0">
                <a:solidFill>
                  <a:srgbClr val="1F1F1F"/>
                </a:solidFill>
                <a:latin typeface="Arial"/>
                <a:cs typeface="Arial"/>
              </a:rPr>
              <a:t>2</a:t>
            </a:r>
            <a:endParaRPr sz="1626" baseline="2592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6705" y="2725308"/>
            <a:ext cx="5072349" cy="305496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76260" marR="2448" indent="-170446">
              <a:spcBef>
                <a:spcPts val="48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иметь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оперативный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план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первичных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при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выявлении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больного, подозрительного на данное</a:t>
            </a:r>
            <a:r>
              <a:rPr sz="1566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заболевание,</a:t>
            </a:r>
            <a:endParaRPr sz="1566">
              <a:latin typeface="Arial"/>
              <a:cs typeface="Arial"/>
            </a:endParaRPr>
          </a:p>
          <a:p>
            <a:pPr marL="176260" marR="174424" indent="-170446">
              <a:spcBef>
                <a:spcPts val="1043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руководствоваться действующими нормативными,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методическими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документами,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санитарным  законодательством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установленном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порядке,</a:t>
            </a:r>
            <a:endParaRPr sz="1566">
              <a:latin typeface="Arial"/>
              <a:cs typeface="Arial"/>
            </a:endParaRPr>
          </a:p>
          <a:p>
            <a:pPr marL="176260" marR="32131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 том числе региональным Планом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санитарно-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по  предупреждению завоза и распространения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новой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коронавирусной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инфекции,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вызванной SARS-CoV-2,  утвержденным уполномоченным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органом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исполнительной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власти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субъекта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РФ</a:t>
            </a:r>
            <a:endParaRPr sz="1566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2771" y="6110716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2070680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17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754" y="217208"/>
            <a:ext cx="9546159" cy="666864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spc="10" dirty="0"/>
              <a:t>Пример </a:t>
            </a:r>
            <a:r>
              <a:rPr sz="3200" spc="7" dirty="0"/>
              <a:t>организации сортировки пациентов  </a:t>
            </a:r>
            <a:r>
              <a:rPr sz="3200" spc="10" dirty="0">
                <a:solidFill>
                  <a:srgbClr val="1F1F1F"/>
                </a:solidFill>
              </a:rPr>
              <a:t>в </a:t>
            </a:r>
            <a:r>
              <a:rPr sz="3200" spc="7" dirty="0">
                <a:solidFill>
                  <a:srgbClr val="1F1F1F"/>
                </a:solidFill>
              </a:rPr>
              <a:t>многопрофильной</a:t>
            </a:r>
            <a:r>
              <a:rPr sz="3200" spc="10" dirty="0">
                <a:solidFill>
                  <a:srgbClr val="1F1F1F"/>
                </a:solidFill>
              </a:rPr>
              <a:t> больнице</a:t>
            </a:r>
          </a:p>
        </p:txBody>
      </p:sp>
      <p:sp>
        <p:nvSpPr>
          <p:cNvPr id="5" name="object 5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ln w="23381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9551407" y="0"/>
                </a:moveTo>
                <a:lnTo>
                  <a:pt x="0" y="0"/>
                </a:lnTo>
                <a:lnTo>
                  <a:pt x="0" y="5054564"/>
                </a:lnTo>
                <a:lnTo>
                  <a:pt x="10393834" y="5054564"/>
                </a:lnTo>
                <a:lnTo>
                  <a:pt x="10393834" y="842427"/>
                </a:lnTo>
                <a:lnTo>
                  <a:pt x="9551407" y="0"/>
                </a:lnTo>
                <a:close/>
              </a:path>
            </a:pathLst>
          </a:custGeom>
          <a:solidFill>
            <a:srgbClr val="D5F3B8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0" y="0"/>
                </a:moveTo>
                <a:lnTo>
                  <a:pt x="9551407" y="0"/>
                </a:lnTo>
                <a:lnTo>
                  <a:pt x="10393834" y="842427"/>
                </a:lnTo>
                <a:lnTo>
                  <a:pt x="10393834" y="5054564"/>
                </a:lnTo>
                <a:lnTo>
                  <a:pt x="0" y="5054564"/>
                </a:lnTo>
                <a:lnTo>
                  <a:pt x="0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230000" y="2961566"/>
            <a:ext cx="3553552" cy="1931012"/>
          </a:xfrm>
          <a:custGeom>
            <a:avLst/>
            <a:gdLst/>
            <a:ahLst/>
            <a:cxnLst/>
            <a:rect l="l" t="t" r="r" b="b"/>
            <a:pathLst>
              <a:path w="7373619" h="4006850">
                <a:moveTo>
                  <a:pt x="0" y="4006515"/>
                </a:moveTo>
                <a:lnTo>
                  <a:pt x="7373474" y="4006515"/>
                </a:lnTo>
                <a:lnTo>
                  <a:pt x="7373474" y="0"/>
                </a:lnTo>
                <a:lnTo>
                  <a:pt x="0" y="0"/>
                </a:lnTo>
                <a:lnTo>
                  <a:pt x="0" y="4006515"/>
                </a:lnTo>
                <a:close/>
              </a:path>
            </a:pathLst>
          </a:custGeom>
          <a:solidFill>
            <a:srgbClr val="FFFFC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623064" y="3273763"/>
            <a:ext cx="2767376" cy="1340560"/>
          </a:xfrm>
          <a:prstGeom prst="rect">
            <a:avLst/>
          </a:prstGeom>
          <a:solidFill>
            <a:srgbClr val="D20001"/>
          </a:solidFill>
        </p:spPr>
        <p:txBody>
          <a:bodyPr vert="horz" wrap="square" lIns="0" tIns="54166" rIns="0" bIns="0" rtlCol="0">
            <a:spAutoFit/>
          </a:bodyPr>
          <a:lstStyle/>
          <a:p>
            <a:pPr marL="155757" algn="ctr">
              <a:spcBef>
                <a:spcPts val="426"/>
              </a:spcBef>
            </a:pPr>
            <a:r>
              <a:rPr sz="1036" b="1" spc="5" dirty="0">
                <a:solidFill>
                  <a:srgbClr val="FFFFFF"/>
                </a:solidFill>
                <a:latin typeface="Arial"/>
                <a:cs typeface="Arial"/>
              </a:rPr>
              <a:t>ИЗОЛЯТОР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7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Пациенты, подпадающие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под: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подозрительные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подтвержденные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COVID-19,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10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протекающие в легкой</a:t>
            </a:r>
            <a:r>
              <a:rPr sz="1036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FFFFFF"/>
                </a:solidFill>
                <a:latin typeface="Arial"/>
                <a:cs typeface="Arial"/>
              </a:rPr>
              <a:t>форме</a:t>
            </a:r>
            <a:endParaRPr sz="1036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084" dirty="0">
              <a:latin typeface="Times New Roman"/>
              <a:cs typeface="Times New Roman"/>
            </a:endParaRPr>
          </a:p>
          <a:p>
            <a:pPr marL="196150" marR="286422">
              <a:lnSpc>
                <a:spcPct val="100699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Изоляция, в т.ч. когортная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изоляция, 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в палатах с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нормальным</a:t>
            </a:r>
            <a:r>
              <a:rPr sz="1036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036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3507" y="2562934"/>
            <a:ext cx="2916716" cy="20097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79078" marR="256739" algn="ctr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Сортировочный</a:t>
            </a:r>
            <a:r>
              <a:rPr sz="1566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изолятор  кратковременного  пребывания</a:t>
            </a:r>
            <a:endParaRPr sz="1566">
              <a:latin typeface="Arial"/>
              <a:cs typeface="Arial"/>
            </a:endParaRPr>
          </a:p>
          <a:p>
            <a:pPr marL="42841" algn="ctr">
              <a:spcBef>
                <a:spcPts val="682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Дифф.</a:t>
            </a:r>
            <a:r>
              <a:rPr sz="1566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406070" indent="-248783">
              <a:spcBef>
                <a:spcPts val="75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КТ или</a:t>
            </a:r>
            <a:r>
              <a:rPr sz="1398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рентген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1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Общий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r>
              <a:rPr sz="1398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крови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Биохимические</a:t>
            </a:r>
            <a:r>
              <a:rPr sz="1398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анализы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Экспресс-тесты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0595" y="1120198"/>
            <a:ext cx="1621315" cy="821981"/>
          </a:xfrm>
          <a:custGeom>
            <a:avLst/>
            <a:gdLst/>
            <a:ahLst/>
            <a:cxnLst/>
            <a:rect l="l" t="t" r="r" b="b"/>
            <a:pathLst>
              <a:path w="3364229" h="1705610">
                <a:moveTo>
                  <a:pt x="0" y="1705485"/>
                </a:moveTo>
                <a:lnTo>
                  <a:pt x="3364207" y="1705485"/>
                </a:lnTo>
                <a:lnTo>
                  <a:pt x="3364207" y="0"/>
                </a:lnTo>
                <a:lnTo>
                  <a:pt x="0" y="0"/>
                </a:lnTo>
                <a:lnTo>
                  <a:pt x="0" y="1705485"/>
                </a:lnTo>
                <a:close/>
              </a:path>
            </a:pathLst>
          </a:custGeom>
          <a:ln w="825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5039886" y="1175170"/>
            <a:ext cx="1103829" cy="70292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 indent="-1530" algn="ctr">
              <a:spcBef>
                <a:spcPts val="46"/>
              </a:spcBef>
            </a:pPr>
            <a:r>
              <a:rPr sz="1566" b="1" spc="-5" dirty="0">
                <a:latin typeface="Arial"/>
                <a:cs typeface="Arial"/>
              </a:rPr>
              <a:t>Скрининг  </a:t>
            </a:r>
            <a:r>
              <a:rPr sz="1566" b="1" spc="-2" dirty="0">
                <a:latin typeface="Arial"/>
                <a:cs typeface="Arial"/>
              </a:rPr>
              <a:t>на входе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те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момет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9931703" y="0"/>
                </a:moveTo>
                <a:lnTo>
                  <a:pt x="462131" y="0"/>
                </a:lnTo>
                <a:lnTo>
                  <a:pt x="0" y="462131"/>
                </a:lnTo>
                <a:lnTo>
                  <a:pt x="0" y="2772789"/>
                </a:lnTo>
                <a:lnTo>
                  <a:pt x="10393834" y="2772789"/>
                </a:lnTo>
                <a:lnTo>
                  <a:pt x="10393834" y="462131"/>
                </a:lnTo>
                <a:lnTo>
                  <a:pt x="9931703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462131" y="0"/>
                </a:moveTo>
                <a:lnTo>
                  <a:pt x="9931702" y="0"/>
                </a:lnTo>
                <a:lnTo>
                  <a:pt x="10393834" y="462131"/>
                </a:lnTo>
                <a:lnTo>
                  <a:pt x="10393834" y="2772789"/>
                </a:lnTo>
                <a:lnTo>
                  <a:pt x="0" y="2772789"/>
                </a:lnTo>
                <a:lnTo>
                  <a:pt x="0" y="462131"/>
                </a:lnTo>
                <a:lnTo>
                  <a:pt x="462131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6467090" y="5364867"/>
            <a:ext cx="251490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Инфекционная</a:t>
            </a:r>
            <a:r>
              <a:rPr sz="1566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больница</a:t>
            </a:r>
            <a:endParaRPr sz="15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43716" y="5611701"/>
            <a:ext cx="3147516" cy="745770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algn="ctr">
              <a:spcBef>
                <a:spcPts val="55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Пациенты в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 и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крайне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состоянии</a:t>
            </a:r>
            <a:endParaRPr sz="1200" dirty="0">
              <a:latin typeface="Arial"/>
              <a:cs typeface="Arial"/>
            </a:endParaRPr>
          </a:p>
          <a:p>
            <a:pPr algn="ctr">
              <a:spcBef>
                <a:spcPts val="12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Изоляция в боксы с отрицательным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10826" y="2633968"/>
            <a:ext cx="32209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Многопрофильная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больница</a:t>
            </a:r>
            <a:endParaRPr sz="173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4145" y="2752506"/>
            <a:ext cx="76536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Чистая</a:t>
            </a:r>
            <a:r>
              <a:rPr sz="1036" spc="-29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зона</a:t>
            </a:r>
            <a:endParaRPr sz="1036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3481" y="3028082"/>
            <a:ext cx="1956718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Зона с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ограниченным</a:t>
            </a:r>
            <a:r>
              <a:rPr sz="1036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доступом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7116" y="1175170"/>
            <a:ext cx="1446576" cy="71119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algn="ctr">
              <a:lnSpc>
                <a:spcPts val="1879"/>
              </a:lnSpc>
              <a:spcBef>
                <a:spcPts val="46"/>
              </a:spcBef>
            </a:pPr>
            <a:r>
              <a:rPr sz="1566" b="1" spc="-2" dirty="0">
                <a:latin typeface="Arial"/>
                <a:cs typeface="Arial"/>
              </a:rPr>
              <a:t>Случай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877"/>
              </a:lnSpc>
            </a:pPr>
            <a:r>
              <a:rPr sz="1566" b="1" spc="-2" dirty="0">
                <a:latin typeface="Arial"/>
                <a:cs typeface="Arial"/>
              </a:rPr>
              <a:t>обращения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за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мед.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помощью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01900" y="1208356"/>
            <a:ext cx="214829" cy="645711"/>
          </a:xfrm>
          <a:custGeom>
            <a:avLst/>
            <a:gdLst/>
            <a:ahLst/>
            <a:cxnLst/>
            <a:rect l="l" t="t" r="r" b="b"/>
            <a:pathLst>
              <a:path w="445770" h="1339850">
                <a:moveTo>
                  <a:pt x="445626" y="0"/>
                </a:moveTo>
                <a:lnTo>
                  <a:pt x="0" y="669815"/>
                </a:lnTo>
                <a:lnTo>
                  <a:pt x="445626" y="1339631"/>
                </a:lnTo>
                <a:lnTo>
                  <a:pt x="445626" y="0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3792302" y="1531490"/>
            <a:ext cx="65795" cy="881043"/>
          </a:xfrm>
          <a:custGeom>
            <a:avLst/>
            <a:gdLst/>
            <a:ahLst/>
            <a:cxnLst/>
            <a:rect l="l" t="t" r="r" b="b"/>
            <a:pathLst>
              <a:path w="136525" h="1828164">
                <a:moveTo>
                  <a:pt x="0" y="1691617"/>
                </a:moveTo>
                <a:lnTo>
                  <a:pt x="68081" y="1827780"/>
                </a:lnTo>
                <a:lnTo>
                  <a:pt x="113469" y="1737005"/>
                </a:lnTo>
                <a:lnTo>
                  <a:pt x="45387" y="1737005"/>
                </a:lnTo>
                <a:lnTo>
                  <a:pt x="45387" y="1721875"/>
                </a:lnTo>
                <a:lnTo>
                  <a:pt x="0" y="1691617"/>
                </a:lnTo>
                <a:close/>
              </a:path>
              <a:path w="136525" h="1828164">
                <a:moveTo>
                  <a:pt x="45387" y="1721875"/>
                </a:moveTo>
                <a:lnTo>
                  <a:pt x="45387" y="1737005"/>
                </a:lnTo>
                <a:lnTo>
                  <a:pt x="68081" y="1737005"/>
                </a:lnTo>
                <a:lnTo>
                  <a:pt x="45387" y="1721875"/>
                </a:lnTo>
                <a:close/>
              </a:path>
              <a:path w="136525" h="1828164">
                <a:moveTo>
                  <a:pt x="90775" y="0"/>
                </a:moveTo>
                <a:lnTo>
                  <a:pt x="45387" y="0"/>
                </a:lnTo>
                <a:lnTo>
                  <a:pt x="45387" y="1721875"/>
                </a:lnTo>
                <a:lnTo>
                  <a:pt x="68081" y="1737005"/>
                </a:lnTo>
                <a:lnTo>
                  <a:pt x="90775" y="1721875"/>
                </a:lnTo>
                <a:lnTo>
                  <a:pt x="90775" y="0"/>
                </a:lnTo>
                <a:close/>
              </a:path>
              <a:path w="136525" h="1828164">
                <a:moveTo>
                  <a:pt x="90775" y="1721875"/>
                </a:moveTo>
                <a:lnTo>
                  <a:pt x="68081" y="1737005"/>
                </a:lnTo>
                <a:lnTo>
                  <a:pt x="90775" y="1737005"/>
                </a:lnTo>
                <a:lnTo>
                  <a:pt x="90775" y="1721875"/>
                </a:lnTo>
                <a:close/>
              </a:path>
              <a:path w="136525" h="1828164">
                <a:moveTo>
                  <a:pt x="136163" y="1691617"/>
                </a:moveTo>
                <a:lnTo>
                  <a:pt x="90775" y="1721875"/>
                </a:lnTo>
                <a:lnTo>
                  <a:pt x="90775" y="1737005"/>
                </a:lnTo>
                <a:lnTo>
                  <a:pt x="113469" y="1737005"/>
                </a:lnTo>
                <a:lnTo>
                  <a:pt x="136163" y="169161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4943653" y="3933952"/>
            <a:ext cx="540439" cy="65795"/>
          </a:xfrm>
          <a:custGeom>
            <a:avLst/>
            <a:gdLst/>
            <a:ahLst/>
            <a:cxnLst/>
            <a:rect l="l" t="t" r="r" b="b"/>
            <a:pathLst>
              <a:path w="1121409" h="13652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68081" y="136163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1580" y="90775"/>
                </a:lnTo>
                <a:lnTo>
                  <a:pt x="68081" y="90775"/>
                </a:lnTo>
                <a:lnTo>
                  <a:pt x="68081" y="45387"/>
                </a:lnTo>
                <a:lnTo>
                  <a:pt x="131580" y="45387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121409" h="136525">
                <a:moveTo>
                  <a:pt x="1030168" y="68081"/>
                </a:moveTo>
                <a:lnTo>
                  <a:pt x="984780" y="136163"/>
                </a:lnTo>
                <a:lnTo>
                  <a:pt x="1075556" y="90775"/>
                </a:lnTo>
                <a:lnTo>
                  <a:pt x="1030168" y="90775"/>
                </a:lnTo>
                <a:lnTo>
                  <a:pt x="1030168" y="68081"/>
                </a:lnTo>
                <a:close/>
              </a:path>
              <a:path w="1121409" h="136525">
                <a:moveTo>
                  <a:pt x="131580" y="45387"/>
                </a:moveTo>
                <a:lnTo>
                  <a:pt x="68081" y="45387"/>
                </a:lnTo>
                <a:lnTo>
                  <a:pt x="68081" y="90775"/>
                </a:lnTo>
                <a:lnTo>
                  <a:pt x="131580" y="90775"/>
                </a:lnTo>
                <a:lnTo>
                  <a:pt x="136163" y="68081"/>
                </a:lnTo>
                <a:lnTo>
                  <a:pt x="131580" y="45387"/>
                </a:lnTo>
                <a:close/>
              </a:path>
              <a:path w="1121409" h="136525">
                <a:moveTo>
                  <a:pt x="1015039" y="45387"/>
                </a:moveTo>
                <a:lnTo>
                  <a:pt x="131580" y="45387"/>
                </a:lnTo>
                <a:lnTo>
                  <a:pt x="136163" y="68081"/>
                </a:lnTo>
                <a:lnTo>
                  <a:pt x="131580" y="90775"/>
                </a:lnTo>
                <a:lnTo>
                  <a:pt x="1015039" y="90775"/>
                </a:lnTo>
                <a:lnTo>
                  <a:pt x="1030168" y="68081"/>
                </a:lnTo>
                <a:lnTo>
                  <a:pt x="1015039" y="45387"/>
                </a:lnTo>
                <a:close/>
              </a:path>
              <a:path w="1121409" h="136525">
                <a:moveTo>
                  <a:pt x="1075556" y="45387"/>
                </a:moveTo>
                <a:lnTo>
                  <a:pt x="1030168" y="45387"/>
                </a:lnTo>
                <a:lnTo>
                  <a:pt x="1030168" y="90775"/>
                </a:lnTo>
                <a:lnTo>
                  <a:pt x="1075556" y="90775"/>
                </a:lnTo>
                <a:lnTo>
                  <a:pt x="1120944" y="68081"/>
                </a:lnTo>
                <a:lnTo>
                  <a:pt x="1075556" y="45387"/>
                </a:lnTo>
                <a:close/>
              </a:path>
              <a:path w="1121409" h="136525">
                <a:moveTo>
                  <a:pt x="984780" y="0"/>
                </a:moveTo>
                <a:lnTo>
                  <a:pt x="1030168" y="68081"/>
                </a:lnTo>
                <a:lnTo>
                  <a:pt x="1030168" y="45387"/>
                </a:lnTo>
                <a:lnTo>
                  <a:pt x="1075556" y="45387"/>
                </a:lnTo>
                <a:lnTo>
                  <a:pt x="98478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3763468" y="5939703"/>
            <a:ext cx="1355075" cy="65795"/>
          </a:xfrm>
          <a:custGeom>
            <a:avLst/>
            <a:gdLst/>
            <a:ahLst/>
            <a:cxnLst/>
            <a:rect l="l" t="t" r="r" b="b"/>
            <a:pathLst>
              <a:path w="2811779" h="136525">
                <a:moveTo>
                  <a:pt x="2720410" y="68081"/>
                </a:moveTo>
                <a:lnTo>
                  <a:pt x="2675022" y="136163"/>
                </a:lnTo>
                <a:lnTo>
                  <a:pt x="2765797" y="90775"/>
                </a:lnTo>
                <a:lnTo>
                  <a:pt x="2720410" y="90775"/>
                </a:lnTo>
                <a:lnTo>
                  <a:pt x="2720410" y="68081"/>
                </a:lnTo>
                <a:close/>
              </a:path>
              <a:path w="2811779" h="136525">
                <a:moveTo>
                  <a:pt x="2705280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705280" y="90775"/>
                </a:lnTo>
                <a:lnTo>
                  <a:pt x="2720410" y="68081"/>
                </a:lnTo>
                <a:lnTo>
                  <a:pt x="2705280" y="45387"/>
                </a:lnTo>
                <a:close/>
              </a:path>
              <a:path w="2811779" h="136525">
                <a:moveTo>
                  <a:pt x="2765797" y="45387"/>
                </a:moveTo>
                <a:lnTo>
                  <a:pt x="2720410" y="45387"/>
                </a:lnTo>
                <a:lnTo>
                  <a:pt x="2720410" y="90775"/>
                </a:lnTo>
                <a:lnTo>
                  <a:pt x="2765797" y="90775"/>
                </a:lnTo>
                <a:lnTo>
                  <a:pt x="2811185" y="68081"/>
                </a:lnTo>
                <a:lnTo>
                  <a:pt x="2765797" y="45387"/>
                </a:lnTo>
                <a:close/>
              </a:path>
              <a:path w="2811779" h="136525">
                <a:moveTo>
                  <a:pt x="2675022" y="0"/>
                </a:moveTo>
                <a:lnTo>
                  <a:pt x="2720410" y="68081"/>
                </a:lnTo>
                <a:lnTo>
                  <a:pt x="2720410" y="45387"/>
                </a:lnTo>
                <a:lnTo>
                  <a:pt x="2765797" y="45387"/>
                </a:lnTo>
                <a:lnTo>
                  <a:pt x="2675022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/>
          <p:nvPr/>
        </p:nvSpPr>
        <p:spPr>
          <a:xfrm>
            <a:off x="3736623" y="4625955"/>
            <a:ext cx="65795" cy="1354463"/>
          </a:xfrm>
          <a:custGeom>
            <a:avLst/>
            <a:gdLst/>
            <a:ahLst/>
            <a:cxnLst/>
            <a:rect l="l" t="t" r="r" b="b"/>
            <a:pathLst>
              <a:path w="136525" h="2810509">
                <a:moveTo>
                  <a:pt x="45387" y="131580"/>
                </a:moveTo>
                <a:lnTo>
                  <a:pt x="45387" y="2810039"/>
                </a:lnTo>
                <a:lnTo>
                  <a:pt x="90775" y="2810039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2810509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2810509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2810509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2810509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7" name="object 27"/>
          <p:cNvSpPr/>
          <p:nvPr/>
        </p:nvSpPr>
        <p:spPr>
          <a:xfrm>
            <a:off x="2957787" y="4989855"/>
            <a:ext cx="1734851" cy="1004371"/>
          </a:xfrm>
          <a:custGeom>
            <a:avLst/>
            <a:gdLst/>
            <a:ahLst/>
            <a:cxnLst/>
            <a:rect l="l" t="t" r="r" b="b"/>
            <a:pathLst>
              <a:path w="3599815" h="2084070">
                <a:moveTo>
                  <a:pt x="0" y="2083718"/>
                </a:moveTo>
                <a:lnTo>
                  <a:pt x="3599399" y="2083718"/>
                </a:lnTo>
                <a:lnTo>
                  <a:pt x="3599399" y="0"/>
                </a:lnTo>
                <a:lnTo>
                  <a:pt x="0" y="0"/>
                </a:lnTo>
                <a:lnTo>
                  <a:pt x="0" y="208371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 txBox="1"/>
          <p:nvPr/>
        </p:nvSpPr>
        <p:spPr>
          <a:xfrm>
            <a:off x="1881051" y="5001631"/>
            <a:ext cx="2774043" cy="130000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30665" marR="24175" indent="-124850">
              <a:lnSpc>
                <a:spcPct val="101499"/>
              </a:lnSpc>
              <a:spcBef>
                <a:spcPts val="46"/>
              </a:spcBef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инфекционными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заболеваниями,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без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подозрения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на</a:t>
            </a:r>
            <a:r>
              <a:rPr sz="120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</a:t>
            </a:r>
            <a:endParaRPr sz="1200" dirty="0">
              <a:latin typeface="Arial"/>
              <a:cs typeface="Arial"/>
            </a:endParaRPr>
          </a:p>
          <a:p>
            <a:pPr marL="130665" marR="2448" indent="-124850">
              <a:lnSpc>
                <a:spcPct val="101499"/>
              </a:lnSpc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подозрительными  </a:t>
            </a:r>
            <a:r>
              <a:rPr sz="1200" spc="7" dirty="0">
                <a:solidFill>
                  <a:srgbClr val="565656"/>
                </a:solidFill>
                <a:latin typeface="Arial"/>
                <a:cs typeface="Arial"/>
              </a:rPr>
              <a:t>или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подтвержденными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случаями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COVID-19, протекающие в  средней и тяжелой формах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(реанимация)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78654" y="1889755"/>
            <a:ext cx="65795" cy="809434"/>
          </a:xfrm>
          <a:custGeom>
            <a:avLst/>
            <a:gdLst/>
            <a:ahLst/>
            <a:cxnLst/>
            <a:rect l="l" t="t" r="r" b="b"/>
            <a:pathLst>
              <a:path w="136525" h="1679575">
                <a:moveTo>
                  <a:pt x="0" y="1543304"/>
                </a:moveTo>
                <a:lnTo>
                  <a:pt x="68081" y="1679467"/>
                </a:lnTo>
                <a:lnTo>
                  <a:pt x="113469" y="1588691"/>
                </a:lnTo>
                <a:lnTo>
                  <a:pt x="45387" y="1588691"/>
                </a:lnTo>
                <a:lnTo>
                  <a:pt x="45387" y="1573562"/>
                </a:lnTo>
                <a:lnTo>
                  <a:pt x="0" y="1543304"/>
                </a:lnTo>
                <a:close/>
              </a:path>
              <a:path w="136525" h="1679575">
                <a:moveTo>
                  <a:pt x="45387" y="1573562"/>
                </a:moveTo>
                <a:lnTo>
                  <a:pt x="45387" y="1588691"/>
                </a:lnTo>
                <a:lnTo>
                  <a:pt x="68081" y="1588691"/>
                </a:lnTo>
                <a:lnTo>
                  <a:pt x="45387" y="1573562"/>
                </a:lnTo>
                <a:close/>
              </a:path>
              <a:path w="136525" h="1679575">
                <a:moveTo>
                  <a:pt x="45387" y="131580"/>
                </a:moveTo>
                <a:lnTo>
                  <a:pt x="45387" y="1573562"/>
                </a:lnTo>
                <a:lnTo>
                  <a:pt x="68081" y="1588691"/>
                </a:lnTo>
                <a:lnTo>
                  <a:pt x="90775" y="1573562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1679575">
                <a:moveTo>
                  <a:pt x="90775" y="1573562"/>
                </a:moveTo>
                <a:lnTo>
                  <a:pt x="68081" y="1588691"/>
                </a:lnTo>
                <a:lnTo>
                  <a:pt x="90775" y="1588691"/>
                </a:lnTo>
                <a:lnTo>
                  <a:pt x="90775" y="1573562"/>
                </a:lnTo>
                <a:close/>
              </a:path>
              <a:path w="136525" h="1679575">
                <a:moveTo>
                  <a:pt x="136163" y="1543304"/>
                </a:moveTo>
                <a:lnTo>
                  <a:pt x="90775" y="1573562"/>
                </a:lnTo>
                <a:lnTo>
                  <a:pt x="90775" y="1588691"/>
                </a:lnTo>
                <a:lnTo>
                  <a:pt x="113469" y="1588691"/>
                </a:lnTo>
                <a:lnTo>
                  <a:pt x="136163" y="1543304"/>
                </a:lnTo>
                <a:close/>
              </a:path>
              <a:path w="136525" h="1679575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1679575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167957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1679575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5253863" y="2078664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5301156" y="2089778"/>
            <a:ext cx="620617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157" marR="2448" indent="-119343">
              <a:lnSpc>
                <a:spcPct val="101499"/>
              </a:lnSpc>
              <a:spcBef>
                <a:spcPts val="46"/>
              </a:spcBef>
            </a:pPr>
            <a:r>
              <a:rPr sz="771" spc="12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ем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а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у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ра 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в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норме</a:t>
            </a:r>
            <a:endParaRPr sz="771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25113" y="1503983"/>
            <a:ext cx="1174214" cy="65795"/>
          </a:xfrm>
          <a:custGeom>
            <a:avLst/>
            <a:gdLst/>
            <a:ahLst/>
            <a:cxnLst/>
            <a:rect l="l" t="t" r="r" b="b"/>
            <a:pathLst>
              <a:path w="2436495" h="136525">
                <a:moveTo>
                  <a:pt x="2367851" y="0"/>
                </a:moveTo>
                <a:lnTo>
                  <a:pt x="2341305" y="5351"/>
                </a:lnTo>
                <a:lnTo>
                  <a:pt x="2319669" y="19943"/>
                </a:lnTo>
                <a:lnTo>
                  <a:pt x="2305104" y="41584"/>
                </a:lnTo>
                <a:lnTo>
                  <a:pt x="2299769" y="68081"/>
                </a:lnTo>
                <a:lnTo>
                  <a:pt x="2305104" y="94579"/>
                </a:lnTo>
                <a:lnTo>
                  <a:pt x="2319669" y="116220"/>
                </a:lnTo>
                <a:lnTo>
                  <a:pt x="2341305" y="130812"/>
                </a:lnTo>
                <a:lnTo>
                  <a:pt x="2367851" y="136163"/>
                </a:lnTo>
                <a:lnTo>
                  <a:pt x="2394349" y="130812"/>
                </a:lnTo>
                <a:lnTo>
                  <a:pt x="2415990" y="116220"/>
                </a:lnTo>
                <a:lnTo>
                  <a:pt x="2430582" y="94579"/>
                </a:lnTo>
                <a:lnTo>
                  <a:pt x="2431350" y="90775"/>
                </a:lnTo>
                <a:lnTo>
                  <a:pt x="2367851" y="90775"/>
                </a:lnTo>
                <a:lnTo>
                  <a:pt x="2367851" y="45387"/>
                </a:lnTo>
                <a:lnTo>
                  <a:pt x="2431350" y="45387"/>
                </a:lnTo>
                <a:lnTo>
                  <a:pt x="2430582" y="41584"/>
                </a:lnTo>
                <a:lnTo>
                  <a:pt x="2415990" y="19943"/>
                </a:lnTo>
                <a:lnTo>
                  <a:pt x="2394349" y="5351"/>
                </a:lnTo>
                <a:lnTo>
                  <a:pt x="2367851" y="0"/>
                </a:lnTo>
                <a:close/>
              </a:path>
              <a:path w="2436495" h="136525">
                <a:moveTo>
                  <a:pt x="2304338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304338" y="90775"/>
                </a:lnTo>
                <a:lnTo>
                  <a:pt x="2299769" y="68081"/>
                </a:lnTo>
                <a:lnTo>
                  <a:pt x="2304338" y="45387"/>
                </a:lnTo>
                <a:close/>
              </a:path>
              <a:path w="2436495" h="136525">
                <a:moveTo>
                  <a:pt x="2431350" y="45387"/>
                </a:moveTo>
                <a:lnTo>
                  <a:pt x="2367851" y="45387"/>
                </a:lnTo>
                <a:lnTo>
                  <a:pt x="2367851" y="90775"/>
                </a:lnTo>
                <a:lnTo>
                  <a:pt x="2431350" y="90775"/>
                </a:lnTo>
                <a:lnTo>
                  <a:pt x="2435933" y="68081"/>
                </a:lnTo>
                <a:lnTo>
                  <a:pt x="2431350" y="4538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3945418" y="1374729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3994036" y="1386119"/>
            <a:ext cx="617251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46" marR="2448" indent="-6732">
              <a:lnSpc>
                <a:spcPct val="101499"/>
              </a:lnSpc>
              <a:spcBef>
                <a:spcPts val="46"/>
              </a:spcBef>
            </a:pP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Пов</a:t>
            </a:r>
            <a:r>
              <a:rPr sz="771" spc="10" dirty="0">
                <a:solidFill>
                  <a:srgbClr val="565656"/>
                </a:solidFill>
                <a:latin typeface="Arial"/>
                <a:cs typeface="Arial"/>
              </a:rPr>
              <a:t>ы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ш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нная  температура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4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9041" y="431672"/>
            <a:ext cx="2321560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Проблемные</a:t>
            </a:r>
            <a:r>
              <a:rPr sz="1800" spc="-8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вопросы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7267" y="1834896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3"/>
                </a:moveTo>
                <a:lnTo>
                  <a:pt x="6096000" y="428243"/>
                </a:lnTo>
                <a:lnTo>
                  <a:pt x="6096000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7267" y="1834896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3"/>
                </a:moveTo>
                <a:lnTo>
                  <a:pt x="6096000" y="428243"/>
                </a:lnTo>
                <a:lnTo>
                  <a:pt x="6096000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ln w="15240">
            <a:solidFill>
              <a:srgbClr val="4E6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1776" y="1551433"/>
            <a:ext cx="4367784" cy="754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7267" y="2656333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4"/>
                </a:moveTo>
                <a:lnTo>
                  <a:pt x="6096000" y="428244"/>
                </a:lnTo>
                <a:lnTo>
                  <a:pt x="609600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87267" y="2656333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4"/>
                </a:moveTo>
                <a:lnTo>
                  <a:pt x="6096000" y="428244"/>
                </a:lnTo>
                <a:lnTo>
                  <a:pt x="609600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ln w="15240">
            <a:solidFill>
              <a:srgbClr val="4E6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1776" y="2322577"/>
            <a:ext cx="4367784" cy="754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7267" y="3427477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4"/>
                </a:moveTo>
                <a:lnTo>
                  <a:pt x="6096000" y="428244"/>
                </a:lnTo>
                <a:lnTo>
                  <a:pt x="609600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87267" y="3427477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4"/>
                </a:moveTo>
                <a:lnTo>
                  <a:pt x="6096000" y="428244"/>
                </a:lnTo>
                <a:lnTo>
                  <a:pt x="609600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ln w="15240">
            <a:solidFill>
              <a:srgbClr val="4E6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9395" y="3165348"/>
            <a:ext cx="4351020" cy="1144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87267" y="4198621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3"/>
                </a:moveTo>
                <a:lnTo>
                  <a:pt x="6096000" y="428243"/>
                </a:lnTo>
                <a:lnTo>
                  <a:pt x="6096000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87267" y="4198621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3"/>
                </a:moveTo>
                <a:lnTo>
                  <a:pt x="6096000" y="428243"/>
                </a:lnTo>
                <a:lnTo>
                  <a:pt x="6096000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ln w="15240">
            <a:solidFill>
              <a:srgbClr val="4E6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49395" y="3936491"/>
            <a:ext cx="4351020" cy="1082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65931" y="1610106"/>
            <a:ext cx="3916679" cy="277255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855344">
              <a:lnSpc>
                <a:spcPts val="1780"/>
              </a:lnSpc>
              <a:spcBef>
                <a:spcPts val="380"/>
              </a:spcBef>
            </a:pP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Обеспеченность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масками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7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их 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ношение</a:t>
            </a:r>
            <a:endParaRPr sz="1700">
              <a:latin typeface="Trebuchet MS"/>
              <a:cs typeface="Trebuchet MS"/>
            </a:endParaRPr>
          </a:p>
          <a:p>
            <a:pPr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179705">
              <a:lnSpc>
                <a:spcPts val="1780"/>
              </a:lnSpc>
              <a:spcBef>
                <a:spcPts val="5"/>
              </a:spcBef>
            </a:pP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Обеспеченность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респираторами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7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их 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ношение</a:t>
            </a:r>
            <a:endParaRPr sz="1700">
              <a:latin typeface="Trebuchet MS"/>
              <a:cs typeface="Trebuchet MS"/>
            </a:endParaRPr>
          </a:p>
          <a:p>
            <a:pPr>
              <a:spcBef>
                <a:spcPts val="4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5080">
              <a:lnSpc>
                <a:spcPts val="1780"/>
              </a:lnSpc>
            </a:pP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Обеспеченность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костюмами,</a:t>
            </a:r>
            <a:r>
              <a:rPr sz="17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халатами  и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расходными</a:t>
            </a:r>
            <a:r>
              <a:rPr sz="17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материалами</a:t>
            </a:r>
            <a:endParaRPr sz="170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/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Порядок работы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очагах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87267" y="4969765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4"/>
                </a:moveTo>
                <a:lnTo>
                  <a:pt x="6096000" y="428244"/>
                </a:lnTo>
                <a:lnTo>
                  <a:pt x="609600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87267" y="4969765"/>
            <a:ext cx="6096000" cy="428625"/>
          </a:xfrm>
          <a:custGeom>
            <a:avLst/>
            <a:gdLst/>
            <a:ahLst/>
            <a:cxnLst/>
            <a:rect l="l" t="t" r="r" b="b"/>
            <a:pathLst>
              <a:path w="6096000" h="428625">
                <a:moveTo>
                  <a:pt x="0" y="428244"/>
                </a:moveTo>
                <a:lnTo>
                  <a:pt x="6096000" y="428244"/>
                </a:lnTo>
                <a:lnTo>
                  <a:pt x="609600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ln w="15240">
            <a:solidFill>
              <a:srgbClr val="4E6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64635" y="4710684"/>
            <a:ext cx="4322064" cy="630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92067" y="4719828"/>
            <a:ext cx="4267200" cy="5013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92067" y="4719828"/>
            <a:ext cx="4267200" cy="501650"/>
          </a:xfrm>
          <a:custGeom>
            <a:avLst/>
            <a:gdLst/>
            <a:ahLst/>
            <a:cxnLst/>
            <a:rect l="l" t="t" r="r" b="b"/>
            <a:pathLst>
              <a:path w="4267200" h="501650">
                <a:moveTo>
                  <a:pt x="0" y="83566"/>
                </a:moveTo>
                <a:lnTo>
                  <a:pt x="6574" y="51059"/>
                </a:lnTo>
                <a:lnTo>
                  <a:pt x="24495" y="24495"/>
                </a:lnTo>
                <a:lnTo>
                  <a:pt x="51059" y="6574"/>
                </a:lnTo>
                <a:lnTo>
                  <a:pt x="83565" y="0"/>
                </a:lnTo>
                <a:lnTo>
                  <a:pt x="4183633" y="0"/>
                </a:lnTo>
                <a:lnTo>
                  <a:pt x="4216140" y="6574"/>
                </a:lnTo>
                <a:lnTo>
                  <a:pt x="4242704" y="24495"/>
                </a:lnTo>
                <a:lnTo>
                  <a:pt x="4260625" y="51059"/>
                </a:lnTo>
                <a:lnTo>
                  <a:pt x="4267200" y="83566"/>
                </a:lnTo>
                <a:lnTo>
                  <a:pt x="4267200" y="417830"/>
                </a:lnTo>
                <a:lnTo>
                  <a:pt x="4260625" y="450336"/>
                </a:lnTo>
                <a:lnTo>
                  <a:pt x="4242704" y="476900"/>
                </a:lnTo>
                <a:lnTo>
                  <a:pt x="4216140" y="494821"/>
                </a:lnTo>
                <a:lnTo>
                  <a:pt x="4183633" y="501396"/>
                </a:lnTo>
                <a:lnTo>
                  <a:pt x="83565" y="501396"/>
                </a:lnTo>
                <a:lnTo>
                  <a:pt x="51059" y="494821"/>
                </a:lnTo>
                <a:lnTo>
                  <a:pt x="24495" y="476900"/>
                </a:lnTo>
                <a:lnTo>
                  <a:pt x="6574" y="450336"/>
                </a:lnTo>
                <a:lnTo>
                  <a:pt x="0" y="417830"/>
                </a:lnTo>
                <a:lnTo>
                  <a:pt x="0" y="83566"/>
                </a:lnTo>
                <a:close/>
              </a:path>
            </a:pathLst>
          </a:custGeom>
          <a:ln w="9144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65930" y="4695191"/>
            <a:ext cx="3026410" cy="5111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380"/>
              </a:spcBef>
            </a:pPr>
            <a:r>
              <a:rPr sz="1700" spc="-5" dirty="0">
                <a:latin typeface="Trebuchet MS"/>
                <a:cs typeface="Trebuchet MS"/>
              </a:rPr>
              <a:t>Порядок забора материала на  </a:t>
            </a:r>
            <a:r>
              <a:rPr sz="1700" dirty="0">
                <a:latin typeface="Trebuchet MS"/>
                <a:cs typeface="Trebuchet MS"/>
              </a:rPr>
              <a:t>исследование</a:t>
            </a:r>
            <a:endParaRPr sz="1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227284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392734"/>
            <a:ext cx="8301952" cy="315811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2602" baseline="5401" dirty="0">
                <a:solidFill>
                  <a:srgbClr val="353535"/>
                </a:solidFill>
              </a:rPr>
              <a:t>п.5.1–5.3.</a:t>
            </a:r>
            <a:r>
              <a:rPr sz="2602" spc="47" baseline="5401" dirty="0">
                <a:solidFill>
                  <a:srgbClr val="353535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Профилактика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коронавирусной</a:t>
            </a:r>
            <a:r>
              <a:rPr sz="3200" b="1" spc="-12" dirty="0" smtClean="0">
                <a:solidFill>
                  <a:srgbClr val="FF0000"/>
                </a:solidFill>
              </a:rPr>
              <a:t> </a:t>
            </a:r>
            <a:r>
              <a:rPr sz="3200" b="1" spc="10" dirty="0">
                <a:solidFill>
                  <a:srgbClr val="FF0000"/>
                </a:solidFill>
              </a:rPr>
              <a:t>инфекции</a:t>
            </a:r>
          </a:p>
        </p:txBody>
      </p:sp>
      <p:sp>
        <p:nvSpPr>
          <p:cNvPr id="6" name="object 6"/>
          <p:cNvSpPr/>
          <p:nvPr/>
        </p:nvSpPr>
        <p:spPr>
          <a:xfrm>
            <a:off x="7978795" y="2921133"/>
            <a:ext cx="2536940" cy="2683219"/>
          </a:xfrm>
          <a:custGeom>
            <a:avLst/>
            <a:gdLst/>
            <a:ahLst/>
            <a:cxnLst/>
            <a:rect l="l" t="t" r="r" b="b"/>
            <a:pathLst>
              <a:path w="5264150" h="5567680">
                <a:moveTo>
                  <a:pt x="4903844" y="0"/>
                </a:moveTo>
                <a:lnTo>
                  <a:pt x="359779" y="0"/>
                </a:lnTo>
                <a:lnTo>
                  <a:pt x="310974" y="3285"/>
                </a:lnTo>
                <a:lnTo>
                  <a:pt x="264160" y="12856"/>
                </a:lnTo>
                <a:lnTo>
                  <a:pt x="219767" y="28283"/>
                </a:lnTo>
                <a:lnTo>
                  <a:pt x="178223" y="49136"/>
                </a:lnTo>
                <a:lnTo>
                  <a:pt x="139959" y="74986"/>
                </a:lnTo>
                <a:lnTo>
                  <a:pt x="105403" y="105403"/>
                </a:lnTo>
                <a:lnTo>
                  <a:pt x="74986" y="139959"/>
                </a:lnTo>
                <a:lnTo>
                  <a:pt x="49136" y="178223"/>
                </a:lnTo>
                <a:lnTo>
                  <a:pt x="28283" y="219767"/>
                </a:lnTo>
                <a:lnTo>
                  <a:pt x="12856" y="264160"/>
                </a:lnTo>
                <a:lnTo>
                  <a:pt x="3285" y="310974"/>
                </a:lnTo>
                <a:lnTo>
                  <a:pt x="0" y="359779"/>
                </a:lnTo>
                <a:lnTo>
                  <a:pt x="0" y="5207805"/>
                </a:lnTo>
                <a:lnTo>
                  <a:pt x="3285" y="5256610"/>
                </a:lnTo>
                <a:lnTo>
                  <a:pt x="12856" y="5303424"/>
                </a:lnTo>
                <a:lnTo>
                  <a:pt x="28283" y="5347818"/>
                </a:lnTo>
                <a:lnTo>
                  <a:pt x="49136" y="5389361"/>
                </a:lnTo>
                <a:lnTo>
                  <a:pt x="74986" y="5427626"/>
                </a:lnTo>
                <a:lnTo>
                  <a:pt x="105403" y="5462181"/>
                </a:lnTo>
                <a:lnTo>
                  <a:pt x="139959" y="5492599"/>
                </a:lnTo>
                <a:lnTo>
                  <a:pt x="178223" y="5518449"/>
                </a:lnTo>
                <a:lnTo>
                  <a:pt x="219767" y="5539302"/>
                </a:lnTo>
                <a:lnTo>
                  <a:pt x="264160" y="5554728"/>
                </a:lnTo>
                <a:lnTo>
                  <a:pt x="310974" y="5564299"/>
                </a:lnTo>
                <a:lnTo>
                  <a:pt x="359779" y="5567585"/>
                </a:lnTo>
                <a:lnTo>
                  <a:pt x="4903844" y="5567585"/>
                </a:lnTo>
                <a:lnTo>
                  <a:pt x="4952649" y="5564299"/>
                </a:lnTo>
                <a:lnTo>
                  <a:pt x="4999463" y="5554728"/>
                </a:lnTo>
                <a:lnTo>
                  <a:pt x="5043856" y="5539302"/>
                </a:lnTo>
                <a:lnTo>
                  <a:pt x="5085400" y="5518449"/>
                </a:lnTo>
                <a:lnTo>
                  <a:pt x="5123664" y="5492599"/>
                </a:lnTo>
                <a:lnTo>
                  <a:pt x="5158220" y="5462181"/>
                </a:lnTo>
                <a:lnTo>
                  <a:pt x="5188637" y="5427626"/>
                </a:lnTo>
                <a:lnTo>
                  <a:pt x="5214487" y="5389361"/>
                </a:lnTo>
                <a:lnTo>
                  <a:pt x="5235340" y="5347818"/>
                </a:lnTo>
                <a:lnTo>
                  <a:pt x="5250767" y="5303424"/>
                </a:lnTo>
                <a:lnTo>
                  <a:pt x="5260338" y="5256610"/>
                </a:lnTo>
                <a:lnTo>
                  <a:pt x="5263623" y="5207805"/>
                </a:lnTo>
                <a:lnTo>
                  <a:pt x="5263623" y="359779"/>
                </a:lnTo>
                <a:lnTo>
                  <a:pt x="5260338" y="310974"/>
                </a:lnTo>
                <a:lnTo>
                  <a:pt x="5250767" y="264160"/>
                </a:lnTo>
                <a:lnTo>
                  <a:pt x="5235340" y="219767"/>
                </a:lnTo>
                <a:lnTo>
                  <a:pt x="5214487" y="178223"/>
                </a:lnTo>
                <a:lnTo>
                  <a:pt x="5188637" y="139959"/>
                </a:lnTo>
                <a:lnTo>
                  <a:pt x="5158220" y="105403"/>
                </a:lnTo>
                <a:lnTo>
                  <a:pt x="5123664" y="74986"/>
                </a:lnTo>
                <a:lnTo>
                  <a:pt x="5085400" y="49136"/>
                </a:lnTo>
                <a:lnTo>
                  <a:pt x="5043856" y="28283"/>
                </a:lnTo>
                <a:lnTo>
                  <a:pt x="4999463" y="12856"/>
                </a:lnTo>
                <a:lnTo>
                  <a:pt x="4952649" y="3285"/>
                </a:lnTo>
                <a:lnTo>
                  <a:pt x="490384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7978795" y="1275966"/>
            <a:ext cx="2536940" cy="1441680"/>
          </a:xfrm>
          <a:custGeom>
            <a:avLst/>
            <a:gdLst/>
            <a:ahLst/>
            <a:cxnLst/>
            <a:rect l="l" t="t" r="r" b="b"/>
            <a:pathLst>
              <a:path w="5264150" h="2991485">
                <a:moveTo>
                  <a:pt x="4936509" y="0"/>
                </a:moveTo>
                <a:lnTo>
                  <a:pt x="327113" y="0"/>
                </a:lnTo>
                <a:lnTo>
                  <a:pt x="278781" y="3547"/>
                </a:lnTo>
                <a:lnTo>
                  <a:pt x="232648" y="13851"/>
                </a:lnTo>
                <a:lnTo>
                  <a:pt x="189221" y="30406"/>
                </a:lnTo>
                <a:lnTo>
                  <a:pt x="149008" y="52706"/>
                </a:lnTo>
                <a:lnTo>
                  <a:pt x="112513" y="80244"/>
                </a:lnTo>
                <a:lnTo>
                  <a:pt x="80244" y="112513"/>
                </a:lnTo>
                <a:lnTo>
                  <a:pt x="52706" y="149008"/>
                </a:lnTo>
                <a:lnTo>
                  <a:pt x="30406" y="189221"/>
                </a:lnTo>
                <a:lnTo>
                  <a:pt x="13851" y="232648"/>
                </a:lnTo>
                <a:lnTo>
                  <a:pt x="3547" y="278781"/>
                </a:lnTo>
                <a:lnTo>
                  <a:pt x="0" y="327113"/>
                </a:lnTo>
                <a:lnTo>
                  <a:pt x="0" y="2664362"/>
                </a:lnTo>
                <a:lnTo>
                  <a:pt x="3547" y="2712695"/>
                </a:lnTo>
                <a:lnTo>
                  <a:pt x="13851" y="2758828"/>
                </a:lnTo>
                <a:lnTo>
                  <a:pt x="30406" y="2802254"/>
                </a:lnTo>
                <a:lnTo>
                  <a:pt x="52706" y="2842468"/>
                </a:lnTo>
                <a:lnTo>
                  <a:pt x="80244" y="2878963"/>
                </a:lnTo>
                <a:lnTo>
                  <a:pt x="112513" y="2911232"/>
                </a:lnTo>
                <a:lnTo>
                  <a:pt x="149008" y="2938770"/>
                </a:lnTo>
                <a:lnTo>
                  <a:pt x="189221" y="2961069"/>
                </a:lnTo>
                <a:lnTo>
                  <a:pt x="232648" y="2977625"/>
                </a:lnTo>
                <a:lnTo>
                  <a:pt x="278781" y="2987929"/>
                </a:lnTo>
                <a:lnTo>
                  <a:pt x="327113" y="2991476"/>
                </a:lnTo>
                <a:lnTo>
                  <a:pt x="4936509" y="2991476"/>
                </a:lnTo>
                <a:lnTo>
                  <a:pt x="4984842" y="2987929"/>
                </a:lnTo>
                <a:lnTo>
                  <a:pt x="5030975" y="2977625"/>
                </a:lnTo>
                <a:lnTo>
                  <a:pt x="5074401" y="2961069"/>
                </a:lnTo>
                <a:lnTo>
                  <a:pt x="5114615" y="2938770"/>
                </a:lnTo>
                <a:lnTo>
                  <a:pt x="5151110" y="2911232"/>
                </a:lnTo>
                <a:lnTo>
                  <a:pt x="5183379" y="2878963"/>
                </a:lnTo>
                <a:lnTo>
                  <a:pt x="5210917" y="2842468"/>
                </a:lnTo>
                <a:lnTo>
                  <a:pt x="5233216" y="2802254"/>
                </a:lnTo>
                <a:lnTo>
                  <a:pt x="5249772" y="2758828"/>
                </a:lnTo>
                <a:lnTo>
                  <a:pt x="5260076" y="2712695"/>
                </a:lnTo>
                <a:lnTo>
                  <a:pt x="5263623" y="2664362"/>
                </a:lnTo>
                <a:lnTo>
                  <a:pt x="5263623" y="327113"/>
                </a:lnTo>
                <a:lnTo>
                  <a:pt x="5260076" y="278781"/>
                </a:lnTo>
                <a:lnTo>
                  <a:pt x="5249772" y="232648"/>
                </a:lnTo>
                <a:lnTo>
                  <a:pt x="5233216" y="189221"/>
                </a:lnTo>
                <a:lnTo>
                  <a:pt x="5210917" y="149008"/>
                </a:lnTo>
                <a:lnTo>
                  <a:pt x="5183379" y="112513"/>
                </a:lnTo>
                <a:lnTo>
                  <a:pt x="5151110" y="80244"/>
                </a:lnTo>
                <a:lnTo>
                  <a:pt x="5114615" y="52706"/>
                </a:lnTo>
                <a:lnTo>
                  <a:pt x="5074401" y="30406"/>
                </a:lnTo>
                <a:lnTo>
                  <a:pt x="5030975" y="13851"/>
                </a:lnTo>
                <a:lnTo>
                  <a:pt x="4984842" y="3547"/>
                </a:lnTo>
                <a:lnTo>
                  <a:pt x="4936509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00954" y="1282595"/>
            <a:ext cx="6204333" cy="4332383"/>
          </a:xfrm>
          <a:custGeom>
            <a:avLst/>
            <a:gdLst/>
            <a:ahLst/>
            <a:cxnLst/>
            <a:rect l="l" t="t" r="r" b="b"/>
            <a:pathLst>
              <a:path w="12873990" h="8989695">
                <a:moveTo>
                  <a:pt x="12456463" y="0"/>
                </a:moveTo>
                <a:lnTo>
                  <a:pt x="417213" y="0"/>
                </a:lnTo>
                <a:lnTo>
                  <a:pt x="368557" y="2807"/>
                </a:lnTo>
                <a:lnTo>
                  <a:pt x="321549" y="11020"/>
                </a:lnTo>
                <a:lnTo>
                  <a:pt x="276503" y="24326"/>
                </a:lnTo>
                <a:lnTo>
                  <a:pt x="233732" y="42411"/>
                </a:lnTo>
                <a:lnTo>
                  <a:pt x="193548" y="64962"/>
                </a:lnTo>
                <a:lnTo>
                  <a:pt x="156266" y="91666"/>
                </a:lnTo>
                <a:lnTo>
                  <a:pt x="122197" y="122209"/>
                </a:lnTo>
                <a:lnTo>
                  <a:pt x="91656" y="156278"/>
                </a:lnTo>
                <a:lnTo>
                  <a:pt x="64954" y="193561"/>
                </a:lnTo>
                <a:lnTo>
                  <a:pt x="42405" y="233743"/>
                </a:lnTo>
                <a:lnTo>
                  <a:pt x="24322" y="276511"/>
                </a:lnTo>
                <a:lnTo>
                  <a:pt x="11018" y="321552"/>
                </a:lnTo>
                <a:lnTo>
                  <a:pt x="2806" y="368554"/>
                </a:lnTo>
                <a:lnTo>
                  <a:pt x="0" y="417202"/>
                </a:lnTo>
                <a:lnTo>
                  <a:pt x="0" y="8572357"/>
                </a:lnTo>
                <a:lnTo>
                  <a:pt x="2806" y="8621005"/>
                </a:lnTo>
                <a:lnTo>
                  <a:pt x="11018" y="8668006"/>
                </a:lnTo>
                <a:lnTo>
                  <a:pt x="24322" y="8713048"/>
                </a:lnTo>
                <a:lnTo>
                  <a:pt x="42405" y="8755816"/>
                </a:lnTo>
                <a:lnTo>
                  <a:pt x="64954" y="8795998"/>
                </a:lnTo>
                <a:lnTo>
                  <a:pt x="91656" y="8833281"/>
                </a:lnTo>
                <a:lnTo>
                  <a:pt x="122197" y="8867350"/>
                </a:lnTo>
                <a:lnTo>
                  <a:pt x="156266" y="8897893"/>
                </a:lnTo>
                <a:lnTo>
                  <a:pt x="193548" y="8924597"/>
                </a:lnTo>
                <a:lnTo>
                  <a:pt x="233732" y="8947148"/>
                </a:lnTo>
                <a:lnTo>
                  <a:pt x="276503" y="8965233"/>
                </a:lnTo>
                <a:lnTo>
                  <a:pt x="321549" y="8978539"/>
                </a:lnTo>
                <a:lnTo>
                  <a:pt x="368557" y="8986752"/>
                </a:lnTo>
                <a:lnTo>
                  <a:pt x="417213" y="8989559"/>
                </a:lnTo>
                <a:lnTo>
                  <a:pt x="12456463" y="8989559"/>
                </a:lnTo>
                <a:lnTo>
                  <a:pt x="12505111" y="8986752"/>
                </a:lnTo>
                <a:lnTo>
                  <a:pt x="12552112" y="8978539"/>
                </a:lnTo>
                <a:lnTo>
                  <a:pt x="12597154" y="8965233"/>
                </a:lnTo>
                <a:lnTo>
                  <a:pt x="12639922" y="8947148"/>
                </a:lnTo>
                <a:lnTo>
                  <a:pt x="12680104" y="8924597"/>
                </a:lnTo>
                <a:lnTo>
                  <a:pt x="12717387" y="8897893"/>
                </a:lnTo>
                <a:lnTo>
                  <a:pt x="12751456" y="8867350"/>
                </a:lnTo>
                <a:lnTo>
                  <a:pt x="12781999" y="8833281"/>
                </a:lnTo>
                <a:lnTo>
                  <a:pt x="12808703" y="8795998"/>
                </a:lnTo>
                <a:lnTo>
                  <a:pt x="12831254" y="8755816"/>
                </a:lnTo>
                <a:lnTo>
                  <a:pt x="12849339" y="8713048"/>
                </a:lnTo>
                <a:lnTo>
                  <a:pt x="12862645" y="8668006"/>
                </a:lnTo>
                <a:lnTo>
                  <a:pt x="12870858" y="8621005"/>
                </a:lnTo>
                <a:lnTo>
                  <a:pt x="12873665" y="8572357"/>
                </a:lnTo>
                <a:lnTo>
                  <a:pt x="12873665" y="417202"/>
                </a:lnTo>
                <a:lnTo>
                  <a:pt x="12870858" y="368554"/>
                </a:lnTo>
                <a:lnTo>
                  <a:pt x="12862645" y="321552"/>
                </a:lnTo>
                <a:lnTo>
                  <a:pt x="12849339" y="276511"/>
                </a:lnTo>
                <a:lnTo>
                  <a:pt x="12831254" y="233743"/>
                </a:lnTo>
                <a:lnTo>
                  <a:pt x="12808703" y="193561"/>
                </a:lnTo>
                <a:lnTo>
                  <a:pt x="12781999" y="156278"/>
                </a:lnTo>
                <a:lnTo>
                  <a:pt x="12751456" y="122209"/>
                </a:lnTo>
                <a:lnTo>
                  <a:pt x="12717387" y="91666"/>
                </a:lnTo>
                <a:lnTo>
                  <a:pt x="12680104" y="64962"/>
                </a:lnTo>
                <a:lnTo>
                  <a:pt x="12639922" y="42411"/>
                </a:lnTo>
                <a:lnTo>
                  <a:pt x="12597154" y="24326"/>
                </a:lnTo>
                <a:lnTo>
                  <a:pt x="12552112" y="11020"/>
                </a:lnTo>
                <a:lnTo>
                  <a:pt x="12505111" y="2807"/>
                </a:lnTo>
                <a:lnTo>
                  <a:pt x="124564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8108169" y="1399762"/>
            <a:ext cx="2281716" cy="11361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94941">
              <a:spcBef>
                <a:spcPts val="46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Специфи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ч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еская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  <a:spcBef>
                <a:spcPts val="528"/>
              </a:spcBef>
              <a:tabLst>
                <a:tab pos="833256" algn="l"/>
              </a:tabLst>
            </a:pP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1253" spc="2" dirty="0">
                <a:solidFill>
                  <a:srgbClr val="1F1F1F"/>
                </a:solidFill>
                <a:latin typeface="Arial"/>
                <a:cs typeface="Arial"/>
              </a:rPr>
              <a:t>настоящее </a:t>
            </a: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время </a:t>
            </a:r>
            <a:r>
              <a:rPr sz="1253" spc="2" dirty="0">
                <a:solidFill>
                  <a:srgbClr val="1F1F1F"/>
                </a:solidFill>
                <a:latin typeface="Arial"/>
                <a:cs typeface="Arial"/>
              </a:rPr>
              <a:t>средства  </a:t>
            </a: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специфической</a:t>
            </a:r>
            <a:r>
              <a:rPr sz="1253" spc="-29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профилактики  COVID-19	не</a:t>
            </a:r>
            <a:r>
              <a:rPr sz="1253" spc="-1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1F1F1F"/>
                </a:solidFill>
                <a:latin typeface="Arial"/>
                <a:cs typeface="Arial"/>
              </a:rPr>
              <a:t>разработаны</a:t>
            </a:r>
            <a:endParaRPr sz="125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8170" y="3133749"/>
            <a:ext cx="2149207" cy="2238020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6323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Медикаментоз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17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взрослых  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52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беременных только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r>
              <a:rPr sz="1253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2b</a:t>
            </a:r>
            <a:endParaRPr sz="125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6187" y="1402027"/>
            <a:ext cx="5849039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Меры неспецифической профилактики, направленные</a:t>
            </a:r>
            <a:r>
              <a:rPr sz="1566" b="1" spc="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на:</a:t>
            </a:r>
            <a:endParaRPr sz="15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6187" y="1730017"/>
            <a:ext cx="1773716" cy="1796570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Источник</a:t>
            </a:r>
            <a:r>
              <a:rPr sz="1398" b="1" spc="-5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инфекции</a:t>
            </a:r>
            <a:endParaRPr sz="1398">
              <a:latin typeface="Arial"/>
              <a:cs typeface="Arial"/>
            </a:endParaRPr>
          </a:p>
          <a:p>
            <a:pPr marL="176566" marR="138009" indent="-170752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Изоляция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больных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боксированные  помеще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ия/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алаты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инфекционного  стационара;</a:t>
            </a:r>
            <a:endParaRPr sz="1253">
              <a:latin typeface="Arial"/>
              <a:cs typeface="Arial"/>
            </a:endParaRPr>
          </a:p>
          <a:p>
            <a:pPr marL="176566" marR="2448" indent="-170752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Назначение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этиотропной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03802" y="1738358"/>
            <a:ext cx="1885108" cy="373915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Mеханизм</a:t>
            </a:r>
            <a:r>
              <a:rPr sz="1398" b="1" spc="-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передачи</a:t>
            </a:r>
            <a:endParaRPr sz="1398">
              <a:latin typeface="Arial"/>
              <a:cs typeface="Arial"/>
            </a:endParaRPr>
          </a:p>
          <a:p>
            <a:pPr marL="176260" marR="167080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Соблюдение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правил  личной</a:t>
            </a:r>
            <a:r>
              <a:rPr sz="1253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гигиены</a:t>
            </a:r>
            <a:endParaRPr sz="1253">
              <a:latin typeface="Arial"/>
              <a:cs typeface="Arial"/>
            </a:endParaRPr>
          </a:p>
          <a:p>
            <a:pPr marL="176260" marR="10649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одноразовых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медицинских масок,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-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СИЗ  для</a:t>
            </a:r>
            <a:r>
              <a:rPr sz="1253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медработников;</a:t>
            </a:r>
            <a:endParaRPr sz="1253">
              <a:latin typeface="Arial"/>
              <a:cs typeface="Arial"/>
            </a:endParaRPr>
          </a:p>
          <a:p>
            <a:pPr marL="176260" marR="334159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Проведение  дезинф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кционных  мероприятий;</a:t>
            </a:r>
            <a:endParaRPr sz="1253">
              <a:latin typeface="Arial"/>
              <a:cs typeface="Arial"/>
            </a:endParaRPr>
          </a:p>
          <a:p>
            <a:pPr marL="176260" marR="364148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Утилизация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мед.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отходов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253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В;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41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Транспортировка  больных</a:t>
            </a:r>
            <a:r>
              <a:rPr sz="1253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специальным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253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3745" y="1738358"/>
            <a:ext cx="1799728" cy="348267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Контингент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Элиминационная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терапия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(«промывка»  носа р-ром</a:t>
            </a:r>
            <a:r>
              <a:rPr sz="1253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NaCl)</a:t>
            </a:r>
            <a:endParaRPr sz="1253">
              <a:latin typeface="Arial"/>
              <a:cs typeface="Arial"/>
            </a:endParaRPr>
          </a:p>
          <a:p>
            <a:pPr marL="176260" marR="491446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Местное  ис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ользо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е  лекарств,  обладающих  барьерными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функциями;</a:t>
            </a:r>
            <a:endParaRPr sz="1253">
              <a:latin typeface="Arial"/>
              <a:cs typeface="Arial"/>
            </a:endParaRPr>
          </a:p>
          <a:p>
            <a:pPr marL="176260" marR="42137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времен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ное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обращение</a:t>
            </a:r>
            <a:endParaRPr sz="1253">
              <a:latin typeface="Arial"/>
              <a:cs typeface="Arial"/>
            </a:endParaRPr>
          </a:p>
          <a:p>
            <a:pPr marL="176260" marR="506441">
              <a:lnSpc>
                <a:spcPct val="100699"/>
              </a:lnSpc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медицинские  организации  при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появлении  симптомов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24817" y="5895293"/>
            <a:ext cx="7362021" cy="0"/>
          </a:xfrm>
          <a:custGeom>
            <a:avLst/>
            <a:gdLst/>
            <a:ahLst/>
            <a:cxnLst/>
            <a:rect l="l" t="t" r="r" b="b"/>
            <a:pathLst>
              <a:path w="15276194">
                <a:moveTo>
                  <a:pt x="0" y="0"/>
                </a:moveTo>
                <a:lnTo>
                  <a:pt x="15275786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1606633" y="5988212"/>
            <a:ext cx="7361410" cy="48888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6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Мероприятия по предупреждению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завоза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и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распространения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COVID-19 на территории РФ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регламентированы 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Распоряжениями Правительства РФ 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30.01.20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№140-р,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от 31.01.20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№154-р, от 03.02.20 №194-р, от 18.02.20 №338-р  и Постановлениями Главного государственного санитарного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врача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РФ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24.01.2020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№2,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31.01.2020</a:t>
            </a:r>
            <a:r>
              <a:rPr sz="1036" spc="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№3.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130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5643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4520"/>
            <a:ext cx="518588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pc="7" dirty="0"/>
              <a:t>Профилактика распространения  </a:t>
            </a:r>
            <a:r>
              <a:rPr spc="7" dirty="0">
                <a:solidFill>
                  <a:srgbClr val="1F1F1F"/>
                </a:solidFill>
              </a:rPr>
              <a:t>COVID-19 </a:t>
            </a:r>
            <a:r>
              <a:rPr spc="10" dirty="0">
                <a:solidFill>
                  <a:srgbClr val="1F1F1F"/>
                </a:solidFill>
              </a:rPr>
              <a:t>в медицинских</a:t>
            </a:r>
            <a:r>
              <a:rPr spc="-19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организациях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00954" y="1282595"/>
            <a:ext cx="4592198" cy="4523954"/>
          </a:xfrm>
          <a:custGeom>
            <a:avLst/>
            <a:gdLst/>
            <a:ahLst/>
            <a:cxnLst/>
            <a:rect l="l" t="t" r="r" b="b"/>
            <a:pathLst>
              <a:path w="9528810" h="9387205">
                <a:moveTo>
                  <a:pt x="9093057" y="0"/>
                </a:moveTo>
                <a:lnTo>
                  <a:pt x="435655" y="0"/>
                </a:lnTo>
                <a:lnTo>
                  <a:pt x="388184" y="2556"/>
                </a:lnTo>
                <a:lnTo>
                  <a:pt x="342194" y="10049"/>
                </a:lnTo>
                <a:lnTo>
                  <a:pt x="297951" y="22212"/>
                </a:lnTo>
                <a:lnTo>
                  <a:pt x="255720" y="38779"/>
                </a:lnTo>
                <a:lnTo>
                  <a:pt x="215768" y="59485"/>
                </a:lnTo>
                <a:lnTo>
                  <a:pt x="178359" y="84063"/>
                </a:lnTo>
                <a:lnTo>
                  <a:pt x="143760" y="112248"/>
                </a:lnTo>
                <a:lnTo>
                  <a:pt x="112236" y="143774"/>
                </a:lnTo>
                <a:lnTo>
                  <a:pt x="84054" y="178374"/>
                </a:lnTo>
                <a:lnTo>
                  <a:pt x="59478" y="215783"/>
                </a:lnTo>
                <a:lnTo>
                  <a:pt x="38774" y="255735"/>
                </a:lnTo>
                <a:lnTo>
                  <a:pt x="22209" y="297964"/>
                </a:lnTo>
                <a:lnTo>
                  <a:pt x="10047" y="342205"/>
                </a:lnTo>
                <a:lnTo>
                  <a:pt x="2556" y="388190"/>
                </a:lnTo>
                <a:lnTo>
                  <a:pt x="0" y="435655"/>
                </a:lnTo>
                <a:lnTo>
                  <a:pt x="0" y="8951392"/>
                </a:lnTo>
                <a:lnTo>
                  <a:pt x="2556" y="8998857"/>
                </a:lnTo>
                <a:lnTo>
                  <a:pt x="10047" y="9044842"/>
                </a:lnTo>
                <a:lnTo>
                  <a:pt x="22209" y="9089083"/>
                </a:lnTo>
                <a:lnTo>
                  <a:pt x="38774" y="9131312"/>
                </a:lnTo>
                <a:lnTo>
                  <a:pt x="59478" y="9171264"/>
                </a:lnTo>
                <a:lnTo>
                  <a:pt x="84054" y="9208673"/>
                </a:lnTo>
                <a:lnTo>
                  <a:pt x="112236" y="9243273"/>
                </a:lnTo>
                <a:lnTo>
                  <a:pt x="143760" y="9274799"/>
                </a:lnTo>
                <a:lnTo>
                  <a:pt x="178359" y="9302984"/>
                </a:lnTo>
                <a:lnTo>
                  <a:pt x="215768" y="9327562"/>
                </a:lnTo>
                <a:lnTo>
                  <a:pt x="255720" y="9348268"/>
                </a:lnTo>
                <a:lnTo>
                  <a:pt x="297951" y="9364835"/>
                </a:lnTo>
                <a:lnTo>
                  <a:pt x="342194" y="9376998"/>
                </a:lnTo>
                <a:lnTo>
                  <a:pt x="388184" y="9384491"/>
                </a:lnTo>
                <a:lnTo>
                  <a:pt x="435655" y="9387047"/>
                </a:lnTo>
                <a:lnTo>
                  <a:pt x="9093057" y="9387047"/>
                </a:lnTo>
                <a:lnTo>
                  <a:pt x="9140522" y="9384491"/>
                </a:lnTo>
                <a:lnTo>
                  <a:pt x="9186508" y="9376998"/>
                </a:lnTo>
                <a:lnTo>
                  <a:pt x="9230748" y="9364835"/>
                </a:lnTo>
                <a:lnTo>
                  <a:pt x="9272977" y="9348268"/>
                </a:lnTo>
                <a:lnTo>
                  <a:pt x="9312929" y="9327562"/>
                </a:lnTo>
                <a:lnTo>
                  <a:pt x="9350338" y="9302984"/>
                </a:lnTo>
                <a:lnTo>
                  <a:pt x="9384939" y="9274799"/>
                </a:lnTo>
                <a:lnTo>
                  <a:pt x="9416464" y="9243273"/>
                </a:lnTo>
                <a:lnTo>
                  <a:pt x="9444649" y="9208673"/>
                </a:lnTo>
                <a:lnTo>
                  <a:pt x="9469227" y="9171264"/>
                </a:lnTo>
                <a:lnTo>
                  <a:pt x="9489933" y="9131312"/>
                </a:lnTo>
                <a:lnTo>
                  <a:pt x="9506500" y="9089083"/>
                </a:lnTo>
                <a:lnTo>
                  <a:pt x="9518663" y="9044842"/>
                </a:lnTo>
                <a:lnTo>
                  <a:pt x="9526156" y="8998857"/>
                </a:lnTo>
                <a:lnTo>
                  <a:pt x="9528713" y="8951392"/>
                </a:lnTo>
                <a:lnTo>
                  <a:pt x="9528713" y="435655"/>
                </a:lnTo>
                <a:lnTo>
                  <a:pt x="9526156" y="388190"/>
                </a:lnTo>
                <a:lnTo>
                  <a:pt x="9518663" y="342205"/>
                </a:lnTo>
                <a:lnTo>
                  <a:pt x="9506500" y="297964"/>
                </a:lnTo>
                <a:lnTo>
                  <a:pt x="9489933" y="255735"/>
                </a:lnTo>
                <a:lnTo>
                  <a:pt x="9469227" y="215783"/>
                </a:lnTo>
                <a:lnTo>
                  <a:pt x="9444649" y="178374"/>
                </a:lnTo>
                <a:lnTo>
                  <a:pt x="9416464" y="143774"/>
                </a:lnTo>
                <a:lnTo>
                  <a:pt x="9384939" y="112248"/>
                </a:lnTo>
                <a:lnTo>
                  <a:pt x="9350338" y="84063"/>
                </a:lnTo>
                <a:lnTo>
                  <a:pt x="9312929" y="59485"/>
                </a:lnTo>
                <a:lnTo>
                  <a:pt x="9272977" y="38779"/>
                </a:lnTo>
                <a:lnTo>
                  <a:pt x="9230748" y="22212"/>
                </a:lnTo>
                <a:lnTo>
                  <a:pt x="9186508" y="10049"/>
                </a:lnTo>
                <a:lnTo>
                  <a:pt x="9140522" y="2556"/>
                </a:lnTo>
                <a:lnTo>
                  <a:pt x="909305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76187" y="1466333"/>
            <a:ext cx="3900277" cy="4201289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Транспортировка</a:t>
            </a:r>
            <a:r>
              <a:rPr sz="1735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пациента</a:t>
            </a:r>
            <a:endParaRPr sz="1735">
              <a:latin typeface="Arial"/>
              <a:cs typeface="Arial"/>
            </a:endParaRPr>
          </a:p>
          <a:p>
            <a:pPr marL="176566" marR="373022" indent="-170752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подтверждённым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необходимо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госпитализировать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инфекционный  стационар, доставка осуществляется  специализированным</a:t>
            </a:r>
            <a:r>
              <a:rPr sz="1398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398">
              <a:latin typeface="Arial"/>
              <a:cs typeface="Arial"/>
            </a:endParaRPr>
          </a:p>
          <a:p>
            <a:pPr marL="176566" marR="343033" indent="-170752">
              <a:lnSpc>
                <a:spcPts val="1672"/>
              </a:lnSpc>
              <a:spcBef>
                <a:spcPts val="10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Персонал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водитель, контактирующие</a:t>
            </a:r>
            <a:r>
              <a:rPr sz="1398" spc="-8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больными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подозрении на  инфекцию) должны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обеспечены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средствами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индивидуальной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защиты:</a:t>
            </a:r>
            <a:endParaRPr sz="1398">
              <a:latin typeface="Arial"/>
              <a:cs typeface="Arial"/>
            </a:endParaRPr>
          </a:p>
          <a:p>
            <a:pPr marL="323755" lvl="1" indent="-156675">
              <a:spcBef>
                <a:spcPts val="140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>
              <a:latin typeface="Arial"/>
              <a:cs typeface="Arial"/>
            </a:endParaRPr>
          </a:p>
          <a:p>
            <a:pPr marL="176566" marR="2448" indent="-170752">
              <a:lnSpc>
                <a:spcPct val="99600"/>
              </a:lnSpc>
              <a:spcBef>
                <a:spcPts val="1067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предметы, использованные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транспортировании, обеззараживаются на  территории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мед.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организации на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специально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оборудованной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площадке со стоком и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ямой</a:t>
            </a:r>
            <a:endParaRPr sz="1398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131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6330269" y="1466333"/>
            <a:ext cx="4041660" cy="4374734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spc="-2" dirty="0">
                <a:solidFill>
                  <a:srgbClr val="006FC0"/>
                </a:solidFill>
                <a:latin typeface="Arial"/>
                <a:cs typeface="Arial"/>
              </a:rPr>
              <a:t>Дезинфицирование</a:t>
            </a:r>
            <a:endParaRPr sz="1735">
              <a:latin typeface="Arial"/>
              <a:cs typeface="Arial"/>
            </a:endParaRPr>
          </a:p>
          <a:p>
            <a:pPr marL="176260" marR="2448" indent="-170446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Профилактическая дезинфекция начинается  немедленно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возникновении угрозы  заболевания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прекращаются через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5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дней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ликвидации угрозы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заноса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возбудителя,  включает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себя:</a:t>
            </a:r>
            <a:endParaRPr sz="1398">
              <a:latin typeface="Arial"/>
              <a:cs typeface="Arial"/>
            </a:endParaRPr>
          </a:p>
          <a:p>
            <a:pPr marL="398114" lvl="1" indent="-156675">
              <a:spcBef>
                <a:spcPts val="573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меры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гигиены,</a:t>
            </a:r>
            <a:endParaRPr sz="1205">
              <a:latin typeface="Arial"/>
              <a:cs typeface="Arial"/>
            </a:endParaRPr>
          </a:p>
          <a:p>
            <a:pPr marL="398114" marR="723093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частое мытье рук с мылом или протирку  их кожными антисептиками,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регулярное проветривание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помещений,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проведение влажной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уборки.</a:t>
            </a:r>
            <a:endParaRPr sz="1205">
              <a:latin typeface="Arial"/>
              <a:cs typeface="Arial"/>
            </a:endParaRPr>
          </a:p>
          <a:p>
            <a:pPr marL="176260" marR="216653" indent="-170446">
              <a:lnSpc>
                <a:spcPts val="1672"/>
              </a:lnSpc>
              <a:spcBef>
                <a:spcPts val="64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кладовой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одежда больного хранится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мешках,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сложенных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баки  или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полиэтиленовые</a:t>
            </a:r>
            <a:r>
              <a:rPr sz="1398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мешки</a:t>
            </a:r>
            <a:endParaRPr sz="1398">
              <a:latin typeface="Arial"/>
              <a:cs typeface="Arial"/>
            </a:endParaRPr>
          </a:p>
          <a:p>
            <a:pPr marL="176260" marR="332629" indent="-170446">
              <a:lnSpc>
                <a:spcPct val="99600"/>
              </a:lnSpc>
              <a:spcBef>
                <a:spcPts val="98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Медицинские отходы,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т.ч. биологические  выделения пациентов,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утилизируются 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соответствии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санитарно-  эпидемиологическими требованиями,  применяемыми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отходам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398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4903730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COVID-19 у медицинских</a:t>
            </a:r>
            <a:r>
              <a:rPr spc="5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работников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6095669" y="1372740"/>
            <a:ext cx="4447754" cy="4875270"/>
          </a:xfrm>
          <a:custGeom>
            <a:avLst/>
            <a:gdLst/>
            <a:ahLst/>
            <a:cxnLst/>
            <a:rect l="l" t="t" r="r" b="b"/>
            <a:pathLst>
              <a:path w="9229090" h="10116185">
                <a:moveTo>
                  <a:pt x="8800558" y="0"/>
                </a:moveTo>
                <a:lnTo>
                  <a:pt x="428319" y="0"/>
                </a:lnTo>
                <a:lnTo>
                  <a:pt x="381647" y="2513"/>
                </a:lnTo>
                <a:lnTo>
                  <a:pt x="336431" y="9878"/>
                </a:lnTo>
                <a:lnTo>
                  <a:pt x="292932" y="21834"/>
                </a:lnTo>
                <a:lnTo>
                  <a:pt x="251412" y="38120"/>
                </a:lnTo>
                <a:lnTo>
                  <a:pt x="212132" y="58475"/>
                </a:lnTo>
                <a:lnTo>
                  <a:pt x="175354" y="82637"/>
                </a:lnTo>
                <a:lnTo>
                  <a:pt x="141337" y="110345"/>
                </a:lnTo>
                <a:lnTo>
                  <a:pt x="110345" y="141337"/>
                </a:lnTo>
                <a:lnTo>
                  <a:pt x="82637" y="175354"/>
                </a:lnTo>
                <a:lnTo>
                  <a:pt x="58475" y="212132"/>
                </a:lnTo>
                <a:lnTo>
                  <a:pt x="38120" y="251412"/>
                </a:lnTo>
                <a:lnTo>
                  <a:pt x="21834" y="292932"/>
                </a:lnTo>
                <a:lnTo>
                  <a:pt x="9878" y="336431"/>
                </a:lnTo>
                <a:lnTo>
                  <a:pt x="2513" y="381647"/>
                </a:lnTo>
                <a:lnTo>
                  <a:pt x="0" y="428319"/>
                </a:lnTo>
                <a:lnTo>
                  <a:pt x="0" y="9687685"/>
                </a:lnTo>
                <a:lnTo>
                  <a:pt x="2513" y="9734358"/>
                </a:lnTo>
                <a:lnTo>
                  <a:pt x="9878" y="9779574"/>
                </a:lnTo>
                <a:lnTo>
                  <a:pt x="21834" y="9823072"/>
                </a:lnTo>
                <a:lnTo>
                  <a:pt x="38120" y="9864592"/>
                </a:lnTo>
                <a:lnTo>
                  <a:pt x="58475" y="9903872"/>
                </a:lnTo>
                <a:lnTo>
                  <a:pt x="82637" y="9940651"/>
                </a:lnTo>
                <a:lnTo>
                  <a:pt x="110345" y="9974667"/>
                </a:lnTo>
                <a:lnTo>
                  <a:pt x="141337" y="10005660"/>
                </a:lnTo>
                <a:lnTo>
                  <a:pt x="175354" y="10033368"/>
                </a:lnTo>
                <a:lnTo>
                  <a:pt x="212132" y="10057530"/>
                </a:lnTo>
                <a:lnTo>
                  <a:pt x="251412" y="10077884"/>
                </a:lnTo>
                <a:lnTo>
                  <a:pt x="292932" y="10094170"/>
                </a:lnTo>
                <a:lnTo>
                  <a:pt x="336431" y="10106127"/>
                </a:lnTo>
                <a:lnTo>
                  <a:pt x="381647" y="10113492"/>
                </a:lnTo>
                <a:lnTo>
                  <a:pt x="428319" y="10116005"/>
                </a:lnTo>
                <a:lnTo>
                  <a:pt x="8800558" y="10116005"/>
                </a:lnTo>
                <a:lnTo>
                  <a:pt x="8847230" y="10113492"/>
                </a:lnTo>
                <a:lnTo>
                  <a:pt x="8892446" y="10106127"/>
                </a:lnTo>
                <a:lnTo>
                  <a:pt x="8935945" y="10094170"/>
                </a:lnTo>
                <a:lnTo>
                  <a:pt x="8977465" y="10077884"/>
                </a:lnTo>
                <a:lnTo>
                  <a:pt x="9016744" y="10057530"/>
                </a:lnTo>
                <a:lnTo>
                  <a:pt x="9053523" y="10033368"/>
                </a:lnTo>
                <a:lnTo>
                  <a:pt x="9087540" y="10005660"/>
                </a:lnTo>
                <a:lnTo>
                  <a:pt x="9118532" y="9974667"/>
                </a:lnTo>
                <a:lnTo>
                  <a:pt x="9146240" y="9940651"/>
                </a:lnTo>
                <a:lnTo>
                  <a:pt x="9170402" y="9903872"/>
                </a:lnTo>
                <a:lnTo>
                  <a:pt x="9190757" y="9864592"/>
                </a:lnTo>
                <a:lnTo>
                  <a:pt x="9207043" y="9823072"/>
                </a:lnTo>
                <a:lnTo>
                  <a:pt x="9218999" y="9779574"/>
                </a:lnTo>
                <a:lnTo>
                  <a:pt x="9226364" y="9734358"/>
                </a:lnTo>
                <a:lnTo>
                  <a:pt x="9228877" y="9687685"/>
                </a:lnTo>
                <a:lnTo>
                  <a:pt x="9228877" y="428319"/>
                </a:lnTo>
                <a:lnTo>
                  <a:pt x="9226364" y="381647"/>
                </a:lnTo>
                <a:lnTo>
                  <a:pt x="9218999" y="336431"/>
                </a:lnTo>
                <a:lnTo>
                  <a:pt x="9207043" y="292932"/>
                </a:lnTo>
                <a:lnTo>
                  <a:pt x="9190757" y="251412"/>
                </a:lnTo>
                <a:lnTo>
                  <a:pt x="9170402" y="212132"/>
                </a:lnTo>
                <a:lnTo>
                  <a:pt x="9146240" y="175354"/>
                </a:lnTo>
                <a:lnTo>
                  <a:pt x="9118532" y="141337"/>
                </a:lnTo>
                <a:lnTo>
                  <a:pt x="9087540" y="110345"/>
                </a:lnTo>
                <a:lnTo>
                  <a:pt x="9053523" y="82637"/>
                </a:lnTo>
                <a:lnTo>
                  <a:pt x="9016744" y="58475"/>
                </a:lnTo>
                <a:lnTo>
                  <a:pt x="8977465" y="38120"/>
                </a:lnTo>
                <a:lnTo>
                  <a:pt x="8935945" y="21834"/>
                </a:lnTo>
                <a:lnTo>
                  <a:pt x="8892446" y="9878"/>
                </a:lnTo>
                <a:lnTo>
                  <a:pt x="8847230" y="2513"/>
                </a:lnTo>
                <a:lnTo>
                  <a:pt x="8800558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1332412" y="1619793"/>
            <a:ext cx="4245428" cy="4090558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566" marR="452890" indent="-170752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/>
              <a:t>Следует проводить </a:t>
            </a:r>
            <a:r>
              <a:rPr spc="-7" dirty="0"/>
              <a:t>ежедневные  </a:t>
            </a:r>
            <a:r>
              <a:rPr spc="-5" dirty="0"/>
              <a:t>осмотры </a:t>
            </a:r>
            <a:r>
              <a:rPr spc="-2" dirty="0"/>
              <a:t>медицинских </a:t>
            </a:r>
            <a:r>
              <a:rPr spc="-5" dirty="0"/>
              <a:t>работников  </a:t>
            </a:r>
            <a:r>
              <a:rPr spc="-2" dirty="0"/>
              <a:t>с </a:t>
            </a:r>
            <a:r>
              <a:rPr spc="-5" dirty="0"/>
              <a:t>проведением термометрии </a:t>
            </a:r>
            <a:r>
              <a:rPr spc="-2" dirty="0"/>
              <a:t>2</a:t>
            </a:r>
            <a:r>
              <a:rPr spc="-63" dirty="0"/>
              <a:t> </a:t>
            </a:r>
            <a:r>
              <a:rPr spc="-7" dirty="0" err="1" smtClean="0"/>
              <a:t>раза</a:t>
            </a:r>
            <a:r>
              <a:rPr lang="en-US" dirty="0"/>
              <a:t> </a:t>
            </a:r>
            <a:r>
              <a:rPr spc="-2" dirty="0" smtClean="0"/>
              <a:t>в </a:t>
            </a:r>
            <a:r>
              <a:rPr spc="-5" dirty="0"/>
              <a:t>день на протяжении </a:t>
            </a:r>
            <a:r>
              <a:rPr spc="-5" dirty="0" err="1"/>
              <a:t>всего</a:t>
            </a:r>
            <a:r>
              <a:rPr spc="-48" dirty="0"/>
              <a:t> </a:t>
            </a:r>
            <a:r>
              <a:rPr spc="-5" dirty="0" err="1" smtClean="0"/>
              <a:t>периода</a:t>
            </a:r>
            <a:r>
              <a:rPr lang="en-US" spc="-5" dirty="0" smtClean="0"/>
              <a:t> </a:t>
            </a:r>
            <a:r>
              <a:rPr spc="-5" dirty="0" err="1" smtClean="0"/>
              <a:t>ухода</a:t>
            </a:r>
            <a:r>
              <a:rPr spc="-5" dirty="0" smtClean="0"/>
              <a:t> </a:t>
            </a:r>
            <a:r>
              <a:rPr spc="-5" dirty="0"/>
              <a:t>за пациентами </a:t>
            </a:r>
            <a:r>
              <a:rPr spc="-2" dirty="0"/>
              <a:t>с</a:t>
            </a:r>
            <a:r>
              <a:rPr spc="-34" dirty="0"/>
              <a:t> </a:t>
            </a:r>
            <a:r>
              <a:rPr spc="-5" dirty="0" smtClean="0"/>
              <a:t>COVID-19</a:t>
            </a:r>
            <a:r>
              <a:rPr lang="en-US" spc="-5" dirty="0" smtClean="0"/>
              <a:t> </a:t>
            </a:r>
            <a:r>
              <a:rPr spc="-2" dirty="0" smtClean="0"/>
              <a:t>и </a:t>
            </a:r>
            <a:r>
              <a:rPr spc="-2" dirty="0"/>
              <a:t>в </a:t>
            </a:r>
            <a:r>
              <a:rPr spc="-5" dirty="0"/>
              <a:t>течение 14 дней </a:t>
            </a:r>
            <a:r>
              <a:rPr spc="-2" dirty="0"/>
              <a:t>после</a:t>
            </a:r>
            <a:r>
              <a:rPr spc="-67" dirty="0"/>
              <a:t> </a:t>
            </a:r>
            <a:r>
              <a:rPr spc="-2" dirty="0"/>
              <a:t>последнего  </a:t>
            </a:r>
            <a:r>
              <a:rPr spc="-5" dirty="0"/>
              <a:t>контакта </a:t>
            </a:r>
            <a:r>
              <a:rPr spc="-2" dirty="0"/>
              <a:t>с</a:t>
            </a:r>
            <a:r>
              <a:rPr spc="-14" dirty="0"/>
              <a:t> </a:t>
            </a:r>
            <a:r>
              <a:rPr spc="-7" dirty="0"/>
              <a:t>больным</a:t>
            </a:r>
          </a:p>
          <a:p>
            <a:pPr marL="176566" marR="2448" indent="-170752">
              <a:lnSpc>
                <a:spcPct val="99600"/>
              </a:lnSpc>
              <a:spcBef>
                <a:spcPts val="988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Медицинский персонал,</a:t>
            </a:r>
            <a:r>
              <a:rPr spc="-60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контактирующий 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пациентами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COVID-19 </a:t>
            </a:r>
            <a:r>
              <a:rPr spc="-2" dirty="0">
                <a:solidFill>
                  <a:srgbClr val="1F1F1F"/>
                </a:solidFill>
              </a:rPr>
              <a:t>и при  </a:t>
            </a:r>
            <a:r>
              <a:rPr spc="-5" dirty="0">
                <a:solidFill>
                  <a:srgbClr val="1F1F1F"/>
                </a:solidFill>
              </a:rPr>
              <a:t>подозрении на </a:t>
            </a:r>
            <a:r>
              <a:rPr spc="-7" dirty="0">
                <a:solidFill>
                  <a:srgbClr val="1F1F1F"/>
                </a:solidFill>
              </a:rPr>
              <a:t>данное заболевание,  </a:t>
            </a:r>
            <a:r>
              <a:rPr spc="-5" dirty="0">
                <a:solidFill>
                  <a:srgbClr val="1F1F1F"/>
                </a:solidFill>
              </a:rPr>
              <a:t>должен </a:t>
            </a:r>
            <a:r>
              <a:rPr spc="-2" dirty="0">
                <a:solidFill>
                  <a:srgbClr val="1F1F1F"/>
                </a:solidFill>
              </a:rPr>
              <a:t>быть </a:t>
            </a:r>
            <a:r>
              <a:rPr spc="-5" dirty="0">
                <a:solidFill>
                  <a:srgbClr val="1F1F1F"/>
                </a:solidFill>
              </a:rPr>
              <a:t>обеспечен </a:t>
            </a:r>
            <a:r>
              <a:rPr spc="-2" dirty="0">
                <a:solidFill>
                  <a:srgbClr val="1F1F1F"/>
                </a:solidFill>
              </a:rPr>
              <a:t>средствами  </a:t>
            </a:r>
            <a:r>
              <a:rPr spc="-5" dirty="0">
                <a:solidFill>
                  <a:srgbClr val="1F1F1F"/>
                </a:solidFill>
              </a:rPr>
              <a:t>индивидуальной</a:t>
            </a:r>
            <a:r>
              <a:rPr spc="-22" dirty="0">
                <a:solidFill>
                  <a:srgbClr val="1F1F1F"/>
                </a:solidFill>
              </a:rPr>
              <a:t> </a:t>
            </a:r>
            <a:r>
              <a:rPr spc="-7" dirty="0">
                <a:solidFill>
                  <a:srgbClr val="1F1F1F"/>
                </a:solidFill>
              </a:rPr>
              <a:t>защиты</a:t>
            </a:r>
            <a:endParaRPr dirty="0"/>
          </a:p>
          <a:p>
            <a:pPr marL="323755" lvl="1" indent="-156675">
              <a:lnSpc>
                <a:spcPct val="100000"/>
              </a:lnSpc>
              <a:spcBef>
                <a:spcPts val="491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 dirty="0">
              <a:latin typeface="Arial"/>
              <a:cs typeface="Arial"/>
            </a:endParaRPr>
          </a:p>
          <a:p>
            <a:pPr marL="176566" marR="62119" indent="-170752">
              <a:lnSpc>
                <a:spcPts val="1672"/>
              </a:lnSpc>
              <a:spcBef>
                <a:spcPts val="831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Для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работников, занятых</a:t>
            </a:r>
            <a:r>
              <a:rPr spc="-55" dirty="0">
                <a:solidFill>
                  <a:srgbClr val="1F1F1F"/>
                </a:solidFill>
              </a:rPr>
              <a:t> </a:t>
            </a:r>
            <a:r>
              <a:rPr spc="-2" dirty="0">
                <a:solidFill>
                  <a:srgbClr val="1F1F1F"/>
                </a:solidFill>
              </a:rPr>
              <a:t>в  сборе и </a:t>
            </a:r>
            <a:r>
              <a:rPr spc="-5" dirty="0">
                <a:solidFill>
                  <a:srgbClr val="1F1F1F"/>
                </a:solidFill>
              </a:rPr>
              <a:t>удалении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отходов  </a:t>
            </a:r>
            <a:r>
              <a:rPr spc="-2" dirty="0">
                <a:solidFill>
                  <a:srgbClr val="1F1F1F"/>
                </a:solidFill>
              </a:rPr>
              <a:t>класса В, </a:t>
            </a:r>
            <a:r>
              <a:rPr spc="-5" dirty="0">
                <a:solidFill>
                  <a:srgbClr val="1F1F1F"/>
                </a:solidFill>
              </a:rPr>
              <a:t>необходима </a:t>
            </a:r>
            <a:r>
              <a:rPr spc="-7" dirty="0">
                <a:solidFill>
                  <a:srgbClr val="1F1F1F"/>
                </a:solidFill>
              </a:rPr>
              <a:t>защита органов  </a:t>
            </a:r>
            <a:r>
              <a:rPr spc="-5" dirty="0">
                <a:solidFill>
                  <a:srgbClr val="1F1F1F"/>
                </a:solidFill>
              </a:rPr>
              <a:t>дыхания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помощью</a:t>
            </a:r>
            <a:r>
              <a:rPr spc="-24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респиратора</a:t>
            </a:r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132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5982789" y="1468587"/>
            <a:ext cx="4560531" cy="4494451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260" marR="2448" indent="-170446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 прикасаться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глазам, носу, рту, руками,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том числе 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перчатках</a:t>
            </a:r>
            <a:endParaRPr sz="1398" dirty="0">
              <a:latin typeface="Arial"/>
              <a:cs typeface="Arial"/>
            </a:endParaRPr>
          </a:p>
          <a:p>
            <a:pPr marL="176260" marR="110468" indent="-170446" algn="just">
              <a:lnSpc>
                <a:spcPts val="1672"/>
              </a:lnSpc>
              <a:spcBef>
                <a:spcPts val="1041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 попадании биологического материала,  содержащего возбудитель SARS-CoV-19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кожные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покровы:</a:t>
            </a:r>
            <a:endParaRPr sz="1398" dirty="0">
              <a:latin typeface="Arial"/>
              <a:cs typeface="Arial"/>
            </a:endParaRPr>
          </a:p>
          <a:p>
            <a:pPr marL="330181" marR="178096" lvl="1" indent="-156675">
              <a:lnSpc>
                <a:spcPct val="101099"/>
              </a:lnSpc>
              <a:spcBef>
                <a:spcPts val="622"/>
              </a:spcBef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руки обрабатывают спиртсодержащим кожным  антисептиком или спиртом, если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лицо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было 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защищено, то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его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протирают тампоном,  смоченным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70%-м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этиловым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спиртом;</a:t>
            </a:r>
            <a:endParaRPr sz="1205" dirty="0">
              <a:latin typeface="Arial"/>
              <a:cs typeface="Arial"/>
            </a:endParaRPr>
          </a:p>
          <a:p>
            <a:pPr marL="330181" marR="185746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рта и горла ополаскивают  70%-м этиловым спиртом, в глаза и нос  закапывают 2%-й раствор борной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кислоты.</a:t>
            </a:r>
            <a:endParaRPr sz="1205" dirty="0">
              <a:latin typeface="Arial"/>
              <a:cs typeface="Arial"/>
            </a:endParaRPr>
          </a:p>
          <a:p>
            <a:pPr marL="176260" marR="73748" indent="-170446">
              <a:lnSpc>
                <a:spcPct val="99600"/>
              </a:lnSpc>
              <a:spcBef>
                <a:spcPts val="119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Гигиеническую обработку рук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спиртосодержащих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кожных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антисептиков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следует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проводить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 каждого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кожными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покровами  больного (потенциального больного), его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оболочками, выделениями,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повязками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предметами ухода,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а также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объектами,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непосредственной близости от</a:t>
            </a:r>
            <a:r>
              <a:rPr sz="1398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7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3472149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Проведение</a:t>
            </a:r>
            <a:r>
              <a:rPr spc="10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дезинфекции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3414286"/>
            <a:ext cx="3509178" cy="3038513"/>
          </a:xfrm>
          <a:custGeom>
            <a:avLst/>
            <a:gdLst/>
            <a:ahLst/>
            <a:cxnLst/>
            <a:rect l="l" t="t" r="r" b="b"/>
            <a:pathLst>
              <a:path w="7281545" h="6304915">
                <a:moveTo>
                  <a:pt x="6988708" y="0"/>
                </a:moveTo>
                <a:lnTo>
                  <a:pt x="292603" y="0"/>
                </a:lnTo>
                <a:lnTo>
                  <a:pt x="245142" y="3829"/>
                </a:lnTo>
                <a:lnTo>
                  <a:pt x="200119" y="14917"/>
                </a:lnTo>
                <a:lnTo>
                  <a:pt x="158136" y="32660"/>
                </a:lnTo>
                <a:lnTo>
                  <a:pt x="119796" y="56457"/>
                </a:lnTo>
                <a:lnTo>
                  <a:pt x="85702" y="85704"/>
                </a:lnTo>
                <a:lnTo>
                  <a:pt x="56456" y="119799"/>
                </a:lnTo>
                <a:lnTo>
                  <a:pt x="32660" y="158140"/>
                </a:lnTo>
                <a:lnTo>
                  <a:pt x="14917" y="200124"/>
                </a:lnTo>
                <a:lnTo>
                  <a:pt x="3829" y="245150"/>
                </a:lnTo>
                <a:lnTo>
                  <a:pt x="0" y="292614"/>
                </a:lnTo>
                <a:lnTo>
                  <a:pt x="0" y="6012180"/>
                </a:lnTo>
                <a:lnTo>
                  <a:pt x="3829" y="6059644"/>
                </a:lnTo>
                <a:lnTo>
                  <a:pt x="14917" y="6104670"/>
                </a:lnTo>
                <a:lnTo>
                  <a:pt x="32660" y="6146654"/>
                </a:lnTo>
                <a:lnTo>
                  <a:pt x="56456" y="6184995"/>
                </a:lnTo>
                <a:lnTo>
                  <a:pt x="85702" y="6219091"/>
                </a:lnTo>
                <a:lnTo>
                  <a:pt x="119796" y="6248338"/>
                </a:lnTo>
                <a:lnTo>
                  <a:pt x="158136" y="6272134"/>
                </a:lnTo>
                <a:lnTo>
                  <a:pt x="200119" y="6289877"/>
                </a:lnTo>
                <a:lnTo>
                  <a:pt x="245142" y="6300965"/>
                </a:lnTo>
                <a:lnTo>
                  <a:pt x="292603" y="6304795"/>
                </a:lnTo>
                <a:lnTo>
                  <a:pt x="6988708" y="6304795"/>
                </a:lnTo>
                <a:lnTo>
                  <a:pt x="7036172" y="6300965"/>
                </a:lnTo>
                <a:lnTo>
                  <a:pt x="7081198" y="6289877"/>
                </a:lnTo>
                <a:lnTo>
                  <a:pt x="7123182" y="6272134"/>
                </a:lnTo>
                <a:lnTo>
                  <a:pt x="7161523" y="6248338"/>
                </a:lnTo>
                <a:lnTo>
                  <a:pt x="7195619" y="6219091"/>
                </a:lnTo>
                <a:lnTo>
                  <a:pt x="7224866" y="6184995"/>
                </a:lnTo>
                <a:lnTo>
                  <a:pt x="7248662" y="6146654"/>
                </a:lnTo>
                <a:lnTo>
                  <a:pt x="7266405" y="6104670"/>
                </a:lnTo>
                <a:lnTo>
                  <a:pt x="7277493" y="6059644"/>
                </a:lnTo>
                <a:lnTo>
                  <a:pt x="7281323" y="6012180"/>
                </a:lnTo>
                <a:lnTo>
                  <a:pt x="7281323" y="292614"/>
                </a:lnTo>
                <a:lnTo>
                  <a:pt x="7277493" y="245150"/>
                </a:lnTo>
                <a:lnTo>
                  <a:pt x="7266405" y="200124"/>
                </a:lnTo>
                <a:lnTo>
                  <a:pt x="7248662" y="158140"/>
                </a:lnTo>
                <a:lnTo>
                  <a:pt x="7224866" y="119799"/>
                </a:lnTo>
                <a:lnTo>
                  <a:pt x="7195619" y="85704"/>
                </a:lnTo>
                <a:lnTo>
                  <a:pt x="7161523" y="56457"/>
                </a:lnTo>
                <a:lnTo>
                  <a:pt x="7123182" y="32660"/>
                </a:lnTo>
                <a:lnTo>
                  <a:pt x="7081198" y="14917"/>
                </a:lnTo>
                <a:lnTo>
                  <a:pt x="7036172" y="3829"/>
                </a:lnTo>
                <a:lnTo>
                  <a:pt x="6988708" y="0"/>
                </a:lnTo>
                <a:close/>
              </a:path>
            </a:pathLst>
          </a:custGeom>
          <a:solidFill>
            <a:srgbClr val="F1F1F1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956472" y="1635224"/>
            <a:ext cx="4368800" cy="4439186"/>
          </a:xfrm>
          <a:custGeom>
            <a:avLst/>
            <a:gdLst/>
            <a:ahLst/>
            <a:cxnLst/>
            <a:rect l="l" t="t" r="r" b="b"/>
            <a:pathLst>
              <a:path w="9065260" h="9211310">
                <a:moveTo>
                  <a:pt x="8644451" y="0"/>
                </a:moveTo>
                <a:lnTo>
                  <a:pt x="420755" y="0"/>
                </a:lnTo>
                <a:lnTo>
                  <a:pt x="371674" y="2829"/>
                </a:lnTo>
                <a:lnTo>
                  <a:pt x="324259" y="11109"/>
                </a:lnTo>
                <a:lnTo>
                  <a:pt x="278826" y="24522"/>
                </a:lnTo>
                <a:lnTo>
                  <a:pt x="235689" y="42754"/>
                </a:lnTo>
                <a:lnTo>
                  <a:pt x="195164" y="65490"/>
                </a:lnTo>
                <a:lnTo>
                  <a:pt x="157567" y="92414"/>
                </a:lnTo>
                <a:lnTo>
                  <a:pt x="123212" y="123212"/>
                </a:lnTo>
                <a:lnTo>
                  <a:pt x="92414" y="157567"/>
                </a:lnTo>
                <a:lnTo>
                  <a:pt x="65490" y="195164"/>
                </a:lnTo>
                <a:lnTo>
                  <a:pt x="42754" y="235689"/>
                </a:lnTo>
                <a:lnTo>
                  <a:pt x="24522" y="278826"/>
                </a:lnTo>
                <a:lnTo>
                  <a:pt x="11109" y="324259"/>
                </a:lnTo>
                <a:lnTo>
                  <a:pt x="2829" y="371674"/>
                </a:lnTo>
                <a:lnTo>
                  <a:pt x="0" y="420755"/>
                </a:lnTo>
                <a:lnTo>
                  <a:pt x="0" y="8790242"/>
                </a:lnTo>
                <a:lnTo>
                  <a:pt x="2829" y="8839323"/>
                </a:lnTo>
                <a:lnTo>
                  <a:pt x="11109" y="8886738"/>
                </a:lnTo>
                <a:lnTo>
                  <a:pt x="24522" y="8932171"/>
                </a:lnTo>
                <a:lnTo>
                  <a:pt x="42754" y="8975308"/>
                </a:lnTo>
                <a:lnTo>
                  <a:pt x="65490" y="9015833"/>
                </a:lnTo>
                <a:lnTo>
                  <a:pt x="92414" y="9053430"/>
                </a:lnTo>
                <a:lnTo>
                  <a:pt x="123212" y="9087785"/>
                </a:lnTo>
                <a:lnTo>
                  <a:pt x="157567" y="9118582"/>
                </a:lnTo>
                <a:lnTo>
                  <a:pt x="195164" y="9145507"/>
                </a:lnTo>
                <a:lnTo>
                  <a:pt x="235689" y="9168243"/>
                </a:lnTo>
                <a:lnTo>
                  <a:pt x="278826" y="9186475"/>
                </a:lnTo>
                <a:lnTo>
                  <a:pt x="324259" y="9199888"/>
                </a:lnTo>
                <a:lnTo>
                  <a:pt x="371674" y="9208168"/>
                </a:lnTo>
                <a:lnTo>
                  <a:pt x="420755" y="9210997"/>
                </a:lnTo>
                <a:lnTo>
                  <a:pt x="8644451" y="9210997"/>
                </a:lnTo>
                <a:lnTo>
                  <a:pt x="8693531" y="9208168"/>
                </a:lnTo>
                <a:lnTo>
                  <a:pt x="8740946" y="9199888"/>
                </a:lnTo>
                <a:lnTo>
                  <a:pt x="8786380" y="9186475"/>
                </a:lnTo>
                <a:lnTo>
                  <a:pt x="8829516" y="9168243"/>
                </a:lnTo>
                <a:lnTo>
                  <a:pt x="8870041" y="9145507"/>
                </a:lnTo>
                <a:lnTo>
                  <a:pt x="8907639" y="9118582"/>
                </a:lnTo>
                <a:lnTo>
                  <a:pt x="8941994" y="9087785"/>
                </a:lnTo>
                <a:lnTo>
                  <a:pt x="8972791" y="9053430"/>
                </a:lnTo>
                <a:lnTo>
                  <a:pt x="8999715" y="9015833"/>
                </a:lnTo>
                <a:lnTo>
                  <a:pt x="9022451" y="8975308"/>
                </a:lnTo>
                <a:lnTo>
                  <a:pt x="9040683" y="8932171"/>
                </a:lnTo>
                <a:lnTo>
                  <a:pt x="9054097" y="8886738"/>
                </a:lnTo>
                <a:lnTo>
                  <a:pt x="9062376" y="8839323"/>
                </a:lnTo>
                <a:lnTo>
                  <a:pt x="9065206" y="8790242"/>
                </a:lnTo>
                <a:lnTo>
                  <a:pt x="9065206" y="420755"/>
                </a:lnTo>
                <a:lnTo>
                  <a:pt x="9062376" y="371674"/>
                </a:lnTo>
                <a:lnTo>
                  <a:pt x="9054097" y="324259"/>
                </a:lnTo>
                <a:lnTo>
                  <a:pt x="9040683" y="278826"/>
                </a:lnTo>
                <a:lnTo>
                  <a:pt x="9022451" y="235689"/>
                </a:lnTo>
                <a:lnTo>
                  <a:pt x="8999715" y="195164"/>
                </a:lnTo>
                <a:lnTo>
                  <a:pt x="8972791" y="157567"/>
                </a:lnTo>
                <a:lnTo>
                  <a:pt x="8941994" y="123212"/>
                </a:lnTo>
                <a:lnTo>
                  <a:pt x="8907639" y="92414"/>
                </a:lnTo>
                <a:lnTo>
                  <a:pt x="8870041" y="65490"/>
                </a:lnTo>
                <a:lnTo>
                  <a:pt x="8829516" y="42754"/>
                </a:lnTo>
                <a:lnTo>
                  <a:pt x="8786380" y="24522"/>
                </a:lnTo>
                <a:lnTo>
                  <a:pt x="8740946" y="11109"/>
                </a:lnTo>
                <a:lnTo>
                  <a:pt x="8693531" y="2829"/>
                </a:lnTo>
                <a:lnTo>
                  <a:pt x="8644451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830418" y="1468587"/>
            <a:ext cx="3264053" cy="4894752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561216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Проводят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текущую и  заключительную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дезинфекцию</a:t>
            </a:r>
            <a:endParaRPr sz="1398">
              <a:latin typeface="Arial"/>
              <a:cs typeface="Arial"/>
            </a:endParaRPr>
          </a:p>
          <a:p>
            <a:pPr marL="6120" marR="658832">
              <a:lnSpc>
                <a:spcPts val="1672"/>
              </a:lnSpc>
              <a:spcBef>
                <a:spcPts val="1041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Для проведения дезинфекции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используют</a:t>
            </a:r>
            <a:r>
              <a:rPr sz="1398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средства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разрешенные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применению</a:t>
            </a:r>
            <a:endParaRPr sz="1398">
              <a:latin typeface="Arial"/>
              <a:cs typeface="Arial"/>
            </a:endParaRPr>
          </a:p>
          <a:p>
            <a:pPr marL="6120" marR="259188" algn="just">
              <a:lnSpc>
                <a:spcPts val="1672"/>
              </a:lnSpc>
              <a:spcBef>
                <a:spcPts val="55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отношении вирусных</a:t>
            </a:r>
            <a:r>
              <a:rPr sz="1398" b="1" spc="-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(например, на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основе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хлорактивных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кислородактивных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соединений)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566" algn="l"/>
              </a:tabLst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Дезинфекции</a:t>
            </a:r>
            <a:r>
              <a:rPr sz="1398" b="1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подлежат:</a:t>
            </a:r>
            <a:endParaRPr sz="1398">
              <a:latin typeface="Arial"/>
              <a:cs typeface="Arial"/>
            </a:endParaRPr>
          </a:p>
          <a:p>
            <a:pPr marL="292542" lvl="1" indent="-156981">
              <a:spcBef>
                <a:spcPts val="518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все поверхности в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помещениях,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обстановки,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дверные ручки,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подоконники,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спинки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кровати,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прикроватные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тумбочки,</a:t>
            </a:r>
            <a:endParaRPr sz="1205">
              <a:latin typeface="Arial"/>
              <a:cs typeface="Arial"/>
            </a:endParaRPr>
          </a:p>
          <a:p>
            <a:pPr marL="292542" marR="878545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292848" algn="l"/>
                <a:tab pos="1582666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посуда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	и посуда,</a:t>
            </a:r>
            <a:r>
              <a:rPr sz="1205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 которой пища поступила в  отделение, остатки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пищи,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игрушки,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воздух,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выделения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транспорт</a:t>
            </a:r>
            <a:endParaRPr sz="1205">
              <a:latin typeface="Arial"/>
              <a:cs typeface="Arial"/>
            </a:endParaRPr>
          </a:p>
          <a:p>
            <a:pPr marL="135867">
              <a:spcBef>
                <a:spcPts val="14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другие объекты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133</a:t>
            </a:fld>
            <a:endParaRPr spc="5" dirty="0"/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5956472" y="1635224"/>
            <a:ext cx="4368800" cy="4383659"/>
          </a:xfrm>
          <a:prstGeom prst="rect">
            <a:avLst/>
          </a:prstGeom>
        </p:spPr>
        <p:txBody>
          <a:bodyPr vert="horz" wrap="square" lIns="0" tIns="97622" rIns="0" bIns="0" rtlCol="0">
            <a:spAutoFit/>
          </a:bodyPr>
          <a:lstStyle/>
          <a:p>
            <a:pPr marL="6120">
              <a:lnSpc>
                <a:spcPct val="100000"/>
              </a:lnSpc>
              <a:spcBef>
                <a:spcPts val="769"/>
              </a:spcBef>
            </a:pPr>
            <a:r>
              <a:rPr dirty="0"/>
              <a:t>Правила</a:t>
            </a:r>
            <a:r>
              <a:rPr spc="2" dirty="0"/>
              <a:t> </a:t>
            </a:r>
            <a:r>
              <a:rPr dirty="0"/>
              <a:t>обработки</a:t>
            </a:r>
          </a:p>
          <a:p>
            <a:pPr marL="176566" marR="187276" indent="-170752">
              <a:lnSpc>
                <a:spcPts val="1672"/>
              </a:lnSpc>
              <a:spcBef>
                <a:spcPts val="111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Столовую посуду, </a:t>
            </a:r>
            <a:r>
              <a:rPr sz="1398" spc="-2" dirty="0">
                <a:solidFill>
                  <a:srgbClr val="353535"/>
                </a:solidFill>
              </a:rPr>
              <a:t>белье больного </a:t>
            </a:r>
            <a:r>
              <a:rPr sz="1398" spc="-5" dirty="0">
                <a:solidFill>
                  <a:srgbClr val="353535"/>
                </a:solidFill>
              </a:rPr>
              <a:t>и  предметы ухода </a:t>
            </a:r>
            <a:r>
              <a:rPr sz="1398" b="0" spc="-5" dirty="0">
                <a:solidFill>
                  <a:srgbClr val="353535"/>
                </a:solidFill>
              </a:rPr>
              <a:t>обрабатывают способом  погружения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растворы дезинфицирующих  </a:t>
            </a:r>
            <a:r>
              <a:rPr sz="1398" b="0" spc="-2" dirty="0">
                <a:solidFill>
                  <a:srgbClr val="353535"/>
                </a:solidFill>
              </a:rPr>
              <a:t>средств.</a:t>
            </a:r>
            <a:endParaRPr sz="1398" dirty="0"/>
          </a:p>
          <a:p>
            <a:pPr marL="176566" marR="13158" indent="-170752">
              <a:lnSpc>
                <a:spcPts val="1672"/>
              </a:lnSpc>
              <a:spcBef>
                <a:spcPts val="1034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Постельные </a:t>
            </a:r>
            <a:r>
              <a:rPr sz="1398" spc="-7" dirty="0">
                <a:solidFill>
                  <a:srgbClr val="353535"/>
                </a:solidFill>
              </a:rPr>
              <a:t>принадлежности </a:t>
            </a:r>
            <a:r>
              <a:rPr sz="1398" b="0" spc="-2" dirty="0">
                <a:solidFill>
                  <a:srgbClr val="353535"/>
                </a:solidFill>
              </a:rPr>
              <a:t>после  </a:t>
            </a:r>
            <a:r>
              <a:rPr sz="1398" b="0" spc="-5" dirty="0">
                <a:solidFill>
                  <a:srgbClr val="353535"/>
                </a:solidFill>
              </a:rPr>
              <a:t>выписки, смерти </a:t>
            </a:r>
            <a:r>
              <a:rPr sz="1398" b="0" spc="-2" dirty="0">
                <a:solidFill>
                  <a:srgbClr val="353535"/>
                </a:solidFill>
              </a:rPr>
              <a:t>или </a:t>
            </a:r>
            <a:r>
              <a:rPr sz="1398" b="0" spc="-5" dirty="0">
                <a:solidFill>
                  <a:srgbClr val="353535"/>
                </a:solidFill>
              </a:rPr>
              <a:t>перемещения пациента  сдаются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дезинфекционную</a:t>
            </a:r>
            <a:r>
              <a:rPr sz="1398" b="0" spc="-36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камеру.</a:t>
            </a:r>
            <a:endParaRPr sz="1398" dirty="0"/>
          </a:p>
          <a:p>
            <a:pPr marL="176566" indent="-170752">
              <a:lnSpc>
                <a:spcPts val="1675"/>
              </a:lnSpc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2" dirty="0">
                <a:solidFill>
                  <a:srgbClr val="353535"/>
                </a:solidFill>
              </a:rPr>
              <a:t>Обработка</a:t>
            </a:r>
            <a:r>
              <a:rPr sz="1398" spc="-29" dirty="0">
                <a:solidFill>
                  <a:srgbClr val="353535"/>
                </a:solidFill>
              </a:rPr>
              <a:t> </a:t>
            </a:r>
            <a:r>
              <a:rPr sz="1398" spc="-5" dirty="0">
                <a:solidFill>
                  <a:srgbClr val="353535"/>
                </a:solidFill>
              </a:rPr>
              <a:t>воздуха:</a:t>
            </a:r>
            <a:endParaRPr sz="1398" dirty="0"/>
          </a:p>
          <a:p>
            <a:pPr marL="176566" marR="16218" lvl="1">
              <a:lnSpc>
                <a:spcPct val="99600"/>
              </a:lnSpc>
              <a:spcBef>
                <a:spcPts val="5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присутствии 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основе ультрафиолетового  излучения, различных видов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фильтров</a:t>
            </a:r>
            <a:endParaRPr sz="1398" dirty="0">
              <a:latin typeface="Arial"/>
              <a:cs typeface="Arial"/>
            </a:endParaRPr>
          </a:p>
          <a:p>
            <a:pPr marL="176566" marR="163101" lvl="1">
              <a:lnSpc>
                <a:spcPts val="1672"/>
              </a:lnSpc>
              <a:spcBef>
                <a:spcPts val="51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отсутствии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открытых ультрафиолетовых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облучателей,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аэрозолей,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</a:t>
            </a:r>
            <a:r>
              <a:rPr sz="1398" spc="-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средств.</a:t>
            </a:r>
            <a:endParaRPr sz="1398" dirty="0">
              <a:latin typeface="Arial"/>
              <a:cs typeface="Arial"/>
            </a:endParaRPr>
          </a:p>
          <a:p>
            <a:pPr marL="176566" marR="2448" indent="-170752">
              <a:lnSpc>
                <a:spcPts val="1672"/>
              </a:lnSpc>
              <a:spcBef>
                <a:spcPts val="1038"/>
              </a:spcBef>
              <a:buClr>
                <a:srgbClr val="006FC0"/>
              </a:buClr>
              <a:buSzPct val="124137"/>
              <a:tabLst>
                <a:tab pos="176260" algn="l"/>
                <a:tab pos="176872" algn="l"/>
              </a:tabLst>
            </a:pPr>
            <a:r>
              <a:rPr sz="1398" b="0" spc="-5" dirty="0">
                <a:solidFill>
                  <a:srgbClr val="353535"/>
                </a:solidFill>
              </a:rPr>
              <a:t>При обработке </a:t>
            </a:r>
            <a:r>
              <a:rPr sz="1398" spc="-5" dirty="0">
                <a:solidFill>
                  <a:srgbClr val="353535"/>
                </a:solidFill>
              </a:rPr>
              <a:t>поверхностей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помещениях  применяют </a:t>
            </a:r>
            <a:r>
              <a:rPr sz="1398" b="0" spc="-2" dirty="0">
                <a:solidFill>
                  <a:srgbClr val="353535"/>
                </a:solidFill>
              </a:rPr>
              <a:t>способ</a:t>
            </a:r>
            <a:r>
              <a:rPr sz="1398" b="0" spc="-27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орошения.</a:t>
            </a:r>
            <a:endParaRPr sz="1398" dirty="0"/>
          </a:p>
        </p:txBody>
      </p:sp>
    </p:spTree>
    <p:extLst>
      <p:ext uri="{BB962C8B-B14F-4D97-AF65-F5344CB8AC3E}">
        <p14:creationId xmlns:p14="http://schemas.microsoft.com/office/powerpoint/2010/main" val="892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49531" y="104503"/>
            <a:ext cx="10659291" cy="6753497"/>
          </a:xfrm>
        </p:spPr>
        <p:txBody>
          <a:bodyPr>
            <a:normAutofit fontScale="32500" lnSpcReduction="20000"/>
          </a:bodyPr>
          <a:lstStyle/>
          <a:p>
            <a:pPr marL="3556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КОНТРОЛЬНЫЕ</a:t>
            </a:r>
            <a:r>
              <a:rPr lang="ru-RU" sz="43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ВОПРОСЫ:</a:t>
            </a:r>
            <a:endParaRPr lang="ru-RU" sz="43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endParaRPr lang="ru-RU" sz="4300" dirty="0">
              <a:latin typeface="Arial"/>
              <a:cs typeface="Arial"/>
            </a:endParaRPr>
          </a:p>
          <a:p>
            <a:pPr marL="12700" marR="5080" indent="0" algn="just">
              <a:lnSpc>
                <a:spcPct val="100000"/>
              </a:lnSpc>
              <a:buNone/>
            </a:pPr>
            <a:r>
              <a:rPr lang="ru-RU" sz="4300" spc="15" dirty="0">
                <a:solidFill>
                  <a:srgbClr val="231F20"/>
                </a:solidFill>
                <a:latin typeface="Arial"/>
                <a:cs typeface="Arial"/>
              </a:rPr>
              <a:t>1.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Средняя продолжительность </a:t>
            </a:r>
            <a:r>
              <a:rPr lang="ru-RU" sz="4300" spc="30" dirty="0">
                <a:solidFill>
                  <a:srgbClr val="231F20"/>
                </a:solidFill>
                <a:latin typeface="Arial"/>
                <a:cs typeface="Arial"/>
              </a:rPr>
              <a:t>инкубационного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периода </a:t>
            </a:r>
            <a:r>
              <a:rPr lang="ru-RU" sz="4300" spc="35" dirty="0">
                <a:solidFill>
                  <a:srgbClr val="231F20"/>
                </a:solidFill>
                <a:latin typeface="Arial"/>
                <a:cs typeface="Arial"/>
              </a:rPr>
              <a:t>при 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3-7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дней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день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1-2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дня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2. При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выявлении, подозрении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 </a:t>
            </a:r>
            <a:r>
              <a:rPr lang="ru-RU" sz="4300" spc="-25" dirty="0">
                <a:solidFill>
                  <a:srgbClr val="231F20"/>
                </a:solidFill>
                <a:latin typeface="Arial"/>
                <a:cs typeface="Arial"/>
              </a:rPr>
              <a:t>где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лечение: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инфекционном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стационаре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амбулаторно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дому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3.</a:t>
            </a:r>
            <a:r>
              <a:rPr lang="ru-RU" sz="4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Какие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препараты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назначить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больному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подтвержденной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 smtClean="0">
                <a:solidFill>
                  <a:srgbClr val="231F20"/>
                </a:solidFill>
                <a:latin typeface="Arial"/>
                <a:cs typeface="Arial"/>
              </a:rPr>
              <a:t>интерферон</a:t>
            </a:r>
            <a:r>
              <a:rPr lang="ru-RU" sz="43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альфа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антибиотики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 err="1">
                <a:solidFill>
                  <a:srgbClr val="231F20"/>
                </a:solidFill>
                <a:latin typeface="Arial"/>
                <a:cs typeface="Arial"/>
              </a:rPr>
              <a:t>осельтамивир</a:t>
            </a:r>
            <a:endParaRPr lang="ru-RU" sz="4300" dirty="0">
              <a:latin typeface="Arial"/>
              <a:cs typeface="Arial"/>
            </a:endParaRPr>
          </a:p>
          <a:p>
            <a:pPr marL="12700" marR="6985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4.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Больной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внебольничной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пневмонией поступает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приемное 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отделение.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Показания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назначению обследования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5" dirty="0" err="1">
                <a:solidFill>
                  <a:srgbClr val="231F20"/>
                </a:solidFill>
                <a:latin typeface="Arial"/>
                <a:cs typeface="Arial"/>
              </a:rPr>
              <a:t>коронавирус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  SARS-CoV-2?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поездка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Китай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пожилой</a:t>
            </a:r>
            <a:r>
              <a:rPr lang="ru-RU" sz="4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возраст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всем</a:t>
            </a:r>
            <a:endParaRPr lang="ru-RU" sz="4300" dirty="0">
              <a:latin typeface="Arial"/>
              <a:cs typeface="Arial"/>
            </a:endParaRPr>
          </a:p>
          <a:p>
            <a:pPr marL="12700" marR="7620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5.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Экстренная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личная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профилактика при попадании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биологической  жидкости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больного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подозрением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COVID-19 на кожные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покровы 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мед.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работника: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спиртом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70%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2%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раствором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борной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кислоты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йодом.</a:t>
            </a:r>
            <a:endParaRPr lang="ru-RU" sz="4300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7572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2930" y="404976"/>
            <a:ext cx="9515966" cy="655007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3200" spc="7" dirty="0"/>
              <a:t>Ссылка на</a:t>
            </a:r>
            <a:r>
              <a:rPr sz="3200" spc="2" dirty="0"/>
              <a:t> </a:t>
            </a:r>
            <a:r>
              <a:rPr sz="3200" spc="5" dirty="0"/>
              <a:t>скачивание</a:t>
            </a:r>
          </a:p>
          <a:p>
            <a:pPr marL="6120">
              <a:lnSpc>
                <a:spcPts val="2371"/>
              </a:lnSpc>
            </a:pPr>
            <a:r>
              <a:rPr sz="3200" spc="7" dirty="0">
                <a:solidFill>
                  <a:srgbClr val="353535"/>
                </a:solidFill>
              </a:rPr>
              <a:t>Временных методических рекомендаций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707495" y="3692501"/>
            <a:ext cx="2450870" cy="2450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703930" y="1271989"/>
            <a:ext cx="4765152" cy="4810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701941" y="1270000"/>
            <a:ext cx="4769386" cy="4814983"/>
          </a:xfrm>
          <a:custGeom>
            <a:avLst/>
            <a:gdLst/>
            <a:ahLst/>
            <a:cxnLst/>
            <a:rect l="l" t="t" r="r" b="b"/>
            <a:pathLst>
              <a:path w="9896475" h="9991090">
                <a:moveTo>
                  <a:pt x="0" y="9990844"/>
                </a:moveTo>
                <a:lnTo>
                  <a:pt x="9895942" y="9990844"/>
                </a:lnTo>
                <a:lnTo>
                  <a:pt x="9895942" y="0"/>
                </a:lnTo>
                <a:lnTo>
                  <a:pt x="0" y="0"/>
                </a:lnTo>
                <a:lnTo>
                  <a:pt x="0" y="9990844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1670132" y="1343310"/>
            <a:ext cx="3669229" cy="1058678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lnSpc>
                <a:spcPts val="1679"/>
              </a:lnSpc>
              <a:spcBef>
                <a:spcPts val="55"/>
              </a:spcBef>
            </a:pP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Временные методические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рекомендации</a:t>
            </a:r>
            <a:endParaRPr sz="1470">
              <a:latin typeface="Arial"/>
              <a:cs typeface="Arial"/>
            </a:endParaRPr>
          </a:p>
          <a:p>
            <a:pPr marL="6120" marR="2448">
              <a:lnSpc>
                <a:spcPts val="1595"/>
              </a:lnSpc>
              <a:spcBef>
                <a:spcPts val="108"/>
              </a:spcBef>
            </a:pP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«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Профилактика, </a:t>
            </a: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диагностика и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лечение  новой коронавирусной</a:t>
            </a:r>
            <a:r>
              <a:rPr sz="1470" i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1470">
              <a:latin typeface="Arial"/>
              <a:cs typeface="Arial"/>
            </a:endParaRPr>
          </a:p>
          <a:p>
            <a:pPr marL="6120" marR="679640">
              <a:lnSpc>
                <a:spcPts val="1595"/>
              </a:lnSpc>
              <a:spcBef>
                <a:spcPts val="5"/>
              </a:spcBef>
            </a:pP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(COVID-19)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»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размещены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на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сайте 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Минздрава России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u="heavy" spc="2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rosminzdrav.ru</a:t>
            </a:r>
            <a:endParaRPr sz="147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0133" y="3168880"/>
            <a:ext cx="1818395" cy="233324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QR-КОД </a:t>
            </a:r>
            <a:r>
              <a:rPr sz="1470" b="1" dirty="0">
                <a:solidFill>
                  <a:srgbClr val="353535"/>
                </a:solidFill>
                <a:latin typeface="Arial"/>
                <a:cs typeface="Arial"/>
              </a:rPr>
              <a:t>-</a:t>
            </a:r>
            <a:r>
              <a:rPr sz="1470" b="1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ССЫЛКА:</a:t>
            </a:r>
            <a:endParaRPr sz="147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3" y="715203"/>
                </a:lnTo>
                <a:lnTo>
                  <a:pt x="9352663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solidFill>
            <a:srgbClr val="FFFFF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2" y="715203"/>
                </a:lnTo>
                <a:lnTo>
                  <a:pt x="9352662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ln w="11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6782370" y="5763388"/>
            <a:ext cx="296289" cy="296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5632078" y="6576007"/>
            <a:ext cx="3599455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использованы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изображения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источника:</a:t>
            </a:r>
            <a:r>
              <a:rPr sz="771" spc="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phil.cdc.gov/Details.aspx?pid=23312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3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4672988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Возникновение 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и распространение 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новой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коронавирусной</a:t>
            </a:r>
            <a:r>
              <a:rPr sz="2072" b="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п.1.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453163" y="1046623"/>
            <a:ext cx="3088395" cy="1867359"/>
          </a:xfrm>
          <a:custGeom>
            <a:avLst/>
            <a:gdLst/>
            <a:ahLst/>
            <a:cxnLst/>
            <a:rect l="l" t="t" r="r" b="b"/>
            <a:pathLst>
              <a:path w="6408419" h="3874770">
                <a:moveTo>
                  <a:pt x="6228117" y="0"/>
                </a:moveTo>
                <a:lnTo>
                  <a:pt x="179832" y="0"/>
                </a:lnTo>
                <a:lnTo>
                  <a:pt x="132007" y="6420"/>
                </a:lnTo>
                <a:lnTo>
                  <a:pt x="89043" y="24540"/>
                </a:lnTo>
                <a:lnTo>
                  <a:pt x="52651" y="52651"/>
                </a:lnTo>
                <a:lnTo>
                  <a:pt x="24540" y="89043"/>
                </a:lnTo>
                <a:lnTo>
                  <a:pt x="6420" y="132007"/>
                </a:lnTo>
                <a:lnTo>
                  <a:pt x="0" y="179832"/>
                </a:lnTo>
                <a:lnTo>
                  <a:pt x="0" y="3694645"/>
                </a:lnTo>
                <a:lnTo>
                  <a:pt x="6420" y="3742470"/>
                </a:lnTo>
                <a:lnTo>
                  <a:pt x="24540" y="3785434"/>
                </a:lnTo>
                <a:lnTo>
                  <a:pt x="52651" y="3821826"/>
                </a:lnTo>
                <a:lnTo>
                  <a:pt x="89043" y="3849937"/>
                </a:lnTo>
                <a:lnTo>
                  <a:pt x="132007" y="3868058"/>
                </a:lnTo>
                <a:lnTo>
                  <a:pt x="179832" y="3874478"/>
                </a:lnTo>
                <a:lnTo>
                  <a:pt x="6228117" y="3874478"/>
                </a:lnTo>
                <a:lnTo>
                  <a:pt x="6275942" y="3868058"/>
                </a:lnTo>
                <a:lnTo>
                  <a:pt x="6318905" y="3849937"/>
                </a:lnTo>
                <a:lnTo>
                  <a:pt x="6355297" y="3821826"/>
                </a:lnTo>
                <a:lnTo>
                  <a:pt x="6383409" y="3785434"/>
                </a:lnTo>
                <a:lnTo>
                  <a:pt x="6401529" y="3742470"/>
                </a:lnTo>
                <a:lnTo>
                  <a:pt x="6407949" y="3694645"/>
                </a:lnTo>
                <a:lnTo>
                  <a:pt x="6407949" y="179832"/>
                </a:lnTo>
                <a:lnTo>
                  <a:pt x="6401529" y="132007"/>
                </a:lnTo>
                <a:lnTo>
                  <a:pt x="6383409" y="89043"/>
                </a:lnTo>
                <a:lnTo>
                  <a:pt x="6355297" y="52651"/>
                </a:lnTo>
                <a:lnTo>
                  <a:pt x="6318905" y="24540"/>
                </a:lnTo>
                <a:lnTo>
                  <a:pt x="6275942" y="6420"/>
                </a:lnTo>
                <a:lnTo>
                  <a:pt x="6228117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7453163" y="3410308"/>
            <a:ext cx="3088395" cy="3008829"/>
          </a:xfrm>
          <a:custGeom>
            <a:avLst/>
            <a:gdLst/>
            <a:ahLst/>
            <a:cxnLst/>
            <a:rect l="l" t="t" r="r" b="b"/>
            <a:pathLst>
              <a:path w="6408419" h="6243319">
                <a:moveTo>
                  <a:pt x="6118200" y="0"/>
                </a:moveTo>
                <a:lnTo>
                  <a:pt x="289749" y="0"/>
                </a:lnTo>
                <a:lnTo>
                  <a:pt x="242755" y="3792"/>
                </a:lnTo>
                <a:lnTo>
                  <a:pt x="198173" y="14773"/>
                </a:lnTo>
                <a:lnTo>
                  <a:pt x="156601" y="32345"/>
                </a:lnTo>
                <a:lnTo>
                  <a:pt x="118635" y="55910"/>
                </a:lnTo>
                <a:lnTo>
                  <a:pt x="84873" y="84873"/>
                </a:lnTo>
                <a:lnTo>
                  <a:pt x="55910" y="118635"/>
                </a:lnTo>
                <a:lnTo>
                  <a:pt x="32345" y="156601"/>
                </a:lnTo>
                <a:lnTo>
                  <a:pt x="14773" y="198173"/>
                </a:lnTo>
                <a:lnTo>
                  <a:pt x="3792" y="242755"/>
                </a:lnTo>
                <a:lnTo>
                  <a:pt x="0" y="289749"/>
                </a:lnTo>
                <a:lnTo>
                  <a:pt x="0" y="5953153"/>
                </a:lnTo>
                <a:lnTo>
                  <a:pt x="3792" y="6000152"/>
                </a:lnTo>
                <a:lnTo>
                  <a:pt x="14773" y="6044737"/>
                </a:lnTo>
                <a:lnTo>
                  <a:pt x="32345" y="6086311"/>
                </a:lnTo>
                <a:lnTo>
                  <a:pt x="55910" y="6124276"/>
                </a:lnTo>
                <a:lnTo>
                  <a:pt x="84873" y="6158038"/>
                </a:lnTo>
                <a:lnTo>
                  <a:pt x="118635" y="6186998"/>
                </a:lnTo>
                <a:lnTo>
                  <a:pt x="156601" y="6210561"/>
                </a:lnTo>
                <a:lnTo>
                  <a:pt x="198173" y="6228131"/>
                </a:lnTo>
                <a:lnTo>
                  <a:pt x="242755" y="6239110"/>
                </a:lnTo>
                <a:lnTo>
                  <a:pt x="289749" y="6242902"/>
                </a:lnTo>
                <a:lnTo>
                  <a:pt x="6118200" y="6242902"/>
                </a:lnTo>
                <a:lnTo>
                  <a:pt x="6165194" y="6239110"/>
                </a:lnTo>
                <a:lnTo>
                  <a:pt x="6209775" y="6228131"/>
                </a:lnTo>
                <a:lnTo>
                  <a:pt x="6251348" y="6210561"/>
                </a:lnTo>
                <a:lnTo>
                  <a:pt x="6289313" y="6186998"/>
                </a:lnTo>
                <a:lnTo>
                  <a:pt x="6323076" y="6158038"/>
                </a:lnTo>
                <a:lnTo>
                  <a:pt x="6352039" y="6124276"/>
                </a:lnTo>
                <a:lnTo>
                  <a:pt x="6375604" y="6086311"/>
                </a:lnTo>
                <a:lnTo>
                  <a:pt x="6393176" y="6044737"/>
                </a:lnTo>
                <a:lnTo>
                  <a:pt x="6404156" y="6000152"/>
                </a:lnTo>
                <a:lnTo>
                  <a:pt x="6407949" y="5953153"/>
                </a:lnTo>
                <a:lnTo>
                  <a:pt x="6407949" y="289749"/>
                </a:lnTo>
                <a:lnTo>
                  <a:pt x="6404156" y="242755"/>
                </a:lnTo>
                <a:lnTo>
                  <a:pt x="6393176" y="198173"/>
                </a:lnTo>
                <a:lnTo>
                  <a:pt x="6375604" y="156601"/>
                </a:lnTo>
                <a:lnTo>
                  <a:pt x="6352039" y="118635"/>
                </a:lnTo>
                <a:lnTo>
                  <a:pt x="6323076" y="84873"/>
                </a:lnTo>
                <a:lnTo>
                  <a:pt x="6289313" y="55910"/>
                </a:lnTo>
                <a:lnTo>
                  <a:pt x="6251348" y="32345"/>
                </a:lnTo>
                <a:lnTo>
                  <a:pt x="6209775" y="14773"/>
                </a:lnTo>
                <a:lnTo>
                  <a:pt x="6165194" y="3792"/>
                </a:lnTo>
                <a:lnTo>
                  <a:pt x="6118200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2182220" y="1348337"/>
            <a:ext cx="4566798" cy="96972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Коронавирусы 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sz="1566" i="1" dirty="0">
                <a:solidFill>
                  <a:srgbClr val="565656"/>
                </a:solidFill>
                <a:latin typeface="Arial"/>
                <a:cs typeface="Arial"/>
              </a:rPr>
              <a:t>Coronaviridae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)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– это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большое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семейство РНК-содержащих вирусов,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способных  инфицировать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человека и некоторых</a:t>
            </a:r>
            <a:r>
              <a:rPr sz="156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животных</a:t>
            </a:r>
            <a:endParaRPr sz="15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2220" y="2498087"/>
            <a:ext cx="4520588" cy="52882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до 2002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года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коронавирусы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рассматривались в качестве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агентов,  вызывающих нетяжелые заболевания верхних дыхательных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путей  с крайне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редкими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летальными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исходами.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2221" y="3187550"/>
            <a:ext cx="4853236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эпидемия атипичной пневмонии, вызванная коронавирусом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. 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период эпидемии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37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странах зарегистрировано &gt;8000 случаев,</a:t>
            </a:r>
            <a:endParaRPr sz="1132">
              <a:latin typeface="Arial"/>
              <a:cs typeface="Arial"/>
            </a:endParaRPr>
          </a:p>
          <a:p>
            <a:pPr marL="6120" marR="486856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774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смертельным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2004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г.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новых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не  зарегистрировано</a:t>
            </a:r>
            <a:endParaRPr sz="1132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2220" y="4049241"/>
            <a:ext cx="4519364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dirty="0">
                <a:solidFill>
                  <a:srgbClr val="565656"/>
                </a:solidFill>
                <a:latin typeface="Arial"/>
                <a:cs typeface="Arial"/>
              </a:rPr>
              <a:t>MERS-CoV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возбудитель</a:t>
            </a:r>
            <a:r>
              <a:rPr sz="1132" spc="-6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ближневосточного  респираторного синдрома (MERS). Циркулирует по</a:t>
            </a:r>
            <a:r>
              <a:rPr sz="1132" spc="-6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н.в.</a:t>
            </a:r>
            <a:endParaRPr sz="1132">
              <a:latin typeface="Arial"/>
              <a:cs typeface="Arial"/>
            </a:endParaRPr>
          </a:p>
          <a:p>
            <a:pPr marL="6120" marR="14688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Зарегистрировано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2519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заболеваний,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более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866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 смертельным</a:t>
            </a:r>
            <a:r>
              <a:rPr sz="1132" spc="-1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2220" y="4911098"/>
            <a:ext cx="5104482" cy="1239466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133419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SARS-CoV-2,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первоначальный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 не установлен. Первые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могли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быть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связаны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54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посещением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рынка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морепродуктов в г. Ухань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(провинция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Хубэй,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КНР).</a:t>
            </a:r>
            <a:endParaRPr sz="1132">
              <a:latin typeface="Arial"/>
              <a:cs typeface="Arial"/>
            </a:endParaRPr>
          </a:p>
          <a:p>
            <a:pPr marL="6120" marR="2448">
              <a:lnSpc>
                <a:spcPts val="1359"/>
              </a:lnSpc>
              <a:spcBef>
                <a:spcPts val="43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настоящее время основным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источником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является больной  человек,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том числе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находящийся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инкубационном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периоде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заболевания.  Установлена роль инфекции, вызванной</a:t>
            </a:r>
            <a:r>
              <a:rPr sz="1132" spc="-2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SARS-CoV-2,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08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как инфекции,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связанной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оказанием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медицинской</a:t>
            </a:r>
            <a:r>
              <a:rPr sz="1132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помощи</a:t>
            </a:r>
            <a:endParaRPr sz="113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7998" y="1144569"/>
            <a:ext cx="1152181" cy="192852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Пути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 передачи</a:t>
            </a:r>
            <a:endParaRPr sz="120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7998" y="1237366"/>
            <a:ext cx="82014" cy="814491"/>
          </a:xfrm>
          <a:prstGeom prst="rect">
            <a:avLst/>
          </a:prstGeom>
        </p:spPr>
        <p:txBody>
          <a:bodyPr vert="horz" wrap="square" lIns="0" tIns="85381" rIns="0" bIns="0" rtlCol="0">
            <a:spAutoFit/>
          </a:bodyPr>
          <a:lstStyle/>
          <a:p>
            <a:pPr marL="6120">
              <a:spcBef>
                <a:spcPts val="672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  <a:spcBef>
                <a:spcPts val="626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</a:pPr>
            <a:r>
              <a:rPr sz="1566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5696" y="1359991"/>
            <a:ext cx="2018535" cy="647923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воздушно-капельный</a:t>
            </a:r>
            <a:endParaRPr sz="1036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(при кашле,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чихании, разговоре)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воздушно-пылевой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контактный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27998" y="2059476"/>
            <a:ext cx="1823291" cy="743153"/>
          </a:xfrm>
          <a:prstGeom prst="rect">
            <a:avLst/>
          </a:prstGeom>
        </p:spPr>
        <p:txBody>
          <a:bodyPr vert="horz" wrap="square" lIns="0" tIns="28766" rIns="0" bIns="0" rtlCol="0">
            <a:spAutoFit/>
          </a:bodyPr>
          <a:lstStyle/>
          <a:p>
            <a:pPr marL="6120" marR="143517">
              <a:lnSpc>
                <a:spcPct val="110000"/>
              </a:lnSpc>
              <a:spcBef>
                <a:spcPts val="226"/>
              </a:spcBef>
            </a:pPr>
            <a:r>
              <a:rPr sz="1205" b="1" spc="2" dirty="0">
                <a:solidFill>
                  <a:srgbClr val="D20001"/>
                </a:solidFill>
                <a:latin typeface="Arial"/>
                <a:cs typeface="Arial"/>
              </a:rPr>
              <a:t>Факторы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передачи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воздух,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пищевые продукты 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обихода,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контаминированные</a:t>
            </a:r>
            <a:r>
              <a:rPr sz="103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вирусом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35689" y="2508184"/>
            <a:ext cx="75588" cy="3654540"/>
          </a:xfrm>
          <a:custGeom>
            <a:avLst/>
            <a:gdLst/>
            <a:ahLst/>
            <a:cxnLst/>
            <a:rect l="l" t="t" r="r" b="b"/>
            <a:pathLst>
              <a:path w="156844" h="7583170">
                <a:moveTo>
                  <a:pt x="52264" y="7426197"/>
                </a:moveTo>
                <a:lnTo>
                  <a:pt x="0" y="7426197"/>
                </a:lnTo>
                <a:lnTo>
                  <a:pt x="78397" y="7582992"/>
                </a:lnTo>
                <a:lnTo>
                  <a:pt x="143728" y="7452330"/>
                </a:lnTo>
                <a:lnTo>
                  <a:pt x="52264" y="7452330"/>
                </a:lnTo>
                <a:lnTo>
                  <a:pt x="52264" y="7426197"/>
                </a:lnTo>
                <a:close/>
              </a:path>
              <a:path w="156844" h="7583170">
                <a:moveTo>
                  <a:pt x="104529" y="0"/>
                </a:moveTo>
                <a:lnTo>
                  <a:pt x="52264" y="0"/>
                </a:lnTo>
                <a:lnTo>
                  <a:pt x="52264" y="7452330"/>
                </a:lnTo>
                <a:lnTo>
                  <a:pt x="104529" y="7452330"/>
                </a:lnTo>
                <a:lnTo>
                  <a:pt x="104529" y="0"/>
                </a:lnTo>
                <a:close/>
              </a:path>
              <a:path w="156844" h="7583170">
                <a:moveTo>
                  <a:pt x="156794" y="7426197"/>
                </a:moveTo>
                <a:lnTo>
                  <a:pt x="104529" y="7426197"/>
                </a:lnTo>
                <a:lnTo>
                  <a:pt x="104529" y="7452330"/>
                </a:lnTo>
                <a:lnTo>
                  <a:pt x="143728" y="7452330"/>
                </a:lnTo>
                <a:lnTo>
                  <a:pt x="156794" y="742619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7460455" y="3208805"/>
            <a:ext cx="3089007" cy="264099"/>
          </a:xfrm>
          <a:custGeom>
            <a:avLst/>
            <a:gdLst/>
            <a:ahLst/>
            <a:cxnLst/>
            <a:rect l="l" t="t" r="r" b="b"/>
            <a:pathLst>
              <a:path w="6409690" h="548004">
                <a:moveTo>
                  <a:pt x="6318090" y="0"/>
                </a:moveTo>
                <a:lnTo>
                  <a:pt x="0" y="0"/>
                </a:lnTo>
                <a:lnTo>
                  <a:pt x="0" y="547405"/>
                </a:lnTo>
                <a:lnTo>
                  <a:pt x="6409325" y="547405"/>
                </a:lnTo>
                <a:lnTo>
                  <a:pt x="6409325" y="91234"/>
                </a:lnTo>
                <a:lnTo>
                  <a:pt x="631809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 txBox="1"/>
          <p:nvPr/>
        </p:nvSpPr>
        <p:spPr>
          <a:xfrm>
            <a:off x="7627998" y="3219366"/>
            <a:ext cx="2737998" cy="3038123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Коронавирус</a:t>
            </a:r>
            <a:r>
              <a:rPr sz="139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SARS-CoV-2</a:t>
            </a:r>
            <a:endParaRPr sz="1398">
              <a:latin typeface="Arial"/>
              <a:cs typeface="Arial"/>
            </a:endParaRPr>
          </a:p>
          <a:p>
            <a:pPr marL="6120">
              <a:spcBef>
                <a:spcPts val="802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Представляет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собой</a:t>
            </a:r>
            <a:r>
              <a:rPr sz="1036" b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одноцепочечный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2"/>
              </a:spcBef>
            </a:pP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РНК-содержащий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 вирус,</a:t>
            </a:r>
            <a:endParaRPr sz="1036">
              <a:latin typeface="Arial"/>
              <a:cs typeface="Arial"/>
            </a:endParaRPr>
          </a:p>
          <a:p>
            <a:pPr marL="6120" marR="735640">
              <a:lnSpc>
                <a:spcPct val="100699"/>
              </a:lnSpc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относится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к линии Beta-CoV </a:t>
            </a:r>
            <a:r>
              <a:rPr sz="1036" b="1" spc="5" dirty="0">
                <a:solidFill>
                  <a:srgbClr val="353535"/>
                </a:solidFill>
                <a:latin typeface="Arial"/>
                <a:cs typeface="Arial"/>
              </a:rPr>
              <a:t>B 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семейства</a:t>
            </a:r>
            <a:r>
              <a:rPr sz="1036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i="1" spc="2" dirty="0">
                <a:solidFill>
                  <a:srgbClr val="353535"/>
                </a:solidFill>
                <a:latin typeface="Arial"/>
                <a:cs typeface="Arial"/>
              </a:rPr>
              <a:t>Coronaviridae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II группа</a:t>
            </a:r>
            <a:r>
              <a:rPr sz="1036" b="1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патогенности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(как SARS-CoV и MERS-</a:t>
            </a:r>
            <a:r>
              <a:rPr sz="1036" b="1" spc="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CoV)</a:t>
            </a:r>
            <a:endParaRPr sz="1036">
              <a:latin typeface="Arial"/>
              <a:cs typeface="Arial"/>
            </a:endParaRPr>
          </a:p>
          <a:p>
            <a:pPr marL="155145" marR="508583" indent="-149331">
              <a:lnSpc>
                <a:spcPct val="100699"/>
              </a:lnSpc>
              <a:spcBef>
                <a:spcPts val="752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Патогенез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новой коронавирусной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инфекции изучен</a:t>
            </a:r>
            <a:r>
              <a:rPr sz="1036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недостаточно</a:t>
            </a:r>
            <a:endParaRPr sz="1036">
              <a:latin typeface="Arial"/>
              <a:cs typeface="Arial"/>
            </a:endParaRPr>
          </a:p>
          <a:p>
            <a:pPr marL="155145" marR="2448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Данные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 длительности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напряженности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иммунитета в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отношении</a:t>
            </a:r>
            <a:r>
              <a:rPr sz="103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036">
              <a:latin typeface="Arial"/>
              <a:cs typeface="Arial"/>
            </a:endParaRPr>
          </a:p>
          <a:p>
            <a:pPr marL="155145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 настоящее время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отсутствуют</a:t>
            </a:r>
            <a:endParaRPr sz="1036">
              <a:latin typeface="Arial"/>
              <a:cs typeface="Arial"/>
            </a:endParaRPr>
          </a:p>
          <a:p>
            <a:pPr marL="155145" marR="167386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 при инфекциях,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вызванных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другими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представителями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семейства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коронавирусов,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не стойкий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возможно  повторное</a:t>
            </a:r>
            <a:r>
              <a:rPr sz="1036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заражение</a:t>
            </a:r>
            <a:endParaRPr sz="103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14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10521" y="3086578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2002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6999" y="4269083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8268" y="5227659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2019</a:t>
            </a:r>
            <a:endParaRPr sz="10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99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3019540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Определение </a:t>
            </a: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случая  заболевания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п.2.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934385" y="4692903"/>
            <a:ext cx="2279573" cy="1151569"/>
          </a:xfrm>
          <a:custGeom>
            <a:avLst/>
            <a:gdLst/>
            <a:ahLst/>
            <a:cxnLst/>
            <a:rect l="l" t="t" r="r" b="b"/>
            <a:pathLst>
              <a:path w="4730115" h="2389504">
                <a:moveTo>
                  <a:pt x="4619138" y="0"/>
                </a:moveTo>
                <a:lnTo>
                  <a:pt x="110833" y="0"/>
                </a:lnTo>
                <a:lnTo>
                  <a:pt x="67695" y="8710"/>
                </a:lnTo>
                <a:lnTo>
                  <a:pt x="32464" y="32464"/>
                </a:lnTo>
                <a:lnTo>
                  <a:pt x="8710" y="67695"/>
                </a:lnTo>
                <a:lnTo>
                  <a:pt x="0" y="110833"/>
                </a:lnTo>
                <a:lnTo>
                  <a:pt x="0" y="2278221"/>
                </a:lnTo>
                <a:lnTo>
                  <a:pt x="8710" y="2321360"/>
                </a:lnTo>
                <a:lnTo>
                  <a:pt x="32464" y="2356590"/>
                </a:lnTo>
                <a:lnTo>
                  <a:pt x="67695" y="2380344"/>
                </a:lnTo>
                <a:lnTo>
                  <a:pt x="110833" y="2389055"/>
                </a:lnTo>
                <a:lnTo>
                  <a:pt x="4619138" y="2389055"/>
                </a:lnTo>
                <a:lnTo>
                  <a:pt x="4662276" y="2380344"/>
                </a:lnTo>
                <a:lnTo>
                  <a:pt x="4697506" y="2356590"/>
                </a:lnTo>
                <a:lnTo>
                  <a:pt x="4721261" y="2321360"/>
                </a:lnTo>
                <a:lnTo>
                  <a:pt x="4729971" y="2278221"/>
                </a:lnTo>
                <a:lnTo>
                  <a:pt x="4729971" y="110833"/>
                </a:lnTo>
                <a:lnTo>
                  <a:pt x="4721261" y="67695"/>
                </a:lnTo>
                <a:lnTo>
                  <a:pt x="4697506" y="32464"/>
                </a:lnTo>
                <a:lnTo>
                  <a:pt x="4662276" y="8710"/>
                </a:lnTo>
                <a:lnTo>
                  <a:pt x="461913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0817" y="1328562"/>
            <a:ext cx="192489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Подозрительный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8023" y="1356125"/>
            <a:ext cx="125714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Вероятный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12355" y="1336240"/>
            <a:ext cx="195641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</a:t>
            </a:r>
            <a:r>
              <a:rPr sz="1735" b="1" spc="-7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тверж</a:t>
            </a:r>
            <a:r>
              <a:rPr sz="1735" b="1" spc="-5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енный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0269" y="1730132"/>
            <a:ext cx="2754217" cy="9724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ОРВИ,</a:t>
            </a:r>
            <a:r>
              <a:rPr sz="1566" spc="-36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 err="1" smtClean="0">
                <a:solidFill>
                  <a:srgbClr val="353535"/>
                </a:solidFill>
                <a:latin typeface="Arial"/>
                <a:cs typeface="Arial"/>
              </a:rPr>
              <a:t>бронхита</a:t>
            </a:r>
            <a:r>
              <a:rPr sz="1566" dirty="0" smtClean="0">
                <a:solidFill>
                  <a:srgbClr val="353535"/>
                </a:solidFill>
                <a:latin typeface="Arial"/>
                <a:cs typeface="Arial"/>
              </a:rPr>
              <a:t>,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566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сочетании</a:t>
            </a:r>
            <a:endParaRPr sz="1566" dirty="0">
              <a:latin typeface="Arial"/>
              <a:cs typeface="Arial"/>
            </a:endParaRPr>
          </a:p>
          <a:p>
            <a:pPr marL="6120">
              <a:lnSpc>
                <a:spcPts val="1877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 эпид.анамнезом</a:t>
            </a:r>
            <a:endParaRPr sz="1566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8023" y="1730132"/>
            <a:ext cx="2624157" cy="9724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наличие клинических  проявлений ОРДС, тяжелой  пневмонии, в сочетании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877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 эпид.анамнезом</a:t>
            </a:r>
            <a:endParaRPr sz="15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2356" y="1730132"/>
            <a:ext cx="2199701" cy="218531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78110">
              <a:spcBef>
                <a:spcPts val="46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Поло</a:t>
            </a:r>
            <a:r>
              <a:rPr sz="1566" spc="2" dirty="0">
                <a:solidFill>
                  <a:srgbClr val="353535"/>
                </a:solidFill>
                <a:latin typeface="Arial"/>
                <a:cs typeface="Arial"/>
              </a:rPr>
              <a:t>ж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ительный  результат 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лабораторного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0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 наличие РНК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вируса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SARS-CoV-2 методом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ПЦР вне</a:t>
            </a:r>
            <a:r>
              <a:rPr sz="156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зависимости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814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endParaRPr sz="1566">
              <a:latin typeface="Arial"/>
              <a:cs typeface="Arial"/>
            </a:endParaRPr>
          </a:p>
          <a:p>
            <a:pPr marL="6120"/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6487" y="3308231"/>
            <a:ext cx="5788752" cy="2536022"/>
          </a:xfrm>
          <a:custGeom>
            <a:avLst/>
            <a:gdLst/>
            <a:ahLst/>
            <a:cxnLst/>
            <a:rect l="l" t="t" r="r" b="b"/>
            <a:pathLst>
              <a:path w="12011660" h="5262245">
                <a:moveTo>
                  <a:pt x="11767048" y="0"/>
                </a:moveTo>
                <a:lnTo>
                  <a:pt x="244223" y="0"/>
                </a:lnTo>
                <a:lnTo>
                  <a:pt x="195004" y="4961"/>
                </a:lnTo>
                <a:lnTo>
                  <a:pt x="149161" y="19192"/>
                </a:lnTo>
                <a:lnTo>
                  <a:pt x="107676" y="41711"/>
                </a:lnTo>
                <a:lnTo>
                  <a:pt x="71531" y="71534"/>
                </a:lnTo>
                <a:lnTo>
                  <a:pt x="41709" y="107681"/>
                </a:lnTo>
                <a:lnTo>
                  <a:pt x="19192" y="149170"/>
                </a:lnTo>
                <a:lnTo>
                  <a:pt x="4961" y="195019"/>
                </a:lnTo>
                <a:lnTo>
                  <a:pt x="0" y="244246"/>
                </a:lnTo>
                <a:lnTo>
                  <a:pt x="0" y="5018001"/>
                </a:lnTo>
                <a:lnTo>
                  <a:pt x="4961" y="5067228"/>
                </a:lnTo>
                <a:lnTo>
                  <a:pt x="19192" y="5113077"/>
                </a:lnTo>
                <a:lnTo>
                  <a:pt x="41709" y="5154566"/>
                </a:lnTo>
                <a:lnTo>
                  <a:pt x="71531" y="5190713"/>
                </a:lnTo>
                <a:lnTo>
                  <a:pt x="107676" y="5220537"/>
                </a:lnTo>
                <a:lnTo>
                  <a:pt x="149161" y="5243055"/>
                </a:lnTo>
                <a:lnTo>
                  <a:pt x="195004" y="5257286"/>
                </a:lnTo>
                <a:lnTo>
                  <a:pt x="244223" y="5262248"/>
                </a:lnTo>
                <a:lnTo>
                  <a:pt x="11767048" y="5262248"/>
                </a:lnTo>
                <a:lnTo>
                  <a:pt x="11816275" y="5257286"/>
                </a:lnTo>
                <a:lnTo>
                  <a:pt x="11862124" y="5243055"/>
                </a:lnTo>
                <a:lnTo>
                  <a:pt x="11903613" y="5220537"/>
                </a:lnTo>
                <a:lnTo>
                  <a:pt x="11939760" y="5190713"/>
                </a:lnTo>
                <a:lnTo>
                  <a:pt x="11969584" y="5154566"/>
                </a:lnTo>
                <a:lnTo>
                  <a:pt x="11992102" y="5113077"/>
                </a:lnTo>
                <a:lnTo>
                  <a:pt x="12006333" y="5067228"/>
                </a:lnTo>
                <a:lnTo>
                  <a:pt x="12011295" y="5018001"/>
                </a:lnTo>
                <a:lnTo>
                  <a:pt x="12011295" y="244246"/>
                </a:lnTo>
                <a:lnTo>
                  <a:pt x="12006333" y="195019"/>
                </a:lnTo>
                <a:lnTo>
                  <a:pt x="11992102" y="149170"/>
                </a:lnTo>
                <a:lnTo>
                  <a:pt x="11969584" y="107681"/>
                </a:lnTo>
                <a:lnTo>
                  <a:pt x="11939760" y="71534"/>
                </a:lnTo>
                <a:lnTo>
                  <a:pt x="11903613" y="41711"/>
                </a:lnTo>
                <a:lnTo>
                  <a:pt x="11862124" y="19192"/>
                </a:lnTo>
                <a:lnTo>
                  <a:pt x="11816275" y="4961"/>
                </a:lnTo>
                <a:lnTo>
                  <a:pt x="11767048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03938" y="1672013"/>
            <a:ext cx="2773190" cy="0"/>
          </a:xfrm>
          <a:custGeom>
            <a:avLst/>
            <a:gdLst/>
            <a:ahLst/>
            <a:cxnLst/>
            <a:rect l="l" t="t" r="r" b="b"/>
            <a:pathLst>
              <a:path w="5754370">
                <a:moveTo>
                  <a:pt x="5753836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7934385" y="4494714"/>
            <a:ext cx="2279573" cy="419865"/>
          </a:xfrm>
          <a:custGeom>
            <a:avLst/>
            <a:gdLst/>
            <a:ahLst/>
            <a:cxnLst/>
            <a:rect l="l" t="t" r="r" b="b"/>
            <a:pathLst>
              <a:path w="4730115" h="871220">
                <a:moveTo>
                  <a:pt x="4584868" y="0"/>
                </a:moveTo>
                <a:lnTo>
                  <a:pt x="0" y="0"/>
                </a:lnTo>
                <a:lnTo>
                  <a:pt x="0" y="870622"/>
                </a:lnTo>
                <a:lnTo>
                  <a:pt x="4729971" y="870622"/>
                </a:lnTo>
                <a:lnTo>
                  <a:pt x="4729971" y="145103"/>
                </a:lnTo>
                <a:lnTo>
                  <a:pt x="4584868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8036583" y="4514720"/>
            <a:ext cx="1714653" cy="120358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lnSpc>
                <a:spcPts val="1561"/>
              </a:lnSpc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6120" algn="just">
              <a:lnSpc>
                <a:spcPts val="1128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rona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rus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isease</a:t>
            </a:r>
            <a:r>
              <a:rPr sz="867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36">
              <a:latin typeface="Arial"/>
              <a:cs typeface="Arial"/>
            </a:endParaRPr>
          </a:p>
          <a:p>
            <a:pPr marL="6120" marR="2448" algn="just">
              <a:lnSpc>
                <a:spcPct val="101099"/>
              </a:lnSpc>
              <a:spcBef>
                <a:spcPts val="776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потенциально тяжёлая  острая респираторная  инфекция,</a:t>
            </a:r>
            <a:r>
              <a:rPr sz="1205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вызываемая  вирусом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205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89113" y="3140533"/>
            <a:ext cx="5426113" cy="336320"/>
          </a:xfrm>
          <a:custGeom>
            <a:avLst/>
            <a:gdLst/>
            <a:ahLst/>
            <a:cxnLst/>
            <a:rect l="l" t="t" r="r" b="b"/>
            <a:pathLst>
              <a:path w="11259185" h="697865">
                <a:moveTo>
                  <a:pt x="11103422" y="0"/>
                </a:moveTo>
                <a:lnTo>
                  <a:pt x="155499" y="0"/>
                </a:lnTo>
                <a:lnTo>
                  <a:pt x="106348" y="7923"/>
                </a:lnTo>
                <a:lnTo>
                  <a:pt x="63662" y="29990"/>
                </a:lnTo>
                <a:lnTo>
                  <a:pt x="30001" y="63650"/>
                </a:lnTo>
                <a:lnTo>
                  <a:pt x="7927" y="106348"/>
                </a:lnTo>
                <a:lnTo>
                  <a:pt x="0" y="155533"/>
                </a:lnTo>
                <a:lnTo>
                  <a:pt x="0" y="541789"/>
                </a:lnTo>
                <a:lnTo>
                  <a:pt x="7927" y="590974"/>
                </a:lnTo>
                <a:lnTo>
                  <a:pt x="30001" y="633673"/>
                </a:lnTo>
                <a:lnTo>
                  <a:pt x="63662" y="667332"/>
                </a:lnTo>
                <a:lnTo>
                  <a:pt x="106348" y="689400"/>
                </a:lnTo>
                <a:lnTo>
                  <a:pt x="155499" y="697323"/>
                </a:lnTo>
                <a:lnTo>
                  <a:pt x="11103422" y="697323"/>
                </a:lnTo>
                <a:lnTo>
                  <a:pt x="11152607" y="689400"/>
                </a:lnTo>
                <a:lnTo>
                  <a:pt x="11195305" y="667332"/>
                </a:lnTo>
                <a:lnTo>
                  <a:pt x="11228965" y="633673"/>
                </a:lnTo>
                <a:lnTo>
                  <a:pt x="11251032" y="590974"/>
                </a:lnTo>
                <a:lnTo>
                  <a:pt x="11258955" y="541789"/>
                </a:lnTo>
                <a:lnTo>
                  <a:pt x="11258955" y="155533"/>
                </a:lnTo>
                <a:lnTo>
                  <a:pt x="11251032" y="106348"/>
                </a:lnTo>
                <a:lnTo>
                  <a:pt x="11228965" y="63650"/>
                </a:lnTo>
                <a:lnTo>
                  <a:pt x="11195305" y="29990"/>
                </a:lnTo>
                <a:lnTo>
                  <a:pt x="11152607" y="7923"/>
                </a:lnTo>
                <a:lnTo>
                  <a:pt x="1110342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 txBox="1"/>
          <p:nvPr/>
        </p:nvSpPr>
        <p:spPr>
          <a:xfrm>
            <a:off x="1722629" y="3162804"/>
            <a:ext cx="5051846" cy="276134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421983" algn="ctr">
              <a:spcBef>
                <a:spcPts val="51"/>
              </a:spcBef>
            </a:pP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Эпидемиологический</a:t>
            </a:r>
            <a:r>
              <a:rPr sz="173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анамнез</a:t>
            </a:r>
            <a:endParaRPr sz="1735">
              <a:latin typeface="Arial"/>
              <a:cs typeface="Arial"/>
            </a:endParaRPr>
          </a:p>
          <a:p>
            <a:pPr marL="254597" marR="563358" indent="-248783">
              <a:lnSpc>
                <a:spcPts val="1672"/>
              </a:lnSpc>
              <a:spcBef>
                <a:spcPts val="1398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посещение за 14 дней до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появления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симптомов  эпидемиологически неблагополучных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10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стран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регионов,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главным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образом,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КНР, Италия,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Южная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Корея,</a:t>
            </a:r>
            <a:r>
              <a:rPr sz="1398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Иран;</a:t>
            </a:r>
            <a:endParaRPr sz="1398">
              <a:latin typeface="Arial"/>
              <a:cs typeface="Arial"/>
            </a:endParaRPr>
          </a:p>
          <a:p>
            <a:pPr marL="254597" marR="710241" indent="-248783">
              <a:lnSpc>
                <a:spcPts val="1672"/>
              </a:lnSpc>
              <a:spcBef>
                <a:spcPts val="576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8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 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под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наблюдением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инфекции,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вызванной новым коронавирусом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SARS-CoV-2,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последующем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заболели;</a:t>
            </a:r>
            <a:endParaRPr sz="1398">
              <a:latin typeface="Arial"/>
              <a:cs typeface="Arial"/>
            </a:endParaRPr>
          </a:p>
          <a:p>
            <a:pPr marL="254597" indent="-248783">
              <a:lnSpc>
                <a:spcPts val="1675"/>
              </a:lnSpc>
              <a:spcBef>
                <a:spcPts val="455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которых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лабораторно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подтвержден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диагноз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COVID-19.</a:t>
            </a:r>
            <a:endParaRPr sz="1398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6574" y="1676652"/>
            <a:ext cx="2629053" cy="0"/>
          </a:xfrm>
          <a:custGeom>
            <a:avLst/>
            <a:gdLst/>
            <a:ahLst/>
            <a:cxnLst/>
            <a:rect l="l" t="t" r="r" b="b"/>
            <a:pathLst>
              <a:path w="5455284">
                <a:moveTo>
                  <a:pt x="5454803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7907540" y="1676652"/>
            <a:ext cx="2250195" cy="0"/>
          </a:xfrm>
          <a:custGeom>
            <a:avLst/>
            <a:gdLst/>
            <a:ahLst/>
            <a:cxnLst/>
            <a:rect l="l" t="t" r="r" b="b"/>
            <a:pathLst>
              <a:path w="4669155">
                <a:moveTo>
                  <a:pt x="4669110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2165031" y="2909865"/>
            <a:ext cx="613884" cy="232272"/>
          </a:xfrm>
          <a:custGeom>
            <a:avLst/>
            <a:gdLst/>
            <a:ahLst/>
            <a:cxnLst/>
            <a:rect l="l" t="t" r="r" b="b"/>
            <a:pathLst>
              <a:path w="1273810" h="481965">
                <a:moveTo>
                  <a:pt x="636806" y="0"/>
                </a:moveTo>
                <a:lnTo>
                  <a:pt x="0" y="481387"/>
                </a:lnTo>
                <a:lnTo>
                  <a:pt x="1273612" y="481387"/>
                </a:lnTo>
                <a:lnTo>
                  <a:pt x="63680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6016128" y="2909865"/>
            <a:ext cx="614496" cy="232272"/>
          </a:xfrm>
          <a:custGeom>
            <a:avLst/>
            <a:gdLst/>
            <a:ahLst/>
            <a:cxnLst/>
            <a:rect l="l" t="t" r="r" b="b"/>
            <a:pathLst>
              <a:path w="1275079" h="481965">
                <a:moveTo>
                  <a:pt x="637494" y="0"/>
                </a:moveTo>
                <a:lnTo>
                  <a:pt x="0" y="481387"/>
                </a:lnTo>
                <a:lnTo>
                  <a:pt x="1274988" y="481387"/>
                </a:lnTo>
                <a:lnTo>
                  <a:pt x="6374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15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088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Подозрительный на COVID-19 случай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Клинические </a:t>
            </a:r>
            <a:r>
              <a:rPr lang="ru-RU" dirty="0"/>
              <a:t>проявления острой респираторной инфекции (температура тела выше 37,5 °C и один или более из следующих признаков: кашель – сухой или со скудной мокротой, одышка, ощущение заложенности в грудной клетке, насыщение крови кислородом по данным </a:t>
            </a:r>
            <a:r>
              <a:rPr lang="ru-RU" dirty="0" err="1"/>
              <a:t>пульсоксиметрии</a:t>
            </a:r>
            <a:r>
              <a:rPr lang="ru-RU" dirty="0"/>
              <a:t> (SpO2) ≤ 95%, боль в горле, насморк и другие катаральные симптомы, слабость, головная боль, аносмия, диарея) при отсутствии других известных причин, которые объясняют клиническую картину вне зависимости  от эпидемиологического анамнеза. </a:t>
            </a:r>
          </a:p>
        </p:txBody>
      </p:sp>
    </p:spTree>
    <p:extLst>
      <p:ext uri="{BB962C8B-B14F-4D97-AF65-F5344CB8AC3E}">
        <p14:creationId xmlns:p14="http://schemas.microsoft.com/office/powerpoint/2010/main" val="2139804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Вероятный случай </a:t>
            </a:r>
            <a:r>
              <a:rPr lang="en-US" b="1" dirty="0">
                <a:solidFill>
                  <a:srgbClr val="FF0000"/>
                </a:solidFill>
              </a:rPr>
              <a:t>COVID-19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61257" y="1267098"/>
            <a:ext cx="5758543" cy="559090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1. Клинические проявления острой респираторной инфекции (температура тела выше 37,5 °C и один или более признаков: кашель, сухой или со скудной мокротой, одышка, ощущение заложенности в грудной клетке, насыщение крови кислородом по данным </a:t>
            </a:r>
            <a:r>
              <a:rPr lang="ru-RU" dirty="0" err="1"/>
              <a:t>пульсоксиметрии</a:t>
            </a:r>
            <a:r>
              <a:rPr lang="ru-RU" dirty="0"/>
              <a:t> (SpO2) ≤ 95%, боль в горле, насморк и другие катаральные симптомы, слабость, головная боль, аносмия, диарея) при наличии хотя бы одного  из эпидемиологических признаков: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возвращение из зарубежной поездки за 14 дней до появления симптомов;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наличие тесных контактов за последние 14 дней с лицом, находящимся под наблюдением по COVID-19, который в последующем заболел;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наличие тесных контактов за последние 14 дней с лицом, у которого лабораторно подтвержден диагноз COVID-19;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работа с больными с подтвержденными и подозрительными случаями COVID-19.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267098"/>
            <a:ext cx="5181600" cy="490986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2. Наличие клинических проявлений тяжелой пневмонии,  с характерными изменениями в легких по данным компьютерной томографии или обзорной рентгенографии органов грудной </a:t>
            </a:r>
            <a:r>
              <a:rPr lang="ru-RU" dirty="0" smtClean="0"/>
              <a:t>клетки вне </a:t>
            </a:r>
            <a:r>
              <a:rPr lang="ru-RU" dirty="0"/>
              <a:t>зависимости от результатов однократного лабораторного исследования на наличие РНК SARS-CoV-2  и эпидемиологического анамнеза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3. Подозрительный на COVID-19 случай при невозможности проведения лабораторного исследования на наличие РНК SARS-CoV-2.</a:t>
            </a:r>
          </a:p>
        </p:txBody>
      </p:sp>
    </p:spTree>
    <p:extLst>
      <p:ext uri="{BB962C8B-B14F-4D97-AF65-F5344CB8AC3E}">
        <p14:creationId xmlns:p14="http://schemas.microsoft.com/office/powerpoint/2010/main" val="3312399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Подтвержденный случай COVID-19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493599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Положительный </a:t>
            </a:r>
            <a:r>
              <a:rPr lang="ru-RU" dirty="0"/>
              <a:t>результат лабораторного исследования на наличие РНК SARS-CoV-2 с применением методов амплификации нуклеиновых кислот вне </a:t>
            </a:r>
            <a:r>
              <a:rPr lang="ru-RU" sz="3000" dirty="0"/>
              <a:t>зависимости от клинических проявлений. </a:t>
            </a:r>
            <a:endParaRPr lang="ru-RU" sz="3000" dirty="0" smtClean="0"/>
          </a:p>
          <a:p>
            <a:pPr marL="0" indent="0">
              <a:buNone/>
            </a:pPr>
            <a:r>
              <a:rPr lang="ru-RU" sz="3900" dirty="0" smtClean="0"/>
              <a:t>Другие </a:t>
            </a:r>
            <a:r>
              <a:rPr lang="ru-RU" sz="3900" dirty="0"/>
              <a:t>случаи</a:t>
            </a:r>
            <a:r>
              <a:rPr lang="ru-RU" sz="3500" dirty="0"/>
              <a:t>, требующие обследования на COVID-19</a:t>
            </a:r>
            <a:r>
              <a:rPr lang="ru-RU" dirty="0"/>
              <a:t>. При обращении в медицинские учреждения пациентов без признаков поражения дыхательной системы при наличии следующих данных эпидемиологического анамнеза: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возвращение из зарубежной поездки за 14 дней до обращения;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наличие тесных контактов за последние 14 дней с лицами, находящимися под наблюдением по инфекции, вызванной новым </a:t>
            </a:r>
            <a:r>
              <a:rPr lang="ru-RU" dirty="0" err="1"/>
              <a:t>коронавирусом</a:t>
            </a:r>
            <a:r>
              <a:rPr lang="ru-RU" dirty="0"/>
              <a:t> SARS-CoV-2, которые в последующем заболели;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наличие тесных контактов за последние 14 дней с лицами, у которых лабораторно подтвержден диагноз COVID-19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работа с больными с подтвержденными и подозрительными случаями COVID-19. </a:t>
            </a:r>
          </a:p>
        </p:txBody>
      </p:sp>
    </p:spTree>
    <p:extLst>
      <p:ext uri="{BB962C8B-B14F-4D97-AF65-F5344CB8AC3E}">
        <p14:creationId xmlns:p14="http://schemas.microsoft.com/office/powerpoint/2010/main" val="56029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COVID-19 у детей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9566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Дети болеют реже и легче (40% без фебрильной лихорадки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регистрируются ко-инфекции (прежде всего, грипп А, грипп В,</a:t>
            </a:r>
            <a:br>
              <a:rPr lang="ru-RU" dirty="0"/>
            </a:br>
            <a:r>
              <a:rPr lang="ru-RU" dirty="0"/>
              <a:t>РСВ и т.д.)</a:t>
            </a:r>
            <a:br>
              <a:rPr lang="ru-RU" dirty="0"/>
            </a:br>
            <a:r>
              <a:rPr lang="ru-RU" dirty="0"/>
              <a:t>• Уровень </a:t>
            </a:r>
            <a:r>
              <a:rPr lang="ru-RU" dirty="0" err="1"/>
              <a:t>прокальцитонина</a:t>
            </a:r>
            <a:r>
              <a:rPr lang="ru-RU" dirty="0"/>
              <a:t> у детей повышается намного чаще, чем у взрослых (поэтому антибиотики оправданы после установления диагноза </a:t>
            </a:r>
            <a:r>
              <a:rPr lang="ru-RU" dirty="0" smtClean="0"/>
              <a:t>COVID-19 с </a:t>
            </a:r>
            <a:r>
              <a:rPr lang="ru-RU" dirty="0"/>
              <a:t>первых дней болезни, особенно в ранней возрастной группе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возникают желудочно-кишечные симптомы по сравнению</a:t>
            </a:r>
            <a:br>
              <a:rPr lang="ru-RU" dirty="0"/>
            </a:br>
            <a:r>
              <a:rPr lang="ru-RU" dirty="0"/>
              <a:t>со взрослыми. У большинства детей с </a:t>
            </a:r>
            <a:r>
              <a:rPr lang="ru-RU" dirty="0" err="1"/>
              <a:t>SARSCoV</a:t>
            </a:r>
            <a:r>
              <a:rPr lang="ru-RU" dirty="0"/>
              <a:t> наблюдается лихорадка, но это</a:t>
            </a:r>
            <a:br>
              <a:rPr lang="ru-RU" dirty="0"/>
            </a:br>
            <a:r>
              <a:rPr lang="ru-RU" dirty="0"/>
              <a:t>не относится к другим новым </a:t>
            </a:r>
            <a:r>
              <a:rPr lang="ru-RU" dirty="0" err="1"/>
              <a:t>CoVs</a:t>
            </a:r>
            <a:r>
              <a:rPr lang="ru-RU" dirty="0"/>
              <a:t>. Инфекции, вызванные MERS-</a:t>
            </a:r>
            <a:r>
              <a:rPr lang="ru-RU" dirty="0" err="1"/>
              <a:t>CoV</a:t>
            </a:r>
            <a:r>
              <a:rPr lang="ru-RU" dirty="0"/>
              <a:t>, часто</a:t>
            </a:r>
            <a:br>
              <a:rPr lang="ru-RU" dirty="0"/>
            </a:br>
            <a:r>
              <a:rPr lang="ru-RU" dirty="0"/>
              <a:t>протекают бессимптомно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Более высокий риск тяжелых форм инфекции, вызванной SARS-CoV-2, как</a:t>
            </a:r>
            <a:br>
              <a:rPr lang="ru-RU" dirty="0"/>
            </a:br>
            <a:r>
              <a:rPr lang="ru-RU" dirty="0"/>
              <a:t>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инфекций, может наблюдаться у детей раннего возраста и имеющих сопутствующую патологию (например, врожденные </a:t>
            </a:r>
            <a:r>
              <a:rPr lang="ru-RU" dirty="0" smtClean="0"/>
              <a:t>пороки развития</a:t>
            </a:r>
            <a:r>
              <a:rPr lang="ru-RU" dirty="0"/>
              <a:t>), а также при ко-инфекции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14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518595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Коронавирусы</a:t>
            </a:r>
            <a:r>
              <a:rPr lang="ru-RU" b="1" dirty="0">
                <a:solidFill>
                  <a:srgbClr val="FF0000"/>
                </a:solidFill>
              </a:rPr>
              <a:t> (</a:t>
            </a:r>
            <a:r>
              <a:rPr lang="ru-RU" b="1" dirty="0" err="1">
                <a:solidFill>
                  <a:srgbClr val="FF0000"/>
                </a:solidFill>
              </a:rPr>
              <a:t>Coronaviridae</a:t>
            </a:r>
            <a:r>
              <a:rPr lang="ru-RU" dirty="0"/>
              <a:t>) – это большое семейство  РНК- содержащих вирусов, способных инфицировать человека и некоторых животных. У людей </a:t>
            </a:r>
            <a:r>
              <a:rPr lang="ru-RU" dirty="0" err="1"/>
              <a:t>коронавирусы</a:t>
            </a:r>
            <a:r>
              <a:rPr lang="ru-RU" dirty="0"/>
              <a:t> могут вызвать целый ряд заболеваний –  от легких форм острой респираторной инфекции до тяжелого острого респираторного синдрома (ТОРС).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настоящее время известно о циркуляции среди населения четырех </a:t>
            </a:r>
            <a:r>
              <a:rPr lang="ru-RU" dirty="0" err="1"/>
              <a:t>коронавирусов</a:t>
            </a:r>
            <a:r>
              <a:rPr lang="ru-RU" dirty="0"/>
              <a:t> (HCoV-229E, -OC43, -NL63  и -HKU1), которые круглогодично присутствуют в структуре ОРВИ, и, как правило, вызывают поражение верхних дыхательных путей легкой и средней степени тяжести. </a:t>
            </a:r>
            <a:endParaRPr lang="ru-RU" dirty="0" smtClean="0"/>
          </a:p>
          <a:p>
            <a:r>
              <a:rPr lang="ru-RU" dirty="0" smtClean="0"/>
              <a:t>Всемирная </a:t>
            </a:r>
            <a:r>
              <a:rPr lang="ru-RU" dirty="0"/>
              <a:t>организация здравоохранения (ВОЗ) 11 февраля 2020 г. присвоила официальное название инфекции, вызванной новым </a:t>
            </a:r>
            <a:r>
              <a:rPr lang="ru-RU" dirty="0" err="1"/>
              <a:t>коронавирусом</a:t>
            </a:r>
            <a:r>
              <a:rPr lang="ru-RU" dirty="0"/>
              <a:t>, – COVID-19 («</a:t>
            </a:r>
            <a:r>
              <a:rPr lang="ru-RU" dirty="0" err="1"/>
              <a:t>Coronavirus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2019»). Международный комитет по таксономии вирусов 11 февраля 2020 г. присвоил официальное название возбудителю инфекции – SARS-CoV-2. </a:t>
            </a:r>
          </a:p>
        </p:txBody>
      </p:sp>
    </p:spTree>
    <p:extLst>
      <p:ext uri="{BB962C8B-B14F-4D97-AF65-F5344CB8AC3E}">
        <p14:creationId xmlns:p14="http://schemas.microsoft.com/office/powerpoint/2010/main" val="441141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Восприимчивость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Дети восприимчивы к </a:t>
            </a:r>
            <a:r>
              <a:rPr lang="en-US" dirty="0"/>
              <a:t>COVID</a:t>
            </a:r>
            <a:r>
              <a:rPr lang="ru-RU" dirty="0"/>
              <a:t>-19 так же, как и взрослые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Но причины более легкого течения инфекции у детей остаются неясными, и существует множество гипотез, которые требуют дальнейших исследований [</a:t>
            </a:r>
            <a:r>
              <a:rPr lang="ru-RU" i="1" dirty="0"/>
              <a:t>9</a:t>
            </a:r>
            <a:r>
              <a:rPr lang="ru-RU" dirty="0"/>
              <a:t>]. С учетом высокой доли бессимптомных и легких форм, дети в настоящее время рассматриваются как потенциальные источники инфекции. </a:t>
            </a:r>
            <a:endParaRPr lang="ru-RU" dirty="0" smtClean="0"/>
          </a:p>
          <a:p>
            <a:r>
              <a:rPr lang="ru-RU" dirty="0" smtClean="0"/>
              <a:t>Вместе </a:t>
            </a:r>
            <a:r>
              <a:rPr lang="ru-RU" dirty="0"/>
              <a:t>с тем, тестирование детского населения в очагах не подтверждает их высокую инфицированность, а основное заражение детей происходит в семейных очагах или медицинских учреждениях (родильных домах) [</a:t>
            </a:r>
            <a:r>
              <a:rPr lang="ru-RU" i="1" dirty="0"/>
              <a:t>10,11</a:t>
            </a:r>
            <a:r>
              <a:rPr lang="ru-RU" dirty="0"/>
              <a:t>].    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004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Общие принципы лечения детей с хроническими заболеваниями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5" y="1690688"/>
            <a:ext cx="11390811" cy="5167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Соблюдение основных принципов, касающихся образа жизни, изложенных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в действующих рекомендациях.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Плановое посещение медицинских учреждений, социальных структур или плановую госпитализацию во время пандемии COVID-19 целесообразно отложить.</a:t>
            </a:r>
            <a:br>
              <a:rPr lang="ru-RU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Проведение плановой вакцинации и санации полости рта </a:t>
            </a:r>
            <a:r>
              <a:rPr lang="ru-RU" dirty="0" smtClean="0">
                <a:solidFill>
                  <a:srgbClr val="FF0000"/>
                </a:solidFill>
              </a:rPr>
              <a:t>нецелесообразно в </a:t>
            </a:r>
            <a:r>
              <a:rPr lang="ru-RU" dirty="0">
                <a:solidFill>
                  <a:srgbClr val="FF0000"/>
                </a:solidFill>
              </a:rPr>
              <a:t>связи с высоким риском контаминации COVID-19 в медицинских учреждениях.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Больным, находящимся на диспансерном учете по </a:t>
            </a:r>
            <a:r>
              <a:rPr lang="ru-RU" dirty="0" err="1"/>
              <a:t>инвалидизирующему</a:t>
            </a:r>
            <a:r>
              <a:rPr lang="ru-RU" dirty="0"/>
              <a:t> заболеванию, для которых характерна декомпенсация (ХСН, сахарный </a:t>
            </a:r>
            <a:r>
              <a:rPr lang="ru-RU" dirty="0" smtClean="0"/>
              <a:t>диабет, онкологические </a:t>
            </a:r>
            <a:r>
              <a:rPr lang="ru-RU" dirty="0"/>
              <a:t>и гематологические заболевания, ревматологическая патология, почечная недостаточность и диализ и т.д., дети после </a:t>
            </a:r>
            <a:r>
              <a:rPr lang="ru-RU" dirty="0" smtClean="0"/>
              <a:t>трансплантации) должна </a:t>
            </a:r>
            <a:r>
              <a:rPr lang="ru-RU" dirty="0"/>
              <a:t>быть обеспечена возможность телефонного контакта с лечащим врачом-специалистом организации, к которой он прикреплен.</a:t>
            </a:r>
            <a:br>
              <a:rPr lang="ru-RU" dirty="0"/>
            </a:br>
            <a:r>
              <a:rPr lang="ru-RU" dirty="0"/>
              <a:t>• При синдроме лихорадки необходима термометрия каждые 3 часа с ведением дневника, ежедневный контроль объема выпитой и выделенной </a:t>
            </a:r>
            <a:r>
              <a:rPr lang="ru-RU" dirty="0" smtClean="0"/>
              <a:t>жидкости и </a:t>
            </a:r>
            <a:r>
              <a:rPr lang="ru-RU" dirty="0"/>
              <a:t>веса пациента (взвешивание в стандартных условиях натощак)</a:t>
            </a:r>
            <a:br>
              <a:rPr lang="ru-RU" dirty="0"/>
            </a:br>
            <a:r>
              <a:rPr lang="ru-RU" dirty="0"/>
              <a:t>• Парацетамол является предпочтительным жаропонижающим </a:t>
            </a:r>
            <a:r>
              <a:rPr lang="ru-RU" dirty="0" smtClean="0"/>
              <a:t>препаратом в </a:t>
            </a:r>
            <a:r>
              <a:rPr lang="ru-RU" dirty="0"/>
              <a:t>дозе 10–15 мг/кг (не более 60 мг/сутки). Не рекомендовано </a:t>
            </a:r>
            <a:r>
              <a:rPr lang="ru-RU" dirty="0" smtClean="0"/>
              <a:t>применение ацетилсалициловой </a:t>
            </a:r>
            <a:r>
              <a:rPr lang="ru-RU" dirty="0"/>
              <a:t>кислоты для купирования лихорадки, однако, рекомендовано продолжить ее прием, если препарат был назначен ранее в </a:t>
            </a:r>
            <a:r>
              <a:rPr lang="ru-RU" dirty="0" smtClean="0"/>
              <a:t>качестве </a:t>
            </a:r>
            <a:r>
              <a:rPr lang="ru-RU" dirty="0" err="1" smtClean="0"/>
              <a:t>антиагрегантной</a:t>
            </a:r>
            <a:r>
              <a:rPr lang="ru-RU" dirty="0" smtClean="0"/>
              <a:t> </a:t>
            </a:r>
            <a:r>
              <a:rPr lang="ru-RU" dirty="0"/>
              <a:t>терапии.</a:t>
            </a:r>
            <a:br>
              <a:rPr lang="ru-RU" dirty="0"/>
            </a:br>
            <a:r>
              <a:rPr lang="ru-RU" dirty="0"/>
              <a:t>• Дети, принимающие постоянную терапию при хронической патологии, в </a:t>
            </a:r>
            <a:r>
              <a:rPr lang="ru-RU" dirty="0" smtClean="0"/>
              <a:t>том</a:t>
            </a:r>
            <a:br>
              <a:rPr lang="ru-RU" dirty="0" smtClean="0"/>
            </a:br>
            <a:r>
              <a:rPr lang="ru-RU" dirty="0" smtClean="0"/>
              <a:t>числе </a:t>
            </a:r>
            <a:r>
              <a:rPr lang="ru-RU" dirty="0"/>
              <a:t>кортикостероиды или другие препараты с подавлением иммунитета,</a:t>
            </a:r>
            <a:br>
              <a:rPr lang="ru-RU" dirty="0"/>
            </a:br>
            <a:r>
              <a:rPr lang="ru-RU" dirty="0"/>
              <a:t>не должны прерывать свое лечение, если иное не рекомендовано </a:t>
            </a:r>
            <a:r>
              <a:rPr lang="ru-RU" dirty="0" smtClean="0"/>
              <a:t>врачом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65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32085"/>
              </p:ext>
            </p:extLst>
          </p:nvPr>
        </p:nvGraphicFramePr>
        <p:xfrm>
          <a:off x="734290" y="1233055"/>
          <a:ext cx="10321637" cy="5791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7360">
                  <a:extLst>
                    <a:ext uri="{9D8B030D-6E8A-4147-A177-3AD203B41FA5}">
                      <a16:colId xmlns:a16="http://schemas.microsoft.com/office/drawing/2014/main" val="3865938629"/>
                    </a:ext>
                  </a:extLst>
                </a:gridCol>
                <a:gridCol w="5124277">
                  <a:extLst>
                    <a:ext uri="{9D8B030D-6E8A-4147-A177-3AD203B41FA5}">
                      <a16:colId xmlns:a16="http://schemas.microsoft.com/office/drawing/2014/main" val="1185177678"/>
                    </a:ext>
                  </a:extLst>
                </a:gridCol>
              </a:tblGrid>
              <a:tr h="582682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территории Российской Федерации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737340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(страна, провинция,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66916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Республики Башкортостан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077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(регион,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686488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больным новой </a:t>
                      </a:r>
                      <a:r>
                        <a:rPr lang="ru-RU" sz="1800" dirty="0" err="1">
                          <a:effectLst/>
                        </a:rPr>
                        <a:t>коронавирусной</a:t>
                      </a:r>
                      <a:r>
                        <a:rPr lang="ru-RU" sz="1800" dirty="0">
                          <a:effectLst/>
                        </a:rPr>
                        <a:t> инфекцией (нужное обвести): да / нет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9400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012641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человеком, который приехал из-за границы в течение последних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84918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995419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Были ли за последние 14 дней симптомы ОРВИ (повышение температуры тела, кашель, затрудненное дыхание, боль в горле и т.д.)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6634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 начала заболевания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02909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Клинические симптомы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00842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598" y="-69272"/>
            <a:ext cx="93617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Приложение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 приказу ГБУЗ РДКБ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от «06» 04. 2020 года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№ 337-Д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Эпидемиологический анамнез пациента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ФИО _______________________________________________ Дата рождения ________________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28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161622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68318" marR="2448" indent="-662504">
              <a:lnSpc>
                <a:spcPts val="2255"/>
              </a:lnSpc>
              <a:spcBef>
                <a:spcPts val="330"/>
              </a:spcBef>
              <a:tabLst>
                <a:tab pos="668318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п.3.2.	</a:t>
            </a:r>
            <a:r>
              <a:rPr spc="5" dirty="0"/>
              <a:t>Клинические </a:t>
            </a:r>
            <a:r>
              <a:rPr spc="7" dirty="0"/>
              <a:t>особенности  </a:t>
            </a:r>
            <a:r>
              <a:rPr spc="7" dirty="0">
                <a:solidFill>
                  <a:srgbClr val="353535"/>
                </a:solidFill>
              </a:rPr>
              <a:t>COVID-19</a:t>
            </a:r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98586" y="4486759"/>
            <a:ext cx="3668923" cy="350092"/>
          </a:xfrm>
          <a:custGeom>
            <a:avLst/>
            <a:gdLst/>
            <a:ahLst/>
            <a:cxnLst/>
            <a:rect l="l" t="t" r="r" b="b"/>
            <a:pathLst>
              <a:path w="7613015" h="726440">
                <a:moveTo>
                  <a:pt x="7491758" y="0"/>
                </a:moveTo>
                <a:lnTo>
                  <a:pt x="0" y="0"/>
                </a:lnTo>
                <a:lnTo>
                  <a:pt x="0" y="726206"/>
                </a:lnTo>
                <a:lnTo>
                  <a:pt x="7612792" y="726206"/>
                </a:lnTo>
                <a:lnTo>
                  <a:pt x="7612792" y="121034"/>
                </a:lnTo>
                <a:lnTo>
                  <a:pt x="749175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6397260" y="1374066"/>
            <a:ext cx="3670147" cy="350092"/>
          </a:xfrm>
          <a:custGeom>
            <a:avLst/>
            <a:gdLst/>
            <a:ahLst/>
            <a:cxnLst/>
            <a:rect l="l" t="t" r="r" b="b"/>
            <a:pathLst>
              <a:path w="7615555" h="726439">
                <a:moveTo>
                  <a:pt x="7494509" y="0"/>
                </a:moveTo>
                <a:lnTo>
                  <a:pt x="0" y="0"/>
                </a:lnTo>
                <a:lnTo>
                  <a:pt x="0" y="726206"/>
                </a:lnTo>
                <a:lnTo>
                  <a:pt x="7615543" y="726206"/>
                </a:lnTo>
                <a:lnTo>
                  <a:pt x="7615543" y="121034"/>
                </a:lnTo>
                <a:lnTo>
                  <a:pt x="7494509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775944" y="1330981"/>
            <a:ext cx="1050600" cy="788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2205465" y="1684275"/>
            <a:ext cx="82320" cy="82320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63556" y="0"/>
                </a:moveTo>
                <a:lnTo>
                  <a:pt x="6991" y="0"/>
                </a:lnTo>
                <a:lnTo>
                  <a:pt x="0" y="6991"/>
                </a:lnTo>
                <a:lnTo>
                  <a:pt x="0" y="163556"/>
                </a:lnTo>
                <a:lnTo>
                  <a:pt x="6991" y="170548"/>
                </a:lnTo>
                <a:lnTo>
                  <a:pt x="163556" y="170548"/>
                </a:lnTo>
                <a:lnTo>
                  <a:pt x="170548" y="163556"/>
                </a:lnTo>
                <a:lnTo>
                  <a:pt x="170548" y="6991"/>
                </a:lnTo>
                <a:lnTo>
                  <a:pt x="163556" y="0"/>
                </a:lnTo>
                <a:close/>
              </a:path>
            </a:pathLst>
          </a:custGeom>
          <a:solidFill>
            <a:srgbClr val="8B0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/>
          <p:nvPr/>
        </p:nvSpPr>
        <p:spPr>
          <a:xfrm>
            <a:off x="2310856" y="1682949"/>
            <a:ext cx="82320" cy="82320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64588" y="0"/>
                </a:moveTo>
                <a:lnTo>
                  <a:pt x="5960" y="0"/>
                </a:lnTo>
                <a:lnTo>
                  <a:pt x="0" y="5960"/>
                </a:lnTo>
                <a:lnTo>
                  <a:pt x="0" y="164588"/>
                </a:lnTo>
                <a:lnTo>
                  <a:pt x="5960" y="170548"/>
                </a:lnTo>
                <a:lnTo>
                  <a:pt x="164588" y="170548"/>
                </a:lnTo>
                <a:lnTo>
                  <a:pt x="170548" y="164588"/>
                </a:lnTo>
                <a:lnTo>
                  <a:pt x="170548" y="5960"/>
                </a:lnTo>
                <a:lnTo>
                  <a:pt x="1645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/>
          <p:nvPr/>
        </p:nvSpPr>
        <p:spPr>
          <a:xfrm>
            <a:off x="2416910" y="1682949"/>
            <a:ext cx="82320" cy="82320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66537" y="0"/>
                </a:moveTo>
                <a:lnTo>
                  <a:pt x="4011" y="0"/>
                </a:lnTo>
                <a:lnTo>
                  <a:pt x="0" y="4011"/>
                </a:lnTo>
                <a:lnTo>
                  <a:pt x="0" y="166537"/>
                </a:lnTo>
                <a:lnTo>
                  <a:pt x="4011" y="170548"/>
                </a:lnTo>
                <a:lnTo>
                  <a:pt x="166537" y="170548"/>
                </a:lnTo>
                <a:lnTo>
                  <a:pt x="170548" y="166537"/>
                </a:lnTo>
                <a:lnTo>
                  <a:pt x="170548" y="4011"/>
                </a:lnTo>
                <a:lnTo>
                  <a:pt x="1665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/>
          <p:nvPr/>
        </p:nvSpPr>
        <p:spPr>
          <a:xfrm>
            <a:off x="2522301" y="1682949"/>
            <a:ext cx="82192" cy="82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2205464" y="1790329"/>
            <a:ext cx="82192" cy="82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2308867" y="1789666"/>
            <a:ext cx="82192" cy="82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2415584" y="1789666"/>
            <a:ext cx="82192" cy="82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2522301" y="1789666"/>
            <a:ext cx="82192" cy="82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/>
          <p:nvPr/>
        </p:nvSpPr>
        <p:spPr>
          <a:xfrm>
            <a:off x="1995344" y="1790992"/>
            <a:ext cx="82192" cy="82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8" name="object 18"/>
          <p:cNvSpPr/>
          <p:nvPr/>
        </p:nvSpPr>
        <p:spPr>
          <a:xfrm>
            <a:off x="2098747" y="1789666"/>
            <a:ext cx="82192" cy="82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/>
          <p:nvPr/>
        </p:nvSpPr>
        <p:spPr>
          <a:xfrm>
            <a:off x="2205464" y="1895058"/>
            <a:ext cx="82192" cy="82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2308867" y="1893732"/>
            <a:ext cx="82192" cy="82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2415584" y="1893732"/>
            <a:ext cx="82192" cy="821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1995344" y="1895058"/>
            <a:ext cx="82192" cy="82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2098747" y="1894395"/>
            <a:ext cx="82192" cy="82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1897576" y="2894951"/>
            <a:ext cx="2491954" cy="0"/>
          </a:xfrm>
          <a:custGeom>
            <a:avLst/>
            <a:gdLst/>
            <a:ahLst/>
            <a:cxnLst/>
            <a:rect l="l" t="t" r="r" b="b"/>
            <a:pathLst>
              <a:path w="5170805">
                <a:moveTo>
                  <a:pt x="0" y="0"/>
                </a:moveTo>
                <a:lnTo>
                  <a:pt x="5170784" y="0"/>
                </a:lnTo>
              </a:path>
            </a:pathLst>
          </a:custGeom>
          <a:ln w="45387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1877690" y="3960134"/>
            <a:ext cx="3353718" cy="0"/>
          </a:xfrm>
          <a:custGeom>
            <a:avLst/>
            <a:gdLst/>
            <a:ahLst/>
            <a:cxnLst/>
            <a:rect l="l" t="t" r="r" b="b"/>
            <a:pathLst>
              <a:path w="6958965">
                <a:moveTo>
                  <a:pt x="0" y="0"/>
                </a:moveTo>
                <a:lnTo>
                  <a:pt x="6958793" y="0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 txBox="1"/>
          <p:nvPr/>
        </p:nvSpPr>
        <p:spPr>
          <a:xfrm>
            <a:off x="5983756" y="1341045"/>
            <a:ext cx="5929569" cy="5141485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108326">
              <a:spcBef>
                <a:spcPts val="51"/>
              </a:spcBef>
            </a:pPr>
            <a:r>
              <a:rPr sz="1735" b="1" spc="-2" dirty="0">
                <a:solidFill>
                  <a:srgbClr val="FFFFFF"/>
                </a:solidFill>
                <a:latin typeface="Arial"/>
                <a:cs typeface="Arial"/>
              </a:rPr>
              <a:t>Клинические</a:t>
            </a:r>
            <a:r>
              <a:rPr sz="1735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35" b="1" spc="-2" dirty="0">
                <a:solidFill>
                  <a:srgbClr val="FFFFFF"/>
                </a:solidFill>
                <a:latin typeface="Arial"/>
                <a:cs typeface="Arial"/>
              </a:rPr>
              <a:t>симптомы</a:t>
            </a:r>
            <a:endParaRPr sz="1735" dirty="0">
              <a:latin typeface="Arial"/>
              <a:cs typeface="Arial"/>
            </a:endParaRPr>
          </a:p>
          <a:p>
            <a:pPr marL="349020" indent="-342900">
              <a:spcBef>
                <a:spcPts val="1173"/>
              </a:spcBef>
              <a:buFont typeface="+mj-lt"/>
              <a:buAutoNum type="arabicPeriod"/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повышение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температуры тела (&gt;90 %);   </a:t>
            </a:r>
            <a:endParaRPr lang="ru-RU" sz="1566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349020" indent="-342900">
              <a:spcBef>
                <a:spcPts val="1173"/>
              </a:spcBef>
              <a:buFont typeface="+mj-lt"/>
              <a:buAutoNum type="arabicPeriod"/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кашель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(сухой или с небольшим количеством мокроты) в 80 % случаев;  </a:t>
            </a:r>
            <a:endParaRPr lang="ru-RU" sz="1566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349020" indent="-342900">
              <a:spcBef>
                <a:spcPts val="1173"/>
              </a:spcBef>
              <a:buFont typeface="+mj-lt"/>
              <a:buAutoNum type="arabicPeriod"/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одышка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(55 %);  </a:t>
            </a:r>
          </a:p>
          <a:p>
            <a:pPr marL="349020" indent="-342900">
              <a:spcBef>
                <a:spcPts val="1173"/>
              </a:spcBef>
              <a:buFont typeface="+mj-lt"/>
              <a:buAutoNum type="arabicPeriod"/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утомляемость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(44 %);  </a:t>
            </a:r>
            <a:endParaRPr lang="ru-RU" sz="1566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349020" indent="-342900">
              <a:spcBef>
                <a:spcPts val="1173"/>
              </a:spcBef>
              <a:buFont typeface="+mj-lt"/>
              <a:buAutoNum type="arabicPeriod"/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ощущение заложенности в грудной клетке (&gt;20 %). </a:t>
            </a:r>
            <a:endParaRPr lang="ru-RU" sz="1566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348714" marR="670460" indent="-342900">
              <a:spcBef>
                <a:spcPts val="260"/>
              </a:spcBef>
              <a:buFont typeface="+mj-lt"/>
              <a:buAutoNum type="arabicPeriod"/>
            </a:pPr>
            <a:r>
              <a:rPr lang="ru-RU" sz="1566" dirty="0" smtClean="0">
                <a:latin typeface="Arial"/>
                <a:cs typeface="Arial"/>
              </a:rPr>
              <a:t>снижение </a:t>
            </a:r>
            <a:r>
              <a:rPr lang="ru-RU" sz="1566" dirty="0">
                <a:latin typeface="Arial"/>
                <a:cs typeface="Arial"/>
              </a:rPr>
              <a:t>обоняния  и вкуса</a:t>
            </a:r>
            <a:endParaRPr sz="1566" dirty="0">
              <a:latin typeface="Arial"/>
              <a:cs typeface="Arial"/>
            </a:endParaRPr>
          </a:p>
          <a:p>
            <a:pPr marL="555708" marR="45901">
              <a:spcBef>
                <a:spcPts val="667"/>
              </a:spcBef>
            </a:pPr>
            <a:r>
              <a:rPr sz="1205" spc="2" dirty="0">
                <a:solidFill>
                  <a:srgbClr val="7E7E7E"/>
                </a:solidFill>
                <a:latin typeface="Arial"/>
                <a:cs typeface="Arial"/>
              </a:rPr>
              <a:t>* </a:t>
            </a:r>
            <a:r>
              <a:rPr sz="1205" spc="5" dirty="0">
                <a:solidFill>
                  <a:srgbClr val="7E7E7E"/>
                </a:solidFill>
                <a:latin typeface="Arial"/>
                <a:cs typeface="Arial"/>
              </a:rPr>
              <a:t>наиболее тяжелая одышка развивается  к 6-8-му дню от </a:t>
            </a:r>
            <a:r>
              <a:rPr sz="1205" spc="5" dirty="0" err="1">
                <a:solidFill>
                  <a:srgbClr val="7E7E7E"/>
                </a:solidFill>
                <a:latin typeface="Arial"/>
                <a:cs typeface="Arial"/>
              </a:rPr>
              <a:t>момента</a:t>
            </a:r>
            <a:r>
              <a:rPr sz="1205" spc="2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5" spc="5" dirty="0" err="1" smtClean="0">
                <a:solidFill>
                  <a:srgbClr val="7E7E7E"/>
                </a:solidFill>
                <a:latin typeface="Arial"/>
                <a:cs typeface="Arial"/>
              </a:rPr>
              <a:t>заражения</a:t>
            </a:r>
            <a:endParaRPr sz="1349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7"/>
              </a:spcBef>
            </a:pPr>
            <a:r>
              <a:rPr lang="ru-RU" sz="1600" b="1" spc="-2" dirty="0">
                <a:solidFill>
                  <a:schemeClr val="bg1"/>
                </a:solidFill>
                <a:latin typeface="Arial"/>
                <a:cs typeface="Arial"/>
              </a:rPr>
              <a:t>Клинические</a:t>
            </a:r>
            <a:r>
              <a:rPr lang="ru-RU" sz="16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b="1" spc="-2" dirty="0" smtClean="0">
                <a:solidFill>
                  <a:schemeClr val="bg1"/>
                </a:solidFill>
                <a:latin typeface="Arial"/>
                <a:cs typeface="Arial"/>
              </a:rPr>
              <a:t>проявления</a:t>
            </a:r>
            <a:endParaRPr sz="1663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495731" indent="-167998">
              <a:spcBef>
                <a:spcPts val="916"/>
              </a:spcBef>
              <a:buClr>
                <a:srgbClr val="006FC0"/>
              </a:buClr>
              <a:buSzPct val="129230"/>
              <a:buChar char="•"/>
              <a:tabLst>
                <a:tab pos="496037" algn="l"/>
              </a:tabLst>
            </a:pP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Острая респираторная вирусная инфекция (поражение только верхних отделов дыхательных путей); </a:t>
            </a:r>
            <a:endParaRPr lang="ru-RU" sz="1566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495731" indent="-167998">
              <a:spcBef>
                <a:spcPts val="916"/>
              </a:spcBef>
              <a:buClr>
                <a:srgbClr val="006FC0"/>
              </a:buClr>
              <a:buSzPct val="129230"/>
              <a:buChar char="•"/>
              <a:tabLst>
                <a:tab pos="496037" algn="l"/>
              </a:tabLst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 Пневмония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без дыхательной недостаточности;  </a:t>
            </a:r>
          </a:p>
          <a:p>
            <a:pPr marL="495731" indent="-167998">
              <a:spcBef>
                <a:spcPts val="916"/>
              </a:spcBef>
              <a:buClr>
                <a:srgbClr val="006FC0"/>
              </a:buClr>
              <a:buSzPct val="129230"/>
              <a:buChar char="•"/>
              <a:tabLst>
                <a:tab pos="496037" algn="l"/>
              </a:tabLst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Пневмония 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с ОДН;  • ОРДС; </a:t>
            </a:r>
            <a:endParaRPr lang="ru-RU" sz="1566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495731" indent="-167998">
              <a:spcBef>
                <a:spcPts val="916"/>
              </a:spcBef>
              <a:buClr>
                <a:srgbClr val="006FC0"/>
              </a:buClr>
              <a:buSzPct val="129230"/>
              <a:buChar char="•"/>
              <a:tabLst>
                <a:tab pos="496037" algn="l"/>
              </a:tabLst>
            </a:pPr>
            <a:r>
              <a:rPr lang="ru-RU" sz="1566" spc="-2" dirty="0" smtClean="0">
                <a:solidFill>
                  <a:srgbClr val="353535"/>
                </a:solidFill>
                <a:latin typeface="Arial"/>
                <a:cs typeface="Arial"/>
              </a:rPr>
              <a:t> Сепсис</a:t>
            </a:r>
            <a:r>
              <a:rPr lang="ru-RU" sz="1566" spc="-2" dirty="0">
                <a:solidFill>
                  <a:srgbClr val="353535"/>
                </a:solidFill>
                <a:latin typeface="Arial"/>
                <a:cs typeface="Arial"/>
              </a:rPr>
              <a:t>;  • Септический (инфекционно-токсический) шок</a:t>
            </a:r>
            <a:endParaRPr sz="1566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23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71128" y="1341045"/>
            <a:ext cx="3221209" cy="4972819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894763" marR="539489">
              <a:lnSpc>
                <a:spcPct val="100299"/>
              </a:lnSpc>
              <a:spcBef>
                <a:spcPts val="43"/>
              </a:spcBef>
            </a:pP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Инкубационный  период</a:t>
            </a:r>
            <a:endParaRPr sz="1735">
              <a:latin typeface="Arial"/>
              <a:cs typeface="Arial"/>
            </a:endParaRPr>
          </a:p>
          <a:p>
            <a:pPr marL="894763">
              <a:spcBef>
                <a:spcPts val="7"/>
              </a:spcBef>
            </a:pPr>
            <a:r>
              <a:rPr sz="1735" dirty="0">
                <a:solidFill>
                  <a:srgbClr val="353535"/>
                </a:solidFill>
                <a:latin typeface="Arial"/>
                <a:cs typeface="Arial"/>
              </a:rPr>
              <a:t>от 2 до 14</a:t>
            </a:r>
            <a:r>
              <a:rPr sz="1735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spc="2" dirty="0">
                <a:solidFill>
                  <a:srgbClr val="353535"/>
                </a:solidFill>
                <a:latin typeface="Arial"/>
                <a:cs typeface="Arial"/>
              </a:rPr>
              <a:t>суток</a:t>
            </a:r>
            <a:endParaRPr sz="173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28">
              <a:latin typeface="Times New Roman"/>
              <a:cs typeface="Times New Roman"/>
            </a:endParaRPr>
          </a:p>
          <a:p>
            <a:pPr marL="26011">
              <a:spcBef>
                <a:spcPts val="1169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Формы</a:t>
            </a:r>
            <a:r>
              <a:rPr sz="1735" b="1" spc="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735">
              <a:latin typeface="Arial"/>
              <a:cs typeface="Arial"/>
            </a:endParaRPr>
          </a:p>
          <a:p>
            <a:pPr marL="26011">
              <a:spcBef>
                <a:spcPts val="532"/>
              </a:spcBef>
            </a:pP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легкая</a:t>
            </a:r>
            <a:r>
              <a:rPr sz="1735" spc="2" dirty="0">
                <a:solidFill>
                  <a:srgbClr val="353535"/>
                </a:solidFill>
                <a:latin typeface="Arial"/>
                <a:cs typeface="Arial"/>
              </a:rPr>
              <a:t>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средняя</a:t>
            </a: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,</a:t>
            </a:r>
            <a:r>
              <a:rPr sz="1735" spc="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904" spc="5" dirty="0">
                <a:solidFill>
                  <a:srgbClr val="353535"/>
                </a:solidFill>
                <a:latin typeface="Arial"/>
                <a:cs typeface="Arial"/>
              </a:rPr>
              <a:t>тяжелая</a:t>
            </a:r>
            <a:endParaRPr sz="1904">
              <a:latin typeface="Arial"/>
              <a:cs typeface="Arial"/>
            </a:endParaRPr>
          </a:p>
          <a:p>
            <a:pPr>
              <a:spcBef>
                <a:spcPts val="19"/>
              </a:spcBef>
            </a:pPr>
            <a:endParaRPr sz="2626">
              <a:latin typeface="Times New Roman"/>
              <a:cs typeface="Times New Roman"/>
            </a:endParaRPr>
          </a:p>
          <a:p>
            <a:pPr marL="6120"/>
            <a:r>
              <a:rPr sz="1735" b="1" spc="-2" dirty="0">
                <a:solidFill>
                  <a:srgbClr val="006FC0"/>
                </a:solidFill>
                <a:latin typeface="Arial"/>
                <a:cs typeface="Arial"/>
              </a:rPr>
              <a:t>Выписка </a:t>
            </a: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пациентов</a:t>
            </a:r>
            <a:endParaRPr sz="1735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518">
              <a:latin typeface="Times New Roman"/>
              <a:cs typeface="Times New Roman"/>
            </a:endParaRPr>
          </a:p>
          <a:p>
            <a:pPr marL="6120" marR="2448"/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 лабораторно подтвержденным  диагнозом COVID-19 разрешается  при отсутствии клинических  проявлений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болезни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и получении 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двукратного отрицательного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результата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лабораторного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исследования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56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endParaRPr sz="1566">
              <a:latin typeface="Arial"/>
              <a:cs typeface="Arial"/>
            </a:endParaRPr>
          </a:p>
          <a:p>
            <a:pPr marL="6120" marR="246029">
              <a:lnSpc>
                <a:spcPts val="1879"/>
              </a:lnSpc>
              <a:spcBef>
                <a:spcPts val="60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РНК SARS-CoV-2 методом ПЦР  с интервалом не менее 1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дня</a:t>
            </a:r>
            <a:endParaRPr sz="156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85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клинической картины у детей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44184"/>
            <a:ext cx="5181600" cy="493277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исследовании с включением 171 ребенка с подтвержденной </a:t>
            </a:r>
            <a:r>
              <a:rPr lang="en-US" dirty="0"/>
              <a:t>COVID</a:t>
            </a:r>
            <a:r>
              <a:rPr lang="ru-RU" dirty="0"/>
              <a:t>-19, преобладали </a:t>
            </a:r>
            <a:r>
              <a:rPr lang="ru-RU" dirty="0">
                <a:solidFill>
                  <a:srgbClr val="FF0000"/>
                </a:solidFill>
              </a:rPr>
              <a:t>общие и респираторные симптомы.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Однако </a:t>
            </a:r>
            <a:r>
              <a:rPr lang="ru-RU" dirty="0"/>
              <a:t>в сравнении со взрослыми у 41,6% (71 ребенок) отмечалось </a:t>
            </a:r>
            <a:r>
              <a:rPr lang="ru-RU" dirty="0">
                <a:solidFill>
                  <a:srgbClr val="FF0000"/>
                </a:solidFill>
              </a:rPr>
              <a:t>повышение температуры тела выше 37,5</a:t>
            </a:r>
            <a:r>
              <a:rPr lang="ru-RU" baseline="30000" dirty="0">
                <a:solidFill>
                  <a:srgbClr val="FF0000"/>
                </a:solidFill>
              </a:rPr>
              <a:t>0</a:t>
            </a:r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ru-RU" dirty="0"/>
              <a:t> и у 28,7% (42 ребенка) – </a:t>
            </a:r>
            <a:r>
              <a:rPr lang="ru-RU" dirty="0">
                <a:solidFill>
                  <a:srgbClr val="FF0000"/>
                </a:solidFill>
              </a:rPr>
              <a:t>нарушение дыхания (</a:t>
            </a:r>
            <a:r>
              <a:rPr lang="ru-RU" dirty="0" err="1">
                <a:solidFill>
                  <a:srgbClr val="FF0000"/>
                </a:solidFill>
              </a:rPr>
              <a:t>тахипноэ</a:t>
            </a:r>
            <a:r>
              <a:rPr lang="ru-RU" dirty="0">
                <a:solidFill>
                  <a:srgbClr val="FF0000"/>
                </a:solidFill>
              </a:rPr>
              <a:t>).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В </a:t>
            </a:r>
            <a:r>
              <a:rPr lang="ru-RU" dirty="0"/>
              <a:t>ИВЛ нуждались три ребенка, все они имели сопутствующие заболевания.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то же время у 111 (64,9%) детей выявлялись </a:t>
            </a:r>
            <a:r>
              <a:rPr lang="ru-RU" dirty="0">
                <a:solidFill>
                  <a:srgbClr val="FF0000"/>
                </a:solidFill>
              </a:rPr>
              <a:t>рентгенологические изменения в легких</a:t>
            </a:r>
            <a:r>
              <a:rPr lang="ru-RU" dirty="0"/>
              <a:t>. Таким образом, не менее 40 детей с температурой не выше 37,5</a:t>
            </a:r>
            <a:r>
              <a:rPr lang="ru-RU" baseline="30000" dirty="0"/>
              <a:t>0</a:t>
            </a:r>
            <a:r>
              <a:rPr lang="ru-RU" dirty="0"/>
              <a:t>С и не менее 62 детей с отсутствием дыхательной недостаточности имели рентгенологические признаки пневмонии. </a:t>
            </a:r>
            <a:endParaRPr lang="ru-RU" dirty="0" smtClean="0"/>
          </a:p>
          <a:p>
            <a:r>
              <a:rPr lang="ru-RU" dirty="0"/>
              <a:t>По сравнению со взрослыми </a:t>
            </a:r>
            <a:r>
              <a:rPr lang="ru-RU" b="1" i="1" dirty="0"/>
              <a:t>у детей чаще наблюдается </a:t>
            </a:r>
            <a:r>
              <a:rPr lang="ru-RU" b="1" i="1" dirty="0" err="1"/>
              <a:t>диарейный</a:t>
            </a:r>
            <a:r>
              <a:rPr lang="ru-RU" b="1" i="1" dirty="0"/>
              <a:t> синдром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72200" y="1514007"/>
            <a:ext cx="5181600" cy="466295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Таким образом, у детей по сравнению со взрослыми отмечается более легкое течение заболевания, с большим количеством легких форм.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группе от 0 до 3 лет заболевание протекает тяжелее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 клинической картине часто отмечаются рвота и диарея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Кроме </a:t>
            </a:r>
            <a:r>
              <a:rPr lang="ru-RU" dirty="0"/>
              <a:t>того, даже при отсутствии типичных жалоб у детей могут обнаруживаться изменения в легких, характерные для </a:t>
            </a:r>
            <a:r>
              <a:rPr lang="ru-RU" dirty="0" err="1"/>
              <a:t>коронавирусной</a:t>
            </a:r>
            <a:r>
              <a:rPr lang="ru-RU" dirty="0"/>
              <a:t> пневмонии</a:t>
            </a:r>
            <a:r>
              <a:rPr lang="ru-RU" dirty="0" smtClean="0"/>
              <a:t>.</a:t>
            </a:r>
          </a:p>
          <a:p>
            <a:r>
              <a:rPr lang="ru-RU" dirty="0"/>
              <a:t>Дети до года подвержены инфицированию, заражение обычно происходит при внутрисемейном контакте, в настоящее время у детей до 1 года чаще выявляются тяжелые формы заболевания.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374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Сравнение частоты симптомов у взрослых </a:t>
            </a:r>
            <a:r>
              <a:rPr lang="ru-RU" b="1" i="1" dirty="0" smtClean="0"/>
              <a:t>и </a:t>
            </a:r>
            <a:r>
              <a:rPr lang="ru-RU" b="1" i="1" dirty="0"/>
              <a:t>детей с </a:t>
            </a:r>
            <a:r>
              <a:rPr lang="en-US" b="1" i="1" dirty="0"/>
              <a:t>COVID</a:t>
            </a:r>
            <a:r>
              <a:rPr lang="ru-RU" b="1" i="1" dirty="0"/>
              <a:t>-19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948845"/>
              </p:ext>
            </p:extLst>
          </p:nvPr>
        </p:nvGraphicFramePr>
        <p:xfrm>
          <a:off x="838200" y="1573963"/>
          <a:ext cx="10515600" cy="515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3989">
                  <a:extLst>
                    <a:ext uri="{9D8B030D-6E8A-4147-A177-3AD203B41FA5}">
                      <a16:colId xmlns:a16="http://schemas.microsoft.com/office/drawing/2014/main" val="2780459776"/>
                    </a:ext>
                  </a:extLst>
                </a:gridCol>
                <a:gridCol w="3585375">
                  <a:extLst>
                    <a:ext uri="{9D8B030D-6E8A-4147-A177-3AD203B41FA5}">
                      <a16:colId xmlns:a16="http://schemas.microsoft.com/office/drawing/2014/main" val="3145434495"/>
                    </a:ext>
                  </a:extLst>
                </a:gridCol>
                <a:gridCol w="3466236">
                  <a:extLst>
                    <a:ext uri="{9D8B030D-6E8A-4147-A177-3AD203B41FA5}">
                      <a16:colId xmlns:a16="http://schemas.microsoft.com/office/drawing/2014/main" val="1019870954"/>
                    </a:ext>
                  </a:extLst>
                </a:gridCol>
              </a:tblGrid>
              <a:tr h="32263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Взрослые (</a:t>
                      </a:r>
                      <a:r>
                        <a:rPr lang="en-US" sz="1400">
                          <a:effectLst/>
                        </a:rPr>
                        <a:t>n = 1099)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</a:t>
                      </a:r>
                      <a:r>
                        <a:rPr lang="en-US" sz="1400">
                          <a:effectLst/>
                        </a:rPr>
                        <a:t> (n = 171)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708137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Медиана возраста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19933209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Мужской пол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60,8%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155760849"/>
                  </a:ext>
                </a:extLst>
              </a:tr>
              <a:tr h="322636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Клинические симптомы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94084"/>
                  </a:ext>
                </a:extLst>
              </a:tr>
              <a:tr h="64527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Температура тела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&lt;37,5</a:t>
                      </a:r>
                      <a:r>
                        <a:rPr lang="ru-RU" sz="1400" baseline="300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9,9%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276117316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37,5-39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77,8%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32,2%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55978885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≥40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12,3%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47402254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Слабость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38,1%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64908652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Кашель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308826339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Диарея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8,8%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9544529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Рвота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359023642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Насморк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105624960"/>
                  </a:ext>
                </a:extLst>
              </a:tr>
              <a:tr h="63971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 в горле / гиперемия ротоглотки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46,2%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42852430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Тахипноэ / одышка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18,7%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37756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044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ритериями для предположительного диагноза неонатальной инфекции COVID-19 могут являться: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хотя </a:t>
            </a:r>
            <a:r>
              <a:rPr lang="ru-RU" dirty="0"/>
              <a:t>бы один клинический симптом, включая нестабильную температуру тела, низкую активность или плохое питание, или одышку;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изменения на рентгенограмме грудной клетки, показывающие аномалии, включая односторонние или двусторонние изменения по типу «матового стекла»;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наличие среди членов семьи или лиц, осуществляющих уход за больным людей с подтвержденной инфекцией COVID-19 </a:t>
            </a:r>
            <a:r>
              <a:rPr lang="ru-RU" i="1" dirty="0"/>
              <a:t>или</a:t>
            </a:r>
            <a:r>
              <a:rPr lang="ru-RU" dirty="0"/>
              <a:t>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тесный контакт с людьми, с подтвержденной инфекцией COVID-19, или пациентами с тяжелой пневмонией [</a:t>
            </a:r>
            <a:r>
              <a:rPr lang="ru-RU" i="1" dirty="0"/>
              <a:t>22</a:t>
            </a:r>
            <a:r>
              <a:rPr lang="ru-RU" dirty="0"/>
              <a:t>].</a:t>
            </a:r>
            <a:endParaRPr lang="ru-RU" dirty="0" smtClean="0">
              <a:effectLst/>
            </a:endParaRPr>
          </a:p>
          <a:p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235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 условиях вспышки все новорожденные, поступающие в отделение интенсивной терапии, должны пройти скрининг на высокий риск инфицирования COVID-19.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Новорожденных </a:t>
            </a:r>
            <a:r>
              <a:rPr lang="ru-RU" sz="3200" b="1" dirty="0">
                <a:solidFill>
                  <a:srgbClr val="FF0000"/>
                </a:solidFill>
              </a:rPr>
              <a:t>с высоким риском, согласно оценке семейного анамнеза, следует изолировать в отдельной комнате не менее чем на 14 дней.</a:t>
            </a:r>
            <a:endParaRPr lang="ru-RU" sz="3200" b="1" dirty="0" smtClean="0">
              <a:solidFill>
                <a:srgbClr val="FF0000"/>
              </a:solidFill>
              <a:effectLst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5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Осложнения: </a:t>
            </a:r>
            <a:r>
              <a:rPr lang="ru-RU" sz="3600" b="1" dirty="0" smtClean="0">
                <a:solidFill>
                  <a:srgbClr val="FF0000"/>
                </a:solidFill>
              </a:rPr>
              <a:t>Пневмония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показывают проведённые исследования, клинические проявления при поражении нижних дыхательных путей у детей не выражены и неспецифичны. </a:t>
            </a:r>
            <a:endParaRPr lang="ru-RU" dirty="0" smtClean="0"/>
          </a:p>
          <a:p>
            <a:r>
              <a:rPr lang="ru-RU" dirty="0" smtClean="0"/>
              <a:t>Ни </a:t>
            </a:r>
            <a:r>
              <a:rPr lang="ru-RU" dirty="0"/>
              <a:t>в одном исследовании не описано </a:t>
            </a:r>
            <a:r>
              <a:rPr lang="ru-RU" dirty="0" err="1"/>
              <a:t>аускультативных</a:t>
            </a:r>
            <a:r>
              <a:rPr lang="ru-RU" dirty="0"/>
              <a:t> изменений, в связи с чем признаками воспалительного легочного процесса могут служить сочетание кашля, лихорадки, одышки и снижение сатурации кислородом. </a:t>
            </a:r>
            <a:endParaRPr lang="ru-RU" dirty="0" smtClean="0"/>
          </a:p>
          <a:p>
            <a:r>
              <a:rPr lang="ru-RU" dirty="0" smtClean="0"/>
              <a:t>Присутствие </a:t>
            </a:r>
            <a:r>
              <a:rPr lang="ru-RU" dirty="0"/>
              <a:t>всех четырех симптомов дает основание предполагать тяжелое течение COVID-19 и служит показанием к экстренной КТ грудной клетки.</a:t>
            </a:r>
          </a:p>
        </p:txBody>
      </p:sp>
    </p:spTree>
    <p:extLst>
      <p:ext uri="{BB962C8B-B14F-4D97-AF65-F5344CB8AC3E}">
        <p14:creationId xmlns:p14="http://schemas.microsoft.com/office/powerpoint/2010/main" val="901307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ВОЗ:</a:t>
            </a:r>
            <a:r>
              <a:rPr lang="en-US" dirty="0" smtClean="0"/>
              <a:t> </a:t>
            </a:r>
            <a:r>
              <a:rPr lang="ru-RU" dirty="0" smtClean="0"/>
              <a:t>диагностические </a:t>
            </a:r>
            <a:r>
              <a:rPr lang="ru-RU" dirty="0"/>
              <a:t>характеристики для </a:t>
            </a:r>
            <a:r>
              <a:rPr lang="ru-RU" b="1" i="1" dirty="0"/>
              <a:t>нетяжелой</a:t>
            </a:r>
            <a:r>
              <a:rPr lang="ru-RU" dirty="0"/>
              <a:t> </a:t>
            </a:r>
            <a:r>
              <a:rPr lang="ru-RU" b="1" i="1" dirty="0"/>
              <a:t>пневмонии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/>
              <a:t>детей с </a:t>
            </a:r>
            <a:r>
              <a:rPr lang="en-US" dirty="0"/>
              <a:t>COVID</a:t>
            </a:r>
            <a:r>
              <a:rPr lang="ru-RU" dirty="0"/>
              <a:t>-19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298" y="1945546"/>
            <a:ext cx="10515600" cy="4351338"/>
          </a:xfrm>
        </p:spPr>
        <p:txBody>
          <a:bodyPr/>
          <a:lstStyle/>
          <a:p>
            <a:r>
              <a:rPr lang="ru-RU" dirty="0"/>
              <a:t>Дети с кашлем или затрудненным и учащенным дыханием. Отсутствие других признаков тяжелой пневмонии.</a:t>
            </a:r>
            <a:endParaRPr lang="ru-RU" dirty="0" smtClean="0">
              <a:effectLst/>
            </a:endParaRPr>
          </a:p>
          <a:p>
            <a:r>
              <a:rPr lang="ru-RU" dirty="0"/>
              <a:t>Критерии учащенного дыхания (при вдохе/мин):</a:t>
            </a:r>
            <a:endParaRPr lang="ru-RU" dirty="0" smtClean="0">
              <a:effectLst/>
            </a:endParaRPr>
          </a:p>
          <a:p>
            <a:pPr marL="0" lvl="0" indent="0" algn="ctr">
              <a:buNone/>
            </a:pPr>
            <a:r>
              <a:rPr lang="ru-RU" dirty="0"/>
              <a:t>&lt;2 месяца:  ≥ 60 </a:t>
            </a:r>
          </a:p>
          <a:p>
            <a:pPr marL="0" lvl="0" indent="0" algn="ctr">
              <a:buNone/>
            </a:pPr>
            <a:r>
              <a:rPr lang="ru-RU" dirty="0"/>
              <a:t>2–11 месяцев: ≥ 50 </a:t>
            </a:r>
          </a:p>
          <a:p>
            <a:pPr marL="0" indent="0" algn="ctr">
              <a:buNone/>
            </a:pPr>
            <a:r>
              <a:rPr lang="ru-RU" dirty="0"/>
              <a:t>1–5 лет: ≥ 40</a:t>
            </a:r>
          </a:p>
        </p:txBody>
      </p:sp>
    </p:spTree>
    <p:extLst>
      <p:ext uri="{BB962C8B-B14F-4D97-AF65-F5344CB8AC3E}">
        <p14:creationId xmlns:p14="http://schemas.microsoft.com/office/powerpoint/2010/main" val="3002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894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9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Коронавирус SARS-CoV-2</a:t>
            </a:r>
          </a:p>
        </p:txBody>
      </p:sp>
      <p:sp>
        <p:nvSpPr>
          <p:cNvPr id="896" name="Текст 1"/>
          <p:cNvSpPr txBox="1">
            <a:spLocks noGrp="1"/>
          </p:cNvSpPr>
          <p:nvPr>
            <p:ph type="body" sz="half" idx="1"/>
          </p:nvPr>
        </p:nvSpPr>
        <p:spPr>
          <a:xfrm>
            <a:off x="636849" y="1295798"/>
            <a:ext cx="4176003" cy="4351340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t>7-й выявленный коронавирус, патогенный для человека 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t>3-й выявленный коронавирус, вызывающий летальную пневмонию (после SARS и MERS)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t>средняя контагиозность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t>относительно низкая общая летальность (1-3,5%), но в возрастной группе &gt;70 лет возрастает до &gt;30%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t>пневмония развивается у 15-20% заболевших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t>от 5 до 30% больных требуют лечения в условиях ОРИТ</a:t>
            </a:r>
          </a:p>
        </p:txBody>
      </p:sp>
      <p:pic>
        <p:nvPicPr>
          <p:cNvPr id="897" name="1EA7F076-3843-4CEC-86B7-37EF8C9BCA9B-L0-001.png" descr="1EA7F076-3843-4CEC-86B7-37EF8C9BCA9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475374"/>
            <a:ext cx="4300512" cy="242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89CFEA50-A8C4-4FAE-B1C8-FC270C1DC79F-L0-001.jpeg" descr="89CFEA50-A8C4-4FAE-B1C8-FC270C1DC79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8477" y="3317173"/>
            <a:ext cx="4615558" cy="3077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722429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/>
              <a:t>ВОЗ:диагностические</a:t>
            </a:r>
            <a:r>
              <a:rPr lang="ru-RU" sz="3200" b="1" dirty="0" smtClean="0"/>
              <a:t> характеристики для </a:t>
            </a:r>
            <a:r>
              <a:rPr lang="ru-RU" sz="3200" b="1" i="1" dirty="0" smtClean="0"/>
              <a:t>тяжелой</a:t>
            </a:r>
            <a:r>
              <a:rPr lang="ru-RU" sz="3200" b="1" dirty="0" smtClean="0"/>
              <a:t> </a:t>
            </a:r>
            <a:r>
              <a:rPr lang="ru-RU" sz="3200" b="1" i="1" dirty="0" smtClean="0"/>
              <a:t>пневмонии</a:t>
            </a:r>
            <a:r>
              <a:rPr lang="ru-RU" sz="3200" b="1" dirty="0" smtClean="0"/>
              <a:t> у детей с </a:t>
            </a:r>
            <a:r>
              <a:rPr lang="en-US" sz="3200" b="1" dirty="0" smtClean="0"/>
              <a:t>COVID</a:t>
            </a:r>
            <a:r>
              <a:rPr lang="ru-RU" sz="3200" b="1" dirty="0" smtClean="0"/>
              <a:t>-19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8996"/>
            <a:ext cx="10515600" cy="4902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Ребенок с кашлем или затрудненным дыханием</a:t>
            </a:r>
            <a:r>
              <a:rPr lang="ru-RU" dirty="0"/>
              <a:t>, а также наличием хотя бы одного из следующих критериев: </a:t>
            </a:r>
          </a:p>
          <a:p>
            <a:pPr lvl="0"/>
            <a:r>
              <a:rPr lang="ru-RU" dirty="0"/>
              <a:t>центральный цианоз или SpO2 &lt;90%; </a:t>
            </a:r>
          </a:p>
          <a:p>
            <a:pPr lvl="0"/>
            <a:r>
              <a:rPr lang="ru-RU" dirty="0"/>
              <a:t>тяжелое дыхание </a:t>
            </a:r>
            <a:r>
              <a:rPr lang="ru-RU" dirty="0" err="1"/>
              <a:t>дистресс</a:t>
            </a:r>
            <a:r>
              <a:rPr lang="ru-RU" dirty="0"/>
              <a:t> (например, храп, очень сильная боль в груди); </a:t>
            </a:r>
          </a:p>
          <a:p>
            <a:pPr lvl="0"/>
            <a:r>
              <a:rPr lang="ru-RU" dirty="0"/>
              <a:t>сочетание с другими признаками, характеризующими тяжелое состояние (неспособность кормиться грудью или отказ от питья, вялость или потеря сознания).</a:t>
            </a:r>
          </a:p>
          <a:p>
            <a:pPr marL="0" indent="0">
              <a:buNone/>
            </a:pPr>
            <a:r>
              <a:rPr lang="ru-RU" dirty="0"/>
              <a:t>Могут присутствовать другие признаки пневмонии, включая учащенное дыхание (&lt;2 месяца: ≥ 60; 2–11 месяцев: ≥ 50; 1–5 лет: ≥ 40). </a:t>
            </a:r>
            <a:r>
              <a:rPr lang="ru-RU" dirty="0" smtClean="0"/>
              <a:t>Первично </a:t>
            </a:r>
            <a:r>
              <a:rPr lang="ru-RU" dirty="0"/>
              <a:t>диагноз ставится по клиническим данным и дополняется результатами визуализации грудной клетки.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У подростков</a:t>
            </a:r>
            <a:r>
              <a:rPr lang="ru-RU" dirty="0"/>
              <a:t>: лихорадка или признаки респираторной инфекции, плюс один из следующих критериев: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частота дыхания &gt; 30 вдохов/мин</a:t>
            </a:r>
          </a:p>
          <a:p>
            <a:pPr lvl="0"/>
            <a:r>
              <a:rPr lang="ru-RU" dirty="0"/>
              <a:t>тяжелая дыхательная недостаточность </a:t>
            </a:r>
          </a:p>
          <a:p>
            <a:r>
              <a:rPr lang="ru-RU" dirty="0"/>
              <a:t>SpO2 ≤93% </a:t>
            </a:r>
          </a:p>
        </p:txBody>
      </p:sp>
    </p:spTree>
    <p:extLst>
      <p:ext uri="{BB962C8B-B14F-4D97-AF65-F5344CB8AC3E}">
        <p14:creationId xmlns:p14="http://schemas.microsoft.com/office/powerpoint/2010/main" val="2386017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0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Дефиниции ОРДС у детей </a:t>
            </a:r>
            <a:r>
              <a:rPr lang="ru-RU" sz="3200" b="1" i="1" dirty="0" smtClean="0">
                <a:solidFill>
                  <a:srgbClr val="FF0000"/>
                </a:solidFill>
              </a:rPr>
              <a:t>(ВОЗ)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537324"/>
              </p:ext>
            </p:extLst>
          </p:nvPr>
        </p:nvGraphicFramePr>
        <p:xfrm>
          <a:off x="674556" y="1005842"/>
          <a:ext cx="10538086" cy="6159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8509">
                  <a:extLst>
                    <a:ext uri="{9D8B030D-6E8A-4147-A177-3AD203B41FA5}">
                      <a16:colId xmlns:a16="http://schemas.microsoft.com/office/drawing/2014/main" val="4023248049"/>
                    </a:ext>
                  </a:extLst>
                </a:gridCol>
                <a:gridCol w="2868509">
                  <a:extLst>
                    <a:ext uri="{9D8B030D-6E8A-4147-A177-3AD203B41FA5}">
                      <a16:colId xmlns:a16="http://schemas.microsoft.com/office/drawing/2014/main" val="1541103713"/>
                    </a:ext>
                  </a:extLst>
                </a:gridCol>
                <a:gridCol w="1323351">
                  <a:extLst>
                    <a:ext uri="{9D8B030D-6E8A-4147-A177-3AD203B41FA5}">
                      <a16:colId xmlns:a16="http://schemas.microsoft.com/office/drawing/2014/main" val="4096495913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362623320"/>
                    </a:ext>
                  </a:extLst>
                </a:gridCol>
                <a:gridCol w="1693888">
                  <a:extLst>
                    <a:ext uri="{9D8B030D-6E8A-4147-A177-3AD203B41FA5}">
                      <a16:colId xmlns:a16="http://schemas.microsoft.com/office/drawing/2014/main" val="3004446189"/>
                    </a:ext>
                  </a:extLst>
                </a:gridCol>
              </a:tblGrid>
              <a:tr h="5657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пациентов с перинатально связанным заболеванием легких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05544"/>
                  </a:ext>
                </a:extLst>
              </a:tr>
              <a:tr h="38619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7 суток от начала заболевания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42462"/>
                  </a:ext>
                </a:extLst>
              </a:tr>
              <a:tr h="76286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Происхождение отека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Дыхательная недостаточность не полностью объясняется сердечной недостаточностью или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перегрузкои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жидкостью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899468"/>
                  </a:ext>
                </a:extLst>
              </a:tr>
              <a:tr h="113953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Визуализация грудной клетки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визуализации грудной клетки (рентгенография, КТ или УЗИ легких): двусторонние затемнения, новые инфильтраты соответствующие острому легочному паренхиматозному заболеванию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97257"/>
                  </a:ext>
                </a:extLst>
              </a:tr>
              <a:tr h="386196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Оксигенация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Неинвазивная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Инвазивная механическая вентиляция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12322"/>
                  </a:ext>
                </a:extLst>
              </a:tr>
              <a:tr h="1025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PARDS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(нет стратификации тяжести)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Тяжелый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1009553754"/>
                  </a:ext>
                </a:extLst>
              </a:tr>
              <a:tr h="189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Изолирующая лицевая маска,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&gt;5 см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вод.ст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Соотношение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&lt;300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&lt;264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8</a:t>
                      </a:r>
                      <a:b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7,51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294458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7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177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Диагностические критерии</a:t>
            </a:r>
            <a:r>
              <a:rPr lang="ru-RU" dirty="0" smtClean="0"/>
              <a:t> </a:t>
            </a:r>
            <a:r>
              <a:rPr lang="ru-RU" b="1" i="1" dirty="0"/>
              <a:t>сепсиса</a:t>
            </a:r>
            <a:r>
              <a:rPr lang="ru-RU" dirty="0"/>
              <a:t> и </a:t>
            </a:r>
            <a:r>
              <a:rPr lang="ru-RU" b="1" i="1" dirty="0"/>
              <a:t>септического шока</a:t>
            </a:r>
            <a:r>
              <a:rPr lang="ru-RU" dirty="0"/>
              <a:t> у детей с </a:t>
            </a:r>
            <a:r>
              <a:rPr lang="en-US" dirty="0"/>
              <a:t>COVID</a:t>
            </a:r>
            <a:r>
              <a:rPr lang="ru-RU" dirty="0"/>
              <a:t>-19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423949"/>
              </p:ext>
            </p:extLst>
          </p:nvPr>
        </p:nvGraphicFramePr>
        <p:xfrm>
          <a:off x="719528" y="1319133"/>
          <a:ext cx="10837888" cy="5549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7888">
                  <a:extLst>
                    <a:ext uri="{9D8B030D-6E8A-4147-A177-3AD203B41FA5}">
                      <a16:colId xmlns:a16="http://schemas.microsoft.com/office/drawing/2014/main" val="2960685101"/>
                    </a:ext>
                  </a:extLst>
                </a:gridCol>
              </a:tblGrid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Сепсис 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462846542"/>
                  </a:ext>
                </a:extLst>
              </a:tr>
              <a:tr h="1023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Ребенок, у которого подозревается или доказана инфекция COVID-19 и имеются критерии синдрома системной воспалительной реакции (для детей ≥ 2 лет), среди которых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аномальная температура и изменение количества лейкоцитов.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938907204"/>
                  </a:ext>
                </a:extLst>
              </a:tr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Септический шок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25236552"/>
                  </a:ext>
                </a:extLst>
              </a:tr>
              <a:tr h="37205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с гипотензией (по отношению к возрастной норме), или имеющий 2 или 3 из следующих критериев: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психического статуса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тахикардия или брадикардия (ЧСС &lt;90 ударов в минуту или &gt;160 ударов в минуту у младенцев и ЧСС &lt;70 ударов в минуту или &gt;150 ударов в минуту у детей)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замедленное наполнение капилляров (&gt;2 сек) или слабый пульс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тахипноэ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мраморная или прохладная кожа,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петехиальная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сыпь или пурпура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повышенное содержание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лактата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плазме крови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олигурия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гипертермия или гипотермия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85901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320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728129"/>
            <a:ext cx="3460827" cy="0"/>
          </a:xfrm>
          <a:custGeom>
            <a:avLst/>
            <a:gdLst/>
            <a:ahLst/>
            <a:cxnLst/>
            <a:rect l="l" t="t" r="r" b="b"/>
            <a:pathLst>
              <a:path w="7181215">
                <a:moveTo>
                  <a:pt x="0" y="0"/>
                </a:moveTo>
                <a:lnTo>
                  <a:pt x="7180919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714541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3169" y="243968"/>
            <a:ext cx="3619040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662504" algn="l"/>
              </a:tabLst>
            </a:pPr>
            <a:r>
              <a:rPr sz="2602" baseline="1543" dirty="0">
                <a:solidFill>
                  <a:srgbClr val="353535"/>
                </a:solidFill>
              </a:rPr>
              <a:t>п.3.1.	</a:t>
            </a:r>
            <a:r>
              <a:rPr sz="2072" spc="5" dirty="0"/>
              <a:t>Диагностика</a:t>
            </a:r>
            <a:r>
              <a:rPr sz="2072" spc="10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65250" y="5054150"/>
            <a:ext cx="6310523" cy="1211855"/>
          </a:xfrm>
          <a:custGeom>
            <a:avLst/>
            <a:gdLst/>
            <a:ahLst/>
            <a:cxnLst/>
            <a:rect l="l" t="t" r="r" b="b"/>
            <a:pathLst>
              <a:path w="13094335" h="2514600">
                <a:moveTo>
                  <a:pt x="12977049" y="0"/>
                </a:moveTo>
                <a:lnTo>
                  <a:pt x="116690" y="0"/>
                </a:lnTo>
                <a:lnTo>
                  <a:pt x="71268" y="9172"/>
                </a:lnTo>
                <a:lnTo>
                  <a:pt x="34177" y="34184"/>
                </a:lnTo>
                <a:lnTo>
                  <a:pt x="9169" y="71273"/>
                </a:lnTo>
                <a:lnTo>
                  <a:pt x="0" y="116679"/>
                </a:lnTo>
                <a:lnTo>
                  <a:pt x="0" y="2397536"/>
                </a:lnTo>
                <a:lnTo>
                  <a:pt x="9169" y="2442942"/>
                </a:lnTo>
                <a:lnTo>
                  <a:pt x="34177" y="2480031"/>
                </a:lnTo>
                <a:lnTo>
                  <a:pt x="71268" y="2505043"/>
                </a:lnTo>
                <a:lnTo>
                  <a:pt x="116690" y="2514215"/>
                </a:lnTo>
                <a:lnTo>
                  <a:pt x="12977049" y="2514215"/>
                </a:lnTo>
                <a:lnTo>
                  <a:pt x="13022455" y="2505043"/>
                </a:lnTo>
                <a:lnTo>
                  <a:pt x="13059544" y="2480031"/>
                </a:lnTo>
                <a:lnTo>
                  <a:pt x="13084555" y="2442942"/>
                </a:lnTo>
                <a:lnTo>
                  <a:pt x="13093728" y="2397536"/>
                </a:lnTo>
                <a:lnTo>
                  <a:pt x="13093728" y="116679"/>
                </a:lnTo>
                <a:lnTo>
                  <a:pt x="13084555" y="71273"/>
                </a:lnTo>
                <a:lnTo>
                  <a:pt x="13059544" y="34184"/>
                </a:lnTo>
                <a:lnTo>
                  <a:pt x="13022455" y="9172"/>
                </a:lnTo>
                <a:lnTo>
                  <a:pt x="12977049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3752985" y="0"/>
                </a:moveTo>
                <a:lnTo>
                  <a:pt x="0" y="0"/>
                </a:lnTo>
                <a:lnTo>
                  <a:pt x="0" y="547405"/>
                </a:lnTo>
                <a:lnTo>
                  <a:pt x="3844219" y="547405"/>
                </a:lnTo>
                <a:lnTo>
                  <a:pt x="3844219" y="91234"/>
                </a:lnTo>
                <a:lnTo>
                  <a:pt x="3752985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0" y="0"/>
                </a:moveTo>
                <a:lnTo>
                  <a:pt x="3752985" y="0"/>
                </a:lnTo>
                <a:lnTo>
                  <a:pt x="3844219" y="91234"/>
                </a:lnTo>
                <a:lnTo>
                  <a:pt x="3844219" y="547405"/>
                </a:lnTo>
                <a:lnTo>
                  <a:pt x="0" y="5474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32771" y="1045297"/>
            <a:ext cx="2575193" cy="1455757"/>
          </a:xfrm>
          <a:custGeom>
            <a:avLst/>
            <a:gdLst/>
            <a:ahLst/>
            <a:cxnLst/>
            <a:rect l="l" t="t" r="r" b="b"/>
            <a:pathLst>
              <a:path w="5343525" h="3020695">
                <a:moveTo>
                  <a:pt x="5203221" y="0"/>
                </a:moveTo>
                <a:lnTo>
                  <a:pt x="140175" y="0"/>
                </a:lnTo>
                <a:lnTo>
                  <a:pt x="95871" y="7151"/>
                </a:lnTo>
                <a:lnTo>
                  <a:pt x="57391" y="27060"/>
                </a:lnTo>
                <a:lnTo>
                  <a:pt x="27047" y="57411"/>
                </a:lnTo>
                <a:lnTo>
                  <a:pt x="7146" y="95888"/>
                </a:lnTo>
                <a:lnTo>
                  <a:pt x="0" y="140175"/>
                </a:lnTo>
                <a:lnTo>
                  <a:pt x="0" y="2880184"/>
                </a:lnTo>
                <a:lnTo>
                  <a:pt x="7146" y="2924471"/>
                </a:lnTo>
                <a:lnTo>
                  <a:pt x="27047" y="2962948"/>
                </a:lnTo>
                <a:lnTo>
                  <a:pt x="57391" y="2993299"/>
                </a:lnTo>
                <a:lnTo>
                  <a:pt x="95871" y="3013208"/>
                </a:lnTo>
                <a:lnTo>
                  <a:pt x="140175" y="3020360"/>
                </a:lnTo>
                <a:lnTo>
                  <a:pt x="5203221" y="3020360"/>
                </a:lnTo>
                <a:lnTo>
                  <a:pt x="5247507" y="3013208"/>
                </a:lnTo>
                <a:lnTo>
                  <a:pt x="5285984" y="2993299"/>
                </a:lnTo>
                <a:lnTo>
                  <a:pt x="5316336" y="2962948"/>
                </a:lnTo>
                <a:lnTo>
                  <a:pt x="5336245" y="2924471"/>
                </a:lnTo>
                <a:lnTo>
                  <a:pt x="5343396" y="2880184"/>
                </a:lnTo>
                <a:lnTo>
                  <a:pt x="5343396" y="140175"/>
                </a:lnTo>
                <a:lnTo>
                  <a:pt x="5336245" y="95888"/>
                </a:lnTo>
                <a:lnTo>
                  <a:pt x="5316336" y="57411"/>
                </a:lnTo>
                <a:lnTo>
                  <a:pt x="5285984" y="27060"/>
                </a:lnTo>
                <a:lnTo>
                  <a:pt x="5247507" y="7151"/>
                </a:lnTo>
                <a:lnTo>
                  <a:pt x="520322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152381" y="1026064"/>
            <a:ext cx="2418814" cy="440308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8360" marR="982893">
              <a:spcBef>
                <a:spcPts val="48"/>
              </a:spcBef>
            </a:pP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Ла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б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орат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о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рная  </a:t>
            </a: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8360">
              <a:spcBef>
                <a:spcPts val="783"/>
              </a:spcBef>
            </a:pPr>
            <a:r>
              <a:rPr sz="1566" spc="-5" dirty="0">
                <a:solidFill>
                  <a:srgbClr val="006FC0"/>
                </a:solidFill>
                <a:latin typeface="Arial"/>
                <a:cs typeface="Arial"/>
              </a:rPr>
              <a:t>общая</a:t>
            </a:r>
            <a:endParaRPr sz="1566">
              <a:latin typeface="Arial"/>
              <a:cs typeface="Arial"/>
            </a:endParaRPr>
          </a:p>
          <a:p>
            <a:pPr marL="186052" indent="-167692"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общий анализ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5746" marR="1009821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биохи</a:t>
            </a:r>
            <a:r>
              <a:rPr sz="1349" spc="-10" dirty="0">
                <a:solidFill>
                  <a:srgbClr val="353535"/>
                </a:solidFill>
                <a:latin typeface="Arial"/>
                <a:cs typeface="Arial"/>
              </a:rPr>
              <a:t>м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ичес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ки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анализ</a:t>
            </a:r>
            <a:r>
              <a:rPr sz="1349" spc="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5746" marR="497567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уровня  С-реактивного</a:t>
            </a:r>
            <a:r>
              <a:rPr sz="1349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белка;</a:t>
            </a:r>
            <a:endParaRPr sz="1349">
              <a:latin typeface="Arial"/>
              <a:cs typeface="Arial"/>
            </a:endParaRPr>
          </a:p>
          <a:p>
            <a:pPr marL="186052" indent="-167692">
              <a:spcBef>
                <a:spcPts val="518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пульсоксиметрия.</a:t>
            </a:r>
            <a:endParaRPr sz="1349">
              <a:latin typeface="Arial"/>
              <a:cs typeface="Arial"/>
            </a:endParaRPr>
          </a:p>
          <a:p>
            <a:pPr marL="18360">
              <a:lnSpc>
                <a:spcPts val="1658"/>
              </a:lnSpc>
              <a:spcBef>
                <a:spcPts val="1072"/>
              </a:spcBef>
            </a:pP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+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пациентам </a:t>
            </a: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b="1" i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ОДН:</a:t>
            </a:r>
            <a:endParaRPr sz="1398">
              <a:latin typeface="Arial"/>
              <a:cs typeface="Arial"/>
            </a:endParaRPr>
          </a:p>
          <a:p>
            <a:pPr marL="185746" marR="556626" indent="-167692">
              <a:lnSpc>
                <a:spcPts val="1619"/>
              </a:lnSpc>
              <a:spcBef>
                <a:spcPts val="36"/>
              </a:spcBef>
              <a:buClr>
                <a:srgbClr val="006FC0"/>
              </a:buClr>
              <a:buSzPct val="130357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газов  артериальной</a:t>
            </a:r>
            <a:r>
              <a:rPr sz="1349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6052" indent="-167692">
              <a:spcBef>
                <a:spcPts val="460"/>
              </a:spcBef>
              <a:buClr>
                <a:srgbClr val="006FC0"/>
              </a:buClr>
              <a:buSzPct val="129310"/>
              <a:buChar char="•"/>
              <a:tabLst>
                <a:tab pos="18605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коагулограмма.</a:t>
            </a:r>
            <a:endParaRPr sz="1398">
              <a:latin typeface="Arial"/>
              <a:cs typeface="Arial"/>
            </a:endParaRPr>
          </a:p>
          <a:p>
            <a:pPr marL="18360">
              <a:spcBef>
                <a:spcPts val="1077"/>
              </a:spcBef>
            </a:pPr>
            <a:r>
              <a:rPr sz="1566" dirty="0">
                <a:solidFill>
                  <a:srgbClr val="006FC0"/>
                </a:solidFill>
                <a:latin typeface="Arial"/>
                <a:cs typeface="Arial"/>
              </a:rPr>
              <a:t>специфическая</a:t>
            </a:r>
            <a:r>
              <a:rPr sz="1554" baseline="24547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1554" baseline="24547">
              <a:latin typeface="Arial"/>
              <a:cs typeface="Arial"/>
            </a:endParaRPr>
          </a:p>
          <a:p>
            <a:pPr marL="186052" indent="-167692">
              <a:lnSpc>
                <a:spcPts val="1619"/>
              </a:lnSpc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выявление</a:t>
            </a:r>
            <a:r>
              <a:rPr sz="1349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РНК</a:t>
            </a:r>
            <a:endParaRPr sz="1349">
              <a:latin typeface="Arial"/>
              <a:cs typeface="Arial"/>
            </a:endParaRPr>
          </a:p>
          <a:p>
            <a:pPr marL="185746">
              <a:lnSpc>
                <a:spcPts val="1619"/>
              </a:lnSpc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SARS-CoV-2 методом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ПЦР.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6421" y="1037465"/>
            <a:ext cx="2875708" cy="362814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34885">
              <a:spcBef>
                <a:spcPts val="46"/>
              </a:spcBef>
            </a:pP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Подробная</a:t>
            </a:r>
            <a:r>
              <a:rPr sz="1566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оценка</a:t>
            </a:r>
            <a:endParaRPr sz="1566">
              <a:latin typeface="Arial"/>
              <a:cs typeface="Arial"/>
            </a:endParaRPr>
          </a:p>
          <a:p>
            <a:pPr marL="34885" marR="344869">
              <a:spcBef>
                <a:spcPts val="2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жалоб,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 заболевания,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</a:t>
            </a:r>
            <a:endParaRPr sz="1349">
              <a:latin typeface="Arial"/>
              <a:cs typeface="Arial"/>
            </a:endParaRPr>
          </a:p>
          <a:p>
            <a:pPr marL="6120" marR="1374887">
              <a:spcBef>
                <a:spcPts val="916"/>
              </a:spcBef>
            </a:pP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Физикальное  обследование:</a:t>
            </a:r>
            <a:endParaRPr sz="1566">
              <a:latin typeface="Arial"/>
              <a:cs typeface="Arial"/>
            </a:endParaRPr>
          </a:p>
          <a:p>
            <a:pPr marL="173506" marR="394748" indent="-167692">
              <a:spcBef>
                <a:spcPts val="749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оценка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слизистых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оболочек  верхних дыхательных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путей;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аускультация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перкуссия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пальпация лимфатических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узлов;</a:t>
            </a:r>
            <a:endParaRPr sz="1349">
              <a:latin typeface="Arial"/>
              <a:cs typeface="Arial"/>
            </a:endParaRPr>
          </a:p>
          <a:p>
            <a:pPr marL="173506" marR="98840" indent="-167692">
              <a:spcBef>
                <a:spcPts val="783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органов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брюшной  полости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определением  размеров печени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spc="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селезенки;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78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термометрия.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1720" y="1144458"/>
            <a:ext cx="2340166" cy="1251596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349" b="1" spc="-5" dirty="0">
                <a:solidFill>
                  <a:srgbClr val="FFFFFF"/>
                </a:solidFill>
                <a:latin typeface="Arial"/>
                <a:cs typeface="Arial"/>
              </a:rPr>
              <a:t>Диагноз устанавливается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на основании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клинического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обследования, </a:t>
            </a:r>
            <a:r>
              <a:rPr sz="1349" spc="-7" dirty="0">
                <a:solidFill>
                  <a:srgbClr val="FFFFFF"/>
                </a:solidFill>
                <a:latin typeface="Arial"/>
                <a:cs typeface="Arial"/>
              </a:rPr>
              <a:t>данных 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анамнеза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результатов  лабораторных</a:t>
            </a:r>
            <a:r>
              <a:rPr sz="1349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исследований</a:t>
            </a:r>
            <a:endParaRPr sz="134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4481886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98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17690" y="2132685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/>
          <p:nvPr/>
        </p:nvSpPr>
        <p:spPr>
          <a:xfrm>
            <a:off x="4417690" y="2132686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8" name="object 18"/>
          <p:cNvSpPr txBox="1"/>
          <p:nvPr/>
        </p:nvSpPr>
        <p:spPr>
          <a:xfrm>
            <a:off x="4486139" y="2139381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 txBox="1"/>
          <p:nvPr/>
        </p:nvSpPr>
        <p:spPr>
          <a:xfrm>
            <a:off x="7922299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7920697" y="448301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398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3034" y="5208713"/>
            <a:ext cx="4215482" cy="90981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spcBef>
                <a:spcPts val="51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госпитализация в инфекционную больницу/отделение  независимо от тяжести состояния</a:t>
            </a:r>
            <a:r>
              <a:rPr sz="130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01">
              <a:latin typeface="Arial"/>
              <a:cs typeface="Arial"/>
            </a:endParaRPr>
          </a:p>
          <a:p>
            <a:pPr marL="6120" marR="338749">
              <a:spcBef>
                <a:spcPts val="790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решение о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госпитализации </a:t>
            </a: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зависит от степени  тяжести состояния и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вероятного другого</a:t>
            </a:r>
            <a:r>
              <a:rPr sz="130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диагноза</a:t>
            </a:r>
            <a:endParaRPr sz="1301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12908" y="5775441"/>
            <a:ext cx="1225627" cy="38015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нет</a:t>
            </a:r>
            <a:r>
              <a:rPr sz="1205" b="1" spc="-22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подозрения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9" name="object 29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1676098" y="6404596"/>
            <a:ext cx="1712817" cy="1399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 – подробнее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см.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Приложение</a:t>
            </a:r>
            <a:r>
              <a:rPr sz="867" spc="-8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</a:t>
            </a:r>
            <a:endParaRPr sz="8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08003" y="1321978"/>
            <a:ext cx="65795" cy="746393"/>
          </a:xfrm>
          <a:custGeom>
            <a:avLst/>
            <a:gdLst/>
            <a:ahLst/>
            <a:cxnLst/>
            <a:rect l="l" t="t" r="r" b="b"/>
            <a:pathLst>
              <a:path w="136525" h="1548764">
                <a:moveTo>
                  <a:pt x="0" y="1412871"/>
                </a:moveTo>
                <a:lnTo>
                  <a:pt x="68769" y="1548690"/>
                </a:lnTo>
                <a:lnTo>
                  <a:pt x="113566" y="1458029"/>
                </a:lnTo>
                <a:lnTo>
                  <a:pt x="45617" y="1458029"/>
                </a:lnTo>
                <a:lnTo>
                  <a:pt x="45546" y="1442904"/>
                </a:lnTo>
                <a:lnTo>
                  <a:pt x="0" y="1412871"/>
                </a:lnTo>
                <a:close/>
              </a:path>
              <a:path w="136525" h="1548764">
                <a:moveTo>
                  <a:pt x="45546" y="1442904"/>
                </a:moveTo>
                <a:lnTo>
                  <a:pt x="45617" y="1458029"/>
                </a:lnTo>
                <a:lnTo>
                  <a:pt x="68311" y="1457915"/>
                </a:lnTo>
                <a:lnTo>
                  <a:pt x="45546" y="1442904"/>
                </a:lnTo>
                <a:close/>
              </a:path>
              <a:path w="136525" h="1548764">
                <a:moveTo>
                  <a:pt x="136163" y="1412297"/>
                </a:moveTo>
                <a:lnTo>
                  <a:pt x="90934" y="1442705"/>
                </a:lnTo>
                <a:lnTo>
                  <a:pt x="91005" y="1457915"/>
                </a:lnTo>
                <a:lnTo>
                  <a:pt x="45617" y="1458029"/>
                </a:lnTo>
                <a:lnTo>
                  <a:pt x="113566" y="1458029"/>
                </a:lnTo>
                <a:lnTo>
                  <a:pt x="136163" y="1412297"/>
                </a:lnTo>
                <a:close/>
              </a:path>
              <a:path w="136525" h="1548764">
                <a:moveTo>
                  <a:pt x="84242" y="0"/>
                </a:moveTo>
                <a:lnTo>
                  <a:pt x="38854" y="229"/>
                </a:lnTo>
                <a:lnTo>
                  <a:pt x="45546" y="1442904"/>
                </a:lnTo>
                <a:lnTo>
                  <a:pt x="68311" y="1457915"/>
                </a:lnTo>
                <a:lnTo>
                  <a:pt x="90934" y="1442705"/>
                </a:lnTo>
                <a:lnTo>
                  <a:pt x="84242" y="0"/>
                </a:lnTo>
                <a:close/>
              </a:path>
              <a:path w="136525" h="1548764">
                <a:moveTo>
                  <a:pt x="90934" y="1442705"/>
                </a:moveTo>
                <a:lnTo>
                  <a:pt x="68311" y="1457915"/>
                </a:lnTo>
                <a:lnTo>
                  <a:pt x="91005" y="1457915"/>
                </a:lnTo>
                <a:lnTo>
                  <a:pt x="90934" y="144270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7944990" y="1322033"/>
            <a:ext cx="65795" cy="3053202"/>
          </a:xfrm>
          <a:custGeom>
            <a:avLst/>
            <a:gdLst/>
            <a:ahLst/>
            <a:cxnLst/>
            <a:rect l="l" t="t" r="r" b="b"/>
            <a:pathLst>
              <a:path w="136525" h="6335395">
                <a:moveTo>
                  <a:pt x="0" y="6198775"/>
                </a:moveTo>
                <a:lnTo>
                  <a:pt x="68081" y="6334939"/>
                </a:lnTo>
                <a:lnTo>
                  <a:pt x="113412" y="6244278"/>
                </a:lnTo>
                <a:lnTo>
                  <a:pt x="45387" y="6244278"/>
                </a:lnTo>
                <a:lnTo>
                  <a:pt x="45387" y="6229034"/>
                </a:lnTo>
                <a:lnTo>
                  <a:pt x="0" y="6198775"/>
                </a:lnTo>
                <a:close/>
              </a:path>
              <a:path w="136525" h="6335395">
                <a:moveTo>
                  <a:pt x="45387" y="6229034"/>
                </a:moveTo>
                <a:lnTo>
                  <a:pt x="45387" y="6244278"/>
                </a:lnTo>
                <a:lnTo>
                  <a:pt x="90775" y="6244278"/>
                </a:lnTo>
                <a:lnTo>
                  <a:pt x="68081" y="6244163"/>
                </a:lnTo>
                <a:lnTo>
                  <a:pt x="45387" y="6229034"/>
                </a:lnTo>
                <a:close/>
              </a:path>
              <a:path w="136525" h="6335395">
                <a:moveTo>
                  <a:pt x="136163" y="6198775"/>
                </a:moveTo>
                <a:lnTo>
                  <a:pt x="90775" y="6229034"/>
                </a:lnTo>
                <a:lnTo>
                  <a:pt x="90775" y="6244278"/>
                </a:lnTo>
                <a:lnTo>
                  <a:pt x="113412" y="6244278"/>
                </a:lnTo>
                <a:lnTo>
                  <a:pt x="136163" y="6198775"/>
                </a:lnTo>
                <a:close/>
              </a:path>
              <a:path w="136525" h="6335395">
                <a:moveTo>
                  <a:pt x="90775" y="0"/>
                </a:moveTo>
                <a:lnTo>
                  <a:pt x="45387" y="0"/>
                </a:lnTo>
                <a:lnTo>
                  <a:pt x="45387" y="6229034"/>
                </a:lnTo>
                <a:lnTo>
                  <a:pt x="68081" y="6244163"/>
                </a:lnTo>
                <a:lnTo>
                  <a:pt x="90775" y="6229034"/>
                </a:lnTo>
                <a:lnTo>
                  <a:pt x="90775" y="0"/>
                </a:lnTo>
                <a:close/>
              </a:path>
              <a:path w="136525" h="6335395">
                <a:moveTo>
                  <a:pt x="90775" y="6229034"/>
                </a:moveTo>
                <a:lnTo>
                  <a:pt x="68081" y="6244163"/>
                </a:lnTo>
                <a:lnTo>
                  <a:pt x="90775" y="6244163"/>
                </a:lnTo>
                <a:lnTo>
                  <a:pt x="90775" y="622903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8336297" y="5433250"/>
            <a:ext cx="1956106" cy="80709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b="1" dirty="0">
                <a:solidFill>
                  <a:srgbClr val="353535"/>
                </a:solidFill>
                <a:latin typeface="Arial"/>
                <a:cs typeface="Arial"/>
              </a:rPr>
              <a:t>Сокращения:</a:t>
            </a:r>
            <a:endParaRPr sz="867">
              <a:latin typeface="Arial"/>
              <a:cs typeface="Arial"/>
            </a:endParaRPr>
          </a:p>
          <a:p>
            <a:pPr marL="6120" marR="293766">
              <a:spcBef>
                <a:spcPts val="5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компьютерная</a:t>
            </a:r>
            <a:r>
              <a:rPr sz="867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томография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ЭКГ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электрокардиограмма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ОДН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острая дыхательная 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недостаточность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ПЦР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полимеразная цепная</a:t>
            </a:r>
            <a:r>
              <a:rPr sz="867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реакция</a:t>
            </a:r>
            <a:endParaRPr sz="867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46299" y="1214653"/>
            <a:ext cx="1542361" cy="1051805"/>
          </a:xfrm>
          <a:custGeom>
            <a:avLst/>
            <a:gdLst/>
            <a:ahLst/>
            <a:cxnLst/>
            <a:rect l="l" t="t" r="r" b="b"/>
            <a:pathLst>
              <a:path w="3200400" h="2182495">
                <a:moveTo>
                  <a:pt x="3099736" y="40721"/>
                </a:moveTo>
                <a:lnTo>
                  <a:pt x="0" y="2144464"/>
                </a:lnTo>
                <a:lnTo>
                  <a:pt x="25444" y="2181944"/>
                </a:lnTo>
                <a:lnTo>
                  <a:pt x="3125232" y="78166"/>
                </a:lnTo>
                <a:lnTo>
                  <a:pt x="3125004" y="51004"/>
                </a:lnTo>
                <a:lnTo>
                  <a:pt x="3099736" y="40721"/>
                </a:lnTo>
                <a:close/>
              </a:path>
              <a:path w="3200400" h="2182495">
                <a:moveTo>
                  <a:pt x="3182043" y="32207"/>
                </a:moveTo>
                <a:lnTo>
                  <a:pt x="3112282" y="32207"/>
                </a:lnTo>
                <a:lnTo>
                  <a:pt x="3137726" y="69686"/>
                </a:lnTo>
                <a:lnTo>
                  <a:pt x="3125232" y="78166"/>
                </a:lnTo>
                <a:lnTo>
                  <a:pt x="3125692" y="132839"/>
                </a:lnTo>
                <a:lnTo>
                  <a:pt x="3182043" y="32207"/>
                </a:lnTo>
                <a:close/>
              </a:path>
              <a:path w="3200400" h="2182495">
                <a:moveTo>
                  <a:pt x="3112282" y="32207"/>
                </a:moveTo>
                <a:lnTo>
                  <a:pt x="3099736" y="40721"/>
                </a:lnTo>
                <a:lnTo>
                  <a:pt x="3125004" y="51004"/>
                </a:lnTo>
                <a:lnTo>
                  <a:pt x="3125232" y="78166"/>
                </a:lnTo>
                <a:lnTo>
                  <a:pt x="3137726" y="69686"/>
                </a:lnTo>
                <a:lnTo>
                  <a:pt x="3112282" y="32207"/>
                </a:lnTo>
                <a:close/>
              </a:path>
              <a:path w="3200400" h="2182495">
                <a:moveTo>
                  <a:pt x="3200077" y="0"/>
                </a:moveTo>
                <a:lnTo>
                  <a:pt x="3049243" y="20172"/>
                </a:lnTo>
                <a:lnTo>
                  <a:pt x="3099736" y="40721"/>
                </a:lnTo>
                <a:lnTo>
                  <a:pt x="3112282" y="32207"/>
                </a:lnTo>
                <a:lnTo>
                  <a:pt x="3182043" y="32207"/>
                </a:lnTo>
                <a:lnTo>
                  <a:pt x="32000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6" name="object 36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5155770" y="0"/>
                </a:moveTo>
                <a:lnTo>
                  <a:pt x="187603" y="0"/>
                </a:lnTo>
                <a:lnTo>
                  <a:pt x="137730" y="6702"/>
                </a:lnTo>
                <a:lnTo>
                  <a:pt x="92915" y="25618"/>
                </a:lnTo>
                <a:lnTo>
                  <a:pt x="54946" y="54958"/>
                </a:lnTo>
                <a:lnTo>
                  <a:pt x="25612" y="92932"/>
                </a:lnTo>
                <a:lnTo>
                  <a:pt x="6701" y="137751"/>
                </a:lnTo>
                <a:lnTo>
                  <a:pt x="0" y="187626"/>
                </a:lnTo>
                <a:lnTo>
                  <a:pt x="0" y="3854649"/>
                </a:lnTo>
                <a:lnTo>
                  <a:pt x="6701" y="3904524"/>
                </a:lnTo>
                <a:lnTo>
                  <a:pt x="25612" y="3949343"/>
                </a:lnTo>
                <a:lnTo>
                  <a:pt x="54946" y="3987317"/>
                </a:lnTo>
                <a:lnTo>
                  <a:pt x="92915" y="4016657"/>
                </a:lnTo>
                <a:lnTo>
                  <a:pt x="137730" y="4035573"/>
                </a:lnTo>
                <a:lnTo>
                  <a:pt x="187603" y="4042276"/>
                </a:lnTo>
                <a:lnTo>
                  <a:pt x="5155770" y="4042276"/>
                </a:lnTo>
                <a:lnTo>
                  <a:pt x="5205645" y="4035573"/>
                </a:lnTo>
                <a:lnTo>
                  <a:pt x="5250464" y="4016657"/>
                </a:lnTo>
                <a:lnTo>
                  <a:pt x="5288438" y="3987317"/>
                </a:lnTo>
                <a:lnTo>
                  <a:pt x="5317777" y="3949343"/>
                </a:lnTo>
                <a:lnTo>
                  <a:pt x="5336693" y="3904524"/>
                </a:lnTo>
                <a:lnTo>
                  <a:pt x="5343396" y="3854649"/>
                </a:lnTo>
                <a:lnTo>
                  <a:pt x="5343396" y="187626"/>
                </a:lnTo>
                <a:lnTo>
                  <a:pt x="5336693" y="137751"/>
                </a:lnTo>
                <a:lnTo>
                  <a:pt x="5317777" y="92932"/>
                </a:lnTo>
                <a:lnTo>
                  <a:pt x="5288438" y="54958"/>
                </a:lnTo>
                <a:lnTo>
                  <a:pt x="5250464" y="25618"/>
                </a:lnTo>
                <a:lnTo>
                  <a:pt x="5205645" y="6702"/>
                </a:lnTo>
                <a:lnTo>
                  <a:pt x="51557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7" name="object 37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0" y="187626"/>
                </a:moveTo>
                <a:lnTo>
                  <a:pt x="6701" y="137751"/>
                </a:lnTo>
                <a:lnTo>
                  <a:pt x="25612" y="92932"/>
                </a:lnTo>
                <a:lnTo>
                  <a:pt x="54946" y="54958"/>
                </a:lnTo>
                <a:lnTo>
                  <a:pt x="92915" y="25618"/>
                </a:lnTo>
                <a:lnTo>
                  <a:pt x="137730" y="6702"/>
                </a:lnTo>
                <a:lnTo>
                  <a:pt x="187603" y="0"/>
                </a:lnTo>
                <a:lnTo>
                  <a:pt x="5155770" y="0"/>
                </a:lnTo>
                <a:lnTo>
                  <a:pt x="5205644" y="6702"/>
                </a:lnTo>
                <a:lnTo>
                  <a:pt x="5250464" y="25618"/>
                </a:lnTo>
                <a:lnTo>
                  <a:pt x="5288438" y="54958"/>
                </a:lnTo>
                <a:lnTo>
                  <a:pt x="5317777" y="92932"/>
                </a:lnTo>
                <a:lnTo>
                  <a:pt x="5336693" y="137751"/>
                </a:lnTo>
                <a:lnTo>
                  <a:pt x="5343396" y="187626"/>
                </a:lnTo>
                <a:lnTo>
                  <a:pt x="5343396" y="3854649"/>
                </a:lnTo>
                <a:lnTo>
                  <a:pt x="5336693" y="3904524"/>
                </a:lnTo>
                <a:lnTo>
                  <a:pt x="5317777" y="3949343"/>
                </a:lnTo>
                <a:lnTo>
                  <a:pt x="5288438" y="3987317"/>
                </a:lnTo>
                <a:lnTo>
                  <a:pt x="5250464" y="4016657"/>
                </a:lnTo>
                <a:lnTo>
                  <a:pt x="5205644" y="4035573"/>
                </a:lnTo>
                <a:lnTo>
                  <a:pt x="5155770" y="4042275"/>
                </a:lnTo>
                <a:lnTo>
                  <a:pt x="187603" y="4042275"/>
                </a:lnTo>
                <a:lnTo>
                  <a:pt x="137730" y="4035573"/>
                </a:lnTo>
                <a:lnTo>
                  <a:pt x="92915" y="4016657"/>
                </a:lnTo>
                <a:lnTo>
                  <a:pt x="54946" y="3987317"/>
                </a:lnTo>
                <a:lnTo>
                  <a:pt x="25612" y="3949343"/>
                </a:lnTo>
                <a:lnTo>
                  <a:pt x="6701" y="3904524"/>
                </a:lnTo>
                <a:lnTo>
                  <a:pt x="0" y="3854649"/>
                </a:lnTo>
                <a:lnTo>
                  <a:pt x="0" y="187626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8" name="object 38"/>
          <p:cNvSpPr txBox="1"/>
          <p:nvPr/>
        </p:nvSpPr>
        <p:spPr>
          <a:xfrm>
            <a:off x="1719979" y="2933020"/>
            <a:ext cx="2248971" cy="171826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5343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Инструмента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л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ьная 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73812" marR="2448" indent="-167998">
              <a:spcBef>
                <a:spcPts val="749"/>
              </a:spcBef>
              <a:buClr>
                <a:srgbClr val="7E7E7E"/>
              </a:buClr>
              <a:buSzPct val="130357"/>
              <a:buChar char="•"/>
              <a:tabLst>
                <a:tab pos="174118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отсутствии  возможности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обзорная  рентгенография органов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грудной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клетки);</a:t>
            </a:r>
            <a:endParaRPr sz="1349">
              <a:latin typeface="Arial"/>
              <a:cs typeface="Arial"/>
            </a:endParaRPr>
          </a:p>
          <a:p>
            <a:pPr marL="173812" indent="-167998">
              <a:spcBef>
                <a:spcPts val="778"/>
              </a:spcBef>
              <a:buClr>
                <a:srgbClr val="7E7E7E"/>
              </a:buClr>
              <a:buSzPct val="128571"/>
              <a:buChar char="•"/>
              <a:tabLst>
                <a:tab pos="174118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ЭКГ.</a:t>
            </a:r>
            <a:endParaRPr sz="134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75263" y="2491282"/>
            <a:ext cx="0" cy="341523"/>
          </a:xfrm>
          <a:custGeom>
            <a:avLst/>
            <a:gdLst/>
            <a:ahLst/>
            <a:cxnLst/>
            <a:rect l="l" t="t" r="r" b="b"/>
            <a:pathLst>
              <a:path h="708660">
                <a:moveTo>
                  <a:pt x="0" y="0"/>
                </a:moveTo>
                <a:lnTo>
                  <a:pt x="0" y="708212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0" name="object 40"/>
          <p:cNvSpPr txBox="1"/>
          <p:nvPr/>
        </p:nvSpPr>
        <p:spPr>
          <a:xfrm>
            <a:off x="1812909" y="4776848"/>
            <a:ext cx="1451166" cy="821473"/>
          </a:xfrm>
          <a:prstGeom prst="rect">
            <a:avLst/>
          </a:prstGeom>
        </p:spPr>
        <p:txBody>
          <a:bodyPr vert="horz" wrap="square" lIns="0" tIns="127918" rIns="0" bIns="0" rtlCol="0">
            <a:spAutoFit/>
          </a:bodyPr>
          <a:lstStyle/>
          <a:p>
            <a:pPr marL="10404">
              <a:spcBef>
                <a:spcPts val="1007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Госпитализация</a:t>
            </a:r>
            <a:endParaRPr sz="1398">
              <a:latin typeface="Arial"/>
              <a:cs typeface="Arial"/>
            </a:endParaRPr>
          </a:p>
          <a:p>
            <a:pPr marL="6120" marR="143823">
              <a:lnSpc>
                <a:spcPct val="101099"/>
              </a:lnSpc>
              <a:spcBef>
                <a:spcPts val="836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есть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подозрение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33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360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34B7D9-55C2-4FD2-AD9F-D66D9CAF90BB}"/>
              </a:ext>
            </a:extLst>
          </p:cNvPr>
          <p:cNvSpPr/>
          <p:nvPr/>
        </p:nvSpPr>
        <p:spPr>
          <a:xfrm>
            <a:off x="1524000" y="-8113"/>
            <a:ext cx="92880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обследование Особая роль – сбор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эпиданамнеза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Особая роль – уровень СРБ (С-реактивный белок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коррелирует с тяжестью течения, распространенностью инфильтрации и прогнозом пневмонии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Sp02 &lt; 90 %  - исследование газов артериальной крови с определением Pa02, PaCO2,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бикарбонатов,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Коагулограмма при ОДН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лабораторная диагностика – выделение РНК  2019-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ПЦР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36B2ED-37E3-4F26-8C2B-0DED11CF049A}"/>
              </a:ext>
            </a:extLst>
          </p:cNvPr>
          <p:cNvSpPr/>
          <p:nvPr/>
        </p:nvSpPr>
        <p:spPr>
          <a:xfrm>
            <a:off x="1452803" y="2996953"/>
            <a:ext cx="9288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диагностика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Биологическим материалом для исследования являются: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Мазки из носа, носоглотки и/или ротоглотки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Промывные воды бронхов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Мокрота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Биопсийный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легких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Цельная кровь, сыворотка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Моча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9BBBA6-3695-4545-9F52-E33C3DCAAA66}"/>
              </a:ext>
            </a:extLst>
          </p:cNvPr>
          <p:cNvSpPr/>
          <p:nvPr/>
        </p:nvSpPr>
        <p:spPr>
          <a:xfrm>
            <a:off x="1524000" y="5120610"/>
            <a:ext cx="96490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биоматериала, взятый для исследования – мазок из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/ротоглотки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Все образцы – потенциально инфекционные и при работе соблюдаются требования СП 1.3.3118-13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работы с микроорганизмами I-II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гр.патогенности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Транспортируются с соблюдением требований СП 1.2.03695 «Порядок учета, хранения, передачи 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транспортировки микроорганизмов I-IV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гр.патогенности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Направляются в лаборатории Роспотребнадзора</a:t>
            </a:r>
          </a:p>
        </p:txBody>
      </p:sp>
    </p:spTree>
    <p:extLst>
      <p:ext uri="{BB962C8B-B14F-4D97-AF65-F5344CB8AC3E}">
        <p14:creationId xmlns:p14="http://schemas.microsoft.com/office/powerpoint/2010/main" val="488968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Изменения в гемограмме</a:t>
            </a:r>
            <a:endParaRPr lang="ru-RU" dirty="0" smtClean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Общее </a:t>
            </a:r>
            <a:r>
              <a:rPr lang="ru-RU" dirty="0"/>
              <a:t>количество лейкоцитов при COVID-19 изменяется нечасто, возможны как лейкоцитоз, так и лейкопения. Наиболее часто выявляются </a:t>
            </a:r>
            <a:r>
              <a:rPr lang="ru-RU" dirty="0" err="1"/>
              <a:t>лимфопения</a:t>
            </a:r>
            <a:r>
              <a:rPr lang="ru-RU" dirty="0"/>
              <a:t> и умеренное увеличение СОЭ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взрослых с тяжелым течением COVID-19 ассоциированы </a:t>
            </a:r>
            <a:r>
              <a:rPr lang="ru-RU" dirty="0" err="1"/>
              <a:t>лимфопения</a:t>
            </a:r>
            <a:r>
              <a:rPr lang="ru-RU" dirty="0"/>
              <a:t> (абсолютные значения, в среднем 0,8 х 10</a:t>
            </a:r>
            <a:r>
              <a:rPr lang="ru-RU" baseline="30000" dirty="0"/>
              <a:t>9</a:t>
            </a:r>
            <a:r>
              <a:rPr lang="ru-RU" dirty="0"/>
              <a:t>/л), изменение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(в среднем 5,5 у тяжелых и 3,2 у нетяжелых пациентов) рассчитанному по абсолютному количеству клеток. Выявлена корреляция между выраженностью абсолютной </a:t>
            </a:r>
            <a:r>
              <a:rPr lang="ru-RU" dirty="0" err="1"/>
              <a:t>лимфопении</a:t>
            </a:r>
            <a:r>
              <a:rPr lang="ru-RU" dirty="0"/>
              <a:t> и летальным исходом, вирусной </a:t>
            </a:r>
            <a:r>
              <a:rPr lang="ru-RU" dirty="0" smtClean="0"/>
              <a:t>нагрузкой. </a:t>
            </a:r>
            <a:endParaRPr lang="ru-RU" dirty="0" smtClean="0">
              <a:effectLst/>
            </a:endParaRPr>
          </a:p>
          <a:p>
            <a:r>
              <a:rPr lang="ru-RU" b="1" i="1" dirty="0" err="1"/>
              <a:t>Лимфопения</a:t>
            </a:r>
            <a:r>
              <a:rPr lang="ru-RU" dirty="0"/>
              <a:t> является характерным изменением, но у детей в ряде случаев может быть не выражена. Возможно, это связано с низкой частотой тяжелого течения COVID-19. В то же время у детей до 5 лет это может быть обусловлено незрелостью иммунитета и «физиологическим сдвигом» в лейкоцитарной </a:t>
            </a:r>
            <a:r>
              <a:rPr lang="ru-RU" dirty="0" smtClean="0"/>
              <a:t>формуле. </a:t>
            </a:r>
            <a:r>
              <a:rPr lang="ru-RU" dirty="0"/>
              <a:t>«Физиологический сдвиг» лейкоцитарной формулы у детей до 5 лет делает определение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малоинформативным.</a:t>
            </a:r>
            <a:endParaRPr lang="ru-RU" dirty="0" smtClean="0">
              <a:effectLst/>
            </a:endParaRPr>
          </a:p>
          <a:p>
            <a:r>
              <a:rPr lang="ru-RU" dirty="0"/>
              <a:t>Снижение количества тромбоцитов может служить признаком развития органной дисфункции, сепсиса, ДВС-синдрома.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807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Изменения в биохимическом анализе крови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360" y="959370"/>
            <a:ext cx="10379439" cy="521759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Наибольшую ценность биохимический анализ имеет у пациентов с сопутствующими заболеваниями, факторами риска неблагоприятного течения COVID-19, среднетяжелым и тяжелым течением заболевания, для диагностики органного поражения</a:t>
            </a:r>
            <a:r>
              <a:rPr lang="ru-RU" dirty="0" smtClean="0"/>
              <a:t>.</a:t>
            </a:r>
          </a:p>
          <a:p>
            <a:r>
              <a:rPr lang="ru-RU" dirty="0"/>
              <a:t>Снижение альбумина ассоциировано с более тяжелым течением заболевания (описано у взрослых), в том числе с тяжестью поражения </a:t>
            </a:r>
            <a:r>
              <a:rPr lang="ru-RU" dirty="0" smtClean="0"/>
              <a:t>легких. </a:t>
            </a:r>
            <a:r>
              <a:rPr lang="ru-RU" dirty="0"/>
              <a:t>Остро возникшее снижение альбумина требует дополнительной оценки функции печени. </a:t>
            </a:r>
            <a:endParaRPr lang="ru-RU" dirty="0" smtClean="0">
              <a:effectLst/>
            </a:endParaRPr>
          </a:p>
          <a:p>
            <a:r>
              <a:rPr lang="ru-RU" dirty="0"/>
              <a:t>При развитии критического состояния у детей отмечается значительное повышение ЛДГ (&gt;2 норм). У взрослых повышение ЛДГ так же ассоциировано с тяжестью течения и отражает выраженность повреждения </a:t>
            </a:r>
            <a:r>
              <a:rPr lang="ru-RU" dirty="0" smtClean="0"/>
              <a:t>легких.</a:t>
            </a:r>
          </a:p>
          <a:p>
            <a:r>
              <a:rPr lang="ru-RU" dirty="0"/>
              <a:t>Определение </a:t>
            </a:r>
            <a:r>
              <a:rPr lang="ru-RU" dirty="0" err="1"/>
              <a:t>креатинина</a:t>
            </a:r>
            <a:r>
              <a:rPr lang="ru-RU" dirty="0"/>
              <a:t> необходимо для определения показаний к проведению гемодиализа у пациентов с тяжелым течением заболевания, пациентов с хроническими заболеваниями почек [</a:t>
            </a:r>
            <a:r>
              <a:rPr lang="ru-RU" i="1" dirty="0"/>
              <a:t>34,38</a:t>
            </a:r>
            <a:r>
              <a:rPr lang="ru-RU" dirty="0"/>
              <a:t>]. Следует учитывать </a:t>
            </a:r>
            <a:r>
              <a:rPr lang="ru-RU" dirty="0" err="1"/>
              <a:t>преморбидный</a:t>
            </a:r>
            <a:r>
              <a:rPr lang="ru-RU" dirty="0"/>
              <a:t> фон пациентов, и при наличии ХБП при определении </a:t>
            </a:r>
            <a:r>
              <a:rPr lang="ru-RU" dirty="0" err="1"/>
              <a:t>креатинина</a:t>
            </a:r>
            <a:r>
              <a:rPr lang="ru-RU" dirty="0"/>
              <a:t> дополнительно рассчитывать скорость клубочковой фильтрации (у детей – по формуле Шварца).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252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Маркеры воспаления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 COVID-19 возможно повышение С-реактивного белка (СРБ), </a:t>
            </a:r>
            <a:r>
              <a:rPr lang="ru-RU" dirty="0" err="1"/>
              <a:t>прокальцитонина</a:t>
            </a:r>
            <a:r>
              <a:rPr lang="ru-RU" dirty="0"/>
              <a:t> (ПКТ), скорости оседания эритроцитов (СОЭ), </a:t>
            </a:r>
            <a:r>
              <a:rPr lang="ru-RU" dirty="0" err="1"/>
              <a:t>ферритина</a:t>
            </a:r>
            <a:r>
              <a:rPr lang="ru-RU" dirty="0"/>
              <a:t>, интерлейкина-6 (ИЛ-6), в том числе и при нетяжелом течении. Выраженность изменений коррелирует с тяжестью </a:t>
            </a:r>
            <a:r>
              <a:rPr lang="ru-RU" dirty="0" smtClean="0"/>
              <a:t>состояния.</a:t>
            </a:r>
          </a:p>
          <a:p>
            <a:r>
              <a:rPr lang="ru-RU" dirty="0"/>
              <a:t>Повышение СРБ больше 100 мг/л должно настораживать в отношении бактериальной ко-инфекции, а длительное (дни) сохранение высоких (&gt;100 мг/л) значений СРБ в динамике отражает неэффективность проводимой терапии. </a:t>
            </a:r>
            <a:endParaRPr lang="ru-RU" dirty="0" smtClean="0">
              <a:effectLst/>
            </a:endParaRPr>
          </a:p>
          <a:p>
            <a:r>
              <a:rPr lang="ru-RU" dirty="0"/>
              <a:t>Повышение ПКТ до пограничных (в пределах 0,5 </a:t>
            </a:r>
            <a:r>
              <a:rPr lang="ru-RU" dirty="0" err="1"/>
              <a:t>нг</a:t>
            </a:r>
            <a:r>
              <a:rPr lang="ru-RU" dirty="0"/>
              <a:t>/мл) значений носит неспецифический характер, в то же время значительное повышение ПКТ у детей ассоциировано с бактериальной </a:t>
            </a:r>
            <a:r>
              <a:rPr lang="ru-RU" dirty="0" smtClean="0"/>
              <a:t>ко-инфекцией.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620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Коагулограмма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Выраженные изменения в </a:t>
            </a:r>
            <a:r>
              <a:rPr lang="ru-RU" dirty="0" err="1"/>
              <a:t>коагулограмме</a:t>
            </a:r>
            <a:r>
              <a:rPr lang="ru-RU" dirty="0"/>
              <a:t> как правило </a:t>
            </a:r>
            <a:r>
              <a:rPr lang="ru-RU" dirty="0" smtClean="0"/>
              <a:t>сопровождают </a:t>
            </a:r>
            <a:r>
              <a:rPr lang="ru-RU" dirty="0"/>
              <a:t>критическое состояние у </a:t>
            </a:r>
            <a:r>
              <a:rPr lang="ru-RU" dirty="0" smtClean="0"/>
              <a:t>детей.</a:t>
            </a:r>
          </a:p>
          <a:p>
            <a:r>
              <a:rPr lang="ru-RU" dirty="0" smtClean="0"/>
              <a:t>Для </a:t>
            </a:r>
            <a:r>
              <a:rPr lang="ru-RU" dirty="0"/>
              <a:t>скрининга развития ДВС-синдрома можно использовать шкалу (таблица) для диагностики явного ДВС-синдрома </a:t>
            </a:r>
            <a:r>
              <a:rPr lang="en-US" dirty="0"/>
              <a:t>ISTH</a:t>
            </a:r>
            <a:r>
              <a:rPr lang="ru-RU" dirty="0"/>
              <a:t> (</a:t>
            </a:r>
            <a:r>
              <a:rPr lang="ru-RU" dirty="0" err="1"/>
              <a:t>International</a:t>
            </a:r>
            <a:r>
              <a:rPr lang="ru-RU" dirty="0"/>
              <a:t> </a:t>
            </a:r>
            <a:r>
              <a:rPr lang="ru-RU" dirty="0" err="1"/>
              <a:t>Society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Thrombosis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Haemostasis</a:t>
            </a:r>
            <a:r>
              <a:rPr lang="ru-RU" dirty="0" smtClean="0"/>
              <a:t>). </a:t>
            </a:r>
            <a:r>
              <a:rPr lang="ru-RU" dirty="0"/>
              <a:t>При сумме баллов &lt;5 явный ДВС-синдром может быть исключен, но возможен скрытый ДВС-синдром, поэтому следует повторить исследование через 1-2 дня.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405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Шкала диагностики явного (</a:t>
            </a:r>
            <a:r>
              <a:rPr lang="en-US" sz="3200" b="1" i="1" dirty="0">
                <a:solidFill>
                  <a:srgbClr val="FF0000"/>
                </a:solidFill>
              </a:rPr>
              <a:t>overt</a:t>
            </a:r>
            <a:r>
              <a:rPr lang="ru-RU" sz="3200" b="1" i="1" dirty="0">
                <a:solidFill>
                  <a:srgbClr val="FF0000"/>
                </a:solidFill>
              </a:rPr>
              <a:t>) ДВС-синдрома 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(International Society on Thrombosis and </a:t>
            </a:r>
            <a:r>
              <a:rPr lang="en-US" sz="3200" b="1" i="1" dirty="0" err="1">
                <a:solidFill>
                  <a:srgbClr val="FF0000"/>
                </a:solidFill>
              </a:rPr>
              <a:t>Haemostasis</a:t>
            </a:r>
            <a:r>
              <a:rPr lang="en-US" sz="3200" b="1" i="1" dirty="0">
                <a:solidFill>
                  <a:srgbClr val="FF0000"/>
                </a:solidFill>
              </a:rPr>
              <a:t>, 2001)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55488"/>
              </p:ext>
            </p:extLst>
          </p:nvPr>
        </p:nvGraphicFramePr>
        <p:xfrm>
          <a:off x="838200" y="1543986"/>
          <a:ext cx="10515600" cy="5327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5587">
                  <a:extLst>
                    <a:ext uri="{9D8B030D-6E8A-4147-A177-3AD203B41FA5}">
                      <a16:colId xmlns:a16="http://schemas.microsoft.com/office/drawing/2014/main" val="2533399867"/>
                    </a:ext>
                  </a:extLst>
                </a:gridCol>
                <a:gridCol w="3150013">
                  <a:extLst>
                    <a:ext uri="{9D8B030D-6E8A-4147-A177-3AD203B41FA5}">
                      <a16:colId xmlns:a16="http://schemas.microsoft.com/office/drawing/2014/main" val="349810047"/>
                    </a:ext>
                  </a:extLst>
                </a:gridCol>
              </a:tblGrid>
              <a:tr h="534912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Есть ли у пациента заболевание, соответствующее ДВС-синдрому?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Если да, то переходим к шкале: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057620"/>
                  </a:ext>
                </a:extLst>
              </a:tr>
              <a:tr h="267456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Баллы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210684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тромбоцитов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50-100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&lt;50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400915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/ продукты деградации фибрина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нет увеличения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умеренное увеличение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значительное увеличение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557427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</a:t>
                      </a:r>
                      <a:r>
                        <a:rPr lang="ru-RU" sz="1600" dirty="0" err="1">
                          <a:effectLst/>
                        </a:rPr>
                        <a:t>протромбинового</a:t>
                      </a:r>
                      <a:r>
                        <a:rPr lang="ru-RU" sz="1600" dirty="0">
                          <a:effectLst/>
                        </a:rPr>
                        <a:t> времени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чем на 3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от 3 до 6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чем на 6 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5948455"/>
                  </a:ext>
                </a:extLst>
              </a:tr>
              <a:tr h="8023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Фибриноген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1 г/л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1 г/л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461777"/>
                  </a:ext>
                </a:extLst>
              </a:tr>
              <a:tr h="267456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Сумма баллов более 5 – явный ДВС-синдром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81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088" y="117347"/>
            <a:ext cx="8569452" cy="4660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2541" y="5292598"/>
            <a:ext cx="81387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Эпидемическая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динамика ежедневного выявления новых больных COVID-19 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Китае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мире (логарифмическая</a:t>
            </a:r>
            <a:r>
              <a:rPr spc="-10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шкала)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8911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05760"/>
              </p:ext>
            </p:extLst>
          </p:nvPr>
        </p:nvGraphicFramePr>
        <p:xfrm>
          <a:off x="838200" y="1469035"/>
          <a:ext cx="10389433" cy="5511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9433">
                  <a:extLst>
                    <a:ext uri="{9D8B030D-6E8A-4147-A177-3AD203B41FA5}">
                      <a16:colId xmlns:a16="http://schemas.microsoft.com/office/drawing/2014/main" val="3330660547"/>
                    </a:ext>
                  </a:extLst>
                </a:gridCol>
              </a:tblGrid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Бессимптомная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958037"/>
                  </a:ext>
                </a:extLst>
              </a:tr>
              <a:tr h="15720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положительным результатом лабораторного исследования на наличие РНК SARS-CoV-2, у которых отсутствуют клинические признаки заболевания и визуальные изменения на рентгенограмме (</a:t>
                      </a:r>
                      <a:r>
                        <a:rPr lang="ru-RU" sz="2000" dirty="0" err="1">
                          <a:effectLst/>
                        </a:rPr>
                        <a:t>томограмме</a:t>
                      </a:r>
                      <a:r>
                        <a:rPr lang="ru-RU" sz="2000" dirty="0">
                          <a:effectLst/>
                        </a:rPr>
                        <a:t>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703383"/>
                  </a:ext>
                </a:extLst>
              </a:tr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Легкая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9064665"/>
                  </a:ext>
                </a:extLst>
              </a:tr>
              <a:tr h="26587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интоксикации (лихорадка, усталость, миалгия) и поражения верхних дыхательных путей (кашель, боль в горле, насморк и чихание).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При осмотре: изменения в ротоглотке; </a:t>
                      </a:r>
                      <a:r>
                        <a:rPr lang="ru-RU" sz="2000" dirty="0" err="1">
                          <a:effectLst/>
                        </a:rPr>
                        <a:t>аускультативных</a:t>
                      </a:r>
                      <a:r>
                        <a:rPr lang="ru-RU" sz="2000" dirty="0">
                          <a:effectLst/>
                        </a:rPr>
                        <a:t> изменений в легких нет.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В некоторых случаях может не быть лихорадки или наблюдаться только гастроинтестинальные симптомы (тошнота, рвота, боль в животе и диарея).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28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690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0407544"/>
              </p:ext>
            </p:extLst>
          </p:nvPr>
        </p:nvGraphicFramePr>
        <p:xfrm>
          <a:off x="838200" y="1690689"/>
          <a:ext cx="5181600" cy="448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333511446"/>
                    </a:ext>
                  </a:extLst>
                </a:gridCol>
              </a:tblGrid>
              <a:tr h="6408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Среднетяжелая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4210610800"/>
                  </a:ext>
                </a:extLst>
              </a:tr>
              <a:tr h="38453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Дети с лихорадкой, кашлем (главным образом сухим непродуктивным) и пневмонией.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err="1">
                          <a:effectLst/>
                        </a:rPr>
                        <a:t>Аускультативно</a:t>
                      </a:r>
                      <a:r>
                        <a:rPr lang="ru-RU" sz="1800" dirty="0">
                          <a:effectLst/>
                        </a:rPr>
                        <a:t> могут выслушиваться хрипы (сухие или влажные), но нет явных признаков дыхательной недостаточности (одышка) и гипоксемии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В некоторых случаях может не быть явных клинических симптомов поражения нижних дыхательных путей, но на КТ грудной клетки выявляются незначительные изменения в легких.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1511819625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3210795"/>
              </p:ext>
            </p:extLst>
          </p:nvPr>
        </p:nvGraphicFramePr>
        <p:xfrm>
          <a:off x="6172200" y="1690688"/>
          <a:ext cx="5625059" cy="471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5059">
                  <a:extLst>
                    <a:ext uri="{9D8B030D-6E8A-4147-A177-3AD203B41FA5}">
                      <a16:colId xmlns:a16="http://schemas.microsoft.com/office/drawing/2014/main" val="3352540079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3912931387"/>
                  </a:ext>
                </a:extLst>
              </a:tr>
              <a:tr h="4038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острой респираторной инфекции в начале заболевания (лихорадка,  кашель), которые могут сопровождаться симптомами со стороны желудочно-кишечного тракта (диарея).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effectLst/>
                        </a:rPr>
                        <a:t>Заболевание </a:t>
                      </a:r>
                      <a:r>
                        <a:rPr lang="ru-RU" sz="2000" dirty="0">
                          <a:effectLst/>
                        </a:rPr>
                        <a:t>обычно прогрессирует в течение недели, появляются признаки дыхательной недостаточности (одышка с центральным цианозом), SpO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 составляет ≤92</a:t>
                      </a:r>
                      <a:r>
                        <a:rPr lang="ru-RU" sz="2000" dirty="0" smtClean="0">
                          <a:effectLst/>
                        </a:rPr>
                        <a:t>%.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Признаки пневмонии на рентгенограмме и КТ органов грудной клетки.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3661223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101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184" y="173453"/>
            <a:ext cx="10515600" cy="9657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</a:t>
            </a:r>
            <a:r>
              <a:rPr lang="ru-RU" b="1" dirty="0" smtClean="0"/>
              <a:t>тяжести. </a:t>
            </a:r>
            <a:r>
              <a:rPr lang="ru-RU" dirty="0">
                <a:solidFill>
                  <a:srgbClr val="FF0000"/>
                </a:solidFill>
              </a:rPr>
              <a:t>Критическая форма</a:t>
            </a: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1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527056"/>
              </p:ext>
            </p:extLst>
          </p:nvPr>
        </p:nvGraphicFramePr>
        <p:xfrm>
          <a:off x="1244184" y="1499016"/>
          <a:ext cx="9608695" cy="4497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8695">
                  <a:extLst>
                    <a:ext uri="{9D8B030D-6E8A-4147-A177-3AD203B41FA5}">
                      <a16:colId xmlns:a16="http://schemas.microsoft.com/office/drawing/2014/main" val="2191284327"/>
                    </a:ext>
                  </a:extLst>
                </a:gridCol>
              </a:tblGrid>
              <a:tr h="6942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940756"/>
                  </a:ext>
                </a:extLst>
              </a:tr>
              <a:tr h="380282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Дети с быстрым прогрессированием заболевания и развитием острого респираторного </a:t>
                      </a:r>
                      <a:r>
                        <a:rPr lang="ru-RU" sz="2400" dirty="0" err="1">
                          <a:effectLst/>
                        </a:rPr>
                        <a:t>дистресс</a:t>
                      </a:r>
                      <a:r>
                        <a:rPr lang="ru-RU" sz="2400" dirty="0">
                          <a:effectLst/>
                        </a:rPr>
                        <a:t>-синдрома (ОРДС) или тяжелой дыхательной недостаточности.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Также могут наблюдаться шок, энцефалопатия, повреждение миокарда или сердечная недостаточность, нарушение коагуляции и острое повреждение почек, а также </a:t>
                      </a:r>
                      <a:r>
                        <a:rPr lang="ru-RU" sz="2400" dirty="0" err="1">
                          <a:effectLst/>
                        </a:rPr>
                        <a:t>полиорганная</a:t>
                      </a:r>
                      <a:r>
                        <a:rPr lang="ru-RU" sz="2400" dirty="0">
                          <a:effectLst/>
                        </a:rPr>
                        <a:t> недостаточность.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05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10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Примеры формулировки диагнозов и кодирование CОVID-19  по МКБ-10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1.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среднетяжелая форма, внебольничная двусторонняя пневмония. ДН 0.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2.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тяжелая форма, внебольничная двусторонняя пневмония, </a:t>
            </a:r>
            <a:r>
              <a:rPr lang="ru-RU" dirty="0" smtClean="0"/>
              <a:t>ОДН, .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Пример 3. </a:t>
            </a:r>
            <a:r>
              <a:rPr lang="ru-RU" dirty="0"/>
              <a:t>Подозрение на новую </a:t>
            </a:r>
            <a:r>
              <a:rPr lang="ru-RU" dirty="0" err="1"/>
              <a:t>коронавирусную</a:t>
            </a:r>
            <a:r>
              <a:rPr lang="ru-RU" dirty="0"/>
              <a:t> инфекцию  CОVID-19, тяжелая форма, внебольничная двусторонняя пневмония. Острый респираторный </a:t>
            </a:r>
            <a:r>
              <a:rPr lang="ru-RU" dirty="0" err="1"/>
              <a:t>дистресс</a:t>
            </a:r>
            <a:r>
              <a:rPr lang="ru-RU" dirty="0"/>
              <a:t>-синдром. ОДН.</a:t>
            </a:r>
          </a:p>
        </p:txBody>
      </p:sp>
    </p:spTree>
    <p:extLst>
      <p:ext uri="{BB962C8B-B14F-4D97-AF65-F5344CB8AC3E}">
        <p14:creationId xmlns:p14="http://schemas.microsoft.com/office/powerpoint/2010/main" val="1112723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Кодирования статистической информации при наличии подозрения или установленного диагноза </a:t>
            </a:r>
            <a:r>
              <a:rPr lang="ru-RU" sz="2800" b="1" dirty="0" err="1">
                <a:solidFill>
                  <a:srgbClr val="0070C0"/>
                </a:solidFill>
              </a:rPr>
              <a:t>коронавирусной</a:t>
            </a:r>
            <a:r>
              <a:rPr lang="ru-RU" sz="2800" b="1" dirty="0">
                <a:solidFill>
                  <a:srgbClr val="0070C0"/>
                </a:solidFill>
              </a:rPr>
              <a:t> инфекции COVID-19 осуществляется в соответствии с нижеследующим порядком: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11009811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идентифицирован </a:t>
            </a:r>
            <a:r>
              <a:rPr lang="ru-RU" dirty="0"/>
              <a:t>(подтвержден лабораторным тестированием независимо  от тяжести клинических признаков или симптомов)- </a:t>
            </a:r>
            <a:r>
              <a:rPr lang="ru-RU" b="1" dirty="0">
                <a:solidFill>
                  <a:srgbClr val="C00000"/>
                </a:solidFill>
              </a:rPr>
              <a:t>U07.1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 не идентифицирован </a:t>
            </a:r>
            <a:r>
              <a:rPr lang="ru-RU" dirty="0"/>
              <a:t>(COVID-19 диагностируется клинически  или </a:t>
            </a:r>
            <a:r>
              <a:rPr lang="ru-RU" dirty="0" err="1"/>
              <a:t>эпидемиологически</a:t>
            </a:r>
            <a:r>
              <a:rPr lang="ru-RU" dirty="0"/>
              <a:t>, но лабораторные исследования неубедительны  или недоступны) - </a:t>
            </a:r>
            <a:r>
              <a:rPr lang="ru-RU" b="1" dirty="0">
                <a:solidFill>
                  <a:srgbClr val="C00000"/>
                </a:solidFill>
              </a:rPr>
              <a:t>U07.2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Наблюдение при подозрении на </a:t>
            </a:r>
            <a:r>
              <a:rPr lang="ru-RU" dirty="0" err="1"/>
              <a:t>коронавирусную</a:t>
            </a:r>
            <a:r>
              <a:rPr lang="ru-RU" dirty="0"/>
              <a:t> инфекцию - </a:t>
            </a:r>
            <a:r>
              <a:rPr lang="ru-RU" b="1" dirty="0">
                <a:solidFill>
                  <a:srgbClr val="C00000"/>
                </a:solidFill>
              </a:rPr>
              <a:t>Z03.8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Носительство возбудителя </a:t>
            </a:r>
            <a:r>
              <a:rPr lang="ru-RU" dirty="0" err="1"/>
              <a:t>коронавирусной</a:t>
            </a:r>
            <a:r>
              <a:rPr lang="ru-RU" dirty="0"/>
              <a:t> инфекции </a:t>
            </a:r>
            <a:r>
              <a:rPr lang="ru-RU" b="1" dirty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Z22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Контакт с больным </a:t>
            </a:r>
            <a:r>
              <a:rPr lang="ru-RU" dirty="0" err="1"/>
              <a:t>коронавирусной</a:t>
            </a:r>
            <a:r>
              <a:rPr lang="ru-RU" dirty="0"/>
              <a:t> инфекцией - </a:t>
            </a:r>
            <a:r>
              <a:rPr lang="ru-RU" b="1" dirty="0">
                <a:solidFill>
                  <a:srgbClr val="C00000"/>
                </a:solidFill>
              </a:rPr>
              <a:t>Z20.8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Скрининговое</a:t>
            </a:r>
            <a:r>
              <a:rPr lang="ru-RU" dirty="0"/>
              <a:t> обследование с целью выявления </a:t>
            </a:r>
            <a:r>
              <a:rPr lang="ru-RU" dirty="0" err="1"/>
              <a:t>коронавирусной</a:t>
            </a:r>
            <a:r>
              <a:rPr lang="ru-RU" dirty="0"/>
              <a:t> инфекции - </a:t>
            </a:r>
            <a:r>
              <a:rPr lang="ru-RU" b="1" dirty="0" smtClean="0">
                <a:solidFill>
                  <a:srgbClr val="C00000"/>
                </a:solidFill>
              </a:rPr>
              <a:t>Z11.5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неуточненная (кроме вызванной  COVID-19) - </a:t>
            </a:r>
            <a:r>
              <a:rPr lang="ru-RU" b="1" dirty="0">
                <a:solidFill>
                  <a:srgbClr val="C00000"/>
                </a:solidFill>
              </a:rPr>
              <a:t>В34.2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уточненная (кроме вызванной COVID-19) </a:t>
            </a:r>
            <a:r>
              <a:rPr lang="ru-RU" b="1" dirty="0">
                <a:solidFill>
                  <a:srgbClr val="C00000"/>
                </a:solidFill>
              </a:rPr>
              <a:t>- В33.8 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При наличии пневмонии, вызванной COVID-19, рубрики J12-J18 используются в качестве дополнительных кодов. При летальных исходах  рубрики XXI класса МКБ-10 не используются.</a:t>
            </a:r>
          </a:p>
        </p:txBody>
      </p:sp>
    </p:spTree>
    <p:extLst>
      <p:ext uri="{BB962C8B-B14F-4D97-AF65-F5344CB8AC3E}">
        <p14:creationId xmlns:p14="http://schemas.microsoft.com/office/powerpoint/2010/main" val="4056567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987362"/>
              </p:ext>
            </p:extLst>
          </p:nvPr>
        </p:nvGraphicFramePr>
        <p:xfrm>
          <a:off x="1124262" y="554635"/>
          <a:ext cx="9593705" cy="544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3705">
                  <a:extLst>
                    <a:ext uri="{9D8B030D-6E8A-4147-A177-3AD203B41FA5}">
                      <a16:colId xmlns:a16="http://schemas.microsoft.com/office/drawing/2014/main" val="1430215959"/>
                    </a:ext>
                  </a:extLst>
                </a:gridCol>
              </a:tblGrid>
              <a:tr h="7132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Группы риска тяжелого течения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COVID</a:t>
                      </a: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-19 у детей</a:t>
                      </a:r>
                      <a:endParaRPr lang="ru-R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4226544"/>
                  </a:ext>
                </a:extLst>
              </a:tr>
              <a:tr h="471316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Новорожденные и дети раннего возраста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неблагоприятный </a:t>
                      </a:r>
                      <a:r>
                        <a:rPr lang="ru-RU" sz="2400" dirty="0" err="1">
                          <a:effectLst/>
                        </a:rPr>
                        <a:t>преморбидный</a:t>
                      </a:r>
                      <a:r>
                        <a:rPr lang="ru-RU" sz="2400" dirty="0">
                          <a:effectLst/>
                        </a:rPr>
                        <a:t> фон, особенно врожденные пороки развития, заболевания сердечно-сосудистой системы, органов дыхания, сахарный диабет, злокачественные новообразования, болезнь Кавасаки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 err="1">
                          <a:effectLst/>
                        </a:rPr>
                        <a:t>иммунодефицитные</a:t>
                      </a:r>
                      <a:r>
                        <a:rPr lang="ru-RU" sz="2400" dirty="0">
                          <a:effectLst/>
                        </a:rPr>
                        <a:t> состояния разного генеза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ко-инфекция, особенно РСВ у детей раннего возраста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73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396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Определение стандартного случая</a:t>
            </a:r>
            <a:endParaRPr lang="ru-RU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432438"/>
              </p:ext>
            </p:extLst>
          </p:nvPr>
        </p:nvGraphicFramePr>
        <p:xfrm>
          <a:off x="1049310" y="1588957"/>
          <a:ext cx="10304489" cy="4844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4489">
                  <a:extLst>
                    <a:ext uri="{9D8B030D-6E8A-4147-A177-3AD203B41FA5}">
                      <a16:colId xmlns:a16="http://schemas.microsoft.com/office/drawing/2014/main" val="1765720466"/>
                    </a:ext>
                  </a:extLst>
                </a:gridCol>
              </a:tblGrid>
              <a:tr h="1834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«Подозрительный»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2242621"/>
                  </a:ext>
                </a:extLst>
              </a:tr>
              <a:tr h="264968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клинических проявлений острой респираторной инфекции, бронхита, пневмонии, ОРДС, сепсиса в сочетании со следующими данными эпидемиологического анамнеза: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возвращение из зарубежной поездки за 14 дней до появления симптомов;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находящимися под наблюдением по инфекции, вызванной SARS-CoV-2, которые в последующем заболели;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у которых лабораторно подтвержден диагноз COVID-19.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22964"/>
                  </a:ext>
                </a:extLst>
              </a:tr>
              <a:tr h="357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«Подтвержденный»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5718"/>
                  </a:ext>
                </a:extLst>
              </a:tr>
              <a:tr h="758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Положительный результат лабораторного исследования на наличие РНК SARS-CoV-2 методом ПЦР вне зависимости от клинических проявлений.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29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467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44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/>
              </a:rPr>
              <a:t>Алгоритм действий при подозрении на </a:t>
            </a:r>
            <a:r>
              <a:rPr lang="en-US" sz="3600" b="1" dirty="0" smtClean="0">
                <a:effectLst/>
              </a:rPr>
              <a:t>COVID</a:t>
            </a:r>
            <a:r>
              <a:rPr lang="ru-RU" sz="3600" b="1" dirty="0" smtClean="0">
                <a:effectLst/>
              </a:rPr>
              <a:t>-19</a:t>
            </a:r>
            <a:endParaRPr lang="ru-RU" sz="36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546561"/>
              </p:ext>
            </p:extLst>
          </p:nvPr>
        </p:nvGraphicFramePr>
        <p:xfrm>
          <a:off x="1079293" y="989351"/>
          <a:ext cx="10163330" cy="5549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0579">
                  <a:extLst>
                    <a:ext uri="{9D8B030D-6E8A-4147-A177-3AD203B41FA5}">
                      <a16:colId xmlns:a16="http://schemas.microsoft.com/office/drawing/2014/main" val="1109711862"/>
                    </a:ext>
                  </a:extLst>
                </a:gridCol>
                <a:gridCol w="5082751">
                  <a:extLst>
                    <a:ext uri="{9D8B030D-6E8A-4147-A177-3AD203B41FA5}">
                      <a16:colId xmlns:a16="http://schemas.microsoft.com/office/drawing/2014/main" val="840429516"/>
                    </a:ext>
                  </a:extLst>
                </a:gridCol>
              </a:tblGrid>
              <a:tr h="198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Есть симптомы ОРВИ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Нет симптомов ОРВИ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958269086"/>
                  </a:ext>
                </a:extLst>
              </a:tr>
              <a:tr h="5944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ГРУППА 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(вернувшийся)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вернулся в течение последних 14 дней из стран, в которых зарегистрированы случаи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COVID-19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838887"/>
                  </a:ext>
                </a:extLst>
              </a:tr>
              <a:tr h="2821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Легкое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 в 1, 3, 11 день обращения по 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r>
                        <a:rPr lang="ru-RU" sz="1400" dirty="0" err="1">
                          <a:effectLst/>
                        </a:rPr>
                        <a:t>ito</a:t>
                      </a:r>
                      <a:r>
                        <a:rPr lang="ru-RU" sz="1400" dirty="0">
                          <a:effectLst/>
                        </a:rPr>
                        <a:t>!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оформление листка нетрудоспособности на 14 дней (при появлении симптоматики на 1-14-й день изоляции оформление нового листка нетрудоспособности с 15-го дня на весь период заболевания)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1-й день мазок берется в аэропорту или ином транспортном узле, на 11 день обращения врачом поликлиники)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254545539"/>
                  </a:ext>
                </a:extLst>
              </a:tr>
              <a:tr h="15851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Тяжелое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SpO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температуре тела &gt;38°C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4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686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846802"/>
              </p:ext>
            </p:extLst>
          </p:nvPr>
        </p:nvGraphicFramePr>
        <p:xfrm>
          <a:off x="719528" y="374755"/>
          <a:ext cx="10628026" cy="6033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2876">
                  <a:extLst>
                    <a:ext uri="{9D8B030D-6E8A-4147-A177-3AD203B41FA5}">
                      <a16:colId xmlns:a16="http://schemas.microsoft.com/office/drawing/2014/main" val="733081738"/>
                    </a:ext>
                  </a:extLst>
                </a:gridCol>
                <a:gridCol w="5315150">
                  <a:extLst>
                    <a:ext uri="{9D8B030D-6E8A-4147-A177-3AD203B41FA5}">
                      <a16:colId xmlns:a16="http://schemas.microsoft.com/office/drawing/2014/main" val="778569114"/>
                    </a:ext>
                  </a:extLst>
                </a:gridCol>
              </a:tblGrid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ГРУППА  I</a:t>
                      </a:r>
                      <a:r>
                        <a:rPr lang="en-US" sz="2000" dirty="0">
                          <a:effectLst/>
                        </a:rPr>
                        <a:t>I</a:t>
                      </a:r>
                      <a:r>
                        <a:rPr lang="ru-RU" sz="2000" dirty="0">
                          <a:effectLst/>
                        </a:rPr>
                        <a:t> (контактный)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контакт с вернувшимся с территории, где зарегистрированы случаи COVID-19  (вернувшимся с респираторными симптомами, без подтвержденной инфекции)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767"/>
                  </a:ext>
                </a:extLst>
              </a:tr>
              <a:tr h="2409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1, 3,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04104385"/>
                  </a:ext>
                </a:extLst>
              </a:tr>
              <a:tr h="19277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51759"/>
                  </a:ext>
                </a:extLst>
              </a:tr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41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650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74105"/>
              </p:ext>
            </p:extLst>
          </p:nvPr>
        </p:nvGraphicFramePr>
        <p:xfrm>
          <a:off x="509666" y="0"/>
          <a:ext cx="10912839" cy="7024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0898">
                  <a:extLst>
                    <a:ext uri="{9D8B030D-6E8A-4147-A177-3AD203B41FA5}">
                      <a16:colId xmlns:a16="http://schemas.microsoft.com/office/drawing/2014/main" val="3274749318"/>
                    </a:ext>
                  </a:extLst>
                </a:gridCol>
                <a:gridCol w="4661941">
                  <a:extLst>
                    <a:ext uri="{9D8B030D-6E8A-4147-A177-3AD203B41FA5}">
                      <a16:colId xmlns:a16="http://schemas.microsoft.com/office/drawing/2014/main" val="1034431336"/>
                    </a:ext>
                  </a:extLst>
                </a:gridCol>
              </a:tblGrid>
              <a:tr h="7688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II</a:t>
                      </a:r>
                      <a:r>
                        <a:rPr lang="ru-RU" sz="1800" dirty="0">
                          <a:effectLst/>
                        </a:rPr>
                        <a:t> (группа риска)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лица старше 60 лет, лица от 25 до 60 лет, при наличии хронических заболеваний бронхолегочной, сердечно-сосудистой, эндокринной систем, беременные женщины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68333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 и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3217152"/>
                  </a:ext>
                </a:extLst>
              </a:tr>
              <a:tr h="1756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7916104"/>
                  </a:ext>
                </a:extLst>
              </a:tr>
              <a:tr h="373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ru-RU" sz="1800" dirty="0" smtClean="0">
                          <a:effectLst/>
                        </a:rPr>
                        <a:t>неконтактный)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не </a:t>
                      </a:r>
                      <a:r>
                        <a:rPr lang="ru-RU" sz="1800" dirty="0">
                          <a:effectLst/>
                        </a:rPr>
                        <a:t>относится к группам I, II, III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5992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 или в стационаре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 решению врача 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на 1-й день обращения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41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0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048"/>
            <a:ext cx="9035796" cy="2791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3915" y="3174492"/>
            <a:ext cx="8857488" cy="3151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04847" y="2810383"/>
            <a:ext cx="7455534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Количество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регистрируемых </a:t>
            </a: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ежедневно случаев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в</a:t>
            </a:r>
            <a:r>
              <a:rPr sz="1800" spc="-8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КНР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7556" y="3600957"/>
            <a:ext cx="22891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Темп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прироста</a:t>
            </a:r>
            <a:r>
              <a:rPr spc="-11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числа  зарегистрированных  случаев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</a:t>
            </a:r>
            <a:r>
              <a:rPr spc="-2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КНР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90791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32679"/>
              </p:ext>
            </p:extLst>
          </p:nvPr>
        </p:nvGraphicFramePr>
        <p:xfrm>
          <a:off x="794479" y="389743"/>
          <a:ext cx="10463133" cy="607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0448">
                  <a:extLst>
                    <a:ext uri="{9D8B030D-6E8A-4147-A177-3AD203B41FA5}">
                      <a16:colId xmlns:a16="http://schemas.microsoft.com/office/drawing/2014/main" val="1316467354"/>
                    </a:ext>
                  </a:extLst>
                </a:gridCol>
                <a:gridCol w="5232685">
                  <a:extLst>
                    <a:ext uri="{9D8B030D-6E8A-4147-A177-3AD203B41FA5}">
                      <a16:colId xmlns:a16="http://schemas.microsoft.com/office/drawing/2014/main" val="858445129"/>
                    </a:ext>
                  </a:extLst>
                </a:gridCol>
              </a:tblGrid>
              <a:tr h="1274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ГРУППА 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активный патронаж выездными бригадами СМП к пациентам, прибывшим из стран,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в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которых зарегистрированы случаи COVID-19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091168"/>
                  </a:ext>
                </a:extLst>
              </a:tr>
              <a:tr h="479693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2000" dirty="0" err="1">
                          <a:effectLst/>
                        </a:rPr>
                        <a:t>носо</a:t>
                      </a:r>
                      <a:r>
                        <a:rPr lang="ru-RU" sz="2000" dirty="0">
                          <a:effectLst/>
                        </a:rPr>
                        <a:t>- и ротоглотки) на 1-й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контроль взятия мазка через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дней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</a:t>
                      </a:r>
                      <a:r>
                        <a:rPr lang="ru-RU" sz="2000" dirty="0" smtClean="0">
                          <a:effectLst/>
                        </a:rPr>
                        <a:t>дней</a:t>
                      </a:r>
                      <a:endParaRPr lang="ru-RU" sz="20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338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453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389" y="474345"/>
            <a:ext cx="10538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Дополнительно </a:t>
            </a:r>
            <a:r>
              <a:rPr lang="ru-RU" sz="2400" b="1" dirty="0" err="1">
                <a:solidFill>
                  <a:srgbClr val="FF0000"/>
                </a:solidFill>
              </a:rPr>
              <a:t>Роспотребнадзор</a:t>
            </a:r>
            <a:r>
              <a:rPr lang="ru-RU" sz="2400" b="1" dirty="0">
                <a:solidFill>
                  <a:srgbClr val="FF0000"/>
                </a:solidFill>
              </a:rPr>
              <a:t> обязал обеспечить проведение обязательного лабораторного обследования среди следующих </a:t>
            </a:r>
            <a:r>
              <a:rPr lang="ru-RU" sz="2400" b="1" dirty="0" smtClean="0">
                <a:solidFill>
                  <a:srgbClr val="FF0000"/>
                </a:solidFill>
              </a:rPr>
              <a:t>категорий:</a:t>
            </a:r>
            <a:endParaRPr lang="ru-RU" sz="2400" b="1" dirty="0" smtClean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медицинские работники, имеющие риски инфицирования (на рабочих местах,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1 раз в неделю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 – немедленно</a:t>
            </a: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лица, находящиеся в учреждениях постоянного пребывания независимо от организационно-правовой формы (специальные учебно-воспитательные учреждения закрытого типа, кадетские корпуса, дома-интернаты, учреждения ФСИН России) и персонал этих организаций –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178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18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4262" y="437377"/>
            <a:ext cx="1022953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  <a:tabLst>
                <a:tab pos="723399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 3.3.	</a:t>
            </a:r>
            <a:r>
              <a:rPr sz="2800" b="1" spc="5" dirty="0">
                <a:solidFill>
                  <a:srgbClr val="FF0000"/>
                </a:solidFill>
              </a:rPr>
              <a:t>Специфическая лабораторная </a:t>
            </a:r>
            <a:r>
              <a:rPr sz="2800" b="1" spc="7" dirty="0">
                <a:solidFill>
                  <a:srgbClr val="FF0000"/>
                </a:solidFill>
              </a:rPr>
              <a:t>диагностика*  </a:t>
            </a:r>
            <a:r>
              <a:rPr sz="2800" b="1" spc="7" dirty="0" err="1">
                <a:solidFill>
                  <a:srgbClr val="FF0000"/>
                </a:solidFill>
              </a:rPr>
              <a:t>нового</a:t>
            </a:r>
            <a:r>
              <a:rPr sz="2800" b="1" spc="7" dirty="0">
                <a:solidFill>
                  <a:srgbClr val="FF0000"/>
                </a:solidFill>
              </a:rPr>
              <a:t> </a:t>
            </a:r>
            <a:r>
              <a:rPr sz="2800" b="1" spc="5" dirty="0" err="1" smtClean="0">
                <a:solidFill>
                  <a:srgbClr val="FF0000"/>
                </a:solidFill>
              </a:rPr>
              <a:t>коронавируса</a:t>
            </a:r>
            <a:r>
              <a:rPr sz="2800" b="1" spc="29" dirty="0" smtClean="0">
                <a:solidFill>
                  <a:srgbClr val="FF0000"/>
                </a:solidFill>
              </a:rPr>
              <a:t> </a:t>
            </a:r>
            <a:r>
              <a:rPr sz="2800" b="1" spc="10" dirty="0">
                <a:solidFill>
                  <a:srgbClr val="FF0000"/>
                </a:solidFill>
              </a:rPr>
              <a:t>SARS-CoV-2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Дополнительные требования</a:t>
            </a:r>
            <a:endParaRPr lang="ru-RU" dirty="0" smtClean="0">
              <a:effectLst/>
            </a:endParaRPr>
          </a:p>
          <a:p>
            <a:r>
              <a:rPr lang="ru-RU" dirty="0"/>
              <a:t>На основании приказа Минздрава России лабораторное исследование биологического материала также проводится среди пациентов с внебольничной пневмонии [</a:t>
            </a:r>
            <a:r>
              <a:rPr lang="ru-RU" i="1" dirty="0"/>
              <a:t>52</a:t>
            </a:r>
            <a:r>
              <a:rPr lang="ru-RU" dirty="0"/>
              <a:t>]. В направлении на исследование указывают диагноз «Пневмония».</a:t>
            </a:r>
            <a:endParaRPr lang="ru-RU" dirty="0" smtClean="0">
              <a:effectLst/>
            </a:endParaRPr>
          </a:p>
          <a:p>
            <a:r>
              <a:rPr lang="ru-RU" dirty="0"/>
              <a:t>Медицинские организации, выявившие случай заболевания COVID-19 (в </a:t>
            </a:r>
            <a:r>
              <a:rPr lang="ru-RU" dirty="0" err="1"/>
              <a:t>т.ч</a:t>
            </a:r>
            <a:r>
              <a:rPr lang="ru-RU" dirty="0"/>
              <a:t>. «подозрительный»), вносят информацию о нем в информационную систему (</a:t>
            </a:r>
            <a:r>
              <a:rPr lang="ru-RU" u="sng" dirty="0">
                <a:hlinkClick r:id="rId3"/>
              </a:rPr>
              <a:t>https://ncov.ncmbr.ru</a:t>
            </a:r>
            <a:r>
              <a:rPr lang="ru-RU" dirty="0"/>
              <a:t>) в соответствии с письмом Минздрава России №30-4/И/2-1198 от 07.02.2020.</a:t>
            </a:r>
            <a:endParaRPr lang="ru-RU" dirty="0">
              <a:effectLst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3942" y="6326514"/>
            <a:ext cx="6164855" cy="273358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*в соотв. с письмом Роспотребнадзора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21.01.2020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</a:t>
            </a:r>
            <a:r>
              <a:rPr sz="867" spc="-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02/706-2020-27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**СП 1.2.036-95 «Порядок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учета,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хранения, передачи и транспортирования микроорганизмов I - IV групп</a:t>
            </a:r>
            <a:r>
              <a:rPr sz="867" spc="-53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патогенности»</a:t>
            </a:r>
            <a:endParaRPr sz="86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2771" y="6277752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38200" y="1606292"/>
            <a:ext cx="5181600" cy="509764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04718" marR="1085099" indent="-198904">
              <a:lnSpc>
                <a:spcPct val="100699"/>
              </a:lnSpc>
              <a:spcBef>
                <a:spcPts val="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лабораторной диагностики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применяется метод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ПЦР</a:t>
            </a:r>
            <a:endParaRPr sz="1600" dirty="0">
              <a:latin typeface="Arial"/>
              <a:cs typeface="Arial"/>
            </a:endParaRPr>
          </a:p>
          <a:p>
            <a:pPr marL="204718" marR="56305" indent="-198904">
              <a:lnSpc>
                <a:spcPct val="100699"/>
              </a:lnSpc>
              <a:spcBef>
                <a:spcPts val="10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Выявление РНК SARS-CoV-2 методом ПЦР  пациентам с подозрением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на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инфекцию,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вызванную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SARS-CoV-2, а также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контактным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лицам проводится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сразу после первичного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осмотра</a:t>
            </a:r>
            <a:endParaRPr sz="1600" dirty="0">
              <a:latin typeface="Arial"/>
              <a:cs typeface="Arial"/>
            </a:endParaRPr>
          </a:p>
          <a:p>
            <a:pPr marL="204718" indent="-198904">
              <a:spcBef>
                <a:spcPts val="105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Основным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видом</a:t>
            </a:r>
            <a:r>
              <a:rPr sz="1600" spc="-29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биоматериала</a:t>
            </a:r>
            <a:endParaRPr sz="1600" dirty="0">
              <a:latin typeface="Arial"/>
              <a:cs typeface="Arial"/>
            </a:endParaRPr>
          </a:p>
          <a:p>
            <a:pPr marL="204718" marR="172588">
              <a:lnSpc>
                <a:spcPct val="100699"/>
              </a:lnSpc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лабораторного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исследования</a:t>
            </a:r>
            <a:r>
              <a:rPr sz="1600" spc="-6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является  мазок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носоглотки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и/или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ротоглотки</a:t>
            </a:r>
            <a:endParaRPr sz="1600" dirty="0">
              <a:latin typeface="Arial"/>
              <a:cs typeface="Arial"/>
            </a:endParaRPr>
          </a:p>
          <a:p>
            <a:pPr marL="204718" marR="2448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Все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образцы,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полученные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лабораторного  исследования,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следует считать  потенциально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инфекционными</a:t>
            </a:r>
            <a:endParaRPr sz="1600" dirty="0">
              <a:latin typeface="Arial"/>
              <a:cs typeface="Arial"/>
            </a:endParaRPr>
          </a:p>
          <a:p>
            <a:pPr marL="204718" marR="43147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Сбор клинического материала 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его</a:t>
            </a:r>
            <a:r>
              <a:rPr sz="1600" spc="-7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упаковку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осуществляет мед.работник,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обученный  правилам биологической</a:t>
            </a:r>
            <a:r>
              <a:rPr sz="1600" spc="-2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безопасности</a:t>
            </a:r>
            <a:endParaRPr sz="1600" dirty="0">
              <a:latin typeface="Arial"/>
              <a:cs typeface="Arial"/>
            </a:endParaRPr>
          </a:p>
          <a:p>
            <a:pPr marL="204718" marR="271428">
              <a:lnSpc>
                <a:spcPts val="1513"/>
              </a:lnSpc>
              <a:spcBef>
                <a:spcPts val="53"/>
              </a:spcBef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работе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 сборе материала,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подозрительного на зараженность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микроорганизмами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II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группы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патогенности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2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53</a:t>
            </a:fld>
            <a:endParaRPr/>
          </a:p>
        </p:txBody>
      </p:sp>
      <p:sp>
        <p:nvSpPr>
          <p:cNvPr id="9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ПРОБЛЕМЫ ПЦР И РЕШЕНИЕ</a:t>
            </a:r>
          </a:p>
        </p:txBody>
      </p:sp>
      <p:sp>
        <p:nvSpPr>
          <p:cNvPr id="948" name="Прямоугольник 5"/>
          <p:cNvSpPr txBox="1"/>
          <p:nvPr/>
        </p:nvSpPr>
        <p:spPr>
          <a:xfrm>
            <a:off x="1336329" y="1034819"/>
            <a:ext cx="5984755" cy="22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метода ПЦР 60-95%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Высокий уровень ложно-отрицательных результатов (низкая вирусная нагрузка на ранних стадиях)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Дефекты при сборе и транспортировке биоматериала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Разные точки для взятия материала в разные периоды болезни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Длительность получения результатов</a:t>
            </a:r>
          </a:p>
        </p:txBody>
      </p:sp>
      <p:sp>
        <p:nvSpPr>
          <p:cNvPr id="949" name="Прямоугольник 6"/>
          <p:cNvSpPr/>
          <p:nvPr/>
        </p:nvSpPr>
        <p:spPr>
          <a:xfrm>
            <a:off x="7920176" y="1664760"/>
            <a:ext cx="3594785" cy="9000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ПАЦИЕНТЫ С COVID-19 МОГУТ ИМЕТЬ ПРОЯВЛЕНИЯ НА КТ НА ФОНЕ ОТРИЦАТЕЛЬНОГО ПЦР</a:t>
            </a:r>
          </a:p>
        </p:txBody>
      </p:sp>
      <p:sp>
        <p:nvSpPr>
          <p:cNvPr id="950" name="Правая фигурная скобка 7"/>
          <p:cNvSpPr/>
          <p:nvPr/>
        </p:nvSpPr>
        <p:spPr>
          <a:xfrm>
            <a:off x="7047813" y="792877"/>
            <a:ext cx="546541" cy="2643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638"/>
                  <a:pt x="10800" y="3659"/>
                </a:cubicBezTo>
                <a:lnTo>
                  <a:pt x="10800" y="7141"/>
                </a:lnTo>
                <a:cubicBezTo>
                  <a:pt x="10800" y="9162"/>
                  <a:pt x="15635" y="10800"/>
                  <a:pt x="21600" y="10800"/>
                </a:cubicBezTo>
                <a:cubicBezTo>
                  <a:pt x="15635" y="10800"/>
                  <a:pt x="10800" y="12438"/>
                  <a:pt x="10800" y="14459"/>
                </a:cubicBezTo>
                <a:lnTo>
                  <a:pt x="10800" y="17941"/>
                </a:lnTo>
                <a:cubicBezTo>
                  <a:pt x="10800" y="1996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51" name="Прямоугольник 8"/>
          <p:cNvSpPr txBox="1"/>
          <p:nvPr/>
        </p:nvSpPr>
        <p:spPr>
          <a:xfrm>
            <a:off x="321013" y="5899173"/>
            <a:ext cx="11549974" cy="72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Ai T, Yang Z, Hou H, Zhan C, Chen C, Lv W, Tao Q, Sun Z, Xia L. Correlation of Chest CT and RT-PCR Testing in Coronavirus Disease 2019 (COVID-19) in China: A Report of 1014 Cases. Radiology. 2020 Feb 26:200642. doi: 10.1148/radiol.2020200642.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Al-Tawfiq JA, Memish ZA. Diagnosis of SARS-CoV-2 Infection based on CT scan vs. RT-PCR: Reflecting on Experience from MERS-CoV. J Hosp Infect. 2020 Mar 5. pii: S0195-6701(20)30100-6. doi: 10.1016/j.jhin.2020.03.001.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Araujo-Filho JAB, Sawamura MVY, Costa AN, Cerri GG, Nomura CH. COVID-19 pneumonia: what is the role of imaging in diagnosis? J Bras Pneumol. 2020 Mar 27;46(2):e20200114. doi: 10.36416/1806-3756/e20200114. </a:t>
            </a:r>
          </a:p>
        </p:txBody>
      </p:sp>
      <p:sp>
        <p:nvSpPr>
          <p:cNvPr id="952" name="TextBox 5"/>
          <p:cNvSpPr txBox="1"/>
          <p:nvPr/>
        </p:nvSpPr>
        <p:spPr>
          <a:xfrm>
            <a:off x="1601922" y="3738438"/>
            <a:ext cx="7616554" cy="1869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ПЦР: требуется совместная оценка </a:t>
            </a:r>
            <a:r>
              <a:rPr b="1"/>
              <a:t>в динамике</a:t>
            </a:r>
            <a:r>
              <a:t> анамнестических, клинических данных, результатов КТ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более чувствительный метод при отрицательном ПЦР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особенно ценна на ранних стадиях</a:t>
            </a:r>
          </a:p>
          <a:p>
            <a:pPr algn="ctr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В ЗОНЕ ЭПИДЕМИИ НЕГАТИВНЫЙ ПЦР НА ФОНЕ НАЛИЧИЯ КТ-ПРИЗНАКОВ ТРАКТУЕТСЯ КАК COVID-19</a:t>
            </a:r>
          </a:p>
        </p:txBody>
      </p:sp>
      <p:sp>
        <p:nvSpPr>
          <p:cNvPr id="953" name="TextBox 10"/>
          <p:cNvSpPr txBox="1"/>
          <p:nvPr/>
        </p:nvSpPr>
        <p:spPr>
          <a:xfrm rot="16200000">
            <a:off x="161596" y="2060467"/>
            <a:ext cx="2016375" cy="333086"/>
          </a:xfrm>
          <a:prstGeom prst="rect">
            <a:avLst/>
          </a:prstGeom>
          <a:solidFill>
            <a:srgbClr val="FFEEC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ПРОБЛЕМЫ</a:t>
            </a:r>
          </a:p>
        </p:txBody>
      </p:sp>
      <p:sp>
        <p:nvSpPr>
          <p:cNvPr id="954" name="TextBox 11"/>
          <p:cNvSpPr txBox="1"/>
          <p:nvPr/>
        </p:nvSpPr>
        <p:spPr>
          <a:xfrm rot="16200000">
            <a:off x="161595" y="4380902"/>
            <a:ext cx="2016375" cy="333086"/>
          </a:xfrm>
          <a:prstGeom prst="rect">
            <a:avLst/>
          </a:prstGeom>
          <a:solidFill>
            <a:srgbClr val="C2EB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1177995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20" name="Прямоугольник 42"/>
          <p:cNvSpPr/>
          <p:nvPr/>
        </p:nvSpPr>
        <p:spPr>
          <a:xfrm>
            <a:off x="-1" y="2433684"/>
            <a:ext cx="12192003" cy="2089492"/>
          </a:xfrm>
          <a:prstGeom prst="rect">
            <a:avLst/>
          </a:prstGeom>
          <a:solidFill>
            <a:srgbClr val="F8A815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1" name="Прямоугольник 41"/>
          <p:cNvSpPr/>
          <p:nvPr/>
        </p:nvSpPr>
        <p:spPr>
          <a:xfrm>
            <a:off x="-2" y="4785205"/>
            <a:ext cx="12192003" cy="1056953"/>
          </a:xfrm>
          <a:prstGeom prst="rect">
            <a:avLst/>
          </a:prstGeom>
          <a:solidFill>
            <a:srgbClr val="00AB80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92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ЛУЧЕВОЙ ДИАГНОСТИКИ</a:t>
            </a:r>
          </a:p>
        </p:txBody>
      </p:sp>
      <p:grpSp>
        <p:nvGrpSpPr>
          <p:cNvPr id="932" name="Группа 39"/>
          <p:cNvGrpSpPr/>
          <p:nvPr/>
        </p:nvGrpSpPr>
        <p:grpSpPr>
          <a:xfrm>
            <a:off x="629745" y="2491852"/>
            <a:ext cx="8289489" cy="2085687"/>
            <a:chOff x="0" y="0"/>
            <a:chExt cx="8289488" cy="2085685"/>
          </a:xfrm>
        </p:grpSpPr>
        <p:sp>
          <p:nvSpPr>
            <p:cNvPr id="924" name="Прямоугольник 8"/>
            <p:cNvSpPr txBox="1"/>
            <p:nvPr/>
          </p:nvSpPr>
          <p:spPr>
            <a:xfrm>
              <a:off x="940665" y="0"/>
              <a:ext cx="4936378" cy="20856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ЛУЧЕВЫЕ МЕТОДЫ </a:t>
              </a:r>
              <a:br/>
              <a:r>
                <a:rPr b="1">
                  <a:solidFill>
                    <a:srgbClr val="F8A815"/>
                  </a:solidFill>
                </a:rPr>
                <a:t>НЕ ЯВЛЯЮТСЯ ОСНОВНЫМИ </a:t>
              </a:r>
              <a:br>
                <a:rPr b="1">
                  <a:solidFill>
                    <a:srgbClr val="F8A815"/>
                  </a:solidFill>
                </a:rPr>
              </a:br>
              <a:r>
                <a:t>В ДИАГНОСТИКЕ COVID-19,</a:t>
              </a:r>
            </a:p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однако позволяют: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осуществлять сортировку пациентов,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 выявлять осложнения,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оценивать динамику</a:t>
              </a:r>
            </a:p>
          </p:txBody>
        </p:sp>
        <p:sp>
          <p:nvSpPr>
            <p:cNvPr id="925" name="Straight Arrow Connector 18"/>
            <p:cNvSpPr/>
            <p:nvPr/>
          </p:nvSpPr>
          <p:spPr>
            <a:xfrm>
              <a:off x="4092404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930" name="Группа 20"/>
            <p:cNvGrpSpPr/>
            <p:nvPr/>
          </p:nvGrpSpPr>
          <p:grpSpPr>
            <a:xfrm>
              <a:off x="5180771" y="118009"/>
              <a:ext cx="3108718" cy="687316"/>
              <a:chOff x="20534" y="0"/>
              <a:chExt cx="3108717" cy="687315"/>
            </a:xfrm>
          </p:grpSpPr>
          <p:sp>
            <p:nvSpPr>
              <p:cNvPr id="926" name="Равнобедренный треугольник 14"/>
              <p:cNvSpPr/>
              <p:nvPr/>
            </p:nvSpPr>
            <p:spPr>
              <a:xfrm>
                <a:off x="20534" y="0"/>
                <a:ext cx="265473" cy="282219"/>
              </a:xfrm>
              <a:prstGeom prst="triangl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7" name="TextBox 16"/>
              <p:cNvSpPr txBox="1"/>
              <p:nvPr/>
            </p:nvSpPr>
            <p:spPr>
              <a:xfrm>
                <a:off x="293072" y="5216"/>
                <a:ext cx="2836180" cy="241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Высокая чувствительность</a:t>
                </a:r>
              </a:p>
            </p:txBody>
          </p:sp>
          <p:sp>
            <p:nvSpPr>
              <p:cNvPr id="928" name="Равнобедренный треугольник 15"/>
              <p:cNvSpPr/>
              <p:nvPr/>
            </p:nvSpPr>
            <p:spPr>
              <a:xfrm rot="10800000" flipH="1">
                <a:off x="20534" y="405095"/>
                <a:ext cx="265473" cy="282221"/>
              </a:xfrm>
              <a:prstGeom prst="triangle">
                <a:avLst/>
              </a:prstGeom>
              <a:solidFill>
                <a:srgbClr val="B60E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9" name="TextBox 17"/>
              <p:cNvSpPr txBox="1"/>
              <p:nvPr/>
            </p:nvSpPr>
            <p:spPr>
              <a:xfrm>
                <a:off x="293072" y="405095"/>
                <a:ext cx="2836180" cy="241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Низкая специфичность</a:t>
                </a:r>
              </a:p>
            </p:txBody>
          </p:sp>
        </p:grpSp>
        <p:pic>
          <p:nvPicPr>
            <p:cNvPr id="931" name="Рисунок 31" descr="Рисунок 3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2971"/>
              <a:ext cx="816984" cy="817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3" name="TextBox 33"/>
          <p:cNvSpPr txBox="1"/>
          <p:nvPr/>
        </p:nvSpPr>
        <p:spPr>
          <a:xfrm>
            <a:off x="4774217" y="909001"/>
            <a:ext cx="4099296" cy="1120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УЛЬТРАЗВУКОВОЕ ИССЛЕДОВАНИЕ</a:t>
            </a:r>
          </a:p>
        </p:txBody>
      </p:sp>
      <p:sp>
        <p:nvSpPr>
          <p:cNvPr id="934" name="TextBox 36"/>
          <p:cNvSpPr txBox="1"/>
          <p:nvPr/>
        </p:nvSpPr>
        <p:spPr>
          <a:xfrm>
            <a:off x="726791" y="1057761"/>
            <a:ext cx="3666140" cy="8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Лучевые методы исследований, применяемые для диагностики COVID-19</a:t>
            </a:r>
          </a:p>
        </p:txBody>
      </p:sp>
      <p:sp>
        <p:nvSpPr>
          <p:cNvPr id="935" name="Правая фигурная скобка 38"/>
          <p:cNvSpPr/>
          <p:nvPr/>
        </p:nvSpPr>
        <p:spPr>
          <a:xfrm rot="5400000">
            <a:off x="4432858" y="-2066958"/>
            <a:ext cx="636612" cy="8336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77"/>
                  <a:pt x="10800" y="619"/>
                </a:cubicBezTo>
                <a:lnTo>
                  <a:pt x="10800" y="17121"/>
                </a:lnTo>
                <a:cubicBezTo>
                  <a:pt x="10800" y="17463"/>
                  <a:pt x="15635" y="17740"/>
                  <a:pt x="21600" y="17740"/>
                </a:cubicBezTo>
                <a:cubicBezTo>
                  <a:pt x="15635" y="17740"/>
                  <a:pt x="10800" y="18017"/>
                  <a:pt x="10800" y="18359"/>
                </a:cubicBezTo>
                <a:lnTo>
                  <a:pt x="10800" y="20981"/>
                </a:lnTo>
                <a:cubicBezTo>
                  <a:pt x="10800" y="21323"/>
                  <a:pt x="5965" y="21600"/>
                  <a:pt x="0" y="21600"/>
                </a:cubicBezTo>
              </a:path>
            </a:pathLst>
          </a:custGeom>
          <a:ln w="28575">
            <a:solidFill>
              <a:srgbClr val="F8A815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943" name="Группа 40"/>
          <p:cNvGrpSpPr/>
          <p:nvPr/>
        </p:nvGrpSpPr>
        <p:grpSpPr>
          <a:xfrm>
            <a:off x="645786" y="4882515"/>
            <a:ext cx="9959473" cy="928449"/>
            <a:chOff x="0" y="0"/>
            <a:chExt cx="9959471" cy="928447"/>
          </a:xfrm>
        </p:grpSpPr>
        <p:sp>
          <p:nvSpPr>
            <p:cNvPr id="936" name="TextBox 21"/>
            <p:cNvSpPr txBox="1"/>
            <p:nvPr/>
          </p:nvSpPr>
          <p:spPr>
            <a:xfrm>
              <a:off x="924625" y="-1"/>
              <a:ext cx="3754155" cy="917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ПЦР С ОБРАТНОЙ ТРАНСКРИПЦИЕЙ </a:t>
              </a:r>
              <a:r>
                <a:rPr b="0">
                  <a:solidFill>
                    <a:srgbClr val="575757"/>
                  </a:solidFill>
                </a:rPr>
                <a:t>ЕДИНСТВЕННЫЙ СПЕЦИФИЧЕСКИЙ МЕТОД ДИАГНОСТИКИ</a:t>
              </a:r>
            </a:p>
          </p:txBody>
        </p:sp>
        <p:grpSp>
          <p:nvGrpSpPr>
            <p:cNvPr id="940" name="Группа 27"/>
            <p:cNvGrpSpPr/>
            <p:nvPr/>
          </p:nvGrpSpPr>
          <p:grpSpPr>
            <a:xfrm>
              <a:off x="-1" y="65663"/>
              <a:ext cx="792005" cy="792005"/>
              <a:chOff x="-1" y="-1"/>
              <a:chExt cx="792004" cy="792004"/>
            </a:xfrm>
          </p:grpSpPr>
          <p:sp>
            <p:nvSpPr>
              <p:cNvPr id="937" name="Oval 23"/>
              <p:cNvSpPr/>
              <p:nvPr/>
            </p:nvSpPr>
            <p:spPr>
              <a:xfrm>
                <a:off x="35283" y="35283"/>
                <a:ext cx="721436" cy="721437"/>
              </a:xfrm>
              <a:prstGeom prst="ellips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8" name="Freeform 76"/>
              <p:cNvSpPr/>
              <p:nvPr/>
            </p:nvSpPr>
            <p:spPr>
              <a:xfrm>
                <a:off x="173208" y="243507"/>
                <a:ext cx="445586" cy="304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60"/>
                      <a:pt x="21355" y="0"/>
                      <a:pt x="21109" y="0"/>
                    </a:cubicBezTo>
                    <a:cubicBezTo>
                      <a:pt x="20986" y="0"/>
                      <a:pt x="20864" y="0"/>
                      <a:pt x="20741" y="180"/>
                    </a:cubicBezTo>
                    <a:cubicBezTo>
                      <a:pt x="20741" y="180"/>
                      <a:pt x="20741" y="180"/>
                      <a:pt x="20741" y="180"/>
                    </a:cubicBezTo>
                    <a:cubicBezTo>
                      <a:pt x="7855" y="19800"/>
                      <a:pt x="7855" y="19800"/>
                      <a:pt x="7855" y="19800"/>
                    </a:cubicBezTo>
                    <a:cubicBezTo>
                      <a:pt x="859" y="9540"/>
                      <a:pt x="859" y="9540"/>
                      <a:pt x="859" y="9540"/>
                    </a:cubicBezTo>
                    <a:cubicBezTo>
                      <a:pt x="736" y="9360"/>
                      <a:pt x="614" y="9360"/>
                      <a:pt x="491" y="9360"/>
                    </a:cubicBezTo>
                    <a:cubicBezTo>
                      <a:pt x="245" y="9360"/>
                      <a:pt x="0" y="9720"/>
                      <a:pt x="0" y="10080"/>
                    </a:cubicBezTo>
                    <a:cubicBezTo>
                      <a:pt x="0" y="10260"/>
                      <a:pt x="0" y="10440"/>
                      <a:pt x="123" y="10620"/>
                    </a:cubicBezTo>
                    <a:cubicBezTo>
                      <a:pt x="7486" y="21420"/>
                      <a:pt x="7486" y="21420"/>
                      <a:pt x="7486" y="21420"/>
                    </a:cubicBezTo>
                    <a:cubicBezTo>
                      <a:pt x="7609" y="21600"/>
                      <a:pt x="7732" y="21600"/>
                      <a:pt x="7855" y="21600"/>
                    </a:cubicBezTo>
                    <a:cubicBezTo>
                      <a:pt x="7977" y="21600"/>
                      <a:pt x="8100" y="21600"/>
                      <a:pt x="8223" y="21420"/>
                    </a:cubicBezTo>
                    <a:cubicBezTo>
                      <a:pt x="8223" y="21420"/>
                      <a:pt x="8223" y="21420"/>
                      <a:pt x="8223" y="2142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600" y="1080"/>
                      <a:pt x="21600" y="900"/>
                      <a:pt x="21600" y="720"/>
                    </a:cubicBezTo>
                  </a:path>
                </a:pathLst>
              </a:custGeom>
              <a:solidFill>
                <a:srgbClr val="575757"/>
              </a:solidFill>
              <a:ln w="762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609448">
                  <a:defRPr sz="3600">
                    <a:solidFill>
                      <a:srgbClr val="898989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9" name="Овал 25"/>
              <p:cNvSpPr/>
              <p:nvPr/>
            </p:nvSpPr>
            <p:spPr>
              <a:xfrm>
                <a:off x="-2" y="-2"/>
                <a:ext cx="792005" cy="792005"/>
              </a:xfrm>
              <a:prstGeom prst="ellipse">
                <a:avLst/>
              </a:prstGeom>
              <a:noFill/>
              <a:ln w="28575" cap="flat">
                <a:solidFill>
                  <a:srgbClr val="00AB8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941" name="Straight Arrow Connector 18"/>
            <p:cNvSpPr/>
            <p:nvPr/>
          </p:nvSpPr>
          <p:spPr>
            <a:xfrm>
              <a:off x="4799913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42" name="TextBox 29"/>
            <p:cNvSpPr txBox="1"/>
            <p:nvPr/>
          </p:nvSpPr>
          <p:spPr>
            <a:xfrm>
              <a:off x="5952438" y="-1"/>
              <a:ext cx="4007033" cy="928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Результаты РГ-исследований указывают на вирусную пневмонию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® </a:t>
              </a:r>
              <a:r>
                <a:rPr b="1"/>
                <a:t>необходима верификация ОТ-ПЦР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192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8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sp>
        <p:nvSpPr>
          <p:cNvPr id="987" name="Заголовок 3"/>
          <p:cNvSpPr txBox="1">
            <a:spLocks noGrp="1"/>
          </p:cNvSpPr>
          <p:nvPr>
            <p:ph type="title"/>
          </p:nvPr>
        </p:nvSpPr>
        <p:spPr>
          <a:xfrm>
            <a:off x="636847" y="0"/>
            <a:ext cx="9838995" cy="8752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ПРИМЕНИМОСТЬ РАЗЛИЧНЫХ МЕТОДОВ ЛУЧЕВОЙ ДИАГНОСТИКИ</a:t>
            </a:r>
          </a:p>
        </p:txBody>
      </p:sp>
      <p:graphicFrame>
        <p:nvGraphicFramePr>
          <p:cNvPr id="988" name="Таблица 6"/>
          <p:cNvGraphicFramePr/>
          <p:nvPr/>
        </p:nvGraphicFramePr>
        <p:xfrm>
          <a:off x="636846" y="1264934"/>
          <a:ext cx="10592161" cy="3609839"/>
        </p:xfrm>
        <a:graphic>
          <a:graphicData uri="http://schemas.openxmlformats.org/drawingml/2006/table">
            <a:tbl>
              <a:tblPr/>
              <a:tblGrid>
                <a:gridCol w="236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9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58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МЕТОД ЛУЧЕВОЙ ДИАГНОСТИКИ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СКРИНИНГ В АМБУЛАТОРНЫХ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CОРТИРОВКА БОЛЬНЫХ С ПОДОЗРЕНИЕМ НА COVID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ДИАГНОСТИКА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ОЦЕНКА ДИНАМИКИ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Рентгенография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Компьютерная томография в высоком разрешении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-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Ультразвуковое исследование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89" name="Прямоугольник 7"/>
          <p:cNvSpPr txBox="1"/>
          <p:nvPr/>
        </p:nvSpPr>
        <p:spPr>
          <a:xfrm>
            <a:off x="734820" y="5573064"/>
            <a:ext cx="7033225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i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*-  применение КТ для скрининга в амбулаторных условиях повышает риски создания искусственных эпид.очагов</a:t>
            </a:r>
          </a:p>
          <a:p>
            <a:pPr>
              <a:defRPr sz="1400" i="1">
                <a:latin typeface="+mn-lt"/>
                <a:ea typeface="+mn-ea"/>
                <a:cs typeface="+mn-cs"/>
                <a:sym typeface="Calibri"/>
              </a:defRPr>
            </a:pPr>
            <a:r>
              <a:t>**- у нетранспортабельных пациентов, в отделениях интенсивной терапии и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160894449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9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56</a:t>
            </a:fld>
            <a:endParaRPr/>
          </a:p>
        </p:txBody>
      </p:sp>
      <p:sp>
        <p:nvSpPr>
          <p:cNvPr id="99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ПРИНЦИПЫ ВЫБОРА ЛУЧЕВЫХ МЕТОДОВ ИССЛЕДОВАНИЙ</a:t>
            </a:r>
          </a:p>
        </p:txBody>
      </p:sp>
      <p:sp>
        <p:nvSpPr>
          <p:cNvPr id="994" name="Прямоугольник 6"/>
          <p:cNvSpPr/>
          <p:nvPr/>
        </p:nvSpPr>
        <p:spPr>
          <a:xfrm>
            <a:off x="636847" y="1304457"/>
            <a:ext cx="4011355" cy="209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1.</a:t>
            </a:r>
            <a:r>
              <a:rPr sz="1800"/>
              <a:t> </a:t>
            </a:r>
            <a:r>
              <a:rPr sz="2000"/>
              <a:t>СИМПТОМЫ И КЛИНИЧЕСКИЕ ПРИЗНАКИ ОРВИ ОТСУТСТВУЮТ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(даже на фоне релевантных 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лучевых исследований </a:t>
            </a:r>
            <a:r>
              <a:rPr sz="2000" b="1"/>
              <a:t>не показано</a:t>
            </a:r>
          </a:p>
        </p:txBody>
      </p:sp>
      <p:sp>
        <p:nvSpPr>
          <p:cNvPr id="995" name="Прямоугольник 7"/>
          <p:cNvSpPr/>
          <p:nvPr/>
        </p:nvSpPr>
        <p:spPr>
          <a:xfrm>
            <a:off x="5843492" y="1304457"/>
            <a:ext cx="4966023" cy="1511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2.</a:t>
            </a:r>
            <a:r>
              <a:rPr sz="2000"/>
              <a:t> СИМПТОМЫ И КЛИНИЧЕСКИЕ ПРИЗНАКИ ОРВИ ЕСТЬ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br/>
            <a:r>
              <a:rPr sz="2000" b="1"/>
              <a:t>рентгенографии ОГК</a:t>
            </a:r>
          </a:p>
        </p:txBody>
      </p:sp>
      <p:sp>
        <p:nvSpPr>
          <p:cNvPr id="996" name="Прямоугольник 8"/>
          <p:cNvSpPr/>
          <p:nvPr/>
        </p:nvSpPr>
        <p:spPr>
          <a:xfrm>
            <a:off x="636847" y="4034937"/>
            <a:ext cx="4011355" cy="21910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3.</a:t>
            </a:r>
            <a:r>
              <a:rPr sz="2000"/>
              <a:t> СИМПТОМЫ И КЛИНИЧЕСКИЕ ПРИЗНАКИ ОРВИ ЕСТЬ, ИМЕЕТСЯ ПОДОЗРЕНИЕ НА COVID-19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(в том числе на основе </a:t>
            </a:r>
            <a:br/>
            <a:r>
              <a:t>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r>
              <a:rPr sz="2000" b="1"/>
              <a:t>компьютерной томографии ОГК</a:t>
            </a:r>
          </a:p>
        </p:txBody>
      </p:sp>
      <p:sp>
        <p:nvSpPr>
          <p:cNvPr id="997" name="Прямоугольник 9"/>
          <p:cNvSpPr/>
          <p:nvPr/>
        </p:nvSpPr>
        <p:spPr>
          <a:xfrm>
            <a:off x="5843492" y="4034937"/>
            <a:ext cx="4966023" cy="2204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4.</a:t>
            </a:r>
            <a:r>
              <a:rPr sz="2000"/>
              <a:t> ОЦЕНКА ДИНАМИКИ ВЕРИФИЦИРОВАННОЙ ВИРУСНОЙ ПНЕВМОНИИ, ВЫЗВАННОЙ COVID-19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 ОГК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 ОГК </a:t>
            </a:r>
            <a:r>
              <a:rPr sz="1800" b="0"/>
              <a:t>и/или</a:t>
            </a:r>
            <a:r>
              <a:rPr b="0"/>
              <a:t> </a:t>
            </a:r>
            <a:r>
              <a:t>ультразвуковое исследование ОГК </a:t>
            </a:r>
            <a:r>
              <a:rPr sz="1800" b="0"/>
              <a:t>(доп. метод) </a:t>
            </a:r>
            <a:br>
              <a:rPr sz="1800" b="0"/>
            </a:br>
            <a:r>
              <a:rPr sz="1800" b="0"/>
              <a:t>у пациентов в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417926634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A653C6-3B9F-4AA6-A5BB-821CAF6B629C}"/>
              </a:ext>
            </a:extLst>
          </p:cNvPr>
          <p:cNvSpPr/>
          <p:nvPr/>
        </p:nvSpPr>
        <p:spPr>
          <a:xfrm>
            <a:off x="1578260" y="1052736"/>
            <a:ext cx="90354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возможности в выявлении интерстициальных изменений, особенно в ранние сроки заболевания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 заподозрить признаки острой интерстициальной пневмонии – локальное и диффузное «матовое стекло» 	 	рекомендовать КТ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изменений попытается определить альвеолярный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бронхиолярный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изменений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(разная тактика в лечении)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присоединение РДС – белое легкого, ватное легкое, снежная буря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Заподозрить присоединение ТЭЛА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ангиопульмонография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исход заболевания – выздоровление, ИФА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констриктивный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98F0F3C-729A-4B8F-9E91-F0F9A910FF60}"/>
              </a:ext>
            </a:extLst>
          </p:cNvPr>
          <p:cNvSpPr/>
          <p:nvPr/>
        </p:nvSpPr>
        <p:spPr>
          <a:xfrm>
            <a:off x="6960096" y="2780928"/>
            <a:ext cx="64807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0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58</a:t>
            </a:fld>
            <a:endParaRPr/>
          </a:p>
        </p:txBody>
      </p:sp>
      <p:sp>
        <p:nvSpPr>
          <p:cNvPr id="90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ВИРУСНЫЕ ПНЕВМОНИИ И ИХ ПРИЗНАКИ</a:t>
            </a:r>
          </a:p>
        </p:txBody>
      </p:sp>
      <p:sp>
        <p:nvSpPr>
          <p:cNvPr id="903" name="TextBox 7"/>
          <p:cNvSpPr txBox="1"/>
          <p:nvPr/>
        </p:nvSpPr>
        <p:spPr>
          <a:xfrm>
            <a:off x="211946" y="5127793"/>
            <a:ext cx="10218177" cy="153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Патологический процесс локализуется в интерстициальной ткани легкого, преимущественно в стенках альвеол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Центрилобулярные очаги и «матовое стекло»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Нет очагов с распадом в сравнении с 48.5% невирусными очагами (P &lt; .0001) 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83% всех вирусных очагом имели размеры &lt; 10 mm  (P &lt; .0001)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58.3% вирусных очагов имели “halo” (P &lt; .0003)</a:t>
            </a:r>
          </a:p>
        </p:txBody>
      </p:sp>
      <p:grpSp>
        <p:nvGrpSpPr>
          <p:cNvPr id="910" name="Группа 13"/>
          <p:cNvGrpSpPr/>
          <p:nvPr/>
        </p:nvGrpSpPr>
        <p:grpSpPr>
          <a:xfrm>
            <a:off x="422101" y="2538524"/>
            <a:ext cx="7731300" cy="2538007"/>
            <a:chOff x="0" y="0"/>
            <a:chExt cx="7731299" cy="2538005"/>
          </a:xfrm>
        </p:grpSpPr>
        <p:pic>
          <p:nvPicPr>
            <p:cNvPr id="90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43" t="5339" r="4784" b="25261"/>
            <a:stretch>
              <a:fillRect/>
            </a:stretch>
          </p:blipFill>
          <p:spPr>
            <a:xfrm>
              <a:off x="4123236" y="-1"/>
              <a:ext cx="3608064" cy="2538006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pic>
          <p:nvPicPr>
            <p:cNvPr id="905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41" t="11263" r="6249" b="25261"/>
            <a:stretch>
              <a:fillRect/>
            </a:stretch>
          </p:blipFill>
          <p:spPr>
            <a:xfrm>
              <a:off x="-1" y="22861"/>
              <a:ext cx="3608064" cy="2515144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sp>
          <p:nvSpPr>
            <p:cNvPr id="906" name="Прямая со стрелкой 8"/>
            <p:cNvSpPr/>
            <p:nvPr/>
          </p:nvSpPr>
          <p:spPr>
            <a:xfrm flipV="1">
              <a:off x="4801651" y="1729002"/>
              <a:ext cx="160367" cy="722066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7" name="Прямая со стрелкой 9"/>
            <p:cNvSpPr/>
            <p:nvPr/>
          </p:nvSpPr>
          <p:spPr>
            <a:xfrm flipH="1">
              <a:off x="1409070" y="22861"/>
              <a:ext cx="533385" cy="448922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Прямая со стрелкой 10"/>
            <p:cNvSpPr/>
            <p:nvPr/>
          </p:nvSpPr>
          <p:spPr>
            <a:xfrm flipV="1">
              <a:off x="219935" y="1610678"/>
              <a:ext cx="502245" cy="479357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Прямая со стрелкой 11"/>
            <p:cNvSpPr/>
            <p:nvPr/>
          </p:nvSpPr>
          <p:spPr>
            <a:xfrm flipH="1">
              <a:off x="5209794" y="224459"/>
              <a:ext cx="533386" cy="44892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11" name="Прямоугольник 12"/>
          <p:cNvSpPr txBox="1"/>
          <p:nvPr/>
        </p:nvSpPr>
        <p:spPr>
          <a:xfrm>
            <a:off x="8250245" y="6237726"/>
            <a:ext cx="2589271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Franquet Т.et al  JCAT 2003</a:t>
            </a:r>
          </a:p>
        </p:txBody>
      </p:sp>
      <p:grpSp>
        <p:nvGrpSpPr>
          <p:cNvPr id="914" name="Содержимое 4"/>
          <p:cNvGrpSpPr/>
          <p:nvPr/>
        </p:nvGrpSpPr>
        <p:grpSpPr>
          <a:xfrm>
            <a:off x="8554046" y="961519"/>
            <a:ext cx="3254658" cy="3306009"/>
            <a:chOff x="0" y="0"/>
            <a:chExt cx="3254657" cy="3306007"/>
          </a:xfrm>
        </p:grpSpPr>
        <p:sp>
          <p:nvSpPr>
            <p:cNvPr id="912" name="Rectangle"/>
            <p:cNvSpPr/>
            <p:nvPr/>
          </p:nvSpPr>
          <p:spPr>
            <a:xfrm>
              <a:off x="-1" y="-1"/>
              <a:ext cx="3254659" cy="3306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52400" dir="2700000" rotWithShape="0">
                <a:schemeClr val="accent1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3" name="Грипп ~ 50-60%…"/>
            <p:cNvSpPr txBox="1"/>
            <p:nvPr/>
          </p:nvSpPr>
          <p:spPr>
            <a:xfrm>
              <a:off x="45720" y="-1"/>
              <a:ext cx="3163219" cy="308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Грипп ~ 50-60%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РСВ ~20-25%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Аденовирус ~ 10 %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Парагрипп ~5%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Метапневмовирус ~ 5%</a:t>
              </a:r>
            </a:p>
            <a:p>
              <a:pPr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marL="342900" indent="-342900">
                <a:defRPr sz="2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ДРУГИЕ</a:t>
              </a: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Coronavirus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Rhinovirus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Varicella</a:t>
              </a:r>
            </a:p>
          </p:txBody>
        </p:sp>
      </p:grpSp>
      <p:sp>
        <p:nvSpPr>
          <p:cNvPr id="915" name="Rectangle 7"/>
          <p:cNvSpPr/>
          <p:nvPr/>
        </p:nvSpPr>
        <p:spPr>
          <a:xfrm>
            <a:off x="2364555" y="961519"/>
            <a:ext cx="5180629" cy="1016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81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Вирусные пневмонии составляют до </a:t>
            </a:r>
            <a:r>
              <a:rPr sz="2800" b="1">
                <a:solidFill>
                  <a:schemeClr val="accent1"/>
                </a:solidFill>
              </a:rPr>
              <a:t>9-29%</a:t>
            </a:r>
            <a:r>
              <a:t> от всех внебольничных пневмоний, требующих госпитализации у взрослых</a:t>
            </a:r>
          </a:p>
        </p:txBody>
      </p:sp>
      <p:sp>
        <p:nvSpPr>
          <p:cNvPr id="916" name="Прямая со стрелкой 17"/>
          <p:cNvSpPr/>
          <p:nvPr/>
        </p:nvSpPr>
        <p:spPr>
          <a:xfrm>
            <a:off x="7315200" y="1576552"/>
            <a:ext cx="838200" cy="1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7" name="TextBox 18"/>
          <p:cNvSpPr txBox="1"/>
          <p:nvPr/>
        </p:nvSpPr>
        <p:spPr>
          <a:xfrm>
            <a:off x="467820" y="2147410"/>
            <a:ext cx="2714135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ПРИЗНАКИ</a:t>
            </a:r>
          </a:p>
        </p:txBody>
      </p:sp>
    </p:spTree>
    <p:extLst>
      <p:ext uri="{BB962C8B-B14F-4D97-AF65-F5344CB8AC3E}">
        <p14:creationId xmlns:p14="http://schemas.microsoft.com/office/powerpoint/2010/main" val="2397525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068" y="156755"/>
            <a:ext cx="7438179" cy="315996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2000" b="1" spc="-3" dirty="0" err="1" smtClean="0">
                <a:latin typeface="Times New Roman"/>
                <a:cs typeface="Times New Roman"/>
              </a:rPr>
              <a:t>Динамика</a:t>
            </a:r>
            <a:r>
              <a:rPr sz="2000" b="1" spc="-3" dirty="0" smtClean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развития рентгенологических признаков</a:t>
            </a:r>
            <a:r>
              <a:rPr sz="2000" b="1" spc="61" dirty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COVID-19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59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09706"/>
              </p:ext>
            </p:extLst>
          </p:nvPr>
        </p:nvGraphicFramePr>
        <p:xfrm>
          <a:off x="653143" y="702472"/>
          <a:ext cx="10868297" cy="6515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5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955">
                <a:tc>
                  <a:txBody>
                    <a:bodyPr/>
                    <a:lstStyle/>
                    <a:p>
                      <a:pPr marL="90805" marR="18605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Стадии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проц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есс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636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Примерная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дл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льно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ь,  сутки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4351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Домин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ру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КТ-признаки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1112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Локализация,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нно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Особенности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26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32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Ранняя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0–4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2550">
                        <a:lnSpc>
                          <a:spcPct val="959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11080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локальные  ретикулярные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на  фо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тового  стекла»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4455">
                        <a:lnSpc>
                          <a:spcPct val="95900"/>
                        </a:lnSpc>
                        <a:spcBef>
                          <a:spcPts val="380"/>
                        </a:spcBef>
                        <a:tabLst>
                          <a:tab pos="1151255" algn="l"/>
                          <a:tab pos="1180465" algn="l"/>
                          <a:tab pos="12731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Субплеврально,  преимущественно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ие		до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и,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огр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нное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пораженных  сегментов;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одно- 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торо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(50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75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%	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20" dirty="0" err="1" smtClean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ев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)  распространение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093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  <a:tabLst>
                          <a:tab pos="57848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До	20-50%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пациентов  могут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40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иметь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рентгенологич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еских  проявлений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этой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стадии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989">
                <a:tc>
                  <a:txBody>
                    <a:bodyPr/>
                    <a:lstStyle/>
                    <a:p>
                      <a:pPr marL="90805" marR="11811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Прогр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рования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5–8</a:t>
                      </a: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499745" algn="just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ыжной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зные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ts val="1380"/>
                        </a:lnSpc>
                        <a:tabLst>
                          <a:tab pos="103822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появл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зон</a:t>
                      </a:r>
                    </a:p>
                    <a:p>
                      <a:pPr marL="89535">
                        <a:lnSpc>
                          <a:spcPts val="134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1910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Субтотальное,  двустороннее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90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Пиковая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9–13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88925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кон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ол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ии,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ретикулярнсть  легочной  паренхимы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>
                        <a:lnSpc>
                          <a:spcPts val="1380"/>
                        </a:lnSpc>
                        <a:spcBef>
                          <a:spcPts val="420"/>
                        </a:spcBef>
                        <a:tabLst>
                          <a:tab pos="10623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ик	 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 примерно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10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сутки, затем  постепенное 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ньш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8923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ются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388620">
                        <a:lnSpc>
                          <a:spcPts val="138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вого  стекла»,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85090">
                        <a:lnSpc>
                          <a:spcPts val="1380"/>
                        </a:lnSpc>
                        <a:tabLst>
                          <a:tab pos="9861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мостовой».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	–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6383">
                <a:tc>
                  <a:txBody>
                    <a:bodyPr/>
                    <a:lstStyle/>
                    <a:p>
                      <a:pPr marL="90805" marR="209550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зр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&gt;14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676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3820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017269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ное	или  полное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разрешение  (рассасывание).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ts val="131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1280" algn="l">
                        <a:lnSpc>
                          <a:spcPct val="958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843280" algn="l"/>
                          <a:tab pos="918844" algn="l"/>
                          <a:tab pos="1041400" algn="l"/>
                          <a:tab pos="110934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матового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текл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ож</a:t>
                      </a:r>
                      <a:r>
                        <a:rPr sz="1400" spc="-10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нят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я		к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признак  рассасывания  (остаточные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	-		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более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3-х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зон 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тового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стекла», &lt;3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см по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максимальному  диаметр)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 algn="just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3112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Уменьшение объема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ния,	з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33679" algn="just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тельно  от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тст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6360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Стадия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может  наблюдаться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более 1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месяца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3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831" y="260604"/>
            <a:ext cx="8712708" cy="540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21660" y="5702910"/>
            <a:ext cx="7110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spc="-5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</a:t>
            </a: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ежедневно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spc="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Италии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6860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57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95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59" name="Таблица 5"/>
          <p:cNvGraphicFramePr/>
          <p:nvPr>
            <p:extLst>
              <p:ext uri="{D42A27DB-BD31-4B8C-83A1-F6EECF244321}">
                <p14:modId xmlns:p14="http://schemas.microsoft.com/office/powerpoint/2010/main" val="531683174"/>
              </p:ext>
            </p:extLst>
          </p:nvPr>
        </p:nvGraphicFramePr>
        <p:xfrm>
          <a:off x="179881" y="682171"/>
          <a:ext cx="11817862" cy="6253968"/>
        </p:xfrm>
        <a:graphic>
          <a:graphicData uri="http://schemas.openxmlformats.org/drawingml/2006/table">
            <a:tbl>
              <a:tblPr/>
              <a:tblGrid>
                <a:gridCol w="1325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7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4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Первые симптомы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сухой кашель, затруднения дыхания, дыхательная недостаточность, редко – диарея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кашель, боль в горле, миалгия, озноб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Заложенность носа, ринорея, слабость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Анамнез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Посещение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эпидемии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контакт</a:t>
                      </a:r>
                      <a:r>
                        <a:rPr sz="1400" dirty="0"/>
                        <a:t> с </a:t>
                      </a:r>
                      <a:r>
                        <a:rPr sz="1400" dirty="0" err="1"/>
                        <a:t>больным</a:t>
                      </a:r>
                      <a:r>
                        <a:rPr sz="1400" dirty="0"/>
                        <a:t> COVID-19; </a:t>
                      </a:r>
                      <a:r>
                        <a:rPr sz="1400" dirty="0" err="1"/>
                        <a:t>чаще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мужчина</a:t>
                      </a:r>
                      <a:r>
                        <a:rPr sz="1400" dirty="0"/>
                        <a:t> 40-60 </a:t>
                      </a:r>
                      <a:r>
                        <a:rPr sz="1400" dirty="0" err="1"/>
                        <a:t>лет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Зимний и весенний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575757"/>
                          </a:solidFill>
                        </a:rPr>
                        <a:t>Зимний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22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Лабораторные</a:t>
                      </a:r>
                      <a:r>
                        <a:rPr sz="1200" b="1"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исследования</a:t>
                      </a:r>
                      <a:endParaRPr sz="1200" b="1" dirty="0">
                        <a:solidFill>
                          <a:srgbClr val="575757"/>
                        </a:solidFill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нормо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лейкопения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лимфопения</a:t>
                      </a:r>
                      <a:r>
                        <a:rPr sz="1400" dirty="0"/>
                        <a:t>; </a:t>
                      </a:r>
                      <a:r>
                        <a:rPr sz="1400" b="1" dirty="0" err="1"/>
                        <a:t>повышение</a:t>
                      </a:r>
                      <a:r>
                        <a:rPr sz="1400" b="1" dirty="0"/>
                        <a:t> С-</a:t>
                      </a:r>
                      <a:r>
                        <a:rPr sz="1400" b="1" dirty="0" err="1"/>
                        <a:t>реактивного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белка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для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вирусов</a:t>
                      </a:r>
                      <a:r>
                        <a:rPr sz="1400" dirty="0"/>
                        <a:t> (</a:t>
                      </a:r>
                      <a:r>
                        <a:rPr sz="1400" dirty="0" err="1"/>
                        <a:t>не</a:t>
                      </a:r>
                      <a:r>
                        <a:rPr sz="1400" dirty="0"/>
                        <a:t> SARS-CoV-2); </a:t>
                      </a:r>
                      <a:r>
                        <a:rPr sz="1400" b="1" dirty="0" err="1"/>
                        <a:t>лимфоцитоз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Лейкоцитоз; повышение СОЭ; повышение С-реактивного белка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8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Ранняя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</a:t>
                      </a:r>
                      <a:r>
                        <a:rPr sz="1400" b="1" dirty="0" err="1"/>
                        <a:t>симптом</a:t>
                      </a:r>
                      <a:r>
                        <a:rPr sz="1400" b="1" dirty="0"/>
                        <a:t> «</a:t>
                      </a:r>
                      <a:r>
                        <a:rPr sz="1400" b="1" dirty="0" err="1"/>
                        <a:t>матового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стекла</a:t>
                      </a:r>
                      <a:r>
                        <a:rPr sz="1400" b="1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Стадия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прогрессирования</a:t>
                      </a:r>
                      <a:r>
                        <a:rPr sz="1400" dirty="0"/>
                        <a:t>: </a:t>
                      </a: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 </a:t>
                      </a:r>
                      <a:r>
                        <a:rPr sz="1400" dirty="0" err="1"/>
                        <a:t>симптомы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консолидация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булыжной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мостовой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обратного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гало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Пиковая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«</a:t>
                      </a:r>
                      <a:r>
                        <a:rPr sz="1400" dirty="0" err="1"/>
                        <a:t>белое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легкое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Мультифокальная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периферическая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Преимущественно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500"/>
                      </a:pPr>
                      <a:r>
                        <a:rPr sz="1400" dirty="0" err="1"/>
                        <a:t>Интерстициальное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воспаление</a:t>
                      </a:r>
                      <a:r>
                        <a:rPr sz="1400" dirty="0"/>
                        <a:t>. 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Ретикулярные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изменения</a:t>
                      </a:r>
                      <a:endParaRPr sz="1400" dirty="0"/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Небольшие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Уплотнения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междолевых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борозд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фиброзные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тяжи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 smtClean="0"/>
                        <a:t>Лимфоаденопатия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Утолщение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плевры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плевральный</a:t>
                      </a:r>
                      <a:r>
                        <a:rPr sz="1400" dirty="0"/>
                        <a:t> </a:t>
                      </a:r>
                      <a:r>
                        <a:rPr sz="1400" dirty="0" err="1" smtClean="0"/>
                        <a:t>выпот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Признаки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отека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легкого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ателектазы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Одно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Центральное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периферическое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перибронхиально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Бронхиальная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лобарная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endParaRPr sz="1400" dirty="0"/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участки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консолидации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обширное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вовлечение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паренхимы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endParaRPr sz="1400" dirty="0"/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Лимфаденопатия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32560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62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96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64" name="Таблица 21"/>
          <p:cNvGraphicFramePr/>
          <p:nvPr/>
        </p:nvGraphicFramePr>
        <p:xfrm>
          <a:off x="342900" y="948539"/>
          <a:ext cx="11849099" cy="5740237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517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1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110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Ранняя стадия: симптом «матового стекла».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Стадия прогрессирования: множественные  симптомы «матового стекла», консолидация, симптом «булыжной мостовой», симптом «обратного гало».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Пиковая стадия: «белое легкое».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Мультифокальная, периферическая.</a:t>
                      </a:r>
                    </a:p>
                    <a:p>
                      <a:pPr algn="l">
                        <a:defRPr sz="1100"/>
                      </a:pPr>
                      <a:r>
                        <a:t>Преимущественно двустороннее.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Интерстициальное воспаление. </a:t>
                      </a:r>
                    </a:p>
                    <a:p>
                      <a:pPr algn="l">
                        <a:defRPr sz="1100"/>
                      </a:pPr>
                      <a:r>
                        <a:t>Ретикулярные изменения</a:t>
                      </a:r>
                    </a:p>
                    <a:p>
                      <a:pPr algn="l">
                        <a:defRPr sz="1100"/>
                      </a:pPr>
                      <a:r>
                        <a:t>Небольшие зоны «матового стекла».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очаги.</a:t>
                      </a:r>
                    </a:p>
                    <a:p>
                      <a:pPr algn="l">
                        <a:defRPr sz="1100"/>
                      </a:pPr>
                      <a:r>
                        <a:t>Уплотнения междолевых борозд легких.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фиброзные тяжи.</a:t>
                      </a:r>
                    </a:p>
                    <a:p>
                      <a:pPr algn="l">
                        <a:defRPr sz="1100"/>
                      </a:pPr>
                      <a:r>
                        <a:t>Лимфоаденопатия.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плевры.</a:t>
                      </a:r>
                    </a:p>
                    <a:p>
                      <a:pPr algn="l">
                        <a:defRPr sz="1100"/>
                      </a:pPr>
                      <a:r>
                        <a:t>Плевральный выпот.</a:t>
                      </a:r>
                    </a:p>
                    <a:p>
                      <a:pPr algn="l">
                        <a:defRPr sz="1100"/>
                      </a:pPr>
                      <a:r>
                        <a:t>Признаки отека легкого. </a:t>
                      </a:r>
                    </a:p>
                    <a:p>
                      <a:pPr algn="l">
                        <a:defRPr sz="1100"/>
                      </a:pPr>
                      <a:r>
                        <a:t>Ателектазы.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Одно- или двустороннее.</a:t>
                      </a:r>
                    </a:p>
                    <a:p>
                      <a:pPr algn="l">
                        <a:defRPr sz="1100"/>
                      </a:pPr>
                      <a:r>
                        <a:t>Центральное и/или периферическое и/или перибронхиально.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Бронхиальная пневмония, </a:t>
                      </a:r>
                    </a:p>
                    <a:p>
                      <a:pPr algn="l">
                        <a:defRPr sz="1100"/>
                      </a:pPr>
                      <a:r>
                        <a:t>Лобарная пневмония.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участки консолидации,</a:t>
                      </a:r>
                    </a:p>
                    <a:p>
                      <a:pPr algn="l">
                        <a:defRPr sz="1100"/>
                      </a:pPr>
                      <a:r>
                        <a:t>обширное вовлечение паренхимы легких</a:t>
                      </a:r>
                    </a:p>
                    <a:p>
                      <a:pPr algn="l">
                        <a:defRPr sz="1100"/>
                      </a:pPr>
                      <a:r>
                        <a:t>Лимфаденопатия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65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7213" t="18680" r="9315" b="27638"/>
          <a:stretch>
            <a:fillRect/>
          </a:stretch>
        </p:blipFill>
        <p:spPr>
          <a:xfrm>
            <a:off x="2646548" y="2081241"/>
            <a:ext cx="1463634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Изображение 8" descr="Изображение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6548" y="3708400"/>
            <a:ext cx="1423176" cy="107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Изображение 9" descr="Изображение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6548" y="5075666"/>
            <a:ext cx="1392053" cy="110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rcRect l="17230" t="29550" r="14733" b="21201"/>
          <a:stretch>
            <a:fillRect/>
          </a:stretch>
        </p:blipFill>
        <p:spPr>
          <a:xfrm>
            <a:off x="6974170" y="4867409"/>
            <a:ext cx="1031161" cy="864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6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rcRect l="10612" t="13644" r="9900" b="30954"/>
          <a:stretch>
            <a:fillRect/>
          </a:stretch>
        </p:blipFill>
        <p:spPr>
          <a:xfrm>
            <a:off x="5046345" y="4867409"/>
            <a:ext cx="1295906" cy="8640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70" name="Изображение 13" descr="Изображение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7070" y="3903714"/>
            <a:ext cx="1190233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rcRect l="1349" t="5791" r="3328" b="11415"/>
          <a:stretch>
            <a:fillRect/>
          </a:stretch>
        </p:blipFill>
        <p:spPr>
          <a:xfrm>
            <a:off x="10473721" y="4712241"/>
            <a:ext cx="1451047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Рисунок 9" descr="Рисунок 9"/>
          <p:cNvPicPr>
            <a:picLocks noChangeAspect="1"/>
          </p:cNvPicPr>
          <p:nvPr/>
        </p:nvPicPr>
        <p:blipFill>
          <a:blip r:embed="rId9">
            <a:extLst/>
          </a:blip>
          <a:srcRect l="759" t="8534" r="2569" b="13426"/>
          <a:stretch>
            <a:fillRect/>
          </a:stretch>
        </p:blipFill>
        <p:spPr>
          <a:xfrm>
            <a:off x="8779529" y="4712241"/>
            <a:ext cx="1551413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Рисунок 4" descr="Рисунок 4"/>
          <p:cNvPicPr>
            <a:picLocks noChangeAspect="1"/>
          </p:cNvPicPr>
          <p:nvPr/>
        </p:nvPicPr>
        <p:blipFill>
          <a:blip r:embed="rId10">
            <a:extLst/>
          </a:blip>
          <a:srcRect l="11512" t="17546" r="12316" b="17545"/>
          <a:stretch>
            <a:fillRect/>
          </a:stretch>
        </p:blipFill>
        <p:spPr>
          <a:xfrm>
            <a:off x="10456457" y="3349545"/>
            <a:ext cx="1485576" cy="11959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74" name="Изображение 19" descr="Изображение 19"/>
          <p:cNvPicPr>
            <a:picLocks noChangeAspect="1"/>
          </p:cNvPicPr>
          <p:nvPr/>
        </p:nvPicPr>
        <p:blipFill>
          <a:blip r:embed="rId11">
            <a:extLst/>
          </a:blip>
          <a:srcRect t="4487"/>
          <a:stretch>
            <a:fillRect/>
          </a:stretch>
        </p:blipFill>
        <p:spPr>
          <a:xfrm>
            <a:off x="6997020" y="3900976"/>
            <a:ext cx="943249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Picture 9" descr="Picture 9"/>
          <p:cNvPicPr>
            <a:picLocks noChangeAspect="1"/>
          </p:cNvPicPr>
          <p:nvPr/>
        </p:nvPicPr>
        <p:blipFill>
          <a:blip r:embed="rId12">
            <a:extLst/>
          </a:blip>
          <a:srcRect l="29464" t="33924" r="32986" b="23953"/>
          <a:stretch>
            <a:fillRect/>
          </a:stretch>
        </p:blipFill>
        <p:spPr>
          <a:xfrm>
            <a:off x="8799066" y="3349545"/>
            <a:ext cx="1399718" cy="1233135"/>
          </a:xfrm>
          <a:prstGeom prst="rect">
            <a:avLst/>
          </a:prstGeom>
          <a:ln w="28575">
            <a:solidFill>
              <a:srgbClr val="EAEAEA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00106453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Нижний колонтитул 8"/>
          <p:cNvSpPr txBox="1"/>
          <p:nvPr/>
        </p:nvSpPr>
        <p:spPr>
          <a:xfrm>
            <a:off x="4084320" y="6453335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6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62</a:t>
            </a:fld>
            <a:endParaRPr/>
          </a:p>
        </p:txBody>
      </p:sp>
      <p:sp>
        <p:nvSpPr>
          <p:cNvPr id="1007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Алгоритм применения лучевых методов (1)</a:t>
            </a:r>
          </a:p>
        </p:txBody>
      </p:sp>
      <p:pic>
        <p:nvPicPr>
          <p:cNvPr id="1008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1492"/>
            <a:ext cx="12192000" cy="4391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9702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Нижний колонтитул 8"/>
          <p:cNvSpPr txBox="1"/>
          <p:nvPr/>
        </p:nvSpPr>
        <p:spPr>
          <a:xfrm>
            <a:off x="4084320" y="6453335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11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63</a:t>
            </a:fld>
            <a:endParaRPr/>
          </a:p>
        </p:txBody>
      </p:sp>
      <p:sp>
        <p:nvSpPr>
          <p:cNvPr id="1012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Алгоритм применения лучевых методов (2)</a:t>
            </a:r>
          </a:p>
        </p:txBody>
      </p:sp>
      <p:pic>
        <p:nvPicPr>
          <p:cNvPr id="1013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7584"/>
            <a:ext cx="12192000" cy="3642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622479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4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64</a:t>
            </a:fld>
            <a:endParaRPr/>
          </a:p>
        </p:txBody>
      </p:sp>
      <p:sp>
        <p:nvSpPr>
          <p:cNvPr id="105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РЕНТГЕНОГРАФИИ</a:t>
            </a:r>
          </a:p>
        </p:txBody>
      </p:sp>
      <p:sp>
        <p:nvSpPr>
          <p:cNvPr id="1051" name="Объект 4"/>
          <p:cNvSpPr txBox="1">
            <a:spLocks noGrp="1"/>
          </p:cNvSpPr>
          <p:nvPr>
            <p:ph type="body" idx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/>
          <a:lstStyle/>
          <a:p>
            <a:r>
              <a:t>Рентгенография (РГ) ОГК применяется в амбулаторных и стационарных условиях </a:t>
            </a:r>
            <a:r>
              <a:rPr b="1"/>
              <a:t>как часть программы</a:t>
            </a:r>
            <a:r>
              <a:t> обследования при подозрении на наличие коронавирусной инфекции</a:t>
            </a:r>
          </a:p>
          <a:p>
            <a:r>
              <a:t> Исходя из результатов РГ ОГК (в том числе при появлении подозрений на COVID-19), пациент может быть направлен на </a:t>
            </a:r>
            <a:r>
              <a:rPr b="1"/>
              <a:t>дополнительное обследование </a:t>
            </a:r>
            <a:r>
              <a:t>КТ ОГК</a:t>
            </a:r>
          </a:p>
          <a:p>
            <a:r>
              <a:t>В стационарных условиях РГ рекомендуется к применению у </a:t>
            </a:r>
            <a:r>
              <a:rPr b="1"/>
              <a:t>пациентов в критическом состоянии</a:t>
            </a:r>
            <a:r>
              <a:t>, находящихся в отделениях интенсивной терапии и реанимации, при невозможности их транспортировки. </a:t>
            </a:r>
            <a:br/>
            <a:r>
              <a:t>В таких случаях выполняют РГ ОГК </a:t>
            </a:r>
            <a:r>
              <a:rPr b="1"/>
              <a:t>передвижным рентгеновским аппаратом</a:t>
            </a:r>
            <a:r>
              <a:t> (в том числе ежедневно, в плановом порядке).</a:t>
            </a:r>
          </a:p>
        </p:txBody>
      </p:sp>
    </p:spTree>
    <p:extLst>
      <p:ext uri="{BB962C8B-B14F-4D97-AF65-F5344CB8AC3E}">
        <p14:creationId xmlns:p14="http://schemas.microsoft.com/office/powerpoint/2010/main" val="429396869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Нижний колонтитул 8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54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65</a:t>
            </a:fld>
            <a:endParaRPr/>
          </a:p>
        </p:txBody>
      </p:sp>
      <p:sp>
        <p:nvSpPr>
          <p:cNvPr id="1055" name="Заголовок 1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554286" cy="875284"/>
          </a:xfrm>
          <a:prstGeom prst="rect">
            <a:avLst/>
          </a:prstGeom>
        </p:spPr>
        <p:txBody>
          <a:bodyPr/>
          <a:lstStyle/>
          <a:p>
            <a:r>
              <a:t>ПРОВЕДЕНИЕ РГ-ИССЛЕДОВАНИЙ НА ПЕРЕДВИЖНОМ АППАРАТЕ</a:t>
            </a:r>
          </a:p>
        </p:txBody>
      </p:sp>
      <p:sp>
        <p:nvSpPr>
          <p:cNvPr id="1056" name="Прямоугольник 1"/>
          <p:cNvSpPr txBox="1"/>
          <p:nvPr/>
        </p:nvSpPr>
        <p:spPr>
          <a:xfrm>
            <a:off x="6516002" y="1170605"/>
            <a:ext cx="5404308" cy="315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Радиационная безопасность: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проведении рентгенологических исследований в ОРИТ одномоментно может обследоваться только один пациент.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рентгенологическом исследовании обязательно проводится экранирование области таза, щитовидной железы, глаз и других частей тела, если они не подлежат исследованию, такие как защитный фартук, воротник, пелерину или какие-либо специальные средства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Кроме индивидуальных средств защиты должны быть использованы передвижные - ширмы и экраны, которые также используются для защиты персонала и других пациентов  от рентгеновского излучения.</a:t>
            </a:r>
          </a:p>
        </p:txBody>
      </p:sp>
      <p:pic>
        <p:nvPicPr>
          <p:cNvPr id="105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07" y="3446152"/>
            <a:ext cx="3347285" cy="3347285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Прямоугольник 4"/>
          <p:cNvSpPr txBox="1"/>
          <p:nvPr/>
        </p:nvSpPr>
        <p:spPr>
          <a:xfrm>
            <a:off x="709606" y="1170605"/>
            <a:ext cx="5219806" cy="230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Технологии проведения исследований </a:t>
            </a:r>
            <a:r>
              <a:rPr b="1">
                <a:solidFill>
                  <a:schemeClr val="accent1"/>
                </a:solidFill>
              </a:rPr>
              <a:t>не отличается от стационарного оборудования</a:t>
            </a:r>
            <a:r>
              <a:t> и включают в себя: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Позиционирование пациента на область исследования </a:t>
            </a:r>
            <a:br/>
            <a:r>
              <a:t>согласно диагностической задаче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Соблюдение оптимальных физико-технических режимов исследования </a:t>
            </a:r>
            <a:br/>
            <a:r>
              <a:t>(фокусного расстояния и нужных показателей напряжения в Rg-трубке)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средств индивидуальной защиты</a:t>
            </a:r>
          </a:p>
        </p:txBody>
      </p:sp>
      <p:sp>
        <p:nvSpPr>
          <p:cNvPr id="1059" name="Прямоугольник 7"/>
          <p:cNvSpPr txBox="1"/>
          <p:nvPr/>
        </p:nvSpPr>
        <p:spPr>
          <a:xfrm>
            <a:off x="3887522" y="4898069"/>
            <a:ext cx="6257894" cy="135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Учреждения могут рассмотреть возможность размещения портативных рентгенографических устройств, когда РГ показано с медицинской точки зрения. 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Поверхности этих машин можно легко чистить, избегая необходимости приводить пациентов в рентгенологические кабинеты </a:t>
            </a:r>
          </a:p>
        </p:txBody>
      </p:sp>
    </p:spTree>
    <p:extLst>
      <p:ext uri="{BB962C8B-B14F-4D97-AF65-F5344CB8AC3E}">
        <p14:creationId xmlns:p14="http://schemas.microsoft.com/office/powerpoint/2010/main" val="246083722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64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66</a:t>
            </a:fld>
            <a:endParaRPr/>
          </a:p>
        </p:txBody>
      </p:sp>
      <p:sp>
        <p:nvSpPr>
          <p:cNvPr id="106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НЕЭФФЕКТИВНОСТЬ РГ ДЛЯ ВЫЯВЛЕНИЯ COVID</a:t>
            </a:r>
          </a:p>
        </p:txBody>
      </p:sp>
      <p:pic>
        <p:nvPicPr>
          <p:cNvPr id="1066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23" y="1220606"/>
            <a:ext cx="9334505" cy="42005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694777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6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67</a:t>
            </a:fld>
            <a:endParaRPr/>
          </a:p>
        </p:txBody>
      </p:sp>
      <p:sp>
        <p:nvSpPr>
          <p:cNvPr id="107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COVID-19 ПО РЕНТГЕНОГРАФИИ</a:t>
            </a:r>
          </a:p>
        </p:txBody>
      </p:sp>
      <p:grpSp>
        <p:nvGrpSpPr>
          <p:cNvPr id="1079" name="Группа 1"/>
          <p:cNvGrpSpPr/>
          <p:nvPr/>
        </p:nvGrpSpPr>
        <p:grpSpPr>
          <a:xfrm>
            <a:off x="1763680" y="1052428"/>
            <a:ext cx="8678155" cy="5392284"/>
            <a:chOff x="0" y="0"/>
            <a:chExt cx="8678154" cy="5392282"/>
          </a:xfrm>
        </p:grpSpPr>
        <p:pic>
          <p:nvPicPr>
            <p:cNvPr id="1071" name="Изображение 5" descr="Изображение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70856" cy="3636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2" name="Прямоугольник 6"/>
            <p:cNvSpPr txBox="1"/>
            <p:nvPr/>
          </p:nvSpPr>
          <p:spPr>
            <a:xfrm>
              <a:off x="2769996" y="3598695"/>
              <a:ext cx="2830877" cy="1793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Появление новых участков инфильтрации в средних отделах справа с преимущественной локализацией по периферии</a:t>
              </a:r>
            </a:p>
          </p:txBody>
        </p:sp>
        <p:sp>
          <p:nvSpPr>
            <p:cNvPr id="1073" name="Прямоугольник 7"/>
            <p:cNvSpPr txBox="1"/>
            <p:nvPr/>
          </p:nvSpPr>
          <p:spPr>
            <a:xfrm>
              <a:off x="80499" y="3598695"/>
              <a:ext cx="2479817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Инфильтрация справа в нижних отделах</a:t>
              </a:r>
            </a:p>
          </p:txBody>
        </p:sp>
        <p:sp>
          <p:nvSpPr>
            <p:cNvPr id="1074" name="Прямоугольник 8"/>
            <p:cNvSpPr txBox="1"/>
            <p:nvPr/>
          </p:nvSpPr>
          <p:spPr>
            <a:xfrm>
              <a:off x="5704580" y="3580566"/>
              <a:ext cx="2973575" cy="1209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Положительная динамика повышение пневматизации легочной ткани в средних отделах.</a:t>
              </a:r>
            </a:p>
          </p:txBody>
        </p:sp>
        <p:sp>
          <p:nvSpPr>
            <p:cNvPr id="1075" name="Кольцо 9"/>
            <p:cNvSpPr/>
            <p:nvPr/>
          </p:nvSpPr>
          <p:spPr>
            <a:xfrm>
              <a:off x="0" y="1818318"/>
              <a:ext cx="1171351" cy="115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" y="10800"/>
                  </a:moveTo>
                  <a:cubicBezTo>
                    <a:pt x="295" y="16599"/>
                    <a:pt x="4998" y="21300"/>
                    <a:pt x="10800" y="21300"/>
                  </a:cubicBezTo>
                  <a:cubicBezTo>
                    <a:pt x="16602" y="21300"/>
                    <a:pt x="21305" y="16599"/>
                    <a:pt x="21305" y="10800"/>
                  </a:cubicBezTo>
                  <a:cubicBezTo>
                    <a:pt x="21305" y="5001"/>
                    <a:pt x="16602" y="300"/>
                    <a:pt x="10800" y="300"/>
                  </a:cubicBezTo>
                  <a:cubicBezTo>
                    <a:pt x="4998" y="300"/>
                    <a:pt x="295" y="5001"/>
                    <a:pt x="295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6" name="Прямая со стрелкой 10"/>
            <p:cNvSpPr/>
            <p:nvPr/>
          </p:nvSpPr>
          <p:spPr>
            <a:xfrm>
              <a:off x="2606035" y="916564"/>
              <a:ext cx="499966" cy="48568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7" name="Прямая со стрелкой 11"/>
            <p:cNvSpPr/>
            <p:nvPr/>
          </p:nvSpPr>
          <p:spPr>
            <a:xfrm flipV="1">
              <a:off x="2270343" y="2257525"/>
              <a:ext cx="671384" cy="689279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8" name="Кольцо 12"/>
            <p:cNvSpPr/>
            <p:nvPr/>
          </p:nvSpPr>
          <p:spPr>
            <a:xfrm>
              <a:off x="2571256" y="1119083"/>
              <a:ext cx="1614179" cy="174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0" y="10800"/>
                  </a:moveTo>
                  <a:cubicBezTo>
                    <a:pt x="300" y="16611"/>
                    <a:pt x="5001" y="21322"/>
                    <a:pt x="10800" y="21322"/>
                  </a:cubicBezTo>
                  <a:cubicBezTo>
                    <a:pt x="16599" y="21322"/>
                    <a:pt x="21300" y="16611"/>
                    <a:pt x="21300" y="10800"/>
                  </a:cubicBezTo>
                  <a:cubicBezTo>
                    <a:pt x="21300" y="4989"/>
                    <a:pt x="16599" y="278"/>
                    <a:pt x="10800" y="278"/>
                  </a:cubicBezTo>
                  <a:cubicBezTo>
                    <a:pt x="5001" y="278"/>
                    <a:pt x="300" y="4989"/>
                    <a:pt x="300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080" name="TextBox 2"/>
          <p:cNvSpPr txBox="1"/>
          <p:nvPr/>
        </p:nvSpPr>
        <p:spPr>
          <a:xfrm>
            <a:off x="2768298" y="1113099"/>
            <a:ext cx="950891" cy="241649"/>
          </a:xfrm>
          <a:prstGeom prst="rect">
            <a:avLst/>
          </a:prstGeom>
          <a:solidFill>
            <a:srgbClr val="FFEEC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0</a:t>
            </a:r>
          </a:p>
        </p:txBody>
      </p:sp>
      <p:sp>
        <p:nvSpPr>
          <p:cNvPr id="1081" name="TextBox 15"/>
          <p:cNvSpPr txBox="1"/>
          <p:nvPr/>
        </p:nvSpPr>
        <p:spPr>
          <a:xfrm>
            <a:off x="5473668" y="1121675"/>
            <a:ext cx="950892" cy="241648"/>
          </a:xfrm>
          <a:prstGeom prst="rect">
            <a:avLst/>
          </a:prstGeom>
          <a:solidFill>
            <a:srgbClr val="FCD96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4</a:t>
            </a:r>
          </a:p>
        </p:txBody>
      </p:sp>
      <p:sp>
        <p:nvSpPr>
          <p:cNvPr id="1082" name="TextBox 16"/>
          <p:cNvSpPr txBox="1"/>
          <p:nvPr/>
        </p:nvSpPr>
        <p:spPr>
          <a:xfrm>
            <a:off x="8367721" y="1130250"/>
            <a:ext cx="950891" cy="241648"/>
          </a:xfrm>
          <a:prstGeom prst="rect">
            <a:avLst/>
          </a:prstGeom>
          <a:solidFill>
            <a:srgbClr val="BF931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7</a:t>
            </a:r>
          </a:p>
        </p:txBody>
      </p:sp>
    </p:spTree>
    <p:extLst>
      <p:ext uri="{BB962C8B-B14F-4D97-AF65-F5344CB8AC3E}">
        <p14:creationId xmlns:p14="http://schemas.microsoft.com/office/powerpoint/2010/main" val="187468710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1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68</a:t>
            </a:fld>
            <a:endParaRPr/>
          </a:p>
        </p:txBody>
      </p:sp>
      <p:sp>
        <p:nvSpPr>
          <p:cNvPr id="111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КТ</a:t>
            </a:r>
          </a:p>
        </p:txBody>
      </p:sp>
      <p:pic>
        <p:nvPicPr>
          <p:cNvPr id="1115" name="Рисунок 12" descr="Рисунок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2747" y="1903439"/>
            <a:ext cx="5137221" cy="2754828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16" name="Прямоугольник 16"/>
          <p:cNvSpPr txBox="1"/>
          <p:nvPr/>
        </p:nvSpPr>
        <p:spPr>
          <a:xfrm>
            <a:off x="895335" y="1981702"/>
            <a:ext cx="4997868" cy="3173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5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 проводится:</a:t>
            </a: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 b="1">
                <a:latin typeface="+mn-lt"/>
                <a:ea typeface="+mn-ea"/>
                <a:cs typeface="+mn-cs"/>
                <a:sym typeface="Calibri"/>
              </a:defRPr>
            </a:pPr>
            <a:r>
              <a:t>Для первичного обследования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Повторно через 2-3 дня </a:t>
            </a:r>
            <a:r>
              <a:rPr b="1"/>
              <a:t>при недостижении требуемого терапевтического эффекта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Через 5-7 дней </a:t>
            </a:r>
            <a:r>
              <a:rPr b="1"/>
              <a:t>при отсутствии или улучшении динамики симптомов</a:t>
            </a:r>
          </a:p>
        </p:txBody>
      </p:sp>
      <p:pic>
        <p:nvPicPr>
          <p:cNvPr id="1117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rcRect l="5873" t="5873" r="5873" b="5873"/>
          <a:stretch>
            <a:fillRect/>
          </a:stretch>
        </p:blipFill>
        <p:spPr>
          <a:xfrm>
            <a:off x="9774028" y="2098629"/>
            <a:ext cx="2133601" cy="213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453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349A46-DD98-4AF4-B53E-DAC2507FA0CA}"/>
              </a:ext>
            </a:extLst>
          </p:cNvPr>
          <p:cNvSpPr/>
          <p:nvPr/>
        </p:nvSpPr>
        <p:spPr>
          <a:xfrm>
            <a:off x="1703512" y="1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Ведущие КТ-синдромы</a:t>
            </a:r>
          </a:p>
          <a:p>
            <a:pPr algn="ctr"/>
            <a:endParaRPr lang="ru-RU" b="1" dirty="0"/>
          </a:p>
          <a:p>
            <a:r>
              <a:rPr lang="ru-RU" sz="2000" dirty="0"/>
              <a:t>Единичные уплотнения по типу матового стекла</a:t>
            </a:r>
          </a:p>
          <a:p>
            <a:r>
              <a:rPr lang="ru-RU" sz="2000" dirty="0"/>
              <a:t>пятнистые,/очаговые уплотнения по типу матового стекла</a:t>
            </a:r>
          </a:p>
          <a:p>
            <a:endParaRPr lang="ru-RU" sz="2000" dirty="0"/>
          </a:p>
          <a:p>
            <a:r>
              <a:rPr lang="ru-RU" sz="2000" dirty="0"/>
              <a:t>Участки </a:t>
            </a:r>
            <a:r>
              <a:rPr lang="ru-RU" sz="2000" dirty="0" err="1"/>
              <a:t>косолидации</a:t>
            </a:r>
            <a:endParaRPr lang="ru-RU" sz="2000" dirty="0"/>
          </a:p>
          <a:p>
            <a:r>
              <a:rPr lang="ru-RU" sz="2000" dirty="0" err="1"/>
              <a:t>Субплевральные</a:t>
            </a:r>
            <a:r>
              <a:rPr lang="ru-RU" sz="2000" dirty="0"/>
              <a:t> линейные уплотнения</a:t>
            </a:r>
          </a:p>
          <a:p>
            <a:r>
              <a:rPr lang="ru-RU" sz="2000" dirty="0"/>
              <a:t>Округлые уплотнения 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• Синдром «матового стекла» </a:t>
            </a:r>
          </a:p>
          <a:p>
            <a:pPr algn="ctr"/>
            <a:r>
              <a:rPr lang="ru-RU" b="1" dirty="0"/>
              <a:t>• Синдром «консолидации»</a:t>
            </a:r>
          </a:p>
        </p:txBody>
      </p:sp>
      <p:pic>
        <p:nvPicPr>
          <p:cNvPr id="4" name="Рисунок 3" descr="Изображение выглядит как книга, стол, текс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1AE49AE-57AE-48E4-A385-A7855C9A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18822" r="24357" b="14733"/>
          <a:stretch/>
        </p:blipFill>
        <p:spPr>
          <a:xfrm>
            <a:off x="2056195" y="3425755"/>
            <a:ext cx="3511409" cy="3327940"/>
          </a:xfrm>
          <a:prstGeom prst="rect">
            <a:avLst/>
          </a:prstGeom>
        </p:spPr>
      </p:pic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A133A850-B17F-4368-A373-5C990C164001}"/>
              </a:ext>
            </a:extLst>
          </p:cNvPr>
          <p:cNvSpPr/>
          <p:nvPr/>
        </p:nvSpPr>
        <p:spPr>
          <a:xfrm>
            <a:off x="8400256" y="620688"/>
            <a:ext cx="288032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80229EFC-CF6E-4751-8B4C-9B9BA0F10BB6}"/>
              </a:ext>
            </a:extLst>
          </p:cNvPr>
          <p:cNvSpPr/>
          <p:nvPr/>
        </p:nvSpPr>
        <p:spPr>
          <a:xfrm>
            <a:off x="8400256" y="1601416"/>
            <a:ext cx="360040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сидит, черный, сто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AAFD9295-0AED-4460-8602-0E9D9F449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33"/>
          <a:stretch/>
        </p:blipFill>
        <p:spPr>
          <a:xfrm>
            <a:off x="6816080" y="3431458"/>
            <a:ext cx="3158480" cy="33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240" y="117347"/>
            <a:ext cx="8666988" cy="5111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72360" y="5545632"/>
            <a:ext cx="697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Количество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регистрируемых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ежедневно случаев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 Южной</a:t>
            </a:r>
            <a:r>
              <a:rPr spc="-4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Корее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55413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37E845C-B9C7-4703-B3A3-2CB4C752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14" y="143"/>
            <a:ext cx="3137962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книга, сидит, стол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DD0ECBE-B1D6-47F7-9195-2DE1C32BE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20112" r="7576" b="10191"/>
          <a:stretch/>
        </p:blipFill>
        <p:spPr>
          <a:xfrm>
            <a:off x="4307901" y="776895"/>
            <a:ext cx="3214028" cy="27378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6E040D-E9AA-4A51-884C-B9D1C86BD684}"/>
              </a:ext>
            </a:extLst>
          </p:cNvPr>
          <p:cNvSpPr/>
          <p:nvPr/>
        </p:nvSpPr>
        <p:spPr>
          <a:xfrm>
            <a:off x="1532315" y="4293097"/>
            <a:ext cx="91356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 характерны ретикулярные инфильтраты по типу зон матового стекла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субплевральных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областях обоих легких, преимущественно в нижних долях и обособленные, меньшие по размерам – в верхних Инфильтраты меняющиеся со временем (в ту или иную сторону). Динамику КТ-картины целесообразно отслеживать через 4-5 дней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F33D3C7-7070-496A-BF05-3BE370947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19017" r="19859" b="14425"/>
          <a:stretch/>
        </p:blipFill>
        <p:spPr>
          <a:xfrm>
            <a:off x="7445658" y="1500722"/>
            <a:ext cx="321402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2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112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НЕСПЕЦИФИЧНАЯ КТ-КАРТИНА ПРИ COVID</a:t>
            </a:r>
          </a:p>
        </p:txBody>
      </p:sp>
      <p:pic>
        <p:nvPicPr>
          <p:cNvPr id="1127" name="Объект 9" descr="Объект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49" y="1390309"/>
            <a:ext cx="6559644" cy="438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TextBox 10"/>
          <p:cNvSpPr txBox="1"/>
          <p:nvPr/>
        </p:nvSpPr>
        <p:spPr>
          <a:xfrm>
            <a:off x="7437118" y="1390310"/>
            <a:ext cx="4042412" cy="125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Многие больные COVID имеют небольшие затемнения или базальные интерстициальные метки</a:t>
            </a:r>
          </a:p>
        </p:txBody>
      </p:sp>
    </p:spTree>
    <p:extLst>
      <p:ext uri="{BB962C8B-B14F-4D97-AF65-F5344CB8AC3E}">
        <p14:creationId xmlns:p14="http://schemas.microsoft.com/office/powerpoint/2010/main" val="2432053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3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113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ЭФФЕКТИВНОСТЬ КТ ИССЛЕДОВАНИЙ</a:t>
            </a:r>
          </a:p>
        </p:txBody>
      </p:sp>
      <p:sp>
        <p:nvSpPr>
          <p:cNvPr id="1133" name="Прямоугольник 5"/>
          <p:cNvSpPr txBox="1"/>
          <p:nvPr/>
        </p:nvSpPr>
        <p:spPr>
          <a:xfrm>
            <a:off x="682568" y="6125213"/>
            <a:ext cx="5590539" cy="601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Sensitivity of Chest CT for COVID-19: Comparison to RT-PCR </a:t>
            </a:r>
            <a:br/>
            <a:r>
              <a:t>DOI: 10.1148/radiol.2020200432</a:t>
            </a:r>
          </a:p>
        </p:txBody>
      </p:sp>
      <p:sp>
        <p:nvSpPr>
          <p:cNvPr id="1134" name="TextBox 6"/>
          <p:cNvSpPr txBox="1"/>
          <p:nvPr/>
        </p:nvSpPr>
        <p:spPr>
          <a:xfrm>
            <a:off x="1872738" y="1154739"/>
            <a:ext cx="3987076" cy="110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КТ – </a:t>
            </a:r>
            <a:r>
              <a:rPr sz="3600" b="1">
                <a:solidFill>
                  <a:schemeClr val="accent1"/>
                </a:solidFill>
              </a:rPr>
              <a:t>98%</a:t>
            </a:r>
            <a:endParaRPr b="1">
              <a:solidFill>
                <a:schemeClr val="accent1"/>
              </a:solidFill>
            </a:endParaRPr>
          </a:p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РТ-ПЦР – </a:t>
            </a:r>
            <a:r>
              <a:rPr sz="3600" b="1">
                <a:solidFill>
                  <a:schemeClr val="accent2"/>
                </a:solidFill>
              </a:rPr>
              <a:t>71%</a:t>
            </a:r>
          </a:p>
        </p:txBody>
      </p:sp>
      <p:sp>
        <p:nvSpPr>
          <p:cNvPr id="1135" name="TextBox 7"/>
          <p:cNvSpPr txBox="1"/>
          <p:nvPr/>
        </p:nvSpPr>
        <p:spPr>
          <a:xfrm>
            <a:off x="6233266" y="1203406"/>
            <a:ext cx="4853473" cy="2392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ВОЗМОЖНЫЕ ПРИЧИНЫ НИЗКОЙ ЧУВСТВИТЕЛЬНОСТИ РТ-ПЦР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Недостаточная эффективность методики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Различия в частоте обнаружения оборудования и реактивов разных производителей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Низкая вирусная нагрузка пациента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Неправильный клинический отбор проб</a:t>
            </a:r>
          </a:p>
        </p:txBody>
      </p:sp>
      <p:sp>
        <p:nvSpPr>
          <p:cNvPr id="1136" name="Правая фигурная скобка 8"/>
          <p:cNvSpPr/>
          <p:nvPr/>
        </p:nvSpPr>
        <p:spPr>
          <a:xfrm rot="5400000">
            <a:off x="6240252" y="-721371"/>
            <a:ext cx="478974" cy="9052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46"/>
                  <a:pt x="10800" y="550"/>
                </a:cubicBezTo>
                <a:lnTo>
                  <a:pt x="10800" y="10250"/>
                </a:lnTo>
                <a:cubicBezTo>
                  <a:pt x="10800" y="10554"/>
                  <a:pt x="15635" y="10800"/>
                  <a:pt x="21600" y="10800"/>
                </a:cubicBezTo>
                <a:cubicBezTo>
                  <a:pt x="15635" y="10800"/>
                  <a:pt x="10800" y="11046"/>
                  <a:pt x="10800" y="11350"/>
                </a:cubicBezTo>
                <a:lnTo>
                  <a:pt x="10800" y="21050"/>
                </a:lnTo>
                <a:cubicBezTo>
                  <a:pt x="10800" y="21354"/>
                  <a:pt x="5965" y="21600"/>
                  <a:pt x="0" y="21600"/>
                </a:cubicBezTo>
              </a:path>
            </a:pathLst>
          </a:custGeom>
          <a:ln w="6350">
            <a:solidFill>
              <a:srgbClr val="A6A6A6"/>
            </a:solidFill>
            <a:prstDash val="sys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37" name="TextBox 9"/>
          <p:cNvSpPr txBox="1"/>
          <p:nvPr/>
        </p:nvSpPr>
        <p:spPr>
          <a:xfrm>
            <a:off x="3621265" y="4161051"/>
            <a:ext cx="5716947" cy="1308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грудной клетки </a:t>
            </a:r>
            <a:r>
              <a:rPr b="1"/>
              <a:t>возможно использовать </a:t>
            </a:r>
            <a:r>
              <a:t>для скрининга COVID-19 у пациентов с клиническими и эпидемиологическими особенностями, характерных для инфекции COVID-19, в особенности при отрицательном РТ-ПЦР</a:t>
            </a:r>
          </a:p>
        </p:txBody>
      </p:sp>
    </p:spTree>
    <p:extLst>
      <p:ext uri="{BB962C8B-B14F-4D97-AF65-F5344CB8AC3E}">
        <p14:creationId xmlns:p14="http://schemas.microsoft.com/office/powerpoint/2010/main" val="1753118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73</a:t>
            </a:fld>
            <a:endParaRPr/>
          </a:p>
        </p:txBody>
      </p:sp>
      <p:sp>
        <p:nvSpPr>
          <p:cNvPr id="11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РГ-ПРОЯВЛЕНИЯ ВИРУСНОЙ ПНЕВМОНИИ ПРИ КТ</a:t>
            </a:r>
          </a:p>
        </p:txBody>
      </p:sp>
      <p:sp>
        <p:nvSpPr>
          <p:cNvPr id="1148" name="TextBox 5"/>
          <p:cNvSpPr txBox="1"/>
          <p:nvPr/>
        </p:nvSpPr>
        <p:spPr>
          <a:xfrm>
            <a:off x="1436949" y="1021154"/>
            <a:ext cx="4425008" cy="3049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5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ОСНОВНЫЕ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Многочисленные уплотнения легочной ткани по типу «</a:t>
            </a:r>
            <a:r>
              <a:rPr b="1"/>
              <a:t>матового стекла</a:t>
            </a:r>
            <a:r>
              <a:t>» преимущественно округлой формы, различной протяженности с/без консолидации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Переферической, мультилобарной локализации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Поражение чаще носит двусторонний характер</a:t>
            </a:r>
          </a:p>
        </p:txBody>
      </p:sp>
      <p:sp>
        <p:nvSpPr>
          <p:cNvPr id="1149" name="TextBox 6"/>
          <p:cNvSpPr txBox="1"/>
          <p:nvPr/>
        </p:nvSpPr>
        <p:spPr>
          <a:xfrm>
            <a:off x="6096000" y="1021154"/>
            <a:ext cx="4425008" cy="1977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ДОПОЛНИТЕЛЬНЫЕ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Утолщение междолькового интерстиция по типу «булыжной мостовой»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Участки консолидации, периобулярные уплотнения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Симптом воздушной бронхограммы</a:t>
            </a:r>
          </a:p>
        </p:txBody>
      </p:sp>
      <p:sp>
        <p:nvSpPr>
          <p:cNvPr id="1150" name="TextBox 11"/>
          <p:cNvSpPr txBox="1"/>
          <p:nvPr/>
        </p:nvSpPr>
        <p:spPr>
          <a:xfrm rot="16200000">
            <a:off x="-581949" y="2297119"/>
            <a:ext cx="2944402" cy="392469"/>
          </a:xfrm>
          <a:prstGeom prst="rect">
            <a:avLst/>
          </a:prstGeom>
          <a:solidFill>
            <a:srgbClr val="DBDC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ТИПИЧНЫЕ</a:t>
            </a:r>
          </a:p>
        </p:txBody>
      </p:sp>
      <p:sp>
        <p:nvSpPr>
          <p:cNvPr id="1151" name="Прямоугольник 13"/>
          <p:cNvSpPr/>
          <p:nvPr/>
        </p:nvSpPr>
        <p:spPr>
          <a:xfrm>
            <a:off x="6096000" y="3374618"/>
            <a:ext cx="4425008" cy="6010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Указанные признаки преимущественно определяются </a:t>
            </a:r>
            <a:r>
              <a:rPr b="1">
                <a:solidFill>
                  <a:schemeClr val="accent3"/>
                </a:solidFill>
              </a:rPr>
              <a:t>на 5-12 сутки заболевания</a:t>
            </a:r>
          </a:p>
        </p:txBody>
      </p:sp>
      <p:sp>
        <p:nvSpPr>
          <p:cNvPr id="1152" name="TextBox 20"/>
          <p:cNvSpPr txBox="1"/>
          <p:nvPr/>
        </p:nvSpPr>
        <p:spPr>
          <a:xfrm rot="16200000">
            <a:off x="-291120" y="5224529"/>
            <a:ext cx="2431935" cy="392469"/>
          </a:xfrm>
          <a:prstGeom prst="rect">
            <a:avLst/>
          </a:prstGeom>
          <a:solidFill>
            <a:srgbClr val="FFDD9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НЕТИПИЧНЫЕ</a:t>
            </a:r>
          </a:p>
        </p:txBody>
      </p:sp>
      <p:grpSp>
        <p:nvGrpSpPr>
          <p:cNvPr id="1155" name="TextBox 25"/>
          <p:cNvGrpSpPr/>
          <p:nvPr/>
        </p:nvGrpSpPr>
        <p:grpSpPr>
          <a:xfrm>
            <a:off x="1436949" y="4203963"/>
            <a:ext cx="6849803" cy="2433602"/>
            <a:chOff x="0" y="0"/>
            <a:chExt cx="6849802" cy="2433601"/>
          </a:xfrm>
        </p:grpSpPr>
        <p:sp>
          <p:nvSpPr>
            <p:cNvPr id="1153" name="Rectangle"/>
            <p:cNvSpPr/>
            <p:nvPr/>
          </p:nvSpPr>
          <p:spPr>
            <a:xfrm>
              <a:off x="0" y="-1"/>
              <a:ext cx="6849803" cy="24336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01600" dir="2700000" rotWithShape="0">
                <a:schemeClr val="accent4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4" name="Уплотнения легочной ткани  по типу  «матового стекла» центральной и прикорневой локализации…"/>
            <p:cNvSpPr txBox="1"/>
            <p:nvPr/>
          </p:nvSpPr>
          <p:spPr>
            <a:xfrm>
              <a:off x="0" y="0"/>
              <a:ext cx="6849803" cy="24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3" spcCol="44999" anchor="t">
              <a:noAutofit/>
            </a:bodyPr>
            <a:lstStyle/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Уплотнения легочной ткани </a:t>
              </a:r>
              <a:br/>
              <a:r>
                <a:t>по типу </a:t>
              </a:r>
              <a:br/>
              <a:r>
                <a:t>«матового стекла» центральной и прикорневой локализации</a:t>
              </a:r>
              <a:br/>
              <a:r>
                <a:t/>
              </a:r>
              <a:br/>
              <a:endParaRPr/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Единичные солидные узелки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Наличие кавитаций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Плевральный выпот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Лимфоаденопатия</a:t>
              </a: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Очаговая диссеминация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Симптом «дерево в почках»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Пневмосклероз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Пневмофиброз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73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8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74</a:t>
            </a:fld>
            <a:endParaRPr/>
          </a:p>
        </p:txBody>
      </p:sp>
      <p:sp>
        <p:nvSpPr>
          <p:cNvPr id="1159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60" name="object 10"/>
          <p:cNvSpPr/>
          <p:nvPr/>
        </p:nvSpPr>
        <p:spPr>
          <a:xfrm>
            <a:off x="10565658" y="1342497"/>
            <a:ext cx="1282113" cy="95733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1" name="object 11"/>
          <p:cNvSpPr/>
          <p:nvPr/>
        </p:nvSpPr>
        <p:spPr>
          <a:xfrm>
            <a:off x="1632708" y="1260889"/>
            <a:ext cx="2850803" cy="18818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2" name="object 12"/>
          <p:cNvSpPr/>
          <p:nvPr/>
        </p:nvSpPr>
        <p:spPr>
          <a:xfrm>
            <a:off x="10538176" y="2046882"/>
            <a:ext cx="1314891" cy="10254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3" name="object 13"/>
          <p:cNvSpPr/>
          <p:nvPr/>
        </p:nvSpPr>
        <p:spPr>
          <a:xfrm>
            <a:off x="8673320" y="1320993"/>
            <a:ext cx="1887042" cy="17513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4" name="object 14"/>
          <p:cNvSpPr/>
          <p:nvPr/>
        </p:nvSpPr>
        <p:spPr>
          <a:xfrm>
            <a:off x="5688946" y="1302197"/>
            <a:ext cx="1768284" cy="18775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5" name="object 15"/>
          <p:cNvSpPr/>
          <p:nvPr/>
        </p:nvSpPr>
        <p:spPr>
          <a:xfrm>
            <a:off x="5372089" y="4151407"/>
            <a:ext cx="2547877" cy="18851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6" name="object 16"/>
          <p:cNvSpPr/>
          <p:nvPr/>
        </p:nvSpPr>
        <p:spPr>
          <a:xfrm>
            <a:off x="1709048" y="4151634"/>
            <a:ext cx="2698516" cy="188354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7" name="object 18"/>
          <p:cNvSpPr/>
          <p:nvPr/>
        </p:nvSpPr>
        <p:spPr>
          <a:xfrm>
            <a:off x="9017533" y="4151274"/>
            <a:ext cx="2562411" cy="188609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8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69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70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71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72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ВЫСОКАЯ ВЕРОЯТНОСТЬ</a:t>
            </a:r>
          </a:p>
        </p:txBody>
      </p:sp>
      <p:sp>
        <p:nvSpPr>
          <p:cNvPr id="1173" name="TextBox 35"/>
          <p:cNvSpPr txBox="1"/>
          <p:nvPr/>
        </p:nvSpPr>
        <p:spPr>
          <a:xfrm>
            <a:off x="314487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 ВЕРОЯТНОСТЬ</a:t>
            </a:r>
          </a:p>
        </p:txBody>
      </p:sp>
      <p:sp>
        <p:nvSpPr>
          <p:cNvPr id="1174" name="TextBox 37"/>
          <p:cNvSpPr txBox="1"/>
          <p:nvPr/>
        </p:nvSpPr>
        <p:spPr>
          <a:xfrm>
            <a:off x="1560500" y="3142731"/>
            <a:ext cx="3445097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t>Расположение  преимущественно нижнедолевое,  периферическое, периваскулярное,  мультилобулярный двусторонний* </a:t>
            </a:r>
            <a:br/>
            <a:r>
              <a:t>характер  поражения</a:t>
            </a:r>
          </a:p>
        </p:txBody>
      </p:sp>
      <p:sp>
        <p:nvSpPr>
          <p:cNvPr id="1175" name="TextBox 38"/>
          <p:cNvSpPr txBox="1"/>
          <p:nvPr/>
        </p:nvSpPr>
        <p:spPr>
          <a:xfrm>
            <a:off x="5300103" y="3179723"/>
            <a:ext cx="2689871" cy="7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Многочисленные  уплотнения по типу «матового стекла»  преимущественно округлой формы, различной  протяженности</a:t>
            </a:r>
          </a:p>
        </p:txBody>
      </p:sp>
      <p:sp>
        <p:nvSpPr>
          <p:cNvPr id="1176" name="TextBox 39"/>
          <p:cNvSpPr txBox="1"/>
          <p:nvPr/>
        </p:nvSpPr>
        <p:spPr>
          <a:xfrm>
            <a:off x="8675528" y="3142731"/>
            <a:ext cx="3470751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Утолщение  междолькового интерстиция по типу «булыжной мостовой» (“crazy-paving” sign),  участки консолидации, симптом воздушной  бронхограммы</a:t>
            </a:r>
          </a:p>
        </p:txBody>
      </p:sp>
      <p:sp>
        <p:nvSpPr>
          <p:cNvPr id="1177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78" name="TextBox 41"/>
          <p:cNvSpPr txBox="1"/>
          <p:nvPr/>
        </p:nvSpPr>
        <p:spPr>
          <a:xfrm>
            <a:off x="1619839" y="6016052"/>
            <a:ext cx="3445097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Расположение  преимущественно диффузное,  перибронхиальное, односторонний  характер поражения по типу «матового»  стекла</a:t>
            </a:r>
          </a:p>
        </p:txBody>
      </p:sp>
      <p:sp>
        <p:nvSpPr>
          <p:cNvPr id="1179" name="TextBox 42"/>
          <p:cNvSpPr txBox="1"/>
          <p:nvPr/>
        </p:nvSpPr>
        <p:spPr>
          <a:xfrm>
            <a:off x="5156377" y="6035178"/>
            <a:ext cx="3042153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Диффузные уплотнения  легочной ткани по типу «матового стекла»  различной формы и протяженности с/без  консолидацией (-ии)</a:t>
            </a:r>
          </a:p>
        </p:txBody>
      </p:sp>
      <p:sp>
        <p:nvSpPr>
          <p:cNvPr id="1180" name="TextBox 43"/>
          <p:cNvSpPr txBox="1"/>
          <p:nvPr/>
        </p:nvSpPr>
        <p:spPr>
          <a:xfrm>
            <a:off x="8993061" y="6016052"/>
            <a:ext cx="3470751" cy="42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диагностики: Перилобулярные  уплотнения, обратное «halo»</a:t>
            </a:r>
          </a:p>
        </p:txBody>
      </p:sp>
      <p:sp>
        <p:nvSpPr>
          <p:cNvPr id="1181" name="TextBox 44"/>
          <p:cNvSpPr txBox="1"/>
          <p:nvPr/>
        </p:nvSpPr>
        <p:spPr>
          <a:xfrm>
            <a:off x="300099" y="6025341"/>
            <a:ext cx="1781607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82" name="Прямоугольник 45"/>
          <p:cNvSpPr txBox="1"/>
          <p:nvPr/>
        </p:nvSpPr>
        <p:spPr>
          <a:xfrm>
            <a:off x="8289968" y="6564778"/>
            <a:ext cx="3568430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Описаны единичные случаи одностороннего</a:t>
            </a:r>
            <a:r>
              <a:rPr spc="39"/>
              <a:t> </a:t>
            </a:r>
            <a:r>
              <a:t>поражения</a:t>
            </a:r>
          </a:p>
        </p:txBody>
      </p:sp>
      <p:sp>
        <p:nvSpPr>
          <p:cNvPr id="1183" name="Прямая соединительная линия 48"/>
          <p:cNvSpPr/>
          <p:nvPr/>
        </p:nvSpPr>
        <p:spPr>
          <a:xfrm flipH="1">
            <a:off x="1574119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4" name="Прямая соединительная линия 49"/>
          <p:cNvSpPr/>
          <p:nvPr/>
        </p:nvSpPr>
        <p:spPr>
          <a:xfrm flipH="1">
            <a:off x="5036123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5" name="Прямая соединительная линия 50"/>
          <p:cNvSpPr/>
          <p:nvPr/>
        </p:nvSpPr>
        <p:spPr>
          <a:xfrm flipH="1">
            <a:off x="8294931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41812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9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75</a:t>
            </a:fld>
            <a:endParaRPr/>
          </a:p>
        </p:txBody>
      </p:sp>
      <p:sp>
        <p:nvSpPr>
          <p:cNvPr id="1190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91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92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93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94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95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НИЗКАЯ ВЕРОЯТНОСТЬ</a:t>
            </a:r>
          </a:p>
        </p:txBody>
      </p:sp>
      <p:sp>
        <p:nvSpPr>
          <p:cNvPr id="1196" name="TextBox 35"/>
          <p:cNvSpPr txBox="1"/>
          <p:nvPr/>
        </p:nvSpPr>
        <p:spPr>
          <a:xfrm>
            <a:off x="58454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НЕХАРАКТЕРНЫЕ ПРИЗНАКИ</a:t>
            </a:r>
          </a:p>
        </p:txBody>
      </p:sp>
      <p:sp>
        <p:nvSpPr>
          <p:cNvPr id="1197" name="TextBox 37"/>
          <p:cNvSpPr txBox="1"/>
          <p:nvPr/>
        </p:nvSpPr>
        <p:spPr>
          <a:xfrm>
            <a:off x="1738223" y="3429022"/>
            <a:ext cx="34450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Преимущественно  односторонняя локализация</a:t>
            </a:r>
          </a:p>
        </p:txBody>
      </p:sp>
      <p:sp>
        <p:nvSpPr>
          <p:cNvPr id="1198" name="TextBox 38"/>
          <p:cNvSpPr txBox="1"/>
          <p:nvPr/>
        </p:nvSpPr>
        <p:spPr>
          <a:xfrm>
            <a:off x="5156377" y="3352744"/>
            <a:ext cx="3152306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Единичные малые  уплотнения легочной ткани по типу «матового  стекла» не округлой формы и не периферической  локализации</a:t>
            </a:r>
          </a:p>
        </p:txBody>
      </p:sp>
      <p:sp>
        <p:nvSpPr>
          <p:cNvPr id="1199" name="TextBox 39"/>
          <p:cNvSpPr txBox="1"/>
          <p:nvPr/>
        </p:nvSpPr>
        <p:spPr>
          <a:xfrm>
            <a:off x="8398529" y="3346062"/>
            <a:ext cx="3867236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Наличие участков  инфильтрации по типу консолидации без  участков уплотнения по типу «матового  стекла», лобарных инфильтратов</a:t>
            </a:r>
          </a:p>
        </p:txBody>
      </p:sp>
      <p:sp>
        <p:nvSpPr>
          <p:cNvPr id="1200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201" name="TextBox 43"/>
          <p:cNvSpPr txBox="1"/>
          <p:nvPr/>
        </p:nvSpPr>
        <p:spPr>
          <a:xfrm>
            <a:off x="2093684" y="6405562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Лобарный инфильтрат</a:t>
            </a:r>
          </a:p>
        </p:txBody>
      </p:sp>
      <p:sp>
        <p:nvSpPr>
          <p:cNvPr id="1202" name="Прямоугольник 45"/>
          <p:cNvSpPr txBox="1"/>
          <p:nvPr/>
        </p:nvSpPr>
        <p:spPr>
          <a:xfrm>
            <a:off x="5159259" y="6607057"/>
            <a:ext cx="4416015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 Плевральный выпот, лимфаденопатия, пневмосклероз/пневмофиброз</a:t>
            </a:r>
          </a:p>
        </p:txBody>
      </p:sp>
      <p:sp>
        <p:nvSpPr>
          <p:cNvPr id="1203" name="Прямая соединительная линия 48"/>
          <p:cNvSpPr/>
          <p:nvPr/>
        </p:nvSpPr>
        <p:spPr>
          <a:xfrm flipH="1">
            <a:off x="1574119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4" name="Прямая соединительная линия 49"/>
          <p:cNvSpPr/>
          <p:nvPr/>
        </p:nvSpPr>
        <p:spPr>
          <a:xfrm flipH="1">
            <a:off x="5036124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5" name="Прямая соединительная линия 50"/>
          <p:cNvSpPr/>
          <p:nvPr/>
        </p:nvSpPr>
        <p:spPr>
          <a:xfrm>
            <a:off x="8294931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7" name="object 16"/>
          <p:cNvSpPr/>
          <p:nvPr/>
        </p:nvSpPr>
        <p:spPr>
          <a:xfrm>
            <a:off x="2004727" y="1376257"/>
            <a:ext cx="2378989" cy="20305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8" name="object 17"/>
          <p:cNvSpPr/>
          <p:nvPr/>
        </p:nvSpPr>
        <p:spPr>
          <a:xfrm>
            <a:off x="5565533" y="1380675"/>
            <a:ext cx="2274523" cy="19414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9" name="object 18"/>
          <p:cNvSpPr/>
          <p:nvPr/>
        </p:nvSpPr>
        <p:spPr>
          <a:xfrm>
            <a:off x="9193048" y="1374607"/>
            <a:ext cx="2211378" cy="1925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0" name="object 7"/>
          <p:cNvSpPr/>
          <p:nvPr/>
        </p:nvSpPr>
        <p:spPr>
          <a:xfrm>
            <a:off x="2053773" y="4052978"/>
            <a:ext cx="1985378" cy="2271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1" name="object 9"/>
          <p:cNvSpPr/>
          <p:nvPr/>
        </p:nvSpPr>
        <p:spPr>
          <a:xfrm>
            <a:off x="4446047" y="4100009"/>
            <a:ext cx="2869089" cy="203171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2" name="object 13"/>
          <p:cNvSpPr/>
          <p:nvPr/>
        </p:nvSpPr>
        <p:spPr>
          <a:xfrm>
            <a:off x="10367050" y="4100009"/>
            <a:ext cx="1571031" cy="203171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3" name="object 11"/>
          <p:cNvSpPr/>
          <p:nvPr/>
        </p:nvSpPr>
        <p:spPr>
          <a:xfrm>
            <a:off x="7487111" y="4081900"/>
            <a:ext cx="2566160" cy="198964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4" name="object 12"/>
          <p:cNvSpPr/>
          <p:nvPr/>
        </p:nvSpPr>
        <p:spPr>
          <a:xfrm>
            <a:off x="7482161" y="4076944"/>
            <a:ext cx="2574703" cy="2000443"/>
          </a:xfrm>
          <a:prstGeom prst="rect">
            <a:avLst/>
          </a:prstGeom>
          <a:ln w="9906">
            <a:solidFill>
              <a:srgbClr val="151616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5" name="TextBox 59"/>
          <p:cNvSpPr txBox="1"/>
          <p:nvPr/>
        </p:nvSpPr>
        <p:spPr>
          <a:xfrm>
            <a:off x="4836340" y="6181323"/>
            <a:ext cx="3470750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Кавитация</a:t>
            </a:r>
          </a:p>
        </p:txBody>
      </p:sp>
      <p:sp>
        <p:nvSpPr>
          <p:cNvPr id="1216" name="TextBox 60"/>
          <p:cNvSpPr txBox="1"/>
          <p:nvPr/>
        </p:nvSpPr>
        <p:spPr>
          <a:xfrm>
            <a:off x="7527880" y="6132708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Очаговая диссеминация</a:t>
            </a:r>
          </a:p>
        </p:txBody>
      </p:sp>
      <p:sp>
        <p:nvSpPr>
          <p:cNvPr id="1217" name="TextBox 61"/>
          <p:cNvSpPr txBox="1"/>
          <p:nvPr/>
        </p:nvSpPr>
        <p:spPr>
          <a:xfrm>
            <a:off x="10282141" y="6130971"/>
            <a:ext cx="1858470" cy="490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Симптом «дерево в почках»</a:t>
            </a:r>
          </a:p>
        </p:txBody>
      </p:sp>
    </p:spTree>
    <p:extLst>
      <p:ext uri="{BB962C8B-B14F-4D97-AF65-F5344CB8AC3E}">
        <p14:creationId xmlns:p14="http://schemas.microsoft.com/office/powerpoint/2010/main" val="421493161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Rectangle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sp>
        <p:nvSpPr>
          <p:cNvPr id="122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КТ-признаки и тяжесть заболевания при COVID19</a:t>
            </a:r>
          </a:p>
        </p:txBody>
      </p:sp>
      <p:sp>
        <p:nvSpPr>
          <p:cNvPr id="1222" name="object 8"/>
          <p:cNvSpPr/>
          <p:nvPr/>
        </p:nvSpPr>
        <p:spPr>
          <a:xfrm>
            <a:off x="8589395" y="697773"/>
            <a:ext cx="1886447" cy="15483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3" name="object 10"/>
          <p:cNvSpPr/>
          <p:nvPr/>
        </p:nvSpPr>
        <p:spPr>
          <a:xfrm>
            <a:off x="8627956" y="3836256"/>
            <a:ext cx="1847887" cy="14435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4" name="object 11"/>
          <p:cNvSpPr/>
          <p:nvPr/>
        </p:nvSpPr>
        <p:spPr>
          <a:xfrm>
            <a:off x="8620387" y="2329988"/>
            <a:ext cx="1848757" cy="142236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5" name="object 13"/>
          <p:cNvSpPr/>
          <p:nvPr/>
        </p:nvSpPr>
        <p:spPr>
          <a:xfrm>
            <a:off x="8593597" y="5363667"/>
            <a:ext cx="1849796" cy="13850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6" name="TextBox 9"/>
          <p:cNvSpPr txBox="1"/>
          <p:nvPr/>
        </p:nvSpPr>
        <p:spPr>
          <a:xfrm>
            <a:off x="209179" y="875283"/>
            <a:ext cx="24844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ПРИЗНАКИ</a:t>
            </a:r>
          </a:p>
        </p:txBody>
      </p:sp>
      <p:sp>
        <p:nvSpPr>
          <p:cNvPr id="1227" name="TextBox 10"/>
          <p:cNvSpPr txBox="1"/>
          <p:nvPr/>
        </p:nvSpPr>
        <p:spPr>
          <a:xfrm>
            <a:off x="5289000" y="897068"/>
            <a:ext cx="30109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ЗАБОЛЕВАНИЯ</a:t>
            </a:r>
          </a:p>
        </p:txBody>
      </p:sp>
      <p:sp>
        <p:nvSpPr>
          <p:cNvPr id="1228" name="TextBox 11"/>
          <p:cNvSpPr txBox="1"/>
          <p:nvPr/>
        </p:nvSpPr>
        <p:spPr>
          <a:xfrm>
            <a:off x="6330403" y="1586579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ЛЕГКАЯ</a:t>
            </a:r>
          </a:p>
        </p:txBody>
      </p:sp>
      <p:sp>
        <p:nvSpPr>
          <p:cNvPr id="1229" name="TextBox 12"/>
          <p:cNvSpPr txBox="1"/>
          <p:nvPr/>
        </p:nvSpPr>
        <p:spPr>
          <a:xfrm>
            <a:off x="5833292" y="2856503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0" name="TextBox 13"/>
          <p:cNvSpPr txBox="1"/>
          <p:nvPr/>
        </p:nvSpPr>
        <p:spPr>
          <a:xfrm>
            <a:off x="5833292" y="4373343"/>
            <a:ext cx="249573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1" name="TextBox 14"/>
          <p:cNvSpPr txBox="1"/>
          <p:nvPr/>
        </p:nvSpPr>
        <p:spPr>
          <a:xfrm>
            <a:off x="6340047" y="5871510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ТЯЖЕЛАЯ</a:t>
            </a:r>
          </a:p>
        </p:txBody>
      </p:sp>
      <p:sp>
        <p:nvSpPr>
          <p:cNvPr id="1232" name="Прямоугольник 18"/>
          <p:cNvSpPr txBox="1"/>
          <p:nvPr/>
        </p:nvSpPr>
        <p:spPr>
          <a:xfrm>
            <a:off x="117442" y="1356339"/>
            <a:ext cx="478621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 более 3-х очагов уплотнения по типу матового стекла &lt; 3 см по максимальному диаметру</a:t>
            </a:r>
          </a:p>
        </p:txBody>
      </p:sp>
      <p:sp>
        <p:nvSpPr>
          <p:cNvPr id="1233" name="Прямоугольник 20"/>
          <p:cNvSpPr txBox="1"/>
          <p:nvPr/>
        </p:nvSpPr>
        <p:spPr>
          <a:xfrm>
            <a:off x="117442" y="2718005"/>
            <a:ext cx="478621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Более 3-х очагов уплотнения по типу матового стекла &lt; 3  см по максимальному диаметру</a:t>
            </a:r>
          </a:p>
        </p:txBody>
      </p:sp>
      <p:sp>
        <p:nvSpPr>
          <p:cNvPr id="1234" name="Прямоугольник 22"/>
          <p:cNvSpPr txBox="1"/>
          <p:nvPr/>
        </p:nvSpPr>
        <p:spPr>
          <a:xfrm>
            <a:off x="45721" y="4234843"/>
            <a:ext cx="4786210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Уплотнения легочной ткани по типу матового стекла в  сочетании с очагами консолидации</a:t>
            </a:r>
          </a:p>
        </p:txBody>
      </p:sp>
      <p:sp>
        <p:nvSpPr>
          <p:cNvPr id="1235" name="Прямоугольник 24"/>
          <p:cNvSpPr txBox="1"/>
          <p:nvPr/>
        </p:nvSpPr>
        <p:spPr>
          <a:xfrm>
            <a:off x="117442" y="5456013"/>
            <a:ext cx="4981130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Диффузное уплотнение легочной ткани по типу матового  стекла и консолидации в сочетании с утолщением  междолькового интерстиция по типу «булыжной  мостовой» (“crazy-paving” sign)</a:t>
            </a:r>
          </a:p>
        </p:txBody>
      </p:sp>
      <p:sp>
        <p:nvSpPr>
          <p:cNvPr id="1236" name="object 15"/>
          <p:cNvSpPr txBox="1"/>
          <p:nvPr/>
        </p:nvSpPr>
        <p:spPr>
          <a:xfrm>
            <a:off x="5176742" y="6579410"/>
            <a:ext cx="3704757" cy="13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В соответствии с клиническими</a:t>
            </a:r>
            <a:r>
              <a:rPr spc="50"/>
              <a:t> </a:t>
            </a:r>
            <a:r>
              <a:t>данными</a:t>
            </a:r>
          </a:p>
        </p:txBody>
      </p:sp>
      <p:sp>
        <p:nvSpPr>
          <p:cNvPr id="1237" name="Straight Connector 51"/>
          <p:cNvSpPr/>
          <p:nvPr/>
        </p:nvSpPr>
        <p:spPr>
          <a:xfrm flipH="1" flipV="1">
            <a:off x="-1" y="2257418"/>
            <a:ext cx="1047584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8" name="Straight Connector 51"/>
          <p:cNvSpPr/>
          <p:nvPr/>
        </p:nvSpPr>
        <p:spPr>
          <a:xfrm flipH="1" flipV="1">
            <a:off x="71721" y="3781378"/>
            <a:ext cx="10404121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9" name="Straight Connector 51"/>
          <p:cNvSpPr/>
          <p:nvPr/>
        </p:nvSpPr>
        <p:spPr>
          <a:xfrm flipH="1" flipV="1">
            <a:off x="6407" y="5323304"/>
            <a:ext cx="10469435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0" name="Straight Connector 48"/>
          <p:cNvSpPr/>
          <p:nvPr/>
        </p:nvSpPr>
        <p:spPr>
          <a:xfrm flipH="1">
            <a:off x="4999492" y="894409"/>
            <a:ext cx="1" cy="589902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923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4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124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ВОВЛЕЧЕННОСТИ ПО ДАННЫМ МСКТ</a:t>
            </a:r>
          </a:p>
        </p:txBody>
      </p:sp>
      <p:sp>
        <p:nvSpPr>
          <p:cNvPr id="1245" name="TextBox 6"/>
          <p:cNvSpPr txBox="1"/>
          <p:nvPr/>
        </p:nvSpPr>
        <p:spPr>
          <a:xfrm>
            <a:off x="682567" y="1017640"/>
            <a:ext cx="4802359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ПОРАЖЕНИЯ ЛЕГКИХ НА МСКТ КОРРЕЛИРУЕТ С ТЯЖЕСТЬЮ ЗАБОЛЕВАНИЯ</a:t>
            </a:r>
          </a:p>
        </p:txBody>
      </p:sp>
      <p:sp>
        <p:nvSpPr>
          <p:cNvPr id="1246" name="Прямоугольник 8"/>
          <p:cNvSpPr txBox="1"/>
          <p:nvPr/>
        </p:nvSpPr>
        <p:spPr>
          <a:xfrm>
            <a:off x="621113" y="2140866"/>
            <a:ext cx="3310313" cy="8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Подсчет процентов вовлечения </a:t>
            </a:r>
            <a:r>
              <a:rPr b="0"/>
              <a:t>в патологический процесс </a:t>
            </a:r>
            <a:r>
              <a:rPr b="0" u="sng"/>
              <a:t>каждой из пяти долей  легких</a:t>
            </a:r>
            <a:r>
              <a:rPr b="0"/>
              <a:t>:</a:t>
            </a:r>
          </a:p>
        </p:txBody>
      </p:sp>
      <p:sp>
        <p:nvSpPr>
          <p:cNvPr id="1247" name="Правая фигурная скобка 11"/>
          <p:cNvSpPr/>
          <p:nvPr/>
        </p:nvSpPr>
        <p:spPr>
          <a:xfrm>
            <a:off x="4045213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48" name="TextBox 12"/>
          <p:cNvSpPr txBox="1"/>
          <p:nvPr/>
        </p:nvSpPr>
        <p:spPr>
          <a:xfrm>
            <a:off x="4637994" y="3155151"/>
            <a:ext cx="77871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chemeClr val="accent1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r>
              <a:t>å</a:t>
            </a:r>
          </a:p>
        </p:txBody>
      </p:sp>
      <p:sp>
        <p:nvSpPr>
          <p:cNvPr id="1249" name="Прямоугольник 15"/>
          <p:cNvSpPr txBox="1"/>
          <p:nvPr/>
        </p:nvSpPr>
        <p:spPr>
          <a:xfrm>
            <a:off x="5216933" y="3189327"/>
            <a:ext cx="2015838" cy="82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баллов </a:t>
            </a:r>
            <a:br/>
            <a:r>
              <a:t>каждой </a:t>
            </a:r>
            <a:br/>
            <a:r>
              <a:t>доли</a:t>
            </a:r>
          </a:p>
        </p:txBody>
      </p:sp>
      <p:sp>
        <p:nvSpPr>
          <p:cNvPr id="1250" name="Правая фигурная скобка 16"/>
          <p:cNvSpPr/>
          <p:nvPr/>
        </p:nvSpPr>
        <p:spPr>
          <a:xfrm>
            <a:off x="5997285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51" name="Прямоугольник 17"/>
          <p:cNvSpPr txBox="1"/>
          <p:nvPr/>
        </p:nvSpPr>
        <p:spPr>
          <a:xfrm>
            <a:off x="6570581" y="2192727"/>
            <a:ext cx="3310313" cy="34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ОБЩИЙ БАЛЛ МСКТ</a:t>
            </a:r>
          </a:p>
        </p:txBody>
      </p:sp>
      <p:sp>
        <p:nvSpPr>
          <p:cNvPr id="1252" name="TextBox 13"/>
          <p:cNvSpPr txBox="1"/>
          <p:nvPr/>
        </p:nvSpPr>
        <p:spPr>
          <a:xfrm>
            <a:off x="6574949" y="2772126"/>
            <a:ext cx="3360337" cy="208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AB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0 баллов </a:t>
            </a:r>
            <a:r>
              <a:rPr b="0">
                <a:solidFill>
                  <a:srgbClr val="575757"/>
                </a:solidFill>
              </a:rPr>
              <a:t>– отсутствие вовлечения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</a:t>
            </a: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….</a:t>
            </a:r>
          </a:p>
          <a:p>
            <a:pPr>
              <a:defRPr b="1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25 баллов </a:t>
            </a:r>
            <a:r>
              <a:rPr b="0">
                <a:solidFill>
                  <a:srgbClr val="575757"/>
                </a:solidFill>
              </a:rPr>
              <a:t>– каждая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из долей вовлечена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более, чем на 75%</a:t>
            </a:r>
          </a:p>
        </p:txBody>
      </p:sp>
      <p:graphicFrame>
        <p:nvGraphicFramePr>
          <p:cNvPr id="1253" name="Таблица 18"/>
          <p:cNvGraphicFramePr/>
          <p:nvPr/>
        </p:nvGraphicFramePr>
        <p:xfrm>
          <a:off x="575392" y="2977308"/>
          <a:ext cx="3556280" cy="1981200"/>
        </p:xfrm>
        <a:graphic>
          <a:graphicData uri="http://schemas.openxmlformats.org/drawingml/2006/table">
            <a:tbl>
              <a:tblPr/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1</a:t>
                      </a:r>
                      <a:r>
                        <a:rPr sz="1800"/>
                        <a:t> балл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&lt; 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2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5% - 25%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6"/>
                          </a:solidFill>
                        </a:defRPr>
                      </a:pPr>
                      <a:r>
                        <a:t>3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6"/>
                          </a:solidFill>
                        </a:defRPr>
                      </a:pPr>
                      <a:r>
                        <a:t>26% - 49%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4"/>
                          </a:solidFill>
                        </a:defRPr>
                      </a:pPr>
                      <a:r>
                        <a:t>4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4"/>
                          </a:solidFill>
                        </a:defRPr>
                      </a:pPr>
                      <a:r>
                        <a:t>50% - 75%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5</a:t>
                      </a:r>
                      <a:r>
                        <a:rPr sz="1800"/>
                        <a:t> баллов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&gt; 75%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54" name="TextBox 19"/>
          <p:cNvSpPr txBox="1"/>
          <p:nvPr/>
        </p:nvSpPr>
        <p:spPr>
          <a:xfrm>
            <a:off x="8855277" y="3103409"/>
            <a:ext cx="1287490" cy="60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х</a:t>
            </a:r>
            <a:r>
              <a:rPr sz="4000"/>
              <a:t>4</a:t>
            </a:r>
            <a:r>
              <a:rPr sz="2400">
                <a:solidFill>
                  <a:srgbClr val="575757"/>
                </a:solidFill>
              </a:rPr>
              <a:t> =</a:t>
            </a:r>
          </a:p>
        </p:txBody>
      </p:sp>
      <p:sp>
        <p:nvSpPr>
          <p:cNvPr id="1255" name="Прямоугольник 20"/>
          <p:cNvSpPr txBox="1"/>
          <p:nvPr/>
        </p:nvSpPr>
        <p:spPr>
          <a:xfrm>
            <a:off x="9762782" y="2903510"/>
            <a:ext cx="2154899" cy="112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ПРОЦЕНТ ПОРАЖЕНИЯ ЛЕГКИХ</a:t>
            </a:r>
          </a:p>
        </p:txBody>
      </p:sp>
    </p:spTree>
    <p:extLst>
      <p:ext uri="{BB962C8B-B14F-4D97-AF65-F5344CB8AC3E}">
        <p14:creationId xmlns:p14="http://schemas.microsoft.com/office/powerpoint/2010/main" val="352949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5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78</a:t>
            </a:fld>
            <a:endParaRPr/>
          </a:p>
        </p:txBody>
      </p:sp>
      <p:sp>
        <p:nvSpPr>
          <p:cNvPr id="125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РАЗВИТИЯ РГ ПРИЗНАКОВ</a:t>
            </a:r>
          </a:p>
        </p:txBody>
      </p:sp>
      <p:graphicFrame>
        <p:nvGraphicFramePr>
          <p:cNvPr id="1260" name="Таблица 22"/>
          <p:cNvGraphicFramePr/>
          <p:nvPr/>
        </p:nvGraphicFramePr>
        <p:xfrm>
          <a:off x="101998" y="875283"/>
          <a:ext cx="11988000" cy="5841963"/>
        </p:xfrm>
        <a:graphic>
          <a:graphicData uri="http://schemas.openxmlformats.org/drawingml/2006/table">
            <a:tbl>
              <a:tblPr/>
              <a:tblGrid>
                <a:gridCol w="13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75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СТАДИИ ПРОЦЕССА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ПРИМЕРНАЯ ДЛИТЕЛЬНОСТЬ, ДНЕЙ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ДОМИНИРУЮЩИЕ КТ-ПРИЗНАКИ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ЛОКАЛИЗАЦИЯ, РАСПРОСТРАНЕННОСТЬ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ОСОБЕННОСТИ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54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РАННЯЯ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0-4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«матового стекла», локальные ретикулярные изменения на фоне «матового стекла» или их отсутствие, ограниченное число пораженных сегментов (преимущественно нижние доли)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Субплеврально, преимущественно нижние доли, ограниченное число пораженных сегментов; одно- или двустороннее (50-75% случаев)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575757"/>
                          </a:solidFill>
                        </a:rPr>
                        <a:t>До 20-50% пациентов могут не иметь рентгенологических проявлений на этой стадии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ПРОГРЕССИ-РОВАНИЯ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5-8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Увеличение распространенности вышеописанных симптомов, появление очагов консолидации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Субтотальное, двустороннее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ПИКОВАЯ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10-13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консолидации, перилобулярные уплотнения, плевральный выпот (редко)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 объема поражения примерно на 10 сутки, затем постепенное 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Сохраняются симптомы «матового стекла», «булыжной мостовой». Редко – плевральный выпот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РАЗРЕШЕНИЯ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&gt;14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Частичное или полное разрешение (рассасывание)</a:t>
                      </a:r>
                    </a:p>
                  </a:txBody>
                  <a:tcPr marL="45366" marR="45366" marT="45366" marB="4536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Обязательно отсутствует симптом «булыжной мостовой».</a:t>
                      </a:r>
                    </a:p>
                    <a:p>
                      <a:pPr algn="l">
                        <a:defRPr sz="1600"/>
                      </a:pPr>
                      <a:r>
                        <a:t>Стадия может наблюдаться более 1 месяца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53626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7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79</a:t>
            </a:fld>
            <a:endParaRPr/>
          </a:p>
        </p:txBody>
      </p:sp>
      <p:sp>
        <p:nvSpPr>
          <p:cNvPr id="127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ЧАСТОТА ДИАГНОСТИРУЕМЫХ ПОРАЖЕНИЙ ПОСРЕДСТВОМ КТ В ЗАВИСИМОСТИ ОТ ЭТАПА ЗАБОЛЕВАНИЯ</a:t>
            </a:r>
          </a:p>
        </p:txBody>
      </p:sp>
      <p:graphicFrame>
        <p:nvGraphicFramePr>
          <p:cNvPr id="1272" name="Объект 7"/>
          <p:cNvGraphicFramePr/>
          <p:nvPr/>
        </p:nvGraphicFramePr>
        <p:xfrm>
          <a:off x="820522" y="1487883"/>
          <a:ext cx="10482683" cy="411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83660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2204" y="260604"/>
            <a:ext cx="8936736" cy="4928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20214" y="5832144"/>
            <a:ext cx="7446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ежедневно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b="1" spc="9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Иране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280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7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127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77" name="Таблица 1"/>
          <p:cNvGraphicFramePr/>
          <p:nvPr/>
        </p:nvGraphicFramePr>
        <p:xfrm>
          <a:off x="485048" y="1157631"/>
          <a:ext cx="11422578" cy="4124960"/>
        </p:xfrm>
        <a:graphic>
          <a:graphicData uri="http://schemas.openxmlformats.org/drawingml/2006/table">
            <a:tbl>
              <a:tblPr/>
              <a:tblGrid>
                <a:gridCol w="320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Исследование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Первичное / повторное (сравнение с исследованием от ___)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Клиническая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Жалобы на протяжении ___ дней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Изменения по типу «матового стекла»/консолидации/ретикуляр-ные изменения на фоне «матового стекла»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– не выявлены</a:t>
                      </a:r>
                    </a:p>
                    <a:p>
                      <a:pPr algn="l">
                        <a:defRPr sz="1800"/>
                      </a:pPr>
                      <a:r>
                        <a:t>– выявлены: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Локализация: правое легкое/левое легкое/ двусторонние изменения.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Расположение: – преимущественно в периферических/центральных отделах – в передних/задних отделах в верхних/нижних отделах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Контуры: – округлые – четкие/нечеткие – имеется признак Гало/обратного Гало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54345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128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2" name="Таблица 1"/>
          <p:cNvGraphicFramePr/>
          <p:nvPr/>
        </p:nvGraphicFramePr>
        <p:xfrm>
          <a:off x="485048" y="1157631"/>
          <a:ext cx="11422576" cy="530352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Вовлечение паренхимы в</a:t>
                      </a:r>
                    </a:p>
                    <a:p>
                      <a:pPr algn="l">
                        <a:defRPr sz="1800" b="1"/>
                      </a:pPr>
                      <a:r>
                        <a:t>патологический процесс: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 i="1"/>
                      </a:pPr>
                      <a:r>
                        <a:t>Последовательно оценить степень</a:t>
                      </a:r>
                    </a:p>
                    <a:p>
                      <a:pPr algn="l">
                        <a:defRPr sz="1800" i="1"/>
                      </a:pPr>
                      <a:r>
                        <a:t>вовлечения каждой доли по 5-балльной шкале:</a:t>
                      </a:r>
                    </a:p>
                    <a:p>
                      <a:pPr algn="l">
                        <a:defRPr sz="1800" b="1"/>
                      </a:pPr>
                      <a:r>
                        <a:t>1 балл – &lt;5%</a:t>
                      </a:r>
                    </a:p>
                    <a:p>
                      <a:pPr algn="l">
                        <a:defRPr sz="1800" b="1"/>
                      </a:pPr>
                      <a:r>
                        <a:t>2 балла – 5–25%</a:t>
                      </a:r>
                    </a:p>
                    <a:p>
                      <a:pPr algn="l">
                        <a:defRPr sz="1800" b="1"/>
                      </a:pPr>
                      <a:r>
                        <a:t>3 балла – 25–49%</a:t>
                      </a:r>
                    </a:p>
                    <a:p>
                      <a:pPr algn="l">
                        <a:defRPr sz="1800" b="1"/>
                      </a:pPr>
                      <a:r>
                        <a:t>4 балла – 50–75%</a:t>
                      </a:r>
                    </a:p>
                    <a:p>
                      <a:pPr algn="l">
                        <a:defRPr sz="1800" b="1"/>
                      </a:pPr>
                      <a:r>
                        <a:t>5 баллов – &gt;75%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Суммировать полученные баллы</a:t>
                      </a:r>
                    </a:p>
                    <a:p>
                      <a:pPr algn="l">
                        <a:defRPr sz="1800"/>
                      </a:pPr>
                      <a:r>
                        <a:t>(максимально 25 баллов)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Формула для подсчета процента</a:t>
                      </a:r>
                    </a:p>
                    <a:p>
                      <a:pPr algn="l">
                        <a:defRPr sz="1800"/>
                      </a:pPr>
                      <a:r>
                        <a:t>поражения легких (максимально</a:t>
                      </a:r>
                    </a:p>
                    <a:p>
                      <a:pPr algn="l">
                        <a:defRPr sz="1800"/>
                      </a:pPr>
                      <a:r>
                        <a:t>100%):</a:t>
                      </a:r>
                    </a:p>
                    <a:p>
                      <a:pPr algn="l">
                        <a:defRPr sz="1800"/>
                      </a:pPr>
                      <a:r>
                        <a:t>% поражения = общий балл х 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Левой верхней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Левой нижней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верхней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средней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нижней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Общий балл…..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Процент поражения ….%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339534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82</a:t>
            </a:fld>
            <a:endParaRPr/>
          </a:p>
        </p:txBody>
      </p:sp>
      <p:sp>
        <p:nvSpPr>
          <p:cNvPr id="128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7" name="Таблица 1"/>
          <p:cNvGraphicFramePr/>
          <p:nvPr/>
        </p:nvGraphicFramePr>
        <p:xfrm>
          <a:off x="485048" y="1157631"/>
          <a:ext cx="11422576" cy="237744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Фоновые изменения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Фиброзные тяжи
Увеличение диаметра сосудов
Наличие плеврального выпота справа/слева
Увеличение лимфатических узлов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Дополнительная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4414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9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83</a:t>
            </a:fld>
            <a:endParaRPr/>
          </a:p>
        </p:txBody>
      </p:sp>
      <p:sp>
        <p:nvSpPr>
          <p:cNvPr id="129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КРИТЕРИИ ДЛЯ ВЫПИСКИ</a:t>
            </a:r>
          </a:p>
        </p:txBody>
      </p:sp>
      <p:sp>
        <p:nvSpPr>
          <p:cNvPr id="1292" name="TextBox 5"/>
          <p:cNvSpPr txBox="1"/>
          <p:nvPr/>
        </p:nvSpPr>
        <p:spPr>
          <a:xfrm>
            <a:off x="682568" y="1503718"/>
            <a:ext cx="7672762" cy="239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Нормальная температура тела &gt;3 дней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Отсутствие симптомов ОРВИ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КТ/РГ легких - частичное или полное разрешение (рассасывание), отсутствие плеврального выпота</a:t>
            </a:r>
            <a:endParaRPr sz="2000">
              <a:solidFill>
                <a:srgbClr val="818181"/>
              </a:solidFill>
            </a:endParaRP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тест на нуклеиновые кислоты </a:t>
            </a:r>
            <a:br/>
            <a:r>
              <a:t>(2 теста с интервалом не менее 1 дня)</a:t>
            </a:r>
          </a:p>
        </p:txBody>
      </p:sp>
      <p:sp>
        <p:nvSpPr>
          <p:cNvPr id="1293" name="Прямоугольник 6"/>
          <p:cNvSpPr txBox="1"/>
          <p:nvPr/>
        </p:nvSpPr>
        <p:spPr>
          <a:xfrm>
            <a:off x="189730" y="5758839"/>
            <a:ext cx="10877243" cy="55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Pan F, Ye T, Sun P, et al. Time course of lung changes on chest CT during recovery from 2019 novel coronavirus (COVID-19) pneumonia. Radiology 2020. DOI: 10.1148/radiol.2020200370.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Diagnosis and Treatment Plan for COVID-19 (Trial Version 6). Chin Med J (Engl). 2020 Mar 17. doi: 10.1097/CM9.0000000000000819.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Zu ZY, Jiang MD, Xu PP, Chen W, Ni QQ, Lu GM, Zhang LJ. Coronavirus Disease 2019 (COVID-19): A Perspective from China. Radiology. 2020 Feb 21:200490. doi: 10.1148/radiol.2020200490.</a:t>
            </a:r>
          </a:p>
        </p:txBody>
      </p:sp>
    </p:spTree>
    <p:extLst>
      <p:ext uri="{BB962C8B-B14F-4D97-AF65-F5344CB8AC3E}">
        <p14:creationId xmlns:p14="http://schemas.microsoft.com/office/powerpoint/2010/main" val="222225238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9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129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Ретроспективная оценка 1014 COVID-пациентов </a:t>
            </a:r>
            <a:br/>
            <a:r>
              <a:t>из Вухан, Китай</a:t>
            </a:r>
          </a:p>
        </p:txBody>
      </p:sp>
      <p:sp>
        <p:nvSpPr>
          <p:cNvPr id="1298" name="Прямоугольник 12"/>
          <p:cNvSpPr txBox="1"/>
          <p:nvPr/>
        </p:nvSpPr>
        <p:spPr>
          <a:xfrm>
            <a:off x="682568" y="1071718"/>
            <a:ext cx="10119836" cy="224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 пациентов с первично негативной ПЦР торакальная КТ выявила изменения в </a:t>
            </a:r>
            <a:br/>
            <a:r>
              <a:rPr b="1"/>
              <a:t>75% (308/413) случаев</a:t>
            </a:r>
            <a:r>
              <a:t>.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 Анализ серий ПЦР: среднее время между первичной ложно-отрицательной и повторной истинно-положительной ПЦР составило 5,1</a:t>
            </a:r>
            <a:r>
              <a:rPr u="sng"/>
              <a:t>+</a:t>
            </a:r>
            <a:r>
              <a:t>1,5 дней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Позитивные результаты при подозрении на COVID:</a:t>
            </a:r>
            <a:endParaRPr>
              <a:solidFill>
                <a:srgbClr val="00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Первичная ПЦР: </a:t>
            </a:r>
            <a:r>
              <a:rPr b="1"/>
              <a:t>59% (601/1014)</a:t>
            </a:r>
            <a:endParaRPr>
              <a:solidFill>
                <a:srgbClr val="00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Торакальная КТ (</a:t>
            </a:r>
            <a:r>
              <a:rPr u="sng"/>
              <a:t>&lt;</a:t>
            </a:r>
            <a:r>
              <a:t> 7 дней): </a:t>
            </a:r>
            <a:r>
              <a:rPr b="1"/>
              <a:t>88% (888/1014)</a:t>
            </a:r>
          </a:p>
        </p:txBody>
      </p:sp>
      <p:pic>
        <p:nvPicPr>
          <p:cNvPr id="1299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49" y="3375874"/>
            <a:ext cx="10734158" cy="558725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Прямоугольник 14"/>
          <p:cNvSpPr txBox="1"/>
          <p:nvPr/>
        </p:nvSpPr>
        <p:spPr>
          <a:xfrm>
            <a:off x="682568" y="4249871"/>
            <a:ext cx="11480014" cy="164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ПОДТВЕРЖДЕНИЕ ДИАГНОЗА МЕТОДОМ ПЦР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Мазок из глубоких отделов глотки и полости носа с обеих сторон 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При негативной ПЦР, но четкой клинической картине, мазок следует повторить   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 пациентов в продвинутой стадии (ARDS) </a:t>
            </a:r>
            <a:r>
              <a:rPr b="1"/>
              <a:t>мазок из глотки может уже не выявить вирус</a:t>
            </a:r>
            <a:r>
              <a:t>, вирусная нагрузка определяется в нижних дыхательных путях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t>исследование трахеобронхиального секрета</a:t>
            </a:r>
          </a:p>
        </p:txBody>
      </p:sp>
      <p:sp>
        <p:nvSpPr>
          <p:cNvPr id="1301" name="Прямая соединительная линия 16"/>
          <p:cNvSpPr/>
          <p:nvPr/>
        </p:nvSpPr>
        <p:spPr>
          <a:xfrm>
            <a:off x="-1" y="4034561"/>
            <a:ext cx="12192001" cy="1"/>
          </a:xfrm>
          <a:prstGeom prst="line">
            <a:avLst/>
          </a:prstGeom>
          <a:ln w="19050">
            <a:solidFill>
              <a:srgbClr val="BCBCBC"/>
            </a:solidFill>
            <a:prstDash val="sysDash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02" name="Рисунок 18" descr="Рисунок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849" y="5902437"/>
            <a:ext cx="6340391" cy="371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927279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0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85</a:t>
            </a:fld>
            <a:endParaRPr/>
          </a:p>
        </p:txBody>
      </p:sp>
      <p:sp>
        <p:nvSpPr>
          <p:cNvPr id="1306" name="Прямоугольник 10"/>
          <p:cNvSpPr txBox="1"/>
          <p:nvPr/>
        </p:nvSpPr>
        <p:spPr>
          <a:xfrm>
            <a:off x="655318" y="5964083"/>
            <a:ext cx="9052561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Calibri"/>
                <a:hlinkClick r:id=""/>
              </a:defRPr>
            </a:lvl1pPr>
          </a:lstStyle>
          <a:p>
            <a:pPr>
              <a:defRPr>
                <a:solidFill>
                  <a:srgbClr val="3D98E3"/>
                </a:solidFill>
                <a:uFill>
                  <a:solidFill>
                    <a:srgbClr val="3D98E3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https://www.deutschlandfunk.de/covid-19-immer-mehr-drive-in-teststationen-in-deutschland.</a:t>
            </a:r>
          </a:p>
        </p:txBody>
      </p:sp>
      <p:pic>
        <p:nvPicPr>
          <p:cNvPr id="130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598" y="1118223"/>
            <a:ext cx="8401667" cy="4725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3751342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3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86</a:t>
            </a:fld>
            <a:endParaRPr/>
          </a:p>
        </p:txBody>
      </p:sp>
      <p:sp>
        <p:nvSpPr>
          <p:cNvPr id="133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УЗИ ЛЕГКИХ</a:t>
            </a:r>
          </a:p>
        </p:txBody>
      </p:sp>
      <p:sp>
        <p:nvSpPr>
          <p:cNvPr id="1340" name="TextBox 8"/>
          <p:cNvSpPr txBox="1"/>
          <p:nvPr/>
        </p:nvSpPr>
        <p:spPr>
          <a:xfrm>
            <a:off x="682567" y="1258791"/>
            <a:ext cx="6777412" cy="208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Сортировка больных </a:t>
            </a:r>
            <a:r>
              <a:rPr b="0">
                <a:solidFill>
                  <a:srgbClr val="575757"/>
                </a:solidFill>
              </a:rPr>
              <a:t>по УЗД при массовом поступлении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При наличии признаков пневмонии </a:t>
            </a:r>
            <a:r>
              <a:rPr b="0">
                <a:solidFill>
                  <a:srgbClr val="575757"/>
                </a:solidFill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rPr b="0">
                <a:solidFill>
                  <a:srgbClr val="575757"/>
                </a:solidFill>
              </a:rPr>
              <a:t>срочное КТ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Динамическое наблюдение </a:t>
            </a:r>
            <a:r>
              <a:rPr b="0">
                <a:solidFill>
                  <a:srgbClr val="575757"/>
                </a:solidFill>
              </a:rPr>
              <a:t>за степенью тяжести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 распространенности процессов, в особенности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в реанимации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тактики </a:t>
            </a:r>
            <a:br/>
            <a:r>
              <a:rPr b="0">
                <a:solidFill>
                  <a:srgbClr val="575757"/>
                </a:solidFill>
              </a:rPr>
              <a:t>в зависимости от выявленных изменений</a:t>
            </a:r>
          </a:p>
        </p:txBody>
      </p:sp>
      <p:pic>
        <p:nvPicPr>
          <p:cNvPr id="1341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881915" cy="5524616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42" name="TextBox 15"/>
          <p:cNvSpPr txBox="1"/>
          <p:nvPr/>
        </p:nvSpPr>
        <p:spPr>
          <a:xfrm>
            <a:off x="1869837" y="4400550"/>
            <a:ext cx="3401753" cy="1674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Методика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Признаки и паттерны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Степени тяжести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картины</a:t>
            </a:r>
          </a:p>
        </p:txBody>
      </p:sp>
      <p:pic>
        <p:nvPicPr>
          <p:cNvPr id="1343" name="Рисунок 16" descr="Рисунок 16"/>
          <p:cNvPicPr>
            <a:picLocks noChangeAspect="1"/>
          </p:cNvPicPr>
          <p:nvPr/>
        </p:nvPicPr>
        <p:blipFill>
          <a:blip r:embed="rId3">
            <a:extLst/>
          </a:blip>
          <a:srcRect l="4703" t="4703" r="4702" b="4702"/>
          <a:stretch>
            <a:fillRect/>
          </a:stretch>
        </p:blipFill>
        <p:spPr>
          <a:xfrm>
            <a:off x="7805783" y="4400548"/>
            <a:ext cx="2068678" cy="2068678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1344" name="Прямая со стрелкой 18"/>
          <p:cNvSpPr/>
          <p:nvPr/>
        </p:nvSpPr>
        <p:spPr>
          <a:xfrm>
            <a:off x="571862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290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4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87</a:t>
            </a:fld>
            <a:endParaRPr/>
          </a:p>
        </p:txBody>
      </p:sp>
      <p:sp>
        <p:nvSpPr>
          <p:cNvPr id="134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6227"/>
            <a:ext cx="12192000" cy="3610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56269"/>
            <a:ext cx="12192000" cy="20660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961603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88</a:t>
            </a:fld>
            <a:endParaRPr/>
          </a:p>
        </p:txBody>
      </p:sp>
      <p:sp>
        <p:nvSpPr>
          <p:cNvPr id="135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3" y="875283"/>
            <a:ext cx="12200443" cy="3365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67048"/>
            <a:ext cx="12192000" cy="2267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7281477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89</a:t>
            </a:fld>
            <a:endParaRPr/>
          </a:p>
        </p:txBody>
      </p:sp>
      <p:sp>
        <p:nvSpPr>
          <p:cNvPr id="136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4" y="875283"/>
            <a:ext cx="12180507" cy="56201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81019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123" y="260604"/>
            <a:ext cx="7921752" cy="604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2747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64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07628" y="6466658"/>
            <a:ext cx="284372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90</a:t>
            </a:fld>
            <a:endParaRPr/>
          </a:p>
        </p:txBody>
      </p:sp>
      <p:sp>
        <p:nvSpPr>
          <p:cNvPr id="136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ТЯЖЕСТЬ ЗАБОЛЕВАНИЯ</a:t>
            </a:r>
          </a:p>
        </p:txBody>
      </p:sp>
      <p:graphicFrame>
        <p:nvGraphicFramePr>
          <p:cNvPr id="1366" name="Таблица 5"/>
          <p:cNvGraphicFramePr/>
          <p:nvPr/>
        </p:nvGraphicFramePr>
        <p:xfrm>
          <a:off x="390000" y="956700"/>
          <a:ext cx="11412000" cy="2011680"/>
        </p:xfrm>
        <a:graphic>
          <a:graphicData uri="http://schemas.openxmlformats.org/drawingml/2006/table">
            <a:tbl>
              <a:tblPr/>
              <a:tblGrid>
                <a:gridCol w="11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ТЯЖЕСТЬ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УЗ-ПРИЗНАКИ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ДОПОЛНИТЕЛЬНО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ЛЕГКАЯ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Наличие единичных В-линий в межреберном промежутке– незначительные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Возможно наблюдение в амб. условиях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СРЕДНЯЯ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Множественные В-линии, утолщение плевральной линии – умеренные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Показана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ТЯЖЕЛАЯ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Консолидации в базальных отделах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Показаны лечение в ОРИТ,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67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l="8615" t="4464" r="7435" b="4279"/>
          <a:stretch>
            <a:fillRect/>
          </a:stretch>
        </p:blipFill>
        <p:spPr>
          <a:xfrm>
            <a:off x="3261783" y="2991791"/>
            <a:ext cx="5554077" cy="3801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58039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7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91</a:t>
            </a:fld>
            <a:endParaRPr/>
          </a:p>
        </p:txBody>
      </p:sp>
      <p:sp>
        <p:nvSpPr>
          <p:cNvPr id="137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УЛЬТРАЗВУКОВЫХ ПАТТЕРНОВ</a:t>
            </a:r>
          </a:p>
        </p:txBody>
      </p:sp>
      <p:pic>
        <p:nvPicPr>
          <p:cNvPr id="1378" name="Объект 5" descr="Объект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1885"/>
            <a:ext cx="6489290" cy="433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1971" y="1051885"/>
            <a:ext cx="5660031" cy="57415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270736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8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92</a:t>
            </a:fld>
            <a:endParaRPr/>
          </a:p>
        </p:txBody>
      </p:sp>
      <p:sp>
        <p:nvSpPr>
          <p:cNvPr id="138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БЕЗОПАСНОЕ ПРОВЕДЕНИЕ УЗИ</a:t>
            </a:r>
          </a:p>
        </p:txBody>
      </p:sp>
      <p:pic>
        <p:nvPicPr>
          <p:cNvPr id="1389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976257" cy="5491959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90" name="TextBox 8"/>
          <p:cNvSpPr txBox="1"/>
          <p:nvPr/>
        </p:nvSpPr>
        <p:spPr>
          <a:xfrm>
            <a:off x="682566" y="1258790"/>
            <a:ext cx="5958265" cy="156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Исключить несрочные и плановые УЗИ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Увеличить интервалы </a:t>
            </a:r>
            <a:r>
              <a:rPr b="0">
                <a:solidFill>
                  <a:srgbClr val="575757"/>
                </a:solidFill>
              </a:rPr>
              <a:t>между приемами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Использовать разную аппаратуру </a:t>
            </a:r>
            <a:r>
              <a:rPr b="0">
                <a:solidFill>
                  <a:srgbClr val="575757"/>
                </a:solidFill>
              </a:rPr>
              <a:t>для пациентов с подозрением на COVID-19 и подтвержденным диагнозом</a:t>
            </a:r>
          </a:p>
        </p:txBody>
      </p:sp>
      <p:sp>
        <p:nvSpPr>
          <p:cNvPr id="1391" name="TextBox 15"/>
          <p:cNvSpPr txBox="1"/>
          <p:nvPr/>
        </p:nvSpPr>
        <p:spPr>
          <a:xfrm>
            <a:off x="808480" y="4456424"/>
            <a:ext cx="4044009" cy="15731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часто и чем обрабатывать датчики и аппаратуру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Обустройство кабинета </a:t>
            </a:r>
            <a:br/>
            <a:r>
              <a:t>в условиях пандемии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защитить врача и пациента </a:t>
            </a:r>
          </a:p>
        </p:txBody>
      </p:sp>
      <p:sp>
        <p:nvSpPr>
          <p:cNvPr id="1392" name="Straight Arrow Connector 18"/>
          <p:cNvSpPr/>
          <p:nvPr/>
        </p:nvSpPr>
        <p:spPr>
          <a:xfrm>
            <a:off x="550907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3" name="Рисунок 11" descr="Рисунок 11"/>
          <p:cNvPicPr>
            <a:picLocks noChangeAspect="1"/>
          </p:cNvPicPr>
          <p:nvPr/>
        </p:nvPicPr>
        <p:blipFill>
          <a:blip r:embed="rId3">
            <a:extLst/>
          </a:blip>
          <a:srcRect l="5556" t="5556" r="5555" b="5556"/>
          <a:stretch>
            <a:fillRect/>
          </a:stretch>
        </p:blipFill>
        <p:spPr>
          <a:xfrm>
            <a:off x="7805783" y="4319345"/>
            <a:ext cx="2068678" cy="2068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9597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93</a:t>
            </a:fld>
            <a:endParaRPr/>
          </a:p>
        </p:txBody>
      </p:sp>
      <p:sp>
        <p:nvSpPr>
          <p:cNvPr id="100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62276" cy="68355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TextBox 3"/>
          <p:cNvSpPr txBox="1"/>
          <p:nvPr/>
        </p:nvSpPr>
        <p:spPr>
          <a:xfrm>
            <a:off x="2081048" y="35892"/>
            <a:ext cx="9080939" cy="4970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 u="sng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АЛГОРИТМ ПОМОЩИ ПАЦИЕНТАМ С COVID-19</a:t>
            </a:r>
          </a:p>
        </p:txBody>
      </p:sp>
    </p:spTree>
    <p:extLst>
      <p:ext uri="{BB962C8B-B14F-4D97-AF65-F5344CB8AC3E}">
        <p14:creationId xmlns:p14="http://schemas.microsoft.com/office/powerpoint/2010/main" val="416010874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Рекомендуемый алгоритм диагностики в зависимости от тяжести </a:t>
            </a:r>
            <a:r>
              <a:rPr lang="ru-RU" sz="3200" dirty="0" smtClean="0"/>
              <a:t>течения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09277"/>
              </p:ext>
            </p:extLst>
          </p:nvPr>
        </p:nvGraphicFramePr>
        <p:xfrm>
          <a:off x="636849" y="862149"/>
          <a:ext cx="11237288" cy="5435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8429">
                  <a:extLst>
                    <a:ext uri="{9D8B030D-6E8A-4147-A177-3AD203B41FA5}">
                      <a16:colId xmlns:a16="http://schemas.microsoft.com/office/drawing/2014/main" val="3105666093"/>
                    </a:ext>
                  </a:extLst>
                </a:gridCol>
                <a:gridCol w="9128859">
                  <a:extLst>
                    <a:ext uri="{9D8B030D-6E8A-4147-A177-3AD203B41FA5}">
                      <a16:colId xmlns:a16="http://schemas.microsoft.com/office/drawing/2014/main" val="1056364887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Тяжесть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Рекомендуемые методы исследования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963481584"/>
                  </a:ext>
                </a:extLst>
              </a:tr>
              <a:tr h="963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Бессимптомная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рекомендуемые исследования такие же как при легкой форме.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117883071"/>
                  </a:ext>
                </a:extLst>
              </a:tr>
              <a:tr h="34692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Легкая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рекомендуется следующий минимальный перечень дополнительных исследований.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крови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мочи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ЭКГ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Инфекционист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Пульмонолог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010533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374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1183980"/>
              </p:ext>
            </p:extLst>
          </p:nvPr>
        </p:nvGraphicFramePr>
        <p:xfrm>
          <a:off x="339635" y="378823"/>
          <a:ext cx="5146765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9165">
                  <a:extLst>
                    <a:ext uri="{9D8B030D-6E8A-4147-A177-3AD203B41FA5}">
                      <a16:colId xmlns:a16="http://schemas.microsoft.com/office/drawing/2014/main" val="45784780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93207165"/>
                    </a:ext>
                  </a:extLst>
                </a:gridCol>
              </a:tblGrid>
              <a:tr h="60872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Средне</a:t>
                      </a:r>
                      <a:endParaRPr lang="en-US" sz="20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Те же, что и при легкой форме, но с выполнением всех исследований, обозначенных как «по показаниям».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Дополнительно: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en-US" sz="1800" dirty="0">
                          <a:effectLst/>
                        </a:rPr>
                        <a:t>Streptococcus </a:t>
                      </a:r>
                      <a:r>
                        <a:rPr lang="en-US" sz="1800" dirty="0" err="1">
                          <a:effectLst/>
                        </a:rPr>
                        <a:t>pneumoniae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Haemophilus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influenzae</a:t>
                      </a:r>
                      <a:r>
                        <a:rPr lang="en-US" sz="1800" dirty="0">
                          <a:effectLst/>
                        </a:rPr>
                        <a:t> type B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Legionella </a:t>
                      </a:r>
                      <a:r>
                        <a:rPr lang="en-US" sz="1800" dirty="0" err="1">
                          <a:effectLst/>
                        </a:rPr>
                        <a:t>pneumophila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культуральным</a:t>
                      </a:r>
                      <a:r>
                        <a:rPr lang="ru-RU" sz="18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ru-RU" sz="1800" dirty="0" err="1">
                          <a:effectLst/>
                        </a:rPr>
                        <a:t>микоплазменную</a:t>
                      </a:r>
                      <a:r>
                        <a:rPr lang="ru-RU" sz="1800" dirty="0">
                          <a:effectLst/>
                        </a:rPr>
                        <a:t> и </a:t>
                      </a:r>
                      <a:r>
                        <a:rPr lang="ru-RU" sz="1800" dirty="0" err="1">
                          <a:effectLst/>
                        </a:rPr>
                        <a:t>хламидийную</a:t>
                      </a:r>
                      <a:r>
                        <a:rPr lang="ru-RU" sz="18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При подозрении на пневмонию обязательное проведение КТ грудной клетки.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1552152756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1978676"/>
              </p:ext>
            </p:extLst>
          </p:nvPr>
        </p:nvGraphicFramePr>
        <p:xfrm>
          <a:off x="5708469" y="378823"/>
          <a:ext cx="6483530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594">
                  <a:extLst>
                    <a:ext uri="{9D8B030D-6E8A-4147-A177-3AD203B41FA5}">
                      <a16:colId xmlns:a16="http://schemas.microsoft.com/office/drawing/2014/main" val="1449194381"/>
                    </a:ext>
                  </a:extLst>
                </a:gridCol>
                <a:gridCol w="5320936">
                  <a:extLst>
                    <a:ext uri="{9D8B030D-6E8A-4147-A177-3AD203B41FA5}">
                      <a16:colId xmlns:a16="http://schemas.microsoft.com/office/drawing/2014/main" val="2448377252"/>
                    </a:ext>
                  </a:extLst>
                </a:gridCol>
              </a:tblGrid>
              <a:tr h="57981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КЩС.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Прокальцитониновый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тест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</a:t>
                      </a:r>
                      <a:r>
                        <a:rPr lang="ru-RU" sz="1600" dirty="0" err="1">
                          <a:effectLst/>
                        </a:rPr>
                        <a:t>АлТ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АсТ</a:t>
                      </a:r>
                      <a:r>
                        <a:rPr lang="ru-RU" sz="1600" dirty="0">
                          <a:effectLst/>
                        </a:rPr>
                        <a:t>, общий билирубин, ЛДГ, </a:t>
                      </a:r>
                      <a:r>
                        <a:rPr lang="ru-RU" sz="1600" dirty="0" err="1">
                          <a:effectLst/>
                        </a:rPr>
                        <a:t>ферритин</a:t>
                      </a:r>
                      <a:r>
                        <a:rPr lang="ru-RU" sz="1600" dirty="0">
                          <a:effectLst/>
                        </a:rPr>
                        <a:t>, СРБ, мочевина, </a:t>
                      </a:r>
                      <a:r>
                        <a:rPr lang="ru-RU" sz="1600" dirty="0" err="1">
                          <a:effectLst/>
                        </a:rPr>
                        <a:t>креатинин</a:t>
                      </a:r>
                      <a:r>
                        <a:rPr lang="ru-RU" sz="1600" dirty="0">
                          <a:effectLst/>
                        </a:rPr>
                        <a:t>, альбумин)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(включая Д-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и фибриноген)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уровня ИЛ-6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en-US" sz="1600" dirty="0">
                          <a:effectLst/>
                        </a:rPr>
                        <a:t>Streptococcus </a:t>
                      </a:r>
                      <a:r>
                        <a:rPr lang="en-US" sz="1600" dirty="0" err="1">
                          <a:effectLst/>
                        </a:rPr>
                        <a:t>pneumoniae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Haemophilus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influenzae</a:t>
                      </a:r>
                      <a:r>
                        <a:rPr lang="en-US" sz="1600" dirty="0">
                          <a:effectLst/>
                        </a:rPr>
                        <a:t> type B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Legionella </a:t>
                      </a:r>
                      <a:r>
                        <a:rPr lang="en-US" sz="1600" dirty="0" err="1">
                          <a:effectLst/>
                        </a:rPr>
                        <a:t>pneumophila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культуральным</a:t>
                      </a:r>
                      <a:r>
                        <a:rPr lang="ru-RU" sz="16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ru-RU" sz="1600" dirty="0" err="1">
                          <a:effectLst/>
                        </a:rPr>
                        <a:t>микоплазменную</a:t>
                      </a:r>
                      <a:r>
                        <a:rPr lang="ru-RU" sz="1600" dirty="0">
                          <a:effectLst/>
                        </a:rPr>
                        <a:t> и </a:t>
                      </a:r>
                      <a:r>
                        <a:rPr lang="ru-RU" sz="1600" dirty="0" err="1">
                          <a:effectLst/>
                        </a:rPr>
                        <a:t>хламидийную</a:t>
                      </a:r>
                      <a:r>
                        <a:rPr lang="ru-RU" sz="16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ЭКГ.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Другие </a:t>
                      </a:r>
                      <a:r>
                        <a:rPr lang="ru-RU" sz="1600" dirty="0">
                          <a:effectLst/>
                        </a:rPr>
                        <a:t>исследования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Инфекционист.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Пульмонолог 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Анестезиолог-реаниматолог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 необходимости проведение дистанционной консультации с применением телемедицинских технологий со специалистами ФДРКЦ для детей в установленном порядке (см. п. 8.8.) [</a:t>
                      </a:r>
                      <a:r>
                        <a:rPr lang="en-US" sz="1600" dirty="0">
                          <a:effectLst/>
                        </a:rPr>
                        <a:t>52</a:t>
                      </a:r>
                      <a:r>
                        <a:rPr lang="ru-RU" sz="1600" dirty="0">
                          <a:effectLst/>
                        </a:rPr>
                        <a:t>].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35178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Обязательной госпитализации </a:t>
            </a:r>
            <a:r>
              <a:rPr lang="ru-RU" dirty="0" smtClean="0"/>
              <a:t>подлежат: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Дети </a:t>
            </a:r>
            <a:r>
              <a:rPr lang="ru-RU" dirty="0"/>
              <a:t>с тяжелой клинической картиной заболевания, имеющих совокупность двух и более признаков на фоне лихорадки: температура тела ≥38,5</a:t>
            </a:r>
            <a:r>
              <a:rPr lang="ru-RU" baseline="30000" dirty="0"/>
              <a:t>0</a:t>
            </a:r>
            <a:r>
              <a:rPr lang="ru-RU" dirty="0"/>
              <a:t>С, ЧД ≥30, Sp0</a:t>
            </a:r>
            <a:r>
              <a:rPr lang="ru-RU" baseline="-25000" dirty="0"/>
              <a:t>2 </a:t>
            </a:r>
            <a:r>
              <a:rPr lang="ru-RU" dirty="0"/>
              <a:t>≤94%.</a:t>
            </a:r>
          </a:p>
          <a:p>
            <a:pPr lvl="0"/>
            <a:r>
              <a:rPr lang="ru-RU" dirty="0"/>
              <a:t>Дети с тяжёлой клинической картиной заболевания и нетипичным течением ОРВИ и гриппа, внебольничной пневмонией.</a:t>
            </a:r>
          </a:p>
          <a:p>
            <a:pPr lvl="0"/>
            <a:r>
              <a:rPr lang="ru-RU" dirty="0"/>
              <a:t>Дети из групп риска, в том числе имеющие врожденные пороки развития, хронические заболевания бронхо-легочной, сердечно-сосудистой и эндокринной систем, иммунодефицит.</a:t>
            </a:r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бессимптомной или легкой форме заболевания </a:t>
            </a:r>
            <a:r>
              <a:rPr lang="ru-RU" b="1" i="1" dirty="0"/>
              <a:t>допустимо лечение на дому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20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672451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658863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6651" y="243968"/>
            <a:ext cx="3516829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1108050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п.4.1–4.3.	</a:t>
            </a:r>
            <a:r>
              <a:rPr sz="2072" spc="7" dirty="0"/>
              <a:t>Лечение</a:t>
            </a:r>
            <a:r>
              <a:rPr sz="2072" spc="-24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8055022" y="3117997"/>
            <a:ext cx="2544896" cy="3160004"/>
          </a:xfrm>
          <a:custGeom>
            <a:avLst/>
            <a:gdLst/>
            <a:ahLst/>
            <a:cxnLst/>
            <a:rect l="l" t="t" r="r" b="b"/>
            <a:pathLst>
              <a:path w="5280659" h="6557009">
                <a:moveTo>
                  <a:pt x="5107746" y="0"/>
                </a:moveTo>
                <a:lnTo>
                  <a:pt x="172382" y="0"/>
                </a:lnTo>
                <a:lnTo>
                  <a:pt x="126541" y="6154"/>
                </a:lnTo>
                <a:lnTo>
                  <a:pt x="85359" y="23525"/>
                </a:lnTo>
                <a:lnTo>
                  <a:pt x="50474" y="50474"/>
                </a:lnTo>
                <a:lnTo>
                  <a:pt x="23525" y="85359"/>
                </a:lnTo>
                <a:lnTo>
                  <a:pt x="6154" y="126541"/>
                </a:lnTo>
                <a:lnTo>
                  <a:pt x="0" y="172382"/>
                </a:lnTo>
                <a:lnTo>
                  <a:pt x="0" y="6384109"/>
                </a:lnTo>
                <a:lnTo>
                  <a:pt x="6154" y="6429950"/>
                </a:lnTo>
                <a:lnTo>
                  <a:pt x="23525" y="6471132"/>
                </a:lnTo>
                <a:lnTo>
                  <a:pt x="50474" y="6506017"/>
                </a:lnTo>
                <a:lnTo>
                  <a:pt x="85359" y="6532965"/>
                </a:lnTo>
                <a:lnTo>
                  <a:pt x="126541" y="6550337"/>
                </a:lnTo>
                <a:lnTo>
                  <a:pt x="172382" y="6556491"/>
                </a:lnTo>
                <a:lnTo>
                  <a:pt x="5107746" y="6556491"/>
                </a:lnTo>
                <a:lnTo>
                  <a:pt x="5153586" y="6550337"/>
                </a:lnTo>
                <a:lnTo>
                  <a:pt x="5194769" y="6532965"/>
                </a:lnTo>
                <a:lnTo>
                  <a:pt x="5229654" y="6506017"/>
                </a:lnTo>
                <a:lnTo>
                  <a:pt x="5256602" y="6471132"/>
                </a:lnTo>
                <a:lnTo>
                  <a:pt x="5273973" y="6429950"/>
                </a:lnTo>
                <a:lnTo>
                  <a:pt x="5280128" y="6384109"/>
                </a:lnTo>
                <a:lnTo>
                  <a:pt x="5280128" y="172382"/>
                </a:lnTo>
                <a:lnTo>
                  <a:pt x="5273973" y="126541"/>
                </a:lnTo>
                <a:lnTo>
                  <a:pt x="5256602" y="85359"/>
                </a:lnTo>
                <a:lnTo>
                  <a:pt x="5229654" y="50474"/>
                </a:lnTo>
                <a:lnTo>
                  <a:pt x="5194769" y="23525"/>
                </a:lnTo>
                <a:lnTo>
                  <a:pt x="5153586" y="6154"/>
                </a:lnTo>
                <a:lnTo>
                  <a:pt x="5107746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00955" y="4284593"/>
            <a:ext cx="3045858" cy="1993441"/>
          </a:xfrm>
          <a:custGeom>
            <a:avLst/>
            <a:gdLst/>
            <a:ahLst/>
            <a:cxnLst/>
            <a:rect l="l" t="t" r="r" b="b"/>
            <a:pathLst>
              <a:path w="6320155" h="4136390">
                <a:moveTo>
                  <a:pt x="6127942" y="0"/>
                </a:moveTo>
                <a:lnTo>
                  <a:pt x="191935" y="0"/>
                </a:lnTo>
                <a:lnTo>
                  <a:pt x="147928" y="5070"/>
                </a:lnTo>
                <a:lnTo>
                  <a:pt x="107530" y="19514"/>
                </a:lnTo>
                <a:lnTo>
                  <a:pt x="71892" y="42179"/>
                </a:lnTo>
                <a:lnTo>
                  <a:pt x="42168" y="71910"/>
                </a:lnTo>
                <a:lnTo>
                  <a:pt x="19509" y="107556"/>
                </a:lnTo>
                <a:lnTo>
                  <a:pt x="5069" y="147964"/>
                </a:lnTo>
                <a:lnTo>
                  <a:pt x="0" y="191981"/>
                </a:lnTo>
                <a:lnTo>
                  <a:pt x="0" y="3943820"/>
                </a:lnTo>
                <a:lnTo>
                  <a:pt x="5069" y="3987837"/>
                </a:lnTo>
                <a:lnTo>
                  <a:pt x="19509" y="4028245"/>
                </a:lnTo>
                <a:lnTo>
                  <a:pt x="42168" y="4063892"/>
                </a:lnTo>
                <a:lnTo>
                  <a:pt x="71892" y="4093623"/>
                </a:lnTo>
                <a:lnTo>
                  <a:pt x="107530" y="4116287"/>
                </a:lnTo>
                <a:lnTo>
                  <a:pt x="147928" y="4130731"/>
                </a:lnTo>
                <a:lnTo>
                  <a:pt x="191935" y="4135802"/>
                </a:lnTo>
                <a:lnTo>
                  <a:pt x="6127942" y="4135802"/>
                </a:lnTo>
                <a:lnTo>
                  <a:pt x="6171959" y="4130731"/>
                </a:lnTo>
                <a:lnTo>
                  <a:pt x="6212367" y="4116287"/>
                </a:lnTo>
                <a:lnTo>
                  <a:pt x="6248013" y="4093623"/>
                </a:lnTo>
                <a:lnTo>
                  <a:pt x="6277745" y="4063892"/>
                </a:lnTo>
                <a:lnTo>
                  <a:pt x="6300409" y="4028245"/>
                </a:lnTo>
                <a:lnTo>
                  <a:pt x="6314853" y="3987837"/>
                </a:lnTo>
                <a:lnTo>
                  <a:pt x="6319924" y="3943820"/>
                </a:lnTo>
                <a:lnTo>
                  <a:pt x="6319924" y="191981"/>
                </a:lnTo>
                <a:lnTo>
                  <a:pt x="6314853" y="147964"/>
                </a:lnTo>
                <a:lnTo>
                  <a:pt x="6300409" y="107556"/>
                </a:lnTo>
                <a:lnTo>
                  <a:pt x="6277745" y="71910"/>
                </a:lnTo>
                <a:lnTo>
                  <a:pt x="6248013" y="42179"/>
                </a:lnTo>
                <a:lnTo>
                  <a:pt x="6212367" y="19514"/>
                </a:lnTo>
                <a:lnTo>
                  <a:pt x="6171959" y="5070"/>
                </a:lnTo>
                <a:lnTo>
                  <a:pt x="612794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5855" y="1192537"/>
            <a:ext cx="2661798" cy="3004072"/>
          </a:xfrm>
          <a:prstGeom prst="rect">
            <a:avLst/>
          </a:prstGeom>
        </p:spPr>
        <p:txBody>
          <a:bodyPr vert="horz" wrap="square" lIns="0" tIns="90277" rIns="0" bIns="0" rtlCol="0">
            <a:spAutoFit/>
          </a:bodyPr>
          <a:lstStyle/>
          <a:p>
            <a:pPr marL="6120">
              <a:spcBef>
                <a:spcPts val="711"/>
              </a:spcBef>
            </a:pPr>
            <a:r>
              <a:rPr sz="1735" b="1" spc="-2" dirty="0">
                <a:solidFill>
                  <a:srgbClr val="1F1F1F"/>
                </a:solidFill>
                <a:latin typeface="Arial"/>
                <a:cs typeface="Arial"/>
              </a:rPr>
              <a:t>Этиотропное</a:t>
            </a:r>
            <a:endParaRPr sz="1735">
              <a:latin typeface="Arial"/>
              <a:cs typeface="Arial"/>
            </a:endParaRPr>
          </a:p>
          <a:p>
            <a:pPr marL="6120" marR="8568">
              <a:lnSpc>
                <a:spcPts val="1672"/>
              </a:lnSpc>
              <a:spcBef>
                <a:spcPts val="586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клиническому опыту  ведения 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41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атипичной  пневмонией,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связанной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07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коронавирусами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SARS-CoV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ts val="1672"/>
              </a:lnSpc>
              <a:spcBef>
                <a:spcPts val="55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MERS-CoV, выделяют  препараты этиологической  направленности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(как правило,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использованных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комбинации):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419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лопинавир+ритонавир;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51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рибавирин;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51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интерферонов</a:t>
            </a:r>
            <a:endParaRPr sz="139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267" y="4427999"/>
            <a:ext cx="2814504" cy="168935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Опубликованные на сегодня сведения  о результатах лечения с применением  данных препаратов не позволяют  сделать однозначный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вывод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об их  эффективности/неэффективности,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4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в связи с 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чем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их</a:t>
            </a:r>
            <a:r>
              <a:rPr sz="1205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применение</a:t>
            </a:r>
            <a:endParaRPr sz="1205">
              <a:latin typeface="Arial"/>
              <a:cs typeface="Arial"/>
            </a:endParaRPr>
          </a:p>
          <a:p>
            <a:pPr marL="6120" marR="103430">
              <a:lnSpc>
                <a:spcPct val="101099"/>
              </a:lnSpc>
              <a:spcBef>
                <a:spcPts val="2"/>
              </a:spcBef>
            </a:pP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допустимо по </a:t>
            </a: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решению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врачебной  </a:t>
            </a:r>
            <a:r>
              <a:rPr sz="1205" b="1" spc="2" dirty="0">
                <a:solidFill>
                  <a:srgbClr val="1F1F1F"/>
                </a:solidFill>
                <a:latin typeface="Arial"/>
                <a:cs typeface="Arial"/>
              </a:rPr>
              <a:t>комиссии,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если возможная польза  для пациента превысит</a:t>
            </a:r>
            <a:r>
              <a:rPr sz="1205" spc="1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риск.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5525" y="1257538"/>
            <a:ext cx="2175219" cy="1584676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indent="-170446">
              <a:spcBef>
                <a:spcPts val="492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купирование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лихорадки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7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ринита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/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ринофарингита</a:t>
            </a:r>
            <a:endParaRPr sz="1398">
              <a:latin typeface="Arial"/>
              <a:cs typeface="Arial"/>
            </a:endParaRPr>
          </a:p>
          <a:p>
            <a:pPr marL="176260" marR="228587" indent="-170446">
              <a:lnSpc>
                <a:spcPts val="1672"/>
              </a:lnSpc>
              <a:spcBef>
                <a:spcPts val="518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</a:t>
            </a:r>
            <a:r>
              <a:rPr sz="1398" spc="-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бронхита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63461" y="3239252"/>
            <a:ext cx="2305586" cy="2941361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Жаропонижающие</a:t>
            </a:r>
            <a:r>
              <a:rPr sz="1205" b="1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назначают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7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температуре выше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38,0ºС.</a:t>
            </a:r>
            <a:endParaRPr sz="1205">
              <a:latin typeface="Arial"/>
              <a:cs typeface="Arial"/>
            </a:endParaRPr>
          </a:p>
          <a:p>
            <a:pPr marL="6120" marR="233789">
              <a:lnSpc>
                <a:spcPct val="101099"/>
              </a:lnSpc>
              <a:spcBef>
                <a:spcPts val="52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плохой переносимости  лихорадочного синдрома,  головных болях, повышении  артериального</a:t>
            </a:r>
            <a:r>
              <a:rPr sz="1205" spc="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давления</a:t>
            </a:r>
            <a:endParaRPr sz="1205">
              <a:latin typeface="Arial"/>
              <a:cs typeface="Arial"/>
            </a:endParaRPr>
          </a:p>
          <a:p>
            <a:pPr marL="6120" marR="401787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 выраженной тахикардии  (особенно при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наличии 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ишемических изменений  или нарушениях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ритма)</a:t>
            </a:r>
            <a:endParaRPr sz="1205">
              <a:latin typeface="Arial"/>
              <a:cs typeface="Arial"/>
            </a:endParaRPr>
          </a:p>
          <a:p>
            <a:pPr marL="6120" marR="103736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жаропонижающие используют  и при более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низких</a:t>
            </a:r>
            <a:r>
              <a:rPr sz="120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цифрах.</a:t>
            </a:r>
            <a:endParaRPr sz="1205">
              <a:latin typeface="Arial"/>
              <a:cs typeface="Arial"/>
            </a:endParaRPr>
          </a:p>
          <a:p>
            <a:pPr marL="6120" marR="360476">
              <a:lnSpc>
                <a:spcPct val="101099"/>
              </a:lnSpc>
              <a:spcBef>
                <a:spcPts val="520"/>
              </a:spcBef>
            </a:pP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Наиболее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безопасными  препаратами являются  ибупрофен и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парацетамол</a:t>
            </a:r>
            <a:endParaRPr sz="1205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8059" y="1100313"/>
            <a:ext cx="3180508" cy="5177622"/>
          </a:xfrm>
          <a:custGeom>
            <a:avLst/>
            <a:gdLst/>
            <a:ahLst/>
            <a:cxnLst/>
            <a:rect l="l" t="t" r="r" b="b"/>
            <a:pathLst>
              <a:path w="6599555" h="10743565">
                <a:moveTo>
                  <a:pt x="6292875" y="0"/>
                </a:moveTo>
                <a:lnTo>
                  <a:pt x="306253" y="0"/>
                </a:lnTo>
                <a:lnTo>
                  <a:pt x="256569" y="4007"/>
                </a:lnTo>
                <a:lnTo>
                  <a:pt x="209440" y="15609"/>
                </a:lnTo>
                <a:lnTo>
                  <a:pt x="165497" y="34177"/>
                </a:lnTo>
                <a:lnTo>
                  <a:pt x="125369" y="59079"/>
                </a:lnTo>
                <a:lnTo>
                  <a:pt x="89686" y="89686"/>
                </a:lnTo>
                <a:lnTo>
                  <a:pt x="59079" y="125369"/>
                </a:lnTo>
                <a:lnTo>
                  <a:pt x="34177" y="165497"/>
                </a:lnTo>
                <a:lnTo>
                  <a:pt x="15609" y="209440"/>
                </a:lnTo>
                <a:lnTo>
                  <a:pt x="4007" y="256569"/>
                </a:lnTo>
                <a:lnTo>
                  <a:pt x="0" y="306253"/>
                </a:lnTo>
                <a:lnTo>
                  <a:pt x="0" y="10436930"/>
                </a:lnTo>
                <a:lnTo>
                  <a:pt x="4007" y="10486614"/>
                </a:lnTo>
                <a:lnTo>
                  <a:pt x="15609" y="10533743"/>
                </a:lnTo>
                <a:lnTo>
                  <a:pt x="34177" y="10577686"/>
                </a:lnTo>
                <a:lnTo>
                  <a:pt x="59079" y="10617814"/>
                </a:lnTo>
                <a:lnTo>
                  <a:pt x="89686" y="10653497"/>
                </a:lnTo>
                <a:lnTo>
                  <a:pt x="125369" y="10684104"/>
                </a:lnTo>
                <a:lnTo>
                  <a:pt x="165497" y="10709007"/>
                </a:lnTo>
                <a:lnTo>
                  <a:pt x="209440" y="10727574"/>
                </a:lnTo>
                <a:lnTo>
                  <a:pt x="256569" y="10739176"/>
                </a:lnTo>
                <a:lnTo>
                  <a:pt x="306253" y="10743184"/>
                </a:lnTo>
                <a:lnTo>
                  <a:pt x="6292875" y="10743184"/>
                </a:lnTo>
                <a:lnTo>
                  <a:pt x="6342559" y="10739176"/>
                </a:lnTo>
                <a:lnTo>
                  <a:pt x="6389688" y="10727574"/>
                </a:lnTo>
                <a:lnTo>
                  <a:pt x="6433631" y="10709007"/>
                </a:lnTo>
                <a:lnTo>
                  <a:pt x="6473759" y="10684104"/>
                </a:lnTo>
                <a:lnTo>
                  <a:pt x="6509442" y="10653497"/>
                </a:lnTo>
                <a:lnTo>
                  <a:pt x="6540049" y="10617814"/>
                </a:lnTo>
                <a:lnTo>
                  <a:pt x="6564951" y="10577686"/>
                </a:lnTo>
                <a:lnTo>
                  <a:pt x="6583519" y="10533743"/>
                </a:lnTo>
                <a:lnTo>
                  <a:pt x="6595121" y="10486614"/>
                </a:lnTo>
                <a:lnTo>
                  <a:pt x="6599129" y="10436930"/>
                </a:lnTo>
                <a:lnTo>
                  <a:pt x="6599129" y="306253"/>
                </a:lnTo>
                <a:lnTo>
                  <a:pt x="6595121" y="256569"/>
                </a:lnTo>
                <a:lnTo>
                  <a:pt x="6583519" y="209440"/>
                </a:lnTo>
                <a:lnTo>
                  <a:pt x="6564951" y="165497"/>
                </a:lnTo>
                <a:lnTo>
                  <a:pt x="6540049" y="125369"/>
                </a:lnTo>
                <a:lnTo>
                  <a:pt x="6509442" y="89686"/>
                </a:lnTo>
                <a:lnTo>
                  <a:pt x="6473759" y="59079"/>
                </a:lnTo>
                <a:lnTo>
                  <a:pt x="6433631" y="34177"/>
                </a:lnTo>
                <a:lnTo>
                  <a:pt x="6389688" y="15609"/>
                </a:lnTo>
                <a:lnTo>
                  <a:pt x="6342559" y="4007"/>
                </a:lnTo>
                <a:lnTo>
                  <a:pt x="6292875" y="0"/>
                </a:lnTo>
                <a:close/>
              </a:path>
            </a:pathLst>
          </a:custGeom>
          <a:solidFill>
            <a:srgbClr val="CCE9AC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4909031" y="1257539"/>
            <a:ext cx="2881523" cy="4756377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71250" indent="-170446">
              <a:lnSpc>
                <a:spcPct val="99600"/>
              </a:lnSpc>
              <a:spcBef>
                <a:spcPts val="49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достаточное количество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жидкости; при</a:t>
            </a:r>
            <a:r>
              <a:rPr sz="1398" spc="-6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выраженной  интоксикации показаны  энтеросорбенты</a:t>
            </a:r>
            <a:endParaRPr sz="1398">
              <a:latin typeface="Arial"/>
              <a:cs typeface="Arial"/>
            </a:endParaRPr>
          </a:p>
          <a:p>
            <a:pPr marL="176260" marR="36109" indent="-170446">
              <a:lnSpc>
                <a:spcPts val="1672"/>
              </a:lnSpc>
              <a:spcBef>
                <a:spcPts val="57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инфузионная терапия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под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контролем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состояния у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тяжелом</a:t>
            </a:r>
            <a:r>
              <a:rPr sz="1398" spc="-6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состоянии  (с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осторожностью)</a:t>
            </a:r>
            <a:endParaRPr sz="1398">
              <a:latin typeface="Arial"/>
              <a:cs typeface="Arial"/>
            </a:endParaRPr>
          </a:p>
          <a:p>
            <a:pPr marL="176260" marR="115670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профилактики отека мозга,  легких целесообразно  проводить инфузионную  терапию на фоне  форсированного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диуреза</a:t>
            </a:r>
            <a:endParaRPr sz="1398">
              <a:latin typeface="Arial"/>
              <a:cs typeface="Arial"/>
            </a:endParaRPr>
          </a:p>
          <a:p>
            <a:pPr marL="176260" marR="194314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мукоактивные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 целью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улучшения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отхождения  мокроты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1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бронхолитическая  ингаляционная терапия  бронхообструктивного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синдрома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97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7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42594" y="363455"/>
            <a:ext cx="7584362" cy="371912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b="1" spc="7" dirty="0">
                <a:solidFill>
                  <a:srgbClr val="FF0000"/>
                </a:solidFill>
              </a:rPr>
              <a:t>Специфика </a:t>
            </a:r>
            <a:r>
              <a:rPr sz="3200" b="1" spc="5" dirty="0">
                <a:solidFill>
                  <a:srgbClr val="FF0000"/>
                </a:solidFill>
              </a:rPr>
              <a:t>лечения </a:t>
            </a:r>
            <a:r>
              <a:rPr sz="3200" b="1" spc="7" dirty="0">
                <a:solidFill>
                  <a:srgbClr val="FF0000"/>
                </a:solidFill>
              </a:rPr>
              <a:t>COVID-19  у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spc="7" dirty="0">
                <a:solidFill>
                  <a:srgbClr val="FF0000"/>
                </a:solidFill>
              </a:rPr>
              <a:t>детей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/>
          <p:nvPr/>
        </p:nvSpPr>
        <p:spPr>
          <a:xfrm>
            <a:off x="1618962" y="264704"/>
            <a:ext cx="57532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735" b="1" spc="2" dirty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4.5.</a:t>
            </a:r>
            <a:endParaRPr sz="1735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5334" y="4621316"/>
            <a:ext cx="3153884" cy="1332429"/>
          </a:xfrm>
          <a:custGeom>
            <a:avLst/>
            <a:gdLst/>
            <a:ahLst/>
            <a:cxnLst/>
            <a:rect l="l" t="t" r="r" b="b"/>
            <a:pathLst>
              <a:path w="6544309" h="2764790">
                <a:moveTo>
                  <a:pt x="6415858" y="0"/>
                </a:moveTo>
                <a:lnTo>
                  <a:pt x="128301" y="0"/>
                </a:lnTo>
                <a:lnTo>
                  <a:pt x="78361" y="10079"/>
                </a:lnTo>
                <a:lnTo>
                  <a:pt x="37579" y="37565"/>
                </a:lnTo>
                <a:lnTo>
                  <a:pt x="10082" y="78332"/>
                </a:lnTo>
                <a:lnTo>
                  <a:pt x="0" y="128255"/>
                </a:lnTo>
                <a:lnTo>
                  <a:pt x="0" y="2636281"/>
                </a:lnTo>
                <a:lnTo>
                  <a:pt x="10082" y="2686204"/>
                </a:lnTo>
                <a:lnTo>
                  <a:pt x="37579" y="2726971"/>
                </a:lnTo>
                <a:lnTo>
                  <a:pt x="78361" y="2754458"/>
                </a:lnTo>
                <a:lnTo>
                  <a:pt x="128301" y="2764537"/>
                </a:lnTo>
                <a:lnTo>
                  <a:pt x="6415858" y="2764537"/>
                </a:lnTo>
                <a:lnTo>
                  <a:pt x="6465780" y="2754458"/>
                </a:lnTo>
                <a:lnTo>
                  <a:pt x="6506548" y="2726971"/>
                </a:lnTo>
                <a:lnTo>
                  <a:pt x="6534034" y="2686204"/>
                </a:lnTo>
                <a:lnTo>
                  <a:pt x="6544113" y="2636281"/>
                </a:lnTo>
                <a:lnTo>
                  <a:pt x="6544113" y="128255"/>
                </a:lnTo>
                <a:lnTo>
                  <a:pt x="6534034" y="78332"/>
                </a:lnTo>
                <a:lnTo>
                  <a:pt x="6506548" y="37565"/>
                </a:lnTo>
                <a:lnTo>
                  <a:pt x="6465780" y="10079"/>
                </a:lnTo>
                <a:lnTo>
                  <a:pt x="641585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41498" y="1393520"/>
            <a:ext cx="2986489" cy="29524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Этиотропное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1053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настоящее время не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разработано.</a:t>
            </a:r>
            <a:endParaRPr sz="1349">
              <a:latin typeface="Arial"/>
              <a:cs typeface="Arial"/>
            </a:endParaRPr>
          </a:p>
          <a:p>
            <a:pPr marL="6120" marR="338749">
              <a:spcBef>
                <a:spcPts val="104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противовирусных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препаратов может основываться  на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данных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эффективности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лечении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ОРВИ,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вызванных  коронавирусами.</a:t>
            </a:r>
            <a:endParaRPr sz="1349">
              <a:latin typeface="Arial"/>
              <a:cs typeface="Arial"/>
            </a:endParaRPr>
          </a:p>
          <a:p>
            <a:pPr marL="6120" marR="2448">
              <a:spcBef>
                <a:spcPts val="103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других противовирусных  средств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каждом случае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должно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обоснованно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коллегиально  врачом-инфекционистом</a:t>
            </a:r>
            <a:endParaRPr sz="1349">
              <a:latin typeface="Arial"/>
              <a:cs typeface="Arial"/>
            </a:endParaRPr>
          </a:p>
          <a:p>
            <a:pPr marL="6120">
              <a:lnSpc>
                <a:spcPts val="1614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врачом-педиатром</a:t>
            </a:r>
            <a:endParaRPr sz="134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1498" y="4741024"/>
            <a:ext cx="2901108" cy="1082105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lnSpc>
                <a:spcPct val="99600"/>
              </a:lnSpc>
              <a:spcBef>
                <a:spcPts val="51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Известные случаи</a:t>
            </a:r>
            <a:r>
              <a:rPr sz="1398" spc="-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коронавирусной  инфекции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детей,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обусловленные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SARS-CoV-2, не позволяют  объективно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оценить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особенности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21028" y="1282594"/>
            <a:ext cx="2929263" cy="4671152"/>
          </a:xfrm>
          <a:custGeom>
            <a:avLst/>
            <a:gdLst/>
            <a:ahLst/>
            <a:cxnLst/>
            <a:rect l="l" t="t" r="r" b="b"/>
            <a:pathLst>
              <a:path w="6078219" h="9692640">
                <a:moveTo>
                  <a:pt x="5795785" y="0"/>
                </a:moveTo>
                <a:lnTo>
                  <a:pt x="282069" y="0"/>
                </a:lnTo>
                <a:lnTo>
                  <a:pt x="236321" y="3692"/>
                </a:lnTo>
                <a:lnTo>
                  <a:pt x="192921" y="14382"/>
                </a:lnTo>
                <a:lnTo>
                  <a:pt x="152451" y="31487"/>
                </a:lnTo>
                <a:lnTo>
                  <a:pt x="115491" y="54428"/>
                </a:lnTo>
                <a:lnTo>
                  <a:pt x="82623" y="82623"/>
                </a:lnTo>
                <a:lnTo>
                  <a:pt x="54428" y="115491"/>
                </a:lnTo>
                <a:lnTo>
                  <a:pt x="31487" y="152451"/>
                </a:lnTo>
                <a:lnTo>
                  <a:pt x="14382" y="192921"/>
                </a:lnTo>
                <a:lnTo>
                  <a:pt x="3692" y="236321"/>
                </a:lnTo>
                <a:lnTo>
                  <a:pt x="0" y="282069"/>
                </a:lnTo>
                <a:lnTo>
                  <a:pt x="0" y="9410315"/>
                </a:lnTo>
                <a:lnTo>
                  <a:pt x="3692" y="9456063"/>
                </a:lnTo>
                <a:lnTo>
                  <a:pt x="14382" y="9499463"/>
                </a:lnTo>
                <a:lnTo>
                  <a:pt x="31487" y="9539933"/>
                </a:lnTo>
                <a:lnTo>
                  <a:pt x="54428" y="9576893"/>
                </a:lnTo>
                <a:lnTo>
                  <a:pt x="82623" y="9609761"/>
                </a:lnTo>
                <a:lnTo>
                  <a:pt x="115491" y="9637956"/>
                </a:lnTo>
                <a:lnTo>
                  <a:pt x="152451" y="9660897"/>
                </a:lnTo>
                <a:lnTo>
                  <a:pt x="192921" y="9678002"/>
                </a:lnTo>
                <a:lnTo>
                  <a:pt x="236321" y="9688692"/>
                </a:lnTo>
                <a:lnTo>
                  <a:pt x="282069" y="9692384"/>
                </a:lnTo>
                <a:lnTo>
                  <a:pt x="5795785" y="9692384"/>
                </a:lnTo>
                <a:lnTo>
                  <a:pt x="5841534" y="9688692"/>
                </a:lnTo>
                <a:lnTo>
                  <a:pt x="5884934" y="9678002"/>
                </a:lnTo>
                <a:lnTo>
                  <a:pt x="5925404" y="9660897"/>
                </a:lnTo>
                <a:lnTo>
                  <a:pt x="5962364" y="9637956"/>
                </a:lnTo>
                <a:lnTo>
                  <a:pt x="5995231" y="9609761"/>
                </a:lnTo>
                <a:lnTo>
                  <a:pt x="6023426" y="9576893"/>
                </a:lnTo>
                <a:lnTo>
                  <a:pt x="6046367" y="9539933"/>
                </a:lnTo>
                <a:lnTo>
                  <a:pt x="6063473" y="9499463"/>
                </a:lnTo>
                <a:lnTo>
                  <a:pt x="6074163" y="9456063"/>
                </a:lnTo>
                <a:lnTo>
                  <a:pt x="6077855" y="9410315"/>
                </a:lnTo>
                <a:lnTo>
                  <a:pt x="6077855" y="282069"/>
                </a:lnTo>
                <a:lnTo>
                  <a:pt x="6074163" y="236321"/>
                </a:lnTo>
                <a:lnTo>
                  <a:pt x="6063473" y="192921"/>
                </a:lnTo>
                <a:lnTo>
                  <a:pt x="6046367" y="152451"/>
                </a:lnTo>
                <a:lnTo>
                  <a:pt x="6023426" y="115491"/>
                </a:lnTo>
                <a:lnTo>
                  <a:pt x="5995231" y="82623"/>
                </a:lnTo>
                <a:lnTo>
                  <a:pt x="5962364" y="54428"/>
                </a:lnTo>
                <a:lnTo>
                  <a:pt x="5925404" y="31487"/>
                </a:lnTo>
                <a:lnTo>
                  <a:pt x="5884934" y="14382"/>
                </a:lnTo>
                <a:lnTo>
                  <a:pt x="5841534" y="3692"/>
                </a:lnTo>
                <a:lnTo>
                  <a:pt x="5795785" y="0"/>
                </a:lnTo>
                <a:close/>
              </a:path>
            </a:pathLst>
          </a:custGeom>
          <a:solidFill>
            <a:srgbClr val="DFE9D5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4987522" y="1304410"/>
            <a:ext cx="2597533" cy="4421186"/>
          </a:xfrm>
          <a:prstGeom prst="rect">
            <a:avLst/>
          </a:prstGeom>
        </p:spPr>
        <p:txBody>
          <a:bodyPr vert="horz" wrap="square" lIns="0" tIns="95480" rIns="0" bIns="0" rtlCol="0">
            <a:spAutoFit/>
          </a:bodyPr>
          <a:lstStyle/>
          <a:p>
            <a:pPr marL="6120">
              <a:spcBef>
                <a:spcPts val="75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5595" indent="-170446">
              <a:spcBef>
                <a:spcPts val="1017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начальном (лихорадочном)  периоде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болезни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проведение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дезинтоксикационной,  антиоксидантной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терапии;</a:t>
            </a:r>
            <a:endParaRPr sz="1349">
              <a:latin typeface="Arial"/>
              <a:cs typeface="Arial"/>
            </a:endParaRPr>
          </a:p>
          <a:p>
            <a:pPr marL="176260" marR="5814" indent="-170446">
              <a:spcBef>
                <a:spcPts val="518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Введение излишней жидкости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парентерально, особенно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изотонического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раствора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хлорида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натрия, чревато  опасностью развития отека  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мозга,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ОРДС;</a:t>
            </a:r>
            <a:endParaRPr sz="1349">
              <a:latin typeface="Arial"/>
              <a:cs typeface="Arial"/>
            </a:endParaRPr>
          </a:p>
          <a:p>
            <a:pPr marL="176260" marR="70381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Общее количество жидкости,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вводимой парентерально,  должно применяться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расчета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физиологической  потребности;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Коррекция электролитных  нарушений препаратами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калия, глюконат кальция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10%.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82020" y="1282594"/>
            <a:ext cx="2661798" cy="4671152"/>
          </a:xfrm>
          <a:custGeom>
            <a:avLst/>
            <a:gdLst/>
            <a:ahLst/>
            <a:cxnLst/>
            <a:rect l="l" t="t" r="r" b="b"/>
            <a:pathLst>
              <a:path w="5523230" h="9692640">
                <a:moveTo>
                  <a:pt x="5266489" y="0"/>
                </a:moveTo>
                <a:lnTo>
                  <a:pt x="256281" y="0"/>
                </a:lnTo>
                <a:lnTo>
                  <a:pt x="210211" y="4128"/>
                </a:lnTo>
                <a:lnTo>
                  <a:pt x="166852" y="16032"/>
                </a:lnTo>
                <a:lnTo>
                  <a:pt x="126926" y="34987"/>
                </a:lnTo>
                <a:lnTo>
                  <a:pt x="91158" y="60270"/>
                </a:lnTo>
                <a:lnTo>
                  <a:pt x="60270" y="91158"/>
                </a:lnTo>
                <a:lnTo>
                  <a:pt x="34987" y="126926"/>
                </a:lnTo>
                <a:lnTo>
                  <a:pt x="16032" y="166852"/>
                </a:lnTo>
                <a:lnTo>
                  <a:pt x="4128" y="210211"/>
                </a:lnTo>
                <a:lnTo>
                  <a:pt x="0" y="256281"/>
                </a:lnTo>
                <a:lnTo>
                  <a:pt x="0" y="9436103"/>
                </a:lnTo>
                <a:lnTo>
                  <a:pt x="4128" y="9482173"/>
                </a:lnTo>
                <a:lnTo>
                  <a:pt x="16032" y="9525532"/>
                </a:lnTo>
                <a:lnTo>
                  <a:pt x="34987" y="9565458"/>
                </a:lnTo>
                <a:lnTo>
                  <a:pt x="60270" y="9601226"/>
                </a:lnTo>
                <a:lnTo>
                  <a:pt x="91158" y="9632114"/>
                </a:lnTo>
                <a:lnTo>
                  <a:pt x="126926" y="9657397"/>
                </a:lnTo>
                <a:lnTo>
                  <a:pt x="166852" y="9676352"/>
                </a:lnTo>
                <a:lnTo>
                  <a:pt x="210211" y="9688256"/>
                </a:lnTo>
                <a:lnTo>
                  <a:pt x="256281" y="9692384"/>
                </a:lnTo>
                <a:lnTo>
                  <a:pt x="5266489" y="9692384"/>
                </a:lnTo>
                <a:lnTo>
                  <a:pt x="5312558" y="9688256"/>
                </a:lnTo>
                <a:lnTo>
                  <a:pt x="5355918" y="9676352"/>
                </a:lnTo>
                <a:lnTo>
                  <a:pt x="5395843" y="9657397"/>
                </a:lnTo>
                <a:lnTo>
                  <a:pt x="5431612" y="9632114"/>
                </a:lnTo>
                <a:lnTo>
                  <a:pt x="5462499" y="9601226"/>
                </a:lnTo>
                <a:lnTo>
                  <a:pt x="5487782" y="9565458"/>
                </a:lnTo>
                <a:lnTo>
                  <a:pt x="5506738" y="9525532"/>
                </a:lnTo>
                <a:lnTo>
                  <a:pt x="5518641" y="9482173"/>
                </a:lnTo>
                <a:lnTo>
                  <a:pt x="5522770" y="9436103"/>
                </a:lnTo>
                <a:lnTo>
                  <a:pt x="5522770" y="256281"/>
                </a:lnTo>
                <a:lnTo>
                  <a:pt x="5518641" y="210211"/>
                </a:lnTo>
                <a:lnTo>
                  <a:pt x="5506738" y="166852"/>
                </a:lnTo>
                <a:lnTo>
                  <a:pt x="5487782" y="126926"/>
                </a:lnTo>
                <a:lnTo>
                  <a:pt x="5462499" y="91158"/>
                </a:lnTo>
                <a:lnTo>
                  <a:pt x="5431612" y="60270"/>
                </a:lnTo>
                <a:lnTo>
                  <a:pt x="5395843" y="34987"/>
                </a:lnTo>
                <a:lnTo>
                  <a:pt x="5355918" y="16032"/>
                </a:lnTo>
                <a:lnTo>
                  <a:pt x="5312558" y="4128"/>
                </a:lnTo>
                <a:lnTo>
                  <a:pt x="5266489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7983943" y="1316234"/>
            <a:ext cx="2333128" cy="3732717"/>
          </a:xfrm>
          <a:prstGeom prst="rect">
            <a:avLst/>
          </a:prstGeom>
        </p:spPr>
        <p:txBody>
          <a:bodyPr vert="horz" wrap="square" lIns="0" tIns="95786" rIns="0" bIns="0" rtlCol="0">
            <a:spAutoFit/>
          </a:bodyPr>
          <a:lstStyle/>
          <a:p>
            <a:pPr marL="6120">
              <a:spcBef>
                <a:spcPts val="754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marR="621193" indent="-170446">
              <a:spcBef>
                <a:spcPts val="1019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Противокашлевые,  муколитические</a:t>
            </a:r>
            <a:endParaRPr sz="1349">
              <a:latin typeface="Arial"/>
              <a:cs typeface="Arial"/>
            </a:endParaRPr>
          </a:p>
          <a:p>
            <a:pPr marL="176260" marR="186358">
              <a:lnSpc>
                <a:spcPts val="1619"/>
              </a:lnSpc>
              <a:spcBef>
                <a:spcPts val="51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отхаркивающие  препараты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  трахеита, бронхита,  пневмонии;</a:t>
            </a:r>
            <a:endParaRPr sz="1349">
              <a:latin typeface="Arial"/>
              <a:cs typeface="Arial"/>
            </a:endParaRPr>
          </a:p>
          <a:p>
            <a:pPr marL="176260" indent="-170446">
              <a:lnSpc>
                <a:spcPts val="1619"/>
              </a:lnSpc>
              <a:spcBef>
                <a:spcPts val="46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Антиконгестанты</a:t>
            </a:r>
            <a:endParaRPr sz="1349">
              <a:latin typeface="Arial"/>
              <a:cs typeface="Arial"/>
            </a:endParaRPr>
          </a:p>
          <a:p>
            <a:pPr marL="176260">
              <a:lnSpc>
                <a:spcPts val="1619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ринита;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Жаропонижающие  препаратов,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т.ч.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НПВС  (парацетамол, ибупрофен,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метамизол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натрия),  спазмолитики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 фебрильном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повышении  температуры.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98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4477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Этиотропное 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1" y="1525179"/>
            <a:ext cx="107224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Лекарственных противовирусных препаратов с доказанной эффективностью на текущий момент нет. В одном из недавних обзоров было проанализировано 24 клинических исследования по более 20 препаратам, среди которых иммуноглобулин человека, интерфероны,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хлорохин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гидроксихлорохин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умифеновир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ремдесивир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фавипиравир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осельтамивир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данопревир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ритонавир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дарунавир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лопинавир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и другие.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Среди основных этиотропных средств, которые были рекомендованы и/или применены для этиотропной терапии у детей в начале эпидемии были интерферон альфа, </a:t>
            </a:r>
            <a:r>
              <a:rPr lang="ru-RU" sz="2400" dirty="0" err="1"/>
              <a:t>лопинавир</a:t>
            </a:r>
            <a:r>
              <a:rPr lang="ru-RU" sz="2400" dirty="0"/>
              <a:t> / </a:t>
            </a:r>
            <a:r>
              <a:rPr lang="ru-RU" sz="2400" dirty="0" err="1"/>
              <a:t>ритонавир</a:t>
            </a:r>
            <a:r>
              <a:rPr lang="ru-RU" sz="2400" dirty="0"/>
              <a:t>, </a:t>
            </a:r>
            <a:r>
              <a:rPr lang="ru-RU" sz="2400" dirty="0" err="1"/>
              <a:t>умифеновир</a:t>
            </a:r>
            <a:r>
              <a:rPr lang="ru-RU" sz="2400" dirty="0"/>
              <a:t>, </a:t>
            </a:r>
            <a:r>
              <a:rPr lang="ru-RU" sz="2400" dirty="0" err="1"/>
              <a:t>осельтамивир</a:t>
            </a:r>
            <a:r>
              <a:rPr lang="ru-RU" sz="2400" dirty="0"/>
              <a:t>, </a:t>
            </a:r>
            <a:r>
              <a:rPr lang="ru-RU" sz="2400" dirty="0" err="1"/>
              <a:t>рибавирин</a:t>
            </a:r>
            <a:r>
              <a:rPr lang="ru-RU" sz="2400" dirty="0"/>
              <a:t>, ВВИГ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. </a:t>
            </a:r>
            <a:r>
              <a:rPr lang="ru-RU" sz="2400" dirty="0"/>
              <a:t>В целом большинство публикаций рекомендует противовирусную терапию в тяжелых случаях, но данные об его эффективности у детей с COVID-19 </a:t>
            </a:r>
            <a:r>
              <a:rPr lang="ru-RU" sz="2400" dirty="0" smtClean="0"/>
              <a:t>отсутствуют.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810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7259</TotalTime>
  <Words>12636</Words>
  <Application>Microsoft Office PowerPoint</Application>
  <PresentationFormat>Широкоэкранный</PresentationFormat>
  <Paragraphs>1817</Paragraphs>
  <Slides>135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135</vt:i4>
      </vt:variant>
    </vt:vector>
  </HeadingPairs>
  <TitlesOfParts>
    <vt:vector size="147" baseType="lpstr">
      <vt:lpstr>SimSun</vt:lpstr>
      <vt:lpstr>&amp;quot</vt:lpstr>
      <vt:lpstr>Arial</vt:lpstr>
      <vt:lpstr>Bahnschrift Condensed</vt:lpstr>
      <vt:lpstr>Calibri</vt:lpstr>
      <vt:lpstr>Calibri Light</vt:lpstr>
      <vt:lpstr>Segoe UI</vt:lpstr>
      <vt:lpstr>Symbol</vt:lpstr>
      <vt:lpstr>Times New Roman</vt:lpstr>
      <vt:lpstr>Trebuchet MS</vt:lpstr>
      <vt:lpstr>Wingdings</vt:lpstr>
      <vt:lpstr>Тема Office</vt:lpstr>
      <vt:lpstr>Вопросы эпидемиологии, диагностики, лечения и профилактики короновирусной инфекции у детей</vt:lpstr>
      <vt:lpstr>Презентация PowerPoint</vt:lpstr>
      <vt:lpstr>Коронавирус SARS-CoV-2</vt:lpstr>
      <vt:lpstr>Презентация PowerPoint</vt:lpstr>
      <vt:lpstr>Количество регистрируемых ежедневно случаев и летальность в КНР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Более 80 лет</vt:lpstr>
      <vt:lpstr>Проблемные вопросы</vt:lpstr>
      <vt:lpstr>п.1.</vt:lpstr>
      <vt:lpstr>п.2.</vt:lpstr>
      <vt:lpstr>Подозрительный на COVID-19 случай</vt:lpstr>
      <vt:lpstr>Вероятный случай COVID-19</vt:lpstr>
      <vt:lpstr>Подтвержденный случай COVID-19</vt:lpstr>
      <vt:lpstr>Особенности COVID-19 у детей </vt:lpstr>
      <vt:lpstr>Восприимчивость детей</vt:lpstr>
      <vt:lpstr>Общие принципы лечения детей с хроническими заболеваниями</vt:lpstr>
      <vt:lpstr>Презентация PowerPoint</vt:lpstr>
      <vt:lpstr>п.3.2. Клинические особенности  COVID-19</vt:lpstr>
      <vt:lpstr>Особенности клинической картины у детей</vt:lpstr>
      <vt:lpstr>Сравнение частоты симптомов у взрослых и детей с COVID-19</vt:lpstr>
      <vt:lpstr>Критериями для предположительного диагноза неонатальной инфекции COVID-19 могут являться:</vt:lpstr>
      <vt:lpstr>Презентация PowerPoint</vt:lpstr>
      <vt:lpstr>Осложнения: Пневмония</vt:lpstr>
      <vt:lpstr>ВОЗ: диагностические характеристики для нетяжелой пневмонии у детей с COVID-19</vt:lpstr>
      <vt:lpstr>ВОЗ:диагностические характеристики для тяжелой пневмонии у детей с COVID-19</vt:lpstr>
      <vt:lpstr>Дефиниции ОРДС у детей (ВОЗ)</vt:lpstr>
      <vt:lpstr>Диагностические критерии сепсиса и септического шока у детей с COVID-19 </vt:lpstr>
      <vt:lpstr>п.3.1. Диагностика COVID-19</vt:lpstr>
      <vt:lpstr>Презентация PowerPoint</vt:lpstr>
      <vt:lpstr>Изменения в гемограмме</vt:lpstr>
      <vt:lpstr>Изменения в биохимическом анализе крови</vt:lpstr>
      <vt:lpstr>Маркеры воспаления</vt:lpstr>
      <vt:lpstr>Коагулограмма</vt:lpstr>
      <vt:lpstr>Шкала диагностики явного (overt) ДВС-синдрома  (International Society on Thrombosis and Haemostasis, 2001) </vt:lpstr>
      <vt:lpstr>Критерии тяжести </vt:lpstr>
      <vt:lpstr>Критерии тяжести </vt:lpstr>
      <vt:lpstr>Критерии тяжести. Критическая форма  </vt:lpstr>
      <vt:lpstr>Примеры формулировки диагнозов и кодирование CОVID-19  по МКБ-10</vt:lpstr>
      <vt:lpstr>Кодирования статистической информации при наличии подозрения или установленного диагноза коронавирусной инфекции COVID-19 осуществляется в соответствии с нижеследующим порядком:</vt:lpstr>
      <vt:lpstr>Презентация PowerPoint</vt:lpstr>
      <vt:lpstr>Определение стандартного случая</vt:lpstr>
      <vt:lpstr>Алгоритм действий при подозрении на COVID-19</vt:lpstr>
      <vt:lpstr>Презентация PowerPoint</vt:lpstr>
      <vt:lpstr>Презентация PowerPoint</vt:lpstr>
      <vt:lpstr>Презентация PowerPoint</vt:lpstr>
      <vt:lpstr>Презентация PowerPoint</vt:lpstr>
      <vt:lpstr>п. 3.3. Специфическая лабораторная диагностика*  нового коронавируса SARS-CoV-2</vt:lpstr>
      <vt:lpstr>ПРОБЛЕМЫ ПЦР И РЕШЕНИЕ</vt:lpstr>
      <vt:lpstr>РОЛЬ ЛУЧЕВОЙ ДИАГНОСТИКИ</vt:lpstr>
      <vt:lpstr>ПРИМЕНИМОСТЬ РАЗЛИЧНЫХ МЕТОДОВ ЛУЧЕВОЙ ДИАГНОСТИКИ</vt:lpstr>
      <vt:lpstr>ПРИНЦИПЫ ВЫБОРА ЛУЧЕВЫХ МЕТОДОВ ИССЛЕДОВАНИЙ</vt:lpstr>
      <vt:lpstr>Презентация PowerPoint</vt:lpstr>
      <vt:lpstr>ВИРУСНЫЕ ПНЕВМОНИИ И ИХ ПРИЗНАКИ</vt:lpstr>
      <vt:lpstr>Презентация PowerPoint</vt:lpstr>
      <vt:lpstr>ДИФФЕРЕНЦИАЛЬНАЯ ДИАГНОСТИКА</vt:lpstr>
      <vt:lpstr>ДИФФЕРЕНЦИАЛЬНАЯ ДИАГНОСТИКА</vt:lpstr>
      <vt:lpstr>Алгоритм применения лучевых методов (1)</vt:lpstr>
      <vt:lpstr>Алгоритм применения лучевых методов (2)</vt:lpstr>
      <vt:lpstr>РОЛЬ РЕНТГЕНОГРАФИИ</vt:lpstr>
      <vt:lpstr>ПРОВЕДЕНИЕ РГ-ИССЛЕДОВАНИЙ НА ПЕРЕДВИЖНОМ АППАРАТЕ</vt:lpstr>
      <vt:lpstr>НЕЭФФЕКТИВНОСТЬ РГ ДЛЯ ВЫЯВЛЕНИЯ COVID</vt:lpstr>
      <vt:lpstr>ДИНАМИКА COVID-19 ПО РЕНТГЕНОГРАФИИ</vt:lpstr>
      <vt:lpstr>РОЛЬ КТ</vt:lpstr>
      <vt:lpstr>Презентация PowerPoint</vt:lpstr>
      <vt:lpstr>Презентация PowerPoint</vt:lpstr>
      <vt:lpstr>НЕСПЕЦИФИЧНАЯ КТ-КАРТИНА ПРИ COVID</vt:lpstr>
      <vt:lpstr>ЭФФЕКТИВНОСТЬ КТ ИССЛЕДОВАНИЙ</vt:lpstr>
      <vt:lpstr>РГ-ПРОЯВЛЕНИЯ ВИРУСНОЙ ПНЕВМОНИИ ПРИ КТ</vt:lpstr>
      <vt:lpstr>Оценка вероятности наличия вирусной пневмонии,  обусловленной COVID-19 по КТ-паттернам</vt:lpstr>
      <vt:lpstr>Оценка вероятности наличия вирусной пневмонии,  обусловленной COVID-19 по КТ-паттернам</vt:lpstr>
      <vt:lpstr>КТ-признаки и тяжесть заболевания при COVID19</vt:lpstr>
      <vt:lpstr>ОЦЕНКА ВОВЛЕЧЕННОСТИ ПО ДАННЫМ МСКТ</vt:lpstr>
      <vt:lpstr>ДИНАМИКА РАЗВИТИЯ РГ ПРИЗНАКОВ</vt:lpstr>
      <vt:lpstr>ЧАСТОТА ДИАГНОСТИРУЕМЫХ ПОРАЖЕНИЙ ПОСРЕДСТВОМ КТ В ЗАВИСИМОСТИ ОТ ЭТАПА ЗАБОЛЕВАНИЯ</vt:lpstr>
      <vt:lpstr>СТАНДАРТИЗИРОВАННЫЙ ПРОТОКОЛ ОПИСАНИЯ  КТ ОГК (COVID-19)</vt:lpstr>
      <vt:lpstr>СТАНДАРТИЗИРОВАННЫЙ ПРОТОКОЛ ОПИСАНИЯ  КТ ОГК (COVID-19)</vt:lpstr>
      <vt:lpstr>СТАНДАРТИЗИРОВАННЫЙ ПРОТОКОЛ ОПИСАНИЯ  КТ ОГК (COVID-19)</vt:lpstr>
      <vt:lpstr>КРИТЕРИИ ДЛЯ ВЫПИСКИ</vt:lpstr>
      <vt:lpstr>Ретроспективная оценка 1014 COVID-пациентов  из Вухан, Китай</vt:lpstr>
      <vt:lpstr>Презентация PowerPoint</vt:lpstr>
      <vt:lpstr>РОЛЬ УЗИ ЛЕГКИХ</vt:lpstr>
      <vt:lpstr>УЗИ ЛЕГКИХ ПРИ COVID-19</vt:lpstr>
      <vt:lpstr>УЗИ ЛЕГКИХ ПРИ COVID-19</vt:lpstr>
      <vt:lpstr>УЗИ ЛЕГКИХ ПРИ COVID-19</vt:lpstr>
      <vt:lpstr>ТЯЖЕСТЬ ЗАБОЛЕВАНИЯ</vt:lpstr>
      <vt:lpstr>ОЦЕНКА УЛЬТРАЗВУКОВЫХ ПАТТЕРНОВ</vt:lpstr>
      <vt:lpstr>БЕЗОПАСНОЕ ПРОВЕДЕНИЕ УЗИ</vt:lpstr>
      <vt:lpstr>Презентация PowerPoint</vt:lpstr>
      <vt:lpstr>Рекомендуемый алгоритм диагностики в зависимости от тяжести течения</vt:lpstr>
      <vt:lpstr>Презентация PowerPoint</vt:lpstr>
      <vt:lpstr>Обязательной госпитализации подлежат:</vt:lpstr>
      <vt:lpstr>п.4.1–4.3. Лечение COVID-19</vt:lpstr>
      <vt:lpstr>Специфика лечения COVID-19  у детей</vt:lpstr>
      <vt:lpstr>Этиотропное лечение</vt:lpstr>
      <vt:lpstr>Временные рекомендации по этиотропному лечению</vt:lpstr>
      <vt:lpstr>Презентация PowerPoint</vt:lpstr>
      <vt:lpstr>Презентация PowerPoint</vt:lpstr>
      <vt:lpstr>Патогенетическая терапия и симптоматическое лечение</vt:lpstr>
      <vt:lpstr>Дезинтоксикация и регидратация</vt:lpstr>
      <vt:lpstr>Специфическая фармакотерапия с учетом стратификации  тяжести состояния</vt:lpstr>
      <vt:lpstr>Контроль кардиотоксичности при применении хлорохина, макролидов,  фторхинолонов</vt:lpstr>
      <vt:lpstr>Альтернативные схемы:  Лопинавир/ритонавир</vt:lpstr>
      <vt:lpstr>Жаропонижающая терапия</vt:lpstr>
      <vt:lpstr>п.4.4. Антибактериальная терапия  COVID-19</vt:lpstr>
      <vt:lpstr>Антибактериальная терапия при осложненных формах инфекции</vt:lpstr>
      <vt:lpstr>Антибактериальная терапия при осложненных формах инфекции</vt:lpstr>
      <vt:lpstr>п.4.7. Принципы терапии неотложных  состояний COVID-19</vt:lpstr>
      <vt:lpstr>Cytokine Release Syndrome (CRS)</vt:lpstr>
      <vt:lpstr>Клинические и лабораторные проявления</vt:lpstr>
      <vt:lpstr>Оксигенотерапия</vt:lpstr>
      <vt:lpstr>Презентация PowerPoint</vt:lpstr>
      <vt:lpstr>Заболевания дыхательной системы у детей и СOVID-19  </vt:lpstr>
      <vt:lpstr>Дети с бронхолегочной дисплазией (БЛД)</vt:lpstr>
      <vt:lpstr>COVID-19 у детей с иммуносупрессией: </vt:lpstr>
      <vt:lpstr>Группы риска по тяжелому течению COVID-19 инфекции: </vt:lpstr>
      <vt:lpstr>Рекомендованные схемы лечения CRS при COVID-19</vt:lpstr>
      <vt:lpstr>Показания к назначению тоцилизумаба  (Приказ ДЗ г. Москвы от 06.04.2020)</vt:lpstr>
      <vt:lpstr>Презентация PowerPoint</vt:lpstr>
      <vt:lpstr>Презентация PowerPoint</vt:lpstr>
      <vt:lpstr>Тоцилизумаб: побочные эффекты</vt:lpstr>
      <vt:lpstr>Рекомендованные схемы медикаментозной  профилактики COVID-19</vt:lpstr>
      <vt:lpstr>п. 5.4* Патологоанатомическое  вскрытие</vt:lpstr>
      <vt:lpstr>Маршрутизация пациентов  с подозрением на COVID-19</vt:lpstr>
      <vt:lpstr>Пример организации сортировки пациентов  в многопрофильной больнице</vt:lpstr>
      <vt:lpstr>п.5.1–5.3. Профилактика коронавирусной инфекции</vt:lpstr>
      <vt:lpstr>Профилактика распространения  COVID-19 в медицинских организациях</vt:lpstr>
      <vt:lpstr>Профилактика COVID-19 у медицинских работников</vt:lpstr>
      <vt:lpstr>Профилактика Проведение дезинфекции</vt:lpstr>
      <vt:lpstr>Презентация PowerPoint</vt:lpstr>
      <vt:lpstr>Ссылка на скачивание Временных методических рекомендаций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Ширяева</dc:creator>
  <cp:lastModifiedBy>Галина Ширяева</cp:lastModifiedBy>
  <cp:revision>52</cp:revision>
  <dcterms:created xsi:type="dcterms:W3CDTF">2020-04-10T04:42:25Z</dcterms:created>
  <dcterms:modified xsi:type="dcterms:W3CDTF">2020-04-23T15:37:51Z</dcterms:modified>
</cp:coreProperties>
</file>