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5" r:id="rId3"/>
    <p:sldId id="273" r:id="rId4"/>
    <p:sldId id="274" r:id="rId5"/>
    <p:sldId id="272" r:id="rId6"/>
    <p:sldId id="271" r:id="rId7"/>
    <p:sldId id="270" r:id="rId8"/>
    <p:sldId id="269" r:id="rId9"/>
    <p:sldId id="268" r:id="rId10"/>
    <p:sldId id="266" r:id="rId11"/>
    <p:sldId id="265" r:id="rId12"/>
    <p:sldId id="264" r:id="rId13"/>
    <p:sldId id="263" r:id="rId14"/>
    <p:sldId id="262" r:id="rId15"/>
    <p:sldId id="260" r:id="rId16"/>
    <p:sldId id="276" r:id="rId17"/>
    <p:sldId id="258" r:id="rId18"/>
    <p:sldId id="261" r:id="rId19"/>
    <p:sldId id="259" r:id="rId20"/>
    <p:sldId id="25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96DC8A-91B5-422C-A5DB-0E63D28ACA4A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F7DC841-D089-47D8-B567-85BE34826E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ulmonolog.com/content/pnevmotoraks" TargetMode="External"/><Relationship Id="rId2" Type="http://schemas.openxmlformats.org/officeDocument/2006/relationships/hyperlink" Target="http://pulmonolog.com/content/dykhatelnaya-nedostatochnos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ulmonolog.com/content/pnevmotorak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ulmonolog.com/content/pnevmotorak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ulmonolog.com/content/pnevmotorak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7776863" cy="25202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692696"/>
            <a:ext cx="8568952" cy="4752528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6600" dirty="0" smtClean="0"/>
              <a:t>Принципы </a:t>
            </a:r>
            <a:r>
              <a:rPr lang="ru-RU" sz="6600" dirty="0" err="1" smtClean="0"/>
              <a:t>кислородотерапии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3581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964488" cy="1512168"/>
          </a:xfrm>
        </p:spPr>
        <p:txBody>
          <a:bodyPr/>
          <a:lstStyle/>
          <a:p>
            <a:pPr algn="ctr"/>
            <a:r>
              <a:rPr lang="ru-RU" sz="2800" dirty="0">
                <a:effectLst/>
              </a:rPr>
              <a:t>Режимы и техническое обеспечение ургентной кислородной терапии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060848"/>
            <a:ext cx="8496944" cy="4392488"/>
          </a:xfrm>
        </p:spPr>
        <p:txBody>
          <a:bodyPr>
            <a:normAutofit/>
          </a:bodyPr>
          <a:lstStyle/>
          <a:p>
            <a:r>
              <a:rPr lang="ru-RU" sz="2800" dirty="0"/>
              <a:t>При проведении ургентной </a:t>
            </a:r>
            <a:r>
              <a:rPr lang="ru-RU" sz="2800" dirty="0" err="1"/>
              <a:t>кислородотерапии</a:t>
            </a:r>
            <a:r>
              <a:rPr lang="ru-RU" sz="2800" dirty="0"/>
              <a:t>, как правило, используются централизованные источники O2. Кислородная терапия проводится непрерывно, постоянно, до достижения поставленной цели (разрешение </a:t>
            </a:r>
            <a:r>
              <a:rPr lang="ru-RU" sz="2800" dirty="0">
                <a:hlinkClick r:id="rId2"/>
              </a:rPr>
              <a:t>острой дыхательной недостаточности</a:t>
            </a:r>
            <a:r>
              <a:rPr lang="ru-RU" sz="2800" dirty="0"/>
              <a:t>, </a:t>
            </a:r>
            <a:r>
              <a:rPr lang="ru-RU" sz="2800" dirty="0">
                <a:hlinkClick r:id="rId3"/>
              </a:rPr>
              <a:t>пневмоторакса</a:t>
            </a:r>
            <a:r>
              <a:rPr lang="ru-RU" sz="2800" dirty="0"/>
              <a:t>). Существует несколько систем для доставки O2 в дыхательные пути пациента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7853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858000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7704856" cy="5217760"/>
          </a:xfrm>
        </p:spPr>
        <p:txBody>
          <a:bodyPr>
            <a:noAutofit/>
          </a:bodyPr>
          <a:lstStyle/>
          <a:p>
            <a:r>
              <a:rPr lang="ru-RU" sz="2800" dirty="0"/>
              <a:t>Самой простой и удобной системой доставки 02 являются носовые канюли. Канюли позволяют создавать кислородно-воздушную смесь с FiO2 до 24—40 % при потоке O2 1—5 л/мин FiO2, % = 20 + 4 х поток O2, л/мин). Простая лицевая маска позволяет создавать FiO2 от 35 до 60% при потоке O2 5—15 л/мин. Для обеспечения "вымывания" С02 рекомендуется поток 02 &gt; 5 л/мин. Маска предпочтительна для больных, которые дышат ртом, а также у пациентов с повышенной раздражительностью слизистой носа.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96184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597352"/>
            <a:ext cx="6512511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7848872" cy="5112568"/>
          </a:xfrm>
        </p:spPr>
        <p:txBody>
          <a:bodyPr>
            <a:normAutofit/>
          </a:bodyPr>
          <a:lstStyle/>
          <a:p>
            <a:r>
              <a:rPr lang="ru-RU" sz="2400" dirty="0"/>
              <a:t>Однако при тяжелой гипоксемии и потребности в FiO2 &gt; 50% и канюли, и простая маска могут оказаться неэффективными методами доставки O2. В данной ситуации используют маски с расходным мешком (нереверсивные маски), позволяющие при плотной подгонке маски к лицу достигать FiO2 до 90%, однако плотное крепление маски мало комфортно и плохо переносится. Если адекватная </a:t>
            </a:r>
            <a:r>
              <a:rPr lang="ru-RU" sz="2400" dirty="0" err="1"/>
              <a:t>оксигенация</a:t>
            </a:r>
            <a:r>
              <a:rPr lang="ru-RU" sz="2400" dirty="0"/>
              <a:t> не может быть достигнута при помощи повышения FiO2, следует</a:t>
            </a:r>
            <a:br>
              <a:rPr lang="ru-RU" sz="2400" dirty="0"/>
            </a:br>
            <a:r>
              <a:rPr lang="ru-RU" sz="2400" dirty="0"/>
              <a:t>рассмотреть вопрос о респираторной поддержке.</a:t>
            </a:r>
          </a:p>
        </p:txBody>
      </p:sp>
    </p:spTree>
    <p:extLst>
      <p:ext uri="{BB962C8B-B14F-4D97-AF65-F5344CB8AC3E}">
        <p14:creationId xmlns:p14="http://schemas.microsoft.com/office/powerpoint/2010/main" val="342467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926976"/>
          </a:xfrm>
        </p:spPr>
        <p:txBody>
          <a:bodyPr/>
          <a:lstStyle/>
          <a:p>
            <a:pPr algn="ctr"/>
            <a:r>
              <a:rPr lang="ru-RU" sz="2400" dirty="0">
                <a:effectLst/>
              </a:rPr>
              <a:t>Режимы назначения и техническое обеспечение длительной кислородной терапии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700808"/>
            <a:ext cx="8496944" cy="484287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Большинству больных c хронической дыхательной недостаточностью достаточно потока O2 1—2 л/мин, хотя у наиболее тяжелых больных поток может быть увеличен и до 4—5 л/мин. Рекомендуется проведение ДКТ не менее 15 ч в сутки. Максимальные перерывы между сеансами O2-терапии не должны превышать 2 ч подряд</a:t>
            </a:r>
            <a:r>
              <a:rPr lang="ru-RU" dirty="0" smtClean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В ночное время, при физической нагрузке и при воздушных перелетах необходимо увеличивать поток O2 в среднем на 1 л/мин по сравнению с оптимальным дневным потоком. Для проведения длительной </a:t>
            </a:r>
            <a:r>
              <a:rPr lang="ru-RU" dirty="0" err="1"/>
              <a:t>кислородотерапии</a:t>
            </a:r>
            <a:r>
              <a:rPr lang="ru-RU" dirty="0"/>
              <a:t> в домашних условиях требуются автономные и портативные источники O2: </a:t>
            </a:r>
            <a:r>
              <a:rPr lang="ru-RU" dirty="0" smtClean="0"/>
              <a:t>концентраторы, баллоны </a:t>
            </a:r>
            <a:r>
              <a:rPr lang="ru-RU" dirty="0"/>
              <a:t>с сжатым газом и резервуары с жидким O2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130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926976"/>
          </a:xfrm>
        </p:spPr>
        <p:txBody>
          <a:bodyPr/>
          <a:lstStyle/>
          <a:p>
            <a:r>
              <a:rPr lang="ru-RU" sz="2800" dirty="0">
                <a:effectLst/>
              </a:rPr>
              <a:t>Сравнение источников кислорода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99259119"/>
              </p:ext>
            </p:extLst>
          </p:nvPr>
        </p:nvGraphicFramePr>
        <p:xfrm>
          <a:off x="179512" y="908722"/>
          <a:ext cx="8568949" cy="5815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7936"/>
                <a:gridCol w="3423078"/>
                <a:gridCol w="2107935"/>
              </a:tblGrid>
              <a:tr h="792086">
                <a:tc>
                  <a:txBody>
                    <a:bodyPr/>
                    <a:lstStyle/>
                    <a:p>
                      <a:pPr algn="just">
                        <a:lnSpc>
                          <a:spcPts val="1575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050" dirty="0">
                          <a:effectLst/>
                        </a:rPr>
                        <a:t/>
                      </a:r>
                      <a:br>
                        <a:rPr lang="ru-RU" sz="105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Система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Преимущества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Недостатки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4513">
                <a:tc rowSpan="3"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Концентраторы </a:t>
                      </a:r>
                      <a:r>
                        <a:rPr lang="ru-RU" sz="2000" dirty="0">
                          <a:effectLst/>
                        </a:rPr>
                        <a:t>О2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Низкая </a:t>
                      </a:r>
                      <a:r>
                        <a:rPr lang="ru-RU" sz="2000" dirty="0">
                          <a:effectLst/>
                        </a:rPr>
                        <a:t>стоимость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Большой </a:t>
                      </a:r>
                      <a:r>
                        <a:rPr lang="ru-RU" sz="2000" dirty="0">
                          <a:effectLst/>
                        </a:rPr>
                        <a:t>вес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4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Широкая </a:t>
                      </a:r>
                      <a:r>
                        <a:rPr lang="ru-RU" sz="2000" dirty="0">
                          <a:effectLst/>
                        </a:rPr>
                        <a:t>доступность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marL="95250" marR="66675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большие </a:t>
                      </a:r>
                      <a:r>
                        <a:rPr lang="ru-RU" sz="1800" dirty="0">
                          <a:effectLst/>
                        </a:rPr>
                        <a:t>размеры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53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Простота </a:t>
                      </a:r>
                      <a:r>
                        <a:rPr lang="ru-RU" sz="2000" dirty="0">
                          <a:effectLst/>
                        </a:rPr>
                        <a:t>использования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Необходимость в регулярном техобслуживании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683154"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Резервуары </a:t>
                      </a:r>
                      <a:r>
                        <a:rPr lang="ru-RU" sz="2000" dirty="0">
                          <a:effectLst/>
                        </a:rPr>
                        <a:t>с жидким O2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Достаточная </a:t>
                      </a:r>
                      <a:r>
                        <a:rPr lang="ru-RU" sz="2000" dirty="0">
                          <a:effectLst/>
                        </a:rPr>
                        <a:t>портативность Нет необходимости в частом техобслуживании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Высокая </a:t>
                      </a:r>
                      <a:r>
                        <a:rPr lang="ru-RU" sz="2000" dirty="0">
                          <a:effectLst/>
                        </a:rPr>
                        <a:t>стоимость Несовместимость частей производителей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4513">
                <a:tc rowSpan="2"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Баллоны со сжатым газом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Малый вес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Сложность заправки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240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Портативность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 marR="6667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Потребность в частых заправках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329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741368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568952" cy="5976664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качестве систем для доставки O2 в домашних условиях чаще всего используются носовые канюли. Доставка O2 в альвеолы происходит только во время ранней фазы вдоха (примерно 1/6 часть дыхательного цикла), в то время как остальной O2 расходуется "вхолостую".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осуществления более </a:t>
            </a:r>
            <a:r>
              <a:rPr lang="ru-RU" dirty="0" smtClean="0"/>
              <a:t>эффективной доставки </a:t>
            </a:r>
            <a:r>
              <a:rPr lang="ru-RU" dirty="0"/>
              <a:t>O2 предложено несколько типов </a:t>
            </a:r>
            <a:r>
              <a:rPr lang="ru-RU" dirty="0" err="1"/>
              <a:t>кислородосберегающих</a:t>
            </a:r>
            <a:r>
              <a:rPr lang="ru-RU" dirty="0"/>
              <a:t> устройств: резервуарные канюли, пульсирующие устройства доставки O2 и </a:t>
            </a:r>
            <a:r>
              <a:rPr lang="ru-RU" dirty="0" err="1"/>
              <a:t>транстрахеальные</a:t>
            </a:r>
            <a:r>
              <a:rPr lang="ru-RU" dirty="0"/>
              <a:t> катетеры. При их использовании достигается экономия O2 в 2—4 раза, т.е. создается возможность снижения </a:t>
            </a:r>
            <a:r>
              <a:rPr lang="ru-RU" dirty="0" smtClean="0"/>
              <a:t>потока на </a:t>
            </a:r>
            <a:r>
              <a:rPr lang="ru-RU" dirty="0"/>
              <a:t>такую же величину и, следовательно, увеличения времени использования источников O2, что особенно важно для портативных систем</a:t>
            </a:r>
            <a:r>
              <a:rPr lang="ru-RU" dirty="0" smtClean="0"/>
              <a:t>. </a:t>
            </a:r>
            <a:endParaRPr lang="ru-RU" dirty="0"/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616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632848" cy="1143000"/>
          </a:xfrm>
        </p:spPr>
        <p:txBody>
          <a:bodyPr/>
          <a:lstStyle/>
          <a:p>
            <a:pPr algn="ctr"/>
            <a:r>
              <a:rPr lang="ru-RU" dirty="0">
                <a:effectLst/>
              </a:rPr>
              <a:t>Противопоказания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916832"/>
            <a:ext cx="8424936" cy="4392488"/>
          </a:xfrm>
        </p:spPr>
        <p:txBody>
          <a:bodyPr/>
          <a:lstStyle/>
          <a:p>
            <a:r>
              <a:rPr lang="ru-RU" sz="2400" dirty="0"/>
              <a:t>Абсолютных противопоказаний к назначению O2 не существует. У больных с хронической гиперкапнией для предупреждения дальнейшего нарастания РаСO2 необходимо назначение дозы O2, достаточной для поддержания РаO2 в пределах 60—65 мм рт. ст. С учетом токсического влияния O2 на легочную ткань не рекомендовано использование FiO2 более 60% свыше 48 ч (для снижения FiO2 показано использование РЕЕР, </a:t>
            </a:r>
            <a:r>
              <a:rPr lang="ru-RU" sz="2400" dirty="0" err="1"/>
              <a:t>прональной</a:t>
            </a:r>
            <a:r>
              <a:rPr lang="ru-RU" sz="2400" dirty="0"/>
              <a:t> позиции, NO, экстракорпоральной мембранной </a:t>
            </a:r>
            <a:r>
              <a:rPr lang="ru-RU" sz="2400" dirty="0" err="1"/>
              <a:t>оксигенации</a:t>
            </a:r>
            <a:r>
              <a:rPr lang="ru-RU" sz="2400" dirty="0"/>
              <a:t> и др.).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166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864096"/>
          </a:xfrm>
        </p:spPr>
        <p:txBody>
          <a:bodyPr/>
          <a:lstStyle/>
          <a:p>
            <a:pPr algn="ctr"/>
            <a:r>
              <a:rPr lang="ru-RU" dirty="0">
                <a:effectLst/>
              </a:rPr>
              <a:t>Побочные эффекты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568952" cy="5274920"/>
          </a:xfrm>
        </p:spPr>
        <p:txBody>
          <a:bodyPr>
            <a:normAutofit/>
          </a:bodyPr>
          <a:lstStyle/>
          <a:p>
            <a:pPr lvl="0"/>
            <a:r>
              <a:rPr lang="ru-RU" sz="2400" dirty="0"/>
              <a:t>Кислород-индуцированная гиперкапния развивается у больных с </a:t>
            </a:r>
            <a:r>
              <a:rPr lang="ru-RU" sz="2400" dirty="0" err="1"/>
              <a:t>гиповентиляцией</a:t>
            </a:r>
            <a:r>
              <a:rPr lang="ru-RU" sz="2400" dirty="0"/>
              <a:t>. В основе данного побочного эффекта лежат следующие механизмы:</a:t>
            </a:r>
          </a:p>
          <a:p>
            <a:r>
              <a:rPr lang="ru-RU" sz="2400" dirty="0"/>
              <a:t>1) снижение минутной вентиляции вследствие устранения гипоксической стимуляции дыхательного центра;</a:t>
            </a:r>
          </a:p>
          <a:p>
            <a:pPr lvl="0"/>
            <a:r>
              <a:rPr lang="ru-RU" sz="2400" dirty="0" smtClean="0"/>
              <a:t>2) повышение </a:t>
            </a:r>
            <a:r>
              <a:rPr lang="ru-RU" sz="2400" dirty="0"/>
              <a:t>функционального мертвого пространства вследствие устранения гипоксической </a:t>
            </a:r>
            <a:r>
              <a:rPr lang="ru-RU" sz="2400" dirty="0" err="1"/>
              <a:t>вазоконстрикции</a:t>
            </a:r>
            <a:r>
              <a:rPr lang="ru-RU" sz="2400" dirty="0"/>
              <a:t>;</a:t>
            </a:r>
          </a:p>
          <a:p>
            <a:pPr lvl="0"/>
            <a:r>
              <a:rPr lang="ru-RU" sz="2400" dirty="0" smtClean="0"/>
              <a:t>3) эффект </a:t>
            </a:r>
            <a:r>
              <a:rPr lang="ru-RU" sz="2400" dirty="0" err="1"/>
              <a:t>Холдейна</a:t>
            </a:r>
            <a:r>
              <a:rPr lang="ru-RU" sz="2400" dirty="0"/>
              <a:t> (высвобождение СO2 от молекул оксигемоглобина выше по сравнению с </a:t>
            </a:r>
            <a:r>
              <a:rPr lang="ru-RU" sz="2400" dirty="0" err="1"/>
              <a:t>дезоксигемоглобином</a:t>
            </a:r>
            <a:r>
              <a:rPr lang="ru-RU" sz="2400" dirty="0"/>
              <a:t>).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879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-1251520"/>
            <a:ext cx="6512511" cy="10709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568952" cy="5472608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Токсическое действие O2: нарушение </a:t>
            </a:r>
            <a:r>
              <a:rPr lang="ru-RU" dirty="0" err="1"/>
              <a:t>мукоцилиарного</a:t>
            </a:r>
            <a:r>
              <a:rPr lang="ru-RU" dirty="0"/>
              <a:t> клиренса, развитие абсорбционных ателектазов, интерстициального отека и фиброза легких, альвеолярных геморрагий, что проявляется картиной острого повреждения легких (двусторонние легочные инфильтраты, усиление шунта и гипоксемии</a:t>
            </a:r>
            <a:r>
              <a:rPr lang="ru-RU" dirty="0" smtClean="0"/>
              <a:t>).</a:t>
            </a:r>
            <a:endParaRPr lang="ru-RU" dirty="0"/>
          </a:p>
          <a:p>
            <a:pPr lvl="0"/>
            <a:r>
              <a:rPr lang="ru-RU" dirty="0" err="1"/>
              <a:t>Ретролентальная</a:t>
            </a:r>
            <a:r>
              <a:rPr lang="ru-RU" dirty="0"/>
              <a:t> </a:t>
            </a:r>
            <a:r>
              <a:rPr lang="ru-RU" dirty="0" err="1"/>
              <a:t>фиброплазия</a:t>
            </a:r>
            <a:r>
              <a:rPr lang="ru-RU" dirty="0"/>
              <a:t> (</a:t>
            </a:r>
            <a:r>
              <a:rPr lang="ru-RU" dirty="0" err="1"/>
              <a:t>ретинопатия</a:t>
            </a:r>
            <a:r>
              <a:rPr lang="ru-RU" dirty="0"/>
              <a:t>): развивается во время </a:t>
            </a:r>
            <a:r>
              <a:rPr lang="ru-RU" dirty="0" err="1"/>
              <a:t>кислородотерапии</a:t>
            </a:r>
            <a:r>
              <a:rPr lang="ru-RU" dirty="0"/>
              <a:t> у новорожденных с низкой массой тела или с </a:t>
            </a:r>
            <a:r>
              <a:rPr lang="ru-RU" dirty="0" err="1"/>
              <a:t>гестационным</a:t>
            </a:r>
            <a:r>
              <a:rPr lang="ru-RU" dirty="0"/>
              <a:t> возрастом &lt; 34 недель</a:t>
            </a:r>
            <a:r>
              <a:rPr lang="ru-RU" dirty="0" smtClean="0"/>
              <a:t>.</a:t>
            </a:r>
            <a:endParaRPr lang="ru-RU" dirty="0"/>
          </a:p>
          <a:p>
            <a:pPr lvl="0"/>
            <a:r>
              <a:rPr lang="ru-RU" dirty="0"/>
              <a:t>Бронхолегочная дисплазия (эпителиальная гиперплазия и плоскоклеточная метаплазия крупных дыхательных путей, утолщение альвеолярных стенок, перибронхиальный и интерстициальный фиброз) развивается у новорожденных после проведения механической вентиляции легких и </a:t>
            </a:r>
            <a:r>
              <a:rPr lang="ru-RU" dirty="0" err="1"/>
              <a:t>кислородотерапии</a:t>
            </a:r>
            <a:r>
              <a:rPr lang="ru-RU" dirty="0"/>
              <a:t> по поводу острого респираторного </a:t>
            </a:r>
            <a:r>
              <a:rPr lang="ru-RU" dirty="0" err="1"/>
              <a:t>дистресс</a:t>
            </a:r>
            <a:r>
              <a:rPr lang="ru-RU" dirty="0"/>
              <a:t>-синдрома.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652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512511" cy="1143000"/>
          </a:xfrm>
        </p:spPr>
        <p:txBody>
          <a:bodyPr/>
          <a:lstStyle/>
          <a:p>
            <a:pPr algn="ctr"/>
            <a:r>
              <a:rPr lang="ru-RU" dirty="0">
                <a:effectLst/>
              </a:rPr>
              <a:t>Предостережения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8136904" cy="4896544"/>
          </a:xfrm>
        </p:spPr>
        <p:txBody>
          <a:bodyPr/>
          <a:lstStyle/>
          <a:p>
            <a:r>
              <a:rPr lang="ru-RU" sz="3200" dirty="0"/>
              <a:t>Известны случаи возгораний и взрывов во время проведения </a:t>
            </a:r>
            <a:r>
              <a:rPr lang="ru-RU" sz="3200" dirty="0" err="1"/>
              <a:t>кислородо</a:t>
            </a:r>
            <a:r>
              <a:rPr lang="ru-RU" sz="3200" dirty="0"/>
              <a:t>- терапии, главной причиной которых является курение, поэтому при использовании O2 запрещается курение больных и членов их семей в помещении, кроме того, цилиндры и резервуары с O2 не должны находиться рядом с источниками огня и тепла.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069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259632" y="-387424"/>
            <a:ext cx="6512511" cy="3874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692696"/>
            <a:ext cx="7776864" cy="5688632"/>
          </a:xfrm>
        </p:spPr>
        <p:txBody>
          <a:bodyPr/>
          <a:lstStyle/>
          <a:p>
            <a:pPr algn="just"/>
            <a:r>
              <a:rPr lang="ru-RU" sz="3200" u="sng" dirty="0" err="1"/>
              <a:t>Кислородотерапия</a:t>
            </a:r>
            <a:r>
              <a:rPr lang="ru-RU" sz="3200" dirty="0"/>
              <a:t> </a:t>
            </a:r>
            <a:r>
              <a:rPr lang="ru-RU" dirty="0"/>
              <a:t>относится к наиболее важным, </a:t>
            </a:r>
            <a:r>
              <a:rPr lang="ru-RU" dirty="0" err="1"/>
              <a:t>жизнеспасающим</a:t>
            </a:r>
            <a:r>
              <a:rPr lang="ru-RU" dirty="0"/>
              <a:t> методам лечения угрожающих и тяжелых состояний. Как и всякое лекарственное средство, O2 требует соблюдения правильного дозирования, четких показаний к назначению. Важное значение имеют методы доставки O2. Неадекватное дозирование O2 и отсутствие мониторинга </a:t>
            </a:r>
            <a:r>
              <a:rPr lang="ru-RU" dirty="0" err="1"/>
              <a:t>кислородотерапии</a:t>
            </a:r>
            <a:r>
              <a:rPr lang="ru-RU" dirty="0"/>
              <a:t> могут привести к серьезным последствиям. Применение O2 является наиболее </a:t>
            </a:r>
            <a:r>
              <a:rPr lang="ru-RU" dirty="0" err="1"/>
              <a:t>патофизиологически</a:t>
            </a:r>
            <a:r>
              <a:rPr lang="ru-RU" dirty="0"/>
              <a:t> обоснованным методом терапии гипоксемии. Кроме того, </a:t>
            </a:r>
            <a:r>
              <a:rPr lang="ru-RU" dirty="0" err="1"/>
              <a:t>кислородотерапия</a:t>
            </a:r>
            <a:r>
              <a:rPr lang="ru-RU" dirty="0"/>
              <a:t> </a:t>
            </a:r>
            <a:r>
              <a:rPr lang="ru-RU" dirty="0" err="1"/>
              <a:t>примененяется</a:t>
            </a:r>
            <a:r>
              <a:rPr lang="ru-RU" dirty="0"/>
              <a:t> при некоторых состояниях, не сопровождающихся снижением РаO2: при легочной гипертензии, отравлении угарным газом,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  <a:hlinkClick r:id="rId2"/>
              </a:rPr>
              <a:t>пневмотораксе</a:t>
            </a:r>
            <a:r>
              <a:rPr lang="ru-RU" dirty="0"/>
              <a:t> и т.п.</a:t>
            </a:r>
          </a:p>
        </p:txBody>
      </p:sp>
    </p:spTree>
    <p:extLst>
      <p:ext uri="{BB962C8B-B14F-4D97-AF65-F5344CB8AC3E}">
        <p14:creationId xmlns:p14="http://schemas.microsoft.com/office/powerpoint/2010/main" val="95307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algn="ctr"/>
            <a:r>
              <a:rPr lang="ru-RU" dirty="0">
                <a:effectLst/>
              </a:rPr>
              <a:t>Взаимодействия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628800"/>
            <a:ext cx="8640960" cy="4914880"/>
          </a:xfrm>
        </p:spPr>
        <p:txBody>
          <a:bodyPr>
            <a:normAutofit lnSpcReduction="10000"/>
          </a:bodyPr>
          <a:lstStyle/>
          <a:p>
            <a:r>
              <a:rPr lang="ru-RU" sz="2800" dirty="0" err="1"/>
              <a:t>Кислородотерапия</a:t>
            </a:r>
            <a:r>
              <a:rPr lang="ru-RU" sz="2800" dirty="0"/>
              <a:t> должна использоваться с осторожностью у больных, получающих </a:t>
            </a:r>
            <a:r>
              <a:rPr lang="ru-RU" sz="2800" dirty="0" err="1"/>
              <a:t>блеомицин</a:t>
            </a:r>
            <a:r>
              <a:rPr lang="ru-RU" sz="2800" dirty="0"/>
              <a:t>, так как такая комбинация обладает высоким риском развития диффузного повреждения легких (двусторонние легочные инфильтраты, диспноэ, непродуктивный кашель, снижение </a:t>
            </a:r>
            <a:r>
              <a:rPr lang="ru-RU" sz="2800" dirty="0" err="1"/>
              <a:t>комплайенса</a:t>
            </a:r>
            <a:r>
              <a:rPr lang="ru-RU" sz="2800" dirty="0"/>
              <a:t> легких). </a:t>
            </a:r>
            <a:endParaRPr lang="ru-RU" sz="2800" dirty="0" smtClean="0"/>
          </a:p>
          <a:p>
            <a:r>
              <a:rPr lang="ru-RU" sz="2800" dirty="0" smtClean="0"/>
              <a:t>Кроме </a:t>
            </a:r>
            <a:r>
              <a:rPr lang="ru-RU" sz="2800" dirty="0"/>
              <a:t>того, есть данные о повышенном риске развития данного осложнения при назначении O2 больным, принимающим </a:t>
            </a:r>
            <a:r>
              <a:rPr lang="ru-RU" sz="2800" dirty="0" err="1"/>
              <a:t>амиодарон</a:t>
            </a:r>
            <a:r>
              <a:rPr lang="ru-RU" sz="2800" dirty="0"/>
              <a:t>, лучевую терапию.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0793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632848" cy="1080120"/>
          </a:xfrm>
        </p:spPr>
        <p:txBody>
          <a:bodyPr/>
          <a:lstStyle/>
          <a:p>
            <a:pPr algn="ctr"/>
            <a:r>
              <a:rPr lang="ru-RU" sz="2800" dirty="0">
                <a:effectLst/>
              </a:rPr>
              <a:t>Механизм действия и фармакологические эффекты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412776"/>
            <a:ext cx="8064896" cy="5184576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Основным эффектом </a:t>
            </a:r>
            <a:r>
              <a:rPr lang="ru-RU" dirty="0" err="1"/>
              <a:t>кислородотерапии</a:t>
            </a:r>
            <a:r>
              <a:rPr lang="ru-RU" dirty="0"/>
              <a:t> является коррекция гипоксемии, т.е. восстановление нарушенного транспорта O2, в первую очередь за счет повышения в крови O2, связанного с гемоглобином. Это приводит к увеличению доставки O2 к сердцу, головному мозгу и другим жизненно важным органам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 err="1"/>
              <a:t>Кислородотерапия</a:t>
            </a:r>
            <a:r>
              <a:rPr lang="ru-RU" dirty="0"/>
              <a:t> уменьшает легочную </a:t>
            </a:r>
            <a:r>
              <a:rPr lang="ru-RU" dirty="0" err="1"/>
              <a:t>вазоконстрикцию</a:t>
            </a:r>
            <a:r>
              <a:rPr lang="ru-RU" dirty="0"/>
              <a:t> и легочно-сосудистое сопротивление, вследствие чего повышается ударный объем и сердечный выброс, уменьшается почечная </a:t>
            </a:r>
            <a:r>
              <a:rPr lang="ru-RU" dirty="0" err="1"/>
              <a:t>вазоконстрикция</a:t>
            </a:r>
            <a:r>
              <a:rPr lang="ru-RU" dirty="0"/>
              <a:t> и возрастает экскреция натрия. Кроме того, </a:t>
            </a:r>
            <a:r>
              <a:rPr lang="ru-RU" dirty="0" err="1"/>
              <a:t>кислородотерапия</a:t>
            </a:r>
            <a:r>
              <a:rPr lang="ru-RU" dirty="0"/>
              <a:t> приводит к обратному развитию </a:t>
            </a:r>
            <a:r>
              <a:rPr lang="ru-RU" dirty="0" err="1"/>
              <a:t>ремоделирования</a:t>
            </a:r>
            <a:r>
              <a:rPr lang="ru-RU" dirty="0"/>
              <a:t> легочных сосудов (уменьшению пролиферации гладкомышечных клеток, фибробластов и синтеза протеинов матрикса).</a:t>
            </a:r>
          </a:p>
        </p:txBody>
      </p:sp>
    </p:spTree>
    <p:extLst>
      <p:ext uri="{BB962C8B-B14F-4D97-AF65-F5344CB8AC3E}">
        <p14:creationId xmlns:p14="http://schemas.microsoft.com/office/powerpoint/2010/main" val="182093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453336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568952" cy="5904656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Повышенные концентрации O2 используются для вытеснения других газов из тканей организма, например, для вытеснения СО при отравлении угарным газом, для повышения абсорбции азота при </a:t>
            </a:r>
            <a:r>
              <a:rPr lang="ru-RU" dirty="0">
                <a:hlinkClick r:id="rId2"/>
              </a:rPr>
              <a:t>пневмотораксе</a:t>
            </a:r>
            <a:r>
              <a:rPr lang="ru-RU" dirty="0"/>
              <a:t> и т.д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Повышенные концентрации O2 усиливают бактерицидную активность нейтрофилов за счет увеличения продукции ими </a:t>
            </a:r>
            <a:r>
              <a:rPr lang="ru-RU" dirty="0" err="1"/>
              <a:t>супероксидных</a:t>
            </a:r>
            <a:r>
              <a:rPr lang="ru-RU" dirty="0"/>
              <a:t> радикалов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Повышенные концентрации O2 тормозят высвобождение дофамина в каротидных тельцах, в результате чего происходит снижение стимуляции </a:t>
            </a:r>
            <a:r>
              <a:rPr lang="ru-RU" dirty="0" err="1"/>
              <a:t>хемотактических</a:t>
            </a:r>
            <a:r>
              <a:rPr lang="ru-RU" dirty="0"/>
              <a:t> триггерных зон головного мозга и уменьшается частота возникновения тошноты и рвоты вследствие анестезии, оперативных вмешательств и транспортировки больных.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27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488832" cy="1143000"/>
          </a:xfrm>
        </p:spPr>
        <p:txBody>
          <a:bodyPr/>
          <a:lstStyle/>
          <a:p>
            <a:pPr algn="ctr"/>
            <a:r>
              <a:rPr lang="ru-RU" dirty="0">
                <a:effectLst/>
              </a:rPr>
              <a:t>Место в терапии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208912" cy="455484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Использование O2 может быть: </a:t>
            </a:r>
            <a:endParaRPr lang="ru-RU" sz="2800" dirty="0" smtClean="0"/>
          </a:p>
          <a:p>
            <a:r>
              <a:rPr lang="ru-RU" sz="2800" dirty="0" smtClean="0"/>
              <a:t>неотложным</a:t>
            </a:r>
            <a:r>
              <a:rPr lang="ru-RU" sz="2800" dirty="0"/>
              <a:t>, ургентным — при неотложных состояниях (пневмония, отек легких, травма), в течение относительно короткого времени (часы, дни)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и </a:t>
            </a:r>
            <a:r>
              <a:rPr lang="ru-RU" sz="2800" dirty="0"/>
              <a:t>длительным, постоянным — у больных с хронической гипоксемией, в течение нескольких месяцев или лет (как правило, в домашних условиях); такая форма терапии называется длительной </a:t>
            </a:r>
            <a:r>
              <a:rPr lang="ru-RU" sz="2800" dirty="0" err="1"/>
              <a:t>кислородотерапией</a:t>
            </a:r>
            <a:r>
              <a:rPr lang="ru-RU" sz="280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0072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1152128"/>
          </a:xfrm>
        </p:spPr>
        <p:txBody>
          <a:bodyPr/>
          <a:lstStyle/>
          <a:p>
            <a:pPr algn="ctr"/>
            <a:r>
              <a:rPr lang="ru-RU" sz="3200" dirty="0">
                <a:effectLst/>
              </a:rPr>
              <a:t>Показания к ургентной </a:t>
            </a:r>
            <a:r>
              <a:rPr lang="ru-RU" sz="3200" dirty="0" err="1">
                <a:effectLst/>
              </a:rPr>
              <a:t>кислородотерапии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136904" cy="4914880"/>
          </a:xfrm>
        </p:spPr>
        <p:txBody>
          <a:bodyPr>
            <a:normAutofit/>
          </a:bodyPr>
          <a:lstStyle/>
          <a:p>
            <a:pPr lvl="0"/>
            <a:r>
              <a:rPr lang="ru-RU" u="sng" dirty="0"/>
              <a:t>Документированная гипоксемия</a:t>
            </a:r>
            <a:r>
              <a:rPr lang="ru-RU" u="sng" dirty="0" smtClean="0"/>
              <a:t>: </a:t>
            </a:r>
            <a:r>
              <a:rPr lang="ru-RU" dirty="0" smtClean="0"/>
              <a:t>у </a:t>
            </a:r>
            <a:r>
              <a:rPr lang="ru-RU" dirty="0"/>
              <a:t>взрослых, детей, новорожденных старше 28 дней при РаO2 &lt; 60 мм рт. ст. или SаO2 &lt; 90% (при дыхании воздухом</a:t>
            </a:r>
            <a:r>
              <a:rPr lang="ru-RU" dirty="0" smtClean="0"/>
              <a:t>); у </a:t>
            </a:r>
            <a:r>
              <a:rPr lang="ru-RU" dirty="0"/>
              <a:t>новорожденных при РаO2 &lt;50 мм рт. ст. и/или Sа02 &lt; 88% или рСO2 &lt; 40 мм рт. ст.</a:t>
            </a:r>
          </a:p>
          <a:p>
            <a:pPr lvl="0"/>
            <a:r>
              <a:rPr lang="ru-RU" u="sng" dirty="0"/>
              <a:t>В неотложных ситуациях</a:t>
            </a:r>
            <a:r>
              <a:rPr lang="ru-RU" dirty="0"/>
              <a:t> при подозрении на гипоксемию, но при отсутствии возможности ее документировать (транспортировка больных, отек легких, </a:t>
            </a:r>
            <a:r>
              <a:rPr lang="ru-RU" dirty="0" err="1"/>
              <a:t>тахипноэ</a:t>
            </a:r>
            <a:r>
              <a:rPr lang="ru-RU" dirty="0"/>
              <a:t> &gt; 24 дыханий /мин, артериальная гипотензия — систолическое АД &lt;100 мм рт. ст.).</a:t>
            </a:r>
          </a:p>
          <a:p>
            <a:pPr lvl="0"/>
            <a:r>
              <a:rPr lang="ru-RU" dirty="0"/>
              <a:t>Тяжелая травма.</a:t>
            </a:r>
          </a:p>
          <a:p>
            <a:pPr lvl="0"/>
            <a:r>
              <a:rPr lang="ru-RU" dirty="0"/>
              <a:t>Острый инфаркт миокарда.</a:t>
            </a:r>
          </a:p>
          <a:p>
            <a:pPr lvl="0"/>
            <a:r>
              <a:rPr lang="ru-RU" dirty="0"/>
              <a:t>Ранний послеоперационный или </a:t>
            </a:r>
            <a:r>
              <a:rPr lang="ru-RU" dirty="0" err="1"/>
              <a:t>постнаркозный</a:t>
            </a:r>
            <a:r>
              <a:rPr lang="ru-RU" dirty="0"/>
              <a:t> период.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5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669360"/>
            <a:ext cx="6512511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496944" cy="6264696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800" dirty="0" smtClean="0"/>
              <a:t>Отравление </a:t>
            </a:r>
            <a:r>
              <a:rPr lang="ru-RU" sz="3800" dirty="0"/>
              <a:t>угарным газом: даже при нормальных значениях РаO2 показано использование высоких концентраций O2 (близким к 100%), так как кислород не только повышает содержание O2 в артериальной крови за счет растворенной фракции, но и является конкурентом СО за связывание с гемоглобином, а также уменьшает Т1/2 карбоксигемоглобина от 320 до 80 мин.</a:t>
            </a:r>
          </a:p>
          <a:p>
            <a:pPr lvl="0"/>
            <a:r>
              <a:rPr lang="ru-RU" sz="3800" dirty="0">
                <a:hlinkClick r:id="rId2"/>
              </a:rPr>
              <a:t>Пневмоторакс</a:t>
            </a:r>
            <a:r>
              <a:rPr lang="ru-RU" sz="3800" dirty="0"/>
              <a:t>: ингаляция O2 показана всем больным без исключения, даже при нормальном газовом составе артериальной крови, так как </a:t>
            </a:r>
            <a:r>
              <a:rPr lang="ru-RU" sz="3800" dirty="0" err="1"/>
              <a:t>кислородотерапия</a:t>
            </a:r>
            <a:r>
              <a:rPr lang="ru-RU" sz="3800" dirty="0"/>
              <a:t> повышает абсорбцию азота из плевральной полости и позволяет ускорить разрешение </a:t>
            </a:r>
            <a:r>
              <a:rPr lang="ru-RU" sz="3800" dirty="0">
                <a:hlinkClick r:id="rId2"/>
              </a:rPr>
              <a:t>пневмоторакса</a:t>
            </a:r>
            <a:r>
              <a:rPr lang="ru-RU" sz="3800" dirty="0"/>
              <a:t> </a:t>
            </a:r>
            <a:r>
              <a:rPr lang="ru-RU" sz="3800" dirty="0" smtClean="0"/>
              <a:t>в 4 </a:t>
            </a:r>
            <a:r>
              <a:rPr lang="ru-RU" sz="3800" dirty="0"/>
              <a:t>раза.</a:t>
            </a:r>
          </a:p>
          <a:p>
            <a:pPr lvl="0"/>
            <a:r>
              <a:rPr lang="ru-RU" sz="3800" dirty="0"/>
              <a:t>Предотвращение тошноты и рвоты у больных: использование высоких концентраций O2 во время оперативных вмешательств приводит к снижению частоты тошноты и рвоты у больных после резекции толстой кишки, лапароскопии, а также во время транспортировки.</a:t>
            </a:r>
          </a:p>
          <a:p>
            <a:pPr lvl="0"/>
            <a:r>
              <a:rPr lang="ru-RU" sz="3800" dirty="0"/>
              <a:t>Профилактика послеоперационных бактериальных осложнений: использование высоких концентраций O2 во время оперативных вмешательств является эффективным методом уменьшения частоты хирургических раневых инфекций.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8723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453336"/>
            <a:ext cx="6512511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136904" cy="5721816"/>
          </a:xfrm>
        </p:spPr>
        <p:txBody>
          <a:bodyPr>
            <a:noAutofit/>
          </a:bodyPr>
          <a:lstStyle/>
          <a:p>
            <a:r>
              <a:rPr lang="ru-RU" sz="2400" dirty="0"/>
              <a:t>Необходимо помнить, что </a:t>
            </a:r>
            <a:r>
              <a:rPr lang="ru-RU" sz="2400" dirty="0" err="1"/>
              <a:t>кислородотерапия</a:t>
            </a:r>
            <a:r>
              <a:rPr lang="ru-RU" sz="2400" dirty="0"/>
              <a:t> не является альтернативой механической вентиляции легких! </a:t>
            </a:r>
            <a:endParaRPr lang="ru-RU" sz="2400" dirty="0" smtClean="0"/>
          </a:p>
          <a:p>
            <a:r>
              <a:rPr lang="ru-RU" sz="2400" dirty="0" smtClean="0"/>
              <a:t>Риск </a:t>
            </a:r>
            <a:r>
              <a:rPr lang="ru-RU" sz="2400" dirty="0"/>
              <a:t>развития гиперкапнии на фоне </a:t>
            </a:r>
            <a:r>
              <a:rPr lang="ru-RU" sz="2400" dirty="0" err="1"/>
              <a:t>кислородотерапии</a:t>
            </a:r>
            <a:r>
              <a:rPr lang="ru-RU" sz="2400" dirty="0"/>
              <a:t> не должен быть причиной отказа от назначения кислорода больным с гипоксемией.</a:t>
            </a:r>
            <a:r>
              <a:rPr lang="ru-RU" sz="2400"/>
              <a:t/>
            </a:r>
            <a:br>
              <a:rPr lang="ru-RU" sz="2400"/>
            </a:br>
            <a:endParaRPr lang="ru-RU" sz="2400" smtClean="0"/>
          </a:p>
          <a:p>
            <a:r>
              <a:rPr lang="ru-RU" sz="2400" smtClean="0"/>
              <a:t>Длительная </a:t>
            </a:r>
            <a:r>
              <a:rPr lang="ru-RU" sz="2400" dirty="0" err="1"/>
              <a:t>кислородотерапии</a:t>
            </a:r>
            <a:r>
              <a:rPr lang="ru-RU" sz="2400" dirty="0"/>
              <a:t> на сегодняшний день является единственным методом терапии, способным снизить летальность больных ХОБЛ. У больных ХОБЛ с </a:t>
            </a:r>
            <a:r>
              <a:rPr lang="ru-RU" sz="2400" dirty="0" err="1"/>
              <a:t>развившейся</a:t>
            </a:r>
            <a:r>
              <a:rPr lang="ru-RU" sz="2400" dirty="0"/>
              <a:t> гипоксемией длительная </a:t>
            </a:r>
            <a:r>
              <a:rPr lang="ru-RU" sz="2400" dirty="0" err="1"/>
              <a:t>кислородотерапия</a:t>
            </a:r>
            <a:r>
              <a:rPr lang="ru-RU" sz="2400" dirty="0"/>
              <a:t> способна продлить жизнь на 6—7 лет.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88661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816767" cy="782960"/>
          </a:xfrm>
        </p:spPr>
        <p:txBody>
          <a:bodyPr/>
          <a:lstStyle/>
          <a:p>
            <a:pPr algn="ctr"/>
            <a:r>
              <a:rPr lang="ru-RU" sz="2800" dirty="0">
                <a:effectLst/>
              </a:rPr>
              <a:t>Задачи и мониторинг </a:t>
            </a:r>
            <a:r>
              <a:rPr lang="ru-RU" sz="2800" dirty="0" err="1">
                <a:effectLst/>
              </a:rPr>
              <a:t>кислородотерапии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24744"/>
            <a:ext cx="8280920" cy="5472608"/>
          </a:xfrm>
        </p:spPr>
        <p:txBody>
          <a:bodyPr/>
          <a:lstStyle/>
          <a:p>
            <a:r>
              <a:rPr lang="ru-RU" sz="2400" dirty="0"/>
              <a:t>Задачей </a:t>
            </a:r>
            <a:r>
              <a:rPr lang="ru-RU" sz="2400" dirty="0" err="1"/>
              <a:t>кислородотерапии</a:t>
            </a:r>
            <a:r>
              <a:rPr lang="ru-RU" sz="2400" dirty="0"/>
              <a:t> является коррекция гипоксемии и достижение значений РаO2 &gt; 60 мм рт. ст. и SаO2 &gt; 90%. Оптимальным считается поддержание РаO2 в пределах 60—65 мм рт. ст. и SаO2 в пределах 90—95%. Благодаря </a:t>
            </a:r>
            <a:r>
              <a:rPr lang="ru-RU" sz="2400" dirty="0" err="1"/>
              <a:t>синусовидной</a:t>
            </a:r>
            <a:r>
              <a:rPr lang="ru-RU" sz="2400" dirty="0"/>
              <a:t> форме кривой диссоциации оксигемоглобина, повышение РаO2 более 60 мм рт. ст. приводит лишь к незначительному увеличению SаO2 и СаO2. </a:t>
            </a:r>
            <a:endParaRPr lang="ru-RU" sz="2400" dirty="0" smtClean="0"/>
          </a:p>
          <a:p>
            <a:r>
              <a:rPr lang="ru-RU" sz="2400" dirty="0" smtClean="0"/>
              <a:t>Обязательным </a:t>
            </a:r>
            <a:r>
              <a:rPr lang="ru-RU" sz="2400" dirty="0"/>
              <a:t>условием проведения </a:t>
            </a:r>
            <a:r>
              <a:rPr lang="ru-RU" sz="2400" dirty="0" err="1"/>
              <a:t>кислородотерапии</a:t>
            </a:r>
            <a:r>
              <a:rPr lang="ru-RU" sz="2400" dirty="0"/>
              <a:t> является мониторинг состояния </a:t>
            </a:r>
            <a:r>
              <a:rPr lang="ru-RU" sz="2400" dirty="0" err="1"/>
              <a:t>оксигенации</a:t>
            </a:r>
            <a:r>
              <a:rPr lang="ru-RU" sz="2400" dirty="0"/>
              <a:t> при помощи </a:t>
            </a:r>
            <a:r>
              <a:rPr lang="ru-RU" sz="2400" dirty="0" err="1"/>
              <a:t>пульсоксиметрии</a:t>
            </a:r>
            <a:r>
              <a:rPr lang="ru-RU" sz="2400" dirty="0"/>
              <a:t> (</a:t>
            </a:r>
            <a:r>
              <a:rPr lang="ru-RU" sz="2400" dirty="0" err="1"/>
              <a:t>неинвазивно</a:t>
            </a:r>
            <a:r>
              <a:rPr lang="ru-RU" sz="2400" dirty="0"/>
              <a:t>) и газового анализа артериальной крови (инвазивно).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25510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</TotalTime>
  <Words>1331</Words>
  <Application>Microsoft Office PowerPoint</Application>
  <PresentationFormat>Экран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  Принципы кислородотерапии</vt:lpstr>
      <vt:lpstr>Презентация PowerPoint</vt:lpstr>
      <vt:lpstr>Механизм действия и фармакологические эффекты </vt:lpstr>
      <vt:lpstr>Презентация PowerPoint</vt:lpstr>
      <vt:lpstr>Место в терапии</vt:lpstr>
      <vt:lpstr>Показания к ургентной кислородотерапии </vt:lpstr>
      <vt:lpstr>Презентация PowerPoint</vt:lpstr>
      <vt:lpstr>Презентация PowerPoint</vt:lpstr>
      <vt:lpstr>Задачи и мониторинг кислородотерапии </vt:lpstr>
      <vt:lpstr>Режимы и техническое обеспечение ургентной кислородной терапии </vt:lpstr>
      <vt:lpstr>Презентация PowerPoint</vt:lpstr>
      <vt:lpstr>Презентация PowerPoint</vt:lpstr>
      <vt:lpstr>Режимы назначения и техническое обеспечение длительной кислородной терапии</vt:lpstr>
      <vt:lpstr>Сравнение источников кислорода</vt:lpstr>
      <vt:lpstr>Презентация PowerPoint</vt:lpstr>
      <vt:lpstr>Противопоказания </vt:lpstr>
      <vt:lpstr>Побочные эффекты </vt:lpstr>
      <vt:lpstr>Презентация PowerPoint</vt:lpstr>
      <vt:lpstr>Предостережения </vt:lpstr>
      <vt:lpstr>Взаимодействия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кислородотерапии</dc:title>
  <dc:creator>Asus</dc:creator>
  <cp:lastModifiedBy>Asus</cp:lastModifiedBy>
  <cp:revision>5</cp:revision>
  <dcterms:created xsi:type="dcterms:W3CDTF">2016-11-21T14:43:25Z</dcterms:created>
  <dcterms:modified xsi:type="dcterms:W3CDTF">2016-11-21T16:09:32Z</dcterms:modified>
</cp:coreProperties>
</file>