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sldIdLst>
    <p:sldId id="273" r:id="rId2"/>
    <p:sldId id="270" r:id="rId3"/>
    <p:sldId id="266" r:id="rId4"/>
    <p:sldId id="271" r:id="rId5"/>
    <p:sldId id="269" r:id="rId6"/>
    <p:sldId id="279" r:id="rId7"/>
    <p:sldId id="258" r:id="rId8"/>
    <p:sldId id="277" r:id="rId9"/>
    <p:sldId id="282" r:id="rId10"/>
    <p:sldId id="281" r:id="rId11"/>
    <p:sldId id="259" r:id="rId12"/>
    <p:sldId id="260" r:id="rId13"/>
    <p:sldId id="268" r:id="rId14"/>
    <p:sldId id="265" r:id="rId15"/>
    <p:sldId id="275" r:id="rId16"/>
    <p:sldId id="262" r:id="rId17"/>
    <p:sldId id="267" r:id="rId18"/>
    <p:sldId id="264" r:id="rId19"/>
    <p:sldId id="276" r:id="rId20"/>
    <p:sldId id="287" r:id="rId21"/>
    <p:sldId id="283" r:id="rId22"/>
    <p:sldId id="263" r:id="rId23"/>
    <p:sldId id="286" r:id="rId24"/>
    <p:sldId id="288" r:id="rId25"/>
    <p:sldId id="290" r:id="rId26"/>
    <p:sldId id="285" r:id="rId27"/>
    <p:sldId id="289" r:id="rId28"/>
    <p:sldId id="294" r:id="rId29"/>
    <p:sldId id="293" r:id="rId30"/>
    <p:sldId id="292" r:id="rId31"/>
    <p:sldId id="291" r:id="rId3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60" autoAdjust="0"/>
    <p:restoredTop sz="86486" autoAdjust="0"/>
  </p:normalViewPr>
  <p:slideViewPr>
    <p:cSldViewPr>
      <p:cViewPr>
        <p:scale>
          <a:sx n="63" d="100"/>
          <a:sy n="63" d="100"/>
        </p:scale>
        <p:origin x="-1596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BB0CCC-2FD7-4501-BC52-B18407CB74C6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2CC92C-4500-4BB4-A8EF-E9DDECB8CBB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3676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5277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810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7818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88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264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0919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57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371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126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105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386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2A412B-B370-4266-9D20-B1A64421CA50}" type="datetimeFigureOut">
              <a:rPr lang="ru-RU" smtClean="0"/>
              <a:t>22.03.2020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E4F45-952A-41BC-932C-0A41CBF9BB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8802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74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ОСТРАЯ ДЫХАТЕЛЬНАЯ НЕДОСТАТОЧНОСТЬ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ru-RU" sz="4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ОБСТРУКТИВНЫХ ЗАБОЛЕВАНИЯХ ЛЕГКИХ</a:t>
            </a:r>
          </a:p>
          <a:p>
            <a:pPr marL="0" indent="0" algn="ctr">
              <a:buNone/>
            </a:pP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ВРАЧ –ПУЛЬМОНОЛОГ ГБУЗ РКБ  </a:t>
            </a:r>
            <a:r>
              <a:rPr lang="ru-RU" sz="2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им.Г.Г.Куватова</a:t>
            </a:r>
            <a:endParaRPr lang="ru-RU" sz="2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Козырева Л.С.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88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Гиперкапническая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ДН (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Ведущий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симптом – гиперкапния. Часто наблюдается гипоксемия, относительно легко устраняемая оксигенотерапией.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ДН II типа развивается на фоне нарушений механики дыхания или депрессии дыхательного центра (ХОБЛ, утомление или слабость дыхательной мускулатуры, интоксикации, ожирение,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кифосколиоз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заболевания ЦНС и др.)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75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/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sz="4900" b="1" dirty="0" smtClean="0">
                <a:solidFill>
                  <a:srgbClr val="C00000"/>
                </a:solidFill>
              </a:rPr>
              <a:t>Классификация ДН </a:t>
            </a:r>
            <a:br>
              <a:rPr lang="ru-RU" sz="4900" b="1" dirty="0" smtClean="0">
                <a:solidFill>
                  <a:srgbClr val="C00000"/>
                </a:solidFill>
              </a:rPr>
            </a:br>
            <a:r>
              <a:rPr lang="ru-RU" sz="4900" b="1" dirty="0" smtClean="0">
                <a:solidFill>
                  <a:srgbClr val="C00000"/>
                </a:solidFill>
              </a:rPr>
              <a:t>по </a:t>
            </a:r>
            <a:r>
              <a:rPr lang="ru-RU" sz="4900" b="1" dirty="0">
                <a:solidFill>
                  <a:srgbClr val="C00000"/>
                </a:solidFill>
              </a:rPr>
              <a:t>скорости развития</a:t>
            </a:r>
            <a:br>
              <a:rPr lang="ru-RU" sz="4900" b="1" dirty="0">
                <a:solidFill>
                  <a:srgbClr val="C00000"/>
                </a:solidFill>
              </a:rPr>
            </a:br>
            <a:endParaRPr lang="ru-RU" sz="49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5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/>
              <a:t>             </a:t>
            </a:r>
          </a:p>
          <a:p>
            <a:pPr marL="0" indent="0">
              <a:buNone/>
            </a:pPr>
            <a:r>
              <a:rPr lang="ru-RU" b="1" dirty="0"/>
              <a:t>	</a:t>
            </a:r>
            <a:r>
              <a:rPr lang="ru-RU" b="1" dirty="0" smtClean="0"/>
              <a:t>   Острая		            Хроническая</a:t>
            </a:r>
          </a:p>
          <a:p>
            <a:pPr marL="0" indent="0" algn="just">
              <a:buNone/>
            </a:pPr>
            <a:r>
              <a:rPr lang="ru-RU" b="1" dirty="0" smtClean="0"/>
              <a:t>             </a:t>
            </a:r>
            <a:r>
              <a:rPr lang="ru-RU" dirty="0" smtClean="0"/>
              <a:t>Минуты                            Месяцы</a:t>
            </a:r>
          </a:p>
          <a:p>
            <a:pPr marL="0" indent="0" algn="just">
              <a:buNone/>
            </a:pPr>
            <a:r>
              <a:rPr lang="ru-RU" dirty="0" smtClean="0"/>
              <a:t>               Часы                                Годы</a:t>
            </a:r>
          </a:p>
          <a:p>
            <a:pPr marL="0" indent="0" algn="just">
              <a:buNone/>
            </a:pPr>
            <a:r>
              <a:rPr lang="ru-RU" dirty="0" smtClean="0"/>
              <a:t>                Дни</a:t>
            </a:r>
          </a:p>
          <a:p>
            <a:pPr marL="0" indent="0" algn="just">
              <a:buNone/>
            </a:pPr>
            <a:r>
              <a:rPr lang="ru-RU" altLang="ru-RU" sz="2000" b="1" dirty="0" smtClean="0">
                <a:solidFill>
                  <a:srgbClr val="000000"/>
                </a:solidFill>
                <a:latin typeface="Arial" pitchFamily="34" charset="0"/>
                <a:cs typeface="Arial" panose="020B0604020202020204" pitchFamily="34" charset="0"/>
              </a:rPr>
              <a:t>               	</a:t>
            </a:r>
          </a:p>
          <a:p>
            <a:pPr marL="0" indent="0" algn="just">
              <a:buNone/>
            </a:pPr>
            <a:r>
              <a:rPr lang="ru-RU" altLang="ru-RU" sz="2000" b="1" dirty="0" smtClean="0">
                <a:solidFill>
                  <a:srgbClr val="FF0000"/>
                </a:solidFill>
                <a:latin typeface="Arial" pitchFamily="34" charset="0"/>
                <a:cs typeface="Arial" panose="020B0604020202020204" pitchFamily="34" charset="0"/>
              </a:rPr>
              <a:t>                    </a:t>
            </a:r>
            <a:r>
              <a:rPr lang="ru-RU" altLang="ru-RU" sz="2800" b="1" dirty="0" smtClean="0">
                <a:latin typeface="Arial" panose="020B0604020202020204" pitchFamily="34" charset="0"/>
                <a:cs typeface="Arial" panose="020B0604020202020204" pitchFamily="34" charset="0"/>
                <a:sym typeface="Symbol" pitchFamily="18" charset="2"/>
              </a:rPr>
              <a:t>Острая на фоне хронической</a:t>
            </a:r>
          </a:p>
          <a:p>
            <a:pPr marL="0" indent="0" algn="just">
              <a:buNone/>
            </a:pPr>
            <a:endParaRPr lang="ru-RU" alt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0" indent="0" algn="just">
              <a:buNone/>
            </a:pPr>
            <a:endParaRPr lang="ru-RU" alt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  <a:sym typeface="Symbol" pitchFamily="18" charset="2"/>
            </a:endParaRPr>
          </a:p>
          <a:p>
            <a:pPr marL="0" indent="0" algn="just">
              <a:buNone/>
            </a:pPr>
            <a:endParaRPr lang="ru-RU" altLang="ru-RU" sz="20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34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92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Острая ДН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96752"/>
            <a:ext cx="8808680" cy="5544616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ru-RU" dirty="0" smtClean="0"/>
          </a:p>
          <a:p>
            <a:pPr marL="274638" indent="-274638">
              <a:lnSpc>
                <a:spcPct val="120000"/>
              </a:lnSpc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Развивается в течение нескольких минут, часов, дней</a:t>
            </a:r>
          </a:p>
          <a:p>
            <a:pPr marL="274638" indent="-274638">
              <a:lnSpc>
                <a:spcPct val="120000"/>
              </a:lnSpc>
              <a:buNone/>
            </a:pPr>
            <a:r>
              <a:rPr lang="ru-RU" sz="3800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Требует незамедлительного проведения   интенсивной   терапии, поскольку представляет непосредственную угрозу жизни больного </a:t>
            </a:r>
            <a:endParaRPr lang="ru-RU" sz="3800" b="1" i="1" u="sng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2563" indent="-182563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Компенсаторные механизмы либо недостаточны, либо  не развиваются вообще </a:t>
            </a:r>
          </a:p>
          <a:p>
            <a:pPr marL="182563" indent="-182563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Характерны нарушения КОС – респираторный алкалоз при паренхиматозной ОДН (</a:t>
            </a:r>
            <a:r>
              <a:rPr lang="ru-RU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&gt; 7,45) и респираторный ацидоз при вентиляционной ОДН (</a:t>
            </a:r>
            <a:r>
              <a:rPr lang="ru-RU" sz="3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pH</a:t>
            </a: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 &lt; 7,35) </a:t>
            </a:r>
          </a:p>
          <a:p>
            <a:pPr marL="274638" indent="-274638">
              <a:lnSpc>
                <a:spcPct val="120000"/>
              </a:lnSpc>
              <a:buNone/>
            </a:pPr>
            <a:r>
              <a:rPr lang="ru-RU" sz="3800" dirty="0" smtClean="0">
                <a:latin typeface="Arial" panose="020B0604020202020204" pitchFamily="34" charset="0"/>
                <a:cs typeface="Arial" panose="020B0604020202020204" pitchFamily="34" charset="0"/>
              </a:rPr>
              <a:t>• Практически всегда наблюдаются нарушения гемодинамики</a:t>
            </a:r>
            <a:endParaRPr lang="ru-RU" sz="3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195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Хроническая ДН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25144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Развивается в течение нескольких месяцев (лет). Возможно незаметное начало либо развитие ХДН после неполной ликвидации ОДН. </a:t>
            </a:r>
          </a:p>
          <a:p>
            <a:r>
              <a:rPr lang="ru-RU" b="1" i="1" u="sng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Является состоянием, потенциально угрожающим жизни больного.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Медленное развитие ХДН позволяет в полной мере включиться механизмам компенсации (полицитемия, повышение сердечного выброса, задержка бикарбонатов почками).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96950"/>
          </a:xfrm>
        </p:spPr>
        <p:txBody>
          <a:bodyPr>
            <a:no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/>
            </a:r>
            <a:br>
              <a:rPr lang="ru-RU" sz="4800" b="1" dirty="0" smtClean="0">
                <a:solidFill>
                  <a:srgbClr val="C00000"/>
                </a:solidFill>
              </a:rPr>
            </a:br>
            <a:r>
              <a:rPr lang="ru-RU" sz="4800" b="1" dirty="0" smtClean="0">
                <a:solidFill>
                  <a:srgbClr val="C00000"/>
                </a:solidFill>
              </a:rPr>
              <a:t>Причины ОДН при ХОБЛ</a:t>
            </a:r>
            <a:br>
              <a:rPr lang="ru-RU" sz="4800" b="1" dirty="0" smtClean="0">
                <a:solidFill>
                  <a:srgbClr val="C00000"/>
                </a:solidFill>
              </a:rPr>
            </a:b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7524" y="1340768"/>
            <a:ext cx="8856476" cy="5328592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Инфекции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бронхиального дерева являются ведущей причиной ОДН у больных ХОБЛ 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Ball 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1995г.</a:t>
            </a: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Однако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примерно в половине всех случаев причинами ОДН могут быть неинфекционные факторы: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Застойные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явления в малом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круге кровообращения;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Тромбоэмболии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ветвей легочной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артерии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Бронхоспазм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Пневмоторакс; 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Ятрогенные 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причины (неадекватная </a:t>
            </a:r>
            <a:r>
              <a:rPr lang="ru-RU" sz="2800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, седативные препараты)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 smtClean="0"/>
              <a:t>    и </a:t>
            </a:r>
            <a:r>
              <a:rPr lang="ru-RU" dirty="0"/>
              <a:t>др. </a:t>
            </a:r>
            <a:r>
              <a:rPr lang="ru-RU" dirty="0" smtClean="0"/>
              <a:t> (</a:t>
            </a:r>
            <a:r>
              <a:rPr lang="en-US" sz="2600" dirty="0" err="1" smtClean="0"/>
              <a:t>Siafakas</a:t>
            </a:r>
            <a:r>
              <a:rPr lang="en-US" sz="2600" dirty="0" smtClean="0"/>
              <a:t> </a:t>
            </a:r>
            <a:r>
              <a:rPr lang="en-US" sz="2600" dirty="0"/>
              <a:t>NM, </a:t>
            </a:r>
            <a:r>
              <a:rPr lang="en-US" sz="2600" dirty="0" err="1"/>
              <a:t>Vermeire</a:t>
            </a:r>
            <a:r>
              <a:rPr lang="en-US" sz="2600" dirty="0"/>
              <a:t> P, Pride </a:t>
            </a:r>
            <a:r>
              <a:rPr lang="en-US" sz="2600" dirty="0" smtClean="0"/>
              <a:t>NB</a:t>
            </a:r>
            <a:r>
              <a:rPr lang="ru-RU" dirty="0" smtClean="0"/>
              <a:t>)</a:t>
            </a:r>
            <a:r>
              <a:rPr lang="en-US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Клиническая картина </a:t>
            </a:r>
            <a:endParaRPr lang="ru-RU" sz="80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8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ОДН </a:t>
            </a:r>
            <a:endParaRPr lang="ru-RU" sz="8000" dirty="0"/>
          </a:p>
        </p:txBody>
      </p:sp>
    </p:spTree>
    <p:extLst>
      <p:ext uri="{BB962C8B-B14F-4D97-AF65-F5344CB8AC3E}">
        <p14:creationId xmlns:p14="http://schemas.microsoft.com/office/powerpoint/2010/main" val="256995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Диспноэ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05472"/>
            <a:ext cx="8229600" cy="475252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Ощущение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чрезмерного дыхательного усилия является основным среди всех ощущений </a:t>
            </a:r>
            <a:r>
              <a:rPr lang="ru-RU" sz="4400" dirty="0" err="1">
                <a:latin typeface="Arial" panose="020B0604020202020204" pitchFamily="34" charset="0"/>
                <a:cs typeface="Arial" panose="020B0604020202020204" pitchFamily="34" charset="0"/>
              </a:rPr>
              <a:t>диспное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 у больных 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0" algn="ctr">
              <a:buNone/>
            </a:pPr>
            <a:r>
              <a:rPr lang="ru-RU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4400" dirty="0">
                <a:latin typeface="Arial" panose="020B0604020202020204" pitchFamily="34" charset="0"/>
                <a:cs typeface="Arial" panose="020B0604020202020204" pitchFamily="34" charset="0"/>
              </a:rPr>
              <a:t>ХОБЛ</a:t>
            </a:r>
            <a:endParaRPr lang="ru-RU" sz="4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016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86409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Цианоз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12777"/>
            <a:ext cx="7992888" cy="4464496"/>
          </a:xfrm>
        </p:spPr>
        <p:txBody>
          <a:bodyPr>
            <a:normAutofit fontScale="77500" lnSpcReduction="20000"/>
          </a:bodyPr>
          <a:lstStyle/>
          <a:p>
            <a:endParaRPr lang="ru-RU" sz="3600" dirty="0" smtClean="0"/>
          </a:p>
          <a:p>
            <a:r>
              <a:rPr lang="ru-RU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Центральный серо-пепельный цианоз является отражением артериальной гипоксемии;</a:t>
            </a:r>
          </a:p>
          <a:p>
            <a:endParaRPr lang="ru-RU" sz="39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900" dirty="0" smtClean="0">
                <a:latin typeface="Arial" panose="020B0604020202020204" pitchFamily="34" charset="0"/>
                <a:cs typeface="Arial" panose="020B0604020202020204" pitchFamily="34" charset="0"/>
              </a:rPr>
              <a:t>Появление цианоза обычно происходит при снижении насыщения артериальной крови кислородом (SaO2) до 90% или РаО2 менее 60 мм рт. ст.</a:t>
            </a:r>
            <a: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39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Дисфункция дыхательной мускулатуры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физикальным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признакам, характеризующим дисфункцию дыхательной мускулатуры, относятся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тахипное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и изменение дыхательного паттерна (стереотипа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Новый" паттерн дыхания при ОДН характеризуется вовлечением дополнительных групп дыхательных мышц, и, возможно, является отражением попытки дыхательного центра выработать оптимальную стратегию во время стрессовых условий </a:t>
            </a: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Торако</a:t>
            </a: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-абдоминальная </a:t>
            </a:r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асинхрония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525963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синхронное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дыханием напряжение мышц шеи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активное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сокращение брюшных мышц во время выдоха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парадоксальное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дыхание (во время вдоха живот втягивается вовнутрь, а грудная клетка движется кнаружи);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8922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507288" cy="5589240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Проблема ведения пациентов с дыхательной недостаточностью продолжает оставаться весьма актуальной проблемой до сих пор. </a:t>
            </a:r>
          </a:p>
          <a:p>
            <a:pPr>
              <a:spcAft>
                <a:spcPts val="0"/>
              </a:spcAft>
            </a:pPr>
            <a:endParaRPr lang="ru-RU" b="1" dirty="0" smtClean="0">
              <a:solidFill>
                <a:srgbClr val="000000"/>
              </a:solidFill>
              <a:effectLst/>
              <a:latin typeface="Arial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effectLst/>
                <a:latin typeface="Arial"/>
                <a:ea typeface="Times New Roman"/>
              </a:rPr>
              <a:t>Как известно непосредственной причиной смерти пациентов с ХОБЛ и/или Бронхиальной астмой является как раз дыхательная недостаточность. </a:t>
            </a:r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Сердечно-сосудистые проявления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600200"/>
            <a:ext cx="7931224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Тахикардия </a:t>
            </a:r>
            <a:r>
              <a:rPr lang="ru-RU" sz="4000" dirty="0">
                <a:latin typeface="Arial" panose="020B0604020202020204" pitchFamily="34" charset="0"/>
                <a:cs typeface="Arial" panose="020B0604020202020204" pitchFamily="34" charset="0"/>
              </a:rPr>
              <a:t>и умеренная артериальная </a:t>
            </a:r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гипотензия;</a:t>
            </a:r>
          </a:p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Признаки правожелудочковой недостаточности.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51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неврологического статуса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41325" indent="-441325"/>
            <a:endParaRPr lang="ru-RU" sz="3600" dirty="0" smtClean="0"/>
          </a:p>
          <a:p>
            <a:pPr marL="441325" indent="-441325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памяти на текущие события (при РаО2 менее 55 мм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);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41325" indent="-441325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угнетение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или потеря сознания (при РаО2 менее 30 мм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 marL="441325" indent="-441325"/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хлопающий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(«порхающий») тремор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75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52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Терапия ОДН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Восстановление и поддержание проходимости дыхательных путей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Нормализация транспорта кислорода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Снижение нагрузки на аппарат дыхания </a:t>
            </a: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Этиотропная терапия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Гипоксемия представляет реальную угрозу для жизни больного, поэтому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является приоритетным направлением терапии ОДН на фоне ХОБЛ.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Целью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является достижение РаО2 в пределах 60–65 мм рт. ст. и сатурации артериальной крови SaO2&gt;90%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1785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92150"/>
            <a:ext cx="8229600" cy="5905500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Одним из хорошо известных осложнений О2-терапии является гиперкапния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65125" indent="-365125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так называемая кислород-индуцированная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гиперкапния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Важно помнить, что при развитии кислород-индуцированной гиперкапнии грубой ошибкой является прекращение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, так как падение РаО2 будет происходить быстрее, чем элиминация из организма СО2, и наступит момент, когда вследствие высокого парциального давления СО2 в альвеолах произойдет снижение РаО2, и РаО2 до значений более низких, чем исходные. </a:t>
            </a:r>
          </a:p>
        </p:txBody>
      </p:sp>
    </p:spTree>
    <p:extLst>
      <p:ext uri="{BB962C8B-B14F-4D97-AF65-F5344CB8AC3E}">
        <p14:creationId xmlns:p14="http://schemas.microsoft.com/office/powerpoint/2010/main" val="29681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620713"/>
            <a:ext cx="8785225" cy="5976937"/>
          </a:xfrm>
        </p:spPr>
        <p:txBody>
          <a:bodyPr>
            <a:normAutofit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Важным признаком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гиперкапнической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ДН являются нарушения нормальной деятельности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ЦНС.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первую очередь это проявляется в нарушении нормального паттерна сна, приводящего к неспокойному сну, кошмарам, головным болям по утрам, слабости, сонливости в дневные часы, плохому настроению. 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Усугубление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гиперкапнии вызывает тошноту, тремор. </a:t>
            </a:r>
          </a:p>
        </p:txBody>
      </p:sp>
    </p:spTree>
    <p:extLst>
      <p:ext uri="{BB962C8B-B14F-4D97-AF65-F5344CB8AC3E}">
        <p14:creationId xmlns:p14="http://schemas.microsoft.com/office/powerpoint/2010/main" val="4133732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подобных ситуациях правильной тактикой является проведение мероприятий, направленных на улучшение механики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дыхания:</a:t>
            </a:r>
          </a:p>
          <a:p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Бронходилататоры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Кортикостероиды;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инициация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респираторной поддержки.</a:t>
            </a:r>
            <a:b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879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Бронходилататоры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b2-агонисты (фенотерол,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сальбутамол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Холинолитики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ипратропия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бромид);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b2-агонист +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холинолитик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беродуал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);</a:t>
            </a:r>
          </a:p>
          <a:p>
            <a:pPr>
              <a:lnSpc>
                <a:spcPct val="150000"/>
              </a:lnSpc>
            </a:pP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аминофиллин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789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Кортикостероиды</a:t>
            </a: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328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Внутривенные (преднизолон 60-120 мг одномоментно, 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дексаметазон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4-16 мг);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Пероральные (преднизолон 5-30 мг за прием);</a:t>
            </a: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Ингаляционные (</a:t>
            </a:r>
            <a:r>
              <a:rPr lang="ru-RU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будесонид</a:t>
            </a: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данным ряда </a:t>
            </a:r>
            <a:r>
              <a:rPr lang="ru-RU" sz="2400" dirty="0" err="1">
                <a:latin typeface="Arial" panose="020B0604020202020204" pitchFamily="34" charset="0"/>
                <a:cs typeface="Arial" panose="020B0604020202020204" pitchFamily="34" charset="0"/>
              </a:rPr>
              <a:t>рандомизированных</a:t>
            </a:r>
            <a:r>
              <a:rPr lang="ru-RU" sz="2400" dirty="0">
                <a:latin typeface="Arial" panose="020B0604020202020204" pitchFamily="34" charset="0"/>
                <a:cs typeface="Arial" panose="020B0604020202020204" pitchFamily="34" charset="0"/>
              </a:rPr>
              <a:t> клинических исследований (РКИ), внутривенные и оральные формы ГКС значительно улучшают функциональные легочные показатели к 3–5-му дню терапии и снижают риск "неудач" терапии </a:t>
            </a:r>
          </a:p>
        </p:txBody>
      </p:sp>
    </p:spTree>
    <p:extLst>
      <p:ext uri="{BB962C8B-B14F-4D97-AF65-F5344CB8AC3E}">
        <p14:creationId xmlns:p14="http://schemas.microsoft.com/office/powerpoint/2010/main" val="3308979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Антибактериальная терапия при тяжелом обострении ХОБЛ</a:t>
            </a:r>
            <a:b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824536"/>
          </a:xfrm>
        </p:spPr>
        <p:txBody>
          <a:bodyPr>
            <a:normAutofit fontScale="92500"/>
          </a:bodyPr>
          <a:lstStyle/>
          <a:p>
            <a:r>
              <a:rPr lang="ru-RU" dirty="0"/>
              <a:t>Основанием для назначения антибактериальных препаратов при ОДН у больных ХОБЛ является ведущая роль бактериального фактора в генезе развития обострения заболевания. </a:t>
            </a:r>
            <a:endParaRPr lang="ru-RU" dirty="0" smtClean="0"/>
          </a:p>
          <a:p>
            <a:r>
              <a:rPr lang="ru-RU" dirty="0" smtClean="0"/>
              <a:t>Использование </a:t>
            </a:r>
            <a:r>
              <a:rPr lang="ru-RU" dirty="0"/>
              <a:t>антибиотиков при обострении ХОБЛ позволяет снизить бактериальную нагрузку в дыхательных путях и предотвратить </a:t>
            </a:r>
            <a:r>
              <a:rPr lang="ru-RU" dirty="0" smtClean="0"/>
              <a:t>переход </a:t>
            </a:r>
            <a:r>
              <a:rPr lang="ru-RU" dirty="0"/>
              <a:t>заболевания в фазу паренхиматозной инфекции (пневмонию)</a:t>
            </a:r>
          </a:p>
        </p:txBody>
      </p:sp>
    </p:spTree>
    <p:extLst>
      <p:ext uri="{BB962C8B-B14F-4D97-AF65-F5344CB8AC3E}">
        <p14:creationId xmlns:p14="http://schemas.microsoft.com/office/powerpoint/2010/main" val="882065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50099"/>
          </a:xfrm>
        </p:spPr>
        <p:txBody>
          <a:bodyPr>
            <a:normAutofit lnSpcReduction="10000"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В графе причин смерти эти заболевания в Северной Америке занимают 4 позицию, а в Европе - 3 место (вместе с пневмонией) 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(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N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M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</a:t>
            </a:r>
            <a:r>
              <a:rPr lang="en-US" sz="2400" b="1" dirty="0" err="1">
                <a:solidFill>
                  <a:srgbClr val="000000"/>
                </a:solidFill>
                <a:latin typeface="Arial"/>
                <a:ea typeface="Times New Roman"/>
              </a:rPr>
              <a:t>Siafakas</a:t>
            </a:r>
            <a:r>
              <a:rPr lang="en-US" sz="2400" b="1" dirty="0">
                <a:solidFill>
                  <a:srgbClr val="000000"/>
                </a:solidFill>
                <a:latin typeface="Arial"/>
                <a:ea typeface="Times New Roman"/>
              </a:rPr>
              <a:t> et al</a:t>
            </a:r>
            <a:r>
              <a:rPr lang="ru-RU" sz="2400" b="1" dirty="0">
                <a:solidFill>
                  <a:srgbClr val="000000"/>
                </a:solidFill>
                <a:latin typeface="Arial"/>
                <a:ea typeface="Times New Roman"/>
              </a:rPr>
              <a:t>., 1995).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 </a:t>
            </a:r>
            <a:endParaRPr lang="ru-RU" b="1" dirty="0" smtClean="0">
              <a:solidFill>
                <a:srgbClr val="000000"/>
              </a:solidFill>
              <a:latin typeface="Arial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 smtClean="0">
                <a:solidFill>
                  <a:srgbClr val="000000"/>
                </a:solidFill>
                <a:latin typeface="Arial"/>
                <a:ea typeface="Times New Roman"/>
              </a:rPr>
              <a:t>Причем </a:t>
            </a: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уровень смертности от ХОБЛ имеет тенденцию к росту (за 10 лет - на 28%). 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Arial"/>
                <a:ea typeface="Times New Roman"/>
              </a:rPr>
              <a:t>Особенно неблагоприятно эти цифры выглядят на фоне снижения смертности за последние 10 лет от других причин (на 22%).</a:t>
            </a:r>
            <a:endParaRPr lang="ru-RU" sz="4800" b="1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289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6000" b="1" dirty="0" smtClean="0">
                <a:solidFill>
                  <a:srgbClr val="C00000"/>
                </a:solidFill>
              </a:rPr>
              <a:t>Осмотр </a:t>
            </a:r>
            <a:r>
              <a:rPr lang="ru-RU" sz="6000" b="1" dirty="0">
                <a:solidFill>
                  <a:srgbClr val="C00000"/>
                </a:solidFill>
              </a:rPr>
              <a:t>реаниматолога</a:t>
            </a:r>
            <a:br>
              <a:rPr lang="ru-RU" sz="6000" b="1" dirty="0">
                <a:solidFill>
                  <a:srgbClr val="C00000"/>
                </a:solidFill>
              </a:rPr>
            </a:br>
            <a:endParaRPr lang="ru-RU" sz="60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4800" dirty="0" err="1" smtClean="0"/>
              <a:t>Неинвазивная</a:t>
            </a:r>
            <a:r>
              <a:rPr lang="ru-RU" sz="4800" dirty="0" smtClean="0"/>
              <a:t> вентиляция легких;</a:t>
            </a:r>
          </a:p>
          <a:p>
            <a:pPr>
              <a:lnSpc>
                <a:spcPct val="150000"/>
              </a:lnSpc>
            </a:pPr>
            <a:r>
              <a:rPr lang="ru-RU" sz="4800" dirty="0" smtClean="0"/>
              <a:t>Инвазивная респираторная поддержка.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581852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ама\фоны\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73012"/>
            <a:ext cx="8676456" cy="6784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00"/>
            <a:ext cx="8229600" cy="57150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2940" y="1772816"/>
            <a:ext cx="8229600" cy="251303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</a:p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</a:p>
          <a:p>
            <a:pPr marL="0" indent="0" algn="ctr">
              <a:buNone/>
            </a:pPr>
            <a:r>
              <a:rPr lang="ru-RU" sz="7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ВНИМАНИЕ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798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 ДН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9024" y="1556791"/>
            <a:ext cx="8389440" cy="4878957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30000"/>
              </a:lnSpc>
              <a:buNone/>
            </a:pP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Дыхательная недостаточность – 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состояние человека, у которого в условиях покоя, вследствие нарушения дыхательной функции напряжение кислорода в артериальной крови (раО</a:t>
            </a:r>
            <a:r>
              <a:rPr lang="ru-RU" altLang="ru-RU" sz="7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 ниже 60 мм</a:t>
            </a:r>
            <a:r>
              <a:rPr lang="en-US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Hg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или парциальное напряжение  углекислого газа в артериальной крови (раСО</a:t>
            </a:r>
            <a:r>
              <a:rPr lang="ru-RU" altLang="ru-RU" sz="7000" b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выше 45 мм </a:t>
            </a:r>
            <a:r>
              <a:rPr lang="en-US" altLang="ru-RU" sz="7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Hg</a:t>
            </a:r>
            <a:endParaRPr lang="ru-RU" altLang="ru-RU" sz="7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ru-RU" altLang="ru-RU" sz="5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30000"/>
              </a:lnSpc>
              <a:buNone/>
            </a:pPr>
            <a:endParaRPr lang="ru-RU" altLang="ru-RU" sz="4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30000"/>
              </a:lnSpc>
            </a:pPr>
            <a:endParaRPr lang="ru-RU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097463" y="6237312"/>
            <a:ext cx="33639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en-US" altLang="ru-RU" sz="2600" b="1" dirty="0" err="1"/>
              <a:t>E.J.M.Campbell</a:t>
            </a:r>
            <a:r>
              <a:rPr lang="en-US" altLang="ru-RU" sz="2600" b="1" dirty="0"/>
              <a:t>, 1965</a:t>
            </a:r>
            <a:endParaRPr lang="ru-RU" alt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Определение ДН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1"/>
            <a:ext cx="8291264" cy="406104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Дыхательная недостаточность – </a:t>
            </a: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состояние организма, при котором </a:t>
            </a:r>
            <a:endParaRPr lang="en-US" altLang="ru-RU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30000"/>
              </a:lnSpc>
              <a:buNone/>
            </a:pPr>
            <a:r>
              <a:rPr lang="ru-RU" alt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возможности легких и аппарата вентиляции обеспечить нормальный газовый состав крови при дыхании воздухом ограничены</a:t>
            </a:r>
            <a:r>
              <a:rPr lang="ru-RU" alt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ru-RU" dirty="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508104" y="6021288"/>
            <a:ext cx="29924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/>
            <a:r>
              <a:rPr lang="ru-RU" altLang="ru-RU" sz="2600" b="1" dirty="0" err="1"/>
              <a:t>А.П.Зильбер</a:t>
            </a:r>
            <a:r>
              <a:rPr lang="en-US" altLang="ru-RU" sz="2600" b="1" dirty="0"/>
              <a:t>, 19</a:t>
            </a:r>
            <a:r>
              <a:rPr lang="ru-RU" altLang="ru-RU" sz="2600" b="1" dirty="0"/>
              <a:t>89</a:t>
            </a:r>
          </a:p>
        </p:txBody>
      </p:sp>
    </p:spTree>
    <p:extLst>
      <p:ext uri="{BB962C8B-B14F-4D97-AF65-F5344CB8AC3E}">
        <p14:creationId xmlns:p14="http://schemas.microsoft.com/office/powerpoint/2010/main" val="121275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11424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Эпидемиология ОДН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Число больных хронической ДН, требующей 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кислородотерапии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или респираторной поддержки составляет </a:t>
            </a: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8-10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человек на 10 000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населения;</a:t>
            </a:r>
          </a:p>
          <a:p>
            <a:pPr marL="0" indent="0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5-10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% жителей Земли страдают БА, при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этом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течение жизни у 3-5% больных БА наблюдаются тяжелые обострения болезни с явлениями ОДН</a:t>
            </a:r>
          </a:p>
        </p:txBody>
      </p:sp>
    </p:spTree>
    <p:extLst>
      <p:ext uri="{BB962C8B-B14F-4D97-AF65-F5344CB8AC3E}">
        <p14:creationId xmlns:p14="http://schemas.microsoft.com/office/powerpoint/2010/main" val="2452937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914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b="1" dirty="0" smtClean="0">
                <a:solidFill>
                  <a:srgbClr val="C00000"/>
                </a:solidFill>
              </a:rPr>
              <a:t>Классификация ДН</a:t>
            </a:r>
            <a:endParaRPr lang="ru-RU" sz="48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3921299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</a:pP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Патогенез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Скорость развития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Степень тяжести</a:t>
            </a:r>
          </a:p>
          <a:p>
            <a:pPr algn="ctr">
              <a:lnSpc>
                <a:spcPct val="150000"/>
              </a:lnSpc>
            </a:pP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Анатомический принцип</a:t>
            </a:r>
          </a:p>
          <a:p>
            <a:pPr algn="ctr">
              <a:lnSpc>
                <a:spcPct val="15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27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0960" y="0"/>
            <a:ext cx="9170992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1143000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Классификация ОДН по патогенезу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55728" y="2060848"/>
            <a:ext cx="9036496" cy="4525963"/>
          </a:xfrm>
        </p:spPr>
        <p:txBody>
          <a:bodyPr>
            <a:normAutofit/>
          </a:bodyPr>
          <a:lstStyle/>
          <a:p>
            <a:endParaRPr lang="ru-RU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Гипоксемическая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Гиперкапническая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паренхиматозная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	 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вентиляционная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  	   легочная 			«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насосная» </a:t>
            </a:r>
          </a:p>
          <a:p>
            <a:pPr marL="0" indent="0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	  ДН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типа                        ДН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II типа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48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мама\00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Гипоксемическая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ДН (</a:t>
            </a:r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ru-RU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Характеризуется гипоксемией вследствие нарушений газообмена. Гипоксемия трудно корригируется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кислородотерапией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Этот 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тип ДН обычно наблюдается при тяжелых поражениях легочной паренхимы (</a:t>
            </a:r>
            <a:r>
              <a:rPr lang="ru-RU" sz="3600" u="sng" dirty="0">
                <a:latin typeface="Arial" panose="020B0604020202020204" pitchFamily="34" charset="0"/>
                <a:cs typeface="Arial" panose="020B0604020202020204" pitchFamily="34" charset="0"/>
              </a:rPr>
              <a:t>пневмонии, ОРДС, кардиогенный отек легких и др.)</a:t>
            </a:r>
          </a:p>
        </p:txBody>
      </p:sp>
    </p:spTree>
    <p:extLst>
      <p:ext uri="{BB962C8B-B14F-4D97-AF65-F5344CB8AC3E}">
        <p14:creationId xmlns:p14="http://schemas.microsoft.com/office/powerpoint/2010/main" val="126527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318</TotalTime>
  <Words>1006</Words>
  <Application>Microsoft Office PowerPoint</Application>
  <PresentationFormat>Экран (4:3)</PresentationFormat>
  <Paragraphs>142</Paragraphs>
  <Slides>31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2" baseType="lpstr">
      <vt:lpstr>Тема Office</vt:lpstr>
      <vt:lpstr>Презентация PowerPoint</vt:lpstr>
      <vt:lpstr>Презентация PowerPoint</vt:lpstr>
      <vt:lpstr>Презентация PowerPoint</vt:lpstr>
      <vt:lpstr>Определение ДН</vt:lpstr>
      <vt:lpstr>Определение ДН</vt:lpstr>
      <vt:lpstr>Эпидемиология ОДН </vt:lpstr>
      <vt:lpstr>Классификация ДН</vt:lpstr>
      <vt:lpstr>Классификация ОДН по патогенезу</vt:lpstr>
      <vt:lpstr>Гипоксемическая ДН (I тип)</vt:lpstr>
      <vt:lpstr>Гиперкапническая ДН (II тип)</vt:lpstr>
      <vt:lpstr> Классификация ДН  по скорости развития </vt:lpstr>
      <vt:lpstr>Острая ДН</vt:lpstr>
      <vt:lpstr>Хроническая ДН</vt:lpstr>
      <vt:lpstr> Причины ОДН при ХОБЛ </vt:lpstr>
      <vt:lpstr>Презентация PowerPoint</vt:lpstr>
      <vt:lpstr>Диспноэ</vt:lpstr>
      <vt:lpstr>Цианоз</vt:lpstr>
      <vt:lpstr>Дисфункция дыхательной мускулатуры</vt:lpstr>
      <vt:lpstr> Торако-абдоминальная асинхрония  </vt:lpstr>
      <vt:lpstr>Сердечно-сосудистые проявления</vt:lpstr>
      <vt:lpstr> Изменения неврологического статуса </vt:lpstr>
      <vt:lpstr>Терапия ОДН </vt:lpstr>
      <vt:lpstr>Кислородотерапия</vt:lpstr>
      <vt:lpstr>Презентация PowerPoint</vt:lpstr>
      <vt:lpstr>Презентация PowerPoint</vt:lpstr>
      <vt:lpstr>Презентация PowerPoint</vt:lpstr>
      <vt:lpstr>Бронходилататоры</vt:lpstr>
      <vt:lpstr>Кортикостероиды</vt:lpstr>
      <vt:lpstr>Антибактериальная терапия при тяжелом обострении ХОБЛ </vt:lpstr>
      <vt:lpstr> Осмотр реаниматолога </vt:lpstr>
      <vt:lpstr>Презентация PowerPoint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Asus</cp:lastModifiedBy>
  <cp:revision>30</cp:revision>
  <dcterms:created xsi:type="dcterms:W3CDTF">2015-02-15T16:53:51Z</dcterms:created>
  <dcterms:modified xsi:type="dcterms:W3CDTF">2020-03-22T13:21:17Z</dcterms:modified>
</cp:coreProperties>
</file>