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6" r:id="rId2"/>
    <p:sldId id="294" r:id="rId3"/>
    <p:sldId id="267" r:id="rId4"/>
    <p:sldId id="283" r:id="rId5"/>
    <p:sldId id="284" r:id="rId6"/>
    <p:sldId id="279" r:id="rId7"/>
    <p:sldId id="280" r:id="rId8"/>
    <p:sldId id="281" r:id="rId9"/>
    <p:sldId id="289" r:id="rId10"/>
    <p:sldId id="297" r:id="rId11"/>
    <p:sldId id="291" r:id="rId12"/>
    <p:sldId id="292" r:id="rId13"/>
    <p:sldId id="282" r:id="rId14"/>
    <p:sldId id="285" r:id="rId15"/>
    <p:sldId id="288" r:id="rId16"/>
    <p:sldId id="286" r:id="rId17"/>
    <p:sldId id="287" r:id="rId18"/>
    <p:sldId id="296" r:id="rId19"/>
    <p:sldId id="273" r:id="rId20"/>
    <p:sldId id="277" r:id="rId21"/>
    <p:sldId id="270" r:id="rId22"/>
    <p:sldId id="301" r:id="rId23"/>
    <p:sldId id="298" r:id="rId24"/>
    <p:sldId id="300" r:id="rId25"/>
    <p:sldId id="302" r:id="rId26"/>
    <p:sldId id="290" r:id="rId27"/>
    <p:sldId id="303" r:id="rId28"/>
    <p:sldId id="304" r:id="rId29"/>
    <p:sldId id="305" r:id="rId30"/>
    <p:sldId id="307" r:id="rId31"/>
    <p:sldId id="308" r:id="rId32"/>
    <p:sldId id="309" r:id="rId33"/>
    <p:sldId id="306" r:id="rId34"/>
    <p:sldId id="276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7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7002F-37F9-4CEC-949F-22A313510DBE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E024C-375A-4960-AD75-BDE27C4579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57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369F59CD-D015-4029-986E-95F2B4D51235}" type="slidenum">
              <a:rPr kumimoji="0" lang="ru-RU" sz="1200">
                <a:solidFill>
                  <a:srgbClr val="000000"/>
                </a:solidFill>
              </a:rPr>
              <a:pPr algn="r"/>
              <a:t>14</a:t>
            </a:fld>
            <a:endParaRPr kumimoji="0" lang="ru-RU" sz="1200">
              <a:solidFill>
                <a:srgbClr val="000000"/>
              </a:solidFill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8EF070B1-EBE3-4C6B-BBA5-ED1DD9DC7BCA}" type="slidenum">
              <a:rPr kumimoji="0" lang="ru-RU" sz="1200">
                <a:solidFill>
                  <a:srgbClr val="000000"/>
                </a:solidFill>
              </a:rPr>
              <a:pPr algn="r"/>
              <a:t>15</a:t>
            </a:fld>
            <a:endParaRPr kumimoji="0" lang="ru-RU" sz="1200">
              <a:solidFill>
                <a:srgbClr val="000000"/>
              </a:solidFill>
            </a:endParaRPr>
          </a:p>
        </p:txBody>
      </p:sp>
      <p:sp>
        <p:nvSpPr>
          <p:cNvPr id="1054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 defTabSz="896938"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896938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896938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896938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896938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8969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8969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8969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896938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497600F-877C-4DD0-AE39-52994CBD0A7C}" type="slidenum">
              <a:rPr kumimoji="0" lang="en-US" sz="1200">
                <a:solidFill>
                  <a:srgbClr val="000000"/>
                </a:solidFill>
                <a:latin typeface="Calibri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kumimoji="0" lang="en-US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lIns="91435" tIns="45718" rIns="91435" bIns="45718"/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335AA8-4D60-4359-B2E0-265302F3D802}" type="slidenum">
              <a:rPr kumimoji="0" lang="ru-RU" sz="1200" smtClean="0"/>
              <a:pPr/>
              <a:t>17</a:t>
            </a:fld>
            <a:endParaRPr kumimoji="0" lang="ru-RU" sz="1200" smtClean="0"/>
          </a:p>
        </p:txBody>
      </p:sp>
      <p:sp>
        <p:nvSpPr>
          <p:cNvPr id="1085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2D38192-1558-4F3B-86B9-917BB7202C0D}" type="slidenum">
              <a:rPr kumimoji="0" lang="ru-RU" sz="1200">
                <a:latin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kumimoji="0" lang="ru-RU" sz="1200">
              <a:latin typeface="Arial" charset="0"/>
            </a:endParaRPr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6A962-0F07-45B5-A63A-A7D1F5CC360A}" type="slidenum">
              <a:rPr lang="ru-RU" smtClean="0"/>
              <a:t>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3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9AEDD-610A-4F06-BA7B-D8D2E9D5BF91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9AEDD-610A-4F06-BA7B-D8D2E9D5BF91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2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03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089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293596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64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86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08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6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76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9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05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9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EEEDF-DB28-440A-A374-D7A66232C7D2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3ADB-F3DE-40DE-A50E-C64E91D50A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7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player.ru/docview/61/45947229/#page=17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3850" y="2204864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Лабораторные исследования в диагностике и мониторинге пневмонии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4664"/>
            <a:ext cx="788538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ФГБОУ ВО «Башкирский государственный медицинский университет» Минздрава России</a:t>
            </a:r>
          </a:p>
          <a:p>
            <a:pPr lvl="0" algn="ctr"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Институт последипломного образования</a:t>
            </a:r>
          </a:p>
          <a:p>
            <a:pPr lvl="0" algn="ctr"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Кафедра лабораторной диагностики ИДПО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527" y="1772816"/>
            <a:ext cx="856895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ыхательная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недостаточность 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b="1">
                <a:latin typeface="Arial" pitchFamily="34" charset="0"/>
                <a:cs typeface="Arial" pitchFamily="34" charset="0"/>
              </a:rPr>
              <a:t>- 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состояние, </a:t>
            </a:r>
            <a:r>
              <a:rPr lang="x-none" b="1">
                <a:latin typeface="Arial" pitchFamily="34" charset="0"/>
                <a:cs typeface="Arial" pitchFamily="34" charset="0"/>
              </a:rPr>
              <a:t>при котором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у пациента 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в </a:t>
            </a:r>
            <a:r>
              <a:rPr lang="x-none" b="1">
                <a:latin typeface="Arial" pitchFamily="34" charset="0"/>
                <a:cs typeface="Arial" pitchFamily="34" charset="0"/>
              </a:rPr>
              <a:t>условиях покоя в артериальной 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крови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x-none" b="1" smtClean="0">
                <a:latin typeface="Arial" pitchFamily="34" charset="0"/>
                <a:cs typeface="Arial" pitchFamily="34" charset="0"/>
              </a:rPr>
              <a:t>парциальное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давление 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кислорода 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РаО</a:t>
            </a:r>
            <a:r>
              <a:rPr lang="x-none" b="1" baseline="-250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&lt; 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60 </a:t>
            </a:r>
            <a:r>
              <a:rPr lang="x-none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мм рт.ст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 или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x-none" b="1" smtClean="0">
                <a:latin typeface="Arial" pitchFamily="34" charset="0"/>
                <a:cs typeface="Arial" pitchFamily="34" charset="0"/>
              </a:rPr>
              <a:t>парциальное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давление</a:t>
            </a:r>
            <a:r>
              <a:rPr lang="x-none" b="1" smtClean="0">
                <a:latin typeface="Arial" pitchFamily="34" charset="0"/>
                <a:cs typeface="Arial" pitchFamily="34" charset="0"/>
              </a:rPr>
              <a:t> </a:t>
            </a:r>
            <a:r>
              <a:rPr lang="x-none" b="1">
                <a:latin typeface="Arial" pitchFamily="34" charset="0"/>
                <a:cs typeface="Arial" pitchFamily="34" charset="0"/>
              </a:rPr>
              <a:t>углекислого газа 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РаСО</a:t>
            </a:r>
            <a:r>
              <a:rPr lang="x-none" b="1" baseline="-2500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x-none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45 </a:t>
            </a:r>
            <a:r>
              <a:rPr lang="x-none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мм рт</a:t>
            </a:r>
            <a:r>
              <a:rPr lang="ru-RU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x-none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ст.</a:t>
            </a:r>
            <a:r>
              <a:rPr lang="x-none" b="1">
                <a:latin typeface="Arial" pitchFamily="34" charset="0"/>
                <a:cs typeface="Arial" pitchFamily="34" charset="0"/>
              </a:rPr>
              <a:t> </a:t>
            </a:r>
            <a:endParaRPr lang="ru-RU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676" y="641013"/>
            <a:ext cx="82989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Форма заболевания с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выраженной дыхательной недостаточностью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(ДН) и частым сочетанием с признаками сепсиса (бактериемия, лейкоцитарные сдвиги, </a:t>
            </a:r>
            <a:r>
              <a:rPr lang="ru-RU" sz="1600" dirty="0" smtClean="0">
                <a:latin typeface="Arial" pitchFamily="34" charset="0"/>
                <a:cs typeface="Arial" pitchFamily="34" charset="0"/>
                <a:sym typeface="Symbol"/>
              </a:rPr>
              <a:t>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СОЭ,</a:t>
            </a:r>
            <a:b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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АД,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дисфункция ЦНС, сердечно-сосудистой системы, почек…)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9667" y="3284984"/>
            <a:ext cx="8676963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Острая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дыхательная недостаточность при тяжелой пневмонии: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развива</a:t>
            </a:r>
            <a:r>
              <a:rPr lang="ru-RU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ется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600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x-none" sz="1600" u="sng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течение нескольких </a:t>
            </a:r>
            <a:r>
              <a:rPr lang="x-none" sz="1600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часов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компенсаторные 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механизмы не успевают 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включиться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как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правило, клинически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проявляется одышкой /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удушьем;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характеризуется </a:t>
            </a:r>
            <a:r>
              <a:rPr lang="x-none" sz="1600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глубок</a:t>
            </a:r>
            <a:r>
              <a:rPr lang="ru-RU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ой</a:t>
            </a:r>
            <a:r>
              <a:rPr lang="x-none" sz="1600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гипоксеми</a:t>
            </a:r>
            <a:r>
              <a:rPr lang="ru-RU" sz="16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ей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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PaO</a:t>
            </a:r>
            <a:r>
              <a:rPr lang="ru-RU" sz="16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),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из-за 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тахипноэ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 избыточного удаления СО</a:t>
            </a:r>
            <a:r>
              <a:rPr lang="ru-RU" sz="16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из крови возможен 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респираторны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й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алкалоз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marL="285750" lvl="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плохо 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корригируе</a:t>
            </a:r>
            <a:r>
              <a:rPr lang="ru-RU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тся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кислородотерапи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(снижение проницаемости альвеолярного барьера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);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ри прогрессировании 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патологического процесса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уменьшается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глубина дыхательных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движений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утомлени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дыхательных мышц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массив</a:t>
            </a:r>
            <a:r>
              <a:rPr lang="ru-RU" sz="16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ный</a:t>
            </a:r>
            <a:r>
              <a:rPr lang="x-none" sz="16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плев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x-none" sz="160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рит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др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.), развивается </a:t>
            </a:r>
            <a:r>
              <a:rPr lang="ru-RU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x-none" sz="1600" u="sng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иперкапния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>
                <a:latin typeface="Arial" pitchFamily="34" charset="0"/>
                <a:cs typeface="Arial" pitchFamily="34" charset="0"/>
                <a:sym typeface="Symbol"/>
              </a:rPr>
              <a:t>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PaСO</a:t>
            </a:r>
            <a:r>
              <a:rPr lang="ru-RU" sz="16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респираторный ацидоз.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-3" y="16288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267744" y="179348"/>
            <a:ext cx="44644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Тяжелая пневмония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00256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3784" y="2728773"/>
            <a:ext cx="849694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2. Исследование газов артериальной крови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тяжелой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пневмонии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проводится в ОРИТ. Назначается при: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острой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дыхательной недостаточности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(выраженная одышка, крепитация), 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SрO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&lt; 90%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(по данным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пульсоксиметрии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7170" y="260648"/>
            <a:ext cx="8388412" cy="46166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FF0000"/>
                </a:solidFill>
                <a:latin typeface="Arial" charset="0"/>
              </a:rPr>
              <a:t>Исследование газообмена и КОС при пневмонии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7261" y="4096925"/>
            <a:ext cx="424847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Определяемые показатели: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PaO</a:t>
            </a:r>
            <a:r>
              <a:rPr lang="ru-RU" sz="1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парциальное давление кислорода в крови (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норма 80-100 мм </a:t>
            </a:r>
            <a:r>
              <a:rPr lang="ru-RU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рт.ст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PaCO</a:t>
            </a:r>
            <a:r>
              <a:rPr lang="ru-RU" sz="1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парциальное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давление СО</a:t>
            </a:r>
            <a:r>
              <a:rPr lang="ru-RU" sz="16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крови (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норма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35-45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мм </a:t>
            </a:r>
            <a:r>
              <a:rPr lang="ru-RU" sz="1600" i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рт.ст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spcAft>
                <a:spcPts val="600"/>
              </a:spcAft>
            </a:pPr>
            <a:r>
              <a:rPr lang="ru-RU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цельной к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рови (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норма 7,35-7,45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Бикарбонаты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крови (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норма 22-25 </a:t>
            </a:r>
            <a:r>
              <a:rPr lang="ru-RU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ммоль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/л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0">
              <a:spcAft>
                <a:spcPts val="600"/>
              </a:spcAft>
            </a:pPr>
            <a:r>
              <a:rPr lang="ru-RU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Лактат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крови (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норма </a:t>
            </a:r>
            <a:r>
              <a:rPr lang="en-US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2,2 </a:t>
            </a:r>
            <a:r>
              <a:rPr lang="ru-RU" sz="1600" i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ммоль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/л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85143" y="3974011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Ожидаемые нарушения при тяжелой ВП:</a:t>
            </a:r>
          </a:p>
          <a:p>
            <a:pPr lvl="0">
              <a:spcAft>
                <a:spcPts val="600"/>
              </a:spcAft>
            </a:pPr>
            <a:r>
              <a:rPr lang="ru-RU" sz="16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PaO</a:t>
            </a:r>
            <a:r>
              <a:rPr lang="ru-RU" sz="16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нарушение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проницаемости стенки альвеол,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поступления О</a:t>
            </a:r>
            <a:r>
              <a:rPr lang="ru-RU" sz="1600" baseline="-25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кровь), 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ДН и одышке возможны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гипокапния и респираторный алкалоз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PaCO</a:t>
            </a:r>
            <a:r>
              <a:rPr lang="ru-RU" sz="1600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, </a:t>
            </a:r>
            <a:r>
              <a:rPr lang="ru-RU" sz="16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</a:t>
            </a:r>
            <a:r>
              <a:rPr lang="ru-RU" sz="1600" dirty="0" smtClean="0">
                <a:latin typeface="Arial" pitchFamily="34" charset="0"/>
                <a:cs typeface="Arial" pitchFamily="34" charset="0"/>
                <a:sym typeface="Symbol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прогрессировании процесса – </a:t>
            </a:r>
            <a:r>
              <a:rPr lang="ru-RU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задер-жка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</a:t>
            </a:r>
            <a:r>
              <a:rPr lang="ru-RU" sz="16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крови и респираторный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ацидоз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(PaCO</a:t>
            </a:r>
            <a:r>
              <a:rPr lang="ru-RU" sz="1600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, </a:t>
            </a:r>
            <a:r>
              <a:rPr lang="ru-RU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, б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икарбонаты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N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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);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16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Лактат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</a:t>
            </a:r>
            <a:r>
              <a:rPr lang="en-US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(сопутствующая ССН / НК,  гипоксия тканей).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8447" y="882545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16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Пульсоксиметрия</a:t>
            </a:r>
            <a:r>
              <a:rPr lang="ru-RU" sz="1600" b="1" dirty="0" smtClean="0"/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измерение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SpO</a:t>
            </a:r>
            <a:r>
              <a:rPr lang="ru-RU" sz="16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(насыщение гемоглобина кислородом):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всем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пациентам с подозрением на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пневмонию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для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выявления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дыхательной недостаточности 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оценки выраженности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гипоксемии.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простой и надежный метод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определения необходимости респираторной поддержки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ИВЛ, кислород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 оценки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ее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эффективности.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20256" y="256490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34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211" y="792013"/>
            <a:ext cx="849694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Исследуется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тяжелой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пневмонии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включает </a:t>
            </a:r>
            <a:r>
              <a:rPr 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скрининговые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тесты гемостаза: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АЧТВ / АПТВ – показатель «внутреннего» пути активации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протромбиназы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ПВ / ПТИ / МНО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показатель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«внешнего» пути активации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протромбиназы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уровень фибриногена – субстрата свертывания,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острофазового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белка;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количество тромбоцитов (в ОАК).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7170" y="260648"/>
            <a:ext cx="8388412" cy="461665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err="1" smtClean="0">
                <a:solidFill>
                  <a:srgbClr val="FF0000"/>
                </a:solidFill>
                <a:latin typeface="Arial" charset="0"/>
              </a:rPr>
              <a:t>Коагулограмма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charset="0"/>
              </a:rPr>
              <a:t>(венозная кровь)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021654"/>
              </p:ext>
            </p:extLst>
          </p:nvPr>
        </p:nvGraphicFramePr>
        <p:xfrm>
          <a:off x="161457" y="2420888"/>
          <a:ext cx="8712966" cy="284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480"/>
                <a:gridCol w="3578707"/>
                <a:gridCol w="36457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Тест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Референтные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значения (норма)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Ожидаемые сдвиги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АЧТВ  /</a:t>
                      </a:r>
                      <a:b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индекс АЧТВ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20-42 сек (зависит от реагентов)   / 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0,85 – 1,15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N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 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(воспаление, активация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гемостаза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ПТИ / МНО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85-115 %   /   0,9–1,2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N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 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(повреждение тканей, активация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гемостаза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фибриноген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2,0 – 4,0 г/л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N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 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острофазовая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реакция)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тромбоциты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150 – 400 х 10</a:t>
                      </a:r>
                      <a:r>
                        <a:rPr lang="ru-RU" sz="1600" baseline="300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/л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N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-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  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(«раздражение» ТЦ ростка)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димер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500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FEU/ml, &lt;250 DDU/ml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 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(системное воспаление, актива-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ция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гемостаза и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фибринолиза</a:t>
                      </a:r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88888" y="5445224"/>
            <a:ext cx="87849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Пациентам с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тяжелой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пневмонией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период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ограниченной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двигательной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активности (постельный режим) для профилактики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тромбоэмболий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вследствие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системного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воспале-ния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активации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гемостаза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рекомендуется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назначение парентеральных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антикоагулянтов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низкомолекулярных гепаринов - НМГ,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нефракционированного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гепарина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– НФГ в профилактических дозах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  Введение НФГ - под контролем тестов АЧТВ / ТВ / ВСК.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4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823" y="260648"/>
            <a:ext cx="8354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Биомаркеры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воспаления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реактанты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острой фазы)</a:t>
            </a:r>
          </a:p>
          <a:p>
            <a:pPr lvl="0" algn="ctr"/>
            <a:r>
              <a:rPr lang="ru-RU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С-реактивный белок в сыворотке крови</a:t>
            </a:r>
            <a:endParaRPr lang="ru-RU" u="sng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24744"/>
            <a:ext cx="845867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Главный белок острой фазы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 уровень возрастает до 1000 раз за 6-8 часов. Синтез – в печени под действием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провоспалительных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цитокинов (ИЛ-1, 6, 8, ФНО-</a:t>
            </a:r>
            <a:r>
              <a:rPr lang="ru-RU" sz="16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 Уровень может измеряться количественно (в мг/л). Период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полужизни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в крови (Т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1/2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/>
                <a:cs typeface="Arial"/>
              </a:rPr>
              <a:t>≈ 19 час.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Уровень СРБ в сыворотке/плазме крови при пневмонии зависит от типа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патологичес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-кого агента (микробы, вирусы) и выраженности воспаления; коррелирует с прогнозом заболевания.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Нормальная концентрация СРБ в сыворотке / плазме крови – </a:t>
            </a:r>
            <a:r>
              <a:rPr lang="ru-RU" sz="16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 5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мг/л.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СРБ позволяет дифференцировать микробную пневмонию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(пневмококковую,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легио-неллезную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 др.)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от вирусной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 его уровень в крови при микробной инфекции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сущест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-венно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выше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(40-200 мг/л), чем при вирусной (10-30 мг/л).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4572" y="3861048"/>
            <a:ext cx="8569915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Важно определение СРБ 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 пациентов с неопределенным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диагнозом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(характерный анамнез, жалобы, локальные симптомы, но отсутствие воспалительного инфильтрата в легких).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Уровень СРБ в крови &gt;100 </a:t>
            </a:r>
            <a:r>
              <a:rPr lang="ru-RU" sz="1600" u="sng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мг/л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диагноз ВП подтверждается в 90+ % случаев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Но специфичность теста низкая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уровень СРБ возрастает при любых инфекционных, воспалительных и онкологических заболеваниях, а также при ожогах, травмах и в послеоперационном периоде.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180" y="5805264"/>
            <a:ext cx="8459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Отсутствие значимого снижения уровня СРБ у госпитализированных пациентов с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пневмонией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2-3 сутки антибактериальной терапии – </a:t>
            </a:r>
            <a:r>
              <a:rPr lang="ru-RU" sz="1600" i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ранний признак </a:t>
            </a:r>
            <a:r>
              <a:rPr lang="ru-RU" sz="1600" i="1" u="sng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неэффек-тивности</a:t>
            </a:r>
            <a:r>
              <a:rPr lang="ru-RU" sz="1600" i="1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лечения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(требуется замена препарата).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108520" y="56612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003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9" descr="CRP-ESR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557338"/>
            <a:ext cx="5040313" cy="4678362"/>
          </a:xfrm>
          <a:ln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70659" name="Rectangle 1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4213" y="383449"/>
            <a:ext cx="7816850" cy="40626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indent="0" algn="ctr">
              <a:lnSpc>
                <a:spcPct val="85000"/>
              </a:lnSpc>
              <a:spcBef>
                <a:spcPct val="0"/>
              </a:spcBef>
              <a:buClr>
                <a:srgbClr val="66FFFF"/>
              </a:buClr>
              <a:buFontTx/>
              <a:buNone/>
            </a:pPr>
            <a:r>
              <a:rPr lang="ru-RU" sz="2400" b="1" dirty="0" smtClean="0">
                <a:solidFill>
                  <a:srgbClr val="FF3300"/>
                </a:solidFill>
                <a:effectLst/>
                <a:latin typeface="Arial" charset="0"/>
                <a:cs typeface="Arial" charset="0"/>
              </a:rPr>
              <a:t>Динамика СРБ и СОЭ</a:t>
            </a:r>
            <a:endParaRPr lang="en-NZ" sz="2400" b="1" dirty="0" smtClean="0">
              <a:solidFill>
                <a:srgbClr val="FF33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660" name="Rectangle 5"/>
          <p:cNvSpPr>
            <a:spLocks noChangeArrowheads="1"/>
          </p:cNvSpPr>
          <p:nvPr/>
        </p:nvSpPr>
        <p:spPr bwMode="auto">
          <a:xfrm>
            <a:off x="1403350" y="1196975"/>
            <a:ext cx="23764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kumimoji="0" lang="ru-RU" sz="1600" b="1">
                <a:solidFill>
                  <a:srgbClr val="010000"/>
                </a:solidFill>
                <a:latin typeface="Arial" charset="0"/>
                <a:cs typeface="Arial" charset="0"/>
              </a:rPr>
              <a:t>СРБ (% повышения</a:t>
            </a:r>
            <a:r>
              <a:rPr kumimoji="0" lang="ru-RU" sz="1600">
                <a:solidFill>
                  <a:srgbClr val="01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70661" name="Rectangle 6"/>
          <p:cNvSpPr>
            <a:spLocks noChangeArrowheads="1"/>
          </p:cNvSpPr>
          <p:nvPr/>
        </p:nvSpPr>
        <p:spPr bwMode="auto">
          <a:xfrm>
            <a:off x="6588125" y="1196975"/>
            <a:ext cx="10398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FontTx/>
              <a:buNone/>
            </a:pPr>
            <a:r>
              <a:rPr kumimoji="0" lang="ru-RU" sz="1600" b="1">
                <a:solidFill>
                  <a:srgbClr val="010000"/>
                </a:solidFill>
                <a:latin typeface="Arial" charset="0"/>
                <a:cs typeface="Arial" charset="0"/>
              </a:rPr>
              <a:t>СОЭ, мм/ч</a:t>
            </a:r>
          </a:p>
        </p:txBody>
      </p:sp>
      <p:sp>
        <p:nvSpPr>
          <p:cNvPr id="70662" name="Rectangle 7"/>
          <p:cNvSpPr>
            <a:spLocks noChangeArrowheads="1"/>
          </p:cNvSpPr>
          <p:nvPr/>
        </p:nvSpPr>
        <p:spPr bwMode="auto">
          <a:xfrm>
            <a:off x="3020921" y="6021388"/>
            <a:ext cx="3262496" cy="276999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FontTx/>
              <a:buNone/>
            </a:pPr>
            <a:r>
              <a:rPr kumimoji="0" lang="ru-RU" sz="1800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Дни после начала воспаления</a:t>
            </a:r>
          </a:p>
        </p:txBody>
      </p:sp>
      <p:sp>
        <p:nvSpPr>
          <p:cNvPr id="70663" name="Rectangle 8"/>
          <p:cNvSpPr>
            <a:spLocks noChangeArrowheads="1"/>
          </p:cNvSpPr>
          <p:nvPr/>
        </p:nvSpPr>
        <p:spPr bwMode="auto">
          <a:xfrm>
            <a:off x="2987824" y="2456206"/>
            <a:ext cx="64293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ru-RU" sz="2400" b="1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СРБ</a:t>
            </a:r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4211638" y="3357563"/>
            <a:ext cx="6762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buFontTx/>
              <a:buNone/>
            </a:pPr>
            <a:r>
              <a:rPr kumimoji="0" lang="ru-RU" sz="2400" b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СОЭ</a:t>
            </a:r>
          </a:p>
        </p:txBody>
      </p:sp>
      <p:sp>
        <p:nvSpPr>
          <p:cNvPr id="70665" name="Text Box 10"/>
          <p:cNvSpPr txBox="1">
            <a:spLocks noChangeArrowheads="1"/>
          </p:cNvSpPr>
          <p:nvPr/>
        </p:nvSpPr>
        <p:spPr bwMode="auto">
          <a:xfrm>
            <a:off x="7662863" y="6583363"/>
            <a:ext cx="1481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sz="1200">
                <a:solidFill>
                  <a:srgbClr val="010000"/>
                </a:solidFill>
                <a:latin typeface="Arial" charset="0"/>
              </a:rPr>
              <a:t>В.В.Вельков, 2010</a:t>
            </a:r>
            <a:endParaRPr kumimoji="0" lang="de-DE" sz="1200">
              <a:solidFill>
                <a:srgbClr val="010000"/>
              </a:solidFill>
              <a:latin typeface="Arial" charset="0"/>
            </a:endParaRP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4845050" y="3716338"/>
            <a:ext cx="6746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kumimoji="0" lang="ru-RU" sz="24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СОЭ</a:t>
            </a:r>
          </a:p>
        </p:txBody>
      </p:sp>
    </p:spTree>
    <p:extLst>
      <p:ext uri="{BB962C8B-B14F-4D97-AF65-F5344CB8AC3E}">
        <p14:creationId xmlns:p14="http://schemas.microsoft.com/office/powerpoint/2010/main" val="402074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323850" y="5157788"/>
            <a:ext cx="8534400" cy="1144929"/>
          </a:xfrm>
          <a:noFill/>
        </p:spPr>
        <p:txBody>
          <a:bodyPr>
            <a:spAutoFit/>
          </a:bodyPr>
          <a:lstStyle/>
          <a:p>
            <a:pPr marL="350838" indent="-350838">
              <a:lnSpc>
                <a:spcPct val="90000"/>
              </a:lnSpc>
            </a:pPr>
            <a:r>
              <a:rPr lang="ru-RU" sz="1800" b="1" dirty="0" smtClean="0">
                <a:effectLst/>
                <a:latin typeface="Arial" charset="0"/>
              </a:rPr>
              <a:t>Рост уровня </a:t>
            </a:r>
            <a:r>
              <a:rPr lang="en-US" sz="1800" b="1" dirty="0" smtClean="0">
                <a:effectLst/>
                <a:latin typeface="Arial" charset="0"/>
              </a:rPr>
              <a:t>PCT</a:t>
            </a:r>
            <a:r>
              <a:rPr lang="en-US" sz="1800" dirty="0" smtClean="0">
                <a:effectLst/>
                <a:latin typeface="Arial" charset="0"/>
              </a:rPr>
              <a:t> </a:t>
            </a:r>
            <a:r>
              <a:rPr lang="ru-RU" sz="1800" dirty="0" smtClean="0">
                <a:effectLst/>
                <a:latin typeface="Arial" charset="0"/>
              </a:rPr>
              <a:t>- через </a:t>
            </a:r>
            <a:r>
              <a:rPr lang="en-US" sz="1800" dirty="0" smtClean="0">
                <a:effectLst/>
                <a:latin typeface="Arial" charset="0"/>
              </a:rPr>
              <a:t>3-6 </a:t>
            </a:r>
            <a:r>
              <a:rPr lang="ru-RU" sz="1800" dirty="0" smtClean="0">
                <a:effectLst/>
                <a:latin typeface="Arial" charset="0"/>
              </a:rPr>
              <a:t>часов после начала инфекционного процесса, пик концентрации (до </a:t>
            </a:r>
            <a:r>
              <a:rPr lang="en-US" sz="1800" dirty="0" smtClean="0">
                <a:effectLst/>
                <a:latin typeface="Arial" charset="0"/>
              </a:rPr>
              <a:t>1000 </a:t>
            </a:r>
            <a:r>
              <a:rPr lang="ru-RU" sz="1800" dirty="0" err="1" smtClean="0">
                <a:effectLst/>
                <a:latin typeface="Arial" charset="0"/>
              </a:rPr>
              <a:t>нг</a:t>
            </a:r>
            <a:r>
              <a:rPr lang="en-US" sz="1800" dirty="0" smtClean="0">
                <a:effectLst/>
                <a:latin typeface="Arial" charset="0"/>
              </a:rPr>
              <a:t>/</a:t>
            </a:r>
            <a:r>
              <a:rPr lang="ru-RU" sz="1800" dirty="0" smtClean="0">
                <a:effectLst/>
                <a:latin typeface="Arial" charset="0"/>
              </a:rPr>
              <a:t>мл)</a:t>
            </a:r>
            <a:r>
              <a:rPr lang="en-US" sz="1800" dirty="0" smtClean="0">
                <a:effectLst/>
                <a:latin typeface="Arial" charset="0"/>
              </a:rPr>
              <a:t> – </a:t>
            </a:r>
            <a:r>
              <a:rPr lang="ru-RU" sz="1800" dirty="0" smtClean="0">
                <a:effectLst/>
                <a:latin typeface="Arial" charset="0"/>
              </a:rPr>
              <a:t>спустя </a:t>
            </a:r>
            <a:r>
              <a:rPr lang="en-US" sz="1800" dirty="0" smtClean="0">
                <a:effectLst/>
                <a:latin typeface="Arial" charset="0"/>
              </a:rPr>
              <a:t>6-12 </a:t>
            </a:r>
            <a:r>
              <a:rPr lang="ru-RU" sz="1800" dirty="0" smtClean="0">
                <a:effectLst/>
                <a:latin typeface="Arial" charset="0"/>
              </a:rPr>
              <a:t>ч</a:t>
            </a:r>
            <a:r>
              <a:rPr lang="en-US" sz="1800" dirty="0" smtClean="0">
                <a:effectLst/>
                <a:latin typeface="Arial" charset="0"/>
              </a:rPr>
              <a:t>. 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Т</a:t>
            </a:r>
            <a:r>
              <a:rPr lang="ru-RU" sz="1800" b="1" baseline="-25000" dirty="0" smtClean="0">
                <a:solidFill>
                  <a:srgbClr val="0000CC"/>
                </a:solidFill>
                <a:effectLst/>
                <a:latin typeface="Arial" charset="0"/>
              </a:rPr>
              <a:t>1/2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 </a:t>
            </a:r>
            <a:r>
              <a:rPr lang="en-US" sz="1800" b="1" dirty="0" smtClean="0">
                <a:solidFill>
                  <a:srgbClr val="0000CC"/>
                </a:solidFill>
                <a:effectLst/>
                <a:latin typeface="Arial" charset="0"/>
              </a:rPr>
              <a:t>~ 24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ч.</a:t>
            </a:r>
            <a:endParaRPr lang="en-US" sz="1800" b="1" dirty="0" smtClean="0">
              <a:solidFill>
                <a:srgbClr val="0000CC"/>
              </a:solidFill>
              <a:effectLst/>
              <a:latin typeface="Arial" charset="0"/>
            </a:endParaRPr>
          </a:p>
          <a:p>
            <a:pPr marL="350838" indent="-350838">
              <a:lnSpc>
                <a:spcPct val="90000"/>
              </a:lnSpc>
            </a:pPr>
            <a:r>
              <a:rPr lang="en-US" sz="1800" b="1" dirty="0" smtClean="0">
                <a:effectLst/>
                <a:latin typeface="Arial" charset="0"/>
              </a:rPr>
              <a:t>PCT </a:t>
            </a:r>
            <a:r>
              <a:rPr lang="ru-RU" sz="1800" b="1" dirty="0" smtClean="0">
                <a:effectLst/>
                <a:latin typeface="Arial" charset="0"/>
              </a:rPr>
              <a:t>более </a:t>
            </a:r>
            <a:r>
              <a:rPr lang="en-US" sz="1800" b="1" dirty="0" smtClean="0">
                <a:effectLst/>
                <a:latin typeface="Arial" charset="0"/>
              </a:rPr>
              <a:t>c</a:t>
            </a:r>
            <a:r>
              <a:rPr lang="ru-RU" sz="1800" b="1" dirty="0" err="1" smtClean="0">
                <a:effectLst/>
                <a:latin typeface="Arial" charset="0"/>
              </a:rPr>
              <a:t>пецифичен</a:t>
            </a:r>
            <a:r>
              <a:rPr lang="ru-RU" sz="1800" b="1" dirty="0" smtClean="0">
                <a:effectLst/>
                <a:latin typeface="Arial" charset="0"/>
              </a:rPr>
              <a:t> для бактериальной инфекции</a:t>
            </a:r>
            <a:r>
              <a:rPr lang="ru-RU" sz="1800" dirty="0" smtClean="0">
                <a:effectLst/>
                <a:latin typeface="Arial" charset="0"/>
              </a:rPr>
              <a:t>, отражая </a:t>
            </a:r>
            <a:r>
              <a:rPr lang="ru-RU" sz="1800" b="1" dirty="0" smtClean="0">
                <a:effectLst/>
                <a:latin typeface="Arial" charset="0"/>
              </a:rPr>
              <a:t>тяжесть</a:t>
            </a:r>
            <a:r>
              <a:rPr lang="ru-RU" sz="1800" dirty="0" smtClean="0">
                <a:effectLst/>
                <a:latin typeface="Arial" charset="0"/>
              </a:rPr>
              <a:t> ее </a:t>
            </a:r>
            <a:r>
              <a:rPr lang="ru-RU" sz="1800" b="1" dirty="0" smtClean="0">
                <a:effectLst/>
                <a:latin typeface="Arial" charset="0"/>
              </a:rPr>
              <a:t>течения. </a:t>
            </a:r>
            <a:r>
              <a:rPr lang="ru-RU" sz="1800" dirty="0" smtClean="0">
                <a:effectLst/>
                <a:latin typeface="Arial" charset="0"/>
              </a:rPr>
              <a:t>При вирусной инфекции почти не возрастает.</a:t>
            </a:r>
            <a:endParaRPr lang="en-US" sz="1800" b="1" dirty="0" smtClean="0">
              <a:effectLst/>
              <a:latin typeface="Arial" charset="0"/>
            </a:endParaRPr>
          </a:p>
        </p:txBody>
      </p:sp>
      <p:sp>
        <p:nvSpPr>
          <p:cNvPr id="77827" name="Text Box 6"/>
          <p:cNvSpPr txBox="1">
            <a:spLocks noChangeArrowheads="1"/>
          </p:cNvSpPr>
          <p:nvPr/>
        </p:nvSpPr>
        <p:spPr bwMode="auto">
          <a:xfrm>
            <a:off x="228600" y="6581775"/>
            <a:ext cx="38465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GB" sz="120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Brunkhorst FM et al., Intens. Care Med (1998) 24: 888-892</a:t>
            </a:r>
            <a:r>
              <a:rPr kumimoji="0" lang="de-DE" sz="120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7782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268413"/>
            <a:ext cx="7223125" cy="3724275"/>
          </a:xfrm>
          <a:prstGeom prst="rect">
            <a:avLst/>
          </a:prstGeom>
          <a:solidFill>
            <a:srgbClr val="CCFFFF"/>
          </a:solidFill>
          <a:ln w="952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539750" y="238389"/>
            <a:ext cx="828040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66FFFF"/>
              </a:buClr>
              <a:buFontTx/>
              <a:buNone/>
            </a:pPr>
            <a:r>
              <a:rPr lang="ru-RU" sz="2400" b="1" dirty="0" err="1" smtClean="0">
                <a:solidFill>
                  <a:srgbClr val="FF3300"/>
                </a:solidFill>
                <a:latin typeface="Arial" charset="0"/>
              </a:rPr>
              <a:t>Прокальцитонин</a:t>
            </a:r>
            <a:r>
              <a:rPr lang="ru-RU" sz="2400" b="1" dirty="0" smtClean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ru-RU" sz="2400" b="1" dirty="0">
                <a:solidFill>
                  <a:srgbClr val="FF3300"/>
                </a:solidFill>
                <a:latin typeface="Arial" charset="0"/>
              </a:rPr>
              <a:t>среди других </a:t>
            </a:r>
            <a:r>
              <a:rPr lang="ru-RU" sz="2400" b="1" dirty="0" err="1">
                <a:solidFill>
                  <a:srgbClr val="FF3300"/>
                </a:solidFill>
                <a:latin typeface="Arial" charset="0"/>
              </a:rPr>
              <a:t>реактантов</a:t>
            </a:r>
            <a:r>
              <a:rPr lang="ru-RU" sz="2400" b="1" dirty="0">
                <a:solidFill>
                  <a:srgbClr val="FF3300"/>
                </a:solidFill>
                <a:latin typeface="Arial" charset="0"/>
              </a:rPr>
              <a:t> </a:t>
            </a:r>
            <a:r>
              <a:rPr lang="ru-RU" sz="2400" b="1" dirty="0" smtClean="0">
                <a:solidFill>
                  <a:srgbClr val="FF3300"/>
                </a:solidFill>
                <a:latin typeface="Arial" charset="0"/>
              </a:rPr>
              <a:t/>
            </a:r>
            <a:br>
              <a:rPr lang="ru-RU" sz="2400" b="1" dirty="0" smtClean="0">
                <a:solidFill>
                  <a:srgbClr val="FF3300"/>
                </a:solidFill>
                <a:latin typeface="Arial" charset="0"/>
              </a:rPr>
            </a:br>
            <a:r>
              <a:rPr lang="ru-RU" sz="2400" b="1" dirty="0" smtClean="0">
                <a:solidFill>
                  <a:srgbClr val="FF3300"/>
                </a:solidFill>
                <a:latin typeface="Arial" charset="0"/>
              </a:rPr>
              <a:t>острой </a:t>
            </a:r>
            <a:r>
              <a:rPr lang="ru-RU" sz="2400" b="1" dirty="0">
                <a:solidFill>
                  <a:srgbClr val="FF3300"/>
                </a:solidFill>
                <a:latin typeface="Arial" charset="0"/>
              </a:rPr>
              <a:t>фазы при сепсисе</a:t>
            </a:r>
            <a:endParaRPr lang="de-DE" sz="2400" b="1" dirty="0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6732588" y="6583363"/>
            <a:ext cx="20875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GB" sz="120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Meisner et al., J Lab Med 1999</a:t>
            </a:r>
            <a:r>
              <a:rPr kumimoji="0" lang="de-DE" sz="120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059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000"/>
    </mc:Choice>
    <mc:Fallback xmlns="">
      <p:transition spd="slow" advTm="75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254427"/>
            <a:ext cx="7315200" cy="830997"/>
          </a:xfrm>
          <a:noFill/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</a:rPr>
              <a:t>Уровень ПКТ и решение вопроса </a:t>
            </a:r>
            <a:b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</a:rPr>
              <a:t>об антибиотикотерапии</a:t>
            </a:r>
            <a:endParaRPr lang="en-US" sz="2400" b="1" dirty="0" smtClean="0">
              <a:solidFill>
                <a:srgbClr val="FF0000"/>
              </a:solidFill>
              <a:effectLst/>
              <a:latin typeface="Arial" charset="0"/>
            </a:endParaRPr>
          </a:p>
        </p:txBody>
      </p:sp>
      <p:graphicFrame>
        <p:nvGraphicFramePr>
          <p:cNvPr id="555011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6877342"/>
              </p:ext>
            </p:extLst>
          </p:nvPr>
        </p:nvGraphicFramePr>
        <p:xfrm>
          <a:off x="1116013" y="1268413"/>
          <a:ext cx="7343775" cy="5130802"/>
        </p:xfrm>
        <a:graphic>
          <a:graphicData uri="http://schemas.openxmlformats.org/drawingml/2006/table">
            <a:tbl>
              <a:tblPr/>
              <a:tblGrid>
                <a:gridCol w="1751012"/>
                <a:gridCol w="5592763"/>
              </a:tblGrid>
              <a:tr h="64015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Уровень </a:t>
                      </a:r>
                      <a:r>
                        <a:rPr kumimoji="1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PCT</a:t>
                      </a:r>
                      <a:r>
                        <a:rPr kumimoji="1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1" lang="ru-RU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нг</a:t>
                      </a:r>
                      <a:r>
                        <a:rPr kumimoji="1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1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мл</a:t>
                      </a:r>
                      <a:endParaRPr kumimoji="1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Интерпретация и рекомендуемая тактика</a:t>
                      </a:r>
                      <a:endParaRPr kumimoji="1" lang="en-US" sz="18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Бактериальная инфекция отсутствует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Антибиотики не рекомендуются.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03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0,1 - 0,25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Вероятность бактериальной инфекции мала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Антибиотики не рекомендуются.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0,25 - 0,5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Бактериальная инфекция вероятна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Рассмотреть возможность назначения антибиотиков.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3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0,5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Высокая вероятность бактериальной инфекции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Показано применение антибиотиков.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66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2 - 10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Высокая вероятность системной бакт. инфекции</a:t>
                      </a:r>
                      <a:r>
                        <a:rPr kumimoji="1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1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возможен тяжелый сепсис</a:t>
                      </a:r>
                      <a:r>
                        <a:rPr kumimoji="1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Антибиотики необходимы + ежедневный контроль ПКТ.</a:t>
                      </a:r>
                      <a:endParaRPr kumimoji="1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66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&gt;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</a:rPr>
                        <a:t>Высокая вероятность тяжелого сепсиса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Антибиотики необходимы (</a:t>
                      </a:r>
                      <a:r>
                        <a:rPr kumimoji="1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осторожностью</a:t>
                      </a: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). </a:t>
                      </a:r>
                      <a:b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1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ежедневный контроль ПКТ.</a:t>
                      </a:r>
                      <a:endParaRPr kumimoji="1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9901" name="Text Box 6"/>
          <p:cNvSpPr txBox="1">
            <a:spLocks noChangeArrowheads="1"/>
          </p:cNvSpPr>
          <p:nvPr/>
        </p:nvSpPr>
        <p:spPr bwMode="auto">
          <a:xfrm>
            <a:off x="5832475" y="6453188"/>
            <a:ext cx="3132138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GB" sz="120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Christ-Crain M. et al. </a:t>
            </a:r>
            <a:r>
              <a:rPr kumimoji="0" lang="en-GB" sz="1200" i="1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Lancet</a:t>
            </a:r>
            <a:r>
              <a:rPr kumimoji="0" lang="en-GB" sz="1200">
                <a:solidFill>
                  <a:srgbClr val="000000"/>
                </a:solidFill>
                <a:latin typeface="Calibri" pitchFamily="34" charset="0"/>
                <a:cs typeface="Tahoma" pitchFamily="34" charset="0"/>
              </a:rPr>
              <a:t> 2004; 363: 600-07</a:t>
            </a:r>
            <a:endParaRPr kumimoji="0" lang="de-DE" sz="12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889961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0138" y="330349"/>
            <a:ext cx="8388412" cy="461665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</a:rPr>
              <a:t>Что «лучше»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Arial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charset="0"/>
              </a:rPr>
              <a:t>при </a:t>
            </a:r>
            <a:r>
              <a:rPr lang="ru-RU" sz="2400" b="1" dirty="0" smtClean="0">
                <a:solidFill>
                  <a:srgbClr val="FF0000"/>
                </a:solidFill>
                <a:latin typeface="Arial" charset="0"/>
              </a:rPr>
              <a:t>пневмонии 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Arial" charset="0"/>
              </a:rPr>
              <a:t>- 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</a:rPr>
              <a:t>ПКТ или СРБ?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4121" y="1099568"/>
            <a:ext cx="8713788" cy="3074688"/>
          </a:xfrm>
          <a:noFill/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ru-RU" sz="1600" b="1" dirty="0">
                <a:latin typeface="Arial" charset="0"/>
              </a:rPr>
              <a:t>	</a:t>
            </a:r>
            <a:r>
              <a:rPr lang="ru-RU" sz="1600" b="1" dirty="0" smtClean="0">
                <a:latin typeface="Arial" charset="0"/>
              </a:rPr>
              <a:t>			    </a:t>
            </a: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ПКТ (</a:t>
            </a:r>
            <a:r>
              <a:rPr lang="ru-RU" sz="1800" b="1" dirty="0" err="1" smtClean="0">
                <a:solidFill>
                  <a:srgbClr val="990033"/>
                </a:solidFill>
                <a:effectLst/>
                <a:latin typeface="Arial" charset="0"/>
              </a:rPr>
              <a:t>нг</a:t>
            </a: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/мл)</a:t>
            </a:r>
            <a:r>
              <a:rPr lang="ru-RU" sz="1800" b="1" dirty="0" smtClean="0">
                <a:effectLst/>
                <a:latin typeface="Arial" charset="0"/>
              </a:rPr>
              <a:t>            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СРБ  (мг/л)</a:t>
            </a:r>
          </a:p>
          <a:p>
            <a:pPr eaLnBrk="1" hangingPunct="1">
              <a:buFontTx/>
              <a:buNone/>
            </a:pPr>
            <a:r>
              <a:rPr lang="en-US" sz="1800" b="1" dirty="0" smtClean="0">
                <a:effectLst/>
                <a:latin typeface="Arial" charset="0"/>
              </a:rPr>
              <a:t>	</a:t>
            </a:r>
            <a:r>
              <a:rPr lang="ru-RU" sz="1800" b="1" dirty="0" smtClean="0">
                <a:effectLst/>
                <a:latin typeface="Arial" charset="0"/>
              </a:rPr>
              <a:t>ССВО </a:t>
            </a:r>
            <a:r>
              <a:rPr lang="ru-RU" sz="1800" dirty="0" smtClean="0">
                <a:effectLst/>
                <a:latin typeface="Arial" charset="0"/>
              </a:rPr>
              <a:t>без инфекции</a:t>
            </a:r>
            <a:r>
              <a:rPr lang="ru-RU" sz="1800" b="1" dirty="0" smtClean="0">
                <a:effectLst/>
                <a:latin typeface="Arial" charset="0"/>
              </a:rPr>
              <a:t>    </a:t>
            </a:r>
            <a:r>
              <a:rPr lang="en-US" sz="1800" b="1" dirty="0" smtClean="0">
                <a:effectLst/>
                <a:latin typeface="Arial" charset="0"/>
              </a:rPr>
              <a:t>   </a:t>
            </a: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0,6 </a:t>
            </a:r>
            <a:r>
              <a:rPr lang="ru-RU" sz="1800" dirty="0" smtClean="0">
                <a:effectLst/>
                <a:latin typeface="Arial" charset="0"/>
              </a:rPr>
              <a:t>(0,1 – 3,4)</a:t>
            </a:r>
            <a:r>
              <a:rPr lang="ru-RU" sz="1800" b="1" dirty="0" smtClean="0">
                <a:effectLst/>
                <a:latin typeface="Arial" charset="0"/>
              </a:rPr>
              <a:t>          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138  </a:t>
            </a:r>
            <a:r>
              <a:rPr lang="ru-RU" sz="1800" dirty="0" smtClean="0">
                <a:effectLst/>
                <a:latin typeface="Arial" charset="0"/>
              </a:rPr>
              <a:t>(3-488)</a:t>
            </a:r>
            <a:r>
              <a:rPr lang="en-US" sz="1800" dirty="0" smtClean="0">
                <a:effectLst/>
                <a:latin typeface="Arial" charset="0"/>
              </a:rPr>
              <a:t/>
            </a:r>
            <a:br>
              <a:rPr lang="en-US" sz="1800" dirty="0" smtClean="0">
                <a:effectLst/>
                <a:latin typeface="Arial" charset="0"/>
              </a:rPr>
            </a:br>
            <a:r>
              <a:rPr lang="ru-RU" sz="1800" b="1" dirty="0" smtClean="0">
                <a:effectLst/>
                <a:latin typeface="Arial" charset="0"/>
              </a:rPr>
              <a:t>Сепсис                             </a:t>
            </a: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5,4 </a:t>
            </a:r>
            <a:r>
              <a:rPr lang="ru-RU" sz="1800" dirty="0" smtClean="0">
                <a:effectLst/>
                <a:latin typeface="Arial" charset="0"/>
              </a:rPr>
              <a:t>(0,9 - 47,7)</a:t>
            </a:r>
            <a:r>
              <a:rPr lang="ru-RU" sz="1800" b="1" dirty="0" smtClean="0">
                <a:effectLst/>
                <a:latin typeface="Arial" charset="0"/>
              </a:rPr>
              <a:t>         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233  </a:t>
            </a:r>
            <a:r>
              <a:rPr lang="ru-RU" sz="1800" dirty="0" smtClean="0">
                <a:effectLst/>
                <a:latin typeface="Arial" charset="0"/>
              </a:rPr>
              <a:t>(14-266)</a:t>
            </a:r>
            <a:r>
              <a:rPr lang="en-US" sz="1800" dirty="0" smtClean="0">
                <a:effectLst/>
                <a:latin typeface="Arial" charset="0"/>
              </a:rPr>
              <a:t/>
            </a:r>
            <a:br>
              <a:rPr lang="en-US" sz="1800" dirty="0" smtClean="0">
                <a:effectLst/>
                <a:latin typeface="Arial" charset="0"/>
              </a:rPr>
            </a:br>
            <a:r>
              <a:rPr lang="ru-RU" sz="1800" b="1" dirty="0" smtClean="0">
                <a:effectLst/>
                <a:latin typeface="Arial" charset="0"/>
              </a:rPr>
              <a:t>Септический шок         </a:t>
            </a: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73,4 </a:t>
            </a:r>
            <a:r>
              <a:rPr lang="ru-RU" sz="1800" dirty="0" smtClean="0">
                <a:effectLst/>
                <a:latin typeface="Arial" charset="0"/>
              </a:rPr>
              <a:t>(9,6 – 824,1)</a:t>
            </a:r>
            <a:r>
              <a:rPr lang="ru-RU" sz="1800" b="1" dirty="0" smtClean="0">
                <a:effectLst/>
                <a:latin typeface="Arial" charset="0"/>
              </a:rPr>
              <a:t>       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174  </a:t>
            </a:r>
            <a:r>
              <a:rPr lang="ru-RU" sz="1800" dirty="0" smtClean="0">
                <a:effectLst/>
                <a:latin typeface="Arial" charset="0"/>
              </a:rPr>
              <a:t>(22-341)</a:t>
            </a:r>
          </a:p>
          <a:p>
            <a:pPr eaLnBrk="1" hangingPunct="1">
              <a:buFontTx/>
              <a:buNone/>
            </a:pPr>
            <a:endParaRPr lang="ru-RU" sz="1600" dirty="0" smtClean="0">
              <a:effectLst/>
              <a:latin typeface="Arial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b="1" dirty="0" smtClean="0">
                <a:effectLst/>
                <a:latin typeface="Arial" charset="0"/>
              </a:rPr>
              <a:t>«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СРБ повышается как при воспалении, так и при инфекции</a:t>
            </a:r>
            <a:r>
              <a:rPr lang="ru-RU" sz="1800" b="1" dirty="0" smtClean="0">
                <a:effectLst/>
                <a:latin typeface="Arial" charset="0"/>
              </a:rPr>
              <a:t>, </a:t>
            </a:r>
            <a:r>
              <a:rPr lang="ru-RU" sz="1800" dirty="0" smtClean="0">
                <a:effectLst/>
                <a:latin typeface="Arial" charset="0"/>
              </a:rPr>
              <a:t>и не может быть хорошим индикатором тяжести инфекции.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1800" b="1" dirty="0" smtClean="0">
                <a:solidFill>
                  <a:srgbClr val="990033"/>
                </a:solidFill>
                <a:effectLst/>
                <a:latin typeface="Arial" charset="0"/>
              </a:rPr>
              <a:t>ПКТ - хороший индикатор тяжести инфекции</a:t>
            </a:r>
            <a:r>
              <a:rPr lang="ru-RU" sz="1800" b="1" dirty="0" smtClean="0">
                <a:effectLst/>
                <a:latin typeface="Arial" charset="0"/>
              </a:rPr>
              <a:t> </a:t>
            </a:r>
            <a:r>
              <a:rPr lang="ru-RU" sz="1800" b="1" dirty="0" smtClean="0">
                <a:solidFill>
                  <a:srgbClr val="800000"/>
                </a:solidFill>
                <a:effectLst/>
                <a:latin typeface="Arial" charset="0"/>
              </a:rPr>
              <a:t>и</a:t>
            </a:r>
            <a:r>
              <a:rPr lang="en-US" sz="1800" b="1" dirty="0" smtClean="0">
                <a:solidFill>
                  <a:srgbClr val="800000"/>
                </a:solidFill>
                <a:effectLst/>
                <a:latin typeface="Arial" charset="0"/>
              </a:rPr>
              <a:t> </a:t>
            </a:r>
            <a:r>
              <a:rPr lang="ru-RU" sz="1800" b="1" dirty="0" err="1" smtClean="0">
                <a:solidFill>
                  <a:srgbClr val="800000"/>
                </a:solidFill>
                <a:effectLst/>
                <a:latin typeface="Arial" charset="0"/>
              </a:rPr>
              <a:t>полиорганной</a:t>
            </a:r>
            <a:r>
              <a:rPr lang="ru-RU" sz="1800" b="1" dirty="0" smtClean="0">
                <a:solidFill>
                  <a:srgbClr val="800000"/>
                </a:solidFill>
                <a:effectLst/>
                <a:latin typeface="Arial" charset="0"/>
              </a:rPr>
              <a:t> </a:t>
            </a:r>
            <a:r>
              <a:rPr lang="ru-RU" sz="1800" b="1" dirty="0" err="1" smtClean="0">
                <a:solidFill>
                  <a:srgbClr val="800000"/>
                </a:solidFill>
                <a:effectLst/>
                <a:latin typeface="Arial" charset="0"/>
              </a:rPr>
              <a:t>недостаточ-ности</a:t>
            </a:r>
            <a:r>
              <a:rPr lang="ru-RU" sz="1800" b="1" dirty="0" smtClean="0">
                <a:solidFill>
                  <a:srgbClr val="800000"/>
                </a:solidFill>
                <a:effectLst/>
                <a:latin typeface="Arial" charset="0"/>
              </a:rPr>
              <a:t>,</a:t>
            </a:r>
            <a:r>
              <a:rPr lang="ru-RU" sz="1800" dirty="0" smtClean="0">
                <a:effectLst/>
                <a:latin typeface="Arial" charset="0"/>
              </a:rPr>
              <a:t> но он не может быть индикатором тяжести неинфекционного </a:t>
            </a:r>
            <a:r>
              <a:rPr lang="en-US" sz="1800" dirty="0" smtClean="0">
                <a:effectLst/>
                <a:latin typeface="Arial" charset="0"/>
              </a:rPr>
              <a:t>SIRS</a:t>
            </a:r>
            <a:r>
              <a:rPr lang="ru-RU" sz="1800" dirty="0" smtClean="0">
                <a:effectLst/>
                <a:latin typeface="Arial" charset="0"/>
              </a:rPr>
              <a:t>»</a:t>
            </a:r>
          </a:p>
          <a:p>
            <a:pPr algn="ctr" eaLnBrk="1" hangingPunct="1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sz="1200" dirty="0" err="1" smtClean="0">
                <a:effectLst/>
                <a:latin typeface="Arial" charset="0"/>
              </a:rPr>
              <a:t>Yukioka</a:t>
            </a:r>
            <a:r>
              <a:rPr lang="en-US" sz="1200" dirty="0" smtClean="0">
                <a:effectLst/>
                <a:latin typeface="Arial" charset="0"/>
              </a:rPr>
              <a:t> H</a:t>
            </a:r>
            <a:r>
              <a:rPr lang="ru-RU" sz="1200" dirty="0" smtClean="0">
                <a:effectLst/>
                <a:latin typeface="Arial" charset="0"/>
              </a:rPr>
              <a:t> </a:t>
            </a:r>
            <a:r>
              <a:rPr lang="en-US" sz="1200" dirty="0" smtClean="0">
                <a:effectLst/>
                <a:latin typeface="Arial" charset="0"/>
              </a:rPr>
              <a:t>et al.  Plasma </a:t>
            </a:r>
            <a:r>
              <a:rPr lang="en-US" sz="1200" dirty="0" err="1" smtClean="0">
                <a:effectLst/>
                <a:latin typeface="Arial" charset="0"/>
              </a:rPr>
              <a:t>procalcitonin</a:t>
            </a:r>
            <a:r>
              <a:rPr lang="en-US" sz="1200" dirty="0" smtClean="0">
                <a:effectLst/>
                <a:latin typeface="Arial" charset="0"/>
              </a:rPr>
              <a:t> in sepsis and organ failure. An </a:t>
            </a:r>
            <a:r>
              <a:rPr lang="en-US" sz="1200" dirty="0" err="1" smtClean="0">
                <a:effectLst/>
                <a:latin typeface="Arial" charset="0"/>
              </a:rPr>
              <a:t>Acad</a:t>
            </a:r>
            <a:r>
              <a:rPr lang="en-US" sz="1200" dirty="0" smtClean="0">
                <a:effectLst/>
                <a:latin typeface="Arial" charset="0"/>
              </a:rPr>
              <a:t> Med Singapore. 2001; 30(5):528-531.</a:t>
            </a:r>
            <a:endParaRPr lang="ru-RU" sz="1200" dirty="0" smtClean="0">
              <a:effectLst/>
              <a:latin typeface="Arial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7524328" y="1315592"/>
            <a:ext cx="14811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sz="1200">
                <a:latin typeface="Arial" charset="0"/>
              </a:rPr>
              <a:t>В.В.Вельков, 200</a:t>
            </a:r>
            <a:r>
              <a:rPr kumimoji="0" lang="en-US" sz="1200">
                <a:latin typeface="Arial" charset="0"/>
              </a:rPr>
              <a:t>9</a:t>
            </a:r>
            <a:endParaRPr kumimoji="0" lang="de-DE" sz="1200">
              <a:latin typeface="Arial" charset="0"/>
            </a:endParaRP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211208" y="4653136"/>
            <a:ext cx="882595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kumimoji="0" lang="ru-RU" b="1" dirty="0">
                <a:solidFill>
                  <a:srgbClr val="CC0000"/>
                </a:solidFill>
                <a:latin typeface="Arial" charset="0"/>
              </a:rPr>
              <a:t>По ПКТ оценивается тяжесть инфекции</a:t>
            </a:r>
            <a:r>
              <a:rPr kumimoji="0" lang="ru-RU" b="1" dirty="0" smtClean="0">
                <a:solidFill>
                  <a:srgbClr val="CC0000"/>
                </a:solidFill>
                <a:latin typeface="Arial" charset="0"/>
              </a:rPr>
              <a:t>, по </a:t>
            </a:r>
            <a:r>
              <a:rPr kumimoji="0" lang="ru-RU" b="1" dirty="0">
                <a:solidFill>
                  <a:srgbClr val="CC0000"/>
                </a:solidFill>
                <a:latin typeface="Arial" charset="0"/>
              </a:rPr>
              <a:t>СРБ – острой фазы воспаления</a:t>
            </a:r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>
            <a:off x="349930" y="2467720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951" name="Line 7"/>
          <p:cNvSpPr>
            <a:spLocks noChangeShapeType="1"/>
          </p:cNvSpPr>
          <p:nvPr/>
        </p:nvSpPr>
        <p:spPr bwMode="auto">
          <a:xfrm>
            <a:off x="349930" y="4411936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13480" y="5373216"/>
            <a:ext cx="84750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«При пневмонии количественное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исследование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прокальцитонина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показало значимых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преимуществ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по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сравнению с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СРБ. Учитывая высокую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стоимость и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ограниченную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доступность теста в РФ, его </a:t>
            </a:r>
            <a:r>
              <a:rPr lang="ru-RU" i="1" u="sng" dirty="0">
                <a:latin typeface="Arial" pitchFamily="34" charset="0"/>
                <a:cs typeface="Arial" pitchFamily="34" charset="0"/>
              </a:rPr>
              <a:t>рутинное использование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не рекомендуется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».</a:t>
            </a:r>
            <a:endParaRPr lang="ru-RU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49930" y="5229200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8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951" y="1628800"/>
            <a:ext cx="835292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Проводится </a:t>
            </a:r>
            <a:r>
              <a:rPr lang="ru-RU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 длительно сохраняющейся клинической, рентгенологи-ческой и  лабораторной симптоматике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инфильтративный туберкулез легких,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тромбоэмболия легочной артерии (ТЭЛА),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злокачественные новообразования и метастазы в легочную паренхиму,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обострение ХОБЛ и бронхиальной астмы,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декомпенсация ХСН,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лекарственные поражения легких,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васкулиты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др.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175" y="836712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Дифференциальная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диагностика пневмонии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07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7894" y="980728"/>
            <a:ext cx="835292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TBC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характерны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большая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длительность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клинических симптомов  </a:t>
            </a:r>
            <a:r>
              <a:rPr lang="ru-RU" dirty="0">
                <a:latin typeface="Arial" pitchFamily="34" charset="0"/>
                <a:cs typeface="Arial" pitchFamily="34" charset="0"/>
              </a:rPr>
              <a:t>(недели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dirty="0">
                <a:latin typeface="Arial" pitchFamily="34" charset="0"/>
                <a:cs typeface="Arial" pitchFamily="34" charset="0"/>
              </a:rPr>
              <a:t>месяцы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чаще - инфильтрация верхних долей лёгких;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невысокий лейкоцитоз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(&lt;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12х10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/л) +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лимфопения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моноцитоз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невысокие уровни маркеров воспаления (СРБ и др.);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отсутствие быстрого регресса клинических симптомов при адекватной терапии.</a:t>
            </a:r>
          </a:p>
          <a:p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ru-RU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Скрининговые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тесты при 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подозрении на 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TBC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диаскинтест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внутрикожная проба с рекомбинантными антигенами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M. </a:t>
            </a:r>
            <a:r>
              <a:rPr lang="ru-RU" i="1" dirty="0" err="1" smtClean="0">
                <a:latin typeface="Arial" pitchFamily="34" charset="0"/>
                <a:cs typeface="Arial" pitchFamily="34" charset="0"/>
              </a:rPr>
              <a:t>tuberculosis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u="sng" dirty="0" err="1"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 и/или ПЦР-исследование</a:t>
            </a:r>
            <a:r>
              <a:rPr lang="ru-RU" dirty="0">
                <a:latin typeface="Arial" pitchFamily="34" charset="0"/>
                <a:cs typeface="Arial" pitchFamily="34" charset="0"/>
              </a:rPr>
              <a:t> образцов мокроты, промывных вод бронхов, плевральной жидкости на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M.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tuberculosis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u="sng" dirty="0">
                <a:latin typeface="Arial" pitchFamily="34" charset="0"/>
                <a:cs typeface="Arial" pitchFamily="34" charset="0"/>
              </a:rPr>
              <a:t>бактериоскопия мазков мокроты</a:t>
            </a:r>
            <a:r>
              <a:rPr lang="ru-RU" dirty="0">
                <a:latin typeface="Arial" pitchFamily="34" charset="0"/>
                <a:cs typeface="Arial" pitchFamily="34" charset="0"/>
              </a:rPr>
              <a:t>, окрашенных по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Цилю-Нильсену</a:t>
            </a:r>
            <a:r>
              <a:rPr lang="ru-RU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кислотоустойчивые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микобактерии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чувствительность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– 30-40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%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квантифероновый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тест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in vitro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(выделение интерферона-гамма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сенсиби-лизированными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лейкоцитами пациента при добавлении антигенов МБТ).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03897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Дифференциация пневмонии с туберкулезом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3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72576" y="1052736"/>
            <a:ext cx="869561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Верификация диагноза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(клиника, рентгенография; 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неэффективности лечения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КТ,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фибробронхоскопия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др.),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Определение возбудителя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оценка его чувствительности к АБП,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u="sng" dirty="0" smtClean="0">
                <a:latin typeface="Arial" pitchFamily="34" charset="0"/>
                <a:cs typeface="Arial" pitchFamily="34" charset="0"/>
              </a:rPr>
              <a:t>Оценка тяжести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заболевания,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мониторинг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лечения, выявление осложнений и сопутствующей патологии.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2924944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78602" y="3573016"/>
            <a:ext cx="8352928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Рентгенологически подтвержденная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очаговая инфильтрация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легочной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ткани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+ минимум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два признака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из приведенных: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остро </a:t>
            </a:r>
            <a:r>
              <a:rPr lang="ru-RU" dirty="0">
                <a:latin typeface="Arial" pitchFamily="34" charset="0"/>
                <a:cs typeface="Arial" pitchFamily="34" charset="0"/>
              </a:rPr>
              <a:t>возникшая лихорадка в начале заболевания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(&gt; </a:t>
            </a:r>
            <a:r>
              <a:rPr lang="ru-RU" dirty="0">
                <a:latin typeface="Arial" pitchFamily="34" charset="0"/>
                <a:cs typeface="Arial" pitchFamily="34" charset="0"/>
              </a:rPr>
              <a:t>38,0°С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кашель </a:t>
            </a:r>
            <a:r>
              <a:rPr lang="ru-RU" dirty="0">
                <a:latin typeface="Arial" pitchFamily="34" charset="0"/>
                <a:cs typeface="Arial" pitchFamily="34" charset="0"/>
              </a:rPr>
              <a:t>с мокротой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перкуторные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аускультативные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признаки (укорочение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перкуторного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звука, очаги крепитации или мелкопузырчатых </a:t>
            </a:r>
            <a:r>
              <a:rPr lang="ru-RU" dirty="0">
                <a:latin typeface="Arial" pitchFamily="34" charset="0"/>
                <a:cs typeface="Arial" pitchFamily="34" charset="0"/>
              </a:rPr>
              <a:t>хрипов, бронхиальное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дыхание);</a:t>
            </a:r>
          </a:p>
          <a:p>
            <a:pPr marL="8001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лейкоцитоз &gt;10х10</a:t>
            </a:r>
            <a:r>
              <a:rPr lang="ru-RU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/л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и/или </a:t>
            </a:r>
            <a:r>
              <a:rPr lang="ru-RU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палочкоядерный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сдвиг (&gt; </a:t>
            </a:r>
            <a:r>
              <a:rPr lang="ru-RU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%).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63688" y="2996952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Критерии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диагностики пневмонии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5998" y="260648"/>
            <a:ext cx="7885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Aft>
                <a:spcPts val="600"/>
              </a:spcAft>
            </a:pP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подозрении на пневмонию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требуются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8946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24744"/>
            <a:ext cx="8352928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Для ТЭЛА характерны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i="1" u="sng" dirty="0" smtClean="0">
                <a:latin typeface="Arial" pitchFamily="34" charset="0"/>
                <a:cs typeface="Arial" pitchFamily="34" charset="0"/>
              </a:rPr>
              <a:t>внезапное развитие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/ быстрое прогрессирование дыхательной недостаточности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+ кашель + жалобы на дискомфорт в грудной клетке;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i="1" dirty="0">
                <a:latin typeface="Arial" pitchFamily="34" charset="0"/>
                <a:cs typeface="Arial" pitchFamily="34" charset="0"/>
              </a:rPr>
              <a:t>особенности клинической картины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(выраженная </a:t>
            </a:r>
            <a:r>
              <a:rPr lang="ru-RU" u="sng" dirty="0">
                <a:latin typeface="Arial" pitchFamily="34" charset="0"/>
                <a:cs typeface="Arial" pitchFamily="34" charset="0"/>
              </a:rPr>
              <a:t>инспираторная одышка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вплоть до удушья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м.б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кровохарканье);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i="1" u="sng" dirty="0" smtClean="0">
                <a:latin typeface="Arial" pitchFamily="34" charset="0"/>
                <a:cs typeface="Arial" pitchFamily="34" charset="0"/>
              </a:rPr>
              <a:t>в анамнезе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- недавние операции, тромбоз глубоких вен, онкология, длительный постельный режим, гиподинамия (факторы риска ТЭЛА);</a:t>
            </a: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данные </a:t>
            </a:r>
            <a:r>
              <a:rPr lang="ru-RU" i="1" u="sng" dirty="0" smtClean="0">
                <a:latin typeface="Arial" pitchFamily="34" charset="0"/>
                <a:cs typeface="Arial" pitchFamily="34" charset="0"/>
              </a:rPr>
              <a:t>инструментальных исследований</a:t>
            </a:r>
            <a:r>
              <a:rPr lang="ru-RU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(на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ЭКГ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правограмма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на 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ЭхоКГ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перегрузка правых отделов сердца, выбухание лёгочного конуса, на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рентгенограмме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органов грудной клетки - дисковидные ателектазы, очаги уплотнения.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r>
              <a:rPr lang="ru-RU" sz="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600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«Золотой» стандарт диагностики ТЭЛА - </a:t>
            </a:r>
            <a:r>
              <a:rPr lang="ru-RU" u="sng" dirty="0" smtClean="0">
                <a:latin typeface="Arial" pitchFamily="34" charset="0"/>
                <a:cs typeface="Arial" pitchFamily="34" charset="0"/>
              </a:rPr>
              <a:t>КТ-</a:t>
            </a:r>
            <a:r>
              <a:rPr lang="ru-RU" u="sng" dirty="0" err="1" smtClean="0">
                <a:latin typeface="Arial" pitchFamily="34" charset="0"/>
                <a:cs typeface="Arial" pitchFamily="34" charset="0"/>
              </a:rPr>
              <a:t>ангиопульмонография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 контрастированием ( выявляются зоны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гипоперфузии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легких);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данные лабораторных исследований 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 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уровень D-</a:t>
            </a:r>
            <a:r>
              <a:rPr lang="ru-RU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димера</a:t>
            </a:r>
            <a:r>
              <a:rPr lang="ru-RU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в плазме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). </a:t>
            </a:r>
            <a:r>
              <a:rPr lang="ru-RU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При нормальном уровне </a:t>
            </a:r>
            <a:r>
              <a:rPr lang="en-US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D-</a:t>
            </a:r>
            <a:r>
              <a:rPr lang="ru-RU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димера</a:t>
            </a:r>
            <a:r>
              <a:rPr lang="en-US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диагноз ТЭЛА практически </a:t>
            </a:r>
            <a:r>
              <a:rPr lang="ru-RU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исключа-ется</a:t>
            </a:r>
            <a:r>
              <a:rPr lang="ru-RU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03897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Дифференциация пневмонии с ТЭЛА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0778" y="116632"/>
            <a:ext cx="87337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Показания к госпитализации в ОРИТ при пневмонии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(ATS - Американское торакальное общество, IDSA - Американское общество инфекционных болезней)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858" y="1340768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«БОЛЬШИЕ» КРИТЕРИИ: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Выраженная дыхательная недостаточность,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требующая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ИВЛ,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Септический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шок (необходимость введения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вазопрессоров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«МАЛЫЕ» КРИТЕРИИ: </a:t>
            </a:r>
            <a:endParaRPr lang="ru-RU" sz="1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ЧД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&gt;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30/мин,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Соотношение РаО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/FiO</a:t>
            </a:r>
            <a:r>
              <a:rPr lang="ru-RU" sz="1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≤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250,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Инфильтрация нескольких долей легких,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Нарушение сознания,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Азотемия (мочевина ≥  7,1 </a:t>
            </a:r>
            <a:r>
              <a:rPr 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ммоль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/л),</a:t>
            </a:r>
            <a:endParaRPr lang="ru-RU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Лейкопения 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(лейкоциты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&lt; 4х10</a:t>
            </a:r>
            <a:r>
              <a:rPr lang="ru-RU" sz="1600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/л),</a:t>
            </a:r>
            <a:endParaRPr lang="ru-RU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Тромбоцитопения 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(тромбоциты &lt;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100х10</a:t>
            </a:r>
            <a:r>
              <a:rPr lang="ru-RU" sz="1600" baseline="30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/л),</a:t>
            </a:r>
            <a:endParaRPr lang="ru-RU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Гипотермия (&lt; 36 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C),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Гипотензия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требующая интенсивной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инфузионной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терапии.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Дополнительные критерии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гипогликемия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(у пациентов без СД),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гипонатриемия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метаболический ацидоз / повышение уровня лактата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(по неясной причине),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цирроз печени,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аспления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передозировка / резкое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прекращение приема алкоголя у зависимых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пациентов.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728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45903" y="332656"/>
            <a:ext cx="8001000" cy="830997"/>
          </a:xfrm>
        </p:spPr>
        <p:txBody>
          <a:bodyPr>
            <a:spAutoFit/>
          </a:bodyPr>
          <a:lstStyle/>
          <a:p>
            <a:r>
              <a:rPr lang="ru-RU" alt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ПРИНЦИПЫ ЭТИОЛОГИЧЕСКОЙ ДИАГНОСТИКИ ПНЕВМОНИЙ</a:t>
            </a:r>
          </a:p>
        </p:txBody>
      </p:sp>
      <p:grpSp>
        <p:nvGrpSpPr>
          <p:cNvPr id="7" name="Diagram 7"/>
          <p:cNvGrpSpPr>
            <a:grpSpLocks/>
          </p:cNvGrpSpPr>
          <p:nvPr/>
        </p:nvGrpSpPr>
        <p:grpSpPr bwMode="auto">
          <a:xfrm>
            <a:off x="131227" y="1917078"/>
            <a:ext cx="5114035" cy="3196072"/>
            <a:chOff x="1060" y="1589"/>
            <a:chExt cx="3179" cy="1262"/>
          </a:xfrm>
        </p:grpSpPr>
        <p:sp>
          <p:nvSpPr>
            <p:cNvPr id="8" name="_s29704"/>
            <p:cNvSpPr>
              <a:spLocks noChangeArrowheads="1" noTextEdit="1"/>
            </p:cNvSpPr>
            <p:nvPr/>
          </p:nvSpPr>
          <p:spPr bwMode="auto">
            <a:xfrm>
              <a:off x="1060" y="1589"/>
              <a:ext cx="1898" cy="1218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 w="4670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_s29705"/>
            <p:cNvSpPr>
              <a:spLocks noChangeArrowheads="1"/>
            </p:cNvSpPr>
            <p:nvPr/>
          </p:nvSpPr>
          <p:spPr bwMode="auto">
            <a:xfrm>
              <a:off x="1359" y="2208"/>
              <a:ext cx="767" cy="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Анамнез</a:t>
              </a:r>
            </a:p>
          </p:txBody>
        </p:sp>
        <p:sp>
          <p:nvSpPr>
            <p:cNvPr id="10" name="_s29706"/>
            <p:cNvSpPr>
              <a:spLocks noChangeArrowheads="1" noTextEdit="1"/>
            </p:cNvSpPr>
            <p:nvPr/>
          </p:nvSpPr>
          <p:spPr bwMode="auto">
            <a:xfrm>
              <a:off x="3194" y="1632"/>
              <a:ext cx="1045" cy="649"/>
            </a:xfrm>
            <a:prstGeom prst="ellipse">
              <a:avLst/>
            </a:prstGeom>
            <a:solidFill>
              <a:srgbClr val="00B050">
                <a:alpha val="50000"/>
              </a:srgbClr>
            </a:solidFill>
            <a:ln w="4670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_s29707"/>
            <p:cNvSpPr>
              <a:spLocks noChangeArrowheads="1"/>
            </p:cNvSpPr>
            <p:nvPr/>
          </p:nvSpPr>
          <p:spPr bwMode="auto">
            <a:xfrm>
              <a:off x="3384" y="1787"/>
              <a:ext cx="79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Лабораторные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исследования</a:t>
              </a:r>
            </a:p>
          </p:txBody>
        </p:sp>
        <p:sp>
          <p:nvSpPr>
            <p:cNvPr id="12" name="_s29708"/>
            <p:cNvSpPr>
              <a:spLocks noChangeArrowheads="1" noTextEdit="1"/>
            </p:cNvSpPr>
            <p:nvPr/>
          </p:nvSpPr>
          <p:spPr bwMode="auto">
            <a:xfrm>
              <a:off x="2386" y="1987"/>
              <a:ext cx="1252" cy="864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70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_s29709"/>
            <p:cNvSpPr>
              <a:spLocks noChangeArrowheads="1"/>
            </p:cNvSpPr>
            <p:nvPr/>
          </p:nvSpPr>
          <p:spPr bwMode="auto">
            <a:xfrm>
              <a:off x="2914" y="2495"/>
              <a:ext cx="559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0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Осмотр</a:t>
              </a:r>
              <a:endParaRPr kumimoji="0" lang="ru-RU" alt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508104" y="1268760"/>
            <a:ext cx="339566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altLang="ru-RU" sz="1600" u="sng" kern="0" dirty="0" smtClean="0">
                <a:latin typeface="Arial" pitchFamily="34" charset="0"/>
                <a:cs typeface="Arial" pitchFamily="34" charset="0"/>
              </a:rPr>
              <a:t>Стадии лабораторного исследования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kern="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Преаналитическая</a:t>
            </a:r>
            <a:r>
              <a:rPr lang="ru-RU" altLang="ru-RU" sz="1600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600" kern="0" dirty="0" smtClean="0">
                <a:latin typeface="Arial" pitchFamily="34" charset="0"/>
                <a:cs typeface="Arial" pitchFamily="34" charset="0"/>
              </a:rPr>
              <a:t>(подготовка пациента, взятие, хранение и транспортировка биоматериала)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Аналитическая</a:t>
            </a:r>
            <a:r>
              <a:rPr lang="ru-RU" altLang="ru-RU" sz="1600" kern="0" dirty="0" smtClean="0">
                <a:latin typeface="Arial" pitchFamily="34" charset="0"/>
                <a:cs typeface="Arial" pitchFamily="34" charset="0"/>
              </a:rPr>
              <a:t> (обработка и исследование биоматериала)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1600" kern="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Постаналитическая</a:t>
            </a:r>
            <a:r>
              <a:rPr lang="ru-RU" altLang="ru-RU" sz="1600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600" kern="0" dirty="0" smtClean="0">
                <a:latin typeface="Arial" pitchFamily="34" charset="0"/>
                <a:cs typeface="Arial" pitchFamily="34" charset="0"/>
              </a:rPr>
              <a:t>(интерпретация полученных данных)</a:t>
            </a:r>
            <a:endParaRPr lang="ru-RU" altLang="ru-RU" sz="16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19675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600" i="1" kern="0" dirty="0">
                <a:latin typeface="Arial" pitchFamily="34" charset="0"/>
                <a:cs typeface="Arial" pitchFamily="34" charset="0"/>
              </a:rPr>
              <a:t>Диагноз – условие успешного лечения,</a:t>
            </a:r>
            <a:br>
              <a:rPr lang="ru-RU" altLang="ru-RU" sz="1600" i="1" kern="0" dirty="0">
                <a:latin typeface="Arial" pitchFamily="34" charset="0"/>
                <a:cs typeface="Arial" pitchFamily="34" charset="0"/>
              </a:rPr>
            </a:br>
            <a:r>
              <a:rPr lang="ru-RU" altLang="ru-RU" sz="1600" i="1" kern="0" dirty="0">
                <a:latin typeface="Arial" pitchFamily="34" charset="0"/>
                <a:cs typeface="Arial" pitchFamily="34" charset="0"/>
              </a:rPr>
              <a:t>этиологический диагноз – </a:t>
            </a:r>
            <a:r>
              <a:rPr lang="ru-RU" altLang="ru-RU" sz="1600" i="1" kern="0" dirty="0" smtClean="0">
                <a:latin typeface="Arial" pitchFamily="34" charset="0"/>
                <a:cs typeface="Arial" pitchFamily="34" charset="0"/>
              </a:rPr>
              <a:t>его гарантия.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6069" y="5373216"/>
            <a:ext cx="892899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Этиология заболевания </a:t>
            </a:r>
            <a:r>
              <a:rPr lang="ru-RU" sz="16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верифицируется менее чем у половины </a:t>
            </a:r>
            <a:r>
              <a:rPr lang="ru-RU" sz="16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пациентов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 Причины: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невозможность получить качественный клинический материал,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недостаточная информативность и большая продолжительность традиционных микробиологических исследований,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распространенная практика  самолечения / профилактического приема  АБП и др. 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8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96" y="152400"/>
            <a:ext cx="8915400" cy="830997"/>
          </a:xfrm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Особенности пневмоний, </a:t>
            </a:r>
            <a:b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связанные с этиологическим агентом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719416" y="1219200"/>
            <a:ext cx="4038599" cy="131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 sz="1800" u="sng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Вирусные</a:t>
            </a:r>
            <a:r>
              <a:rPr lang="ru-RU" altLang="ru-RU" sz="1800" u="sng" kern="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Первичные, острые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Инкубационный период – </a:t>
            </a:r>
            <a:r>
              <a:rPr lang="ru-RU" altLang="ru-RU" sz="1800" kern="0" dirty="0"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kern="0" dirty="0">
                <a:latin typeface="Arial" pitchFamily="34" charset="0"/>
                <a:cs typeface="Arial" pitchFamily="34" charset="0"/>
              </a:rPr>
            </a:b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часы - дни 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31437" y="3048000"/>
            <a:ext cx="4255805" cy="311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altLang="ru-RU" sz="1800" u="sng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Грибковые</a:t>
            </a:r>
            <a:r>
              <a:rPr lang="ru-RU" altLang="ru-RU" sz="1800" u="sng" kern="0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ru-RU" sz="1800" b="1" u="sng" kern="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Вторичные, хронические, (затяжные)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Не поддаются </a:t>
            </a:r>
            <a:r>
              <a:rPr lang="ru-RU" altLang="ru-RU" sz="1800" kern="0" dirty="0">
                <a:latin typeface="Arial" pitchFamily="34" charset="0"/>
                <a:cs typeface="Arial" pitchFamily="34" charset="0"/>
              </a:rPr>
              <a:t>лечению антибактериальными препаратами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Развиваются у </a:t>
            </a:r>
            <a:r>
              <a:rPr lang="ru-RU" altLang="ru-RU" sz="1800" kern="0" dirty="0" err="1" smtClean="0">
                <a:latin typeface="Arial" pitchFamily="34" charset="0"/>
                <a:cs typeface="Arial" pitchFamily="34" charset="0"/>
              </a:rPr>
              <a:t>иммуноком-прометированных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 пациентов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>
                <a:latin typeface="Arial" pitchFamily="34" charset="0"/>
                <a:cs typeface="Arial" pitchFamily="34" charset="0"/>
              </a:rPr>
              <a:t>Инкубационный период 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–</a:t>
            </a:r>
            <a:br>
              <a:rPr lang="ru-RU" altLang="ru-RU" sz="1800" kern="0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недели - месяцы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296255" y="1219200"/>
            <a:ext cx="3817834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altLang="ru-RU" sz="1800" u="sng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Бактериальные</a:t>
            </a:r>
            <a:r>
              <a:rPr lang="ru-RU" altLang="ru-RU" sz="1800" u="sng" kern="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Первичные и вторичные, острые и хронические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>
                <a:latin typeface="Arial" pitchFamily="34" charset="0"/>
                <a:cs typeface="Arial" pitchFamily="34" charset="0"/>
              </a:rPr>
              <a:t>Инкубационный период – 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kern="0" dirty="0" smtClean="0">
                <a:latin typeface="Arial" pitchFamily="34" charset="0"/>
                <a:cs typeface="Arial" pitchFamily="34" charset="0"/>
              </a:rPr>
            </a:b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дни - недели 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719416" y="2743200"/>
            <a:ext cx="4038599" cy="391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altLang="ru-RU" sz="1800" u="sng" kern="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Вызванные простейшими и гельминтами:</a:t>
            </a:r>
            <a:endParaRPr lang="ru-RU" altLang="ru-RU" sz="1800" b="1" u="sng" kern="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Вторичные, острые и хронические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>
                <a:latin typeface="Arial" pitchFamily="34" charset="0"/>
                <a:cs typeface="Arial" pitchFamily="34" charset="0"/>
              </a:rPr>
              <a:t>На фоне выраженной сенсибилизации и поражения других органов/систем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Не поддаются лечению антибактериальными препаратами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Сопровождают рецидивы основного заболевания (циклически)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01000" cy="461665"/>
          </a:xfrm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Вирусные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пневмопатогены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4800" y="869615"/>
            <a:ext cx="3962400" cy="5516895"/>
          </a:xfr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>
                <a:latin typeface="Arial" pitchFamily="34" charset="0"/>
                <a:cs typeface="Arial" pitchFamily="34" charset="0"/>
              </a:rPr>
              <a:t>Coronavirus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коронавирусы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человека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>
                <a:latin typeface="Arial" pitchFamily="34" charset="0"/>
                <a:cs typeface="Arial" pitchFamily="34" charset="0"/>
              </a:rPr>
              <a:t>Alphavirus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лихорадки 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Синдбис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и др.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Rubivirus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краснухи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GB" sz="1500" i="1" dirty="0" err="1" smtClean="0">
                <a:latin typeface="Arial" pitchFamily="34" charset="0"/>
                <a:cs typeface="Arial" pitchFamily="34" charset="0"/>
              </a:rPr>
              <a:t>Influenzavirus</a:t>
            </a:r>
            <a:r>
              <a:rPr lang="ru-RU" sz="1500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вирусы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гриппа </a:t>
            </a:r>
            <a:r>
              <a:rPr lang="en-GB" sz="1500" dirty="0" smtClean="0">
                <a:latin typeface="Arial" pitchFamily="34" charset="0"/>
                <a:cs typeface="Arial" pitchFamily="34" charset="0"/>
              </a:rPr>
              <a:t>A,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B, C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Respirovirus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вирусы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парагриппа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человека (типы 1 и 3)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Rubulavirus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эпидемического паротита, вирусы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парагриппа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человека (типы 2 и 4)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>
                <a:latin typeface="Arial" pitchFamily="34" charset="0"/>
                <a:cs typeface="Arial" pitchFamily="34" charset="0"/>
              </a:rPr>
              <a:t>Morbillivirus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кори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Pneumovirus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респираторно-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синтициальный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вирус человека (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RSV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), 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метапневмовирус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человека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>
                <a:latin typeface="Arial" pitchFamily="34" charset="0"/>
                <a:cs typeface="Arial" pitchFamily="34" charset="0"/>
              </a:rPr>
              <a:t>Hantavirus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ГЛПС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и др.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Deltaretrovirus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Т-</a:t>
            </a:r>
            <a:r>
              <a:rPr lang="ru-RU" sz="1500" dirty="0" err="1">
                <a:latin typeface="Arial" pitchFamily="34" charset="0"/>
                <a:cs typeface="Arial" pitchFamily="34" charset="0"/>
              </a:rPr>
              <a:t>лимфотропный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 вирус человека 1-го типа (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HTLV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-1),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latin typeface="Arial" pitchFamily="34" charset="0"/>
                <a:cs typeface="Arial" pitchFamily="34" charset="0"/>
              </a:rPr>
            </a:br>
            <a:r>
              <a:rPr lang="ru-RU" sz="1500" dirty="0" smtClean="0">
                <a:latin typeface="Arial" pitchFamily="34" charset="0"/>
                <a:cs typeface="Arial" pitchFamily="34" charset="0"/>
              </a:rPr>
              <a:t>Т-</a:t>
            </a:r>
            <a:r>
              <a:rPr lang="ru-RU" sz="1500" dirty="0" err="1" smtClean="0">
                <a:latin typeface="Arial" pitchFamily="34" charset="0"/>
                <a:cs typeface="Arial" pitchFamily="34" charset="0"/>
              </a:rPr>
              <a:t>лимфотропный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вирус человека 2-го типа (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HTLV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-2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1"/>
          <p:cNvSpPr txBox="1">
            <a:spLocks/>
          </p:cNvSpPr>
          <p:nvPr/>
        </p:nvSpPr>
        <p:spPr bwMode="auto">
          <a:xfrm>
            <a:off x="4724400" y="869615"/>
            <a:ext cx="4114800" cy="5516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Род </a:t>
            </a:r>
            <a:r>
              <a:rPr lang="en-US" sz="1500" i="1" dirty="0" err="1">
                <a:latin typeface="Arial" pitchFamily="34" charset="0"/>
                <a:cs typeface="Arial" pitchFamily="34" charset="0"/>
              </a:rPr>
              <a:t>Lentivirus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: вирус иммунодефицита человека 1-го типа (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HIV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-1),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2-го 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типа (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HIV</a:t>
            </a:r>
            <a:r>
              <a:rPr lang="ru-RU" sz="1500" dirty="0">
                <a:latin typeface="Arial" pitchFamily="34" charset="0"/>
                <a:cs typeface="Arial" pitchFamily="34" charset="0"/>
              </a:rPr>
              <a:t>-2)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err="1" smtClean="0">
                <a:latin typeface="Arial" pitchFamily="34" charset="0"/>
                <a:cs typeface="Arial" pitchFamily="34" charset="0"/>
              </a:rPr>
              <a:t>Mastadenovirus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аденовирусы человека </a:t>
            </a:r>
            <a:r>
              <a:rPr lang="en-US" altLang="ru-RU" sz="15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altLang="ru-RU" sz="15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 (типы с 1-го по 51-й)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err="1" smtClean="0">
                <a:latin typeface="Arial" pitchFamily="34" charset="0"/>
                <a:cs typeface="Arial" pitchFamily="34" charset="0"/>
              </a:rPr>
              <a:t>Orthopoxvirus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: вирус натуральной оспы, </a:t>
            </a:r>
            <a:endParaRPr lang="en-US" altLang="ru-RU" sz="15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err="1" smtClean="0">
                <a:latin typeface="Arial" pitchFamily="34" charset="0"/>
                <a:cs typeface="Arial" pitchFamily="34" charset="0"/>
              </a:rPr>
              <a:t>Simplexvirus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герпесвирус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человека 1 (вирус простого герпеса типа 1; ВПГ-1;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HHV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-1), 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герпесвирус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человека 2 (вирус простого герпеса типа 2; ВПГ-2;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HHV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-2)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err="1" smtClean="0">
                <a:latin typeface="Arial" pitchFamily="34" charset="0"/>
                <a:cs typeface="Arial" pitchFamily="34" charset="0"/>
              </a:rPr>
              <a:t>Varicellovirus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герпесвирус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человека 3 (вирус ветряной оспы и опоясывающего лишая,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varicella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zoster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VZV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];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HHV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-3)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err="1" smtClean="0">
                <a:latin typeface="Arial" pitchFamily="34" charset="0"/>
                <a:cs typeface="Arial" pitchFamily="34" charset="0"/>
              </a:rPr>
              <a:t>Lymphocryptovirus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герпесвирус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человека 4 (вирус Эпштейна–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Барр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EBV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];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HHV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-4)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Cytomegalovirus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герпесвирус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 человека 5 (</a:t>
            </a:r>
            <a:r>
              <a:rPr lang="ru-RU" altLang="ru-RU" sz="1500" i="1" dirty="0" err="1" smtClean="0">
                <a:latin typeface="Arial" pitchFamily="34" charset="0"/>
                <a:cs typeface="Arial" pitchFamily="34" charset="0"/>
              </a:rPr>
              <a:t>цитомегаловирус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CMV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HHV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-5)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Род </a:t>
            </a:r>
            <a:r>
              <a:rPr lang="en-US" altLang="ru-RU" sz="1500" i="1" dirty="0" smtClean="0">
                <a:latin typeface="Arial" pitchFamily="34" charset="0"/>
                <a:cs typeface="Arial" pitchFamily="34" charset="0"/>
              </a:rPr>
              <a:t>Rhinovirus</a:t>
            </a:r>
            <a:r>
              <a:rPr lang="ru-RU" altLang="ru-RU" sz="1500" i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altLang="ru-RU" sz="1500" dirty="0" err="1" smtClean="0">
                <a:latin typeface="Arial" pitchFamily="34" charset="0"/>
                <a:cs typeface="Arial" pitchFamily="34" charset="0"/>
              </a:rPr>
              <a:t>риновирусы</a:t>
            </a:r>
            <a:r>
              <a:rPr lang="ru-RU" altLang="ru-RU" sz="1500" dirty="0" smtClean="0">
                <a:latin typeface="Arial" pitchFamily="34" charset="0"/>
                <a:cs typeface="Arial" pitchFamily="34" charset="0"/>
              </a:rPr>
              <a:t> человека (типы 1, 2, 7, 9, 11, 15, 16, 21, 29, 36, 39, 49, 50, 58, 62, 65, 85 и 89 и др.)</a:t>
            </a:r>
            <a:endParaRPr lang="ru-RU" altLang="ru-RU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461665"/>
          </a:xfrm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Бактериальные  </a:t>
            </a:r>
            <a:r>
              <a:rPr lang="ru-RU" altLang="ru-RU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пневмопатогены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6838" y="980728"/>
            <a:ext cx="4233862" cy="5732338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Acinetobacter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spp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(30 видов)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Actinomyces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spp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(44 вида)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Brucella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spp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(10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Burkholderia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spp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42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вида)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Chlamydia</a:t>
            </a: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ru-RU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(6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видов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muridarum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psittaci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var.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bovis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psittaci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var.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felis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psittaci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var.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ovis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suis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Chlamydia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trachomatis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800" i="1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dirty="0">
                <a:latin typeface="Arial" pitchFamily="34" charset="0"/>
                <a:cs typeface="Arial" pitchFamily="34" charset="0"/>
              </a:rPr>
              <a:t>spp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(6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видов)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abortus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caviae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felis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pecorum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pneumoniae    </a:t>
            </a: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Chlamydophila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psittaci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1"/>
          <p:cNvSpPr txBox="1">
            <a:spLocks/>
          </p:cNvSpPr>
          <p:nvPr/>
        </p:nvSpPr>
        <p:spPr bwMode="auto">
          <a:xfrm>
            <a:off x="4420700" y="1034553"/>
            <a:ext cx="4538662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Corynebacterium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 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94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вида)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err="1" smtClean="0">
                <a:latin typeface="Arial" pitchFamily="34" charset="0"/>
                <a:cs typeface="Arial" pitchFamily="34" charset="0"/>
              </a:rPr>
              <a:t>Francisella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вида)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err="1" smtClean="0">
                <a:latin typeface="Arial" pitchFamily="34" charset="0"/>
                <a:cs typeface="Arial" pitchFamily="34" charset="0"/>
              </a:rPr>
              <a:t>Haemophilus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Mycobacterium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169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Mycoplasma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118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err="1" smtClean="0">
                <a:latin typeface="Arial" pitchFamily="34" charset="0"/>
                <a:cs typeface="Arial" pitchFamily="34" charset="0"/>
              </a:rPr>
              <a:t>Nocardia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68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Pseudomonas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80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err="1" smtClean="0">
                <a:latin typeface="Arial" pitchFamily="34" charset="0"/>
                <a:cs typeface="Arial" pitchFamily="34" charset="0"/>
              </a:rPr>
              <a:t>Stenotrophomonas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Streptococcus</a:t>
            </a:r>
            <a:r>
              <a:rPr lang="ru-RU" sz="1800" i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i="1" kern="0" dirty="0" smtClean="0">
                <a:latin typeface="Arial" pitchFamily="34" charset="0"/>
                <a:cs typeface="Arial" pitchFamily="34" charset="0"/>
              </a:rPr>
              <a:t>spp. 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76</a:t>
            </a:r>
            <a:r>
              <a:rPr lang="en-US" sz="1800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видов)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kern="0" dirty="0" smtClean="0">
                <a:latin typeface="Arial" pitchFamily="34" charset="0"/>
                <a:cs typeface="Arial" pitchFamily="34" charset="0"/>
              </a:rPr>
              <a:t>       и другие.</a:t>
            </a:r>
            <a:endParaRPr lang="ru-RU" sz="1800" i="1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848"/>
            <a:ext cx="7930128" cy="461665"/>
          </a:xfr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Частые возбудители пневмоний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281814" y="1016732"/>
            <a:ext cx="2778018" cy="6480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3333CC"/>
                </a:solidFill>
                <a:latin typeface="Arial" pitchFamily="34" charset="0"/>
                <a:cs typeface="Arial" pitchFamily="34" charset="0"/>
              </a:rPr>
              <a:t>Внебольничные </a:t>
            </a:r>
            <a:endParaRPr lang="ru-RU" sz="2000" b="1" dirty="0">
              <a:solidFill>
                <a:srgbClr val="33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7864" y="1019884"/>
            <a:ext cx="2952328" cy="6480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3333CC"/>
                </a:solidFill>
                <a:latin typeface="Arial" pitchFamily="34" charset="0"/>
                <a:cs typeface="Arial" pitchFamily="34" charset="0"/>
              </a:rPr>
              <a:t>Внутрибольничные </a:t>
            </a:r>
            <a:endParaRPr lang="ru-RU" sz="2000" b="1" dirty="0">
              <a:solidFill>
                <a:srgbClr val="33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476090" y="1016732"/>
            <a:ext cx="2504940" cy="6480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3333CC"/>
                </a:solidFill>
                <a:latin typeface="Arial" pitchFamily="34" charset="0"/>
                <a:cs typeface="Arial" pitchFamily="34" charset="0"/>
              </a:rPr>
              <a:t>Аспирационные </a:t>
            </a:r>
            <a:endParaRPr lang="ru-RU" sz="2000" b="1" dirty="0">
              <a:solidFill>
                <a:srgbClr val="33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179512" y="2132856"/>
            <a:ext cx="4104456" cy="1944216"/>
          </a:xfrm>
          <a:prstGeom prst="round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Пневмококки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S.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pneumoniae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Гемофильная палочка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H.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influenzae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Вирусы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Микоплазма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pneumoniae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Хламидофила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pneumoniae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1"/>
          </p:cNvCxnSpPr>
          <p:nvPr/>
        </p:nvCxnSpPr>
        <p:spPr>
          <a:xfrm>
            <a:off x="1670823" y="1664804"/>
            <a:ext cx="0" cy="46805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555777" y="4410869"/>
            <a:ext cx="4968552" cy="2145268"/>
          </a:xfrm>
          <a:prstGeom prst="round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Клебсиеллы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K.</a:t>
            </a:r>
            <a:r>
              <a:rPr lang="en-US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pneumoniae</a:t>
            </a: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b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палочка </a:t>
            </a:r>
            <a:r>
              <a:rPr lang="ru-RU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Фридлендера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Haemophilus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influenzae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Пневмококки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Золотистый стафилококк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S.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aureus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Синегнойная палочка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P. </a:t>
            </a:r>
            <a:r>
              <a:rPr lang="en-US" sz="20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aeruginosa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932040" y="1680757"/>
            <a:ext cx="0" cy="290037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6238851" y="2244968"/>
            <a:ext cx="2653629" cy="1555923"/>
          </a:xfrm>
          <a:prstGeom prst="round2Diag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Условно-патогенная флора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737731" y="1680757"/>
            <a:ext cx="0" cy="56421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2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6554" y="332656"/>
            <a:ext cx="8001000" cy="533399"/>
          </a:xfrm>
        </p:spPr>
        <p:txBody>
          <a:bodyPr/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Этиологическая диагностика пневмоний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467544" y="2750840"/>
            <a:ext cx="3548062" cy="136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ru-RU" altLang="ru-RU" sz="1800" b="1" u="sng" kern="0" dirty="0" smtClean="0">
                <a:latin typeface="Arial" pitchFamily="34" charset="0"/>
                <a:cs typeface="Arial" pitchFamily="34" charset="0"/>
              </a:rPr>
              <a:t>Задачи</a:t>
            </a:r>
            <a:r>
              <a:rPr lang="ru-RU" altLang="ru-RU" sz="1800" u="sng" kern="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Исследуемый материал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Методы исследования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Алгоритм исследования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5076056" y="2750840"/>
            <a:ext cx="3600400" cy="31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altLang="ru-RU" sz="1800" b="1" u="sng" kern="0" dirty="0" smtClean="0">
                <a:latin typeface="Arial" pitchFamily="34" charset="0"/>
                <a:cs typeface="Arial" pitchFamily="34" charset="0"/>
              </a:rPr>
              <a:t>Методы</a:t>
            </a:r>
            <a:r>
              <a:rPr lang="ru-RU" altLang="ru-RU" sz="1800" u="sng" kern="0" dirty="0" smtClean="0">
                <a:latin typeface="Arial" pitchFamily="34" charset="0"/>
                <a:cs typeface="Arial" pitchFamily="34" charset="0"/>
              </a:rPr>
              <a:t>:</a:t>
            </a:r>
            <a:endParaRPr lang="ru-RU" altLang="ru-RU" sz="1800" b="1" u="sng" kern="0" dirty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Визуальные (микроскопия)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err="1" smtClean="0">
                <a:latin typeface="Arial" pitchFamily="34" charset="0"/>
                <a:cs typeface="Arial" pitchFamily="34" charset="0"/>
              </a:rPr>
              <a:t>Культуральные</a:t>
            </a:r>
            <a:endParaRPr lang="ru-RU" altLang="ru-RU" sz="1800" kern="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Молекулярно-генетические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Иммунологические (серологические)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err="1" smtClean="0">
                <a:latin typeface="Arial" pitchFamily="34" charset="0"/>
                <a:cs typeface="Arial" pitchFamily="34" charset="0"/>
              </a:rPr>
              <a:t>Аллергологические</a:t>
            </a: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 (на грибы, гельминты, простейшие)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Биологические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67544" y="4437112"/>
            <a:ext cx="3309938" cy="136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304925" indent="-3952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3pPr>
            <a:lvl4pPr marL="1693863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1800">
                <a:solidFill>
                  <a:schemeClr val="tx1"/>
                </a:solidFill>
                <a:latin typeface="+mn-lt"/>
              </a:defRPr>
            </a:lvl4pPr>
            <a:lvl5pPr marL="20939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ru-RU" altLang="ru-RU" sz="1800" b="1" u="sng" kern="0" dirty="0" smtClean="0">
                <a:latin typeface="Arial" pitchFamily="34" charset="0"/>
                <a:cs typeface="Arial" pitchFamily="34" charset="0"/>
              </a:rPr>
              <a:t>Ответы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Эпидемиология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Лечение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latin typeface="Arial" pitchFamily="34" charset="0"/>
                <a:cs typeface="Arial" pitchFamily="34" charset="0"/>
              </a:rPr>
              <a:t>Профилактика</a:t>
            </a:r>
            <a:endParaRPr lang="ru-RU" altLang="ru-RU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339752" y="1124744"/>
            <a:ext cx="4536504" cy="1138773"/>
          </a:xfr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altLang="ru-RU" sz="20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Что вы ищете?</a:t>
            </a:r>
          </a:p>
          <a:p>
            <a:pPr>
              <a:buFont typeface="Wingdings" pitchFamily="2" charset="2"/>
              <a:buNone/>
            </a:pPr>
            <a:r>
              <a:rPr lang="ru-RU" altLang="ru-RU" sz="20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Если знаете – то зачем?</a:t>
            </a:r>
          </a:p>
          <a:p>
            <a:pPr>
              <a:buFont typeface="Wingdings" pitchFamily="2" charset="2"/>
              <a:buNone/>
            </a:pPr>
            <a:r>
              <a:rPr lang="ru-RU" altLang="ru-RU" sz="20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Если не знаете – то что и как?</a:t>
            </a:r>
            <a:endParaRPr lang="ru-RU" altLang="ru-RU" sz="2000" i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7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8001000" cy="461665"/>
          </a:xfrm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Микробиологическая  диагностика при пневмонии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435975" cy="3600986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Биоматериал для исследования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: мокрота,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трахеальный аспират (ТА),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плевральная жидкость, венозная кровь и др.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altLang="ru-RU" sz="18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Методы 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исследования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723900" lvl="1">
              <a:spcBef>
                <a:spcPts val="0"/>
              </a:spcBef>
              <a:spcAft>
                <a:spcPts val="600"/>
              </a:spcAft>
            </a:pP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Бактериоскопия (мазки под микроскопом)</a:t>
            </a:r>
          </a:p>
          <a:p>
            <a:pPr marL="723900" lvl="1">
              <a:spcBef>
                <a:spcPts val="0"/>
              </a:spcBef>
              <a:spcAft>
                <a:spcPts val="600"/>
              </a:spcAft>
            </a:pPr>
            <a:r>
              <a:rPr lang="ru-RU" altLang="ru-RU" sz="1600" dirty="0" err="1" smtClean="0"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исследование (выращивание и идентификация патогенного биологического агента)</a:t>
            </a:r>
          </a:p>
          <a:p>
            <a:pPr marL="723900" lvl="1">
              <a:spcBef>
                <a:spcPts val="0"/>
              </a:spcBef>
              <a:spcAft>
                <a:spcPts val="600"/>
              </a:spcAft>
            </a:pP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Экспресс-тесты для выявления пневмококковых 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altLang="ru-RU" sz="1600" dirty="0" err="1" smtClean="0">
                <a:latin typeface="Arial" pitchFamily="34" charset="0"/>
                <a:cs typeface="Arial" pitchFamily="34" charset="0"/>
              </a:rPr>
              <a:t>легионеллезных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антигенов в моче</a:t>
            </a:r>
          </a:p>
          <a:p>
            <a:pPr marL="723900" lvl="1">
              <a:spcBef>
                <a:spcPts val="0"/>
              </a:spcBef>
              <a:spcAft>
                <a:spcPts val="600"/>
              </a:spcAft>
            </a:pP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ПЦР-</a:t>
            </a:r>
            <a:r>
              <a:rPr lang="ru-RU" altLang="ru-RU" sz="1600" dirty="0" err="1" smtClean="0">
                <a:latin typeface="Arial" pitchFamily="34" charset="0"/>
                <a:cs typeface="Arial" pitchFamily="34" charset="0"/>
              </a:rPr>
              <a:t>детекция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некультивируемых / </a:t>
            </a:r>
            <a:r>
              <a:rPr lang="ru-RU" altLang="ru-RU" sz="1600" dirty="0" err="1" smtClean="0">
                <a:latin typeface="Arial" pitchFamily="34" charset="0"/>
                <a:cs typeface="Arial" pitchFamily="34" charset="0"/>
              </a:rPr>
              <a:t>труднокультивируемых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бактериальных патогенов 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и респираторных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вирусов</a:t>
            </a:r>
          </a:p>
          <a:p>
            <a:pPr marL="723900" lvl="1">
              <a:spcBef>
                <a:spcPts val="0"/>
              </a:spcBef>
              <a:spcAft>
                <a:spcPts val="600"/>
              </a:spcAft>
            </a:pP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Иммунологические (серологические) исследования на обнаружение и определение титра антигенов возбудителей и антител к ним.</a:t>
            </a:r>
            <a:endParaRPr lang="ru-RU" alt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4694366"/>
            <a:ext cx="80010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внебольничной пневмонии не рекомендуется: 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229200"/>
            <a:ext cx="8496944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alt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Рутинное использование методов идентификации 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altLang="ru-RU" sz="1600" dirty="0" err="1" smtClean="0">
                <a:latin typeface="Arial" pitchFamily="34" charset="0"/>
                <a:cs typeface="Arial" pitchFamily="34" charset="0"/>
              </a:rPr>
              <a:t>ycoplsama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600" dirty="0" err="1">
                <a:latin typeface="Arial" pitchFamily="34" charset="0"/>
                <a:cs typeface="Arial" pitchFamily="34" charset="0"/>
              </a:rPr>
              <a:t>pneumoniae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altLang="ru-RU" sz="1600" dirty="0" err="1">
                <a:latin typeface="Arial" pitchFamily="34" charset="0"/>
                <a:cs typeface="Arial" pitchFamily="34" charset="0"/>
              </a:rPr>
              <a:t>Chlamydophila</a:t>
            </a:r>
            <a:r>
              <a:rPr lang="en-US" alt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1600" dirty="0" err="1">
                <a:latin typeface="Arial" pitchFamily="34" charset="0"/>
                <a:cs typeface="Arial" pitchFamily="34" charset="0"/>
              </a:rPr>
              <a:t>pneumoniae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редких бактериальных возбудителей 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и респираторных вирусов (кроме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вирусов гриппа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). 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Использование инвазивных 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образцов клинического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материала</a:t>
            </a:r>
            <a:r>
              <a:rPr lang="en-US" alt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для микробиологи-</a:t>
            </a:r>
            <a:r>
              <a:rPr lang="ru-RU" altLang="ru-RU" sz="1600" dirty="0" err="1" smtClean="0">
                <a:latin typeface="Arial" pitchFamily="34" charset="0"/>
                <a:cs typeface="Arial" pitchFamily="34" charset="0"/>
              </a:rPr>
              <a:t>ческого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600" dirty="0">
                <a:latin typeface="Arial" pitchFamily="34" charset="0"/>
                <a:cs typeface="Arial" pitchFamily="34" charset="0"/>
              </a:rPr>
              <a:t>исследования 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бронхоальвеолярный </a:t>
            </a:r>
            <a:r>
              <a:rPr lang="ru-RU" alt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лаваж</a:t>
            </a:r>
            <a:r>
              <a:rPr lang="ru-RU" alt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браш-биоптаты</a:t>
            </a:r>
            <a:r>
              <a:rPr lang="ru-RU" altLang="ru-RU" sz="16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alt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3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8001000" cy="830997"/>
          </a:xfrm>
        </p:spPr>
        <p:txBody>
          <a:bodyPr>
            <a:spAutoFit/>
          </a:bodyPr>
          <a:lstStyle/>
          <a:p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Объем микробиологических исследований</a:t>
            </a:r>
            <a:b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внебольничной пневмонии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641655" cy="2185214"/>
          </a:xfrm>
        </p:spPr>
        <p:txBody>
          <a:bodyPr wrap="square">
            <a:spAutoFit/>
          </a:bodyPr>
          <a:lstStyle/>
          <a:p>
            <a:pPr marL="609600" indent="-609600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Бактериоскопия и </a:t>
            </a:r>
            <a:r>
              <a:rPr lang="ru-RU" altLang="ru-RU" sz="1800" dirty="0" err="1"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 исследование </a:t>
            </a:r>
            <a:r>
              <a:rPr lang="ru-RU" altLang="ru-RU" sz="1800" u="sng" dirty="0">
                <a:latin typeface="Arial" pitchFamily="34" charset="0"/>
                <a:cs typeface="Arial" pitchFamily="34" charset="0"/>
              </a:rPr>
              <a:t>мокроты </a:t>
            </a:r>
            <a:r>
              <a:rPr lang="ru-RU" altLang="ru-RU" sz="1800" u="sng" dirty="0" smtClean="0">
                <a:latin typeface="Arial" pitchFamily="34" charset="0"/>
                <a:cs typeface="Arial" pitchFamily="34" charset="0"/>
              </a:rPr>
              <a:t>/ трахеального аспирата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(у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пациентов на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ИВЛ);</a:t>
            </a:r>
          </a:p>
          <a:p>
            <a:pPr marL="609600" indent="-609600">
              <a:spcBef>
                <a:spcPts val="0"/>
              </a:spcBef>
              <a:spcAft>
                <a:spcPts val="600"/>
              </a:spcAft>
              <a:buFont typeface="Wingdings" pitchFamily="2" charset="2"/>
              <a:buAutoNum type="arabicPeriod"/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Бактериоскопия и </a:t>
            </a:r>
            <a:r>
              <a:rPr lang="ru-RU" altLang="ru-RU" sz="1800" dirty="0" err="1"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 исследование образца </a:t>
            </a:r>
            <a:r>
              <a:rPr lang="ru-RU" altLang="ru-RU" sz="1800" u="sng" dirty="0">
                <a:latin typeface="Arial" pitchFamily="34" charset="0"/>
                <a:cs typeface="Arial" pitchFamily="34" charset="0"/>
              </a:rPr>
              <a:t>плевральной жидкости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(при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наличии плеврального выпота и показаний к плевральной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пункции).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altLang="ru-RU" sz="18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 амбулаторных </a:t>
            </a:r>
            <a:r>
              <a:rPr lang="ru-RU" altLang="ru-RU" sz="1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условиях при </a:t>
            </a:r>
            <a:r>
              <a:rPr lang="ru-RU" altLang="ru-RU" sz="18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пневмонии </a:t>
            </a:r>
            <a:r>
              <a:rPr lang="ru-RU" altLang="ru-RU" sz="1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микробиологические </a:t>
            </a:r>
            <a:r>
              <a:rPr lang="ru-RU" altLang="ru-RU" sz="1800" i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исследования рутинно </a:t>
            </a:r>
            <a:r>
              <a:rPr lang="ru-RU" altLang="ru-RU" sz="1800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не проводятся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altLang="ru-RU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3470231"/>
            <a:ext cx="8830428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Дополнительные исследования при тяжелой ВП</a:t>
            </a:r>
            <a:endParaRPr lang="ru-RU" alt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9779" y="4005064"/>
            <a:ext cx="8578153" cy="255762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Кровь на </a:t>
            </a:r>
            <a:r>
              <a:rPr lang="ru-RU" altLang="ru-RU" sz="1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гемокультуру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(2 образца </a:t>
            </a:r>
            <a:r>
              <a:rPr lang="ru-RU" altLang="ru-RU" sz="1800" dirty="0">
                <a:latin typeface="Arial" pitchFamily="34" charset="0"/>
                <a:cs typeface="Arial" pitchFamily="34" charset="0"/>
              </a:rPr>
              <a:t>венозной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крови). Вероятные находки -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энтеробактерии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, P.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aeruginosa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S.aureus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, пневмококки.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Исследование респираторного образца (мокрота, мазок из носоглотки и задней стенки глотки и др.) 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 грипп и </a:t>
            </a:r>
            <a:r>
              <a:rPr lang="ru-RU" altLang="ru-RU" sz="18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парагрипп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методом ПЦР или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иммунохроматографии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экспресс-тесты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на антигены).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Иммунохроматографические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экспресс-тесты на антигены в моче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120775" lvl="2" indent="-285750">
              <a:lnSpc>
                <a:spcPct val="90000"/>
              </a:lnSpc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altLang="ru-RU" sz="1800" dirty="0" err="1" smtClean="0">
                <a:latin typeface="Arial" pitchFamily="34" charset="0"/>
                <a:cs typeface="Arial" pitchFamily="34" charset="0"/>
              </a:rPr>
              <a:t>egionella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pneumophila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800" dirty="0" err="1" smtClean="0">
                <a:latin typeface="Arial" pitchFamily="34" charset="0"/>
                <a:cs typeface="Arial" pitchFamily="34" charset="0"/>
              </a:rPr>
              <a:t>серогруппы</a:t>
            </a: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 I (чувствительность - 70-95%, специфичность - 95%).</a:t>
            </a:r>
          </a:p>
          <a:p>
            <a:pPr marL="1120775" lvl="2" indent="-285750">
              <a:lnSpc>
                <a:spcPct val="90000"/>
              </a:lnSpc>
            </a:pPr>
            <a:r>
              <a:rPr lang="ru-RU" altLang="ru-RU" sz="1800" dirty="0" smtClean="0">
                <a:latin typeface="Arial" pitchFamily="34" charset="0"/>
                <a:cs typeface="Arial" pitchFamily="34" charset="0"/>
              </a:rPr>
              <a:t>Пневмококки (чувствительность - 50-80%; специфичность - 90%)</a:t>
            </a:r>
            <a:endParaRPr lang="ru-RU" alt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2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6953" y="1844824"/>
            <a:ext cx="813690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ОАК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не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дает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специфической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информации. Но степень сдвига показателей крови помогает оценить активность воспаления (связана с типом возбудителя), прогноз заболевания и контролировать выздоровление: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Нейтрофильный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лейкоцитоз &gt;(10-12)х10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/л;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палочкоядерный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сдвиг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&gt;10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%  = 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высока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вероятность бактериальной инфекции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Лейкопения &lt;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4х10</a:t>
            </a:r>
            <a:r>
              <a:rPr lang="ru-RU" sz="1600" baseline="30000" dirty="0">
                <a:latin typeface="Arial" pitchFamily="34" charset="0"/>
                <a:cs typeface="Arial" pitchFamily="34" charset="0"/>
              </a:rPr>
              <a:t>9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/л, тромбоцитопения &lt;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100х10</a:t>
            </a:r>
            <a:r>
              <a:rPr lang="ru-RU" sz="1600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/л, гематокрит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&lt;30%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неблагоприятные прогностические признаки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451087"/>
              </p:ext>
            </p:extLst>
          </p:nvPr>
        </p:nvGraphicFramePr>
        <p:xfrm>
          <a:off x="508044" y="1091645"/>
          <a:ext cx="79928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эритроциты - </a:t>
                      </a:r>
                      <a:r>
                        <a:rPr lang="en-US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RBC</a:t>
                      </a:r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b="0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гематокрит</a:t>
                      </a:r>
                      <a:r>
                        <a:rPr lang="en-US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- HCT</a:t>
                      </a:r>
                      <a:endParaRPr lang="ru-RU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u="sng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лейкоциты</a:t>
                      </a:r>
                      <a:r>
                        <a:rPr lang="en-US" b="0" u="sng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- WBC</a:t>
                      </a:r>
                    </a:p>
                    <a:p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тромбоциты</a:t>
                      </a:r>
                      <a:r>
                        <a:rPr lang="en-US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- PLT</a:t>
                      </a:r>
                      <a:endParaRPr lang="ru-RU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u="sng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лейкоформула</a:t>
                      </a:r>
                      <a:endParaRPr lang="ru-RU" b="0" u="sng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0" u="sng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СОЭ</a:t>
                      </a:r>
                      <a:r>
                        <a:rPr lang="en-US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- ESR</a:t>
                      </a:r>
                      <a:endParaRPr lang="ru-RU" b="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9300" y="155541"/>
            <a:ext cx="83543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Развернутый общий анализ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крови</a:t>
            </a:r>
          </a:p>
          <a:p>
            <a:pPr lvl="0" algn="ctr"/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назначается всем </a:t>
            </a:r>
            <a:r>
              <a:rPr lang="ru-RU" sz="20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больным </a:t>
            </a:r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пневмонией</a:t>
            </a:r>
            <a:endParaRPr lang="ru-RU" sz="20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3405" y="465313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33507" y="3933056"/>
            <a:ext cx="86371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вирусных,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микоплазменных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пневмоцистных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пневмониях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изменения показателей крови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могут быть умеренными.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09086" y="4939633"/>
            <a:ext cx="863719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При тяжелой пневмонии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– дополнительно </a:t>
            </a:r>
            <a:r>
              <a:rPr lang="ru-RU" sz="1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кровь на </a:t>
            </a:r>
            <a:r>
              <a:rPr lang="ru-RU" sz="1600" u="sng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гемокультуру</a:t>
            </a:r>
            <a:r>
              <a:rPr lang="ru-RU" sz="1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(образцы </a:t>
            </a:r>
            <a:r>
              <a:rPr lang="ru-RU" sz="1600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венозной </a:t>
            </a:r>
            <a:r>
              <a:rPr lang="ru-RU" sz="1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крови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из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разных периферических вен,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взятые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 интервалом 20-30 </a:t>
            </a:r>
            <a:r>
              <a:rPr lang="ru-RU" sz="1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мин)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выявление бактериемии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Тест на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гемокультуру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имеет низкую чувствительность, частота (+) результатов = 5-30%.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Информативность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теста сильно зависит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 соблюдения правил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взятия крови (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начала 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антибактериальной терапии !!!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 и ее хранения перед анализом.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8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26027" y="0"/>
            <a:ext cx="7776864" cy="2465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1279" y="2495769"/>
            <a:ext cx="8170608" cy="4362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163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23" t="23496" r="48602" b="62577"/>
          <a:stretch/>
        </p:blipFill>
        <p:spPr bwMode="auto">
          <a:xfrm>
            <a:off x="309740" y="261446"/>
            <a:ext cx="8646952" cy="175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0" t="48286" r="39798" b="6351"/>
          <a:stretch/>
        </p:blipFill>
        <p:spPr bwMode="auto">
          <a:xfrm>
            <a:off x="309740" y="2033464"/>
            <a:ext cx="8834260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534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59154" y="188640"/>
            <a:ext cx="5328592" cy="2180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>
            <a:hlinkClick r:id="rId3" tooltip="Страница 17"/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6086475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818791"/>
              </p:ext>
            </p:extLst>
          </p:nvPr>
        </p:nvGraphicFramePr>
        <p:xfrm>
          <a:off x="251521" y="1196752"/>
          <a:ext cx="8712966" cy="518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"/>
                <a:gridCol w="6840760"/>
                <a:gridCol w="15121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Критерии качества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Уровень дока-</a:t>
                      </a:r>
                      <a:r>
                        <a:rPr lang="ru-RU" sz="1400" dirty="0" err="1" smtClean="0">
                          <a:latin typeface="Arial" pitchFamily="34" charset="0"/>
                          <a:cs typeface="Arial" pitchFamily="34" charset="0"/>
                        </a:rPr>
                        <a:t>зательности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Выполнен осмотр врача-терапевта и/или  врача-пульмонолога не позднее 1 ч (15 мин при тяжелой пневмонии) с момента поступления  в стационар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 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Выполнена </a:t>
                      </a:r>
                      <a:r>
                        <a:rPr lang="ru-RU" sz="1600" dirty="0" err="1" smtClean="0">
                          <a:latin typeface="Arial" pitchFamily="34" charset="0"/>
                          <a:cs typeface="Arial" pitchFamily="34" charset="0"/>
                        </a:rPr>
                        <a:t>пульсоксиметрия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 не позднее 30 минут с момента поступления в стационар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B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Выполнена рентгенография ОГП в передней прямой и боковой проекциях не позднее 1 ч с момента поступления в стационар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A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Выполнен общий (клинический) анализ крови развернутый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A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Выполнен биохимический анализ крови  (мочевина,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креатинин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, электролиты, печеночные ферменты, билирубин, глюкоза, альбумин) 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A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Выполнено  бактериологическое  исследование мокроты или трахеального аспирата (при ИВЛ)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B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Выполнено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культуральное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исследование двух образцов крови (тяжелая пневмония) 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Выполнены тесты на пневмококковую и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легионеллезную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антигенурию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(тяжелая пневмония) </a:t>
                      </a:r>
                      <a:endParaRPr lang="ru-RU" sz="160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 B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16632"/>
            <a:ext cx="82809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Критерии качества медицинской помощи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госпитализированным пациентам с ВП (обследование) -  </a:t>
            </a: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проект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8677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8191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332656"/>
            <a:ext cx="8509000" cy="830997"/>
          </a:xfr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Изменения лейкоцит</a:t>
            </a:r>
            <a:r>
              <a:rPr lang="en-US" sz="2400" b="1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a</a:t>
            </a:r>
            <a:r>
              <a:rPr lang="ru-RU" sz="2400" b="1" dirty="0" err="1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рной</a:t>
            </a:r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 формулы </a:t>
            </a:r>
            <a:b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/>
                <a:latin typeface="Arial" charset="0"/>
                <a:cs typeface="Arial" charset="0"/>
              </a:rPr>
              <a:t>в ходе острого воспаления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ru-RU" sz="2000" i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(по</a:t>
            </a:r>
            <a:r>
              <a:rPr lang="en-US" sz="2000" i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Schilling)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lang="ru-RU" sz="2800" b="1" dirty="0" smtClean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1044575" y="5445125"/>
            <a:ext cx="6335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V="1">
            <a:off x="1030288" y="2593975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3" name="Line 8"/>
          <p:cNvSpPr>
            <a:spLocks noChangeShapeType="1"/>
          </p:cNvSpPr>
          <p:nvPr/>
        </p:nvSpPr>
        <p:spPr bwMode="auto">
          <a:xfrm>
            <a:off x="3060700" y="2246313"/>
            <a:ext cx="0" cy="32400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4" name="AutoShape 10"/>
          <p:cNvSpPr>
            <a:spLocks noChangeArrowheads="1"/>
          </p:cNvSpPr>
          <p:nvPr/>
        </p:nvSpPr>
        <p:spPr bwMode="auto">
          <a:xfrm>
            <a:off x="900113" y="1773238"/>
            <a:ext cx="1800225" cy="360362"/>
          </a:xfrm>
          <a:prstGeom prst="wedgeRectCallout">
            <a:avLst>
              <a:gd name="adj1" fmla="val 37301"/>
              <a:gd name="adj2" fmla="val 262333"/>
            </a:avLst>
          </a:prstGeom>
          <a:solidFill>
            <a:srgbClr val="FFCC99"/>
          </a:solidFill>
          <a:ln w="9525" algn="ctr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>
                <a:solidFill>
                  <a:srgbClr val="990000"/>
                </a:solidFill>
              </a:rPr>
              <a:t>Нейтрофилы</a:t>
            </a:r>
            <a:endParaRPr lang="en-US" sz="1600" b="1">
              <a:solidFill>
                <a:srgbClr val="990000"/>
              </a:solidFill>
            </a:endParaRPr>
          </a:p>
        </p:txBody>
      </p:sp>
      <p:sp>
        <p:nvSpPr>
          <p:cNvPr id="53255" name="AutoShape 11"/>
          <p:cNvSpPr>
            <a:spLocks noChangeArrowheads="1"/>
          </p:cNvSpPr>
          <p:nvPr/>
        </p:nvSpPr>
        <p:spPr bwMode="auto">
          <a:xfrm>
            <a:off x="4716463" y="5805488"/>
            <a:ext cx="1439862" cy="360362"/>
          </a:xfrm>
          <a:prstGeom prst="wedgeRectCallout">
            <a:avLst>
              <a:gd name="adj1" fmla="val -4356"/>
              <a:gd name="adj2" fmla="val 4339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/>
              <a:t>10 дней</a:t>
            </a:r>
            <a:endParaRPr lang="en-US" sz="1600" b="1"/>
          </a:p>
        </p:txBody>
      </p:sp>
      <p:sp>
        <p:nvSpPr>
          <p:cNvPr id="53256" name="AutoShape 12"/>
          <p:cNvSpPr>
            <a:spLocks noChangeArrowheads="1"/>
          </p:cNvSpPr>
          <p:nvPr/>
        </p:nvSpPr>
        <p:spPr bwMode="auto">
          <a:xfrm>
            <a:off x="7164388" y="5805488"/>
            <a:ext cx="1223962" cy="360362"/>
          </a:xfrm>
          <a:prstGeom prst="wedgeRectCallout">
            <a:avLst>
              <a:gd name="adj1" fmla="val 17704"/>
              <a:gd name="adj2" fmla="val -66982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/>
              <a:t>15 дней</a:t>
            </a:r>
            <a:endParaRPr lang="en-US" sz="1600" b="1"/>
          </a:p>
        </p:txBody>
      </p:sp>
      <p:sp>
        <p:nvSpPr>
          <p:cNvPr id="53257" name="Freeform 13"/>
          <p:cNvSpPr>
            <a:spLocks/>
          </p:cNvSpPr>
          <p:nvPr/>
        </p:nvSpPr>
        <p:spPr bwMode="auto">
          <a:xfrm>
            <a:off x="1044575" y="2481263"/>
            <a:ext cx="6480175" cy="2736850"/>
          </a:xfrm>
          <a:custGeom>
            <a:avLst/>
            <a:gdLst>
              <a:gd name="T0" fmla="*/ 0 w 4082"/>
              <a:gd name="T1" fmla="*/ 2147483647 h 1724"/>
              <a:gd name="T2" fmla="*/ 2147483647 w 4082"/>
              <a:gd name="T3" fmla="*/ 2147483647 h 1724"/>
              <a:gd name="T4" fmla="*/ 2147483647 w 4082"/>
              <a:gd name="T5" fmla="*/ 2147483647 h 1724"/>
              <a:gd name="T6" fmla="*/ 2147483647 w 4082"/>
              <a:gd name="T7" fmla="*/ 2147483647 h 1724"/>
              <a:gd name="T8" fmla="*/ 2147483647 w 4082"/>
              <a:gd name="T9" fmla="*/ 2147483647 h 1724"/>
              <a:gd name="T10" fmla="*/ 2147483647 w 4082"/>
              <a:gd name="T11" fmla="*/ 2147483647 h 17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082" h="1724">
                <a:moveTo>
                  <a:pt x="0" y="960"/>
                </a:moveTo>
                <a:cubicBezTo>
                  <a:pt x="124" y="1035"/>
                  <a:pt x="249" y="1111"/>
                  <a:pt x="453" y="960"/>
                </a:cubicBezTo>
                <a:cubicBezTo>
                  <a:pt x="657" y="809"/>
                  <a:pt x="900" y="106"/>
                  <a:pt x="1225" y="53"/>
                </a:cubicBezTo>
                <a:cubicBezTo>
                  <a:pt x="1550" y="0"/>
                  <a:pt x="2132" y="378"/>
                  <a:pt x="2404" y="643"/>
                </a:cubicBezTo>
                <a:cubicBezTo>
                  <a:pt x="2676" y="908"/>
                  <a:pt x="2577" y="1558"/>
                  <a:pt x="2857" y="1641"/>
                </a:cubicBezTo>
                <a:cubicBezTo>
                  <a:pt x="3137" y="1724"/>
                  <a:pt x="3609" y="1433"/>
                  <a:pt x="4082" y="1142"/>
                </a:cubicBezTo>
              </a:path>
            </a:pathLst>
          </a:custGeom>
          <a:noFill/>
          <a:ln w="38100" cap="flat" cmpd="sng">
            <a:solidFill>
              <a:srgbClr val="FF00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8" name="AutoShape 14"/>
          <p:cNvSpPr>
            <a:spLocks noChangeArrowheads="1"/>
          </p:cNvSpPr>
          <p:nvPr/>
        </p:nvSpPr>
        <p:spPr bwMode="auto">
          <a:xfrm>
            <a:off x="2700338" y="5805488"/>
            <a:ext cx="1152525" cy="360362"/>
          </a:xfrm>
          <a:prstGeom prst="wedgeRectCallout">
            <a:avLst>
              <a:gd name="adj1" fmla="val -61157"/>
              <a:gd name="adj2" fmla="val 71144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/>
              <a:t>5 дней</a:t>
            </a:r>
            <a:endParaRPr lang="en-US" sz="1600" b="1"/>
          </a:p>
        </p:txBody>
      </p:sp>
      <p:sp>
        <p:nvSpPr>
          <p:cNvPr id="53259" name="Freeform 15"/>
          <p:cNvSpPr>
            <a:spLocks/>
          </p:cNvSpPr>
          <p:nvPr/>
        </p:nvSpPr>
        <p:spPr bwMode="auto">
          <a:xfrm>
            <a:off x="1044575" y="3321050"/>
            <a:ext cx="6408738" cy="1931988"/>
          </a:xfrm>
          <a:custGeom>
            <a:avLst/>
            <a:gdLst>
              <a:gd name="T0" fmla="*/ 0 w 4037"/>
              <a:gd name="T1" fmla="*/ 2147483647 h 1217"/>
              <a:gd name="T2" fmla="*/ 2147483647 w 4037"/>
              <a:gd name="T3" fmla="*/ 2147483647 h 1217"/>
              <a:gd name="T4" fmla="*/ 2147483647 w 4037"/>
              <a:gd name="T5" fmla="*/ 2147483647 h 1217"/>
              <a:gd name="T6" fmla="*/ 2147483647 w 4037"/>
              <a:gd name="T7" fmla="*/ 2147483647 h 1217"/>
              <a:gd name="T8" fmla="*/ 2147483647 w 4037"/>
              <a:gd name="T9" fmla="*/ 2147483647 h 1217"/>
              <a:gd name="T10" fmla="*/ 2147483647 w 4037"/>
              <a:gd name="T11" fmla="*/ 2147483647 h 1217"/>
              <a:gd name="T12" fmla="*/ 2147483647 w 4037"/>
              <a:gd name="T13" fmla="*/ 2147483647 h 1217"/>
              <a:gd name="T14" fmla="*/ 2147483647 w 4037"/>
              <a:gd name="T15" fmla="*/ 2147483647 h 12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037" h="1217">
                <a:moveTo>
                  <a:pt x="0" y="885"/>
                </a:moveTo>
                <a:cubicBezTo>
                  <a:pt x="68" y="821"/>
                  <a:pt x="136" y="757"/>
                  <a:pt x="227" y="749"/>
                </a:cubicBezTo>
                <a:cubicBezTo>
                  <a:pt x="318" y="741"/>
                  <a:pt x="325" y="771"/>
                  <a:pt x="544" y="839"/>
                </a:cubicBezTo>
                <a:cubicBezTo>
                  <a:pt x="763" y="907"/>
                  <a:pt x="1172" y="1217"/>
                  <a:pt x="1542" y="1157"/>
                </a:cubicBezTo>
                <a:cubicBezTo>
                  <a:pt x="1912" y="1097"/>
                  <a:pt x="2503" y="666"/>
                  <a:pt x="2767" y="477"/>
                </a:cubicBezTo>
                <a:cubicBezTo>
                  <a:pt x="3031" y="288"/>
                  <a:pt x="2971" y="46"/>
                  <a:pt x="3130" y="23"/>
                </a:cubicBezTo>
                <a:cubicBezTo>
                  <a:pt x="3289" y="0"/>
                  <a:pt x="3568" y="280"/>
                  <a:pt x="3719" y="340"/>
                </a:cubicBezTo>
                <a:cubicBezTo>
                  <a:pt x="3870" y="400"/>
                  <a:pt x="3953" y="393"/>
                  <a:pt x="4037" y="386"/>
                </a:cubicBezTo>
              </a:path>
            </a:pathLst>
          </a:custGeom>
          <a:noFill/>
          <a:ln w="38100" cap="flat" cmpd="sng">
            <a:solidFill>
              <a:srgbClr val="00FF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0" name="AutoShape 16"/>
          <p:cNvSpPr>
            <a:spLocks noChangeArrowheads="1"/>
          </p:cNvSpPr>
          <p:nvPr/>
        </p:nvSpPr>
        <p:spPr bwMode="auto">
          <a:xfrm>
            <a:off x="6805613" y="2709863"/>
            <a:ext cx="1727200" cy="360362"/>
          </a:xfrm>
          <a:prstGeom prst="wedgeRectCallout">
            <a:avLst>
              <a:gd name="adj1" fmla="val -58824"/>
              <a:gd name="adj2" fmla="val 212995"/>
            </a:avLst>
          </a:prstGeom>
          <a:solidFill>
            <a:srgbClr val="99FFCC"/>
          </a:solidFill>
          <a:ln w="9525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>
                <a:solidFill>
                  <a:srgbClr val="990000"/>
                </a:solidFill>
              </a:rPr>
              <a:t>Лимфоциты</a:t>
            </a:r>
            <a:endParaRPr lang="en-US" sz="1600" b="1">
              <a:solidFill>
                <a:srgbClr val="990000"/>
              </a:solidFill>
            </a:endParaRPr>
          </a:p>
        </p:txBody>
      </p:sp>
      <p:sp>
        <p:nvSpPr>
          <p:cNvPr id="53261" name="Freeform 17"/>
          <p:cNvSpPr>
            <a:spLocks/>
          </p:cNvSpPr>
          <p:nvPr/>
        </p:nvSpPr>
        <p:spPr bwMode="auto">
          <a:xfrm>
            <a:off x="1044575" y="3621088"/>
            <a:ext cx="6335713" cy="1765300"/>
          </a:xfrm>
          <a:custGeom>
            <a:avLst/>
            <a:gdLst>
              <a:gd name="T0" fmla="*/ 0 w 3991"/>
              <a:gd name="T1" fmla="*/ 2147483647 h 1112"/>
              <a:gd name="T2" fmla="*/ 2147483647 w 3991"/>
              <a:gd name="T3" fmla="*/ 2147483647 h 1112"/>
              <a:gd name="T4" fmla="*/ 2147483647 w 3991"/>
              <a:gd name="T5" fmla="*/ 2147483647 h 1112"/>
              <a:gd name="T6" fmla="*/ 2147483647 w 3991"/>
              <a:gd name="T7" fmla="*/ 2147483647 h 1112"/>
              <a:gd name="T8" fmla="*/ 2147483647 w 3991"/>
              <a:gd name="T9" fmla="*/ 2147483647 h 1112"/>
              <a:gd name="T10" fmla="*/ 2147483647 w 3991"/>
              <a:gd name="T11" fmla="*/ 2147483647 h 1112"/>
              <a:gd name="T12" fmla="*/ 2147483647 w 3991"/>
              <a:gd name="T13" fmla="*/ 2147483647 h 1112"/>
              <a:gd name="T14" fmla="*/ 2147483647 w 3991"/>
              <a:gd name="T15" fmla="*/ 2147483647 h 11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991" h="1112">
                <a:moveTo>
                  <a:pt x="0" y="877"/>
                </a:moveTo>
                <a:cubicBezTo>
                  <a:pt x="49" y="790"/>
                  <a:pt x="98" y="703"/>
                  <a:pt x="272" y="741"/>
                </a:cubicBezTo>
                <a:cubicBezTo>
                  <a:pt x="446" y="779"/>
                  <a:pt x="839" y="1096"/>
                  <a:pt x="1043" y="1104"/>
                </a:cubicBezTo>
                <a:cubicBezTo>
                  <a:pt x="1247" y="1112"/>
                  <a:pt x="1331" y="967"/>
                  <a:pt x="1497" y="786"/>
                </a:cubicBezTo>
                <a:cubicBezTo>
                  <a:pt x="1663" y="605"/>
                  <a:pt x="1882" y="0"/>
                  <a:pt x="2041" y="15"/>
                </a:cubicBezTo>
                <a:cubicBezTo>
                  <a:pt x="2200" y="30"/>
                  <a:pt x="2275" y="764"/>
                  <a:pt x="2449" y="877"/>
                </a:cubicBezTo>
                <a:cubicBezTo>
                  <a:pt x="2623" y="990"/>
                  <a:pt x="2827" y="688"/>
                  <a:pt x="3084" y="696"/>
                </a:cubicBezTo>
                <a:cubicBezTo>
                  <a:pt x="3341" y="704"/>
                  <a:pt x="3666" y="813"/>
                  <a:pt x="3991" y="923"/>
                </a:cubicBezTo>
              </a:path>
            </a:pathLst>
          </a:custGeom>
          <a:noFill/>
          <a:ln w="38100" cap="flat" cmpd="sng">
            <a:solidFill>
              <a:srgbClr val="FFC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2" name="AutoShape 18"/>
          <p:cNvSpPr>
            <a:spLocks noChangeArrowheads="1"/>
          </p:cNvSpPr>
          <p:nvPr/>
        </p:nvSpPr>
        <p:spPr bwMode="auto">
          <a:xfrm>
            <a:off x="2555875" y="3544888"/>
            <a:ext cx="1441450" cy="361950"/>
          </a:xfrm>
          <a:prstGeom prst="wedgeRectCallout">
            <a:avLst>
              <a:gd name="adj1" fmla="val 31157"/>
              <a:gd name="adj2" fmla="val 194495"/>
            </a:avLst>
          </a:prstGeom>
          <a:solidFill>
            <a:srgbClr val="FFFF00"/>
          </a:solidFill>
          <a:ln w="9525" algn="ctr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>
                <a:solidFill>
                  <a:srgbClr val="990000"/>
                </a:solidFill>
              </a:rPr>
              <a:t>Моноциты</a:t>
            </a:r>
            <a:endParaRPr lang="en-US" sz="1600" b="1">
              <a:solidFill>
                <a:srgbClr val="990000"/>
              </a:solidFill>
            </a:endParaRPr>
          </a:p>
        </p:txBody>
      </p:sp>
      <p:sp>
        <p:nvSpPr>
          <p:cNvPr id="53263" name="AutoShape 19"/>
          <p:cNvSpPr>
            <a:spLocks noChangeArrowheads="1"/>
          </p:cNvSpPr>
          <p:nvPr/>
        </p:nvSpPr>
        <p:spPr bwMode="auto">
          <a:xfrm>
            <a:off x="3997325" y="1628775"/>
            <a:ext cx="1727200" cy="360363"/>
          </a:xfrm>
          <a:prstGeom prst="wedgeRectCallout">
            <a:avLst>
              <a:gd name="adj1" fmla="val -70954"/>
              <a:gd name="adj2" fmla="val 201981"/>
            </a:avLst>
          </a:prstGeom>
          <a:solidFill>
            <a:srgbClr val="0000FF"/>
          </a:solidFill>
          <a:ln w="9525" algn="ctr">
            <a:solidFill>
              <a:srgbClr val="FF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 dirty="0">
                <a:solidFill>
                  <a:schemeClr val="bg1"/>
                </a:solidFill>
              </a:rPr>
              <a:t>Температура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264" name="Freeform 20"/>
          <p:cNvSpPr>
            <a:spLocks/>
          </p:cNvSpPr>
          <p:nvPr/>
        </p:nvSpPr>
        <p:spPr bwMode="auto">
          <a:xfrm>
            <a:off x="1044575" y="2528888"/>
            <a:ext cx="6480175" cy="2544762"/>
          </a:xfrm>
          <a:custGeom>
            <a:avLst/>
            <a:gdLst>
              <a:gd name="T0" fmla="*/ 0 w 4082"/>
              <a:gd name="T1" fmla="*/ 2147483647 h 1603"/>
              <a:gd name="T2" fmla="*/ 2147483647 w 4082"/>
              <a:gd name="T3" fmla="*/ 2147483647 h 1603"/>
              <a:gd name="T4" fmla="*/ 2147483647 w 4082"/>
              <a:gd name="T5" fmla="*/ 2147483647 h 1603"/>
              <a:gd name="T6" fmla="*/ 2147483647 w 4082"/>
              <a:gd name="T7" fmla="*/ 2147483647 h 1603"/>
              <a:gd name="T8" fmla="*/ 2147483647 w 4082"/>
              <a:gd name="T9" fmla="*/ 2147483647 h 1603"/>
              <a:gd name="T10" fmla="*/ 2147483647 w 4082"/>
              <a:gd name="T11" fmla="*/ 2147483647 h 160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082" h="1603">
                <a:moveTo>
                  <a:pt x="0" y="1293"/>
                </a:moveTo>
                <a:cubicBezTo>
                  <a:pt x="98" y="1225"/>
                  <a:pt x="197" y="1157"/>
                  <a:pt x="272" y="1157"/>
                </a:cubicBezTo>
                <a:cubicBezTo>
                  <a:pt x="347" y="1157"/>
                  <a:pt x="241" y="1482"/>
                  <a:pt x="453" y="1293"/>
                </a:cubicBezTo>
                <a:cubicBezTo>
                  <a:pt x="665" y="1104"/>
                  <a:pt x="1104" y="0"/>
                  <a:pt x="1542" y="23"/>
                </a:cubicBezTo>
                <a:cubicBezTo>
                  <a:pt x="1980" y="46"/>
                  <a:pt x="2661" y="1255"/>
                  <a:pt x="3084" y="1429"/>
                </a:cubicBezTo>
                <a:cubicBezTo>
                  <a:pt x="3507" y="1603"/>
                  <a:pt x="3916" y="1126"/>
                  <a:pt x="4082" y="1066"/>
                </a:cubicBezTo>
              </a:path>
            </a:pathLst>
          </a:custGeom>
          <a:noFill/>
          <a:ln w="38100" cap="flat" cmpd="sng">
            <a:solidFill>
              <a:srgbClr val="0000CC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5" name="Freeform 21"/>
          <p:cNvSpPr>
            <a:spLocks/>
          </p:cNvSpPr>
          <p:nvPr/>
        </p:nvSpPr>
        <p:spPr bwMode="auto">
          <a:xfrm>
            <a:off x="1044575" y="4868863"/>
            <a:ext cx="6335713" cy="576262"/>
          </a:xfrm>
          <a:custGeom>
            <a:avLst/>
            <a:gdLst>
              <a:gd name="T0" fmla="*/ 0 w 3991"/>
              <a:gd name="T1" fmla="*/ 2147483647 h 363"/>
              <a:gd name="T2" fmla="*/ 2147483647 w 3991"/>
              <a:gd name="T3" fmla="*/ 2147483647 h 363"/>
              <a:gd name="T4" fmla="*/ 2147483647 w 3991"/>
              <a:gd name="T5" fmla="*/ 2147483647 h 363"/>
              <a:gd name="T6" fmla="*/ 2147483647 w 3991"/>
              <a:gd name="T7" fmla="*/ 2147483647 h 363"/>
              <a:gd name="T8" fmla="*/ 2147483647 w 3991"/>
              <a:gd name="T9" fmla="*/ 2147483647 h 363"/>
              <a:gd name="T10" fmla="*/ 2147483647 w 3991"/>
              <a:gd name="T11" fmla="*/ 0 h 363"/>
              <a:gd name="T12" fmla="*/ 2147483647 w 3991"/>
              <a:gd name="T13" fmla="*/ 2147483647 h 3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91" h="363">
                <a:moveTo>
                  <a:pt x="0" y="137"/>
                </a:moveTo>
                <a:cubicBezTo>
                  <a:pt x="227" y="118"/>
                  <a:pt x="454" y="99"/>
                  <a:pt x="635" y="137"/>
                </a:cubicBezTo>
                <a:cubicBezTo>
                  <a:pt x="816" y="175"/>
                  <a:pt x="816" y="363"/>
                  <a:pt x="1088" y="363"/>
                </a:cubicBezTo>
                <a:cubicBezTo>
                  <a:pt x="1360" y="363"/>
                  <a:pt x="2026" y="167"/>
                  <a:pt x="2268" y="137"/>
                </a:cubicBezTo>
                <a:cubicBezTo>
                  <a:pt x="2510" y="107"/>
                  <a:pt x="2412" y="205"/>
                  <a:pt x="2540" y="182"/>
                </a:cubicBezTo>
                <a:cubicBezTo>
                  <a:pt x="2668" y="159"/>
                  <a:pt x="2797" y="0"/>
                  <a:pt x="3039" y="0"/>
                </a:cubicBezTo>
                <a:cubicBezTo>
                  <a:pt x="3281" y="0"/>
                  <a:pt x="3636" y="91"/>
                  <a:pt x="3991" y="182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6" name="AutoShape 22"/>
          <p:cNvSpPr>
            <a:spLocks noChangeArrowheads="1"/>
          </p:cNvSpPr>
          <p:nvPr/>
        </p:nvSpPr>
        <p:spPr bwMode="auto">
          <a:xfrm>
            <a:off x="7596188" y="4581525"/>
            <a:ext cx="863600" cy="575469"/>
          </a:xfrm>
          <a:prstGeom prst="wedgeRectCallout">
            <a:avLst>
              <a:gd name="adj1" fmla="val -127093"/>
              <a:gd name="adj2" fmla="val 29745"/>
            </a:avLst>
          </a:prstGeom>
          <a:solidFill>
            <a:srgbClr val="C00000"/>
          </a:solidFill>
          <a:ln w="9525" algn="ctr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1600" b="1" dirty="0" smtClean="0">
                <a:solidFill>
                  <a:schemeClr val="bg1"/>
                </a:solidFill>
              </a:rPr>
              <a:t>Эозинофилы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3267" name="Line 23"/>
          <p:cNvSpPr>
            <a:spLocks noChangeShapeType="1"/>
          </p:cNvSpPr>
          <p:nvPr/>
        </p:nvSpPr>
        <p:spPr bwMode="auto">
          <a:xfrm>
            <a:off x="5373688" y="2408238"/>
            <a:ext cx="0" cy="294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68" name="Text Box 24"/>
          <p:cNvSpPr txBox="1">
            <a:spLocks noChangeArrowheads="1"/>
          </p:cNvSpPr>
          <p:nvPr/>
        </p:nvSpPr>
        <p:spPr bwMode="auto">
          <a:xfrm>
            <a:off x="6732588" y="6515100"/>
            <a:ext cx="23050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ru-RU" sz="1200">
                <a:latin typeface="Arial" charset="0"/>
                <a:cs typeface="Arial" charset="0"/>
              </a:rPr>
              <a:t>Кузнецова О.А., 2006</a:t>
            </a:r>
          </a:p>
        </p:txBody>
      </p:sp>
    </p:spTree>
    <p:extLst>
      <p:ext uri="{BB962C8B-B14F-4D97-AF65-F5344CB8AC3E}">
        <p14:creationId xmlns:p14="http://schemas.microsoft.com/office/powerpoint/2010/main" val="177773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323850" y="358049"/>
            <a:ext cx="8510588" cy="406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85000"/>
              </a:lnSpc>
              <a:spcBef>
                <a:spcPct val="0"/>
              </a:spcBef>
              <a:buClr>
                <a:srgbClr val="66FFFF"/>
              </a:buClr>
              <a:buFontTx/>
              <a:buNone/>
            </a:pPr>
            <a:r>
              <a:rPr lang="ru-RU" sz="2400" b="1">
                <a:solidFill>
                  <a:srgbClr val="FF3300"/>
                </a:solidFill>
                <a:latin typeface="Arial" charset="0"/>
              </a:rPr>
              <a:t>Основные причины повышения СОЭ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84981" y="1124744"/>
            <a:ext cx="8353425" cy="3200876"/>
          </a:xfrm>
          <a:noFill/>
        </p:spPr>
        <p:txBody>
          <a:bodyPr>
            <a:spAutoFit/>
          </a:bodyPr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Анемия / </a:t>
            </a:r>
            <a:r>
              <a:rPr lang="ru-RU" sz="1800" b="1" dirty="0" err="1" smtClean="0">
                <a:solidFill>
                  <a:srgbClr val="0000CC"/>
                </a:solidFill>
                <a:effectLst/>
                <a:latin typeface="Arial" charset="0"/>
              </a:rPr>
              <a:t>эритропения</a:t>
            </a: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Инфекции</a:t>
            </a:r>
            <a:r>
              <a:rPr lang="ru-RU" sz="1800" b="1" dirty="0" smtClean="0">
                <a:effectLst/>
                <a:latin typeface="Arial" charset="0"/>
              </a:rPr>
              <a:t> ( </a:t>
            </a:r>
            <a:r>
              <a:rPr lang="ru-RU" sz="1800" b="1" dirty="0" smtClean="0">
                <a:effectLst/>
                <a:latin typeface="Arial" charset="0"/>
                <a:sym typeface="Symbol" pitchFamily="18" charset="2"/>
              </a:rPr>
              <a:t> синтеза БОФ и иммуноглобулинов). </a:t>
            </a:r>
            <a:br>
              <a:rPr lang="ru-RU" sz="1800" b="1" dirty="0" smtClean="0">
                <a:effectLst/>
                <a:latin typeface="Arial" charset="0"/>
                <a:sym typeface="Symbol" pitchFamily="18" charset="2"/>
              </a:rPr>
            </a:br>
            <a:r>
              <a:rPr lang="ru-RU" sz="1800" dirty="0" smtClean="0">
                <a:effectLst/>
                <a:latin typeface="Arial" charset="0"/>
                <a:sym typeface="Symbol" pitchFamily="18" charset="2"/>
              </a:rPr>
              <a:t>При бактериальных инфекциях СОЭ выше, чем при вирусных.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Онкологические заболевания </a:t>
            </a:r>
            <a:r>
              <a:rPr lang="ru-RU" sz="1800" b="1" dirty="0" smtClean="0">
                <a:effectLst/>
                <a:latin typeface="Arial" charset="0"/>
              </a:rPr>
              <a:t>(не у всех больных). </a:t>
            </a:r>
            <a:br>
              <a:rPr lang="ru-RU" sz="1800" b="1" dirty="0" smtClean="0">
                <a:effectLst/>
                <a:latin typeface="Arial" charset="0"/>
              </a:rPr>
            </a:br>
            <a:r>
              <a:rPr lang="ru-RU" sz="1800" dirty="0">
                <a:latin typeface="Arial" charset="0"/>
              </a:rPr>
              <a:t>СОЭ</a:t>
            </a:r>
            <a:r>
              <a:rPr lang="en-US" sz="1800" dirty="0">
                <a:latin typeface="Arial" charset="0"/>
              </a:rPr>
              <a:t> &gt;</a:t>
            </a:r>
            <a:r>
              <a:rPr lang="ru-RU" sz="1800" dirty="0">
                <a:latin typeface="Arial" charset="0"/>
              </a:rPr>
              <a:t> 50-75 мм</a:t>
            </a:r>
            <a:r>
              <a:rPr lang="en-US" sz="1800" dirty="0">
                <a:latin typeface="Arial" charset="0"/>
              </a:rPr>
              <a:t>/</a:t>
            </a:r>
            <a:r>
              <a:rPr lang="ru-RU" sz="1800" dirty="0">
                <a:latin typeface="Arial" charset="0"/>
              </a:rPr>
              <a:t>ч </a:t>
            </a:r>
            <a:r>
              <a:rPr lang="ru-RU" sz="1800" dirty="0" smtClean="0">
                <a:latin typeface="Arial" charset="0"/>
              </a:rPr>
              <a:t>п</a:t>
            </a:r>
            <a:r>
              <a:rPr lang="ru-RU" sz="1800" dirty="0" smtClean="0">
                <a:effectLst/>
                <a:latin typeface="Arial" charset="0"/>
              </a:rPr>
              <a:t>ри отсутствии инфекции и воспаления настораживает в отношении онкологии.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ru-RU" sz="1800" b="1" dirty="0" smtClean="0">
                <a:solidFill>
                  <a:srgbClr val="0000CC"/>
                </a:solidFill>
                <a:effectLst/>
                <a:latin typeface="Arial" charset="0"/>
              </a:rPr>
              <a:t>Любое повреждение тканей</a:t>
            </a:r>
            <a:r>
              <a:rPr lang="ru-RU" sz="1800" b="1" dirty="0" smtClean="0">
                <a:effectLst/>
                <a:latin typeface="Arial" charset="0"/>
              </a:rPr>
              <a:t> </a:t>
            </a:r>
            <a:r>
              <a:rPr lang="ru-RU" sz="1800" i="1" dirty="0" smtClean="0">
                <a:effectLst/>
                <a:latin typeface="Arial" charset="0"/>
              </a:rPr>
              <a:t>(воспалительный ответ =</a:t>
            </a:r>
            <a:r>
              <a:rPr lang="en-US" sz="1800" i="1" dirty="0" smtClean="0">
                <a:effectLst/>
                <a:latin typeface="Arial" charset="0"/>
              </a:rPr>
              <a:t>&gt;</a:t>
            </a:r>
            <a:r>
              <a:rPr lang="ru-RU" sz="1800" i="1" dirty="0" smtClean="0">
                <a:effectLst/>
                <a:latin typeface="Arial" charset="0"/>
              </a:rPr>
              <a:t> синтез БОФ =</a:t>
            </a:r>
            <a:r>
              <a:rPr lang="en-US" sz="1800" i="1" dirty="0" smtClean="0">
                <a:effectLst/>
                <a:latin typeface="Arial" charset="0"/>
              </a:rPr>
              <a:t>&gt;</a:t>
            </a:r>
            <a:r>
              <a:rPr lang="ru-RU" sz="1800" i="1" dirty="0" smtClean="0">
                <a:effectLst/>
                <a:latin typeface="Arial" charset="0"/>
              </a:rPr>
              <a:t> ускорение СОЭ). 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ru-RU" sz="1800" i="1" dirty="0" smtClean="0">
                <a:effectLst/>
                <a:latin typeface="Arial" charset="0"/>
              </a:rPr>
              <a:t>Приём некоторых лекарственных препаратов (салицилатов).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7681913" y="6583363"/>
            <a:ext cx="14620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ru-RU" sz="1200">
                <a:solidFill>
                  <a:srgbClr val="010000"/>
                </a:solidFill>
                <a:latin typeface="Arial" charset="0"/>
              </a:rPr>
              <a:t>Кишкун А.А., 2009</a:t>
            </a:r>
            <a:endParaRPr kumimoji="0" lang="de-DE" sz="1200">
              <a:solidFill>
                <a:srgbClr val="010000"/>
              </a:solidFill>
              <a:latin typeface="Arial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79388" y="5445125"/>
            <a:ext cx="89646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3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kumimoji="1" sz="3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kumimoji="1" sz="3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ru-RU" sz="2000" b="1">
                <a:solidFill>
                  <a:srgbClr val="FF0000"/>
                </a:solidFill>
                <a:latin typeface="Arial" charset="0"/>
              </a:rPr>
              <a:t>Недостатки</a:t>
            </a:r>
            <a:r>
              <a:rPr kumimoji="0" lang="ru-RU" sz="2000">
                <a:solidFill>
                  <a:srgbClr val="010000"/>
                </a:solidFill>
                <a:latin typeface="Arial" charset="0"/>
              </a:rPr>
              <a:t>   - нет четкой корреляции с уровнем каких-либо белков,</a:t>
            </a:r>
            <a:br>
              <a:rPr kumimoji="0" lang="ru-RU" sz="2000">
                <a:solidFill>
                  <a:srgbClr val="010000"/>
                </a:solidFill>
                <a:latin typeface="Arial" charset="0"/>
              </a:rPr>
            </a:br>
            <a:r>
              <a:rPr kumimoji="0" lang="ru-RU" sz="2000" b="1">
                <a:solidFill>
                  <a:srgbClr val="FF0000"/>
                </a:solidFill>
                <a:latin typeface="Arial" charset="0"/>
              </a:rPr>
              <a:t>СОЭ</a:t>
            </a:r>
            <a:r>
              <a:rPr kumimoji="0" lang="ru-RU" sz="2000">
                <a:solidFill>
                  <a:srgbClr val="FF0000"/>
                </a:solidFill>
                <a:latin typeface="Arial" charset="0"/>
              </a:rPr>
              <a:t>: </a:t>
            </a:r>
            <a:r>
              <a:rPr kumimoji="0" lang="ru-RU" sz="2000">
                <a:solidFill>
                  <a:srgbClr val="0000CC"/>
                </a:solidFill>
                <a:latin typeface="Arial" charset="0"/>
              </a:rPr>
              <a:t>              </a:t>
            </a:r>
            <a:r>
              <a:rPr kumimoji="0" lang="ru-RU" sz="2000">
                <a:solidFill>
                  <a:srgbClr val="010000"/>
                </a:solidFill>
                <a:latin typeface="Arial" charset="0"/>
              </a:rPr>
              <a:t>-</a:t>
            </a:r>
            <a:r>
              <a:rPr kumimoji="0" lang="ru-RU" sz="2000">
                <a:solidFill>
                  <a:srgbClr val="0000CC"/>
                </a:solidFill>
                <a:latin typeface="Arial" charset="0"/>
              </a:rPr>
              <a:t> </a:t>
            </a:r>
            <a:r>
              <a:rPr kumimoji="0" lang="ru-RU" sz="2000">
                <a:solidFill>
                  <a:srgbClr val="010000"/>
                </a:solidFill>
                <a:latin typeface="Arial" charset="0"/>
              </a:rPr>
              <a:t>большой индивидуальный и аналитический разброс,</a:t>
            </a:r>
            <a:br>
              <a:rPr kumimoji="0" lang="ru-RU" sz="2000">
                <a:solidFill>
                  <a:srgbClr val="010000"/>
                </a:solidFill>
                <a:latin typeface="Arial" charset="0"/>
              </a:rPr>
            </a:br>
            <a:r>
              <a:rPr kumimoji="0" lang="ru-RU" sz="2000">
                <a:solidFill>
                  <a:srgbClr val="010000"/>
                </a:solidFill>
                <a:latin typeface="Arial" charset="0"/>
              </a:rPr>
              <a:t>	           - множество причин невоспалительного изменения.</a:t>
            </a:r>
          </a:p>
        </p:txBody>
      </p:sp>
      <p:cxnSp>
        <p:nvCxnSpPr>
          <p:cNvPr id="67590" name="Прямая соединительная линия 2"/>
          <p:cNvCxnSpPr>
            <a:cxnSpLocks noChangeShapeType="1"/>
          </p:cNvCxnSpPr>
          <p:nvPr/>
        </p:nvCxnSpPr>
        <p:spPr bwMode="auto">
          <a:xfrm>
            <a:off x="0" y="5300663"/>
            <a:ext cx="9144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360363" y="4509120"/>
            <a:ext cx="8423275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0"/>
              </a:spcBef>
              <a:buClr>
                <a:srgbClr val="010000"/>
              </a:buClr>
              <a:buFontTx/>
              <a:buNone/>
              <a:defRPr/>
            </a:pPr>
            <a:r>
              <a:rPr lang="ru-RU" sz="2000" b="1" i="1" kern="0" dirty="0">
                <a:solidFill>
                  <a:srgbClr val="990033"/>
                </a:solidFill>
                <a:latin typeface="Arial" charset="0"/>
              </a:rPr>
              <a:t>Динамика СОЭ </a:t>
            </a:r>
            <a:r>
              <a:rPr lang="ru-RU" sz="2000" i="1" kern="0" dirty="0">
                <a:solidFill>
                  <a:srgbClr val="990033"/>
                </a:solidFill>
                <a:latin typeface="Arial" charset="0"/>
              </a:rPr>
              <a:t>(медленная…) </a:t>
            </a:r>
            <a:r>
              <a:rPr lang="ru-RU" sz="2000" b="1" i="1" kern="0" dirty="0">
                <a:solidFill>
                  <a:srgbClr val="990033"/>
                </a:solidFill>
                <a:latin typeface="Arial" charset="0"/>
              </a:rPr>
              <a:t>отражает динамику воспалительного </a:t>
            </a:r>
            <a:r>
              <a:rPr lang="en-US" sz="2000" b="1" i="1" kern="0" dirty="0">
                <a:solidFill>
                  <a:srgbClr val="990033"/>
                </a:solidFill>
                <a:latin typeface="Arial" charset="0"/>
              </a:rPr>
              <a:t>/ </a:t>
            </a:r>
            <a:r>
              <a:rPr lang="ru-RU" sz="2000" b="1" i="1" kern="0" dirty="0">
                <a:solidFill>
                  <a:srgbClr val="990033"/>
                </a:solidFill>
                <a:latin typeface="Arial" charset="0"/>
              </a:rPr>
              <a:t>инфекционного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34639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20564" y="1891858"/>
            <a:ext cx="83655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Анализ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 дает специфической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информации,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но позволяет судить о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степени сопутствующей дисфункции органов (печени, почек) =  важно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выборе терапии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режима дозирования лекарств.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0564" y="332656"/>
            <a:ext cx="83543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Биохимический анализ крови</a:t>
            </a:r>
          </a:p>
          <a:p>
            <a:pPr lvl="0" algn="ctr"/>
            <a:r>
              <a:rPr lang="ru-RU" sz="20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назначается госпитализированным больным ВП</a:t>
            </a:r>
            <a:endParaRPr lang="ru-RU" sz="2000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650605"/>
              </p:ext>
            </p:extLst>
          </p:nvPr>
        </p:nvGraphicFramePr>
        <p:xfrm>
          <a:off x="520563" y="1168224"/>
          <a:ext cx="8262073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285"/>
                <a:gridCol w="3714015"/>
                <a:gridCol w="186477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мочевина, </a:t>
                      </a:r>
                      <a:r>
                        <a:rPr lang="ru-RU" sz="1800" b="0" kern="12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креатинин</a:t>
                      </a:r>
                      <a:r>
                        <a:rPr lang="ru-RU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</a:p>
                    <a:p>
                      <a:r>
                        <a:rPr lang="en-US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lang="ru-RU" sz="1800" b="0" kern="1200" baseline="300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r>
                        <a:rPr lang="ru-RU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Na</a:t>
                      </a:r>
                      <a:r>
                        <a:rPr lang="ru-RU" sz="1800" b="0" kern="1200" baseline="300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</a:t>
                      </a:r>
                      <a:r>
                        <a:rPr lang="ru-RU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en-US" sz="1800" b="0" kern="120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Cl</a:t>
                      </a:r>
                      <a:r>
                        <a:rPr lang="ru-RU" sz="1800" b="0" kern="1200" baseline="300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1800" b="0" kern="12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Са</a:t>
                      </a:r>
                      <a:r>
                        <a:rPr lang="ru-RU" sz="1800" b="0" kern="1200" baseline="3000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2+</a:t>
                      </a:r>
                      <a:r>
                        <a:rPr lang="ru-RU" sz="1800" b="0" kern="120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</a:t>
                      </a:r>
                      <a:endParaRPr lang="ru-RU" sz="1800" b="0" kern="1200" baseline="30000" dirty="0">
                        <a:solidFill>
                          <a:srgbClr val="0000FF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6000" marB="3600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ферменты</a:t>
                      </a:r>
                      <a:r>
                        <a:rPr lang="ru-RU" b="0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 (АЛТ, АСТ, ЛДГ, ГГТ),</a:t>
                      </a:r>
                      <a:r>
                        <a:rPr lang="ru-RU" b="0" dirty="0" smtClean="0">
                          <a:solidFill>
                            <a:prstClr val="black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альбумин, билирубин, глюкоза,</a:t>
                      </a:r>
                      <a:endParaRPr lang="ru-RU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электрофорез </a:t>
                      </a:r>
                      <a:r>
                        <a:rPr lang="ru-RU" b="0" dirty="0" err="1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сывор</a:t>
                      </a:r>
                      <a:r>
                        <a:rPr lang="ru-RU" b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. белков</a:t>
                      </a:r>
                      <a:endParaRPr lang="ru-RU" b="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20564" y="5733256"/>
            <a:ext cx="82999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Неспецифические сдвиги состава мочи вследствие воспаления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организ-ме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 кислая реакция мочи, небольшая протеинурия,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эритроцитурия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лейкоцитурия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2223" y="4645585"/>
            <a:ext cx="83543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Общий анализ мочи</a:t>
            </a:r>
          </a:p>
          <a:p>
            <a:pPr lvl="0" algn="ctr"/>
            <a:r>
              <a:rPr lang="ru-RU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характеризует степень сопутствующего поражения почек, активность воспалительного процесса в организме, полноту выздоровления</a:t>
            </a:r>
            <a:endParaRPr lang="ru-RU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971599" y="2968059"/>
            <a:ext cx="2456131" cy="1356832"/>
            <a:chOff x="539750" y="2349500"/>
            <a:chExt cx="5256213" cy="3722688"/>
          </a:xfrm>
        </p:grpSpPr>
        <p:pic>
          <p:nvPicPr>
            <p:cNvPr id="12" name="Picture 4" descr="mso465E3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50" y="2349500"/>
              <a:ext cx="5256213" cy="3722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AutoShape 11"/>
            <p:cNvSpPr>
              <a:spLocks/>
            </p:cNvSpPr>
            <p:nvPr/>
          </p:nvSpPr>
          <p:spPr bwMode="auto">
            <a:xfrm rot="5400000">
              <a:off x="3204369" y="3788569"/>
              <a:ext cx="215900" cy="792162"/>
            </a:xfrm>
            <a:prstGeom prst="leftBrace">
              <a:avLst>
                <a:gd name="adj1" fmla="val 30576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rgbClr val="010000"/>
                </a:solidFill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3348038" y="3573463"/>
              <a:ext cx="0" cy="2873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2627784" y="3189530"/>
            <a:ext cx="12239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>
              <a:buFontTx/>
              <a:buNone/>
            </a:pP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альбумин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  </a:t>
            </a:r>
            <a:r>
              <a:rPr kumimoji="0" lang="en-US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N-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</a:t>
            </a:r>
          </a:p>
          <a:p>
            <a:pPr eaLnBrk="1" hangingPunct="1">
              <a:buFontTx/>
              <a:buNone/>
            </a:pPr>
            <a:r>
              <a:rPr kumimoji="0" lang="ru-RU" sz="1200" dirty="0" smtClean="0">
                <a:solidFill>
                  <a:srgbClr val="FF3300"/>
                </a:solidFill>
                <a:latin typeface="Arial" charset="0"/>
                <a:cs typeface="Arial" charset="0"/>
                <a:sym typeface="Symbol" pitchFamily="18" charset="2"/>
              </a:rPr>
              <a:t></a:t>
            </a:r>
            <a:r>
              <a:rPr kumimoji="0" lang="ru-RU" sz="1200" baseline="-25000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1</a:t>
            </a:r>
            <a:r>
              <a:rPr kumimoji="0" lang="ru-RU" sz="1200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-</a:t>
            </a:r>
            <a:r>
              <a:rPr kumimoji="0" lang="ru-RU" sz="1200" dirty="0" smtClean="0">
                <a:solidFill>
                  <a:srgbClr val="FF3300"/>
                </a:solidFill>
                <a:latin typeface="Arial" charset="0"/>
                <a:cs typeface="Arial" charset="0"/>
                <a:sym typeface="Symbol" pitchFamily="18" charset="2"/>
              </a:rPr>
              <a:t></a:t>
            </a:r>
            <a:r>
              <a:rPr kumimoji="0" lang="ru-RU" sz="1200" baseline="-25000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2</a:t>
            </a:r>
            <a:r>
              <a:rPr kumimoji="0" lang="ru-RU" sz="1200" dirty="0" smtClean="0">
                <a:solidFill>
                  <a:srgbClr val="FF3300"/>
                </a:solidFill>
                <a:latin typeface="Arial" charset="0"/>
                <a:cs typeface="Arial" charset="0"/>
              </a:rPr>
              <a:t>-глобул.</a:t>
            </a:r>
            <a:r>
              <a:rPr lang="en-US" sz="1200" dirty="0" smtClean="0">
                <a:solidFill>
                  <a:srgbClr val="FF3300"/>
                </a:solidFill>
                <a:latin typeface="Arial" charset="0"/>
                <a:cs typeface="Arial" charset="0"/>
                <a:sym typeface="Symbol" pitchFamily="18" charset="2"/>
              </a:rPr>
              <a:t>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</a:t>
            </a: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-</a:t>
            </a: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</a:t>
            </a: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-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</a:rPr>
              <a:t>глобул. </a:t>
            </a:r>
            <a:r>
              <a:rPr kumimoji="0" lang="en-US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N-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</a:t>
            </a:r>
            <a:endParaRPr kumimoji="0" lang="ru-RU" sz="1200" dirty="0">
              <a:solidFill>
                <a:srgbClr val="01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5241108" y="2787871"/>
            <a:ext cx="1872208" cy="1439653"/>
            <a:chOff x="611188" y="2205038"/>
            <a:chExt cx="4897437" cy="3663950"/>
          </a:xfrm>
        </p:grpSpPr>
        <p:pic>
          <p:nvPicPr>
            <p:cNvPr id="17" name="Picture 11" descr="mso465E3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88" y="2205038"/>
              <a:ext cx="4897437" cy="3663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AutoShape 12"/>
            <p:cNvSpPr>
              <a:spLocks/>
            </p:cNvSpPr>
            <p:nvPr/>
          </p:nvSpPr>
          <p:spPr bwMode="auto">
            <a:xfrm rot="5400000">
              <a:off x="3923506" y="3285332"/>
              <a:ext cx="217487" cy="1511300"/>
            </a:xfrm>
            <a:prstGeom prst="leftBrace">
              <a:avLst>
                <a:gd name="adj1" fmla="val 57908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>
                <a:solidFill>
                  <a:srgbClr val="010000"/>
                </a:solidFill>
              </a:endParaRP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 flipV="1">
              <a:off x="4067175" y="3500438"/>
              <a:ext cx="3175" cy="28733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ru-RU"/>
            </a:p>
          </p:txBody>
        </p:sp>
      </p:grp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733625" y="2885803"/>
            <a:ext cx="13326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>
              <a:buFontTx/>
              <a:buNone/>
            </a:pP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альбумин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      </a:t>
            </a:r>
            <a:r>
              <a:rPr kumimoji="0" lang="ru-RU" sz="1200" dirty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</a:t>
            </a:r>
          </a:p>
          <a:p>
            <a:pPr eaLnBrk="1" hangingPunct="1">
              <a:buFontTx/>
              <a:buNone/>
            </a:pPr>
            <a:r>
              <a:rPr kumimoji="0" lang="ru-RU" sz="1200" dirty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</a:t>
            </a:r>
            <a:r>
              <a:rPr kumimoji="0" lang="ru-RU" sz="1200" baseline="-25000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1</a:t>
            </a:r>
            <a:r>
              <a:rPr kumimoji="0" lang="ru-RU" sz="1200" dirty="0" smtClean="0">
                <a:solidFill>
                  <a:srgbClr val="0000FF"/>
                </a:solidFill>
                <a:latin typeface="Arial" charset="0"/>
                <a:cs typeface="Arial" charset="0"/>
              </a:rPr>
              <a:t>-глобул.</a:t>
            </a:r>
            <a:r>
              <a:rPr kumimoji="0" lang="ru-RU" sz="1200" dirty="0" smtClean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     </a:t>
            </a:r>
            <a:r>
              <a:rPr kumimoji="0" lang="en-US" sz="1200" dirty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N-</a:t>
            </a:r>
            <a:r>
              <a:rPr lang="en-US" sz="1200" dirty="0">
                <a:solidFill>
                  <a:srgbClr val="010000"/>
                </a:solidFill>
                <a:latin typeface="Arial" charset="0"/>
                <a:cs typeface="Arial" charset="0"/>
                <a:sym typeface="Symbol" pitchFamily="18" charset="2"/>
              </a:rPr>
              <a:t></a:t>
            </a:r>
            <a:r>
              <a:rPr kumimoji="0" lang="ru-RU" sz="1200" dirty="0">
                <a:solidFill>
                  <a:srgbClr val="666633"/>
                </a:solidFill>
                <a:latin typeface="Arial" charset="0"/>
                <a:cs typeface="Arial" charset="0"/>
              </a:rPr>
              <a:t> </a:t>
            </a:r>
            <a:endParaRPr kumimoji="0" lang="ru-RU" sz="1200" dirty="0">
              <a:solidFill>
                <a:srgbClr val="010000"/>
              </a:solidFill>
              <a:latin typeface="Arial" charset="0"/>
              <a:cs typeface="Arial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kumimoji="0" lang="ru-RU" sz="1200" dirty="0">
                <a:solidFill>
                  <a:srgbClr val="0000CC"/>
                </a:solidFill>
                <a:latin typeface="Arial" charset="0"/>
                <a:cs typeface="Arial" charset="0"/>
                <a:sym typeface="Symbol" pitchFamily="18" charset="2"/>
              </a:rPr>
              <a:t></a:t>
            </a:r>
            <a:r>
              <a:rPr kumimoji="0" lang="ru-RU" sz="1200" baseline="-25000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2</a:t>
            </a:r>
            <a:r>
              <a:rPr kumimoji="0" lang="ru-RU" sz="1200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-</a:t>
            </a:r>
            <a:r>
              <a:rPr kumimoji="0" lang="ru-RU" sz="1200" dirty="0" smtClean="0">
                <a:solidFill>
                  <a:srgbClr val="0000CC"/>
                </a:solidFill>
                <a:latin typeface="Arial" charset="0"/>
                <a:cs typeface="Arial" charset="0"/>
                <a:sym typeface="Symbol" pitchFamily="18" charset="2"/>
              </a:rPr>
              <a:t>-</a:t>
            </a:r>
            <a:r>
              <a:rPr kumimoji="0" lang="ru-RU" sz="1200" dirty="0" smtClean="0">
                <a:solidFill>
                  <a:srgbClr val="FF3300"/>
                </a:solidFill>
                <a:latin typeface="Arial" charset="0"/>
                <a:cs typeface="Arial" charset="0"/>
                <a:sym typeface="Symbol" pitchFamily="18" charset="2"/>
              </a:rPr>
              <a:t></a:t>
            </a:r>
            <a:r>
              <a:rPr kumimoji="0" lang="ru-RU" sz="1200" dirty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kumimoji="0" lang="ru-RU" sz="1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глобул. </a:t>
            </a:r>
            <a:r>
              <a:rPr lang="en-US" sz="1200" dirty="0">
                <a:solidFill>
                  <a:srgbClr val="FF3300"/>
                </a:solidFill>
                <a:latin typeface="Arial" charset="0"/>
                <a:cs typeface="Arial" charset="0"/>
                <a:sym typeface="Symbol" pitchFamily="18" charset="2"/>
              </a:rPr>
              <a:t></a:t>
            </a:r>
            <a:r>
              <a:rPr kumimoji="0" lang="ru-RU" sz="1200" dirty="0">
                <a:solidFill>
                  <a:srgbClr val="01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475656" y="4326073"/>
            <a:ext cx="18723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1" hangingPunct="1">
              <a:buFontTx/>
              <a:buNone/>
            </a:pPr>
            <a:r>
              <a:rPr kumimoji="0" lang="ru-RU" sz="1200" b="1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Острое воспаление</a:t>
            </a:r>
            <a:endParaRPr kumimoji="0" lang="ru-RU" sz="1200" b="1" dirty="0">
              <a:solidFill>
                <a:srgbClr val="01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6077573" y="4232105"/>
            <a:ext cx="18723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eaLnBrk="1" hangingPunct="1">
              <a:buFontTx/>
              <a:buNone/>
            </a:pPr>
            <a:r>
              <a:rPr kumimoji="0" lang="ru-RU" sz="1200" b="1" dirty="0" err="1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Хронич</a:t>
            </a:r>
            <a:r>
              <a:rPr kumimoji="0" lang="ru-RU" sz="1200" b="1" dirty="0" smtClean="0">
                <a:solidFill>
                  <a:srgbClr val="0000FF"/>
                </a:solidFill>
                <a:latin typeface="Arial" charset="0"/>
                <a:cs typeface="Arial" charset="0"/>
                <a:sym typeface="Symbol" pitchFamily="18" charset="2"/>
              </a:rPr>
              <a:t>. воспаление</a:t>
            </a:r>
            <a:endParaRPr kumimoji="0" lang="ru-RU" sz="1200" b="1" dirty="0">
              <a:solidFill>
                <a:srgbClr val="01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36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24244" y="1196752"/>
            <a:ext cx="8299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продуктивном кашле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образец мокроты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должен быть получен у всех пациентов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сразу после госпитализации - 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начала </a:t>
            </a:r>
            <a:r>
              <a:rPr lang="ru-RU" sz="1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антибактериальной терапии !!!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При ИВЛ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вместо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мокроты собирают трахеальный аспират.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9823" y="260648"/>
            <a:ext cx="835439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Анализ респираторного отделяемого</a:t>
            </a:r>
          </a:p>
          <a:p>
            <a:pPr lvl="0" algn="ctr"/>
            <a:r>
              <a:rPr lang="ru-RU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Мокрота, трахеальный аспират (при ИВЛ)</a:t>
            </a:r>
            <a:endParaRPr lang="ru-RU" u="sng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4244" y="2027749"/>
            <a:ext cx="82999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itchFamily="34" charset="0"/>
                <a:cs typeface="Arial" pitchFamily="34" charset="0"/>
              </a:rPr>
              <a:t>Сбор мокроты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утреннее время,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после туалета полости рта и полоскания 2% 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раствором пищевой соды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Не менее 2-3 комочков мокроты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глубоких кашлевых толчков собирают 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чистую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широкогорлую посуду с крышкой.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098" y="3229170"/>
            <a:ext cx="829990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Визуальное исследование</a:t>
            </a:r>
          </a:p>
          <a:p>
            <a:pPr lvl="1">
              <a:spcAft>
                <a:spcPts val="600"/>
              </a:spcAft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Примесь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крови в мокроте, коричневая или ржавая мокрота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- очаговая или крупозная пневмония с распадом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эритроцитов.</a:t>
            </a:r>
          </a:p>
          <a:p>
            <a:pPr lvl="1">
              <a:spcAft>
                <a:spcPts val="600"/>
              </a:spcAft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Фибринозные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свёртки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мокроте – выпотевание крови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/ плазмы в альвеолы (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стадия прилива и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опеченения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lvl="1">
              <a:spcAft>
                <a:spcPts val="600"/>
              </a:spcAft>
            </a:pPr>
            <a:r>
              <a:rPr lang="ru-RU" sz="1600" u="sng" dirty="0" err="1" smtClean="0">
                <a:latin typeface="Arial" pitchFamily="34" charset="0"/>
                <a:cs typeface="Arial" pitchFamily="34" charset="0"/>
              </a:rPr>
              <a:t>Слизисто</a:t>
            </a: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-гнойная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мокрота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– стадия разрешения пневмонии,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бронхит.</a:t>
            </a:r>
          </a:p>
          <a:p>
            <a:pPr lvl="1">
              <a:spcAft>
                <a:spcPts val="600"/>
              </a:spcAft>
            </a:pPr>
            <a:r>
              <a:rPr lang="ru-RU" sz="1600" u="sng" dirty="0" smtClean="0">
                <a:latin typeface="Arial" pitchFamily="34" charset="0"/>
                <a:cs typeface="Arial" pitchFamily="34" charset="0"/>
              </a:rPr>
              <a:t>Ярко-желтая </a:t>
            </a:r>
            <a:r>
              <a:rPr lang="ru-RU" sz="1600" u="sng" dirty="0">
                <a:latin typeface="Arial" pitchFamily="34" charset="0"/>
                <a:cs typeface="Arial" pitchFamily="34" charset="0"/>
              </a:rPr>
              <a:t>мокрота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- эозинофильная пневмония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Микроскопия </a:t>
            </a:r>
            <a:r>
              <a:rPr lang="ru-RU" sz="1600" u="sng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мазка мокроты после окраски по </a:t>
            </a:r>
            <a:r>
              <a:rPr lang="ru-RU" sz="1600" u="sng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Граму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Критерий качества –наличие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25 сегментоядерных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нейтрофилов и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эпителиальных клеток в поле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зрения.</a:t>
            </a:r>
            <a:r>
              <a:rPr lang="ru-RU" sz="1600" dirty="0" smtClean="0"/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Если образец некачественный – мокроту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получают заново.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Большое количество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грам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(+) диплококков (S. </a:t>
            </a: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neumoniae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или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грам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(-) </a:t>
            </a:r>
            <a:r>
              <a:rPr lang="ru-RU" sz="1600" i="1" dirty="0" err="1" smtClean="0">
                <a:latin typeface="Arial" pitchFamily="34" charset="0"/>
                <a:cs typeface="Arial" pitchFamily="34" charset="0"/>
              </a:rPr>
              <a:t>коккобацилл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(H. </a:t>
            </a:r>
            <a:r>
              <a:rPr lang="ru-RU" sz="1600" i="1" dirty="0" err="1">
                <a:latin typeface="Arial" pitchFamily="34" charset="0"/>
                <a:cs typeface="Arial" pitchFamily="34" charset="0"/>
              </a:rPr>
              <a:t>influenzae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 и т.п.) в мазке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мокроты =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ориентир для выбора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эмпирической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АБТ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0555" y="2890616"/>
            <a:ext cx="81522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Исследование мокроты / трахеального аспирата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(этапы):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87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784976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1800"/>
              </a:spcAft>
              <a:buFont typeface="+mj-lt"/>
              <a:buAutoNum type="arabicPeriod" startAt="3"/>
            </a:pPr>
            <a:r>
              <a:rPr lang="ru-RU" sz="1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исследование </a:t>
            </a:r>
            <a:r>
              <a:rPr lang="ru-RU" sz="1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образцов 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мокроты / ТА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- посев на питательные  среды </a:t>
            </a:r>
            <a:br>
              <a:rPr lang="ru-RU" sz="1600" dirty="0" smtClean="0"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latin typeface="Arial" pitchFamily="34" charset="0"/>
                <a:cs typeface="Arial" pitchFamily="34" charset="0"/>
              </a:rPr>
              <a:t>+ последующая идентификация колоний (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биохимические тесты,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масс-спектрометрия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определение чувствительности выделенных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культур к АБП.</a:t>
            </a:r>
          </a:p>
          <a:p>
            <a:pPr lvl="0">
              <a:spcAft>
                <a:spcPts val="600"/>
              </a:spcAft>
            </a:pP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Интерпретация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результатов </a:t>
            </a:r>
            <a:r>
              <a:rPr lang="ru-RU" sz="1600" b="1" i="1" dirty="0" err="1">
                <a:latin typeface="Arial" pitchFamily="34" charset="0"/>
                <a:cs typeface="Arial" pitchFamily="34" charset="0"/>
              </a:rPr>
              <a:t>культурального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 исследования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- только с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учетом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бактериоскопии и </a:t>
            </a:r>
            <a:r>
              <a:rPr lang="ru-RU" sz="1600" b="1" i="1" dirty="0">
                <a:latin typeface="Arial" pitchFamily="34" charset="0"/>
                <a:cs typeface="Arial" pitchFamily="34" charset="0"/>
              </a:rPr>
              <a:t>клинических </a:t>
            </a:r>
            <a:r>
              <a:rPr lang="ru-RU" sz="1600" b="1" i="1" dirty="0" smtClean="0">
                <a:latin typeface="Arial" pitchFamily="34" charset="0"/>
                <a:cs typeface="Arial" pitchFamily="34" charset="0"/>
              </a:rPr>
              <a:t>данных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, т.к. образцы мокроты могут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быть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загрязнены микрофлорой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полости рта и верхних дыхательных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путей.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7830" y="2708920"/>
            <a:ext cx="8354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Анализ плевральной жидкости</a:t>
            </a:r>
          </a:p>
          <a:p>
            <a:pPr lvl="0" algn="ctr"/>
            <a:r>
              <a:rPr lang="ru-RU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проводится </a:t>
            </a:r>
            <a:r>
              <a:rPr lang="ru-RU" sz="1600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наличии выпота и возможности безопасной пункции</a:t>
            </a:r>
            <a:br>
              <a:rPr lang="ru-RU" sz="1600" u="sng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рентгенограмме - свободно смещаемая жидкость с </a:t>
            </a:r>
            <a:r>
              <a:rPr lang="ru-RU" sz="16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толщиной слоя &gt; 1,0 </a:t>
            </a:r>
            <a:r>
              <a:rPr lang="ru-RU" sz="16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см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192" y="3861048"/>
            <a:ext cx="856895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AutoNum type="arabicPeriod"/>
            </a:pP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Бактериоскопия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мазка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окрашенного по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Граму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 или другими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методами; 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16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Культуральное</a:t>
            </a:r>
            <a:r>
              <a:rPr lang="ru-RU" sz="1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исследование образцов с выделением возбудителей и определением их чувствительности к АБП.</a:t>
            </a:r>
          </a:p>
          <a:p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Плевральная жидкость </a:t>
            </a:r>
            <a:r>
              <a:rPr lang="ru-RU" sz="1600" i="1" dirty="0">
                <a:latin typeface="Arial" pitchFamily="34" charset="0"/>
                <a:cs typeface="Arial" pitchFamily="34" charset="0"/>
              </a:rPr>
              <a:t>в норме 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стерильна. </a:t>
            </a:r>
            <a:r>
              <a:rPr lang="ru-RU" sz="1600" i="1" u="sng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1600" i="1" u="sng" dirty="0">
                <a:latin typeface="Arial" pitchFamily="34" charset="0"/>
                <a:cs typeface="Arial" pitchFamily="34" charset="0"/>
              </a:rPr>
              <a:t>соблюдении правил </a:t>
            </a:r>
            <a:r>
              <a:rPr lang="ru-RU" sz="1600" i="1" u="sng" dirty="0" smtClean="0">
                <a:latin typeface="Arial" pitchFamily="34" charset="0"/>
                <a:cs typeface="Arial" pitchFamily="34" charset="0"/>
              </a:rPr>
              <a:t>ее получения  и хранения</a:t>
            </a: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 специфичность анализа (обнаружение микрофлоры) = 100%. </a:t>
            </a:r>
            <a:endParaRPr lang="ru-RU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19" y="5877272"/>
            <a:ext cx="86670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Даже при выполнении всех бакт. анализов, в </a:t>
            </a:r>
            <a:r>
              <a:rPr lang="ru-RU" sz="1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значительной части случаев </a:t>
            </a:r>
            <a:r>
              <a:rPr lang="ru-RU" sz="1600" i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определить конкретную причину ВП не удается</a:t>
            </a:r>
            <a:r>
              <a:rPr lang="ru-RU" sz="1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Тогда лечение назначается эмпирически - исходя из клинической картины, истории развития болезни </a:t>
            </a:r>
            <a:r>
              <a:rPr lang="ru-RU" sz="1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1600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опыта </a:t>
            </a:r>
            <a:r>
              <a:rPr lang="ru-RU" sz="16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врача.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24208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-13150" y="5661541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511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42" name="Picture 2" descr="http://www.03-ektb.ru/images/stories/praktikum/mok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6336704" cy="6764432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685892" y="2568533"/>
            <a:ext cx="2426498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Это не пневмония,</a:t>
            </a: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это бронхиальная</a:t>
            </a: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астма.</a:t>
            </a:r>
          </a:p>
          <a:p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Но бланк должен </a:t>
            </a:r>
            <a:br>
              <a:rPr lang="ru-RU" b="1" i="1" dirty="0" smtClean="0">
                <a:latin typeface="Arial" pitchFamily="34" charset="0"/>
                <a:cs typeface="Arial" pitchFamily="34" charset="0"/>
              </a:rPr>
            </a:br>
            <a:r>
              <a:rPr lang="ru-RU" b="1" i="1" dirty="0" smtClean="0">
                <a:latin typeface="Arial" pitchFamily="34" charset="0"/>
                <a:cs typeface="Arial" pitchFamily="34" charset="0"/>
              </a:rPr>
              <a:t>быть похожим.…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14964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3317</Words>
  <Application>Microsoft Office PowerPoint</Application>
  <PresentationFormat>Экран (4:3)</PresentationFormat>
  <Paragraphs>413</Paragraphs>
  <Slides>34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Презентация PowerPoint</vt:lpstr>
      <vt:lpstr>Презентация PowerPoint</vt:lpstr>
      <vt:lpstr>Изменения лейкоцитaрной формулы  в ходе острого воспаления (по Schilling)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Уровень ПКТ и решение вопроса  об антибиотикотерапии</vt:lpstr>
      <vt:lpstr>Что «лучше» при пневмонии - ПКТ или СРБ?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ПРИНЦИПЫ ЭТИОЛОГИЧЕСКОЙ ДИАГНОСТИКИ ПНЕВМОНИЙ</vt:lpstr>
      <vt:lpstr>Особенности пневмоний,  связанные с этиологическим агентом</vt:lpstr>
      <vt:lpstr>Вирусные пневмопатогены</vt:lpstr>
      <vt:lpstr>Бактериальные  пневмопатогены</vt:lpstr>
      <vt:lpstr>Частые возбудители пневмоний</vt:lpstr>
      <vt:lpstr>Этиологическая диагностика пневмоний</vt:lpstr>
      <vt:lpstr>Микробиологическая  диагностика при пневмонии</vt:lpstr>
      <vt:lpstr>Объем микробиологических исследований при внебольничной пневмонии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</dc:creator>
  <cp:lastModifiedBy>Alex</cp:lastModifiedBy>
  <cp:revision>96</cp:revision>
  <dcterms:created xsi:type="dcterms:W3CDTF">2019-03-31T15:57:57Z</dcterms:created>
  <dcterms:modified xsi:type="dcterms:W3CDTF">2019-04-07T20:55:16Z</dcterms:modified>
</cp:coreProperties>
</file>