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29"/>
  </p:notesMasterIdLst>
  <p:sldIdLst>
    <p:sldId id="256" r:id="rId2"/>
    <p:sldId id="257" r:id="rId3"/>
    <p:sldId id="258" r:id="rId4"/>
    <p:sldId id="262" r:id="rId5"/>
    <p:sldId id="261" r:id="rId6"/>
    <p:sldId id="260" r:id="rId7"/>
    <p:sldId id="271" r:id="rId8"/>
    <p:sldId id="259" r:id="rId9"/>
    <p:sldId id="273" r:id="rId10"/>
    <p:sldId id="274" r:id="rId11"/>
    <p:sldId id="270" r:id="rId12"/>
    <p:sldId id="268" r:id="rId13"/>
    <p:sldId id="267" r:id="rId14"/>
    <p:sldId id="266" r:id="rId15"/>
    <p:sldId id="279" r:id="rId16"/>
    <p:sldId id="278" r:id="rId17"/>
    <p:sldId id="277" r:id="rId18"/>
    <p:sldId id="280" r:id="rId19"/>
    <p:sldId id="276" r:id="rId20"/>
    <p:sldId id="275" r:id="rId21"/>
    <p:sldId id="281" r:id="rId22"/>
    <p:sldId id="265" r:id="rId23"/>
    <p:sldId id="282" r:id="rId24"/>
    <p:sldId id="264" r:id="rId25"/>
    <p:sldId id="263" r:id="rId26"/>
    <p:sldId id="283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429D24-69E9-466B-BAA2-040E2CF28C13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F9011-E09A-4432-A977-7464C55C5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9308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F9011-E09A-4432-A977-7464C55C54C7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594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9655-AA64-4CB8-931A-2DA8FB750940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1408-7193-4B11-AB88-D5B92AEDB195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9655-AA64-4CB8-931A-2DA8FB750940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1408-7193-4B11-AB88-D5B92AEDB1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9655-AA64-4CB8-931A-2DA8FB750940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1408-7193-4B11-AB88-D5B92AEDB1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9655-AA64-4CB8-931A-2DA8FB750940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1408-7193-4B11-AB88-D5B92AEDB1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9655-AA64-4CB8-931A-2DA8FB750940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1408-7193-4B11-AB88-D5B92AEDB19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9655-AA64-4CB8-931A-2DA8FB750940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1408-7193-4B11-AB88-D5B92AEDB1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9655-AA64-4CB8-931A-2DA8FB750940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1408-7193-4B11-AB88-D5B92AEDB1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9655-AA64-4CB8-931A-2DA8FB750940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1408-7193-4B11-AB88-D5B92AEDB1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9655-AA64-4CB8-931A-2DA8FB750940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1408-7193-4B11-AB88-D5B92AEDB1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9655-AA64-4CB8-931A-2DA8FB750940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1408-7193-4B11-AB88-D5B92AEDB195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49655-AA64-4CB8-931A-2DA8FB750940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31408-7193-4B11-AB88-D5B92AEDB195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5A49655-AA64-4CB8-931A-2DA8FB750940}" type="datetimeFigureOut">
              <a:rPr lang="ru-RU" smtClean="0"/>
              <a:t>23.09.2019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1D31408-7193-4B11-AB88-D5B92AEDB19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251520" y="764704"/>
            <a:ext cx="8686800" cy="583247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ru-RU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6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ОСТРЫЙ РЕСПИРАТОРНЫЙ ДИСТРЕСС-СИНДРОМ</a:t>
            </a:r>
          </a:p>
          <a:p>
            <a:pPr marL="0" indent="0" algn="ctr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Козырева Л.С.</a:t>
            </a:r>
          </a:p>
          <a:p>
            <a:pPr marL="0" indent="0" algn="r">
              <a:buNone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БАШКИРСКИЙ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МЕДИЦИНСКИЙ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УНИВРСИТЕТ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кафедра терапии и общей врачебной практики с курсом гериатрии  ИДПО</a:t>
            </a:r>
            <a:b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61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2053" y="332656"/>
            <a:ext cx="8363272" cy="92211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Клеточное звено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58008" y="1988096"/>
            <a:ext cx="4990256" cy="10808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адгезия, хемотаксис и активация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59235" y="3619872"/>
            <a:ext cx="2408909" cy="18973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макрофаги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3568" y="3619872"/>
            <a:ext cx="2232248" cy="18973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нейтрофилы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84839" y="3619872"/>
            <a:ext cx="2376264" cy="18973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лимфоциты</a:t>
            </a:r>
            <a:endParaRPr lang="ru-RU" sz="2800" dirty="0">
              <a:solidFill>
                <a:schemeClr val="bg1"/>
              </a:solidFill>
            </a:endParaRPr>
          </a:p>
        </p:txBody>
      </p:sp>
      <p:cxnSp>
        <p:nvCxnSpPr>
          <p:cNvPr id="11" name="Прямая со стрелкой 10"/>
          <p:cNvCxnSpPr>
            <a:stCxn id="4" idx="2"/>
          </p:cNvCxnSpPr>
          <p:nvPr/>
        </p:nvCxnSpPr>
        <p:spPr>
          <a:xfrm flipH="1">
            <a:off x="2051720" y="3068960"/>
            <a:ext cx="2401416" cy="550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4" idx="2"/>
          </p:cNvCxnSpPr>
          <p:nvPr/>
        </p:nvCxnSpPr>
        <p:spPr>
          <a:xfrm>
            <a:off x="4453136" y="3068960"/>
            <a:ext cx="0" cy="550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4453136" y="3068960"/>
            <a:ext cx="2639144" cy="550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31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Газообмен</a:t>
            </a:r>
            <a:endParaRPr lang="ru-RU" sz="49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5400600"/>
          </a:xfrm>
        </p:spPr>
        <p:txBody>
          <a:bodyPr>
            <a:normAutofit fontScale="55000" lnSpcReduction="20000"/>
          </a:bodyPr>
          <a:lstStyle/>
          <a:p>
            <a:r>
              <a:rPr lang="ru-RU" sz="4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Основным </a:t>
            </a:r>
            <a:r>
              <a:rPr lang="ru-RU" sz="4000" dirty="0">
                <a:solidFill>
                  <a:schemeClr val="tx1"/>
                </a:solidFill>
                <a:latin typeface="Arial Narrow" panose="020B0606020202030204" pitchFamily="34" charset="0"/>
              </a:rPr>
              <a:t>механизмом гипоксемии при ОПЛ/ОРДС является внутрилегочный шунт справа налево. Если в норме величина шунта составляет 3–5% от сердечного выброса, то у больных с ОРДС он может превышать 25%. </a:t>
            </a:r>
            <a:endParaRPr lang="ru-RU" sz="40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ru-RU" sz="4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Причиной </a:t>
            </a:r>
            <a:r>
              <a:rPr lang="ru-RU" sz="4000" dirty="0">
                <a:solidFill>
                  <a:schemeClr val="tx1"/>
                </a:solidFill>
                <a:latin typeface="Arial Narrow" panose="020B0606020202030204" pitchFamily="34" charset="0"/>
              </a:rPr>
              <a:t>формирования шунта является перфузия затопленных экссудатом и спавшихся (</a:t>
            </a:r>
            <a:r>
              <a:rPr lang="ru-RU" sz="4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ателектазированных</a:t>
            </a:r>
            <a:r>
              <a:rPr lang="ru-RU" sz="4000" dirty="0">
                <a:solidFill>
                  <a:schemeClr val="tx1"/>
                </a:solidFill>
                <a:latin typeface="Arial Narrow" panose="020B0606020202030204" pitchFamily="34" charset="0"/>
              </a:rPr>
              <a:t>) альвеол. Нормальной компенсаторной реакцией на альвеолярную гипоксию является гипоксическая легочная </a:t>
            </a:r>
            <a:r>
              <a:rPr lang="ru-RU" sz="4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вазоконстрикция</a:t>
            </a:r>
            <a:r>
              <a:rPr lang="ru-RU" sz="4000" dirty="0">
                <a:solidFill>
                  <a:schemeClr val="tx1"/>
                </a:solidFill>
                <a:latin typeface="Arial Narrow" panose="020B0606020202030204" pitchFamily="34" charset="0"/>
              </a:rPr>
              <a:t>, однако при ОПЛ/ОРДС данный механизм либо недостаточен, либо отсутствует </a:t>
            </a:r>
            <a:r>
              <a:rPr lang="ru-RU" sz="4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</a:p>
          <a:p>
            <a:endParaRPr lang="ru-RU" sz="40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ru-RU" sz="40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Гипоксемия</a:t>
            </a:r>
            <a:r>
              <a:rPr lang="ru-RU" sz="4000" dirty="0">
                <a:solidFill>
                  <a:schemeClr val="tx1"/>
                </a:solidFill>
                <a:latin typeface="Arial Narrow" panose="020B0606020202030204" pitchFamily="34" charset="0"/>
              </a:rPr>
              <a:t>, в основе которой лежит шунт, рефрактерна к оксигенотерапии даже с очень высокой фракцией О</a:t>
            </a:r>
            <a:r>
              <a:rPr lang="ru-RU" sz="4000" baseline="-25000" dirty="0">
                <a:solidFill>
                  <a:schemeClr val="tx1"/>
                </a:solidFill>
                <a:latin typeface="Arial Narrow" panose="020B0606020202030204" pitchFamily="34" charset="0"/>
              </a:rPr>
              <a:t>2</a:t>
            </a:r>
            <a:r>
              <a:rPr lang="ru-RU" sz="4000" dirty="0">
                <a:solidFill>
                  <a:schemeClr val="tx1"/>
                </a:solidFill>
                <a:latin typeface="Arial Narrow" panose="020B0606020202030204" pitchFamily="34" charset="0"/>
              </a:rPr>
              <a:t> во вдыхаемой смеси (FiO</a:t>
            </a:r>
            <a:r>
              <a:rPr lang="ru-RU" sz="4000" baseline="-25000" dirty="0">
                <a:solidFill>
                  <a:schemeClr val="tx1"/>
                </a:solidFill>
                <a:latin typeface="Arial Narrow" panose="020B0606020202030204" pitchFamily="34" charset="0"/>
              </a:rPr>
              <a:t>2</a:t>
            </a:r>
            <a:r>
              <a:rPr lang="ru-RU" sz="4000" dirty="0">
                <a:solidFill>
                  <a:schemeClr val="tx1"/>
                </a:solidFill>
                <a:latin typeface="Arial Narrow" panose="020B0606020202030204" pitchFamily="34" charset="0"/>
              </a:rPr>
              <a:t>), поэтому в данной ситуации основным методом улучшения </a:t>
            </a:r>
            <a:r>
              <a:rPr lang="ru-RU" sz="4000" dirty="0" err="1">
                <a:solidFill>
                  <a:schemeClr val="tx1"/>
                </a:solidFill>
                <a:latin typeface="Arial Narrow" panose="020B0606020202030204" pitchFamily="34" charset="0"/>
              </a:rPr>
              <a:t>оксигенации</a:t>
            </a:r>
            <a:r>
              <a:rPr lang="ru-RU" sz="4000" dirty="0">
                <a:solidFill>
                  <a:schemeClr val="tx1"/>
                </a:solidFill>
                <a:latin typeface="Arial Narrow" panose="020B0606020202030204" pitchFamily="34" charset="0"/>
              </a:rPr>
              <a:t> является создание положительного дополнительного давления в дыхательных путях, что позволяет восстановить вентиляцию в невентилируемых легочных регионах и уменьшить шунт. </a:t>
            </a:r>
            <a:endParaRPr lang="ru-RU" sz="40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ru-RU" sz="35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r">
              <a:buNone/>
            </a:pPr>
            <a:endParaRPr lang="ru-RU" sz="3100" dirty="0" smtClean="0">
              <a:latin typeface="Arial Narrow" panose="020B0606020202030204" pitchFamily="34" charset="0"/>
            </a:endParaRPr>
          </a:p>
          <a:p>
            <a:pPr algn="r"/>
            <a:r>
              <a:rPr lang="en-US" sz="1500" i="1" dirty="0" err="1" smtClean="0">
                <a:latin typeface="Arial Narrow" panose="020B0606020202030204" pitchFamily="34" charset="0"/>
              </a:rPr>
              <a:t>Dantzker</a:t>
            </a:r>
            <a:r>
              <a:rPr lang="en-US" sz="1500" i="1" dirty="0" smtClean="0">
                <a:latin typeface="Arial Narrow" panose="020B0606020202030204" pitchFamily="34" charset="0"/>
              </a:rPr>
              <a:t> </a:t>
            </a:r>
            <a:r>
              <a:rPr lang="en-US" sz="1500" i="1" dirty="0">
                <a:latin typeface="Arial Narrow" panose="020B0606020202030204" pitchFamily="34" charset="0"/>
              </a:rPr>
              <a:t>DR, Brook CJ, Dehart P et al. Ventilation–perfusion distributions in the adult respiratory distress syndrome. Am Rev </a:t>
            </a:r>
            <a:r>
              <a:rPr lang="en-US" sz="1500" i="1" dirty="0" err="1">
                <a:latin typeface="Arial Narrow" panose="020B0606020202030204" pitchFamily="34" charset="0"/>
              </a:rPr>
              <a:t>Respir</a:t>
            </a:r>
            <a:r>
              <a:rPr lang="en-US" sz="1500" i="1" dirty="0">
                <a:latin typeface="Arial Narrow" panose="020B0606020202030204" pitchFamily="34" charset="0"/>
              </a:rPr>
              <a:t> Dis 1979; 120: 1039–52.</a:t>
            </a:r>
            <a:br>
              <a:rPr lang="en-US" sz="1500" i="1" dirty="0">
                <a:latin typeface="Arial Narrow" panose="020B0606020202030204" pitchFamily="34" charset="0"/>
              </a:rPr>
            </a:br>
            <a:endParaRPr lang="ru-RU" sz="15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80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363272" cy="136815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Легочная </a:t>
            </a:r>
            <a:r>
              <a:rPr lang="ru-RU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гемодинамика</a:t>
            </a:r>
            <a:br>
              <a:rPr lang="ru-RU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</a:br>
            <a:endParaRPr lang="ru-RU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472608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tx1"/>
                </a:solidFill>
              </a:rPr>
              <a:t>Повышение </a:t>
            </a:r>
            <a:r>
              <a:rPr lang="ru-RU" dirty="0">
                <a:solidFill>
                  <a:schemeClr val="tx1"/>
                </a:solidFill>
              </a:rPr>
              <a:t>давления в легочной артерии является довольно характерным признаком ОРДС. Среднее давление в легочной артерии обычно составляет около 30 мм рт. </a:t>
            </a:r>
            <a:r>
              <a:rPr lang="ru-RU" dirty="0" smtClean="0">
                <a:solidFill>
                  <a:schemeClr val="tx1"/>
                </a:solidFill>
              </a:rPr>
              <a:t>ст.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 </a:t>
            </a:r>
            <a:r>
              <a:rPr lang="ru-RU" dirty="0">
                <a:solidFill>
                  <a:schemeClr val="tx1"/>
                </a:solidFill>
              </a:rPr>
              <a:t>больных ОРДС легочная гипертензия приводит к нарушению функции правого желудочка, снижению сердечного выброса и снижению транспорта кислорода к тканям и может являться дополнительным фактором развития </a:t>
            </a:r>
            <a:r>
              <a:rPr lang="ru-RU" dirty="0" err="1">
                <a:solidFill>
                  <a:schemeClr val="tx1"/>
                </a:solidFill>
              </a:rPr>
              <a:t>полиорганной</a:t>
            </a:r>
            <a:r>
              <a:rPr lang="ru-RU" dirty="0">
                <a:solidFill>
                  <a:schemeClr val="tx1"/>
                </a:solidFill>
              </a:rPr>
              <a:t> недостаточности.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Генез </a:t>
            </a:r>
            <a:r>
              <a:rPr lang="ru-RU" dirty="0">
                <a:solidFill>
                  <a:schemeClr val="tx1"/>
                </a:solidFill>
              </a:rPr>
              <a:t>легочной гипертензии при ОПЛ/ОРДС обычно </a:t>
            </a:r>
            <a:r>
              <a:rPr lang="ru-RU" dirty="0" err="1">
                <a:solidFill>
                  <a:schemeClr val="tx1"/>
                </a:solidFill>
              </a:rPr>
              <a:t>мультифакторный</a:t>
            </a:r>
            <a:r>
              <a:rPr lang="ru-RU" dirty="0">
                <a:solidFill>
                  <a:schemeClr val="tx1"/>
                </a:solidFill>
              </a:rPr>
              <a:t>: гипоксическая </a:t>
            </a:r>
            <a:r>
              <a:rPr lang="ru-RU" dirty="0" err="1">
                <a:solidFill>
                  <a:schemeClr val="tx1"/>
                </a:solidFill>
              </a:rPr>
              <a:t>вазоконстрикция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вазоспазм</a:t>
            </a:r>
            <a:r>
              <a:rPr lang="ru-RU" dirty="0">
                <a:solidFill>
                  <a:schemeClr val="tx1"/>
                </a:solidFill>
              </a:rPr>
              <a:t>, вызванный такими вазоактивными медиаторами, как </a:t>
            </a:r>
            <a:r>
              <a:rPr lang="ru-RU" dirty="0" err="1">
                <a:solidFill>
                  <a:schemeClr val="tx1"/>
                </a:solidFill>
              </a:rPr>
              <a:t>тромбоксан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лейкотриены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эндотелин</a:t>
            </a:r>
            <a:r>
              <a:rPr lang="ru-RU" dirty="0">
                <a:solidFill>
                  <a:schemeClr val="tx1"/>
                </a:solidFill>
              </a:rPr>
              <a:t>, внутрисосудистая обструкция </a:t>
            </a:r>
            <a:r>
              <a:rPr lang="ru-RU" dirty="0" err="1">
                <a:solidFill>
                  <a:schemeClr val="tx1"/>
                </a:solidFill>
              </a:rPr>
              <a:t>тромбоцитарными</a:t>
            </a:r>
            <a:r>
              <a:rPr lang="ru-RU" dirty="0">
                <a:solidFill>
                  <a:schemeClr val="tx1"/>
                </a:solidFill>
              </a:rPr>
              <a:t> тромбами и </a:t>
            </a:r>
            <a:r>
              <a:rPr lang="ru-RU" dirty="0" err="1">
                <a:solidFill>
                  <a:schemeClr val="tx1"/>
                </a:solidFill>
              </a:rPr>
              <a:t>периваскулярный</a:t>
            </a:r>
            <a:r>
              <a:rPr lang="ru-RU" dirty="0">
                <a:solidFill>
                  <a:schemeClr val="tx1"/>
                </a:solidFill>
              </a:rPr>
              <a:t> отек 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На </a:t>
            </a:r>
            <a:r>
              <a:rPr lang="ru-RU" dirty="0">
                <a:solidFill>
                  <a:schemeClr val="tx1"/>
                </a:solidFill>
              </a:rPr>
              <a:t>поздних этапах ОРДС большую роль могут играть такие механизмы, как фиброз и облитерация легочных сосудов (</a:t>
            </a:r>
            <a:r>
              <a:rPr lang="ru-RU" dirty="0" err="1">
                <a:solidFill>
                  <a:schemeClr val="tx1"/>
                </a:solidFill>
              </a:rPr>
              <a:t>ремоделирование</a:t>
            </a:r>
            <a:r>
              <a:rPr lang="ru-RU" dirty="0">
                <a:solidFill>
                  <a:schemeClr val="tx1"/>
                </a:solidFill>
              </a:rPr>
              <a:t>).   </a:t>
            </a:r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dirty="0">
              <a:solidFill>
                <a:schemeClr val="tx1"/>
              </a:solidFill>
            </a:endParaRPr>
          </a:p>
          <a:p>
            <a:pPr algn="r"/>
            <a:r>
              <a:rPr lang="en-US" sz="1300" dirty="0" err="1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Moloney</a:t>
            </a:r>
            <a:r>
              <a:rPr lang="en-US" sz="13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ED, Evans TW. Pathophysiology and pharmacological treatment of pulmonary hypertension in acute respiratory distress syndrome. </a:t>
            </a:r>
            <a:r>
              <a:rPr lang="en-US" sz="1300" dirty="0" err="1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Eur</a:t>
            </a:r>
            <a:r>
              <a:rPr lang="en-US" sz="13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Respir</a:t>
            </a:r>
            <a:r>
              <a:rPr lang="en-US" sz="13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J 2003; 21: 720–7.</a:t>
            </a:r>
            <a:br>
              <a:rPr lang="en-US" sz="13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sz="13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557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/>
            </a:r>
            <a:b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</a:br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/>
            </a:r>
            <a:b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</a:b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/>
            </a:r>
            <a:b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</a:br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/>
            </a:r>
            <a:b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</a:b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Клиническая </a:t>
            </a:r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картина</a:t>
            </a:r>
            <a:b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</a:b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70000" lnSpcReduction="20000"/>
          </a:bodyPr>
          <a:lstStyle/>
          <a:p>
            <a:r>
              <a:rPr lang="ru-RU" sz="3400" dirty="0">
                <a:solidFill>
                  <a:schemeClr val="tx1"/>
                </a:solidFill>
              </a:rPr>
              <a:t>Развитие ОПЛ/ОРДС происходит чаще всего в первые 12–48 ч от начала развития основного события (заболевания), хотя в ряде случаев возможно развитие ОПЛ/ОРДС и через 5 дней [18]. </a:t>
            </a:r>
            <a:endParaRPr lang="ru-RU" sz="3400" dirty="0" smtClean="0">
              <a:solidFill>
                <a:schemeClr val="tx1"/>
              </a:solidFill>
            </a:endParaRPr>
          </a:p>
          <a:p>
            <a:r>
              <a:rPr lang="ru-RU" sz="3400" dirty="0" smtClean="0">
                <a:solidFill>
                  <a:schemeClr val="tx1"/>
                </a:solidFill>
              </a:rPr>
              <a:t>Пациент </a:t>
            </a:r>
            <a:r>
              <a:rPr lang="ru-RU" sz="3400" dirty="0">
                <a:solidFill>
                  <a:schemeClr val="tx1"/>
                </a:solidFill>
              </a:rPr>
              <a:t>с ОРДС часто жалуется на </a:t>
            </a:r>
            <a:r>
              <a:rPr lang="ru-RU" sz="3400" dirty="0">
                <a:solidFill>
                  <a:srgbClr val="FFFF00"/>
                </a:solidFill>
              </a:rPr>
              <a:t>диспноэ, дискомфорт в грудной клетке, сухой кашель</a:t>
            </a:r>
            <a:r>
              <a:rPr lang="ru-RU" sz="3400" dirty="0">
                <a:solidFill>
                  <a:schemeClr val="tx1"/>
                </a:solidFill>
              </a:rPr>
              <a:t>, причем данные симптомы могут на несколько часов опережать развитие диффузных инфильтратов легких, по данным рентгенографии грудной клетки. </a:t>
            </a:r>
            <a:endParaRPr lang="ru-RU" sz="3400" dirty="0" smtClean="0">
              <a:solidFill>
                <a:schemeClr val="tx1"/>
              </a:solidFill>
            </a:endParaRPr>
          </a:p>
          <a:p>
            <a:r>
              <a:rPr lang="ru-RU" sz="3400" dirty="0">
                <a:solidFill>
                  <a:schemeClr val="tx1"/>
                </a:solidFill>
              </a:rPr>
              <a:t>На ранних этапах развития заболевания больной часто возбужден, </a:t>
            </a:r>
            <a:r>
              <a:rPr lang="ru-RU" sz="3400" dirty="0" err="1">
                <a:solidFill>
                  <a:schemeClr val="tx1"/>
                </a:solidFill>
              </a:rPr>
              <a:t>ажитирован</a:t>
            </a:r>
            <a:r>
              <a:rPr lang="ru-RU" sz="3400" dirty="0">
                <a:solidFill>
                  <a:schemeClr val="tx1"/>
                </a:solidFill>
              </a:rPr>
              <a:t>, при прогрессировании нарушений газообмена – заторможен, оглушен, возможно развитие </a:t>
            </a:r>
            <a:r>
              <a:rPr lang="ru-RU" sz="3400" dirty="0" err="1">
                <a:solidFill>
                  <a:schemeClr val="tx1"/>
                </a:solidFill>
              </a:rPr>
              <a:t>гипоксемической</a:t>
            </a:r>
            <a:r>
              <a:rPr lang="ru-RU" sz="3400" dirty="0">
                <a:solidFill>
                  <a:schemeClr val="tx1"/>
                </a:solidFill>
              </a:rPr>
              <a:t> комы</a:t>
            </a:r>
            <a:r>
              <a:rPr lang="ru-RU" sz="3400" dirty="0" smtClean="0">
                <a:solidFill>
                  <a:schemeClr val="tx1"/>
                </a:solidFill>
              </a:rPr>
              <a:t>.</a:t>
            </a:r>
          </a:p>
          <a:p>
            <a:endParaRPr lang="ru-RU" sz="3400" dirty="0">
              <a:solidFill>
                <a:schemeClr val="tx1"/>
              </a:solidFill>
            </a:endParaRPr>
          </a:p>
          <a:p>
            <a:endParaRPr lang="ru-RU" sz="3400" dirty="0" smtClean="0">
              <a:solidFill>
                <a:schemeClr val="tx1"/>
              </a:solidFill>
            </a:endParaRPr>
          </a:p>
          <a:p>
            <a:pPr algn="r"/>
            <a:r>
              <a:rPr lang="en-US" sz="13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Iribarren</a:t>
            </a:r>
            <a:r>
              <a:rPr lang="en-US" sz="13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13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C, Jacobs DR, Sidney S et al. Cigarette smoking, alcohol consumption, and risk of ARDS: A 15-year cohort study in a managed care setting. Chest 2000; 117: 163–8.</a:t>
            </a:r>
            <a:br>
              <a:rPr lang="en-US" sz="13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sz="13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4173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Осмотр </a:t>
            </a:r>
            <a:r>
              <a:rPr lang="ru-RU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больного выявляет </a:t>
            </a:r>
            <a:br>
              <a:rPr lang="ru-RU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</a:br>
            <a:endParaRPr lang="ru-RU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124744"/>
            <a:ext cx="8640960" cy="540060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цианоз</a:t>
            </a:r>
            <a:r>
              <a:rPr lang="ru-RU" dirty="0">
                <a:solidFill>
                  <a:schemeClr val="tx1"/>
                </a:solidFill>
              </a:rPr>
              <a:t>,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err="1" smtClean="0">
                <a:solidFill>
                  <a:schemeClr val="tx1"/>
                </a:solidFill>
              </a:rPr>
              <a:t>тахипноэ</a:t>
            </a:r>
            <a:r>
              <a:rPr lang="ru-RU" dirty="0">
                <a:solidFill>
                  <a:schemeClr val="tx1"/>
                </a:solidFill>
              </a:rPr>
              <a:t>,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тахикардию,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признаки </a:t>
            </a:r>
            <a:r>
              <a:rPr lang="ru-RU" dirty="0">
                <a:solidFill>
                  <a:schemeClr val="tx1"/>
                </a:solidFill>
              </a:rPr>
              <a:t>повышенной работы дыхания (участие в дыхании вспомогательных мышц).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Частой клинической находкой у больных с ОРДС также </a:t>
            </a:r>
            <a:r>
              <a:rPr lang="ru-RU" dirty="0" smtClean="0">
                <a:solidFill>
                  <a:schemeClr val="tx1"/>
                </a:solidFill>
              </a:rPr>
              <a:t>является </a:t>
            </a:r>
            <a:r>
              <a:rPr lang="ru-RU" dirty="0">
                <a:solidFill>
                  <a:schemeClr val="tx1"/>
                </a:solidFill>
              </a:rPr>
              <a:t>гипертермия и артериальная </a:t>
            </a:r>
            <a:r>
              <a:rPr lang="ru-RU" dirty="0" smtClean="0">
                <a:solidFill>
                  <a:schemeClr val="tx1"/>
                </a:solidFill>
              </a:rPr>
              <a:t>гипотензия.</a:t>
            </a: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Характерными </a:t>
            </a:r>
            <a:r>
              <a:rPr lang="ru-RU" dirty="0" err="1">
                <a:solidFill>
                  <a:schemeClr val="tx1"/>
                </a:solidFill>
              </a:rPr>
              <a:t>аускультативными</a:t>
            </a:r>
            <a:r>
              <a:rPr lang="ru-RU" dirty="0">
                <a:solidFill>
                  <a:schemeClr val="tx1"/>
                </a:solidFill>
              </a:rPr>
              <a:t> признаками ОРДС являются диффузная крепитация, жесткое, а иногда и бронхиальное “амфорическое” дыхание 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r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sz="1300" dirty="0">
                <a:solidFill>
                  <a:schemeClr val="tx1"/>
                </a:solidFill>
              </a:rPr>
              <a:t>Кассиль ВЛ, </a:t>
            </a:r>
            <a:r>
              <a:rPr lang="ru-RU" sz="1300" dirty="0" err="1">
                <a:solidFill>
                  <a:schemeClr val="tx1"/>
                </a:solidFill>
              </a:rPr>
              <a:t>Золотокрылина</a:t>
            </a:r>
            <a:r>
              <a:rPr lang="ru-RU" sz="1300" dirty="0">
                <a:solidFill>
                  <a:schemeClr val="tx1"/>
                </a:solidFill>
              </a:rPr>
              <a:t> ЕС. Острый респираторный </a:t>
            </a:r>
            <a:r>
              <a:rPr lang="ru-RU" sz="1300" dirty="0" err="1">
                <a:solidFill>
                  <a:schemeClr val="tx1"/>
                </a:solidFill>
              </a:rPr>
              <a:t>дистресс</a:t>
            </a:r>
            <a:r>
              <a:rPr lang="ru-RU" sz="1300" dirty="0">
                <a:solidFill>
                  <a:schemeClr val="tx1"/>
                </a:solidFill>
              </a:rPr>
              <a:t>-синдром. М</a:t>
            </a:r>
            <a:r>
              <a:rPr lang="en-US" sz="1300" dirty="0">
                <a:solidFill>
                  <a:schemeClr val="tx1"/>
                </a:solidFill>
              </a:rPr>
              <a:t>.: </a:t>
            </a:r>
            <a:r>
              <a:rPr lang="ru-RU" sz="1300" dirty="0">
                <a:solidFill>
                  <a:schemeClr val="tx1"/>
                </a:solidFill>
              </a:rPr>
              <a:t>Медицина</a:t>
            </a:r>
            <a:r>
              <a:rPr lang="en-US" sz="1300" dirty="0">
                <a:solidFill>
                  <a:schemeClr val="tx1"/>
                </a:solidFill>
              </a:rPr>
              <a:t>, 2003.</a:t>
            </a:r>
            <a:endParaRPr lang="ru-RU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8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317041"/>
            <a:ext cx="8229600" cy="21764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435280" cy="6120680"/>
          </a:xfrm>
        </p:spPr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Облигатным </a:t>
            </a:r>
            <a:r>
              <a:rPr lang="ru-RU" sz="2800" dirty="0">
                <a:solidFill>
                  <a:schemeClr val="tx1"/>
                </a:solidFill>
              </a:rPr>
              <a:t>признаком ОРДС является гипоксемия (SpO</a:t>
            </a:r>
            <a:r>
              <a:rPr lang="ru-RU" sz="2800" baseline="-25000" dirty="0">
                <a:solidFill>
                  <a:schemeClr val="tx1"/>
                </a:solidFill>
              </a:rPr>
              <a:t>2</a:t>
            </a:r>
            <a:r>
              <a:rPr lang="ru-RU" sz="2800" dirty="0">
                <a:solidFill>
                  <a:schemeClr val="tx1"/>
                </a:solidFill>
              </a:rPr>
              <a:t> ниже 90%, часто ниже 75%).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Больные </a:t>
            </a:r>
            <a:r>
              <a:rPr lang="ru-RU" sz="2800" dirty="0">
                <a:solidFill>
                  <a:schemeClr val="tx1"/>
                </a:solidFill>
              </a:rPr>
              <a:t>с ОРДС практически всегда рефрактерны к терапии кислородом, что отражает основной механизм нарушения газообмена при ОРДС – развитие внутрилегочного шунта.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Для </a:t>
            </a:r>
            <a:r>
              <a:rPr lang="ru-RU" sz="2800" dirty="0">
                <a:solidFill>
                  <a:schemeClr val="tx1"/>
                </a:solidFill>
              </a:rPr>
              <a:t>ранних этапов ОРДС характерно наличие гипокапнии (РаСО</a:t>
            </a:r>
            <a:r>
              <a:rPr lang="ru-RU" sz="2800" baseline="-25000" dirty="0">
                <a:solidFill>
                  <a:schemeClr val="tx1"/>
                </a:solidFill>
              </a:rPr>
              <a:t>2</a:t>
            </a:r>
            <a:r>
              <a:rPr lang="ru-RU" sz="2800" dirty="0">
                <a:solidFill>
                  <a:schemeClr val="tx1"/>
                </a:solidFill>
              </a:rPr>
              <a:t>&gt;45 мм рт. ст.) и респираторного алкалоза (рН&gt;7,45), связанных с высокой минутной вентиляцией, однако по мере прогрессирования заболевания, повышения альвеолярного мертвого пространства, высокой продукции CO</a:t>
            </a:r>
            <a:r>
              <a:rPr lang="ru-RU" sz="2800" baseline="-25000" dirty="0">
                <a:solidFill>
                  <a:schemeClr val="tx1"/>
                </a:solidFill>
              </a:rPr>
              <a:t>2</a:t>
            </a:r>
            <a:r>
              <a:rPr lang="ru-RU" sz="2800" dirty="0">
                <a:solidFill>
                  <a:schemeClr val="tx1"/>
                </a:solidFill>
              </a:rPr>
              <a:t> и развития усталости дыхательных мышц происходит нарастание РаСО</a:t>
            </a:r>
            <a:r>
              <a:rPr lang="ru-RU" sz="2800" baseline="-25000" dirty="0">
                <a:solidFill>
                  <a:schemeClr val="tx1"/>
                </a:solidFill>
              </a:rPr>
              <a:t>2</a:t>
            </a:r>
            <a:r>
              <a:rPr lang="ru-RU" sz="2800" dirty="0">
                <a:solidFill>
                  <a:schemeClr val="tx1"/>
                </a:solidFill>
              </a:rPr>
              <a:t> и алкалоз сменяется ацидозом.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55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/>
            <a:r>
              <a:rPr lang="ru-RU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Лабораторные признаки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856984" cy="5256584"/>
          </a:xfrm>
        </p:spPr>
        <p:txBody>
          <a:bodyPr>
            <a:normAutofit fontScale="92500" lnSpcReduction="20000"/>
          </a:bodyPr>
          <a:lstStyle/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ru-RU" sz="2600" dirty="0" smtClean="0">
                <a:solidFill>
                  <a:schemeClr val="tx1"/>
                </a:solidFill>
              </a:rPr>
              <a:t>Так </a:t>
            </a:r>
            <a:r>
              <a:rPr lang="ru-RU" sz="2600" dirty="0">
                <a:solidFill>
                  <a:schemeClr val="tx1"/>
                </a:solidFill>
              </a:rPr>
              <a:t>как ОПЛ/ОРДС часто сопутствует системной воспалительной реакции организма на инфекцию или другие факторы, лабораторные параметры отражают данные изменения: лейкоцитоз или лейкопения, анемия</a:t>
            </a:r>
            <a:r>
              <a:rPr lang="ru-RU" sz="26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2600" dirty="0">
                <a:solidFill>
                  <a:schemeClr val="tx1"/>
                </a:solidFill>
              </a:rPr>
              <a:t>Тромбоцитопения также встречается нередко и отражает либо системную воспалительную реакцию, либо повреждение </a:t>
            </a:r>
            <a:r>
              <a:rPr lang="ru-RU" sz="2600" dirty="0" smtClean="0">
                <a:solidFill>
                  <a:schemeClr val="tx1"/>
                </a:solidFill>
              </a:rPr>
              <a:t>эндотелия.  </a:t>
            </a:r>
          </a:p>
          <a:p>
            <a:r>
              <a:rPr lang="ru-RU" sz="2600" dirty="0" smtClean="0">
                <a:solidFill>
                  <a:schemeClr val="tx1"/>
                </a:solidFill>
              </a:rPr>
              <a:t>Так </a:t>
            </a:r>
            <a:r>
              <a:rPr lang="ru-RU" sz="2600" dirty="0">
                <a:solidFill>
                  <a:schemeClr val="tx1"/>
                </a:solidFill>
              </a:rPr>
              <a:t>как ОРДС часто является проявлением </a:t>
            </a:r>
            <a:r>
              <a:rPr lang="ru-RU" sz="2600" dirty="0" err="1">
                <a:solidFill>
                  <a:schemeClr val="tx1"/>
                </a:solidFill>
              </a:rPr>
              <a:t>полиорганной</a:t>
            </a:r>
            <a:r>
              <a:rPr lang="ru-RU" sz="2600" dirty="0">
                <a:solidFill>
                  <a:schemeClr val="tx1"/>
                </a:solidFill>
              </a:rPr>
              <a:t> недостаточности, то лабораторные тесты могут давать информацию о наличии недостаточности функции печени (</a:t>
            </a:r>
            <a:r>
              <a:rPr lang="ru-RU" sz="2600" dirty="0" err="1">
                <a:solidFill>
                  <a:schemeClr val="tx1"/>
                </a:solidFill>
              </a:rPr>
              <a:t>цитолитиз</a:t>
            </a:r>
            <a:r>
              <a:rPr lang="ru-RU" sz="2600" dirty="0">
                <a:solidFill>
                  <a:schemeClr val="tx1"/>
                </a:solidFill>
              </a:rPr>
              <a:t>, </a:t>
            </a:r>
            <a:r>
              <a:rPr lang="ru-RU" sz="2600" dirty="0" err="1">
                <a:solidFill>
                  <a:schemeClr val="tx1"/>
                </a:solidFill>
              </a:rPr>
              <a:t>холестаз</a:t>
            </a:r>
            <a:r>
              <a:rPr lang="ru-RU" sz="2600" dirty="0">
                <a:solidFill>
                  <a:schemeClr val="tx1"/>
                </a:solidFill>
              </a:rPr>
              <a:t>) или почек (повышение </a:t>
            </a:r>
            <a:r>
              <a:rPr lang="ru-RU" sz="2600" dirty="0" err="1">
                <a:solidFill>
                  <a:schemeClr val="tx1"/>
                </a:solidFill>
              </a:rPr>
              <a:t>креатинина</a:t>
            </a:r>
            <a:r>
              <a:rPr lang="ru-RU" sz="2600" dirty="0">
                <a:solidFill>
                  <a:schemeClr val="tx1"/>
                </a:solidFill>
              </a:rPr>
              <a:t>, мочевины). </a:t>
            </a:r>
            <a:endParaRPr lang="ru-RU" sz="2600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pPr algn="r"/>
            <a:r>
              <a:rPr lang="en-US" sz="1300" dirty="0" err="1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Aird</a:t>
            </a:r>
            <a:r>
              <a:rPr lang="en-US" sz="13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WC. The hematologic system as a marker of organ dysfunction in sepsis. Mayo </a:t>
            </a:r>
            <a:r>
              <a:rPr lang="en-US" sz="1300" dirty="0" err="1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Clin</a:t>
            </a:r>
            <a:r>
              <a:rPr lang="en-US" sz="13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Proc 2003; 78: 869–81.</a:t>
            </a:r>
            <a:br>
              <a:rPr lang="en-US" sz="13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sz="1300" dirty="0" smtClean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16219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  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4000" dirty="0" smtClean="0">
                <a:solidFill>
                  <a:srgbClr val="FFC000"/>
                </a:solidFill>
                <a:latin typeface="Franklin Gothic Medium" panose="020B0603020102020204" pitchFamily="34" charset="0"/>
              </a:rPr>
              <a:t>Рентгенография </a:t>
            </a:r>
            <a:r>
              <a:rPr lang="ru-RU" sz="4000" dirty="0">
                <a:solidFill>
                  <a:srgbClr val="FFC000"/>
                </a:solidFill>
                <a:latin typeface="Franklin Gothic Medium" panose="020B0603020102020204" pitchFamily="34" charset="0"/>
              </a:rPr>
              <a:t>и компьютерная томография грудной </a:t>
            </a:r>
            <a:r>
              <a:rPr lang="ru-RU" sz="4000" dirty="0" smtClean="0">
                <a:solidFill>
                  <a:srgbClr val="FFC000"/>
                </a:solidFill>
                <a:latin typeface="Franklin Gothic Medium" panose="020B0603020102020204" pitchFamily="34" charset="0"/>
              </a:rPr>
              <a:t>клетки</a:t>
            </a:r>
            <a:endParaRPr lang="ru-RU" sz="4000" dirty="0">
              <a:solidFill>
                <a:srgbClr val="FFC000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25144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chemeClr val="tx1"/>
                </a:solidFill>
              </a:rPr>
              <a:t>Характерной рентгенологической находкой ОРДС является появление картины “матового стекла” и диффузных мультифокальных инфильтратов довольно высокой плотности (консолидация) с хорошо очерченными воздушными </a:t>
            </a:r>
            <a:r>
              <a:rPr lang="ru-RU" dirty="0" err="1">
                <a:solidFill>
                  <a:schemeClr val="tx1"/>
                </a:solidFill>
              </a:rPr>
              <a:t>бронхограммами</a:t>
            </a:r>
            <a:r>
              <a:rPr lang="ru-RU" dirty="0">
                <a:solidFill>
                  <a:schemeClr val="tx1"/>
                </a:solidFill>
              </a:rPr>
              <a:t>, т.е. развитие обширного поражения паренхимы </a:t>
            </a:r>
            <a:r>
              <a:rPr lang="ru-RU" dirty="0" smtClean="0">
                <a:solidFill>
                  <a:schemeClr val="tx1"/>
                </a:solidFill>
              </a:rPr>
              <a:t>легких.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Кроме </a:t>
            </a:r>
            <a:r>
              <a:rPr lang="ru-RU" dirty="0">
                <a:solidFill>
                  <a:schemeClr val="tx1"/>
                </a:solidFill>
              </a:rPr>
              <a:t>того, довольно часто может также наблюдаться небольшой плевральный выпот.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Рентгенографическую </a:t>
            </a:r>
            <a:r>
              <a:rPr lang="ru-RU" dirty="0">
                <a:solidFill>
                  <a:schemeClr val="tx1"/>
                </a:solidFill>
              </a:rPr>
              <a:t>картину ОРДС довольно непросто дифференцировать с кардиогенным отеком легких. В пользу ОРДС свидетельствует более периферическое расположение инфильтративных теней, нормальные размеры сердечной тени и отсутствие или небольшое количество линий </a:t>
            </a:r>
            <a:r>
              <a:rPr lang="ru-RU" dirty="0" err="1">
                <a:solidFill>
                  <a:schemeClr val="tx1"/>
                </a:solidFill>
              </a:rPr>
              <a:t>Керли</a:t>
            </a:r>
            <a:r>
              <a:rPr lang="ru-RU" dirty="0">
                <a:solidFill>
                  <a:schemeClr val="tx1"/>
                </a:solidFill>
              </a:rPr>
              <a:t> В.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22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517" y="288321"/>
            <a:ext cx="7023883" cy="60930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4829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67544" y="-1035496"/>
            <a:ext cx="8229600" cy="51804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76672"/>
            <a:ext cx="8784976" cy="6264696"/>
          </a:xfrm>
        </p:spPr>
        <p:txBody>
          <a:bodyPr>
            <a:normAutofit fontScale="85000" lnSpcReduction="10000"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Необходимо помнить, что терапевтические вмешательства также могут влиять на рентгенологическую картину ОРДС.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Так</a:t>
            </a:r>
            <a:r>
              <a:rPr lang="ru-RU" sz="2800" dirty="0">
                <a:solidFill>
                  <a:schemeClr val="tx1"/>
                </a:solidFill>
              </a:rPr>
              <a:t>, избыточное введение растворов может привести к усилению альвеолярного отека и усилению выраженности рентгенологических изменений, в то время как терапия диуретиками может уменьшить их.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Искусственная </a:t>
            </a:r>
            <a:r>
              <a:rPr lang="ru-RU" sz="2800" dirty="0">
                <a:solidFill>
                  <a:schemeClr val="tx1"/>
                </a:solidFill>
              </a:rPr>
              <a:t>вентиляция легких – ИВЛ (особенно при использовании РЕЕР) повышает среднее давление в дыхательных путях, инфляцию легких, что также может уменьшить регионарную плотность легких, приводя к ошибочному впечатлению об улучшении патологического процесса.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На </a:t>
            </a:r>
            <a:r>
              <a:rPr lang="ru-RU" sz="2800" dirty="0">
                <a:solidFill>
                  <a:schemeClr val="tx1"/>
                </a:solidFill>
              </a:rPr>
              <a:t>поздних этапах развития ОРДС очаги консолидации сменяются интерстициальными изменениями, возможно появление кистозных </a:t>
            </a:r>
            <a:r>
              <a:rPr lang="ru-RU" sz="2800" dirty="0" smtClean="0">
                <a:solidFill>
                  <a:schemeClr val="tx1"/>
                </a:solidFill>
              </a:rPr>
              <a:t>изменений.</a:t>
            </a:r>
            <a:endParaRPr lang="ru-RU" dirty="0" smtClean="0">
              <a:solidFill>
                <a:schemeClr val="tx1"/>
              </a:solidFill>
            </a:endParaRPr>
          </a:p>
          <a:p>
            <a:pPr algn="r"/>
            <a:endParaRPr lang="ru-RU" dirty="0">
              <a:solidFill>
                <a:schemeClr val="tx1"/>
              </a:solidFill>
            </a:endParaRPr>
          </a:p>
          <a:p>
            <a:pPr algn="r"/>
            <a:r>
              <a:rPr lang="en-US" sz="1200" dirty="0" err="1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berle</a:t>
            </a:r>
            <a:r>
              <a:rPr lang="en-US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DR, Brown K. Radiologic consideration in the adult respiratory distress syndrome</a:t>
            </a:r>
            <a:r>
              <a:rPr lang="en-US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  <a:endParaRPr lang="ru-RU" sz="1200" dirty="0" smtClean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en-US" sz="12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en-US" sz="12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Clin</a:t>
            </a:r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Chest Med 1990; 11: 737–54.</a:t>
            </a:r>
            <a:r>
              <a:rPr lang="en-US" i="1" dirty="0"/>
              <a:t/>
            </a:r>
            <a:br>
              <a:rPr lang="en-US" i="1" dirty="0"/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13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659688" cy="110676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effectLst/>
              </a:rPr>
              <a:t/>
            </a:r>
            <a:br>
              <a:rPr lang="ru-RU" b="1" dirty="0" smtClean="0">
                <a:effectLst/>
              </a:rPr>
            </a:br>
            <a: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/>
            </a:r>
            <a:br>
              <a:rPr lang="ru-RU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4162"/>
            <a:ext cx="8784976" cy="5043190"/>
          </a:xfrm>
        </p:spPr>
        <p:txBody>
          <a:bodyPr>
            <a:normAutofit fontScale="70000" lnSpcReduction="20000"/>
          </a:bodyPr>
          <a:lstStyle/>
          <a:p>
            <a:pPr algn="ctr"/>
            <a:endParaRPr lang="ru-RU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46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воспалительный </a:t>
            </a:r>
            <a:r>
              <a:rPr lang="ru-RU" sz="46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синдром, связанный с повышением проницаемости альвеолярно-капиллярной мембраны и ассоциированный с комплексом клинических, рентгенологических и физиологических нарушений, которые не могут быть объяснены наличием </a:t>
            </a:r>
            <a:r>
              <a:rPr lang="ru-RU" sz="4600" dirty="0" err="1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левопредсердной</a:t>
            </a:r>
            <a:r>
              <a:rPr lang="ru-RU" sz="46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или легочной капиллярной гипертензией </a:t>
            </a:r>
            <a:endParaRPr lang="ru-RU" sz="4600" dirty="0" smtClean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6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46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  (</a:t>
            </a:r>
            <a:r>
              <a:rPr lang="ru-RU" sz="4600" dirty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но могут с ней сосуществовать</a:t>
            </a:r>
            <a:r>
              <a:rPr lang="ru-RU" sz="4600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).</a:t>
            </a:r>
            <a:endParaRPr lang="ru-RU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sz="1500" i="1" dirty="0"/>
              <a:t>Bernard GR, Artigas A, Brigham KL et al. and the Consensus Committee. The American-European Consensus Conference on ARDS. Definitions, mechanisms, relevant outcomes, and clinical trial coordination. </a:t>
            </a:r>
            <a:endParaRPr lang="ru-RU" sz="1500" i="1" dirty="0" smtClean="0"/>
          </a:p>
          <a:p>
            <a:pPr marL="0" indent="0" algn="r">
              <a:buNone/>
            </a:pPr>
            <a:r>
              <a:rPr lang="en-US" sz="1500" i="1" dirty="0" smtClean="0"/>
              <a:t>Am </a:t>
            </a:r>
            <a:r>
              <a:rPr lang="en-US" sz="1500" i="1" dirty="0"/>
              <a:t>J </a:t>
            </a:r>
            <a:r>
              <a:rPr lang="en-US" sz="1500" i="1" dirty="0" err="1"/>
              <a:t>Respir</a:t>
            </a:r>
            <a:r>
              <a:rPr lang="en-US" sz="1500" i="1" dirty="0"/>
              <a:t> </a:t>
            </a:r>
            <a:r>
              <a:rPr lang="en-US" sz="1500" i="1" dirty="0" err="1"/>
              <a:t>Crit</a:t>
            </a:r>
            <a:r>
              <a:rPr lang="en-US" sz="1500" i="1" dirty="0"/>
              <a:t> Care Med 1994; 149: 818–24.</a:t>
            </a:r>
            <a:endParaRPr lang="ru-RU" sz="1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30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Компьютерная </a:t>
            </a:r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томограф</a:t>
            </a:r>
            <a:r>
              <a:rPr lang="ru-RU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506916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позволяет </a:t>
            </a:r>
            <a:r>
              <a:rPr lang="ru-RU" dirty="0">
                <a:solidFill>
                  <a:schemeClr val="tx1"/>
                </a:solidFill>
              </a:rPr>
              <a:t>получить дополнительную информацию о степени и протяженности поражения паренхимы легких, а также выявить наличие баротравмы или локализованной инфекции, т.е. те данные, которые не могут быть получены при обычной рентгенографии.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Было </a:t>
            </a:r>
            <a:r>
              <a:rPr lang="ru-RU" dirty="0">
                <a:solidFill>
                  <a:schemeClr val="tx1"/>
                </a:solidFill>
              </a:rPr>
              <a:t>показано, что локализация легочных инфильтратов носит пятнистый, негомогенный характер, причем существует </a:t>
            </a:r>
            <a:r>
              <a:rPr lang="ru-RU" dirty="0" err="1">
                <a:solidFill>
                  <a:schemeClr val="tx1"/>
                </a:solidFill>
              </a:rPr>
              <a:t>вентрально</a:t>
            </a:r>
            <a:r>
              <a:rPr lang="ru-RU" dirty="0">
                <a:solidFill>
                  <a:schemeClr val="tx1"/>
                </a:solidFill>
              </a:rPr>
              <a:t>-дорсальный градиент легочной плотности: нормальная аэрация легочной ткани в вентральных (так называемых независимых) отделах, картина “матового стекла” в промежуточных зонах и плотные очаги консолидации – в дорсальных (зависимых) отделах </a:t>
            </a:r>
            <a:r>
              <a:rPr lang="ru-RU" dirty="0" smtClean="0">
                <a:solidFill>
                  <a:schemeClr val="tx1"/>
                </a:solidFill>
              </a:rPr>
              <a:t>. </a:t>
            </a:r>
            <a:r>
              <a:rPr lang="ru-RU" dirty="0">
                <a:solidFill>
                  <a:schemeClr val="tx1"/>
                </a:solidFill>
              </a:rPr>
              <a:t>Причиной развития плотных очагов в дорсальных отделах является зависимое от силы тяжести распределение отека легких и, в большей степени, развитие “компрессионных </a:t>
            </a:r>
            <a:r>
              <a:rPr lang="ru-RU" dirty="0" smtClean="0">
                <a:solidFill>
                  <a:schemeClr val="tx1"/>
                </a:solidFill>
              </a:rPr>
              <a:t>ателектазов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556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http://old.consilium-medicum.com/media/consilium/05_04/332_2.jpg"/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548680"/>
            <a:ext cx="7515225" cy="590505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6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Терапия ОПЛ/ОРДС</a:t>
            </a:r>
            <a:b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</a:b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76064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Первым </a:t>
            </a:r>
            <a:r>
              <a:rPr lang="ru-RU" sz="2800" dirty="0">
                <a:solidFill>
                  <a:schemeClr val="tx1"/>
                </a:solidFill>
              </a:rPr>
              <a:t>принципом терапии ОПЛ/ОРДС является диагностика и лечение заболевания, приведшего к развитию ОПЛ/ОРДС.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Необходимо </a:t>
            </a:r>
            <a:r>
              <a:rPr lang="ru-RU" sz="2800" dirty="0">
                <a:solidFill>
                  <a:schemeClr val="tx1"/>
                </a:solidFill>
              </a:rPr>
              <a:t>прекратить воздействие первичного повреждающего фактора и предотвратить дальнейшую стимуляцию воспалительного ответа организма.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Так </a:t>
            </a:r>
            <a:r>
              <a:rPr lang="ru-RU" sz="2800" dirty="0">
                <a:solidFill>
                  <a:schemeClr val="tx1"/>
                </a:solidFill>
              </a:rPr>
              <a:t>как инфекция и сепсис являются наиболее частой причиной ОПЛ/ОРДС, то в качестве терапии первичного повреждающего фактора обычно рассматриваются антибиотики. </a:t>
            </a:r>
          </a:p>
        </p:txBody>
      </p:sp>
    </p:spTree>
    <p:extLst>
      <p:ext uri="{BB962C8B-B14F-4D97-AF65-F5344CB8AC3E}">
        <p14:creationId xmlns:p14="http://schemas.microsoft.com/office/powerpoint/2010/main" val="400505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531440"/>
            <a:ext cx="8229600" cy="36004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91264" cy="5433467"/>
          </a:xfrm>
        </p:spPr>
        <p:txBody>
          <a:bodyPr>
            <a:normAutofit/>
          </a:bodyPr>
          <a:lstStyle/>
          <a:p>
            <a:r>
              <a:rPr lang="ru-RU" sz="2600" dirty="0" smtClean="0">
                <a:solidFill>
                  <a:schemeClr val="tx1"/>
                </a:solidFill>
              </a:rPr>
              <a:t>В </a:t>
            </a:r>
            <a:r>
              <a:rPr lang="ru-RU" sz="2600" dirty="0">
                <a:solidFill>
                  <a:schemeClr val="tx1"/>
                </a:solidFill>
              </a:rPr>
              <a:t>тех ситуациях, когда терапия основного события или заболевания, вызвавшего ОРДС, невозможна (например, после массивных гемотрансфузий, аортокоронарного шунтирования и т.д.), возможно только проведение поддерживающей терапии ОПЛ/ОРДС, т.е. терапии, направленной на ограничение системного воспалительного ответа и обеспечение адекватной доставки О</a:t>
            </a:r>
            <a:r>
              <a:rPr lang="ru-RU" sz="2600" baseline="-25000" dirty="0">
                <a:solidFill>
                  <a:schemeClr val="tx1"/>
                </a:solidFill>
              </a:rPr>
              <a:t>2</a:t>
            </a:r>
            <a:r>
              <a:rPr lang="ru-RU" sz="2600" dirty="0">
                <a:solidFill>
                  <a:schemeClr val="tx1"/>
                </a:solidFill>
              </a:rPr>
              <a:t> к тканям в течение того времени, которое требуется для разрешения основной причины ОРДС. </a:t>
            </a:r>
            <a:endParaRPr lang="ru-RU" sz="2600" dirty="0" smtClean="0">
              <a:solidFill>
                <a:schemeClr val="tx1"/>
              </a:solidFill>
            </a:endParaRPr>
          </a:p>
          <a:p>
            <a:r>
              <a:rPr lang="ru-RU" sz="2600" dirty="0" smtClean="0">
                <a:solidFill>
                  <a:schemeClr val="tx1"/>
                </a:solidFill>
              </a:rPr>
              <a:t>Поддерживающую </a:t>
            </a:r>
            <a:r>
              <a:rPr lang="ru-RU" sz="2600" dirty="0">
                <a:solidFill>
                  <a:schemeClr val="tx1"/>
                </a:solidFill>
              </a:rPr>
              <a:t>терапию ОРДС условно можно разделить на респираторную поддержку и консервативную (фармакологическую) терапию.   </a:t>
            </a:r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9352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Респираторная поддержка при </a:t>
            </a:r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ОРДС</a:t>
            </a:r>
            <a:endParaRPr lang="ru-RU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</a:rPr>
              <a:t>Хотя некоторые больные с ОРДС способны поддерживать адекватную </a:t>
            </a:r>
            <a:r>
              <a:rPr lang="ru-RU" sz="2800" dirty="0" err="1">
                <a:solidFill>
                  <a:schemeClr val="tx1"/>
                </a:solidFill>
              </a:rPr>
              <a:t>оксигенацию</a:t>
            </a:r>
            <a:r>
              <a:rPr lang="ru-RU" sz="2800" dirty="0">
                <a:solidFill>
                  <a:schemeClr val="tx1"/>
                </a:solidFill>
              </a:rPr>
              <a:t> тканей при спонтанном дыхании во время проведения О</a:t>
            </a:r>
            <a:r>
              <a:rPr lang="ru-RU" sz="2800" baseline="-25000" dirty="0">
                <a:solidFill>
                  <a:schemeClr val="tx1"/>
                </a:solidFill>
              </a:rPr>
              <a:t>2</a:t>
            </a:r>
            <a:r>
              <a:rPr lang="ru-RU" sz="2800" dirty="0">
                <a:solidFill>
                  <a:schemeClr val="tx1"/>
                </a:solidFill>
              </a:rPr>
              <a:t>-терапии или </a:t>
            </a:r>
            <a:r>
              <a:rPr lang="ru-RU" sz="2800" dirty="0" err="1">
                <a:solidFill>
                  <a:schemeClr val="tx1"/>
                </a:solidFill>
              </a:rPr>
              <a:t>неинвазивной</a:t>
            </a:r>
            <a:r>
              <a:rPr lang="ru-RU" sz="2800" dirty="0">
                <a:solidFill>
                  <a:schemeClr val="tx1"/>
                </a:solidFill>
              </a:rPr>
              <a:t> вентиляции легких через маску, большинство пациентов нуждаются в проведении интубации трахеи и ИВЛ. </a:t>
            </a:r>
            <a:endParaRPr lang="ru-RU" sz="2800" dirty="0" smtClean="0">
              <a:solidFill>
                <a:schemeClr val="tx1"/>
              </a:solidFill>
            </a:endParaRPr>
          </a:p>
          <a:p>
            <a:r>
              <a:rPr lang="ru-RU" sz="2800" dirty="0" smtClean="0">
                <a:solidFill>
                  <a:schemeClr val="tx1"/>
                </a:solidFill>
              </a:rPr>
              <a:t>Задачами </a:t>
            </a:r>
            <a:r>
              <a:rPr lang="ru-RU" sz="2800" dirty="0">
                <a:solidFill>
                  <a:schemeClr val="tx1"/>
                </a:solidFill>
              </a:rPr>
              <a:t>респираторной поддержки является обеспечение нормального газообмена (PaO</a:t>
            </a:r>
            <a:r>
              <a:rPr lang="ru-RU" sz="2800" baseline="-25000" dirty="0">
                <a:solidFill>
                  <a:schemeClr val="tx1"/>
                </a:solidFill>
              </a:rPr>
              <a:t>2</a:t>
            </a:r>
            <a:r>
              <a:rPr lang="ru-RU" sz="2800" dirty="0">
                <a:solidFill>
                  <a:schemeClr val="tx1"/>
                </a:solidFill>
              </a:rPr>
              <a:t> в пределах 60–75 мм рт. ст., SaO</a:t>
            </a:r>
            <a:r>
              <a:rPr lang="ru-RU" sz="2800" baseline="-25000" dirty="0">
                <a:solidFill>
                  <a:schemeClr val="tx1"/>
                </a:solidFill>
              </a:rPr>
              <a:t>2</a:t>
            </a:r>
            <a:r>
              <a:rPr lang="ru-RU" sz="2800" dirty="0">
                <a:solidFill>
                  <a:schemeClr val="tx1"/>
                </a:solidFill>
              </a:rPr>
              <a:t> – 90–93%).   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318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Фармакологическая терапия </a:t>
            </a:r>
            <a:r>
              <a:rPr lang="ru-RU" sz="40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ОРДС</a:t>
            </a:r>
            <a:endParaRPr lang="ru-RU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4000" dirty="0" smtClean="0">
              <a:solidFill>
                <a:schemeClr val="tx1"/>
              </a:solidFill>
            </a:endParaRPr>
          </a:p>
          <a:p>
            <a:r>
              <a:rPr lang="ru-RU" sz="4000" dirty="0" smtClean="0">
                <a:solidFill>
                  <a:schemeClr val="tx1"/>
                </a:solidFill>
              </a:rPr>
              <a:t>Ингаляционный оксид азота</a:t>
            </a:r>
          </a:p>
          <a:p>
            <a:r>
              <a:rPr lang="ru-RU" sz="4000" dirty="0" smtClean="0">
                <a:solidFill>
                  <a:schemeClr val="tx1"/>
                </a:solidFill>
              </a:rPr>
              <a:t>Препараты </a:t>
            </a:r>
            <a:r>
              <a:rPr lang="ru-RU" sz="4000" dirty="0" err="1" smtClean="0">
                <a:solidFill>
                  <a:schemeClr val="tx1"/>
                </a:solidFill>
              </a:rPr>
              <a:t>сурфактанта</a:t>
            </a:r>
            <a:endParaRPr lang="ru-RU" sz="4000" dirty="0" smtClean="0">
              <a:solidFill>
                <a:schemeClr val="tx1"/>
              </a:solidFill>
            </a:endParaRPr>
          </a:p>
          <a:p>
            <a:r>
              <a:rPr lang="ru-RU" sz="4000" dirty="0" err="1" smtClean="0">
                <a:solidFill>
                  <a:schemeClr val="tx1"/>
                </a:solidFill>
              </a:rPr>
              <a:t>Глюкокортикостероиды</a:t>
            </a:r>
            <a:endParaRPr lang="ru-RU" sz="4000" dirty="0" smtClean="0">
              <a:solidFill>
                <a:schemeClr val="tx1"/>
              </a:solidFill>
            </a:endParaRPr>
          </a:p>
          <a:p>
            <a:r>
              <a:rPr lang="ru-RU" sz="4000" dirty="0" smtClean="0">
                <a:solidFill>
                  <a:schemeClr val="tx1"/>
                </a:solidFill>
              </a:rPr>
              <a:t>Антиоксиданты (N-</a:t>
            </a:r>
            <a:r>
              <a:rPr lang="ru-RU" sz="4000" dirty="0" err="1" smtClean="0">
                <a:solidFill>
                  <a:schemeClr val="tx1"/>
                </a:solidFill>
              </a:rPr>
              <a:t>ацетилцистеин</a:t>
            </a:r>
            <a:r>
              <a:rPr lang="ru-RU" sz="4000" dirty="0" smtClean="0">
                <a:solidFill>
                  <a:schemeClr val="tx1"/>
                </a:solidFill>
              </a:rPr>
              <a:t> )</a:t>
            </a:r>
            <a:endParaRPr lang="ru-RU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50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8531"/>
            <a:ext cx="8280920" cy="1044205"/>
          </a:xfrm>
        </p:spPr>
        <p:txBody>
          <a:bodyPr>
            <a:normAutofit/>
          </a:bodyPr>
          <a:lstStyle/>
          <a:p>
            <a:pPr algn="ctr"/>
            <a:r>
              <a:rPr lang="ru-RU" sz="44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Прогноз у больных с </a:t>
            </a:r>
            <a:r>
              <a:rPr lang="ru-RU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ОРДС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32859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Прогноз </a:t>
            </a:r>
            <a:r>
              <a:rPr lang="ru-RU" sz="2000" dirty="0">
                <a:solidFill>
                  <a:schemeClr val="tx1"/>
                </a:solidFill>
              </a:rPr>
              <a:t>при ОРДС неблагоприятный, летальность больных, как правило, составляет 40–60% 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</a:p>
          <a:p>
            <a:r>
              <a:rPr lang="ru-RU" sz="2000" dirty="0" smtClean="0">
                <a:solidFill>
                  <a:schemeClr val="tx1"/>
                </a:solidFill>
              </a:rPr>
              <a:t>Чаще </a:t>
            </a:r>
            <a:r>
              <a:rPr lang="ru-RU" sz="2000" dirty="0">
                <a:solidFill>
                  <a:schemeClr val="tx1"/>
                </a:solidFill>
              </a:rPr>
              <a:t>всего летальность больных ОРДС больше связана с последствиями сепсиса и </a:t>
            </a:r>
            <a:r>
              <a:rPr lang="ru-RU" sz="2000" dirty="0" err="1">
                <a:solidFill>
                  <a:schemeClr val="tx1"/>
                </a:solidFill>
              </a:rPr>
              <a:t>полиорганной</a:t>
            </a:r>
            <a:r>
              <a:rPr lang="ru-RU" sz="2000" dirty="0">
                <a:solidFill>
                  <a:schemeClr val="tx1"/>
                </a:solidFill>
              </a:rPr>
              <a:t> недостаточностью, чем с тяжестью дыхательной </a:t>
            </a:r>
            <a:r>
              <a:rPr lang="ru-RU" sz="2000" dirty="0" smtClean="0">
                <a:solidFill>
                  <a:schemeClr val="tx1"/>
                </a:solidFill>
              </a:rPr>
              <a:t>недостаточности, </a:t>
            </a:r>
            <a:r>
              <a:rPr lang="ru-RU" sz="2000" dirty="0">
                <a:solidFill>
                  <a:schemeClr val="tx1"/>
                </a:solidFill>
              </a:rPr>
              <a:t>хотя данные последних работ по изучению </a:t>
            </a:r>
            <a:r>
              <a:rPr lang="ru-RU" sz="2000" dirty="0" err="1">
                <a:solidFill>
                  <a:schemeClr val="tx1"/>
                </a:solidFill>
              </a:rPr>
              <a:t>протективной</a:t>
            </a:r>
            <a:r>
              <a:rPr lang="ru-RU" sz="2000" dirty="0">
                <a:solidFill>
                  <a:schemeClr val="tx1"/>
                </a:solidFill>
              </a:rPr>
              <a:t> вентиляции легких свидетельствую о том, что в ряде случаев смерть больных ОРДС является прямым следствием повреждения легких. </a:t>
            </a:r>
            <a:endParaRPr lang="ru-RU" sz="2000" dirty="0" smtClean="0">
              <a:solidFill>
                <a:schemeClr val="tx1"/>
              </a:solidFill>
            </a:endParaRPr>
          </a:p>
          <a:p>
            <a:r>
              <a:rPr lang="ru-RU" sz="2000" dirty="0" smtClean="0">
                <a:solidFill>
                  <a:schemeClr val="tx1"/>
                </a:solidFill>
              </a:rPr>
              <a:t>В </a:t>
            </a:r>
            <a:r>
              <a:rPr lang="ru-RU" sz="2000" dirty="0">
                <a:solidFill>
                  <a:schemeClr val="tx1"/>
                </a:solidFill>
              </a:rPr>
              <a:t>течение последнего десятилетия появились обнадеживающие данные о снижении летальности от ОПЛ/ОРДС. </a:t>
            </a:r>
            <a:r>
              <a:rPr lang="ru-RU" sz="2000" dirty="0" smtClean="0">
                <a:solidFill>
                  <a:schemeClr val="tx1"/>
                </a:solidFill>
              </a:rPr>
              <a:t>Возможным </a:t>
            </a:r>
            <a:r>
              <a:rPr lang="ru-RU" sz="2000" dirty="0">
                <a:solidFill>
                  <a:schemeClr val="tx1"/>
                </a:solidFill>
              </a:rPr>
              <a:t>объяснением таких благоприятных перемен в прогнозе ОРДС могут быть разработка и внедрение новых технологий респираторной поддержки, появление новых эффективных методов терапии сепсиса и улучшение общей поддерживающей терапии больных </a:t>
            </a:r>
            <a:r>
              <a:rPr lang="ru-RU" sz="2000" dirty="0" smtClean="0">
                <a:solidFill>
                  <a:schemeClr val="tx1"/>
                </a:solidFill>
              </a:rPr>
              <a:t>ОРДС.</a:t>
            </a:r>
          </a:p>
          <a:p>
            <a:endParaRPr lang="ru-RU" sz="2000" dirty="0" smtClean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en-US" sz="1200" i="1" dirty="0" smtClean="0">
                <a:solidFill>
                  <a:schemeClr val="tx1"/>
                </a:solidFill>
              </a:rPr>
              <a:t>Ware </a:t>
            </a:r>
            <a:r>
              <a:rPr lang="en-US" sz="1200" i="1" dirty="0">
                <a:solidFill>
                  <a:schemeClr val="tx1"/>
                </a:solidFill>
              </a:rPr>
              <a:t>LB, </a:t>
            </a:r>
            <a:r>
              <a:rPr lang="en-US" sz="1200" i="1" dirty="0" err="1">
                <a:solidFill>
                  <a:schemeClr val="tx1"/>
                </a:solidFill>
              </a:rPr>
              <a:t>Matthay</a:t>
            </a:r>
            <a:r>
              <a:rPr lang="en-US" sz="1200" i="1" dirty="0">
                <a:solidFill>
                  <a:schemeClr val="tx1"/>
                </a:solidFill>
              </a:rPr>
              <a:t> MA. Acute respiratory distress syndrome. N </a:t>
            </a:r>
            <a:r>
              <a:rPr lang="en-US" sz="1200" i="1" dirty="0" err="1">
                <a:solidFill>
                  <a:schemeClr val="tx1"/>
                </a:solidFill>
              </a:rPr>
              <a:t>Engl</a:t>
            </a:r>
            <a:r>
              <a:rPr lang="en-US" sz="1200" i="1" dirty="0">
                <a:solidFill>
                  <a:schemeClr val="tx1"/>
                </a:solidFill>
              </a:rPr>
              <a:t> J Med 2000; 342: 1334–49.</a:t>
            </a:r>
            <a:br>
              <a:rPr lang="en-US" sz="1200" i="1" dirty="0">
                <a:solidFill>
                  <a:schemeClr val="tx1"/>
                </a:solidFill>
              </a:rPr>
            </a:br>
            <a:r>
              <a:rPr lang="en-US" sz="1200" i="1" dirty="0" smtClean="0">
                <a:solidFill>
                  <a:schemeClr val="tx1"/>
                </a:solidFill>
              </a:rPr>
              <a:t> </a:t>
            </a:r>
            <a:r>
              <a:rPr lang="en-US" sz="1200" i="1" dirty="0" err="1">
                <a:solidFill>
                  <a:schemeClr val="tx1"/>
                </a:solidFill>
              </a:rPr>
              <a:t>Monchi</a:t>
            </a:r>
            <a:r>
              <a:rPr lang="en-US" sz="1200" i="1" dirty="0">
                <a:solidFill>
                  <a:schemeClr val="tx1"/>
                </a:solidFill>
              </a:rPr>
              <a:t> M, </a:t>
            </a:r>
            <a:r>
              <a:rPr lang="en-US" sz="1200" i="1" dirty="0" err="1">
                <a:solidFill>
                  <a:schemeClr val="tx1"/>
                </a:solidFill>
              </a:rPr>
              <a:t>Bellenfant</a:t>
            </a:r>
            <a:r>
              <a:rPr lang="en-US" sz="1200" i="1" dirty="0">
                <a:solidFill>
                  <a:schemeClr val="tx1"/>
                </a:solidFill>
              </a:rPr>
              <a:t> F, </a:t>
            </a:r>
            <a:r>
              <a:rPr lang="en-US" sz="1200" i="1" dirty="0" err="1">
                <a:solidFill>
                  <a:schemeClr val="tx1"/>
                </a:solidFill>
              </a:rPr>
              <a:t>Cariou</a:t>
            </a:r>
            <a:r>
              <a:rPr lang="en-US" sz="1200" i="1" dirty="0">
                <a:solidFill>
                  <a:schemeClr val="tx1"/>
                </a:solidFill>
              </a:rPr>
              <a:t> A et al. Early predictive factors of survival in the acute respiratory distress syndrome: a multivariate analysis. Am J </a:t>
            </a:r>
            <a:r>
              <a:rPr lang="en-US" sz="1200" i="1" dirty="0" err="1">
                <a:solidFill>
                  <a:schemeClr val="tx1"/>
                </a:solidFill>
              </a:rPr>
              <a:t>Respir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i="1" dirty="0" err="1">
                <a:solidFill>
                  <a:schemeClr val="tx1"/>
                </a:solidFill>
              </a:rPr>
              <a:t>Crit</a:t>
            </a:r>
            <a:r>
              <a:rPr lang="en-US" sz="1200" i="1" dirty="0">
                <a:solidFill>
                  <a:schemeClr val="tx1"/>
                </a:solidFill>
              </a:rPr>
              <a:t> Care Med 1998; 158: 1076–81.</a:t>
            </a:r>
            <a:br>
              <a:rPr lang="en-US" sz="1200" i="1" dirty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/>
            </a:r>
            <a:br>
              <a:rPr lang="ru-RU" sz="1200" dirty="0">
                <a:solidFill>
                  <a:schemeClr val="tx1"/>
                </a:solidFill>
              </a:rPr>
            </a:br>
            <a:r>
              <a:rPr lang="ru-RU" sz="1200" dirty="0">
                <a:solidFill>
                  <a:schemeClr val="tx1"/>
                </a:solidFill>
              </a:rPr>
              <a:t> 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5196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dirty="0" smtClean="0">
                <a:solidFill>
                  <a:schemeClr val="tx1"/>
                </a:solidFill>
              </a:rPr>
              <a:t>БЛАГОДАРЮ</a:t>
            </a:r>
          </a:p>
          <a:p>
            <a:pPr marL="0" indent="0" algn="ctr">
              <a:buNone/>
            </a:pPr>
            <a:r>
              <a:rPr lang="ru-RU" sz="6600" dirty="0" smtClean="0">
                <a:solidFill>
                  <a:schemeClr val="tx1"/>
                </a:solidFill>
              </a:rPr>
              <a:t>ЗА </a:t>
            </a:r>
          </a:p>
          <a:p>
            <a:pPr marL="0" indent="0" algn="ctr">
              <a:buNone/>
            </a:pPr>
            <a:r>
              <a:rPr lang="ru-RU" sz="6600" dirty="0" smtClean="0">
                <a:solidFill>
                  <a:schemeClr val="tx1"/>
                </a:solidFill>
              </a:rPr>
              <a:t>ВНИМАНИЕ!</a:t>
            </a:r>
            <a:endParaRPr lang="ru-RU" sz="6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6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-387424"/>
            <a:ext cx="8686800" cy="14401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554162"/>
            <a:ext cx="8668072" cy="4971182"/>
          </a:xfrm>
        </p:spPr>
        <p:txBody>
          <a:bodyPr>
            <a:normAutofit lnSpcReduction="10000"/>
          </a:bodyPr>
          <a:lstStyle/>
          <a:p>
            <a:r>
              <a:rPr lang="ru-RU" sz="3600" dirty="0" smtClean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1) </a:t>
            </a:r>
            <a:r>
              <a:rPr lang="ru-RU" sz="3600" dirty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острое повреждение легких (ОПЛ) (</a:t>
            </a:r>
            <a:r>
              <a:rPr lang="ru-RU" sz="3600" dirty="0" err="1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acute</a:t>
            </a:r>
            <a:r>
              <a:rPr lang="ru-RU" sz="3600" dirty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lung</a:t>
            </a:r>
            <a:r>
              <a:rPr lang="ru-RU" sz="3600" dirty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injury</a:t>
            </a:r>
            <a:r>
              <a:rPr lang="ru-RU" sz="3600" dirty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), которое включает в себя как начальный, более легкий этап заболевания, так и наиболее тяжелые формы, </a:t>
            </a:r>
            <a:endParaRPr lang="ru-RU" sz="3600" dirty="0" smtClean="0">
              <a:solidFill>
                <a:schemeClr val="tx1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ru-RU" sz="3600" dirty="0" smtClean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2</a:t>
            </a:r>
            <a:r>
              <a:rPr lang="ru-RU" sz="3600" dirty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 собственно ОРДС, являющийся наиболее тяжелым заболеванием</a:t>
            </a:r>
            <a:r>
              <a:rPr lang="ru-RU" sz="3600" dirty="0" smtClean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endParaRPr lang="ru-RU" sz="3600" dirty="0" smtClean="0">
              <a:solidFill>
                <a:schemeClr val="tx1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ru-RU" sz="3600" dirty="0" smtClean="0">
              <a:solidFill>
                <a:schemeClr val="tx1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marL="0" indent="0" algn="r">
              <a:buNone/>
            </a:pP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</a:rPr>
              <a:t>Bernard GR, Artigas A, Brigham KL et al. and the Consensus Committee. The American-European Consensus Conference on ARDS. Definitions, mechanisms, relevant outcomes, and clinical trial coordination. </a:t>
            </a:r>
            <a:endParaRPr lang="ru-RU" sz="1200" i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0" indent="0" algn="r">
              <a:buNone/>
            </a:pP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</a:rPr>
              <a:t>Am J </a:t>
            </a:r>
            <a:r>
              <a:rPr lang="en-US" sz="12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Respir</a:t>
            </a: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1200" i="1" dirty="0" err="1">
                <a:solidFill>
                  <a:schemeClr val="tx1"/>
                </a:solidFill>
                <a:latin typeface="Arial Narrow" panose="020B0606020202030204" pitchFamily="34" charset="0"/>
              </a:rPr>
              <a:t>Crit</a:t>
            </a: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</a:rPr>
              <a:t> Care Med 1994; 149: 818–24.</a:t>
            </a:r>
            <a:endParaRPr lang="ru-RU" sz="1200" dirty="0">
              <a:solidFill>
                <a:schemeClr val="tx1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endParaRPr lang="ru-RU" sz="1200" dirty="0">
              <a:solidFill>
                <a:schemeClr val="tx1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208" y="332656"/>
            <a:ext cx="902119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20000"/>
              </a:spcBef>
              <a:buClr>
                <a:srgbClr val="A5B592">
                  <a:lumMod val="60000"/>
                  <a:lumOff val="40000"/>
                </a:srgbClr>
              </a:buClr>
            </a:pPr>
            <a:r>
              <a:rPr lang="ru-RU" sz="36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Выделяют </a:t>
            </a:r>
            <a:r>
              <a:rPr lang="ru-RU" sz="3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две формы данного заболевания: </a:t>
            </a:r>
          </a:p>
        </p:txBody>
      </p:sp>
    </p:spTree>
    <p:extLst>
      <p:ext uri="{BB962C8B-B14F-4D97-AF65-F5344CB8AC3E}">
        <p14:creationId xmlns:p14="http://schemas.microsoft.com/office/powerpoint/2010/main" val="348365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9144000" cy="108012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ОПЛ и ОРДС </a:t>
            </a: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anose="020B060602020203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507288" cy="4741987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имеют </a:t>
            </a:r>
            <a:r>
              <a:rPr lang="ru-RU" sz="3200" dirty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острое начало, </a:t>
            </a:r>
            <a:endParaRPr lang="ru-RU" sz="3200" dirty="0" smtClean="0">
              <a:solidFill>
                <a:schemeClr val="tx1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ru-RU" sz="3200" dirty="0" smtClean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могут </a:t>
            </a:r>
            <a:r>
              <a:rPr lang="ru-RU" sz="3200" dirty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длиться несколько дней, а иногда и недель, </a:t>
            </a:r>
            <a:endParaRPr lang="ru-RU" sz="3200" dirty="0" smtClean="0">
              <a:solidFill>
                <a:schemeClr val="tx1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ru-RU" sz="3200" dirty="0" smtClean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связаны </a:t>
            </a:r>
            <a:r>
              <a:rPr lang="ru-RU" sz="3200" dirty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с одним или несколькими факторами </a:t>
            </a:r>
            <a:r>
              <a:rPr lang="ru-RU" sz="3200" dirty="0" smtClean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риска,</a:t>
            </a:r>
          </a:p>
          <a:p>
            <a:r>
              <a:rPr lang="ru-RU" sz="3200" dirty="0" smtClean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характеризуются </a:t>
            </a:r>
            <a:r>
              <a:rPr lang="ru-RU" sz="3200" dirty="0">
                <a:solidFill>
                  <a:schemeClr val="tx1"/>
                </a:solidFill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артериальной гипоксемией, резистентной к оксигенотерапии, и диффузными рентгенологическими инфильтратами. </a:t>
            </a:r>
            <a:endParaRPr lang="ru-RU" sz="3200" dirty="0" smtClean="0">
              <a:solidFill>
                <a:schemeClr val="tx1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endParaRPr lang="ru-RU" sz="3200" dirty="0" smtClean="0">
              <a:solidFill>
                <a:schemeClr val="tx1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r"/>
            <a:r>
              <a:rPr lang="ru-RU" sz="1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Авдеев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С.Н.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Острый респираторный </a:t>
            </a:r>
            <a:r>
              <a:rPr lang="ru-RU" sz="1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дистресс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-синдром.</a:t>
            </a:r>
            <a:r>
              <a:rPr lang="ru-RU" sz="12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Consilium</a:t>
            </a: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Medicum</a:t>
            </a: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Arial Narrow" panose="020B0606020202030204" pitchFamily="34" charset="0"/>
              </a:rPr>
              <a:t>2005; 07- 4</a:t>
            </a:r>
            <a:endParaRPr lang="ru-RU" sz="12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ru-RU" sz="3200" dirty="0">
              <a:solidFill>
                <a:schemeClr val="tx1"/>
              </a:solidFill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108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10347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solidFill>
                  <a:schemeClr val="tx1"/>
                </a:solidFill>
                <a:latin typeface="Arial Narrow" panose="020B0606020202030204" pitchFamily="34" charset="0"/>
              </a:rPr>
              <a:t>В основе развития ОРДС лежит повреждение эпителиального и эндотелиального барьеров легких, острый воспалительный процесс и отек легких, которые приводят к развитию острой дыхательной недостаточности (ОДН). </a:t>
            </a:r>
            <a:endParaRPr lang="ru-RU" sz="32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209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6868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/>
              </a:rPr>
            </a:br>
            <a:r>
              <a:rPr lang="ru-RU" b="1" dirty="0" smtClean="0">
                <a:solidFill>
                  <a:srgbClr val="C00000"/>
                </a:solidFill>
                <a:effectLst/>
              </a:rPr>
              <a:t/>
            </a:r>
            <a:br>
              <a:rPr lang="ru-RU" b="1" dirty="0" smtClean="0">
                <a:solidFill>
                  <a:srgbClr val="C00000"/>
                </a:solidFill>
                <a:effectLst/>
              </a:rPr>
            </a:br>
            <a:r>
              <a:rPr lang="ru-RU" dirty="0">
                <a:solidFill>
                  <a:srgbClr val="C00000"/>
                </a:solidFill>
              </a:rPr>
              <a:t/>
            </a:r>
            <a:br>
              <a:rPr lang="ru-RU" dirty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srgbClr val="C00000"/>
                </a:solidFill>
              </a:rPr>
              <a:t/>
            </a:r>
            <a:br>
              <a:rPr lang="ru-RU" dirty="0" smtClean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  <a:effectLst/>
                <a:latin typeface="Franklin Gothic Medium" panose="020B0603020102020204" pitchFamily="34" charset="0"/>
              </a:rPr>
              <a:t/>
            </a:r>
            <a:br>
              <a:rPr lang="ru-RU" b="1" dirty="0">
                <a:solidFill>
                  <a:srgbClr val="C00000"/>
                </a:solidFill>
                <a:effectLst/>
                <a:latin typeface="Franklin Gothic Medium" panose="020B0603020102020204" pitchFamily="34" charset="0"/>
              </a:rPr>
            </a:br>
            <a:r>
              <a:rPr lang="ru-RU" sz="4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Причины ОРДС</a:t>
            </a:r>
            <a:endParaRPr lang="ru-RU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554162"/>
            <a:ext cx="8712968" cy="5043190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ОРДС может быть следствием как “прямого”, так и “непрямого” повреждения легких. </a:t>
            </a:r>
            <a:endParaRPr lang="ru-RU" sz="28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“</a:t>
            </a:r>
            <a:r>
              <a:rPr lang="ru-RU" sz="2800" dirty="0">
                <a:solidFill>
                  <a:schemeClr val="tx1"/>
                </a:solidFill>
                <a:latin typeface="Arial Narrow" panose="020B0606020202030204" pitchFamily="34" charset="0"/>
              </a:rPr>
              <a:t>Непрямой” механизм ОПЛ/ОРДС связан с внелегочными заболеваниями, при которых повреждение легких является результатом системной воспалительной реакции организма, т.е. ассоциировано с повреждающими эффектами цитокинов и других биохимических и клеточных медиаторов. Наиболее часто встречающиеся клинические состояния, ассоциированные с развитием </a:t>
            </a:r>
            <a:r>
              <a:rPr lang="ru-RU" sz="28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ОРДС</a:t>
            </a:r>
          </a:p>
          <a:p>
            <a:endParaRPr lang="ru-RU" sz="28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r"/>
            <a:r>
              <a:rPr lang="ru-RU" sz="13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Авдеев </a:t>
            </a:r>
            <a:r>
              <a:rPr lang="ru-RU" sz="1300" dirty="0">
                <a:solidFill>
                  <a:schemeClr val="tx1"/>
                </a:solidFill>
                <a:latin typeface="Arial Narrow" panose="020B0606020202030204" pitchFamily="34" charset="0"/>
              </a:rPr>
              <a:t>С.Н.</a:t>
            </a:r>
            <a:r>
              <a:rPr lang="ru-RU" sz="13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300" dirty="0">
                <a:solidFill>
                  <a:schemeClr val="tx1"/>
                </a:solidFill>
                <a:latin typeface="Arial Narrow" panose="020B0606020202030204" pitchFamily="34" charset="0"/>
              </a:rPr>
              <a:t>Острый респираторный </a:t>
            </a:r>
            <a:r>
              <a:rPr lang="ru-RU" sz="1300" dirty="0" err="1">
                <a:solidFill>
                  <a:schemeClr val="tx1"/>
                </a:solidFill>
                <a:latin typeface="Arial Narrow" panose="020B0606020202030204" pitchFamily="34" charset="0"/>
              </a:rPr>
              <a:t>дистресс</a:t>
            </a:r>
            <a:r>
              <a:rPr lang="ru-RU" sz="1300" dirty="0">
                <a:solidFill>
                  <a:schemeClr val="tx1"/>
                </a:solidFill>
                <a:latin typeface="Arial Narrow" panose="020B0606020202030204" pitchFamily="34" charset="0"/>
              </a:rPr>
              <a:t>-синдром.</a:t>
            </a:r>
            <a:r>
              <a:rPr lang="ru-RU" sz="1300" b="1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 Narrow" panose="020B0606020202030204" pitchFamily="34" charset="0"/>
              </a:rPr>
              <a:t>Consilium</a:t>
            </a:r>
            <a:r>
              <a:rPr lang="en-US" sz="13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en-US" sz="1300" dirty="0" err="1">
                <a:solidFill>
                  <a:schemeClr val="tx1"/>
                </a:solidFill>
                <a:latin typeface="Arial Narrow" panose="020B0606020202030204" pitchFamily="34" charset="0"/>
              </a:rPr>
              <a:t>Medicum</a:t>
            </a:r>
            <a:r>
              <a:rPr lang="en-US" sz="13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  <a:r>
              <a:rPr lang="ru-RU" sz="1300" dirty="0">
                <a:solidFill>
                  <a:schemeClr val="tx1"/>
                </a:solidFill>
                <a:latin typeface="Arial Narrow" panose="020B0606020202030204" pitchFamily="34" charset="0"/>
              </a:rPr>
              <a:t>2005; 07- 4</a:t>
            </a:r>
            <a:endParaRPr lang="ru-RU" sz="13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r"/>
            <a:endParaRPr lang="ru-RU" sz="1300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454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58417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Клинические </a:t>
            </a:r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состояния, ассоциированные с развитием ОРДС</a:t>
            </a:r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4178029"/>
              </p:ext>
            </p:extLst>
          </p:nvPr>
        </p:nvGraphicFramePr>
        <p:xfrm>
          <a:off x="251520" y="1538637"/>
          <a:ext cx="8712968" cy="4995959"/>
        </p:xfrm>
        <a:graphic>
          <a:graphicData uri="http://schemas.openxmlformats.org/drawingml/2006/table">
            <a:tbl>
              <a:tblPr firstRow="1" firstCol="1" bandRow="1"/>
              <a:tblGrid>
                <a:gridCol w="4356484"/>
                <a:gridCol w="4356484"/>
              </a:tblGrid>
              <a:tr h="4382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Прямое повреждение легких</a:t>
                      </a:r>
                      <a:endParaRPr lang="ru-RU" sz="22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200" b="1" dirty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Непрямое повреждение легких</a:t>
                      </a:r>
                      <a:endParaRPr lang="ru-RU" sz="22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Аспирация желудочного содержимого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Тяжелый сепсис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Тяжелая торакальная травма контузия легких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Тяжелая </a:t>
                      </a: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неторакальная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травма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0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Диффузная легочная инфекция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Множественные переломы длинных костей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бактериальная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Гиповолемический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шок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вирусная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Массивная гемотрансфузия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i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Pneumocystis carinii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Острый панкреатит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Ингаляция токсичных газов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Передозировка наркотиков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82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Утопление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Реперфузионное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повреждение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9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После трансплантации легких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687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Патогенез </a:t>
            </a:r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ОПЛ/ОРДС</a:t>
            </a:r>
            <a:b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</a:br>
            <a:endParaRPr lang="ru-RU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Medium" panose="020B06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256584"/>
          </a:xfrm>
        </p:spPr>
        <p:txBody>
          <a:bodyPr>
            <a:normAutofit fontScale="92500" lnSpcReduction="10000"/>
          </a:bodyPr>
          <a:lstStyle/>
          <a:p>
            <a:endParaRPr lang="ru-RU" sz="32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endParaRPr lang="ru-RU" sz="32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r>
              <a:rPr lang="ru-RU" sz="3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В </a:t>
            </a:r>
            <a:r>
              <a:rPr lang="ru-RU" sz="3200" dirty="0">
                <a:solidFill>
                  <a:schemeClr val="tx1"/>
                </a:solidFill>
                <a:latin typeface="Arial Narrow" panose="020B0606020202030204" pitchFamily="34" charset="0"/>
              </a:rPr>
              <a:t>основе ОРДС лежит воспалительный процесс, что кардинальным способом отличает его от кардиогенного (гидростатического) отека легких</a:t>
            </a:r>
            <a:r>
              <a:rPr lang="ru-RU" sz="3200" dirty="0" smtClean="0">
                <a:solidFill>
                  <a:schemeClr val="tx1"/>
                </a:solidFill>
                <a:latin typeface="Arial Narrow" panose="020B0606020202030204" pitchFamily="34" charset="0"/>
              </a:rPr>
              <a:t>.</a:t>
            </a:r>
          </a:p>
          <a:p>
            <a:r>
              <a:rPr lang="ru-RU" sz="3200" dirty="0">
                <a:solidFill>
                  <a:schemeClr val="tx1"/>
                </a:solidFill>
                <a:latin typeface="Arial Narrow" panose="020B0606020202030204" pitchFamily="34" charset="0"/>
              </a:rPr>
              <a:t>В воспалительном ответе участвуют гуморальные и клеточные элементы. </a:t>
            </a:r>
            <a:endParaRPr lang="ru-RU" sz="3200" dirty="0" smtClean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r"/>
            <a:endParaRPr lang="ru-RU" sz="3200" dirty="0" smtClean="0">
              <a:latin typeface="Arial Narrow" panose="020B0606020202030204" pitchFamily="34" charset="0"/>
            </a:endParaRPr>
          </a:p>
          <a:p>
            <a:pPr algn="r"/>
            <a:endParaRPr lang="ru-RU" dirty="0">
              <a:latin typeface="Arial Narrow" panose="020B0606020202030204" pitchFamily="34" charset="0"/>
            </a:endParaRPr>
          </a:p>
          <a:p>
            <a:pPr algn="r"/>
            <a:endParaRPr lang="ru-RU" dirty="0" smtClean="0">
              <a:latin typeface="Arial Narrow" panose="020B0606020202030204" pitchFamily="34" charset="0"/>
            </a:endParaRPr>
          </a:p>
          <a:p>
            <a:pPr algn="r"/>
            <a:r>
              <a:rPr lang="ru-RU" dirty="0" smtClean="0">
                <a:latin typeface="Arial Narrow" panose="020B0606020202030204" pitchFamily="34" charset="0"/>
              </a:rPr>
              <a:t/>
            </a:r>
            <a:br>
              <a:rPr lang="ru-RU" dirty="0" smtClean="0">
                <a:latin typeface="Arial Narrow" panose="020B0606020202030204" pitchFamily="34" charset="0"/>
              </a:rPr>
            </a:br>
            <a:r>
              <a:rPr lang="en-US" sz="1300" i="1" dirty="0" err="1" smtClean="0">
                <a:latin typeface="Arial Narrow" panose="020B0606020202030204" pitchFamily="34" charset="0"/>
              </a:rPr>
              <a:t>Soubani</a:t>
            </a:r>
            <a:r>
              <a:rPr lang="en-US" sz="1300" i="1" dirty="0" smtClean="0">
                <a:latin typeface="Arial Narrow" panose="020B0606020202030204" pitchFamily="34" charset="0"/>
              </a:rPr>
              <a:t> AMO, </a:t>
            </a:r>
            <a:r>
              <a:rPr lang="en-US" sz="1300" i="1" dirty="0" err="1" smtClean="0">
                <a:latin typeface="Arial Narrow" panose="020B0606020202030204" pitchFamily="34" charset="0"/>
              </a:rPr>
              <a:t>Pieroni</a:t>
            </a:r>
            <a:r>
              <a:rPr lang="en-US" sz="1300" i="1" dirty="0" smtClean="0">
                <a:latin typeface="Arial Narrow" panose="020B0606020202030204" pitchFamily="34" charset="0"/>
              </a:rPr>
              <a:t> R. Acute respiratory distress syndrome: a clinical update. South Med J 1999; 92: 450–7.</a:t>
            </a:r>
            <a:endParaRPr lang="ru-RU" sz="13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38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634082"/>
          </a:xfrm>
        </p:spPr>
        <p:txBody>
          <a:bodyPr>
            <a:noAutofit/>
          </a:bodyPr>
          <a:lstStyle/>
          <a:p>
            <a:pPr algn="ctr"/>
            <a:r>
              <a:rPr lang="ru-RU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anose="020B0603020102020204" pitchFamily="34" charset="0"/>
              </a:rPr>
              <a:t>Гуморальное звено</a:t>
            </a:r>
            <a:endParaRPr lang="ru-RU" dirty="0">
              <a:latin typeface="Franklin Gothic Medium" panose="020B06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400600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668086" y="5031414"/>
            <a:ext cx="1152128" cy="9017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цитокины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92865" y="5025815"/>
            <a:ext cx="1224135" cy="9017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кинины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77877" y="3874684"/>
            <a:ext cx="2055141" cy="78498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активные продукты кислорода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3932" y="5013176"/>
            <a:ext cx="1692696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Система коагуляции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31032" y="3787275"/>
            <a:ext cx="1813992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система комплемента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77356" y="4977678"/>
            <a:ext cx="165618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нейропептиды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23377" y="1408647"/>
            <a:ext cx="7229400" cy="9361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повышение продукции и активацию различных систем,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836696" y="5192279"/>
            <a:ext cx="72008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1032" y="2575756"/>
            <a:ext cx="1778496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вазоактивные пептиды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949080" y="5013176"/>
            <a:ext cx="1461864" cy="8789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оксид азота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793395" y="2633512"/>
            <a:ext cx="2071686" cy="9105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bg1"/>
                </a:solidFill>
                <a:latin typeface="Arial Narrow" panose="020B0606020202030204" pitchFamily="34" charset="0"/>
              </a:rPr>
              <a:t>тромбоцитарные</a:t>
            </a:r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 факторы </a:t>
            </a:r>
            <a:endParaRPr lang="ru-RU" dirty="0">
              <a:solidFill>
                <a:schemeClr val="bg1"/>
              </a:solidFill>
            </a:endParaRPr>
          </a:p>
        </p:txBody>
      </p:sp>
      <p:cxnSp>
        <p:nvCxnSpPr>
          <p:cNvPr id="19" name="Прямая со стрелкой 18"/>
          <p:cNvCxnSpPr>
            <a:endCxn id="13" idx="3"/>
          </p:cNvCxnSpPr>
          <p:nvPr/>
        </p:nvCxnSpPr>
        <p:spPr>
          <a:xfrm flipH="1">
            <a:off x="2209528" y="2363568"/>
            <a:ext cx="1507473" cy="669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2266872" y="2363568"/>
            <a:ext cx="1437788" cy="17317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2166628" y="2363568"/>
            <a:ext cx="1550372" cy="27487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515003" y="2276872"/>
            <a:ext cx="104008" cy="9092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3092592" y="2363568"/>
            <a:ext cx="624409" cy="26496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4355976" y="2363568"/>
            <a:ext cx="287784" cy="27107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4562014" y="2363568"/>
            <a:ext cx="1504828" cy="2646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508104" y="2344751"/>
            <a:ext cx="1268745" cy="60342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5360429" y="2363332"/>
            <a:ext cx="1466933" cy="18236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>
            <a:off x="5410944" y="2329571"/>
            <a:ext cx="1666412" cy="291540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405727" y="3186101"/>
            <a:ext cx="2426568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простагландины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91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243</TotalTime>
  <Words>1714</Words>
  <Application>Microsoft Office PowerPoint</Application>
  <PresentationFormat>Экран (4:3)</PresentationFormat>
  <Paragraphs>165</Paragraphs>
  <Slides>27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Паркет</vt:lpstr>
      <vt:lpstr>Презентация PowerPoint</vt:lpstr>
      <vt:lpstr>  </vt:lpstr>
      <vt:lpstr>Презентация PowerPoint</vt:lpstr>
      <vt:lpstr>ОПЛ и ОРДС </vt:lpstr>
      <vt:lpstr>Презентация PowerPoint</vt:lpstr>
      <vt:lpstr>     Причины ОРДС</vt:lpstr>
      <vt:lpstr>             Клинические состояния, ассоциированные с развитием ОРДС </vt:lpstr>
      <vt:lpstr>        Патогенез ОПЛ/ОРДС </vt:lpstr>
      <vt:lpstr>Гуморальное звено</vt:lpstr>
      <vt:lpstr>Клеточное звено</vt:lpstr>
      <vt:lpstr>        Газообмен</vt:lpstr>
      <vt:lpstr>                                   Легочная гемодинамика </vt:lpstr>
      <vt:lpstr>    Клиническая картина </vt:lpstr>
      <vt:lpstr>   Осмотр больного выявляет  </vt:lpstr>
      <vt:lpstr>Презентация PowerPoint</vt:lpstr>
      <vt:lpstr>Лабораторные признаки </vt:lpstr>
      <vt:lpstr>      Рентгенография и компьютерная томография грудной клетки</vt:lpstr>
      <vt:lpstr>Презентация PowerPoint</vt:lpstr>
      <vt:lpstr>Презентация PowerPoint</vt:lpstr>
      <vt:lpstr>Компьютерная томография</vt:lpstr>
      <vt:lpstr>Презентация PowerPoint</vt:lpstr>
      <vt:lpstr>Терапия ОПЛ/ОРДС </vt:lpstr>
      <vt:lpstr>Презентация PowerPoint</vt:lpstr>
      <vt:lpstr>Респираторная поддержка при ОРДС</vt:lpstr>
      <vt:lpstr>Фармакологическая терапия ОРДС</vt:lpstr>
      <vt:lpstr>Прогноз у больных с ОРДС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Лилия С. Козырева</cp:lastModifiedBy>
  <cp:revision>17</cp:revision>
  <dcterms:created xsi:type="dcterms:W3CDTF">2019-09-20T14:39:29Z</dcterms:created>
  <dcterms:modified xsi:type="dcterms:W3CDTF">2019-09-23T03:11:48Z</dcterms:modified>
</cp:coreProperties>
</file>