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56" r:id="rId2"/>
    <p:sldId id="285" r:id="rId3"/>
    <p:sldId id="286" r:id="rId4"/>
    <p:sldId id="291" r:id="rId5"/>
    <p:sldId id="293" r:id="rId6"/>
    <p:sldId id="297" r:id="rId7"/>
    <p:sldId id="298" r:id="rId8"/>
    <p:sldId id="296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476CE-201B-4F38-88B3-528297F0183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2ECB5-D590-49B1-9E48-8C7BD54EDA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157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494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20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40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23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76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87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13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69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37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5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71600" y="2780928"/>
            <a:ext cx="7467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r>
              <a:rPr lang="ru-RU" sz="2800" dirty="0" smtClean="0"/>
              <a:t>Формы недержания мочи у женщин. Классификация , эпидемиология и факторы риска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9653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  Недержание мочи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По данным Международного общества по удержанию мочи,</a:t>
            </a:r>
          </a:p>
          <a:p>
            <a:pPr marL="0" indent="0">
              <a:buNone/>
            </a:pPr>
            <a:r>
              <a:rPr lang="ru-RU" sz="2000" dirty="0"/>
              <a:t>недержание </a:t>
            </a:r>
            <a:r>
              <a:rPr lang="ru-RU" sz="2000" dirty="0" smtClean="0"/>
              <a:t>мочи в </a:t>
            </a:r>
            <a:r>
              <a:rPr lang="ru-RU" sz="2000" dirty="0"/>
              <a:t>40% наблюдений имеет характер стрессового и</a:t>
            </a:r>
          </a:p>
          <a:p>
            <a:pPr marL="0" indent="0">
              <a:buNone/>
            </a:pPr>
            <a:r>
              <a:rPr lang="ru-RU" sz="2000" dirty="0"/>
              <a:t>проявляется при повышении внутрибрюшного давления, в 25% —</a:t>
            </a:r>
          </a:p>
          <a:p>
            <a:pPr marL="0" indent="0">
              <a:buNone/>
            </a:pPr>
            <a:r>
              <a:rPr lang="ru-RU" sz="2000" dirty="0"/>
              <a:t>ургентное недержание вследствие императивного позыва, в 25%</a:t>
            </a:r>
          </a:p>
          <a:p>
            <a:pPr marL="0" indent="0">
              <a:buNone/>
            </a:pPr>
            <a:r>
              <a:rPr lang="ru-RU" sz="2000" dirty="0" smtClean="0"/>
              <a:t>Имеет место смешанная </a:t>
            </a:r>
            <a:r>
              <a:rPr lang="ru-RU" sz="2000" dirty="0" err="1" smtClean="0"/>
              <a:t>инконтиненция</a:t>
            </a:r>
            <a:r>
              <a:rPr lang="ru-RU" sz="2000" dirty="0" smtClean="0"/>
              <a:t>, и 10% женщин имеют другие</a:t>
            </a:r>
            <a:r>
              <a:rPr lang="ru-RU" sz="2000" dirty="0"/>
              <a:t>,</a:t>
            </a:r>
          </a:p>
          <a:p>
            <a:pPr marL="0" indent="0">
              <a:buNone/>
            </a:pPr>
            <a:r>
              <a:rPr lang="ru-RU" sz="2000" dirty="0"/>
              <a:t>более редкие формы недержания мочи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531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КЛАССИФИКАЦИЯ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Международное общество по удержанию </a:t>
            </a:r>
            <a:r>
              <a:rPr lang="ru-RU" sz="2800" dirty="0" smtClean="0">
                <a:solidFill>
                  <a:srgbClr val="FF0000"/>
                </a:solidFill>
              </a:rPr>
              <a:t>мочи</a:t>
            </a:r>
          </a:p>
          <a:p>
            <a:pPr marL="0" indent="0">
              <a:buNone/>
            </a:pPr>
            <a:r>
              <a:rPr lang="ru-RU" sz="2000" b="1" dirty="0" smtClean="0"/>
              <a:t>Ургентное недержание </a:t>
            </a:r>
            <a:r>
              <a:rPr lang="ru-RU" sz="2000" b="1" dirty="0"/>
              <a:t>мочи</a:t>
            </a:r>
            <a:r>
              <a:rPr lang="ru-RU" sz="2000" dirty="0"/>
              <a:t>— </a:t>
            </a:r>
            <a:r>
              <a:rPr lang="ru-RU" sz="1800" dirty="0"/>
              <a:t>недержание мочи при императивном</a:t>
            </a:r>
          </a:p>
          <a:p>
            <a:pPr marL="0" indent="0">
              <a:buNone/>
            </a:pPr>
            <a:r>
              <a:rPr lang="ru-RU" sz="1800" dirty="0"/>
              <a:t>(непреодолимом) позыве к мочеиспусканию. </a:t>
            </a:r>
            <a:r>
              <a:rPr lang="ru-RU" sz="1800" dirty="0" err="1" smtClean="0"/>
              <a:t>Ургентность</a:t>
            </a:r>
            <a:r>
              <a:rPr lang="ru-RU" sz="1800" dirty="0" smtClean="0"/>
              <a:t> может </a:t>
            </a:r>
            <a:r>
              <a:rPr lang="ru-RU" sz="1800" dirty="0"/>
              <a:t>ограничиваться только позывом к мочеиспусканию </a:t>
            </a:r>
            <a:r>
              <a:rPr lang="ru-RU" sz="1800" dirty="0" smtClean="0"/>
              <a:t>без </a:t>
            </a:r>
            <a:r>
              <a:rPr lang="ru-RU" sz="1800" dirty="0" err="1" smtClean="0"/>
              <a:t>инконтиненции</a:t>
            </a:r>
            <a:r>
              <a:rPr lang="ru-RU" sz="1800" dirty="0"/>
              <a:t>. Ургентное недержание мочи является одним </a:t>
            </a:r>
            <a:r>
              <a:rPr lang="ru-RU" sz="1800" dirty="0" smtClean="0"/>
              <a:t>из проявлений </a:t>
            </a:r>
            <a:r>
              <a:rPr lang="ru-RU" sz="1800" dirty="0" err="1"/>
              <a:t>гиперактивного</a:t>
            </a:r>
            <a:r>
              <a:rPr lang="ru-RU" sz="1800" dirty="0"/>
              <a:t> мочевого пузыря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b="1" dirty="0" smtClean="0"/>
              <a:t>Стрессовое </a:t>
            </a:r>
            <a:r>
              <a:rPr lang="ru-RU" sz="1800" b="1" dirty="0"/>
              <a:t>недержание мочи (НМПН) </a:t>
            </a:r>
            <a:r>
              <a:rPr lang="ru-RU" sz="1800" dirty="0"/>
              <a:t>— </a:t>
            </a:r>
            <a:r>
              <a:rPr lang="ru-RU" sz="1800" dirty="0" smtClean="0"/>
              <a:t>непроизвольная потеря </a:t>
            </a:r>
            <a:r>
              <a:rPr lang="ru-RU" sz="1800" dirty="0"/>
              <a:t>мочи при физической нагрузке (кашле, чихании, ходьбе</a:t>
            </a:r>
            <a:r>
              <a:rPr lang="ru-RU" sz="1800" dirty="0" smtClean="0"/>
              <a:t>).</a:t>
            </a:r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b="1" dirty="0"/>
              <a:t>Смешанное недержание </a:t>
            </a:r>
            <a:r>
              <a:rPr lang="ru-RU" sz="1800" b="1" dirty="0" smtClean="0"/>
              <a:t>мочи—</a:t>
            </a:r>
            <a:r>
              <a:rPr lang="ru-RU" sz="1800" dirty="0" smtClean="0"/>
              <a:t>непроизвольное мочеиспускание, происходящее при наличии совокупности причин: Стрессового компонента </a:t>
            </a:r>
            <a:r>
              <a:rPr lang="ru-RU" sz="1800" dirty="0"/>
              <a:t>и ургентного компонента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b="1" dirty="0"/>
              <a:t>Постоянное недержание мочи </a:t>
            </a:r>
            <a:r>
              <a:rPr lang="ru-RU" sz="1800" dirty="0"/>
              <a:t>— это жалоба на </a:t>
            </a:r>
            <a:r>
              <a:rPr lang="ru-RU" sz="1800" dirty="0" smtClean="0"/>
              <a:t>постоянное </a:t>
            </a:r>
            <a:r>
              <a:rPr lang="ru-RU" sz="1800" dirty="0" err="1" smtClean="0"/>
              <a:t>подтекание</a:t>
            </a:r>
            <a:r>
              <a:rPr lang="ru-RU" sz="1800" dirty="0" smtClean="0"/>
              <a:t> </a:t>
            </a:r>
            <a:r>
              <a:rPr lang="ru-RU" sz="1800" dirty="0"/>
              <a:t>мочи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b="1" dirty="0" err="1" smtClean="0"/>
              <a:t>Энурез</a:t>
            </a:r>
            <a:r>
              <a:rPr lang="ru-RU" sz="1800" dirty="0" smtClean="0"/>
              <a:t>—любая непроизвольная потеря мочи</a:t>
            </a:r>
          </a:p>
          <a:p>
            <a:pPr marL="0" indent="0">
              <a:buNone/>
            </a:pPr>
            <a:r>
              <a:rPr lang="ru-RU" sz="1800" b="1" dirty="0"/>
              <a:t>Ночной </a:t>
            </a:r>
            <a:r>
              <a:rPr lang="ru-RU" sz="1800" b="1" dirty="0" err="1"/>
              <a:t>энурез</a:t>
            </a:r>
            <a:r>
              <a:rPr lang="ru-RU" sz="1800" b="1" dirty="0"/>
              <a:t> </a:t>
            </a:r>
            <a:r>
              <a:rPr lang="ru-RU" sz="1800" dirty="0"/>
              <a:t>— жалоба на потерю мочи во время сна</a:t>
            </a:r>
          </a:p>
          <a:p>
            <a:pPr marL="0" indent="0">
              <a:buNone/>
            </a:pPr>
            <a:r>
              <a:rPr lang="ru-RU" sz="1800" b="1" dirty="0"/>
              <a:t>Другие типы недержания мочи</a:t>
            </a:r>
            <a:r>
              <a:rPr lang="ru-RU" sz="1800" dirty="0"/>
              <a:t>. Могут возникать в различных ситуациях</a:t>
            </a:r>
          </a:p>
          <a:p>
            <a:pPr marL="0" indent="0">
              <a:buNone/>
            </a:pPr>
            <a:r>
              <a:rPr lang="ru-RU" sz="1800" dirty="0"/>
              <a:t>(например, при половом акте)</a:t>
            </a:r>
          </a:p>
        </p:txBody>
      </p:sp>
    </p:spTree>
    <p:extLst>
      <p:ext uri="{BB962C8B-B14F-4D97-AF65-F5344CB8AC3E}">
        <p14:creationId xmlns:p14="http://schemas.microsoft.com/office/powerpoint/2010/main" val="3866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Для практических целей в гинекологии чаще применяется более </a:t>
            </a:r>
            <a:r>
              <a:rPr lang="ru-RU" sz="2400" dirty="0" smtClean="0">
                <a:solidFill>
                  <a:srgbClr val="FF0000"/>
                </a:solidFill>
              </a:rPr>
              <a:t>простая классификация </a:t>
            </a:r>
            <a:r>
              <a:rPr lang="ru-RU" sz="2400" dirty="0">
                <a:solidFill>
                  <a:srgbClr val="FF0000"/>
                </a:solidFill>
              </a:rPr>
              <a:t>недержания мочи:</a:t>
            </a:r>
          </a:p>
          <a:p>
            <a:pPr marL="0" indent="0">
              <a:buNone/>
            </a:pPr>
            <a:r>
              <a:rPr lang="ru-RU" sz="2800" dirty="0" smtClean="0"/>
              <a:t>1 </a:t>
            </a:r>
            <a:r>
              <a:rPr lang="ru-RU" sz="2800" dirty="0"/>
              <a:t>императивное недержание мочи;</a:t>
            </a:r>
          </a:p>
          <a:p>
            <a:pPr marL="0" indent="0">
              <a:buNone/>
            </a:pPr>
            <a:r>
              <a:rPr lang="ru-RU" sz="2800" dirty="0" smtClean="0"/>
              <a:t>2 </a:t>
            </a:r>
            <a:r>
              <a:rPr lang="ru-RU" sz="2800" dirty="0"/>
              <a:t>стрессовое недержание мочи;</a:t>
            </a:r>
          </a:p>
          <a:p>
            <a:pPr marL="0" indent="0">
              <a:buNone/>
            </a:pPr>
            <a:r>
              <a:rPr lang="ru-RU" sz="2800" dirty="0" smtClean="0"/>
              <a:t>3 </a:t>
            </a:r>
            <a:r>
              <a:rPr lang="ru-RU" sz="2800" dirty="0"/>
              <a:t>смешанное (комбинированное) недержание мочи;</a:t>
            </a:r>
          </a:p>
          <a:p>
            <a:pPr marL="0" indent="0">
              <a:buNone/>
            </a:pPr>
            <a:r>
              <a:rPr lang="ru-RU" sz="2800" dirty="0" smtClean="0"/>
              <a:t>3 </a:t>
            </a:r>
            <a:r>
              <a:rPr lang="ru-RU" sz="2800" dirty="0"/>
              <a:t>прочие формы недержания мочи</a:t>
            </a:r>
          </a:p>
        </p:txBody>
      </p:sp>
    </p:spTree>
    <p:extLst>
      <p:ext uri="{BB962C8B-B14F-4D97-AF65-F5344CB8AC3E}">
        <p14:creationId xmlns:p14="http://schemas.microsoft.com/office/powerpoint/2010/main" val="147060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Стрессовое недержание </a:t>
            </a:r>
            <a:r>
              <a:rPr lang="ru-RU" sz="3200" dirty="0" smtClean="0">
                <a:solidFill>
                  <a:srgbClr val="FF0000"/>
                </a:solidFill>
              </a:rPr>
              <a:t>мочи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  самое распространенное из</a:t>
            </a:r>
            <a:r>
              <a:rPr lang="ru-RU" sz="2000" dirty="0"/>
              <a:t> </a:t>
            </a:r>
            <a:r>
              <a:rPr lang="ru-RU" sz="2000" dirty="0" smtClean="0"/>
              <a:t>урологических заболеваний , всегда связано с несостоятельностью структур тазового </a:t>
            </a:r>
            <a:r>
              <a:rPr lang="ru-RU" sz="2000" dirty="0"/>
              <a:t>дна, так как при этом создаются условия для патологической </a:t>
            </a:r>
            <a:r>
              <a:rPr lang="ru-RU" sz="2000" dirty="0" smtClean="0"/>
              <a:t>подвижности и </a:t>
            </a:r>
            <a:r>
              <a:rPr lang="ru-RU" sz="2000" dirty="0"/>
              <a:t>недостаточности сфинктеров мочевого пузыря и уретры. При </a:t>
            </a:r>
            <a:r>
              <a:rPr lang="ru-RU" sz="2000" dirty="0" smtClean="0"/>
              <a:t>травматическом повреждении тазового дна, тканей промежности и мочеполовой диафрагмы, смещаются стенки влагалища</a:t>
            </a:r>
            <a:r>
              <a:rPr lang="ru-RU" sz="2000" dirty="0"/>
              <a:t>, вместе </a:t>
            </a:r>
            <a:r>
              <a:rPr lang="ru-RU" sz="2000" dirty="0" smtClean="0"/>
              <a:t>сними матка и мочевой пузырь. Стрессовое недержание </a:t>
            </a:r>
            <a:r>
              <a:rPr lang="ru-RU" sz="2000" dirty="0"/>
              <a:t>мочи в первую очередь необходимо дифференцировать от </a:t>
            </a:r>
            <a:r>
              <a:rPr lang="ru-RU" sz="2000" dirty="0" smtClean="0"/>
              <a:t>ургентного недержания </a:t>
            </a:r>
            <a:r>
              <a:rPr lang="ru-RU" sz="2000" dirty="0"/>
              <a:t>мочи, когда больные не могут противостоять </a:t>
            </a:r>
            <a:r>
              <a:rPr lang="ru-RU" sz="2000" dirty="0" smtClean="0"/>
              <a:t>немедленному удовлетворению позыва, поскольку различна лечебная тактика </a:t>
            </a:r>
            <a:r>
              <a:rPr lang="ru-RU" sz="2000" dirty="0"/>
              <a:t>этих </a:t>
            </a:r>
            <a:r>
              <a:rPr lang="ru-RU" sz="2000" dirty="0" smtClean="0"/>
              <a:t>патологических состояний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52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Международная классификация недержания мочи при напряжении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166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Тип0</a:t>
            </a:r>
            <a:r>
              <a:rPr lang="ru-RU" b="1" dirty="0" smtClean="0"/>
              <a:t>. </a:t>
            </a:r>
            <a:r>
              <a:rPr lang="ru-RU" dirty="0" smtClean="0"/>
              <a:t>В покое дно мочевого пузыря расположено выше лонного сочленения. При </a:t>
            </a:r>
            <a:r>
              <a:rPr lang="ru-RU" dirty="0"/>
              <a:t>кашле </a:t>
            </a:r>
            <a:r>
              <a:rPr lang="ru-RU" dirty="0" smtClean="0"/>
              <a:t>в положении стоя </a:t>
            </a:r>
            <a:r>
              <a:rPr lang="ru-RU" dirty="0"/>
              <a:t>определяются </a:t>
            </a:r>
            <a:r>
              <a:rPr lang="ru-RU" dirty="0" smtClean="0"/>
              <a:t>незначительный поворот </a:t>
            </a:r>
            <a:r>
              <a:rPr lang="ru-RU" dirty="0"/>
              <a:t>и </a:t>
            </a:r>
            <a:r>
              <a:rPr lang="ru-RU" dirty="0" smtClean="0"/>
              <a:t>дислокация уретры </a:t>
            </a:r>
            <a:r>
              <a:rPr lang="ru-RU" dirty="0"/>
              <a:t>и дна мочевого пузыря. При открытии его шейки </a:t>
            </a:r>
            <a:r>
              <a:rPr lang="ru-RU" dirty="0" smtClean="0"/>
              <a:t>самопроизвольное выделение </a:t>
            </a:r>
            <a:r>
              <a:rPr lang="ru-RU" dirty="0"/>
              <a:t>мочи не наблюдается.</a:t>
            </a:r>
          </a:p>
          <a:p>
            <a:pPr marL="0" indent="0">
              <a:buNone/>
            </a:pPr>
            <a:r>
              <a:rPr lang="ru-RU" b="1" dirty="0" smtClean="0"/>
              <a:t>Тип1.</a:t>
            </a:r>
            <a:r>
              <a:rPr lang="ru-RU" dirty="0" smtClean="0"/>
              <a:t>Впокое дно мочевого пузыря расположено выше лонного сочленения. При </a:t>
            </a:r>
            <a:r>
              <a:rPr lang="ru-RU" dirty="0" err="1"/>
              <a:t>натуживании</a:t>
            </a:r>
            <a:r>
              <a:rPr lang="ru-RU" dirty="0"/>
              <a:t> происходит опущение дна мочевого пузыря </a:t>
            </a:r>
            <a:r>
              <a:rPr lang="ru-RU" dirty="0" smtClean="0"/>
              <a:t>приблизительно на </a:t>
            </a:r>
            <a:r>
              <a:rPr lang="ru-RU" dirty="0"/>
              <a:t>1 см, при открытии шейки мочевого пузыря и уретры </a:t>
            </a:r>
            <a:r>
              <a:rPr lang="ru-RU" dirty="0" smtClean="0"/>
              <a:t>происходит непроизвольное </a:t>
            </a:r>
            <a:r>
              <a:rPr lang="ru-RU" dirty="0"/>
              <a:t>выделение мочи. </a:t>
            </a:r>
            <a:r>
              <a:rPr lang="ru-RU" dirty="0" err="1"/>
              <a:t>Цистоцеле</a:t>
            </a:r>
            <a:r>
              <a:rPr lang="ru-RU" dirty="0"/>
              <a:t> может не определяться.</a:t>
            </a:r>
          </a:p>
          <a:p>
            <a:pPr marL="0" indent="0">
              <a:buNone/>
            </a:pPr>
            <a:r>
              <a:rPr lang="ru-RU" b="1" dirty="0" smtClean="0"/>
              <a:t>Тип </a:t>
            </a:r>
            <a:r>
              <a:rPr lang="ru-RU" b="1" dirty="0"/>
              <a:t>2а. </a:t>
            </a:r>
            <a:r>
              <a:rPr lang="ru-RU" dirty="0"/>
              <a:t>В покое дно мочевого пузыря расположено на уровне </a:t>
            </a:r>
            <a:r>
              <a:rPr lang="ru-RU" dirty="0" smtClean="0"/>
              <a:t>верхнего края </a:t>
            </a:r>
            <a:r>
              <a:rPr lang="ru-RU" dirty="0"/>
              <a:t>лонного сочленения. При кашле определяется значительное </a:t>
            </a:r>
            <a:r>
              <a:rPr lang="ru-RU" dirty="0" smtClean="0"/>
              <a:t>опущение мочевого пузыря и уретры </a:t>
            </a:r>
            <a:r>
              <a:rPr lang="ru-RU" dirty="0"/>
              <a:t>ниже лонного сочленения. При </a:t>
            </a:r>
            <a:r>
              <a:rPr lang="ru-RU" dirty="0" smtClean="0"/>
              <a:t>  открытии уретры </a:t>
            </a:r>
            <a:r>
              <a:rPr lang="ru-RU" dirty="0"/>
              <a:t>происходит самопроизвольное выделение мочи. </a:t>
            </a:r>
            <a:r>
              <a:rPr lang="ru-RU" dirty="0" smtClean="0"/>
              <a:t>Определяется </a:t>
            </a:r>
            <a:r>
              <a:rPr lang="ru-RU" dirty="0" err="1" smtClean="0"/>
              <a:t>цистоцеле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Тип 2б. </a:t>
            </a:r>
            <a:r>
              <a:rPr lang="ru-RU" dirty="0"/>
              <a:t>В покое дно мочевого пузыря расположено ниже лонного </a:t>
            </a:r>
            <a:r>
              <a:rPr lang="ru-RU" dirty="0" smtClean="0"/>
              <a:t>сочленения. При </a:t>
            </a:r>
            <a:r>
              <a:rPr lang="ru-RU" dirty="0"/>
              <a:t>кашле — значительное опущение мочевого пузыря и уретры </a:t>
            </a:r>
            <a:r>
              <a:rPr lang="ru-RU" dirty="0" smtClean="0"/>
              <a:t>с выраженным </a:t>
            </a:r>
            <a:r>
              <a:rPr lang="ru-RU" dirty="0"/>
              <a:t>самопроизвольным выделением мочи. Определяется </a:t>
            </a:r>
            <a:r>
              <a:rPr lang="ru-RU" dirty="0" err="1"/>
              <a:t>цистоуретроцеле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Тип </a:t>
            </a:r>
            <a:r>
              <a:rPr lang="ru-RU" b="1" dirty="0" smtClean="0"/>
              <a:t>3.</a:t>
            </a:r>
            <a:r>
              <a:rPr lang="ru-RU" dirty="0" smtClean="0"/>
              <a:t>В покое </a:t>
            </a:r>
            <a:r>
              <a:rPr lang="ru-RU" dirty="0"/>
              <a:t>дно мочевого пузыря расположено </a:t>
            </a:r>
            <a:r>
              <a:rPr lang="ru-RU" dirty="0" smtClean="0"/>
              <a:t>несколько ниже </a:t>
            </a:r>
            <a:r>
              <a:rPr lang="ru-RU" dirty="0"/>
              <a:t>верхнего</a:t>
            </a:r>
          </a:p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рая лонного </a:t>
            </a:r>
            <a:r>
              <a:rPr lang="ru-RU" dirty="0"/>
              <a:t>сочленения</a:t>
            </a:r>
            <a:r>
              <a:rPr lang="ru-RU" dirty="0" smtClean="0"/>
              <a:t>. Шейка мочевого пузыря и проксимальная </a:t>
            </a:r>
            <a:r>
              <a:rPr lang="ru-RU" dirty="0"/>
              <a:t>уретра</a:t>
            </a:r>
          </a:p>
          <a:p>
            <a:pPr marL="0" indent="0">
              <a:buNone/>
            </a:pPr>
            <a:r>
              <a:rPr lang="ru-RU" dirty="0"/>
              <a:t>открыты в покое — при отсутствии сокращений </a:t>
            </a:r>
            <a:r>
              <a:rPr lang="ru-RU" dirty="0" err="1"/>
              <a:t>детрузора</a:t>
            </a:r>
            <a:r>
              <a:rPr lang="ru-RU" dirty="0"/>
              <a:t>. Самопроизвольное</a:t>
            </a:r>
          </a:p>
          <a:p>
            <a:pPr marL="0" indent="0">
              <a:buNone/>
            </a:pPr>
            <a:r>
              <a:rPr lang="ru-RU" dirty="0"/>
              <a:t>выделение мочи вследствие незначительного повышения внутрипузырного</a:t>
            </a:r>
          </a:p>
          <a:p>
            <a:pPr marL="0" indent="0">
              <a:buNone/>
            </a:pPr>
            <a:r>
              <a:rPr lang="ru-RU" dirty="0"/>
              <a:t>давления.</a:t>
            </a:r>
          </a:p>
          <a:p>
            <a:pPr marL="0" indent="0">
              <a:buNone/>
            </a:pPr>
            <a:r>
              <a:rPr lang="ru-RU" b="1" dirty="0" err="1" smtClean="0"/>
              <a:t>Tип</a:t>
            </a:r>
            <a:r>
              <a:rPr lang="ru-RU" b="1" dirty="0" smtClean="0"/>
              <a:t> </a:t>
            </a:r>
            <a:r>
              <a:rPr lang="ru-RU" b="1" dirty="0"/>
              <a:t>3a</a:t>
            </a:r>
            <a:r>
              <a:rPr lang="ru-RU" dirty="0"/>
              <a:t>. Сочетание дислокации </a:t>
            </a:r>
            <a:r>
              <a:rPr lang="ru-RU" dirty="0" err="1"/>
              <a:t>уретровезикального</a:t>
            </a:r>
            <a:r>
              <a:rPr lang="ru-RU" dirty="0"/>
              <a:t> сегмента и поражение</a:t>
            </a:r>
          </a:p>
          <a:p>
            <a:pPr marL="0" indent="0">
              <a:buNone/>
            </a:pPr>
            <a:r>
              <a:rPr lang="ru-RU" dirty="0"/>
              <a:t>сфинктерного аппарата.</a:t>
            </a:r>
          </a:p>
        </p:txBody>
      </p:sp>
    </p:spTree>
    <p:extLst>
      <p:ext uri="{BB962C8B-B14F-4D97-AF65-F5344CB8AC3E}">
        <p14:creationId xmlns:p14="http://schemas.microsoft.com/office/powerpoint/2010/main" val="3968030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dirty="0"/>
              <a:t>Недержание мочи подразделяют на два основных вида: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600" dirty="0" smtClean="0"/>
              <a:t>1. заболевание</a:t>
            </a:r>
            <a:r>
              <a:rPr lang="ru-RU" sz="2600" dirty="0"/>
              <a:t>, связанное с дислокацией и ослаблением связочного </a:t>
            </a:r>
            <a:r>
              <a:rPr lang="ru-RU" sz="2600" dirty="0" smtClean="0"/>
              <a:t>аппарата неизмененного мочеиспускательного </a:t>
            </a:r>
            <a:r>
              <a:rPr lang="ru-RU" sz="2600" dirty="0"/>
              <a:t>канала и </a:t>
            </a:r>
            <a:r>
              <a:rPr lang="ru-RU" sz="2600" dirty="0" err="1"/>
              <a:t>уретровезикального</a:t>
            </a:r>
            <a:r>
              <a:rPr lang="ru-RU" sz="2600" dirty="0"/>
              <a:t> сегмента</a:t>
            </a:r>
            <a:r>
              <a:rPr lang="ru-RU" sz="2600" dirty="0" smtClean="0"/>
              <a:t>, — </a:t>
            </a:r>
            <a:r>
              <a:rPr lang="ru-RU" sz="2600" dirty="0"/>
              <a:t>анатомическое недержание мочи;</a:t>
            </a:r>
          </a:p>
          <a:p>
            <a:pPr marL="0" indent="0">
              <a:buNone/>
            </a:pPr>
            <a:r>
              <a:rPr lang="ru-RU" sz="2600" dirty="0" smtClean="0"/>
              <a:t>2. заболевание</a:t>
            </a:r>
            <a:r>
              <a:rPr lang="ru-RU" sz="2600" dirty="0"/>
              <a:t>, связанное с изменениями в самом мочеиспускательном </a:t>
            </a:r>
            <a:r>
              <a:rPr lang="ru-RU" sz="2600" dirty="0" smtClean="0"/>
              <a:t>канале и </a:t>
            </a:r>
            <a:r>
              <a:rPr lang="ru-RU" sz="2600" dirty="0"/>
              <a:t>сфинктерном аппарате, приводящими к нарушению функции замыкательного</a:t>
            </a:r>
          </a:p>
          <a:p>
            <a:pPr marL="0" indent="0">
              <a:buNone/>
            </a:pPr>
            <a:r>
              <a:rPr lang="ru-RU" sz="2600" dirty="0"/>
              <a:t>аппарата.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FF0000"/>
                </a:solidFill>
              </a:rPr>
              <a:t>Условие для </a:t>
            </a:r>
            <a:r>
              <a:rPr lang="ru-RU" sz="2100" dirty="0">
                <a:solidFill>
                  <a:srgbClr val="FF0000"/>
                </a:solidFill>
              </a:rPr>
              <a:t>удержания мочи — </a:t>
            </a:r>
            <a:r>
              <a:rPr lang="ru-RU" sz="2100" dirty="0" smtClean="0">
                <a:solidFill>
                  <a:srgbClr val="FF0000"/>
                </a:solidFill>
              </a:rPr>
              <a:t>положительный градиент </a:t>
            </a:r>
            <a:r>
              <a:rPr lang="ru-RU" sz="2100" dirty="0">
                <a:solidFill>
                  <a:srgbClr val="FF0000"/>
                </a:solidFill>
              </a:rPr>
              <a:t>уретрального </a:t>
            </a:r>
            <a:r>
              <a:rPr lang="ru-RU" sz="2100" dirty="0" smtClean="0">
                <a:solidFill>
                  <a:srgbClr val="FF0000"/>
                </a:solidFill>
              </a:rPr>
              <a:t>давления(давление </a:t>
            </a:r>
            <a:r>
              <a:rPr lang="ru-RU" sz="2100" dirty="0">
                <a:solidFill>
                  <a:srgbClr val="FF0000"/>
                </a:solidFill>
              </a:rPr>
              <a:t>в мочеиспускательном канале превышает внутрипузырное). </a:t>
            </a:r>
            <a:r>
              <a:rPr lang="ru-RU" sz="2100" dirty="0" smtClean="0">
                <a:solidFill>
                  <a:srgbClr val="FF0000"/>
                </a:solidFill>
              </a:rPr>
              <a:t>При нарушении </a:t>
            </a:r>
            <a:r>
              <a:rPr lang="ru-RU" sz="2100" dirty="0">
                <a:solidFill>
                  <a:srgbClr val="FF0000"/>
                </a:solidFill>
              </a:rPr>
              <a:t>мочеиспускания и недержании мочи этот градиент становится отрицательным.</a:t>
            </a:r>
          </a:p>
        </p:txBody>
      </p:sp>
    </p:spTree>
    <p:extLst>
      <p:ext uri="{BB962C8B-B14F-4D97-AF65-F5344CB8AC3E}">
        <p14:creationId xmlns:p14="http://schemas.microsoft.com/office/powerpoint/2010/main" val="87619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Факторы риска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400" dirty="0" smtClean="0"/>
              <a:t>1. Урогинекологические</a:t>
            </a:r>
          </a:p>
          <a:p>
            <a:pPr marL="0" indent="0">
              <a:buNone/>
            </a:pPr>
            <a:r>
              <a:rPr lang="ru-RU" sz="4400" dirty="0" smtClean="0"/>
              <a:t>2.Конституциональные</a:t>
            </a:r>
          </a:p>
          <a:p>
            <a:pPr marL="0" indent="0">
              <a:buNone/>
            </a:pPr>
            <a:r>
              <a:rPr lang="ru-RU" sz="4400" dirty="0" smtClean="0"/>
              <a:t>2.</a:t>
            </a:r>
            <a:r>
              <a:rPr lang="ru-RU" sz="4400" dirty="0"/>
              <a:t>Н</a:t>
            </a:r>
            <a:r>
              <a:rPr lang="ru-RU" sz="4400" dirty="0" smtClean="0"/>
              <a:t>еврологические </a:t>
            </a:r>
          </a:p>
          <a:p>
            <a:pPr marL="0" indent="0">
              <a:buNone/>
            </a:pPr>
            <a:r>
              <a:rPr lang="ru-RU" sz="4400" dirty="0" smtClean="0"/>
              <a:t>4.поведенческие. 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4400" dirty="0" smtClean="0"/>
              <a:t>В генезе недержания мочи основную роль </a:t>
            </a:r>
            <a:r>
              <a:rPr lang="ru-RU" sz="4400" dirty="0"/>
              <a:t>играют три фактора: наследственность, социальный фактор, образ </a:t>
            </a:r>
            <a:r>
              <a:rPr lang="ru-RU" sz="4400" dirty="0" smtClean="0"/>
              <a:t>жизни больного. </a:t>
            </a:r>
          </a:p>
          <a:p>
            <a:pPr marL="0" indent="0">
              <a:buNone/>
            </a:pPr>
            <a:r>
              <a:rPr lang="ru-RU" sz="4400" dirty="0" smtClean="0"/>
              <a:t>Дополнительные </a:t>
            </a:r>
            <a:r>
              <a:rPr lang="ru-RU" sz="4400" dirty="0"/>
              <a:t>факторы риска развития недержания мочи: дисплазия </a:t>
            </a:r>
            <a:r>
              <a:rPr lang="ru-RU" sz="4400" dirty="0" smtClean="0"/>
              <a:t>соединительной ткани</a:t>
            </a:r>
            <a:r>
              <a:rPr lang="ru-RU" sz="4400" dirty="0"/>
              <a:t>, беременность и роды, СД, пожилой возраст, </a:t>
            </a:r>
            <a:r>
              <a:rPr lang="ru-RU" sz="4400" dirty="0" smtClean="0"/>
              <a:t>хронические </a:t>
            </a:r>
            <a:r>
              <a:rPr lang="ru-RU" sz="4400" dirty="0" err="1" smtClean="0"/>
              <a:t>обструктивные</a:t>
            </a:r>
            <a:r>
              <a:rPr lang="ru-RU" sz="4400" dirty="0" smtClean="0"/>
              <a:t> </a:t>
            </a:r>
            <a:r>
              <a:rPr lang="ru-RU" sz="4400" dirty="0"/>
              <a:t>заболевания дыхательных путей, этничность, запоры, </a:t>
            </a:r>
            <a:r>
              <a:rPr lang="ru-RU" sz="4400" dirty="0" smtClean="0"/>
              <a:t>ожирение, пролапс </a:t>
            </a:r>
            <a:r>
              <a:rPr lang="ru-RU" sz="4400" dirty="0"/>
              <a:t>органов, </a:t>
            </a:r>
            <a:r>
              <a:rPr lang="ru-RU" sz="4400" dirty="0" err="1"/>
              <a:t>гистерэктомии</a:t>
            </a:r>
            <a:r>
              <a:rPr lang="ru-RU" sz="4400" dirty="0"/>
              <a:t>, неврологические заболевания, курение, травмы</a:t>
            </a:r>
          </a:p>
          <a:p>
            <a:pPr marL="0" indent="0">
              <a:buNone/>
            </a:pPr>
            <a:r>
              <a:rPr lang="ru-RU" sz="4400" dirty="0"/>
              <a:t>с</a:t>
            </a:r>
            <a:r>
              <a:rPr lang="ru-RU" sz="4400" dirty="0" smtClean="0"/>
              <a:t>пинного мозга и тазового дна</a:t>
            </a:r>
            <a:r>
              <a:rPr lang="ru-RU" sz="4400" dirty="0"/>
              <a:t>.</a:t>
            </a:r>
            <a:endParaRPr lang="ru-RU" sz="4400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9024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</TotalTime>
  <Words>679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  Формы недержания мочи у женщин. Классификация , эпидемиология и факторы риска</vt:lpstr>
      <vt:lpstr>  Недержание мочи</vt:lpstr>
      <vt:lpstr>КЛАССИФИКАЦИЯ</vt:lpstr>
      <vt:lpstr>Презентация PowerPoint</vt:lpstr>
      <vt:lpstr>Стрессовое недержание мочи</vt:lpstr>
      <vt:lpstr>Международная классификация недержания мочи при напряжении</vt:lpstr>
      <vt:lpstr>Недержание мочи подразделяют на два основных вида:</vt:lpstr>
      <vt:lpstr>Факторы риска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Кредитно-денежная политика на современном этапе развития России</dc:title>
  <dc:creator>325</dc:creator>
  <cp:lastModifiedBy>МАМОН</cp:lastModifiedBy>
  <cp:revision>73</cp:revision>
  <cp:lastPrinted>2016-10-04T19:39:57Z</cp:lastPrinted>
  <dcterms:modified xsi:type="dcterms:W3CDTF">2020-04-03T16:27:39Z</dcterms:modified>
</cp:coreProperties>
</file>