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6" r:id="rId3"/>
    <p:sldId id="258" r:id="rId4"/>
    <p:sldId id="260" r:id="rId5"/>
    <p:sldId id="318" r:id="rId6"/>
    <p:sldId id="322" r:id="rId7"/>
    <p:sldId id="324" r:id="rId8"/>
    <p:sldId id="326" r:id="rId9"/>
    <p:sldId id="264" r:id="rId10"/>
    <p:sldId id="313" r:id="rId11"/>
    <p:sldId id="418" r:id="rId12"/>
    <p:sldId id="420" r:id="rId13"/>
    <p:sldId id="422" r:id="rId14"/>
    <p:sldId id="314" r:id="rId15"/>
    <p:sldId id="424" r:id="rId16"/>
    <p:sldId id="439" r:id="rId17"/>
    <p:sldId id="426" r:id="rId18"/>
    <p:sldId id="440" r:id="rId19"/>
    <p:sldId id="441" r:id="rId20"/>
    <p:sldId id="442" r:id="rId21"/>
    <p:sldId id="443" r:id="rId22"/>
    <p:sldId id="265" r:id="rId23"/>
    <p:sldId id="266" r:id="rId24"/>
    <p:sldId id="267" r:id="rId25"/>
    <p:sldId id="268" r:id="rId26"/>
    <p:sldId id="269" r:id="rId27"/>
    <p:sldId id="272" r:id="rId28"/>
    <p:sldId id="271" r:id="rId29"/>
    <p:sldId id="327" r:id="rId30"/>
    <p:sldId id="328" r:id="rId31"/>
    <p:sldId id="430" r:id="rId32"/>
    <p:sldId id="431" r:id="rId33"/>
    <p:sldId id="432" r:id="rId34"/>
    <p:sldId id="433" r:id="rId35"/>
    <p:sldId id="277" r:id="rId36"/>
    <p:sldId id="278" r:id="rId3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10" autoAdjust="0"/>
    <p:restoredTop sz="94660"/>
  </p:normalViewPr>
  <p:slideViewPr>
    <p:cSldViewPr>
      <p:cViewPr varScale="1">
        <p:scale>
          <a:sx n="196" d="100"/>
          <a:sy n="196" d="100"/>
        </p:scale>
        <p:origin x="-27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3398D4-B244-447C-BB1A-4F52F29D1095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91D67-D967-4189-AE26-81E1EC6AEA0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0712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21.03.20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sultant.ru/document/cons_doc_LAW_326420/101310c43f5067dae8a1d79e5885552b11aa906a/%23dst101153" TargetMode="External"/><Relationship Id="rId4" Type="http://schemas.openxmlformats.org/officeDocument/2006/relationships/hyperlink" Target="http://www.consultant.ru/document/cons_doc_LAW_326420/101310c43f5067dae8a1d79e5885552b11aa906a/%23dst101124" TargetMode="External"/><Relationship Id="rId5" Type="http://schemas.openxmlformats.org/officeDocument/2006/relationships/hyperlink" Target="http://www.consultant.ru/document/cons_doc_LAW_326420/101310c43f5067dae8a1d79e5885552b11aa906a/%23dst101155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consultant.ru/document/cons_doc_LAW_326420/101310c43f5067dae8a1d79e5885552b11aa906a/%23dst101148" TargetMode="Externa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consultant.ru/document/cons_doc_LAW_326420/101310c43f5067dae8a1d79e5885552b11aa906a/%23dst101197" TargetMode="External"/><Relationship Id="rId3" Type="http://schemas.openxmlformats.org/officeDocument/2006/relationships/hyperlink" Target="http://www.consultant.ru/document/cons_doc_LAW_326420/101310c43f5067dae8a1d79e5885552b11aa906a/%23dst101196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Хроническая сердечная недостаточность</a:t>
            </a:r>
            <a:endParaRPr lang="ru-RU" dirty="0">
              <a:latin typeface="Times New Roman"/>
              <a:cs typeface="Times New Roman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pPr algn="l"/>
            <a:r>
              <a:rPr lang="ru-RU" sz="3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Клинические рекомендации утвержденные до 01.01.2019, применяются до их пересмотра в соответствии с Федеральным законом от 25.12.2018 №489-ФЗ не позднее 31.12.2021.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i50.0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</a:t>
            </a:r>
            <a:r>
              <a:rPr lang="en-US" sz="3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–</a:t>
            </a:r>
            <a:r>
              <a:rPr lang="ru-RU" sz="3600" dirty="0" smtClean="0">
                <a:solidFill>
                  <a:schemeClr val="tx1"/>
                </a:solidFill>
                <a:latin typeface="Times New Roman"/>
                <a:cs typeface="Times New Roman"/>
              </a:rPr>
              <a:t> Год утверждения 2016 (пересмотр каждые </a:t>
            </a:r>
            <a:r>
              <a:rPr lang="ru-RU" sz="3600" smtClean="0">
                <a:solidFill>
                  <a:schemeClr val="tx1"/>
                </a:solidFill>
                <a:latin typeface="Times New Roman"/>
                <a:cs typeface="Times New Roman"/>
              </a:rPr>
              <a:t>3 года).</a:t>
            </a:r>
            <a:endParaRPr lang="ru-RU" sz="3600" dirty="0">
              <a:solidFill>
                <a:schemeClr val="tx1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Дополнительные методы обследования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Коронарография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(рекомендуется больным с клиникой стенокардии)</a:t>
            </a:r>
          </a:p>
          <a:p>
            <a:pPr algn="just"/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Радионуклидная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диагностика (уровень рекомендаций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атетеризация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сердца (при решения вопроса о трансплантации сердца).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агрузочные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тесты (уровень убедительных рекомендаций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IIa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ЧП ЭХО КГ(в случаях плохой визуализации: больные с ожирением, ХОБЛ,  на ИВЛ).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Стресс ЭХО КГ (для выявления жизнеспособности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гибернирующего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миокарда).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ультиспиральная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КТ  (как наиболее информативный не инвазивный метод).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МРТ (как не инвазивная методика, позволяющая оценить анатомию и функцию сердца).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Основные цели лечения больного с   ХСН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Устранение симптомов: одышки, отеков. Уменьшение количества госпитализаций и улучшение прогноза.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737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Терапия рекомендованная всем больным с ХСН и сниженной фракцией выброса: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иАПФ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 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адреноблокаторы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антагонисты альдостерона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рекомендовано всем больным с ФК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II-IV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и ФВ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40%.  (Уровень убедительных рекомендаций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иАПФ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увеличивают выживаемость, снижают количество госпитализаций, улучшают ФК и качество жизни больных с ХСН, лечение больных более высокими дозами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иАПФ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имеет преимущество перед низкими дозами и АПФ и снижает риск смерти при длительном применении.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22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Рекомендованные препараты и дозы: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Зофеноприл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(ХСН после ИМ) по 7,5 мг* 2 раза в сутки (целевая доза 30 мг* 2 раза в сутки;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Каптоприл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6, 25 мг* 3 раза в сутки (целевая доза по 50 мг* 3 раза в сутки);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Эналаприл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2. 5 мг* 2 раза в сутки (целевая доза по 10-20 мг* 2 раза в сутки);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Лизиноприл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 2,5-5 мг*однократно (целевая доза 20-35 мг однократно);</a:t>
            </a:r>
          </a:p>
          <a:p>
            <a:pPr algn="just"/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Рамиприл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2. 5 мг однократно (целевая доза по 5 мг* 2 раза в сутки либо 10 мг однократно).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8638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В </a:t>
            </a:r>
            <a:r>
              <a:rPr lang="ru-RU" sz="2400" b="1" dirty="0" err="1" smtClean="0">
                <a:latin typeface="Times New Roman"/>
                <a:cs typeface="Times New Roman"/>
              </a:rPr>
              <a:t>адреноблокаторы</a:t>
            </a:r>
            <a:r>
              <a:rPr lang="ru-RU" sz="2400" b="1" dirty="0" smtClean="0">
                <a:latin typeface="Times New Roman"/>
                <a:cs typeface="Times New Roman"/>
              </a:rPr>
              <a:t>: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екомендуются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всем больным дополнительно к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иАПФ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с ХСН и низкой ФВ.  В АБ +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иАПФ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дополняют эффекты друг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друга.Терапия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этими группами препаратов должна начинаться как можно раньше у больных с ХСН. В АБ оказывают более выраженное влияние на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ремоделирование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ЛЖ и ФВ ЛЖ, обладают антиишемическим эффектом. </a:t>
            </a:r>
            <a:r>
              <a:rPr lang="en-US" sz="3000" dirty="0" err="1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олее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эффективны в снижении риска внезапной смерти и их применение приводит к быстрому снижению смертности больных ХСН по любой причине.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Рекомендованные В АБ: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Бисопролол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1. 25 мг 1 раз в сутки (целевая доза 10 мг 1 раз в сутки);</a:t>
            </a:r>
          </a:p>
          <a:p>
            <a:pPr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Карведилол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3, 125 мг* 2 раза в сутки (целевая доза 25-50 мг* 2 раза в сутки);</a:t>
            </a:r>
          </a:p>
          <a:p>
            <a:pPr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Метопролол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12,5-25 мг* 1 раз в сутки (целевая доза 200 мг 1 раз в сутки);</a:t>
            </a:r>
          </a:p>
          <a:p>
            <a:pPr algn="just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Небиволол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1, 25 мг 1 раз в сутки (целевая доза 10 мг 1 раз в сутки);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255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Антагонисты альдостерона (антагонисты минералокортикоидных рецепторов:</a:t>
            </a:r>
            <a:endParaRPr lang="en-US" sz="24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В дозах 25-50 мг/</a:t>
            </a:r>
            <a:r>
              <a:rPr lang="ru-RU" dirty="0" err="1" smtClean="0">
                <a:latin typeface="Times New Roman"/>
                <a:cs typeface="Times New Roman"/>
              </a:rPr>
              <a:t>сут</a:t>
            </a:r>
            <a:r>
              <a:rPr lang="ru-RU" dirty="0" smtClean="0">
                <a:latin typeface="Times New Roman"/>
                <a:cs typeface="Times New Roman"/>
              </a:rPr>
              <a:t> применяются у всех больных ХСН </a:t>
            </a:r>
            <a:r>
              <a:rPr lang="en-US" dirty="0" smtClean="0">
                <a:latin typeface="Times New Roman"/>
                <a:cs typeface="Times New Roman"/>
              </a:rPr>
              <a:t>II-IV</a:t>
            </a:r>
            <a:r>
              <a:rPr lang="ru-RU" dirty="0" smtClean="0">
                <a:latin typeface="Times New Roman"/>
                <a:cs typeface="Times New Roman"/>
              </a:rPr>
              <a:t>  ФК и ФВ ЛЖ</a:t>
            </a:r>
            <a:r>
              <a:rPr lang="en-US" dirty="0" smtClean="0">
                <a:latin typeface="Times New Roman"/>
                <a:cs typeface="Times New Roman"/>
              </a:rPr>
              <a:t>&lt;</a:t>
            </a:r>
            <a:r>
              <a:rPr lang="ru-RU" dirty="0" smtClean="0">
                <a:latin typeface="Times New Roman"/>
                <a:cs typeface="Times New Roman"/>
              </a:rPr>
              <a:t>40% с целью снижения риска смерти, повторных госпитализаций и улучшения клинического состояния вместе с </a:t>
            </a:r>
            <a:r>
              <a:rPr lang="ru-RU" dirty="0" err="1" smtClean="0">
                <a:latin typeface="Times New Roman"/>
                <a:cs typeface="Times New Roman"/>
              </a:rPr>
              <a:t>иАПФ</a:t>
            </a:r>
            <a:r>
              <a:rPr lang="ru-RU" dirty="0" smtClean="0">
                <a:latin typeface="Times New Roman"/>
                <a:cs typeface="Times New Roman"/>
              </a:rPr>
              <a:t> и В АБ.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54753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Терапия рекомендованная отдельным группам пациентов симптоматической СН и сниженной ФВ ЛЖ: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Эффект диуретиков на заболеваемость и смертность больных ХСН в длительных исследованиях не изучался. Тем не менее применение мочегонных убирает симптомы, связанные с задержкой жидкости (периферические отеки, одышку, застой в легких) что обосновывает их использование у больных ХСН.   Уровень убедительных рекомендаций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Назначение диуретиков рекомендовано для снижения риска госпитализаций из-за СН.  Диуретики вызывают быстрое улучшение симптомов ХСН в отличие от других средств терапии ХСН.  Контроль за водным статусом больного во многом обеспечивает успех терапии В АБ.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4773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>
                <a:latin typeface="Times New Roman"/>
                <a:cs typeface="Times New Roman"/>
              </a:rPr>
              <a:t>Дегидратационная</a:t>
            </a:r>
            <a:r>
              <a:rPr lang="ru-RU" dirty="0" smtClean="0">
                <a:latin typeface="Times New Roman"/>
                <a:cs typeface="Times New Roman"/>
              </a:rPr>
              <a:t> терапия проводится с превышением выделенной мочи над выпитой жидкостью не более 1-1,5 литра в сутки во </a:t>
            </a:r>
            <a:r>
              <a:rPr lang="ru-RU" dirty="0" err="1" smtClean="0">
                <a:latin typeface="Times New Roman"/>
                <a:cs typeface="Times New Roman"/>
              </a:rPr>
              <a:t>избежании</a:t>
            </a:r>
            <a:r>
              <a:rPr lang="ru-RU" dirty="0" smtClean="0">
                <a:latin typeface="Times New Roman"/>
                <a:cs typeface="Times New Roman"/>
              </a:rPr>
              <a:t> электролитных, </a:t>
            </a:r>
            <a:r>
              <a:rPr lang="en-US" dirty="0" err="1" smtClean="0">
                <a:latin typeface="Times New Roman"/>
                <a:cs typeface="Times New Roman"/>
              </a:rPr>
              <a:t>г</a:t>
            </a:r>
            <a:r>
              <a:rPr lang="ru-RU" dirty="0" err="1" smtClean="0">
                <a:latin typeface="Times New Roman"/>
                <a:cs typeface="Times New Roman"/>
              </a:rPr>
              <a:t>ормональных</a:t>
            </a:r>
            <a:r>
              <a:rPr lang="ru-RU" dirty="0">
                <a:latin typeface="Times New Roman"/>
                <a:cs typeface="Times New Roman"/>
              </a:rPr>
              <a:t>,</a:t>
            </a:r>
            <a:r>
              <a:rPr lang="ru-RU" dirty="0" smtClean="0">
                <a:latin typeface="Times New Roman"/>
                <a:cs typeface="Times New Roman"/>
              </a:rPr>
              <a:t> аритмических и тромботических осложнений.  Комбинируются петлевые диуретики с диуретической дозой АМКР (100-300 мг/</a:t>
            </a:r>
            <a:r>
              <a:rPr lang="ru-RU" dirty="0" err="1" smtClean="0">
                <a:latin typeface="Times New Roman"/>
                <a:cs typeface="Times New Roman"/>
              </a:rPr>
              <a:t>сут</a:t>
            </a:r>
            <a:r>
              <a:rPr lang="ru-RU" dirty="0" smtClean="0">
                <a:latin typeface="Times New Roman"/>
                <a:cs typeface="Times New Roman"/>
              </a:rPr>
              <a:t>). </a:t>
            </a:r>
            <a:r>
              <a:rPr lang="ru-RU" dirty="0" err="1" smtClean="0">
                <a:latin typeface="Times New Roman"/>
                <a:cs typeface="Times New Roman"/>
              </a:rPr>
              <a:t>Торасемид</a:t>
            </a:r>
            <a:r>
              <a:rPr lang="ru-RU" dirty="0" smtClean="0">
                <a:latin typeface="Times New Roman"/>
                <a:cs typeface="Times New Roman"/>
              </a:rPr>
              <a:t> имеет преимущество перед фуросемидом по силе действия, степени всасываемости, длительности действия, меньше электролитных нарушений.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7007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latin typeface="Times New Roman"/>
                <a:cs typeface="Times New Roman"/>
              </a:rPr>
              <a:t>Ивабрадин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/>
                <a:cs typeface="Times New Roman"/>
              </a:rPr>
              <a:t>При </a:t>
            </a:r>
            <a:r>
              <a:rPr lang="ru-RU" dirty="0" err="1">
                <a:latin typeface="Times New Roman"/>
                <a:cs typeface="Times New Roman"/>
              </a:rPr>
              <a:t>недостижении</a:t>
            </a:r>
            <a:r>
              <a:rPr lang="ru-RU" dirty="0">
                <a:latin typeface="Times New Roman"/>
                <a:cs typeface="Times New Roman"/>
              </a:rPr>
              <a:t> ЧСС 70 уд/мин </a:t>
            </a:r>
            <a:r>
              <a:rPr lang="ru-RU" dirty="0" err="1">
                <a:latin typeface="Times New Roman"/>
                <a:cs typeface="Times New Roman"/>
              </a:rPr>
              <a:t>ивабрадин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добав</a:t>
            </a:r>
            <a:r>
              <a:rPr lang="ru-RU" dirty="0">
                <a:latin typeface="Times New Roman"/>
                <a:cs typeface="Times New Roman"/>
              </a:rPr>
              <a:t>- </a:t>
            </a:r>
            <a:r>
              <a:rPr lang="ru-RU" dirty="0" err="1">
                <a:latin typeface="Times New Roman"/>
                <a:cs typeface="Times New Roman"/>
              </a:rPr>
              <a:t>ляется</a:t>
            </a:r>
            <a:r>
              <a:rPr lang="ru-RU" dirty="0">
                <a:latin typeface="Times New Roman"/>
                <a:cs typeface="Times New Roman"/>
              </a:rPr>
              <a:t> к </a:t>
            </a:r>
            <a:r>
              <a:rPr lang="ru-RU" dirty="0" err="1">
                <a:latin typeface="Times New Roman"/>
                <a:cs typeface="Times New Roman"/>
              </a:rPr>
              <a:t>основнои</a:t>
            </a:r>
            <a:r>
              <a:rPr lang="ru-RU" dirty="0">
                <a:latin typeface="Times New Roman"/>
                <a:cs typeface="Times New Roman"/>
              </a:rPr>
              <a:t>̆ терапии (в том числе к β-АБ) для </a:t>
            </a:r>
            <a:r>
              <a:rPr lang="ru-RU" dirty="0" err="1">
                <a:latin typeface="Times New Roman"/>
                <a:cs typeface="Times New Roman"/>
              </a:rPr>
              <a:t>сни</a:t>
            </a:r>
            <a:r>
              <a:rPr lang="ru-RU" dirty="0">
                <a:latin typeface="Times New Roman"/>
                <a:cs typeface="Times New Roman"/>
              </a:rPr>
              <a:t>- </a:t>
            </a:r>
            <a:r>
              <a:rPr lang="ru-RU" dirty="0" err="1">
                <a:latin typeface="Times New Roman"/>
                <a:cs typeface="Times New Roman"/>
              </a:rPr>
              <a:t>жения</a:t>
            </a:r>
            <a:r>
              <a:rPr lang="ru-RU" dirty="0">
                <a:latin typeface="Times New Roman"/>
                <a:cs typeface="Times New Roman"/>
              </a:rPr>
              <a:t> риска смерти и повторных госпитализаций (класс рекомендаций </a:t>
            </a:r>
            <a:r>
              <a:rPr lang="ru-RU" dirty="0" err="1">
                <a:latin typeface="Times New Roman"/>
                <a:cs typeface="Times New Roman"/>
              </a:rPr>
              <a:t>IIa</a:t>
            </a:r>
            <a:r>
              <a:rPr lang="ru-RU" dirty="0">
                <a:latin typeface="Times New Roman"/>
                <a:cs typeface="Times New Roman"/>
              </a:rPr>
              <a:t>, уровень доказанности </a:t>
            </a:r>
            <a:r>
              <a:rPr lang="ru-RU" dirty="0" err="1">
                <a:latin typeface="Times New Roman"/>
                <a:cs typeface="Times New Roman"/>
              </a:rPr>
              <a:t>B</a:t>
            </a:r>
            <a:r>
              <a:rPr lang="ru-RU" dirty="0">
                <a:latin typeface="Times New Roman"/>
                <a:cs typeface="Times New Roman"/>
              </a:rPr>
              <a:t>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65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642918"/>
            <a:ext cx="6812830" cy="5816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pPr algn="just"/>
            <a:r>
              <a:rPr lang="ru-RU" sz="2800" dirty="0" smtClean="0">
                <a:latin typeface="Times New Roman"/>
                <a:cs typeface="Times New Roman"/>
              </a:rPr>
              <a:t>Сердечная недостаточность </a:t>
            </a:r>
            <a:r>
              <a:rPr lang="en-US" sz="2800" dirty="0" smtClean="0">
                <a:latin typeface="Times New Roman"/>
                <a:cs typeface="Times New Roman"/>
              </a:rPr>
              <a:t>–</a:t>
            </a:r>
            <a:r>
              <a:rPr lang="ru-RU" sz="2800" dirty="0" smtClean="0">
                <a:latin typeface="Times New Roman"/>
                <a:cs typeface="Times New Roman"/>
              </a:rPr>
              <a:t> это клинический синдром, характеризующийся наличием типичных симптомов (одышка, утомляемость, отечность голеней и стоп) и признаков (повышение давления в яремных венах, хрипы в легких, периферические отеки) вызванных нарушением структуры и/или функции сердца, приводящим к снижению сердечного выброса и /или повышению давления наполнения сердца в покое или при нагрузке.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latin typeface="Times New Roman"/>
                <a:cs typeface="Times New Roman"/>
              </a:rPr>
              <a:t>Д</a:t>
            </a:r>
            <a:r>
              <a:rPr lang="ru-RU" b="1" dirty="0" err="1" smtClean="0">
                <a:latin typeface="Times New Roman"/>
                <a:cs typeface="Times New Roman"/>
              </a:rPr>
              <a:t>игоксин</a:t>
            </a:r>
            <a:r>
              <a:rPr lang="ru-RU" b="1" dirty="0" smtClean="0">
                <a:latin typeface="Times New Roman"/>
                <a:cs typeface="Times New Roman"/>
              </a:rPr>
              <a:t>:</a:t>
            </a:r>
            <a:endParaRPr lang="en-US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/>
                <a:cs typeface="Times New Roman"/>
              </a:rPr>
              <a:t>При невозможности </a:t>
            </a:r>
            <a:r>
              <a:rPr lang="ru-RU" dirty="0" err="1">
                <a:latin typeface="Times New Roman"/>
                <a:cs typeface="Times New Roman"/>
              </a:rPr>
              <a:t>опре</a:t>
            </a:r>
            <a:r>
              <a:rPr lang="ru-RU" dirty="0">
                <a:latin typeface="Times New Roman"/>
                <a:cs typeface="Times New Roman"/>
              </a:rPr>
              <a:t>- деления концентрации </a:t>
            </a:r>
            <a:r>
              <a:rPr lang="ru-RU" dirty="0" err="1">
                <a:latin typeface="Times New Roman"/>
                <a:cs typeface="Times New Roman"/>
              </a:rPr>
              <a:t>дигоксина</a:t>
            </a:r>
            <a:r>
              <a:rPr lang="ru-RU" dirty="0">
                <a:latin typeface="Times New Roman"/>
                <a:cs typeface="Times New Roman"/>
              </a:rPr>
              <a:t> прием препарата может быть продолжен в малых дозах (0,25–0,125 мкг) в случае, если нет данных о </a:t>
            </a:r>
            <a:r>
              <a:rPr lang="ru-RU" dirty="0" err="1">
                <a:latin typeface="Times New Roman"/>
                <a:cs typeface="Times New Roman"/>
              </a:rPr>
              <a:t>гликозиднои</a:t>
            </a:r>
            <a:r>
              <a:rPr lang="ru-RU" dirty="0">
                <a:latin typeface="Times New Roman"/>
                <a:cs typeface="Times New Roman"/>
              </a:rPr>
              <a:t>̆ интоксикации (при </a:t>
            </a:r>
            <a:r>
              <a:rPr lang="ru-RU" dirty="0" err="1">
                <a:latin typeface="Times New Roman"/>
                <a:cs typeface="Times New Roman"/>
              </a:rPr>
              <a:t>мас</a:t>
            </a:r>
            <a:r>
              <a:rPr lang="ru-RU" dirty="0">
                <a:latin typeface="Times New Roman"/>
                <a:cs typeface="Times New Roman"/>
              </a:rPr>
              <a:t>- се тела &lt;60 кг, особенно у женщин, в возрасте &gt;75 лет и при СКФ &lt;60 мл/мин/1,73 м2, не более 0,125 мг) (класс рекомендаций </a:t>
            </a:r>
            <a:r>
              <a:rPr lang="ru-RU" dirty="0" err="1">
                <a:latin typeface="Times New Roman"/>
                <a:cs typeface="Times New Roman"/>
              </a:rPr>
              <a:t>I</a:t>
            </a:r>
            <a:r>
              <a:rPr lang="ru-RU" dirty="0">
                <a:latin typeface="Times New Roman"/>
                <a:cs typeface="Times New Roman"/>
              </a:rPr>
              <a:t>, уровень доказанности </a:t>
            </a:r>
            <a:r>
              <a:rPr lang="ru-RU" dirty="0" err="1">
                <a:latin typeface="Times New Roman"/>
                <a:cs typeface="Times New Roman"/>
              </a:rPr>
              <a:t>C</a:t>
            </a:r>
            <a:r>
              <a:rPr lang="ru-RU" dirty="0">
                <a:latin typeface="Times New Roman"/>
                <a:cs typeface="Times New Roman"/>
              </a:rPr>
              <a:t>). У больных, ранее не принимавших </a:t>
            </a:r>
            <a:r>
              <a:rPr lang="ru-RU" dirty="0" err="1">
                <a:latin typeface="Times New Roman"/>
                <a:cs typeface="Times New Roman"/>
              </a:rPr>
              <a:t>дигоксин</a:t>
            </a:r>
            <a:r>
              <a:rPr lang="ru-RU" dirty="0">
                <a:latin typeface="Times New Roman"/>
                <a:cs typeface="Times New Roman"/>
              </a:rPr>
              <a:t>, его назначение </a:t>
            </a:r>
            <a:r>
              <a:rPr lang="ru-RU" dirty="0" err="1">
                <a:latin typeface="Times New Roman"/>
                <a:cs typeface="Times New Roman"/>
              </a:rPr>
              <a:t>долж</a:t>
            </a:r>
            <a:r>
              <a:rPr lang="ru-RU" dirty="0">
                <a:latin typeface="Times New Roman"/>
                <a:cs typeface="Times New Roman"/>
              </a:rPr>
              <a:t>- но быть рассмотрено при </a:t>
            </a:r>
            <a:r>
              <a:rPr lang="ru-RU" dirty="0" err="1">
                <a:latin typeface="Times New Roman"/>
                <a:cs typeface="Times New Roman"/>
              </a:rPr>
              <a:t>тахисистолическои</a:t>
            </a:r>
            <a:r>
              <a:rPr lang="ru-RU" dirty="0">
                <a:latin typeface="Times New Roman"/>
                <a:cs typeface="Times New Roman"/>
              </a:rPr>
              <a:t>̆ форме ФП (класс рекомендаций </a:t>
            </a:r>
            <a:r>
              <a:rPr lang="ru-RU" dirty="0" err="1">
                <a:latin typeface="Times New Roman"/>
                <a:cs typeface="Times New Roman"/>
              </a:rPr>
              <a:t>IIa</a:t>
            </a:r>
            <a:r>
              <a:rPr lang="ru-RU" dirty="0">
                <a:latin typeface="Times New Roman"/>
                <a:cs typeface="Times New Roman"/>
              </a:rPr>
              <a:t>, уровень доказанности </a:t>
            </a:r>
            <a:r>
              <a:rPr lang="ru-RU" dirty="0" err="1">
                <a:latin typeface="Times New Roman"/>
                <a:cs typeface="Times New Roman"/>
              </a:rPr>
              <a:t>C</a:t>
            </a:r>
            <a:r>
              <a:rPr lang="ru-RU" dirty="0">
                <a:latin typeface="Times New Roman"/>
                <a:cs typeface="Times New Roman"/>
              </a:rPr>
              <a:t>) и при синусовом ритме в случае наличия нескольких эпи- </a:t>
            </a:r>
            <a:r>
              <a:rPr lang="ru-RU" dirty="0" err="1">
                <a:latin typeface="Times New Roman"/>
                <a:cs typeface="Times New Roman"/>
              </a:rPr>
              <a:t>зодов</a:t>
            </a:r>
            <a:r>
              <a:rPr lang="ru-RU" dirty="0">
                <a:latin typeface="Times New Roman"/>
                <a:cs typeface="Times New Roman"/>
              </a:rPr>
              <a:t> ОДСН в течение года, </a:t>
            </a:r>
            <a:r>
              <a:rPr lang="ru-RU" dirty="0" err="1">
                <a:latin typeface="Times New Roman"/>
                <a:cs typeface="Times New Roman"/>
              </a:rPr>
              <a:t>низкои</a:t>
            </a:r>
            <a:r>
              <a:rPr lang="ru-RU" dirty="0">
                <a:latin typeface="Times New Roman"/>
                <a:cs typeface="Times New Roman"/>
              </a:rPr>
              <a:t>̆ ФВ ЛЖ ≤25%, </a:t>
            </a:r>
            <a:r>
              <a:rPr lang="ru-RU" dirty="0" err="1">
                <a:latin typeface="Times New Roman"/>
                <a:cs typeface="Times New Roman"/>
              </a:rPr>
              <a:t>дила</a:t>
            </a:r>
            <a:r>
              <a:rPr lang="ru-RU" dirty="0">
                <a:latin typeface="Times New Roman"/>
                <a:cs typeface="Times New Roman"/>
              </a:rPr>
              <a:t>- </a:t>
            </a:r>
            <a:r>
              <a:rPr lang="ru-RU" dirty="0" err="1">
                <a:latin typeface="Times New Roman"/>
                <a:cs typeface="Times New Roman"/>
              </a:rPr>
              <a:t>тации</a:t>
            </a:r>
            <a:r>
              <a:rPr lang="ru-RU" dirty="0">
                <a:latin typeface="Times New Roman"/>
                <a:cs typeface="Times New Roman"/>
              </a:rPr>
              <a:t> ЛЖ и высокого ФК (III–IV) вне эпизода ОДСН (класс рекомендаций </a:t>
            </a:r>
            <a:r>
              <a:rPr lang="ru-RU" dirty="0" err="1">
                <a:latin typeface="Times New Roman"/>
                <a:cs typeface="Times New Roman"/>
              </a:rPr>
              <a:t>IIa</a:t>
            </a:r>
            <a:r>
              <a:rPr lang="ru-RU" dirty="0">
                <a:latin typeface="Times New Roman"/>
                <a:cs typeface="Times New Roman"/>
              </a:rPr>
              <a:t>, уровень доказанности </a:t>
            </a:r>
            <a:r>
              <a:rPr lang="ru-RU" dirty="0" err="1">
                <a:latin typeface="Times New Roman"/>
                <a:cs typeface="Times New Roman"/>
              </a:rPr>
              <a:t>B</a:t>
            </a:r>
            <a:r>
              <a:rPr lang="ru-RU" dirty="0">
                <a:latin typeface="Times New Roman"/>
                <a:cs typeface="Times New Roman"/>
              </a:rPr>
              <a:t>) [36]. </a:t>
            </a:r>
            <a:endParaRPr lang="ru-RU" dirty="0">
              <a:latin typeface="Times New Roman"/>
              <a:cs typeface="Times New Roman"/>
            </a:endParaRPr>
          </a:p>
          <a:p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73943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/>
                <a:cs typeface="Times New Roman"/>
              </a:rPr>
              <a:t>Вазодилататоры: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>
                <a:latin typeface="Times New Roman"/>
                <a:cs typeface="Times New Roman"/>
              </a:rPr>
              <a:t>Нитроглицерин </a:t>
            </a:r>
            <a:endParaRPr lang="ru-RU" dirty="0" smtClean="0">
              <a:latin typeface="Times New Roman"/>
              <a:cs typeface="Times New Roman"/>
            </a:endParaRPr>
          </a:p>
          <a:p>
            <a:r>
              <a:rPr lang="ru-RU" dirty="0" err="1" smtClean="0">
                <a:latin typeface="Times New Roman"/>
                <a:cs typeface="Times New Roman"/>
              </a:rPr>
              <a:t>Изосорбид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динитрат</a:t>
            </a:r>
            <a:r>
              <a:rPr lang="ru-RU" dirty="0">
                <a:latin typeface="Times New Roman"/>
                <a:cs typeface="Times New Roman"/>
              </a:rPr>
              <a:t> </a:t>
            </a:r>
            <a:endParaRPr lang="ru-RU" dirty="0" smtClean="0">
              <a:latin typeface="Times New Roman"/>
              <a:cs typeface="Times New Roman"/>
            </a:endParaRPr>
          </a:p>
          <a:p>
            <a:r>
              <a:rPr lang="ru-RU" dirty="0" err="1" smtClean="0">
                <a:latin typeface="Times New Roman"/>
                <a:cs typeface="Times New Roman"/>
              </a:rPr>
              <a:t>Нитропруссид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натрия </a:t>
            </a:r>
            <a:endParaRPr lang="ru-RU" dirty="0">
              <a:latin typeface="Times New Roman"/>
              <a:cs typeface="Times New Roman"/>
            </a:endParaRPr>
          </a:p>
          <a:p>
            <a:r>
              <a:rPr lang="ru-RU" dirty="0" err="1">
                <a:latin typeface="Times New Roman"/>
                <a:cs typeface="Times New Roman"/>
              </a:rPr>
              <a:t>Серелаксин</a:t>
            </a:r>
            <a:r>
              <a:rPr lang="ru-RU" dirty="0">
                <a:latin typeface="Times New Roman"/>
                <a:cs typeface="Times New Roman"/>
              </a:rPr>
              <a:t> </a:t>
            </a:r>
            <a:endParaRPr lang="ru-RU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ru-RU" dirty="0" smtClean="0">
                <a:latin typeface="Times New Roman"/>
                <a:cs typeface="Times New Roman"/>
              </a:rPr>
              <a:t>Показаны при лечении ОДСН поскольку снижают </a:t>
            </a:r>
            <a:r>
              <a:rPr lang="ru-RU" dirty="0" err="1" smtClean="0">
                <a:latin typeface="Times New Roman"/>
                <a:cs typeface="Times New Roman"/>
              </a:rPr>
              <a:t>преднагрузку</a:t>
            </a:r>
            <a:r>
              <a:rPr lang="ru-RU" dirty="0" smtClean="0">
                <a:latin typeface="Times New Roman"/>
                <a:cs typeface="Times New Roman"/>
              </a:rPr>
              <a:t> и давление в малом круге кровообращения, купируют симптомы отека легких.</a:t>
            </a:r>
          </a:p>
        </p:txBody>
      </p:sp>
    </p:spTree>
    <p:extLst>
      <p:ext uri="{BB962C8B-B14F-4D97-AF65-F5344CB8AC3E}">
        <p14:creationId xmlns:p14="http://schemas.microsoft.com/office/powerpoint/2010/main" val="2659538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1268760"/>
            <a:ext cx="8136904" cy="5047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Times New Roman"/>
                <a:cs typeface="Times New Roman"/>
              </a:rPr>
              <a:t>3.1.5 Терапия, применение которой может быть опасно, и не рекомендовано для больных хронической сердечной недостаточностью II - IV функционального класса и сниженной фракцией выброса левого желудочка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-</a:t>
            </a:r>
            <a:r>
              <a:rPr lang="ru-RU" sz="1400" dirty="0" err="1" smtClean="0">
                <a:latin typeface="Times New Roman"/>
                <a:cs typeface="Times New Roman"/>
              </a:rPr>
              <a:t>Тиазолидиндионы</a:t>
            </a:r>
            <a:r>
              <a:rPr lang="ru-RU" sz="1400" dirty="0" smtClean="0">
                <a:latin typeface="Times New Roman"/>
                <a:cs typeface="Times New Roman"/>
              </a:rPr>
              <a:t> </a:t>
            </a:r>
            <a:r>
              <a:rPr lang="ru-RU" sz="1400" dirty="0">
                <a:latin typeface="Times New Roman"/>
                <a:cs typeface="Times New Roman"/>
              </a:rPr>
              <a:t>(</a:t>
            </a:r>
            <a:r>
              <a:rPr lang="ru-RU" sz="1400" dirty="0" err="1">
                <a:latin typeface="Times New Roman"/>
                <a:cs typeface="Times New Roman"/>
              </a:rPr>
              <a:t>глитазоны</a:t>
            </a:r>
            <a:r>
              <a:rPr lang="ru-RU" sz="1400" dirty="0">
                <a:latin typeface="Times New Roman"/>
                <a:cs typeface="Times New Roman"/>
              </a:rPr>
              <a:t> не рекомендуются больным ХСН), так как вызывают задержку жидкости, в связи с чем повышают риск развития декомпенсации </a:t>
            </a:r>
            <a:endParaRPr lang="ru-RU" sz="1400" dirty="0" smtClean="0">
              <a:latin typeface="Times New Roman"/>
              <a:cs typeface="Times New Roman"/>
            </a:endParaRPr>
          </a:p>
          <a:p>
            <a:r>
              <a:rPr lang="uk-UA" sz="1400" dirty="0" smtClean="0">
                <a:latin typeface="Times New Roman"/>
                <a:cs typeface="Times New Roman"/>
              </a:rPr>
              <a:t>-Уровень </a:t>
            </a:r>
            <a:r>
              <a:rPr lang="uk-UA" sz="1400" dirty="0">
                <a:latin typeface="Times New Roman"/>
                <a:cs typeface="Times New Roman"/>
              </a:rPr>
              <a:t>убедительности рекомендаций III (Уровень достоверности доказательств A).</a:t>
            </a:r>
          </a:p>
          <a:p>
            <a:r>
              <a:rPr lang="ru-RU" sz="1400" dirty="0">
                <a:latin typeface="Times New Roman"/>
                <a:cs typeface="Times New Roman"/>
              </a:rPr>
              <a:t>- Большинство БМКК (</a:t>
            </a:r>
            <a:r>
              <a:rPr lang="ru-RU" sz="1400" dirty="0" err="1">
                <a:latin typeface="Times New Roman"/>
                <a:cs typeface="Times New Roman"/>
              </a:rPr>
              <a:t>дилитиазем</a:t>
            </a:r>
            <a:r>
              <a:rPr lang="ru-RU" sz="1400" dirty="0">
                <a:latin typeface="Times New Roman"/>
                <a:cs typeface="Times New Roman"/>
              </a:rPr>
              <a:t>, </a:t>
            </a:r>
            <a:r>
              <a:rPr lang="ru-RU" sz="1400" dirty="0" err="1">
                <a:latin typeface="Times New Roman"/>
                <a:cs typeface="Times New Roman"/>
              </a:rPr>
              <a:t>верапамил</a:t>
            </a:r>
            <a:r>
              <a:rPr lang="ru-RU" sz="1400" dirty="0">
                <a:latin typeface="Times New Roman"/>
                <a:cs typeface="Times New Roman"/>
              </a:rPr>
              <a:t>**, коротко действующие </a:t>
            </a:r>
            <a:r>
              <a:rPr lang="ru-RU" sz="1400" dirty="0" err="1">
                <a:latin typeface="Times New Roman"/>
                <a:cs typeface="Times New Roman"/>
              </a:rPr>
              <a:t>дигидропиридины</a:t>
            </a:r>
            <a:r>
              <a:rPr lang="ru-RU" sz="1400" dirty="0">
                <a:latin typeface="Times New Roman"/>
                <a:cs typeface="Times New Roman"/>
              </a:rPr>
              <a:t>) не рекомендуются к применению при СН из-за наличия отрицательного инотропного действия, что способствует развитию декомпенсации у больных ХСН .</a:t>
            </a:r>
            <a:endParaRPr lang="ru-RU" sz="1400" dirty="0">
              <a:latin typeface="Times New Roman"/>
              <a:cs typeface="Times New Roman"/>
              <a:hlinkClick r:id="rId2"/>
            </a:endParaRPr>
          </a:p>
          <a:p>
            <a:r>
              <a:rPr lang="uk-UA" sz="1400" dirty="0">
                <a:latin typeface="Times New Roman"/>
                <a:cs typeface="Times New Roman"/>
              </a:rPr>
              <a:t>Уровень убедительности рекомендаций III (Уровень достоверности доказательств C).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Комментарии: </a:t>
            </a:r>
            <a:r>
              <a:rPr lang="ru-RU" sz="1400" dirty="0">
                <a:latin typeface="Times New Roman"/>
                <a:cs typeface="Times New Roman"/>
              </a:rPr>
              <a:t>Исключение составляют </a:t>
            </a:r>
            <a:r>
              <a:rPr lang="ru-RU" sz="1400" dirty="0" err="1">
                <a:latin typeface="Times New Roman"/>
                <a:cs typeface="Times New Roman"/>
              </a:rPr>
              <a:t>фелодипин</a:t>
            </a:r>
            <a:r>
              <a:rPr lang="ru-RU" sz="1400" dirty="0">
                <a:latin typeface="Times New Roman"/>
                <a:cs typeface="Times New Roman"/>
              </a:rPr>
              <a:t> и </a:t>
            </a:r>
            <a:r>
              <a:rPr lang="ru-RU" sz="1400" dirty="0" err="1">
                <a:latin typeface="Times New Roman"/>
                <a:cs typeface="Times New Roman"/>
              </a:rPr>
              <a:t>амлодипин</a:t>
            </a:r>
            <a:r>
              <a:rPr lang="ru-RU" sz="1400" dirty="0">
                <a:latin typeface="Times New Roman"/>
                <a:cs typeface="Times New Roman"/>
              </a:rPr>
              <a:t>**, которые не влияют на прогноз пациентов с ХСН (исследования PRAISE </a:t>
            </a:r>
            <a:r>
              <a:rPr lang="ru-RU" sz="1400" dirty="0" err="1">
                <a:latin typeface="Times New Roman"/>
                <a:cs typeface="Times New Roman"/>
              </a:rPr>
              <a:t>I</a:t>
            </a:r>
            <a:r>
              <a:rPr lang="ru-RU" sz="1400" dirty="0">
                <a:latin typeface="Times New Roman"/>
                <a:cs typeface="Times New Roman"/>
              </a:rPr>
              <a:t> и II; </a:t>
            </a:r>
            <a:r>
              <a:rPr lang="ru-RU" sz="1400" dirty="0" err="1">
                <a:latin typeface="Times New Roman"/>
                <a:cs typeface="Times New Roman"/>
              </a:rPr>
              <a:t>V-HeFT</a:t>
            </a:r>
            <a:r>
              <a:rPr lang="ru-RU" sz="1400" dirty="0">
                <a:latin typeface="Times New Roman"/>
                <a:cs typeface="Times New Roman"/>
              </a:rPr>
              <a:t> III) </a:t>
            </a:r>
            <a:r>
              <a:rPr lang="ru-RU" sz="1400" dirty="0" smtClean="0">
                <a:latin typeface="Times New Roman"/>
                <a:cs typeface="Times New Roman"/>
              </a:rPr>
              <a:t>.</a:t>
            </a:r>
          </a:p>
          <a:p>
            <a:r>
              <a:rPr lang="ru-RU" sz="1400" dirty="0" smtClean="0">
                <a:latin typeface="Times New Roman"/>
                <a:cs typeface="Times New Roman"/>
              </a:rPr>
              <a:t>Применение </a:t>
            </a:r>
            <a:r>
              <a:rPr lang="ru-RU" sz="1400" dirty="0">
                <a:latin typeface="Times New Roman"/>
                <a:cs typeface="Times New Roman"/>
              </a:rPr>
              <a:t>НПВС </a:t>
            </a:r>
            <a:r>
              <a:rPr lang="ru-RU" sz="1400" dirty="0" smtClean="0">
                <a:latin typeface="Times New Roman"/>
                <a:cs typeface="Times New Roman"/>
              </a:rPr>
              <a:t>и </a:t>
            </a:r>
            <a:r>
              <a:rPr lang="ru-RU" sz="1400" dirty="0">
                <a:latin typeface="Times New Roman"/>
                <a:cs typeface="Times New Roman"/>
              </a:rPr>
              <a:t>ингибиторов ЦОГ-2 не рекомендуется при ХСН, так как НПВС и ингибиторы ЦОГ-2 провоцируют задержку натрия и жидкости, что повышает риск развития декомпенсации у больных ХСН </a:t>
            </a:r>
            <a:r>
              <a:rPr lang="ru-RU" sz="1400" dirty="0" smtClean="0">
                <a:latin typeface="Times New Roman"/>
                <a:cs typeface="Times New Roman"/>
              </a:rPr>
              <a:t>.</a:t>
            </a:r>
            <a:endParaRPr lang="ru-RU" sz="1400" dirty="0">
              <a:latin typeface="Times New Roman"/>
              <a:cs typeface="Times New Roman"/>
              <a:hlinkClick r:id="rId3"/>
            </a:endParaRPr>
          </a:p>
          <a:p>
            <a:r>
              <a:rPr lang="uk-UA" sz="1400" dirty="0">
                <a:latin typeface="Times New Roman"/>
                <a:cs typeface="Times New Roman"/>
              </a:rPr>
              <a:t>Уровень убедительности рекомендаций III (Уровень достоверности доказательств B).</a:t>
            </a:r>
          </a:p>
          <a:p>
            <a:r>
              <a:rPr lang="ru-RU" sz="1400" dirty="0">
                <a:latin typeface="Times New Roman"/>
                <a:cs typeface="Times New Roman"/>
              </a:rPr>
              <a:t>- "Тройная" блокада РААС в любой комбинации: </a:t>
            </a:r>
            <a:r>
              <a:rPr lang="ru-RU" sz="1400" dirty="0" err="1">
                <a:latin typeface="Times New Roman"/>
                <a:cs typeface="Times New Roman"/>
              </a:rPr>
              <a:t>иАПФ</a:t>
            </a:r>
            <a:r>
              <a:rPr lang="ru-RU" sz="1400" dirty="0">
                <a:latin typeface="Times New Roman"/>
                <a:cs typeface="Times New Roman"/>
              </a:rPr>
              <a:t> + АМКР + БРА (или прямой ингибитор ренина) не рекомендуются при лечении больных ХСН из-за высокого риска развития </a:t>
            </a:r>
            <a:r>
              <a:rPr lang="ru-RU" sz="1400" dirty="0" err="1">
                <a:latin typeface="Times New Roman"/>
                <a:cs typeface="Times New Roman"/>
              </a:rPr>
              <a:t>гиперкалиемии</a:t>
            </a:r>
            <a:r>
              <a:rPr lang="ru-RU" sz="1400" dirty="0">
                <a:latin typeface="Times New Roman"/>
                <a:cs typeface="Times New Roman"/>
              </a:rPr>
              <a:t>, ухудшения функции почек и гипотонии </a:t>
            </a:r>
            <a:r>
              <a:rPr lang="ru-RU" sz="1400" dirty="0" smtClean="0">
                <a:latin typeface="Times New Roman"/>
                <a:cs typeface="Times New Roman"/>
              </a:rPr>
              <a:t>.</a:t>
            </a:r>
            <a:endParaRPr lang="ru-RU" sz="1400" dirty="0">
              <a:latin typeface="Times New Roman"/>
              <a:cs typeface="Times New Roman"/>
              <a:hlinkClick r:id="rId4"/>
            </a:endParaRPr>
          </a:p>
          <a:p>
            <a:r>
              <a:rPr lang="uk-UA" sz="1400" dirty="0">
                <a:latin typeface="Times New Roman"/>
                <a:cs typeface="Times New Roman"/>
              </a:rPr>
              <a:t>Уровень убедительности рекомендаций III (Уровень достоверности доказательств C).</a:t>
            </a:r>
          </a:p>
          <a:p>
            <a:r>
              <a:rPr lang="ru-RU" sz="1400" dirty="0">
                <a:latin typeface="Times New Roman"/>
                <a:cs typeface="Times New Roman"/>
              </a:rPr>
              <a:t>- </a:t>
            </a:r>
            <a:r>
              <a:rPr lang="ru-RU" sz="1400" dirty="0" err="1">
                <a:latin typeface="Times New Roman"/>
                <a:cs typeface="Times New Roman"/>
              </a:rPr>
              <a:t>Антиаритмики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I</a:t>
            </a:r>
            <a:r>
              <a:rPr lang="ru-RU" sz="1400" dirty="0">
                <a:latin typeface="Times New Roman"/>
                <a:cs typeface="Times New Roman"/>
              </a:rPr>
              <a:t> класса не рекомендуются больным ХСН, так как повышают риск внезапной смерти у пациентов с систолической дисфункцией ЛЖ </a:t>
            </a:r>
            <a:r>
              <a:rPr lang="ru-RU" sz="1400" dirty="0" smtClean="0">
                <a:latin typeface="Times New Roman"/>
                <a:cs typeface="Times New Roman"/>
              </a:rPr>
              <a:t>.</a:t>
            </a:r>
            <a:endParaRPr lang="ru-RU" sz="1400" dirty="0">
              <a:latin typeface="Times New Roman"/>
              <a:cs typeface="Times New Roman"/>
              <a:hlinkClick r:id="rId5"/>
            </a:endParaRPr>
          </a:p>
          <a:p>
            <a:r>
              <a:rPr lang="uk-UA" sz="1400" dirty="0">
                <a:latin typeface="Times New Roman"/>
                <a:cs typeface="Times New Roman"/>
              </a:rPr>
              <a:t>Уровень убедительности рекомендаций III (Уровень достоверности доказательств A).</a:t>
            </a:r>
            <a:endParaRPr lang="ru-RU" sz="1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785794"/>
            <a:ext cx="85991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/>
                <a:cs typeface="Times New Roman"/>
              </a:rPr>
              <a:t>Лечение  пациентов с ХСН и желудочковыми нарушениями ритма</a:t>
            </a:r>
            <a:r>
              <a:rPr lang="ru-RU" sz="2000" b="1" dirty="0" smtClean="0"/>
              <a:t>:</a:t>
            </a:r>
          </a:p>
          <a:p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79512" y="1340768"/>
            <a:ext cx="878497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Имплантация </a:t>
            </a:r>
            <a:r>
              <a:rPr lang="ru-RU" dirty="0" err="1" smtClean="0">
                <a:latin typeface="Times New Roman"/>
                <a:cs typeface="Times New Roman"/>
              </a:rPr>
              <a:t>кардиовертера</a:t>
            </a:r>
            <a:r>
              <a:rPr lang="ru-RU" dirty="0" smtClean="0">
                <a:latin typeface="Times New Roman"/>
                <a:cs typeface="Times New Roman"/>
              </a:rPr>
              <a:t> дефибриллятора, сердечная </a:t>
            </a:r>
            <a:r>
              <a:rPr lang="ru-RU" dirty="0" err="1" smtClean="0">
                <a:latin typeface="Times New Roman"/>
                <a:cs typeface="Times New Roman"/>
              </a:rPr>
              <a:t>ресинхронизирующая</a:t>
            </a:r>
            <a:r>
              <a:rPr lang="ru-RU" dirty="0" smtClean="0">
                <a:latin typeface="Times New Roman"/>
                <a:cs typeface="Times New Roman"/>
              </a:rPr>
              <a:t> терапия 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ru-RU" dirty="0" smtClean="0">
                <a:latin typeface="Times New Roman"/>
                <a:cs typeface="Times New Roman"/>
              </a:rPr>
              <a:t> дефибриллятор </a:t>
            </a:r>
            <a:r>
              <a:rPr lang="en-US" dirty="0" smtClean="0">
                <a:latin typeface="Times New Roman"/>
                <a:cs typeface="Times New Roman"/>
              </a:rPr>
              <a:t>–</a:t>
            </a:r>
            <a:r>
              <a:rPr lang="ru-RU" dirty="0" smtClean="0">
                <a:latin typeface="Times New Roman"/>
                <a:cs typeface="Times New Roman"/>
              </a:rPr>
              <a:t> рекомендуемая терапия определенной группе больных.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Применение ААП </a:t>
            </a:r>
            <a:r>
              <a:rPr lang="en-US" dirty="0" smtClean="0">
                <a:latin typeface="Times New Roman"/>
                <a:cs typeface="Times New Roman"/>
              </a:rPr>
              <a:t>IA</a:t>
            </a:r>
            <a:r>
              <a:rPr lang="ru-RU" dirty="0" smtClean="0">
                <a:latin typeface="Times New Roman"/>
                <a:cs typeface="Times New Roman"/>
              </a:rPr>
              <a:t> и</a:t>
            </a:r>
            <a:r>
              <a:rPr lang="en-US" dirty="0" smtClean="0">
                <a:latin typeface="Times New Roman"/>
                <a:cs typeface="Times New Roman"/>
              </a:rPr>
              <a:t> IC</a:t>
            </a:r>
            <a:r>
              <a:rPr lang="ru-RU" dirty="0" smtClean="0">
                <a:latin typeface="Times New Roman"/>
                <a:cs typeface="Times New Roman"/>
              </a:rPr>
              <a:t>  классов не рекомендовано у больных с ХСН. </a:t>
            </a:r>
          </a:p>
          <a:p>
            <a:r>
              <a:rPr lang="ru-RU" dirty="0" err="1" smtClean="0">
                <a:latin typeface="Times New Roman"/>
                <a:cs typeface="Times New Roman"/>
              </a:rPr>
              <a:t>Амиодарон</a:t>
            </a:r>
            <a:r>
              <a:rPr lang="ru-RU" dirty="0" smtClean="0">
                <a:latin typeface="Times New Roman"/>
                <a:cs typeface="Times New Roman"/>
              </a:rPr>
              <a:t> возможно в комбинации с В АБ.  </a:t>
            </a:r>
            <a:r>
              <a:rPr lang="ru-RU" dirty="0" err="1" smtClean="0">
                <a:latin typeface="Times New Roman"/>
                <a:cs typeface="Times New Roman"/>
              </a:rPr>
              <a:t>Амиодарон</a:t>
            </a:r>
            <a:r>
              <a:rPr lang="ru-RU" dirty="0" smtClean="0">
                <a:latin typeface="Times New Roman"/>
                <a:cs typeface="Times New Roman"/>
              </a:rPr>
              <a:t> снижает также частоту возникновения ФП. </a:t>
            </a:r>
            <a:r>
              <a:rPr lang="en-US" dirty="0" err="1" smtClean="0">
                <a:latin typeface="Times New Roman"/>
                <a:cs typeface="Times New Roman"/>
              </a:rPr>
              <a:t>П</a:t>
            </a:r>
            <a:r>
              <a:rPr lang="ru-RU" dirty="0" err="1" smtClean="0">
                <a:latin typeface="Times New Roman"/>
                <a:cs typeface="Times New Roman"/>
              </a:rPr>
              <a:t>рименяется</a:t>
            </a:r>
            <a:r>
              <a:rPr lang="ru-RU" dirty="0" smtClean="0">
                <a:latin typeface="Times New Roman"/>
                <a:cs typeface="Times New Roman"/>
              </a:rPr>
              <a:t> для фармакологической </a:t>
            </a:r>
            <a:r>
              <a:rPr lang="ru-RU" dirty="0" err="1" smtClean="0">
                <a:latin typeface="Times New Roman"/>
                <a:cs typeface="Times New Roman"/>
              </a:rPr>
              <a:t>кардиоверсии</a:t>
            </a:r>
            <a:r>
              <a:rPr lang="ru-RU" dirty="0" smtClean="0">
                <a:latin typeface="Times New Roman"/>
                <a:cs typeface="Times New Roman"/>
              </a:rPr>
              <a:t> у большинства больных способствует сохранению синусового ритма.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Для пациентов ХСН ФК </a:t>
            </a:r>
            <a:r>
              <a:rPr lang="en-US" dirty="0" smtClean="0">
                <a:latin typeface="Times New Roman"/>
                <a:cs typeface="Times New Roman"/>
              </a:rPr>
              <a:t>I-III</a:t>
            </a:r>
            <a:r>
              <a:rPr lang="ru-RU" dirty="0" smtClean="0">
                <a:latin typeface="Times New Roman"/>
                <a:cs typeface="Times New Roman"/>
              </a:rPr>
              <a:t> рекомендован </a:t>
            </a:r>
            <a:r>
              <a:rPr lang="ru-RU" dirty="0" err="1" smtClean="0">
                <a:latin typeface="Times New Roman"/>
                <a:cs typeface="Times New Roman"/>
              </a:rPr>
              <a:t>дигоксин</a:t>
            </a:r>
            <a:r>
              <a:rPr lang="ru-RU" dirty="0" smtClean="0">
                <a:latin typeface="Times New Roman"/>
                <a:cs typeface="Times New Roman"/>
              </a:rPr>
              <a:t> особенно в случае высоко ЧСС  (уровень убедительных рекомендаций </a:t>
            </a:r>
            <a:r>
              <a:rPr lang="en-US" dirty="0" err="1" smtClean="0">
                <a:latin typeface="Times New Roman"/>
                <a:cs typeface="Times New Roman"/>
              </a:rPr>
              <a:t>Iib</a:t>
            </a:r>
            <a:r>
              <a:rPr lang="ru-RU" dirty="0" smtClean="0">
                <a:latin typeface="Times New Roman"/>
                <a:cs typeface="Times New Roman"/>
              </a:rPr>
              <a:t>.</a:t>
            </a:r>
          </a:p>
          <a:p>
            <a:endParaRPr lang="ru-RU" b="1" dirty="0" smtClean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428604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Профилактика тромбоэмболий у больных с ХСН</a:t>
            </a:r>
            <a:r>
              <a:rPr lang="ru-RU" sz="2400" b="1" dirty="0" smtClean="0"/>
              <a:t>:</a:t>
            </a:r>
          </a:p>
          <a:p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85786" y="1071546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Rectangle 4"/>
          <p:cNvSpPr/>
          <p:nvPr/>
        </p:nvSpPr>
        <p:spPr>
          <a:xfrm>
            <a:off x="467544" y="1628800"/>
            <a:ext cx="83529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latin typeface="Times New Roman"/>
                <a:cs typeface="Times New Roman"/>
              </a:rPr>
              <a:t>Профилактика венозных ТЭО рекомендуется больным, госпитализированным с острой СН или выраженной декомпенсированной ХСН (III или IV ФК), а также если ХСН сочетается с дополнительными факторами </a:t>
            </a:r>
            <a:r>
              <a:rPr lang="ru-RU" sz="1600" dirty="0" smtClean="0">
                <a:latin typeface="Times New Roman"/>
                <a:cs typeface="Times New Roman"/>
              </a:rPr>
              <a:t>риска.</a:t>
            </a:r>
            <a:endParaRPr lang="ru-RU" sz="1600" dirty="0">
              <a:latin typeface="Times New Roman"/>
              <a:cs typeface="Times New Roman"/>
              <a:hlinkClick r:id="rId2"/>
            </a:endParaRPr>
          </a:p>
          <a:p>
            <a:r>
              <a:rPr lang="uk-UA" sz="1600" dirty="0">
                <a:latin typeface="Times New Roman"/>
                <a:cs typeface="Times New Roman"/>
              </a:rPr>
              <a:t>Уровень убедительности рекомендаций I (Уровень достоверности доказательств A).</a:t>
            </a:r>
          </a:p>
          <a:p>
            <a:r>
              <a:rPr lang="ru-RU" sz="1600" dirty="0">
                <a:latin typeface="Times New Roman"/>
                <a:cs typeface="Times New Roman"/>
              </a:rPr>
              <a:t>Комментарии: При отсутствии противопоказаний к средствам выбора относится подкожное введение антикоагулянтов: </a:t>
            </a:r>
            <a:r>
              <a:rPr lang="ru-RU" sz="1600" dirty="0" err="1">
                <a:latin typeface="Times New Roman"/>
                <a:cs typeface="Times New Roman"/>
              </a:rPr>
              <a:t>нефракционированного</a:t>
            </a:r>
            <a:r>
              <a:rPr lang="ru-RU" sz="1600" dirty="0">
                <a:latin typeface="Times New Roman"/>
                <a:cs typeface="Times New Roman"/>
              </a:rPr>
              <a:t> гепарина (5000 ЕД 2 - 3 раза/</a:t>
            </a:r>
            <a:r>
              <a:rPr lang="ru-RU" sz="1600" dirty="0" err="1">
                <a:latin typeface="Times New Roman"/>
                <a:cs typeface="Times New Roman"/>
              </a:rPr>
              <a:t>сут</a:t>
            </a:r>
            <a:r>
              <a:rPr lang="ru-RU" sz="1600" dirty="0">
                <a:latin typeface="Times New Roman"/>
                <a:cs typeface="Times New Roman"/>
              </a:rPr>
              <a:t>; контроль АЧТВ не требуется), </a:t>
            </a:r>
            <a:r>
              <a:rPr lang="ru-RU" sz="1600" dirty="0" err="1">
                <a:latin typeface="Times New Roman"/>
                <a:cs typeface="Times New Roman"/>
              </a:rPr>
              <a:t>эноксапарина</a:t>
            </a:r>
            <a:r>
              <a:rPr lang="ru-RU" sz="1600" dirty="0">
                <a:latin typeface="Times New Roman"/>
                <a:cs typeface="Times New Roman"/>
              </a:rPr>
              <a:t> (40 мг 1 раз/</a:t>
            </a:r>
            <a:r>
              <a:rPr lang="ru-RU" sz="1600" dirty="0" err="1" smtClean="0">
                <a:latin typeface="Times New Roman"/>
                <a:cs typeface="Times New Roman"/>
              </a:rPr>
              <a:t>сут</a:t>
            </a:r>
            <a:r>
              <a:rPr lang="ru-RU" sz="1600" dirty="0" smtClean="0">
                <a:latin typeface="Times New Roman"/>
                <a:cs typeface="Times New Roman"/>
              </a:rPr>
              <a:t>.</a:t>
            </a:r>
            <a:endParaRPr lang="ru-RU" sz="1600" dirty="0">
              <a:latin typeface="Times New Roman"/>
              <a:cs typeface="Times New Roman"/>
              <a:hlinkClick r:id="rId3"/>
            </a:endParaRPr>
          </a:p>
          <a:p>
            <a:r>
              <a:rPr lang="ru-RU" sz="1600" dirty="0">
                <a:latin typeface="Times New Roman"/>
                <a:cs typeface="Times New Roman"/>
              </a:rPr>
              <a:t>Длительность медикаментозной профилактики венозных ТЭО должна составлять от 6 до 21 суток (до восстановления полной двигательной активности или до выписки - в зависимости от того, что наступит ранее). У больных с кровотечением, высоким риском кровотечения или другими противопоказаниями к использованию антикоагулянтов следует использовать механические способы профилактики венозных ТЭО (компрессионный трикотаж или перемежающуюся пневматическую компрессию нижних конечностей). Широкое использование объективных методов диагностики тромбоза глубоких вен (компрессионная </a:t>
            </a:r>
            <a:r>
              <a:rPr lang="ru-RU" sz="1600" dirty="0" err="1">
                <a:latin typeface="Times New Roman"/>
                <a:cs typeface="Times New Roman"/>
              </a:rPr>
              <a:t>ультрасонография</a:t>
            </a:r>
            <a:r>
              <a:rPr lang="ru-RU" sz="1600" dirty="0">
                <a:latin typeface="Times New Roman"/>
                <a:cs typeface="Times New Roman"/>
              </a:rPr>
              <a:t> вен нижних конечностей и другие) у больных, не имеющих симптомов венозных ТЭО, не рекомендуется </a:t>
            </a:r>
            <a:r>
              <a:rPr lang="ru-RU" sz="1600" dirty="0" smtClean="0">
                <a:latin typeface="Times New Roman"/>
                <a:cs typeface="Times New Roman"/>
              </a:rPr>
              <a:t>.</a:t>
            </a:r>
            <a:endParaRPr lang="en-US" sz="16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71480"/>
            <a:ext cx="49422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Хирургическое лечение при ХСН: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484784"/>
            <a:ext cx="7704856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 smtClean="0"/>
              <a:t>Реваскуляризация</a:t>
            </a:r>
            <a:r>
              <a:rPr lang="ru-RU" b="1" dirty="0" smtClean="0"/>
              <a:t> </a:t>
            </a:r>
            <a:r>
              <a:rPr lang="ru-RU" b="1" dirty="0"/>
              <a:t>у пациентов с хронической сердечной недостаточностью</a:t>
            </a:r>
          </a:p>
          <a:p>
            <a:r>
              <a:rPr lang="ru-RU" dirty="0" smtClean="0"/>
              <a:t>- </a:t>
            </a:r>
            <a:r>
              <a:rPr lang="is-IS" dirty="0" smtClean="0"/>
              <a:t>Больному </a:t>
            </a:r>
            <a:r>
              <a:rPr lang="is-IS" dirty="0"/>
              <a:t>ХСН рекомендуется проведение реваскуляризации миокарда при сохранении приступов стенокардии, несмотря на проводимую антиангинальную терапию. </a:t>
            </a:r>
            <a:endParaRPr lang="ru-RU" dirty="0" smtClean="0"/>
          </a:p>
          <a:p>
            <a:r>
              <a:rPr lang="uk-UA" dirty="0" smtClean="0"/>
              <a:t>- Уровень </a:t>
            </a:r>
            <a:r>
              <a:rPr lang="uk-UA" dirty="0"/>
              <a:t>убедительности рекомендаций I (Уровень достоверности доказательств A).</a:t>
            </a:r>
          </a:p>
          <a:p>
            <a:r>
              <a:rPr lang="ru-RU" dirty="0"/>
              <a:t>- У больных ХСН и сниженной ФВ ЛЖ (ФВ ЛЖ &lt;= 35%) проведение КШ рекомендуется при выраженном стенозе ствола левой коронарной артерии или эквиваленте его поражения (проксимальный стеноз ПНА и ОА одновременно).</a:t>
            </a:r>
          </a:p>
          <a:p>
            <a:r>
              <a:rPr lang="uk-UA" dirty="0" smtClean="0"/>
              <a:t> - Уровень </a:t>
            </a:r>
            <a:r>
              <a:rPr lang="uk-UA" dirty="0"/>
              <a:t>убедительности рекомендаций I (Уровень достоверности доказательств C).</a:t>
            </a:r>
            <a:endParaRPr lang="ru-RU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357166"/>
            <a:ext cx="64782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Хирургическая </a:t>
            </a:r>
            <a:r>
              <a:rPr lang="ru-RU" sz="2400" b="1" dirty="0" err="1" smtClean="0">
                <a:latin typeface="Times New Roman"/>
                <a:cs typeface="Times New Roman"/>
              </a:rPr>
              <a:t>реваскуляризация</a:t>
            </a:r>
            <a:r>
              <a:rPr lang="ru-RU" sz="2400" b="1" dirty="0" smtClean="0">
                <a:latin typeface="Times New Roman"/>
                <a:cs typeface="Times New Roman"/>
              </a:rPr>
              <a:t> при ХСН: 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1844824"/>
            <a:ext cx="727280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	Комментарии</a:t>
            </a:r>
            <a:r>
              <a:rPr lang="ru-RU" dirty="0">
                <a:latin typeface="Times New Roman"/>
                <a:cs typeface="Times New Roman"/>
              </a:rPr>
              <a:t>: Хирургическая </a:t>
            </a:r>
            <a:r>
              <a:rPr lang="ru-RU" dirty="0" err="1">
                <a:latin typeface="Times New Roman"/>
                <a:cs typeface="Times New Roman"/>
              </a:rPr>
              <a:t>реваскуляризация</a:t>
            </a:r>
            <a:r>
              <a:rPr lang="ru-RU" dirty="0">
                <a:latin typeface="Times New Roman"/>
                <a:cs typeface="Times New Roman"/>
              </a:rPr>
              <a:t> показана пациентам как с сохраненной ФВ ЛЖ, так и сниженной ФВ ЛЖ. Особенно актуальна у пациентов с тяжелым </a:t>
            </a:r>
            <a:r>
              <a:rPr lang="ru-RU" dirty="0" err="1">
                <a:latin typeface="Times New Roman"/>
                <a:cs typeface="Times New Roman"/>
              </a:rPr>
              <a:t>трехсосудистым</a:t>
            </a:r>
            <a:r>
              <a:rPr lang="ru-RU" dirty="0">
                <a:latin typeface="Times New Roman"/>
                <a:cs typeface="Times New Roman"/>
              </a:rPr>
              <a:t> поражением с вовлечением ствола левой коронарной артерии или эквиваленте его поражения (проксимальный стеноз ПНА и ОА одновременно), при проксимальном стенозе ПНА и двух- или </a:t>
            </a:r>
            <a:r>
              <a:rPr lang="ru-RU" dirty="0" err="1">
                <a:latin typeface="Times New Roman"/>
                <a:cs typeface="Times New Roman"/>
              </a:rPr>
              <a:t>трехсосудистом</a:t>
            </a:r>
            <a:r>
              <a:rPr lang="ru-RU" dirty="0">
                <a:latin typeface="Times New Roman"/>
                <a:cs typeface="Times New Roman"/>
              </a:rPr>
              <a:t> поражении.</a:t>
            </a:r>
          </a:p>
          <a:p>
            <a:r>
              <a:rPr lang="ru-RU" dirty="0">
                <a:latin typeface="Times New Roman"/>
                <a:cs typeface="Times New Roman"/>
              </a:rPr>
              <a:t>- У больных ХСН и сниженной ФВ ЛЖ (ФВ ЛЖ &lt;= 35%) проведение КШ рекомендуется при выраженном стенозе ПНА и тяжелом </a:t>
            </a:r>
            <a:r>
              <a:rPr lang="ru-RU" dirty="0" err="1">
                <a:latin typeface="Times New Roman"/>
                <a:cs typeface="Times New Roman"/>
              </a:rPr>
              <a:t>трехсосудистом</a:t>
            </a:r>
            <a:r>
              <a:rPr lang="ru-RU" dirty="0">
                <a:latin typeface="Times New Roman"/>
                <a:cs typeface="Times New Roman"/>
              </a:rPr>
              <a:t> поражении для снижения риска смерти и госпитализаций по сердечно-сосудистой причине </a:t>
            </a:r>
            <a:r>
              <a:rPr lang="ru-RU" dirty="0" smtClean="0">
                <a:latin typeface="Times New Roman"/>
                <a:cs typeface="Times New Roman"/>
              </a:rPr>
              <a:t>[</a:t>
            </a:r>
            <a:r>
              <a:rPr lang="uk-UA" dirty="0">
                <a:latin typeface="Times New Roman"/>
                <a:cs typeface="Times New Roman"/>
              </a:rPr>
              <a:t>Уровень убедительности рекомендаций I (Уровень достоверности доказательств B)</a:t>
            </a:r>
            <a:r>
              <a:rPr lang="uk-UA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Имплантация ИКД</a:t>
            </a:r>
            <a:endParaRPr lang="ru-RU" sz="3200" b="1" dirty="0">
              <a:latin typeface="Times New Roman"/>
              <a:cs typeface="Times New Roman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dirty="0" smtClean="0">
                <a:latin typeface="Times New Roman"/>
                <a:cs typeface="Times New Roman"/>
              </a:rPr>
              <a:t>Имплантация </a:t>
            </a:r>
            <a:r>
              <a:rPr lang="ru-RU" sz="1800" dirty="0" err="1" smtClean="0">
                <a:latin typeface="Times New Roman"/>
                <a:cs typeface="Times New Roman"/>
              </a:rPr>
              <a:t>кардиовертера</a:t>
            </a:r>
            <a:r>
              <a:rPr lang="ru-RU" sz="1800" dirty="0" smtClean="0">
                <a:latin typeface="Times New Roman"/>
                <a:cs typeface="Times New Roman"/>
              </a:rPr>
              <a:t> дефибриллятора </a:t>
            </a:r>
            <a:r>
              <a:rPr lang="en-US" sz="1800" dirty="0" smtClean="0">
                <a:latin typeface="Times New Roman"/>
                <a:cs typeface="Times New Roman"/>
              </a:rPr>
              <a:t>–</a:t>
            </a:r>
            <a:r>
              <a:rPr lang="ru-RU" sz="1800" dirty="0" smtClean="0">
                <a:latin typeface="Times New Roman"/>
                <a:cs typeface="Times New Roman"/>
              </a:rPr>
              <a:t> рекомендована для улучшения прогноза пациентам, перенесшим желудочковые нарушения ритма, приведшие к нестабильности гемодинамики, уровень убедительных рекомендаций </a:t>
            </a:r>
            <a:r>
              <a:rPr lang="en-US" sz="1800" dirty="0" smtClean="0">
                <a:latin typeface="Times New Roman"/>
                <a:cs typeface="Times New Roman"/>
              </a:rPr>
              <a:t>I</a:t>
            </a:r>
            <a:r>
              <a:rPr lang="ru-RU" sz="1800" dirty="0" smtClean="0">
                <a:latin typeface="Times New Roman"/>
                <a:cs typeface="Times New Roman"/>
              </a:rPr>
              <a:t> (уровень достоверности доказательств А).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/>
                <a:cs typeface="Times New Roman"/>
              </a:rPr>
              <a:t>Имплантация ИКД рекомендуется больным с целью профилактики внезапной смерти при ишемической систолической дисфункции ЛЖ, после перенесенного не менее 40 дней назад ИМ, ФВ</a:t>
            </a:r>
            <a:r>
              <a:rPr lang="en-US" sz="1800" dirty="0" smtClean="0">
                <a:latin typeface="Times New Roman"/>
                <a:cs typeface="Times New Roman"/>
              </a:rPr>
              <a:t>&lt;=</a:t>
            </a:r>
            <a:r>
              <a:rPr lang="ru-RU" sz="1800" dirty="0" smtClean="0">
                <a:latin typeface="Times New Roman"/>
                <a:cs typeface="Times New Roman"/>
              </a:rPr>
              <a:t>35, ФК </a:t>
            </a:r>
            <a:r>
              <a:rPr lang="en-US" sz="1800" dirty="0" smtClean="0">
                <a:latin typeface="Times New Roman"/>
                <a:cs typeface="Times New Roman"/>
              </a:rPr>
              <a:t>II-III</a:t>
            </a:r>
            <a:r>
              <a:rPr lang="ru-RU" sz="1800" dirty="0" smtClean="0">
                <a:latin typeface="Times New Roman"/>
                <a:cs typeface="Times New Roman"/>
              </a:rPr>
              <a:t> и ожидаемая продолжительность жизни которых составляет более года при хорошем функциональном статусе.</a:t>
            </a:r>
          </a:p>
          <a:p>
            <a:pPr marL="0" indent="0">
              <a:buNone/>
            </a:pPr>
            <a:r>
              <a:rPr lang="ru-RU" sz="1800" dirty="0" smtClean="0">
                <a:latin typeface="Times New Roman"/>
                <a:cs typeface="Times New Roman"/>
              </a:rPr>
              <a:t>Имплантация ИКД не рекомендована пациентам с </a:t>
            </a:r>
            <a:r>
              <a:rPr lang="en-US" sz="1800" dirty="0" smtClean="0">
                <a:latin typeface="Times New Roman"/>
                <a:cs typeface="Times New Roman"/>
              </a:rPr>
              <a:t>IV </a:t>
            </a:r>
            <a:r>
              <a:rPr lang="ru-RU" sz="1800" dirty="0" smtClean="0">
                <a:latin typeface="Times New Roman"/>
                <a:cs typeface="Times New Roman"/>
              </a:rPr>
              <a:t>ФК, рефрактерным к терапии, не имеющим показаний для проведения СРТ, имплантации искусственного ЛЖ или трансплантации сердца.</a:t>
            </a:r>
            <a:endParaRPr lang="ru-RU"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Механическая поддержка кровообращения при терминальной стадии ХСН.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>
                <a:latin typeface="Times New Roman"/>
                <a:cs typeface="Times New Roman"/>
              </a:rPr>
              <a:t>Трансплантация сердца всегда была методом выбора лечения у ограниченного   числа больных в терминальной стадии ХСН. Пациенты с аппаратом искусственного кровообращения в качестве переходной терапии имеют лучшую выживаемость во время ожидания трансплантации сердца.  Важно отметить. </a:t>
            </a:r>
            <a:r>
              <a:rPr lang="en-US" sz="2000" dirty="0" err="1" smtClean="0">
                <a:latin typeface="Times New Roman"/>
                <a:cs typeface="Times New Roman"/>
              </a:rPr>
              <a:t>Ч</a:t>
            </a:r>
            <a:r>
              <a:rPr lang="ru-RU" sz="2000" dirty="0" smtClean="0">
                <a:latin typeface="Times New Roman"/>
                <a:cs typeface="Times New Roman"/>
              </a:rPr>
              <a:t>то в результате проведения механической поддержки кровообращения у некоторых больных СН происходит обратное </a:t>
            </a:r>
            <a:r>
              <a:rPr lang="ru-RU" sz="2000" dirty="0" err="1" smtClean="0">
                <a:latin typeface="Times New Roman"/>
                <a:cs typeface="Times New Roman"/>
              </a:rPr>
              <a:t>ремоделирование</a:t>
            </a:r>
            <a:r>
              <a:rPr lang="ru-RU" sz="2000" dirty="0" smtClean="0">
                <a:latin typeface="Times New Roman"/>
                <a:cs typeface="Times New Roman"/>
              </a:rPr>
              <a:t>   сердца и улучшение функции ЛЖ.</a:t>
            </a:r>
            <a:endParaRPr lang="ru-RU"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>
                <a:latin typeface="Times New Roman"/>
                <a:cs typeface="Times New Roman"/>
              </a:rPr>
              <a:t>Тест 6 минутной ходьбы:</a:t>
            </a:r>
            <a:endParaRPr lang="en-US" sz="40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dirty="0" smtClean="0">
                <a:latin typeface="Times New Roman"/>
                <a:cs typeface="Times New Roman"/>
              </a:rPr>
              <a:t>ФК </a:t>
            </a:r>
            <a:r>
              <a:rPr lang="en-US" sz="2000" dirty="0" smtClean="0">
                <a:latin typeface="Times New Roman"/>
                <a:cs typeface="Times New Roman"/>
              </a:rPr>
              <a:t>I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–</a:t>
            </a:r>
            <a:r>
              <a:rPr lang="ru-RU" sz="2000" dirty="0" smtClean="0">
                <a:latin typeface="Times New Roman"/>
                <a:cs typeface="Times New Roman"/>
              </a:rPr>
              <a:t> в течении 6 минут пройдено 426-550 метров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/>
                <a:cs typeface="Times New Roman"/>
              </a:rPr>
              <a:t>ФК </a:t>
            </a:r>
            <a:r>
              <a:rPr lang="en-US" sz="2000" dirty="0" smtClean="0">
                <a:latin typeface="Times New Roman"/>
                <a:cs typeface="Times New Roman"/>
              </a:rPr>
              <a:t>II</a:t>
            </a:r>
            <a:r>
              <a:rPr lang="ru-RU" sz="2000" dirty="0" smtClean="0">
                <a:latin typeface="Times New Roman"/>
                <a:cs typeface="Times New Roman"/>
              </a:rPr>
              <a:t> </a:t>
            </a:r>
            <a:r>
              <a:rPr lang="en-US" sz="2000" dirty="0" smtClean="0">
                <a:latin typeface="Times New Roman"/>
                <a:cs typeface="Times New Roman"/>
              </a:rPr>
              <a:t>–</a:t>
            </a:r>
            <a:r>
              <a:rPr lang="ru-RU" sz="2000" dirty="0" smtClean="0">
                <a:latin typeface="Times New Roman"/>
                <a:cs typeface="Times New Roman"/>
              </a:rPr>
              <a:t> в течении 6 минут пройдено 301-425 метров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/>
                <a:cs typeface="Times New Roman"/>
              </a:rPr>
              <a:t>ФК </a:t>
            </a:r>
            <a:r>
              <a:rPr lang="en-US" sz="2000" dirty="0" smtClean="0">
                <a:latin typeface="Times New Roman"/>
                <a:cs typeface="Times New Roman"/>
              </a:rPr>
              <a:t>III</a:t>
            </a:r>
            <a:r>
              <a:rPr lang="ru-RU" sz="2000" dirty="0" smtClean="0">
                <a:latin typeface="Times New Roman"/>
                <a:cs typeface="Times New Roman"/>
              </a:rPr>
              <a:t> в течении 6 минут пройдено 151-300 метров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/>
                <a:cs typeface="Times New Roman"/>
              </a:rPr>
              <a:t>ФК </a:t>
            </a:r>
            <a:r>
              <a:rPr lang="en-US" sz="2000" dirty="0" smtClean="0">
                <a:latin typeface="Times New Roman"/>
                <a:cs typeface="Times New Roman"/>
              </a:rPr>
              <a:t>IV</a:t>
            </a:r>
            <a:r>
              <a:rPr lang="ru-RU" sz="2000" dirty="0" smtClean="0">
                <a:latin typeface="Times New Roman"/>
                <a:cs typeface="Times New Roman"/>
              </a:rPr>
              <a:t>   в течении 6 минут пройдено менее 150 метров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8998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14348" y="1285860"/>
            <a:ext cx="745805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Times New Roman"/>
                <a:cs typeface="Times New Roman"/>
              </a:rPr>
              <a:t>Этиология и патогенез ХСН: В  РФ основными причинами ХСН являются артериальная гипертензия, ИБС. Их комбинация встречается у половины пациентов. К другим причинам ХСН относятся различные пороки сердца, миокардиты. </a:t>
            </a:r>
          </a:p>
          <a:p>
            <a:r>
              <a:rPr lang="ru-RU" sz="2800" dirty="0" smtClean="0">
                <a:latin typeface="Times New Roman"/>
                <a:cs typeface="Times New Roman"/>
              </a:rPr>
              <a:t>У пациентов с систолической дисфункцией ЛЖ происходящие в </a:t>
            </a:r>
            <a:r>
              <a:rPr lang="ru-RU" sz="2800" dirty="0" err="1" smtClean="0">
                <a:latin typeface="Times New Roman"/>
                <a:cs typeface="Times New Roman"/>
              </a:rPr>
              <a:t>кардиомиоцитах</a:t>
            </a:r>
            <a:r>
              <a:rPr lang="ru-RU" sz="2800" dirty="0" smtClean="0">
                <a:latin typeface="Times New Roman"/>
                <a:cs typeface="Times New Roman"/>
              </a:rPr>
              <a:t> и </a:t>
            </a:r>
            <a:r>
              <a:rPr lang="ru-RU" sz="2800" dirty="0" err="1" smtClean="0">
                <a:latin typeface="Times New Roman"/>
                <a:cs typeface="Times New Roman"/>
              </a:rPr>
              <a:t>экстрацеллюлярном</a:t>
            </a:r>
            <a:r>
              <a:rPr lang="ru-RU" sz="2800" dirty="0" smtClean="0">
                <a:latin typeface="Times New Roman"/>
                <a:cs typeface="Times New Roman"/>
              </a:rPr>
              <a:t> матриксе после </a:t>
            </a:r>
            <a:r>
              <a:rPr lang="ru-RU" sz="2800" dirty="0" err="1" smtClean="0">
                <a:latin typeface="Times New Roman"/>
                <a:cs typeface="Times New Roman"/>
              </a:rPr>
              <a:t>миокардиального</a:t>
            </a:r>
            <a:r>
              <a:rPr lang="ru-RU" sz="2800" dirty="0" smtClean="0">
                <a:latin typeface="Times New Roman"/>
                <a:cs typeface="Times New Roman"/>
              </a:rPr>
              <a:t> повреждения (ИМ) приводят к патологическому </a:t>
            </a:r>
            <a:r>
              <a:rPr lang="ru-RU" sz="2800" dirty="0" err="1" smtClean="0">
                <a:latin typeface="Times New Roman"/>
                <a:cs typeface="Times New Roman"/>
              </a:rPr>
              <a:t>ремоделированию</a:t>
            </a:r>
            <a:r>
              <a:rPr lang="ru-RU" sz="2800" dirty="0" smtClean="0">
                <a:latin typeface="Times New Roman"/>
                <a:cs typeface="Times New Roman"/>
              </a:rPr>
              <a:t> желудочка с его дилатацией, изменению геометрии ЛЖ и нарушению </a:t>
            </a:r>
            <a:r>
              <a:rPr lang="ru-RU" sz="2800" dirty="0" err="1" smtClean="0">
                <a:latin typeface="Times New Roman"/>
                <a:cs typeface="Times New Roman"/>
              </a:rPr>
              <a:t>контрактильности</a:t>
            </a:r>
            <a:r>
              <a:rPr lang="ru-RU" sz="2800" dirty="0" smtClean="0">
                <a:latin typeface="Times New Roman"/>
                <a:cs typeface="Times New Roman"/>
              </a:rPr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en-US" sz="2400" dirty="0">
              <a:latin typeface="Times New Roman"/>
              <a:cs typeface="Times New Roman"/>
            </a:endParaRPr>
          </a:p>
          <a:p>
            <a:pPr algn="just"/>
            <a:r>
              <a:rPr lang="ru-RU" sz="2400" dirty="0">
                <a:latin typeface="Times New Roman"/>
                <a:cs typeface="Times New Roman"/>
              </a:rPr>
              <a:t>Ограничение потребления жидкости актуально толь- ко в </a:t>
            </a:r>
            <a:r>
              <a:rPr lang="ru-RU" sz="2400" dirty="0" err="1">
                <a:latin typeface="Times New Roman"/>
                <a:cs typeface="Times New Roman"/>
              </a:rPr>
              <a:t>крайних</a:t>
            </a:r>
            <a:r>
              <a:rPr lang="ru-RU" sz="2400" dirty="0">
                <a:latin typeface="Times New Roman"/>
                <a:cs typeface="Times New Roman"/>
              </a:rPr>
              <a:t> ситуациях: при декомпенсированном тяже- лом течении ХСН, требующем в/в введения диуретиков. В обычных ситуациях объем жидкости составляет менее 2 л/сутки (минимум приема жидкости – 1,5 л/</a:t>
            </a:r>
            <a:r>
              <a:rPr lang="ru-RU" sz="2400" dirty="0" err="1">
                <a:latin typeface="Times New Roman"/>
                <a:cs typeface="Times New Roman"/>
              </a:rPr>
              <a:t>сут</a:t>
            </a:r>
            <a:r>
              <a:rPr lang="ru-RU" sz="2400" dirty="0">
                <a:latin typeface="Times New Roman"/>
                <a:cs typeface="Times New Roman"/>
              </a:rPr>
              <a:t>.). </a:t>
            </a:r>
            <a:endParaRPr lang="ru-RU" sz="2400" dirty="0">
              <a:latin typeface="Times New Roman"/>
              <a:cs typeface="Times New Roman"/>
            </a:endParaRPr>
          </a:p>
          <a:p>
            <a:pPr algn="just"/>
            <a:endParaRPr lang="en-US" sz="2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740562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Контроль массы тела: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>
                <a:latin typeface="Times New Roman"/>
                <a:cs typeface="Times New Roman"/>
              </a:rPr>
              <a:t>Прирост веса &gt;2 кг за 1–3 дня скорее всего </a:t>
            </a:r>
            <a:r>
              <a:rPr lang="ru-RU" dirty="0" smtClean="0">
                <a:latin typeface="Times New Roman"/>
                <a:cs typeface="Times New Roman"/>
              </a:rPr>
              <a:t>свидетельствует </a:t>
            </a:r>
            <a:r>
              <a:rPr lang="ru-RU" dirty="0">
                <a:latin typeface="Times New Roman"/>
                <a:cs typeface="Times New Roman"/>
              </a:rPr>
              <a:t>о задержке жидкости в организме и риске </a:t>
            </a:r>
            <a:r>
              <a:rPr lang="ru-RU" dirty="0" smtClean="0">
                <a:latin typeface="Times New Roman"/>
                <a:cs typeface="Times New Roman"/>
              </a:rPr>
              <a:t>развития </a:t>
            </a:r>
            <a:r>
              <a:rPr lang="ru-RU" dirty="0">
                <a:latin typeface="Times New Roman"/>
                <a:cs typeface="Times New Roman"/>
              </a:rPr>
              <a:t>декомпенсации. </a:t>
            </a:r>
            <a:endParaRPr lang="ru-RU" dirty="0">
              <a:latin typeface="Times New Roman"/>
              <a:cs typeface="Times New Roman"/>
            </a:endParaRPr>
          </a:p>
          <a:p>
            <a:r>
              <a:rPr lang="ru-RU" dirty="0">
                <a:latin typeface="Times New Roman"/>
                <a:cs typeface="Times New Roman"/>
              </a:rPr>
              <a:t>Наличие ожирения или избыточного веса ухудшает прогноз больного ХСН, и во всех случаях ИМТ более 25 кг/м2 требует специальных мер и ограничения </a:t>
            </a:r>
            <a:r>
              <a:rPr lang="ru-RU" dirty="0" err="1" smtClean="0">
                <a:latin typeface="Times New Roman"/>
                <a:cs typeface="Times New Roman"/>
              </a:rPr>
              <a:t>калорийности</a:t>
            </a:r>
            <a:r>
              <a:rPr lang="ru-RU" dirty="0" smtClean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питания. </a:t>
            </a:r>
            <a:endParaRPr lang="ru-RU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80252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Реабилитация: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/>
                <a:cs typeface="Times New Roman"/>
              </a:rPr>
              <a:t>Важнейшеи</a:t>
            </a:r>
            <a:r>
              <a:rPr lang="ru-RU" sz="2800" dirty="0">
                <a:latin typeface="Times New Roman"/>
                <a:cs typeface="Times New Roman"/>
              </a:rPr>
              <a:t>̆ частью реабилитации пациентов с ХСН являются физические тренировки. Аэробные физические тренировки </a:t>
            </a:r>
            <a:r>
              <a:rPr lang="ru-RU" sz="2800" dirty="0" err="1">
                <a:latin typeface="Times New Roman"/>
                <a:cs typeface="Times New Roman"/>
              </a:rPr>
              <a:t>умереннои</a:t>
            </a:r>
            <a:r>
              <a:rPr lang="ru-RU" sz="2800" dirty="0">
                <a:latin typeface="Times New Roman"/>
                <a:cs typeface="Times New Roman"/>
              </a:rPr>
              <a:t>̆ интенсивности способствуют улучшению функциональных </a:t>
            </a:r>
            <a:r>
              <a:rPr lang="ru-RU" sz="2800" dirty="0" err="1">
                <a:latin typeface="Times New Roman"/>
                <a:cs typeface="Times New Roman"/>
              </a:rPr>
              <a:t>возможностеи</a:t>
            </a:r>
            <a:r>
              <a:rPr lang="ru-RU" sz="2800" dirty="0">
                <a:latin typeface="Times New Roman"/>
                <a:cs typeface="Times New Roman"/>
              </a:rPr>
              <a:t>̆, приводят к улучшению качества жизни и снижению количества госпитализаций по поводу ХСН у пациентов с СН со </a:t>
            </a:r>
            <a:r>
              <a:rPr lang="ru-RU" sz="2800" dirty="0" err="1" smtClean="0">
                <a:latin typeface="Times New Roman"/>
                <a:cs typeface="Times New Roman"/>
              </a:rPr>
              <a:t>сниженнои</a:t>
            </a:r>
            <a:r>
              <a:rPr lang="ru-RU" sz="2800" dirty="0" smtClean="0">
                <a:latin typeface="Times New Roman"/>
                <a:cs typeface="Times New Roman"/>
              </a:rPr>
              <a:t>̆ </a:t>
            </a:r>
            <a:r>
              <a:rPr lang="ru-RU" sz="2800" dirty="0">
                <a:latin typeface="Times New Roman"/>
                <a:cs typeface="Times New Roman"/>
              </a:rPr>
              <a:t>ФВ ЛЖ (класс рекомендаций </a:t>
            </a:r>
            <a:r>
              <a:rPr lang="ru-RU" sz="2800" dirty="0" err="1">
                <a:latin typeface="Times New Roman"/>
                <a:cs typeface="Times New Roman"/>
              </a:rPr>
              <a:t>I</a:t>
            </a:r>
            <a:r>
              <a:rPr lang="ru-RU" sz="2800" dirty="0">
                <a:latin typeface="Times New Roman"/>
                <a:cs typeface="Times New Roman"/>
              </a:rPr>
              <a:t>, уровень </a:t>
            </a:r>
            <a:r>
              <a:rPr lang="ru-RU" sz="2800" dirty="0" smtClean="0">
                <a:latin typeface="Times New Roman"/>
                <a:cs typeface="Times New Roman"/>
              </a:rPr>
              <a:t>доказанности </a:t>
            </a:r>
            <a:r>
              <a:rPr lang="ru-RU" sz="2800" dirty="0" err="1">
                <a:latin typeface="Times New Roman"/>
                <a:cs typeface="Times New Roman"/>
              </a:rPr>
              <a:t>A</a:t>
            </a:r>
            <a:r>
              <a:rPr lang="ru-RU" sz="2800" dirty="0">
                <a:latin typeface="Times New Roman"/>
                <a:cs typeface="Times New Roman"/>
              </a:rPr>
              <a:t>). У пациентов с </a:t>
            </a:r>
            <a:r>
              <a:rPr lang="ru-RU" sz="2800" dirty="0" err="1">
                <a:latin typeface="Times New Roman"/>
                <a:cs typeface="Times New Roman"/>
              </a:rPr>
              <a:t>сохраненнои</a:t>
            </a:r>
            <a:r>
              <a:rPr lang="ru-RU" sz="2800" dirty="0">
                <a:latin typeface="Times New Roman"/>
                <a:cs typeface="Times New Roman"/>
              </a:rPr>
              <a:t>̆ ФВ регулярное выполнение аэробных физических нагрузок </a:t>
            </a:r>
            <a:r>
              <a:rPr lang="ru-RU" sz="2800" dirty="0" err="1">
                <a:latin typeface="Times New Roman"/>
                <a:cs typeface="Times New Roman"/>
              </a:rPr>
              <a:t>умереннои</a:t>
            </a:r>
            <a:r>
              <a:rPr lang="ru-RU" sz="2800" dirty="0">
                <a:latin typeface="Times New Roman"/>
                <a:cs typeface="Times New Roman"/>
              </a:rPr>
              <a:t>̆ интенсивности влияет на уменьшение симптоматики и улучшение функционального статуса (класс </a:t>
            </a:r>
            <a:r>
              <a:rPr lang="ru-RU" sz="2800" dirty="0" smtClean="0">
                <a:latin typeface="Times New Roman"/>
                <a:cs typeface="Times New Roman"/>
              </a:rPr>
              <a:t>рекомендаций </a:t>
            </a:r>
            <a:r>
              <a:rPr lang="ru-RU" sz="2800" dirty="0" err="1">
                <a:latin typeface="Times New Roman"/>
                <a:cs typeface="Times New Roman"/>
              </a:rPr>
              <a:t>I</a:t>
            </a:r>
            <a:r>
              <a:rPr lang="ru-RU" sz="2800" dirty="0">
                <a:latin typeface="Times New Roman"/>
                <a:cs typeface="Times New Roman"/>
              </a:rPr>
              <a:t>, уровень доказанности </a:t>
            </a:r>
            <a:r>
              <a:rPr lang="ru-RU" sz="2800" dirty="0" err="1">
                <a:latin typeface="Times New Roman"/>
                <a:cs typeface="Times New Roman"/>
              </a:rPr>
              <a:t>A</a:t>
            </a:r>
            <a:r>
              <a:rPr lang="ru-RU" sz="2800" dirty="0">
                <a:latin typeface="Times New Roman"/>
                <a:cs typeface="Times New Roman"/>
              </a:rPr>
              <a:t>) [52, 81–84]. </a:t>
            </a:r>
            <a:endParaRPr lang="ru-RU" sz="28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5739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/>
                <a:cs typeface="Times New Roman"/>
              </a:rPr>
              <a:t>Основным для выбора режима нагрузок </a:t>
            </a:r>
            <a:r>
              <a:rPr lang="ru-RU" dirty="0" smtClean="0">
                <a:latin typeface="Times New Roman"/>
                <a:cs typeface="Times New Roman"/>
              </a:rPr>
              <a:t>является </a:t>
            </a:r>
            <a:r>
              <a:rPr lang="ru-RU" dirty="0">
                <a:latin typeface="Times New Roman"/>
                <a:cs typeface="Times New Roman"/>
              </a:rPr>
              <a:t>определение </a:t>
            </a:r>
            <a:r>
              <a:rPr lang="ru-RU" dirty="0" err="1">
                <a:latin typeface="Times New Roman"/>
                <a:cs typeface="Times New Roman"/>
              </a:rPr>
              <a:t>исходнои</a:t>
            </a:r>
            <a:r>
              <a:rPr lang="ru-RU" dirty="0">
                <a:latin typeface="Times New Roman"/>
                <a:cs typeface="Times New Roman"/>
              </a:rPr>
              <a:t>̆ толерантности при помощи КПНТ. Пациенты с СН со значением </a:t>
            </a:r>
            <a:r>
              <a:rPr lang="ru-RU" dirty="0" err="1">
                <a:latin typeface="Times New Roman"/>
                <a:cs typeface="Times New Roman"/>
              </a:rPr>
              <a:t>пиковои</a:t>
            </a:r>
            <a:r>
              <a:rPr lang="ru-RU" dirty="0">
                <a:latin typeface="Times New Roman"/>
                <a:cs typeface="Times New Roman"/>
              </a:rPr>
              <a:t>̆ VО2 менее 10 мл/кг/мин и VE/VСО2 более 40 относятся к группе высокого риска и отличаются особенно </a:t>
            </a:r>
            <a:r>
              <a:rPr lang="ru-RU" dirty="0" smtClean="0">
                <a:latin typeface="Times New Roman"/>
                <a:cs typeface="Times New Roman"/>
              </a:rPr>
              <a:t>неблагоприятным </a:t>
            </a:r>
            <a:r>
              <a:rPr lang="ru-RU" dirty="0">
                <a:latin typeface="Times New Roman"/>
                <a:cs typeface="Times New Roman"/>
              </a:rPr>
              <a:t>прогнозом [85, 86]. При невозможности </a:t>
            </a:r>
            <a:r>
              <a:rPr lang="ru-RU" dirty="0" smtClean="0">
                <a:latin typeface="Times New Roman"/>
                <a:cs typeface="Times New Roman"/>
              </a:rPr>
              <a:t>проведения </a:t>
            </a:r>
            <a:r>
              <a:rPr lang="ru-RU" dirty="0">
                <a:latin typeface="Times New Roman"/>
                <a:cs typeface="Times New Roman"/>
              </a:rPr>
              <a:t>КПНТ проводят тест 6-мин ходьбы (класс </a:t>
            </a:r>
            <a:r>
              <a:rPr lang="ru-RU" dirty="0" err="1">
                <a:latin typeface="Times New Roman"/>
                <a:cs typeface="Times New Roman"/>
              </a:rPr>
              <a:t>рекомен</a:t>
            </a:r>
            <a:r>
              <a:rPr lang="ru-RU" dirty="0">
                <a:latin typeface="Times New Roman"/>
                <a:cs typeface="Times New Roman"/>
              </a:rPr>
              <a:t>- </a:t>
            </a:r>
            <a:r>
              <a:rPr lang="ru-RU" dirty="0" err="1">
                <a:latin typeface="Times New Roman"/>
                <a:cs typeface="Times New Roman"/>
              </a:rPr>
              <a:t>дации</a:t>
            </a:r>
            <a:r>
              <a:rPr lang="ru-RU" dirty="0">
                <a:latin typeface="Times New Roman"/>
                <a:cs typeface="Times New Roman"/>
              </a:rPr>
              <a:t>̆ </a:t>
            </a:r>
            <a:r>
              <a:rPr lang="ru-RU" dirty="0" err="1">
                <a:latin typeface="Times New Roman"/>
                <a:cs typeface="Times New Roman"/>
              </a:rPr>
              <a:t>IIa</a:t>
            </a:r>
            <a:r>
              <a:rPr lang="ru-RU" dirty="0">
                <a:latin typeface="Times New Roman"/>
                <a:cs typeface="Times New Roman"/>
              </a:rPr>
              <a:t>, уровень доказанности </a:t>
            </a:r>
            <a:r>
              <a:rPr lang="ru-RU" dirty="0" err="1">
                <a:latin typeface="Times New Roman"/>
                <a:cs typeface="Times New Roman"/>
              </a:rPr>
              <a:t>C</a:t>
            </a:r>
            <a:r>
              <a:rPr lang="ru-RU" dirty="0">
                <a:latin typeface="Times New Roman"/>
                <a:cs typeface="Times New Roman"/>
              </a:rPr>
              <a:t>). </a:t>
            </a:r>
            <a:endParaRPr lang="ru-RU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81744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/>
                <a:cs typeface="Times New Roman"/>
              </a:rPr>
              <a:t>Для пациентов, преодолевающих менее 150 м, т. е. </a:t>
            </a:r>
            <a:r>
              <a:rPr lang="ru-RU" sz="2800" dirty="0" err="1">
                <a:latin typeface="Times New Roman"/>
                <a:cs typeface="Times New Roman"/>
              </a:rPr>
              <a:t>отно</a:t>
            </a:r>
            <a:r>
              <a:rPr lang="ru-RU" sz="2800" dirty="0">
                <a:latin typeface="Times New Roman"/>
                <a:cs typeface="Times New Roman"/>
              </a:rPr>
              <a:t>- </a:t>
            </a:r>
            <a:r>
              <a:rPr lang="ru-RU" sz="2800" dirty="0" err="1">
                <a:latin typeface="Times New Roman"/>
                <a:cs typeface="Times New Roman"/>
              </a:rPr>
              <a:t>сящихся</a:t>
            </a:r>
            <a:r>
              <a:rPr lang="ru-RU" sz="2800" dirty="0">
                <a:latin typeface="Times New Roman"/>
                <a:cs typeface="Times New Roman"/>
              </a:rPr>
              <a:t> к IV ФК, а также имеющих </a:t>
            </a:r>
            <a:r>
              <a:rPr lang="ru-RU" sz="2800" dirty="0" err="1">
                <a:latin typeface="Times New Roman"/>
                <a:cs typeface="Times New Roman"/>
              </a:rPr>
              <a:t>выраженныи</a:t>
            </a:r>
            <a:r>
              <a:rPr lang="ru-RU" sz="2800" dirty="0">
                <a:latin typeface="Times New Roman"/>
                <a:cs typeface="Times New Roman"/>
              </a:rPr>
              <a:t>̆ дефицит массы тела, кахексию, общепринятые физические </a:t>
            </a:r>
            <a:r>
              <a:rPr lang="ru-RU" sz="2800" dirty="0" smtClean="0">
                <a:latin typeface="Times New Roman"/>
                <a:cs typeface="Times New Roman"/>
              </a:rPr>
              <a:t>нагрузки </a:t>
            </a:r>
            <a:r>
              <a:rPr lang="ru-RU" sz="2800" dirty="0">
                <a:latin typeface="Times New Roman"/>
                <a:cs typeface="Times New Roman"/>
              </a:rPr>
              <a:t>не показаны. В этих случаях на первом этапе (период стабилизации состояния) пациент выполняет упражнения для тренировки мышц вдоха и выдоха (класс </a:t>
            </a:r>
            <a:r>
              <a:rPr lang="ru-RU" sz="2800" dirty="0" smtClean="0">
                <a:latin typeface="Times New Roman"/>
                <a:cs typeface="Times New Roman"/>
              </a:rPr>
              <a:t>рекомендаций </a:t>
            </a:r>
            <a:r>
              <a:rPr lang="ru-RU" sz="2800" dirty="0" err="1">
                <a:latin typeface="Times New Roman"/>
                <a:cs typeface="Times New Roman"/>
              </a:rPr>
              <a:t>I</a:t>
            </a:r>
            <a:r>
              <a:rPr lang="ru-RU" sz="2800" dirty="0">
                <a:latin typeface="Times New Roman"/>
                <a:cs typeface="Times New Roman"/>
              </a:rPr>
              <a:t>, уровень доказанности С) [87, 88]. При </a:t>
            </a:r>
            <a:r>
              <a:rPr lang="ru-RU" sz="2800" dirty="0" smtClean="0">
                <a:latin typeface="Times New Roman"/>
                <a:cs typeface="Times New Roman"/>
              </a:rPr>
              <a:t>стабилизации </a:t>
            </a:r>
            <a:r>
              <a:rPr lang="ru-RU" sz="2800" dirty="0">
                <a:latin typeface="Times New Roman"/>
                <a:cs typeface="Times New Roman"/>
              </a:rPr>
              <a:t>состояния пациента необходимо повторить 6МТХ. При выполнении 6МТХ более 200 м целесообразно </a:t>
            </a:r>
            <a:r>
              <a:rPr lang="ru-RU" sz="2800" dirty="0" smtClean="0">
                <a:latin typeface="Times New Roman"/>
                <a:cs typeface="Times New Roman"/>
              </a:rPr>
              <a:t>рекомендовать </a:t>
            </a:r>
            <a:r>
              <a:rPr lang="ru-RU" sz="2800" dirty="0">
                <a:latin typeface="Times New Roman"/>
                <a:cs typeface="Times New Roman"/>
              </a:rPr>
              <a:t>физические нагрузки в виде ходьбы. </a:t>
            </a:r>
            <a:endParaRPr lang="ru-RU" sz="28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7648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Диета: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2800" dirty="0">
                <a:latin typeface="Times New Roman"/>
                <a:cs typeface="Times New Roman"/>
              </a:rPr>
              <a:t>Хлорид натрия (поваренная соль) вызывает задержку жидкости в организме, повышает АД и нагрузку на сердце. Для определения количества натрия в продуктах следует использовать маркировку на упаковке. Дополнительные мероприятия по снижению количества </a:t>
            </a:r>
            <a:r>
              <a:rPr lang="ru-RU" sz="2800" dirty="0" err="1">
                <a:latin typeface="Times New Roman"/>
                <a:cs typeface="Times New Roman"/>
              </a:rPr>
              <a:t>повареннои</a:t>
            </a:r>
            <a:r>
              <a:rPr lang="ru-RU" sz="2800" dirty="0">
                <a:latin typeface="Times New Roman"/>
                <a:cs typeface="Times New Roman"/>
              </a:rPr>
              <a:t>̆ соли в рационе: не держать солонку на столе и не досаливать пищу, ограничить употребление промышленно </a:t>
            </a:r>
            <a:r>
              <a:rPr lang="ru-RU" sz="2800" dirty="0" err="1">
                <a:latin typeface="Times New Roman"/>
                <a:cs typeface="Times New Roman"/>
              </a:rPr>
              <a:t>приго</a:t>
            </a:r>
            <a:r>
              <a:rPr lang="ru-RU" sz="2800" dirty="0">
                <a:latin typeface="Times New Roman"/>
                <a:cs typeface="Times New Roman"/>
              </a:rPr>
              <a:t>- </a:t>
            </a:r>
            <a:r>
              <a:rPr lang="ru-RU" sz="2800" dirty="0" err="1">
                <a:latin typeface="Times New Roman"/>
                <a:cs typeface="Times New Roman"/>
              </a:rPr>
              <a:t>товленных</a:t>
            </a:r>
            <a:r>
              <a:rPr lang="ru-RU" sz="2800" dirty="0">
                <a:latin typeface="Times New Roman"/>
                <a:cs typeface="Times New Roman"/>
              </a:rPr>
              <a:t> блюд, включая консервированные и </a:t>
            </a:r>
            <a:r>
              <a:rPr lang="ru-RU" sz="2800" dirty="0" err="1">
                <a:latin typeface="Times New Roman"/>
                <a:cs typeface="Times New Roman"/>
              </a:rPr>
              <a:t>заморо</a:t>
            </a:r>
            <a:r>
              <a:rPr lang="ru-RU" sz="2800" dirty="0">
                <a:latin typeface="Times New Roman"/>
                <a:cs typeface="Times New Roman"/>
              </a:rPr>
              <a:t>- </a:t>
            </a:r>
            <a:r>
              <a:rPr lang="ru-RU" sz="2800" dirty="0" err="1">
                <a:latin typeface="Times New Roman"/>
                <a:cs typeface="Times New Roman"/>
              </a:rPr>
              <a:t>женные</a:t>
            </a:r>
            <a:r>
              <a:rPr lang="ru-RU" sz="2800" dirty="0">
                <a:latin typeface="Times New Roman"/>
                <a:cs typeface="Times New Roman"/>
              </a:rPr>
              <a:t>, минимизировать или совсем исключить из </a:t>
            </a:r>
            <a:r>
              <a:rPr lang="ru-RU" sz="2800" dirty="0" err="1">
                <a:latin typeface="Times New Roman"/>
                <a:cs typeface="Times New Roman"/>
              </a:rPr>
              <a:t>раци</a:t>
            </a:r>
            <a:r>
              <a:rPr lang="ru-RU" sz="2800" dirty="0">
                <a:latin typeface="Times New Roman"/>
                <a:cs typeface="Times New Roman"/>
              </a:rPr>
              <a:t>- она колбасные изделия и копчености. Они не только содержат большое количество соли, но и большое коли- </a:t>
            </a:r>
            <a:r>
              <a:rPr lang="ru-RU" sz="2800" dirty="0" err="1">
                <a:latin typeface="Times New Roman"/>
                <a:cs typeface="Times New Roman"/>
              </a:rPr>
              <a:t>чество</a:t>
            </a:r>
            <a:r>
              <a:rPr lang="ru-RU" sz="2800" dirty="0">
                <a:latin typeface="Times New Roman"/>
                <a:cs typeface="Times New Roman"/>
              </a:rPr>
              <a:t> животных жиров, которые повышают уровень ХС. Исключите из рациона домашние соленья. </a:t>
            </a:r>
            <a:endParaRPr lang="ru-RU" sz="2800" dirty="0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ru-RU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/>
                <a:cs typeface="Times New Roman"/>
              </a:rPr>
              <a:t>Контролируйте</a:t>
            </a:r>
            <a:r>
              <a:rPr lang="ru-RU" sz="2800" dirty="0">
                <a:latin typeface="Times New Roman"/>
                <a:cs typeface="Times New Roman"/>
              </a:rPr>
              <a:t> употребление алкоголя. В некоторых случаях врач порекомендует вам </a:t>
            </a:r>
            <a:r>
              <a:rPr lang="ru-RU" sz="2800" dirty="0" err="1">
                <a:latin typeface="Times New Roman"/>
                <a:cs typeface="Times New Roman"/>
              </a:rPr>
              <a:t>полныи</a:t>
            </a:r>
            <a:r>
              <a:rPr lang="ru-RU" sz="2800" dirty="0">
                <a:latin typeface="Times New Roman"/>
                <a:cs typeface="Times New Roman"/>
              </a:rPr>
              <a:t>̆ отказ от </a:t>
            </a:r>
            <a:r>
              <a:rPr lang="ru-RU" sz="2800" dirty="0" smtClean="0">
                <a:latin typeface="Times New Roman"/>
                <a:cs typeface="Times New Roman"/>
              </a:rPr>
              <a:t>алкоголя</a:t>
            </a:r>
            <a:r>
              <a:rPr lang="ru-RU" sz="2800" dirty="0">
                <a:latin typeface="Times New Roman"/>
                <a:cs typeface="Times New Roman"/>
              </a:rPr>
              <a:t>, в других случаях допустимо эпизодическое </a:t>
            </a:r>
            <a:r>
              <a:rPr lang="ru-RU" sz="2800" dirty="0" smtClean="0">
                <a:latin typeface="Times New Roman"/>
                <a:cs typeface="Times New Roman"/>
              </a:rPr>
              <a:t>употребление небольшого количества алкоголя, предпочтительно </a:t>
            </a:r>
            <a:r>
              <a:rPr lang="ru-RU" sz="2800" dirty="0">
                <a:latin typeface="Times New Roman"/>
                <a:cs typeface="Times New Roman"/>
              </a:rPr>
              <a:t>красное сухое вино – 1 бокал или кружку пива, или рюмку водки/коньяка. </a:t>
            </a:r>
            <a:endParaRPr lang="ru-RU" sz="2800" dirty="0">
              <a:latin typeface="Times New Roman"/>
              <a:cs typeface="Times New Roman"/>
            </a:endParaRPr>
          </a:p>
          <a:p>
            <a:pPr marL="0" indent="0" algn="just">
              <a:buNone/>
            </a:pPr>
            <a:endParaRPr lang="ru-RU"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404664"/>
            <a:ext cx="700500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Классификация ХСН (Н. Д. </a:t>
            </a:r>
            <a:r>
              <a:rPr lang="ru-RU" sz="2400" b="1" dirty="0" err="1" smtClean="0">
                <a:latin typeface="Times New Roman"/>
                <a:cs typeface="Times New Roman"/>
              </a:rPr>
              <a:t>Стражеско</a:t>
            </a:r>
            <a:r>
              <a:rPr lang="ru-RU" sz="2400" b="1" dirty="0" smtClean="0">
                <a:latin typeface="Times New Roman"/>
                <a:cs typeface="Times New Roman"/>
              </a:rPr>
              <a:t>, В. Х. Василенко, 1935 г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142984"/>
            <a:ext cx="8174142" cy="5632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Стадия	Описание стадии заболевания</a:t>
            </a:r>
            <a:r>
              <a:rPr lang="ru-RU" dirty="0"/>
              <a:t>	</a:t>
            </a:r>
          </a:p>
          <a:p>
            <a:r>
              <a:rPr lang="ru-RU" b="1" dirty="0" err="1">
                <a:latin typeface="Times New Roman"/>
                <a:cs typeface="Times New Roman"/>
              </a:rPr>
              <a:t>I</a:t>
            </a:r>
            <a:r>
              <a:rPr lang="ru-RU" b="1" dirty="0">
                <a:latin typeface="Times New Roman"/>
                <a:cs typeface="Times New Roman"/>
              </a:rPr>
              <a:t> стадия	Начальная</a:t>
            </a:r>
            <a:r>
              <a:rPr lang="ru-RU" dirty="0">
                <a:latin typeface="Times New Roman"/>
                <a:cs typeface="Times New Roman"/>
              </a:rPr>
              <a:t>, скрытая недостаточность кровообращения, проявляющаяся только при физической нагрузке (одышка, сердцебиение, чрезмерная утомляемость). В покое эти явления исчезают. Гемодинамика не нарушена	</a:t>
            </a:r>
          </a:p>
          <a:p>
            <a:r>
              <a:rPr lang="ru-RU" b="1" dirty="0">
                <a:latin typeface="Times New Roman"/>
                <a:cs typeface="Times New Roman"/>
              </a:rPr>
              <a:t>II стадия	Выраженная</a:t>
            </a:r>
            <a:r>
              <a:rPr lang="ru-RU" dirty="0">
                <a:latin typeface="Times New Roman"/>
                <a:cs typeface="Times New Roman"/>
              </a:rPr>
              <a:t>, длительная недостаточность кровообращения, нарушение гемодинамики (застой в малом и большом круге кровообращения), нарушения функции органов и обмена веществ выражены и в покое, трудоспособность резко ограничена.	</a:t>
            </a:r>
          </a:p>
          <a:p>
            <a:r>
              <a:rPr lang="ru-RU" dirty="0">
                <a:latin typeface="Times New Roman"/>
                <a:cs typeface="Times New Roman"/>
              </a:rPr>
              <a:t>Период </a:t>
            </a:r>
            <a:r>
              <a:rPr lang="ru-RU" b="1" dirty="0">
                <a:latin typeface="Times New Roman"/>
                <a:cs typeface="Times New Roman"/>
              </a:rPr>
              <a:t>А</a:t>
            </a:r>
            <a:r>
              <a:rPr lang="ru-RU" dirty="0">
                <a:latin typeface="Times New Roman"/>
                <a:cs typeface="Times New Roman"/>
              </a:rPr>
              <a:t>	Нарушение гемодинамики выражено умеренно, отмечается нарушение функции какого-либо отдела сердца (право- или левожелудочковая недостаточность).	</a:t>
            </a:r>
          </a:p>
          <a:p>
            <a:r>
              <a:rPr lang="ru-RU" dirty="0">
                <a:latin typeface="Times New Roman"/>
                <a:cs typeface="Times New Roman"/>
              </a:rPr>
              <a:t>Период </a:t>
            </a:r>
            <a:r>
              <a:rPr lang="ru-RU" b="1" dirty="0">
                <a:latin typeface="Times New Roman"/>
                <a:cs typeface="Times New Roman"/>
              </a:rPr>
              <a:t>Б</a:t>
            </a:r>
            <a:r>
              <a:rPr lang="ru-RU" dirty="0">
                <a:latin typeface="Times New Roman"/>
                <a:cs typeface="Times New Roman"/>
              </a:rPr>
              <a:t>	Выраженные нарушения гемодинамики, с вовлечением всей сердечно-сосудистой системы, тяжелые нарушения гемодинамики в малом и большом круге.	</a:t>
            </a:r>
          </a:p>
          <a:p>
            <a:r>
              <a:rPr lang="ru-RU" b="1" dirty="0">
                <a:latin typeface="Times New Roman"/>
                <a:cs typeface="Times New Roman"/>
              </a:rPr>
              <a:t>III стадия</a:t>
            </a:r>
            <a:r>
              <a:rPr lang="ru-RU" dirty="0">
                <a:latin typeface="Times New Roman"/>
                <a:cs typeface="Times New Roman"/>
              </a:rPr>
              <a:t>	Конечная, дистрофическая. Тяжелая недостаточность кровообращения, стойкие изменения обмена веществ и функций органов, необратимые изменения структуры органов и тканей, выраженные дистрофические изменения, полная утрата трудоспособности.	</a:t>
            </a:r>
            <a:endParaRPr lang="ru-RU" dirty="0" smtClean="0">
              <a:latin typeface="Times New Roman"/>
              <a:cs typeface="Times New Roman"/>
            </a:endParaRPr>
          </a:p>
          <a:p>
            <a:r>
              <a:rPr lang="ru-RU" b="1" dirty="0" smtClean="0">
                <a:latin typeface="Times New Roman"/>
                <a:cs typeface="Times New Roman"/>
              </a:rPr>
              <a:t>Для описания выраженности симптомов используют функциональную классификацию Нью-Йоркской Ассоциации сердца</a:t>
            </a:r>
            <a:endParaRPr lang="ru-RU" b="1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/>
                <a:cs typeface="Times New Roman"/>
              </a:rPr>
              <a:t>Функциональная классификация ХСН Нью-Йоркской Ассоциации сердца: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I </a:t>
            </a:r>
            <a:r>
              <a:rPr lang="ru-RU" sz="2800" dirty="0" smtClean="0">
                <a:latin typeface="Times New Roman"/>
                <a:cs typeface="Times New Roman"/>
              </a:rPr>
              <a:t>ФК:  нет ограничения в физической активности, обычная физическая активность не вызывает чрезмерной одышки. </a:t>
            </a:r>
            <a:r>
              <a:rPr lang="uk-UA" sz="2800" dirty="0" smtClean="0">
                <a:latin typeface="Times New Roman"/>
                <a:cs typeface="Times New Roman"/>
              </a:rPr>
              <a:t>У</a:t>
            </a:r>
            <a:r>
              <a:rPr lang="ru-RU" sz="2800" dirty="0" err="1" smtClean="0">
                <a:latin typeface="Times New Roman"/>
                <a:cs typeface="Times New Roman"/>
              </a:rPr>
              <a:t>томляемости</a:t>
            </a:r>
            <a:r>
              <a:rPr lang="ru-RU" sz="2800" dirty="0" smtClean="0">
                <a:latin typeface="Times New Roman"/>
                <a:cs typeface="Times New Roman"/>
              </a:rPr>
              <a:t> или сердцебиения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II </a:t>
            </a:r>
            <a:r>
              <a:rPr lang="ru-RU" sz="2800" dirty="0" smtClean="0">
                <a:latin typeface="Times New Roman"/>
                <a:cs typeface="Times New Roman"/>
              </a:rPr>
              <a:t>ФК: незначительное ограничение в физической активности. Комфортное состояние в покое. </a:t>
            </a:r>
            <a:r>
              <a:rPr lang="en-US" sz="2800" dirty="0" err="1" smtClean="0">
                <a:latin typeface="Times New Roman"/>
                <a:cs typeface="Times New Roman"/>
              </a:rPr>
              <a:t>Н</a:t>
            </a:r>
            <a:r>
              <a:rPr lang="ru-RU" sz="2800" dirty="0" smtClean="0">
                <a:latin typeface="Times New Roman"/>
                <a:cs typeface="Times New Roman"/>
              </a:rPr>
              <a:t>о обычная физическая нагрузка вызывает чрезмерную одышку, утомляемость или сердцебиение.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III </a:t>
            </a:r>
            <a:r>
              <a:rPr lang="ru-RU" sz="2800" dirty="0" smtClean="0">
                <a:latin typeface="Times New Roman"/>
                <a:cs typeface="Times New Roman"/>
              </a:rPr>
              <a:t>ФК: явное ограничение физической активности, комфортное состояние в покое. </a:t>
            </a:r>
            <a:r>
              <a:rPr lang="en-US" sz="2800" dirty="0" err="1" smtClean="0">
                <a:latin typeface="Times New Roman"/>
                <a:cs typeface="Times New Roman"/>
              </a:rPr>
              <a:t>Н</a:t>
            </a:r>
            <a:r>
              <a:rPr lang="ru-RU" sz="2800" dirty="0" smtClean="0">
                <a:latin typeface="Times New Roman"/>
                <a:cs typeface="Times New Roman"/>
              </a:rPr>
              <a:t>о меньшая физическая активность вызывает чрезмерную одышку, утомляемость или сердцебиение.</a:t>
            </a:r>
          </a:p>
          <a:p>
            <a:pPr marL="0" indent="0" algn="just">
              <a:buNone/>
            </a:pPr>
            <a:r>
              <a:rPr lang="en-US" sz="2800" dirty="0" smtClean="0">
                <a:latin typeface="Times New Roman"/>
                <a:cs typeface="Times New Roman"/>
              </a:rPr>
              <a:t>IV </a:t>
            </a:r>
            <a:r>
              <a:rPr lang="ru-RU" sz="2800" dirty="0" smtClean="0">
                <a:latin typeface="Times New Roman"/>
                <a:cs typeface="Times New Roman"/>
              </a:rPr>
              <a:t>ФК: невозможно выполнять любую физическую нагрузку  без дискомфорта, симптомы могут присутствовать в покое. </a:t>
            </a:r>
            <a:r>
              <a:rPr lang="en-US" sz="2800" dirty="0" err="1" smtClean="0">
                <a:latin typeface="Times New Roman"/>
                <a:cs typeface="Times New Roman"/>
              </a:rPr>
              <a:t>П</a:t>
            </a:r>
            <a:r>
              <a:rPr lang="ru-RU" sz="2800" dirty="0" err="1" smtClean="0">
                <a:latin typeface="Times New Roman"/>
                <a:cs typeface="Times New Roman"/>
              </a:rPr>
              <a:t>ри</a:t>
            </a:r>
            <a:r>
              <a:rPr lang="ru-RU" sz="2800" dirty="0" smtClean="0">
                <a:latin typeface="Times New Roman"/>
                <a:cs typeface="Times New Roman"/>
              </a:rPr>
              <a:t> любой нагрузке симптомы усиливаются.</a:t>
            </a:r>
            <a:endParaRPr lang="en-US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76284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571480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/>
                <a:cs typeface="Times New Roman"/>
              </a:rPr>
              <a:t>Характеристика ХСН в зависимости от фракции выброса  ЛЖ: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86644" y="857232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5766358"/>
              </p:ext>
            </p:extLst>
          </p:nvPr>
        </p:nvGraphicFramePr>
        <p:xfrm>
          <a:off x="1043608" y="1268760"/>
          <a:ext cx="6984776" cy="4614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  <a:gridCol w="1524000"/>
                <a:gridCol w="2412776"/>
              </a:tblGrid>
              <a:tr h="149736">
                <a:tc>
                  <a:txBody>
                    <a:bodyPr/>
                    <a:lstStyle/>
                    <a:p>
                      <a:r>
                        <a:rPr lang="ru-RU" dirty="0" smtClean="0"/>
                        <a:t>Тип  ХСН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ХСН-</a:t>
                      </a:r>
                      <a:r>
                        <a:rPr lang="ru-RU" dirty="0" err="1" smtClean="0"/>
                        <a:t>снФВ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ХСН-</a:t>
                      </a:r>
                      <a:r>
                        <a:rPr lang="ru-RU" dirty="0" err="1" smtClean="0"/>
                        <a:t>прФВ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ХСН-</a:t>
                      </a:r>
                      <a:r>
                        <a:rPr lang="ru-RU" dirty="0" err="1" smtClean="0"/>
                        <a:t>сСФ</a:t>
                      </a:r>
                      <a:endParaRPr lang="en-US" dirty="0"/>
                    </a:p>
                  </a:txBody>
                  <a:tcPr/>
                </a:tc>
              </a:tr>
              <a:tr h="1336574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Критерий 1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err="1" smtClean="0">
                          <a:latin typeface="Times New Roman"/>
                          <a:cs typeface="Times New Roman"/>
                        </a:rPr>
                        <a:t>Симптомы+признаки</a:t>
                      </a:r>
                      <a:r>
                        <a:rPr lang="en-US" sz="1050" dirty="0" smtClean="0">
                          <a:latin typeface="Times New Roman"/>
                          <a:cs typeface="Times New Roman"/>
                        </a:rPr>
                        <a:t>&lt;*&gt;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err="1" smtClean="0">
                          <a:latin typeface="Times New Roman"/>
                          <a:cs typeface="Times New Roman"/>
                        </a:rPr>
                        <a:t>Симптомы+признаки</a:t>
                      </a:r>
                      <a:r>
                        <a:rPr lang="en-US" sz="1050" dirty="0" smtClean="0">
                          <a:latin typeface="Times New Roman"/>
                          <a:cs typeface="Times New Roman"/>
                        </a:rPr>
                        <a:t>&lt;*&gt;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err="1" smtClean="0">
                          <a:latin typeface="Times New Roman"/>
                          <a:cs typeface="Times New Roman"/>
                        </a:rPr>
                        <a:t>Симптомы+признаки</a:t>
                      </a:r>
                      <a:r>
                        <a:rPr lang="en-US" sz="1050" dirty="0" smtClean="0">
                          <a:latin typeface="Times New Roman"/>
                          <a:cs typeface="Times New Roman"/>
                        </a:rPr>
                        <a:t>&lt;*&gt;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39161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Критерий 2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ФВ ЛЖ</a:t>
                      </a:r>
                      <a:r>
                        <a:rPr lang="en-US" sz="1050" dirty="0" smtClean="0">
                          <a:latin typeface="Times New Roman"/>
                          <a:cs typeface="Times New Roman"/>
                        </a:rPr>
                        <a:t>&lt;</a:t>
                      </a:r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40%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ФВ ЛЖ=40-49%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ФВ ЛЖ</a:t>
                      </a:r>
                      <a:r>
                        <a:rPr lang="en-US" sz="1050" dirty="0" smtClean="0">
                          <a:latin typeface="Times New Roman"/>
                          <a:cs typeface="Times New Roman"/>
                        </a:rPr>
                        <a:t>&gt;=</a:t>
                      </a:r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50%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52027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Критерий 3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1.Повышение</a:t>
                      </a:r>
                      <a:r>
                        <a:rPr lang="ru-RU" sz="1050" baseline="0" dirty="0" smtClean="0">
                          <a:latin typeface="Times New Roman"/>
                          <a:cs typeface="Times New Roman"/>
                        </a:rPr>
                        <a:t> уровня натрийуретических пептидов</a:t>
                      </a:r>
                      <a:r>
                        <a:rPr lang="en-US" sz="1050" baseline="0" dirty="0" smtClean="0">
                          <a:latin typeface="Times New Roman"/>
                          <a:cs typeface="Times New Roman"/>
                        </a:rPr>
                        <a:t>&lt;a&gt;</a:t>
                      </a:r>
                      <a:endParaRPr lang="ru-RU" sz="1050" baseline="0" dirty="0" smtClean="0">
                        <a:latin typeface="Times New Roman"/>
                        <a:cs typeface="Times New Roman"/>
                      </a:endParaRPr>
                    </a:p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2.Наличие по крайней мере одного из дополнительных критериев:</a:t>
                      </a:r>
                    </a:p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-структурные изменения сердца</a:t>
                      </a:r>
                    </a:p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-диастолическая дисфункция</a:t>
                      </a:r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1.Повышение</a:t>
                      </a:r>
                      <a:r>
                        <a:rPr lang="ru-RU" sz="1050" baseline="0" dirty="0" smtClean="0">
                          <a:latin typeface="Times New Roman"/>
                          <a:cs typeface="Times New Roman"/>
                        </a:rPr>
                        <a:t> уровня натрийуретических пептидов</a:t>
                      </a:r>
                      <a:r>
                        <a:rPr lang="en-US" sz="1050" baseline="0" dirty="0" smtClean="0">
                          <a:latin typeface="Times New Roman"/>
                          <a:cs typeface="Times New Roman"/>
                        </a:rPr>
                        <a:t>&lt;a&gt;</a:t>
                      </a:r>
                      <a:endParaRPr lang="ru-RU" sz="1050" baseline="0" dirty="0" smtClean="0">
                        <a:latin typeface="Times New Roman"/>
                        <a:cs typeface="Times New Roman"/>
                      </a:endParaRPr>
                    </a:p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2.Наличие по крайней мере одного из дополнительных критериев:</a:t>
                      </a:r>
                    </a:p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-структурные изменения сердца</a:t>
                      </a:r>
                    </a:p>
                    <a:p>
                      <a:r>
                        <a:rPr lang="ru-RU" sz="1050" dirty="0" smtClean="0">
                          <a:latin typeface="Times New Roman"/>
                          <a:cs typeface="Times New Roman"/>
                        </a:rPr>
                        <a:t>-диастолическая дисфункция</a:t>
                      </a:r>
                      <a:endParaRPr lang="en-US" sz="1050" dirty="0" smtClean="0">
                        <a:latin typeface="Times New Roman"/>
                        <a:cs typeface="Times New Roman"/>
                      </a:endParaRPr>
                    </a:p>
                    <a:p>
                      <a:endParaRPr lang="en-US" sz="105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71600" y="5949280"/>
            <a:ext cx="7416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latin typeface="Times New Roman"/>
                <a:cs typeface="Times New Roman"/>
              </a:rPr>
              <a:t>&lt;*&gt; Симптомы могут отсутствовать на ранних стадиях ХСН или у пациентов, получающих диуретическую терапию; &lt;</a:t>
            </a:r>
            <a:r>
              <a:rPr lang="ru-RU" sz="1200" dirty="0" err="1">
                <a:latin typeface="Times New Roman"/>
                <a:cs typeface="Times New Roman"/>
              </a:rPr>
              <a:t>a</a:t>
            </a:r>
            <a:r>
              <a:rPr lang="ru-RU" sz="1200" dirty="0">
                <a:latin typeface="Times New Roman"/>
                <a:cs typeface="Times New Roman"/>
              </a:rPr>
              <a:t>&gt; - уровень мозгового натрийуретического пептида (МНУП) &gt; 35 </a:t>
            </a:r>
            <a:r>
              <a:rPr lang="ru-RU" sz="1200" dirty="0" err="1">
                <a:latin typeface="Times New Roman"/>
                <a:cs typeface="Times New Roman"/>
              </a:rPr>
              <a:t>пг</a:t>
            </a:r>
            <a:r>
              <a:rPr lang="ru-RU" sz="1200" dirty="0">
                <a:latin typeface="Times New Roman"/>
                <a:cs typeface="Times New Roman"/>
              </a:rPr>
              <a:t>/мл или </a:t>
            </a:r>
            <a:r>
              <a:rPr lang="ru-RU" sz="1200" dirty="0" err="1">
                <a:latin typeface="Times New Roman"/>
                <a:cs typeface="Times New Roman"/>
              </a:rPr>
              <a:t>N</a:t>
            </a:r>
            <a:r>
              <a:rPr lang="ru-RU" sz="1200" dirty="0">
                <a:latin typeface="Times New Roman"/>
                <a:cs typeface="Times New Roman"/>
              </a:rPr>
              <a:t>-концевого </a:t>
            </a:r>
            <a:r>
              <a:rPr lang="ru-RU" sz="1200" dirty="0" err="1">
                <a:latin typeface="Times New Roman"/>
                <a:cs typeface="Times New Roman"/>
              </a:rPr>
              <a:t>проМНУП</a:t>
            </a:r>
            <a:r>
              <a:rPr lang="ru-RU" sz="1200" dirty="0">
                <a:latin typeface="Times New Roman"/>
                <a:cs typeface="Times New Roman"/>
              </a:rPr>
              <a:t> &gt; 125 </a:t>
            </a:r>
            <a:r>
              <a:rPr lang="ru-RU" sz="1200" dirty="0" err="1">
                <a:latin typeface="Times New Roman"/>
                <a:cs typeface="Times New Roman"/>
              </a:rPr>
              <a:t>пг</a:t>
            </a:r>
            <a:r>
              <a:rPr lang="ru-RU" sz="1200" dirty="0">
                <a:latin typeface="Times New Roman"/>
                <a:cs typeface="Times New Roman"/>
              </a:rPr>
              <a:t>/мл.</a:t>
            </a:r>
            <a:endParaRPr lang="en-US" sz="12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142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785794"/>
            <a:ext cx="7803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Характерные клинические признаки и симптомы сердечной недостаточности:</a:t>
            </a:r>
            <a:endParaRPr lang="ru-RU" sz="2400" b="1" dirty="0">
              <a:latin typeface="Times New Roman"/>
              <a:cs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1923" y="2326946"/>
            <a:ext cx="746850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/>
                <a:cs typeface="Times New Roman"/>
              </a:rPr>
              <a:t>Типичные симптомы: Одышка, </a:t>
            </a:r>
            <a:r>
              <a:rPr lang="ru-RU" dirty="0" err="1" smtClean="0">
                <a:latin typeface="Times New Roman"/>
                <a:cs typeface="Times New Roman"/>
              </a:rPr>
              <a:t>ортопноэ</a:t>
            </a:r>
            <a:r>
              <a:rPr lang="ru-RU" dirty="0" smtClean="0">
                <a:latin typeface="Times New Roman"/>
                <a:cs typeface="Times New Roman"/>
              </a:rPr>
              <a:t>, пароксизмальная ночная одышка, снижение толерантности к нагрузкам, слабость, утомляемость, увеличение времени восстановления после нагрузки, увеличение в объеме лодыжек.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Менее типичные симптомы: ночной кашель, влажные хрипы в легких, прибавка в весе более 2 кг в неделю, снижение аппетита, потеря ориентации, депрессия, сердцебиение, </a:t>
            </a:r>
            <a:r>
              <a:rPr lang="ru-RU" dirty="0" err="1" smtClean="0">
                <a:latin typeface="Times New Roman"/>
                <a:cs typeface="Times New Roman"/>
              </a:rPr>
              <a:t>синкопальные</a:t>
            </a:r>
            <a:r>
              <a:rPr lang="ru-RU" dirty="0" smtClean="0">
                <a:latin typeface="Times New Roman"/>
                <a:cs typeface="Times New Roman"/>
              </a:rPr>
              <a:t> состояния.</a:t>
            </a:r>
          </a:p>
          <a:p>
            <a:r>
              <a:rPr lang="ru-RU" dirty="0" smtClean="0">
                <a:latin typeface="Times New Roman"/>
                <a:cs typeface="Times New Roman"/>
              </a:rPr>
              <a:t>Наиболее типичные клинические признаки: повышение ЦВД, третий тон (ритм галопа), смещение верхушечного толчка влево, шум в сердце, периферические отеки, крепитация при аускультации, </a:t>
            </a:r>
            <a:r>
              <a:rPr lang="ru-RU" dirty="0" err="1" smtClean="0">
                <a:latin typeface="Times New Roman"/>
                <a:cs typeface="Times New Roman"/>
              </a:rPr>
              <a:t>асцит,гепатомегалия</a:t>
            </a:r>
            <a:r>
              <a:rPr lang="ru-RU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047196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500042"/>
            <a:ext cx="48367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Лабораторная диагностика ХСН:</a:t>
            </a:r>
          </a:p>
          <a:p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1071546"/>
            <a:ext cx="8606189" cy="6186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r>
              <a:rPr lang="ru-RU" sz="2400" dirty="0" smtClean="0">
                <a:latin typeface="Times New Roman"/>
                <a:cs typeface="Times New Roman"/>
              </a:rPr>
              <a:t>Всем пациентам рекомендуется определение уровня натрийуретических гормонов.</a:t>
            </a:r>
          </a:p>
          <a:p>
            <a:r>
              <a:rPr lang="ru-RU" sz="2400" dirty="0" smtClean="0">
                <a:latin typeface="Times New Roman"/>
                <a:cs typeface="Times New Roman"/>
              </a:rPr>
              <a:t>Натрийуретические гормоны </a:t>
            </a:r>
            <a:r>
              <a:rPr lang="en-US" sz="2400" dirty="0" smtClean="0">
                <a:latin typeface="Times New Roman"/>
                <a:cs typeface="Times New Roman"/>
              </a:rPr>
              <a:t>–</a:t>
            </a:r>
            <a:r>
              <a:rPr lang="ru-RU" sz="2400" dirty="0" smtClean="0">
                <a:latin typeface="Times New Roman"/>
                <a:cs typeface="Times New Roman"/>
              </a:rPr>
              <a:t> биологические маркеры ХСН. </a:t>
            </a:r>
            <a:r>
              <a:rPr lang="en-US" sz="2400" dirty="0" err="1" smtClean="0">
                <a:latin typeface="Times New Roman"/>
                <a:cs typeface="Times New Roman"/>
              </a:rPr>
              <a:t>П</a:t>
            </a:r>
            <a:r>
              <a:rPr lang="ru-RU" sz="2400" dirty="0" err="1" smtClean="0">
                <a:latin typeface="Times New Roman"/>
                <a:cs typeface="Times New Roman"/>
              </a:rPr>
              <a:t>оказатели</a:t>
            </a:r>
            <a:r>
              <a:rPr lang="ru-RU" sz="2400" dirty="0" smtClean="0">
                <a:latin typeface="Times New Roman"/>
                <a:cs typeface="Times New Roman"/>
              </a:rPr>
              <a:t> которых используются для контроля эффективности лечения. Нормальный уровень натрийуретических гормонов у не леченых больных практически позволяет исключить поражение сердца, что делает диагноз ХСН маловероятным. Уровни </a:t>
            </a:r>
            <a:r>
              <a:rPr lang="en-US" sz="2400" dirty="0" smtClean="0">
                <a:latin typeface="Times New Roman"/>
                <a:cs typeface="Times New Roman"/>
              </a:rPr>
              <a:t>N</a:t>
            </a:r>
            <a:r>
              <a:rPr lang="ru-RU" sz="2400" dirty="0" smtClean="0">
                <a:latin typeface="Times New Roman"/>
                <a:cs typeface="Times New Roman"/>
              </a:rPr>
              <a:t> концевого </a:t>
            </a:r>
            <a:r>
              <a:rPr lang="ru-RU" sz="2400" dirty="0" err="1" smtClean="0">
                <a:latin typeface="Times New Roman"/>
                <a:cs typeface="Times New Roman"/>
              </a:rPr>
              <a:t>пропептида</a:t>
            </a:r>
            <a:r>
              <a:rPr lang="ru-RU" sz="2400" dirty="0" smtClean="0">
                <a:latin typeface="Times New Roman"/>
                <a:cs typeface="Times New Roman"/>
              </a:rPr>
              <a:t> натрийуретического гормона В типа (</a:t>
            </a:r>
            <a:r>
              <a:rPr lang="en-US" sz="2400" dirty="0" smtClean="0">
                <a:latin typeface="Times New Roman"/>
                <a:cs typeface="Times New Roman"/>
              </a:rPr>
              <a:t>NT-</a:t>
            </a:r>
            <a:r>
              <a:rPr lang="en-US" sz="2400" dirty="0" err="1" smtClean="0">
                <a:latin typeface="Times New Roman"/>
                <a:cs typeface="Times New Roman"/>
              </a:rPr>
              <a:t>proBNP</a:t>
            </a:r>
            <a:r>
              <a:rPr lang="en-US" sz="2400" dirty="0" smtClean="0">
                <a:latin typeface="Times New Roman"/>
                <a:cs typeface="Times New Roman"/>
              </a:rPr>
              <a:t>)&lt;300</a:t>
            </a:r>
            <a:r>
              <a:rPr lang="ru-RU" sz="2400" dirty="0" smtClean="0">
                <a:latin typeface="Times New Roman"/>
                <a:cs typeface="Times New Roman"/>
              </a:rPr>
              <a:t>  </a:t>
            </a:r>
            <a:r>
              <a:rPr lang="ru-RU" sz="2400" dirty="0" err="1" smtClean="0">
                <a:latin typeface="Times New Roman"/>
                <a:cs typeface="Times New Roman"/>
              </a:rPr>
              <a:t>пг</a:t>
            </a:r>
            <a:r>
              <a:rPr lang="ru-RU" sz="2400" dirty="0" smtClean="0">
                <a:latin typeface="Times New Roman"/>
                <a:cs typeface="Times New Roman"/>
              </a:rPr>
              <a:t>/мл и </a:t>
            </a:r>
            <a:r>
              <a:rPr lang="en-US" sz="2400" dirty="0" smtClean="0">
                <a:latin typeface="Times New Roman"/>
                <a:cs typeface="Times New Roman"/>
              </a:rPr>
              <a:t>&lt;</a:t>
            </a:r>
            <a:r>
              <a:rPr lang="ru-RU" sz="2400" dirty="0" smtClean="0">
                <a:latin typeface="Times New Roman"/>
                <a:cs typeface="Times New Roman"/>
              </a:rPr>
              <a:t>100 </a:t>
            </a:r>
            <a:r>
              <a:rPr lang="ru-RU" sz="2400" dirty="0" err="1" smtClean="0">
                <a:latin typeface="Times New Roman"/>
                <a:cs typeface="Times New Roman"/>
              </a:rPr>
              <a:t>пг</a:t>
            </a:r>
            <a:r>
              <a:rPr lang="ru-RU" sz="2400" dirty="0" smtClean="0">
                <a:latin typeface="Times New Roman"/>
                <a:cs typeface="Times New Roman"/>
              </a:rPr>
              <a:t>/мл для мозгового натрийуретического пептида (</a:t>
            </a:r>
            <a:r>
              <a:rPr lang="en-US" sz="2400" dirty="0" smtClean="0">
                <a:latin typeface="Times New Roman"/>
                <a:cs typeface="Times New Roman"/>
              </a:rPr>
              <a:t>BNP)</a:t>
            </a:r>
            <a:r>
              <a:rPr lang="ru-RU" sz="2400" dirty="0" smtClean="0">
                <a:latin typeface="Times New Roman"/>
                <a:cs typeface="Times New Roman"/>
              </a:rPr>
              <a:t>являются «отрезными» для исключения диагноза СН у больных с острым началом симптомов. При постепенном дебюте симптомов заболевания, значения </a:t>
            </a:r>
            <a:r>
              <a:rPr lang="ru-RU" sz="2400" dirty="0">
                <a:latin typeface="Times New Roman"/>
                <a:cs typeface="Times New Roman"/>
              </a:rPr>
              <a:t>типа (</a:t>
            </a:r>
            <a:r>
              <a:rPr lang="en-US" sz="2400" dirty="0">
                <a:latin typeface="Times New Roman"/>
                <a:cs typeface="Times New Roman"/>
              </a:rPr>
              <a:t>NT-</a:t>
            </a:r>
            <a:r>
              <a:rPr lang="en-US" sz="2400" dirty="0" err="1">
                <a:latin typeface="Times New Roman"/>
                <a:cs typeface="Times New Roman"/>
              </a:rPr>
              <a:t>proBNP</a:t>
            </a:r>
            <a:r>
              <a:rPr lang="en-US" sz="2400" dirty="0" smtClean="0">
                <a:latin typeface="Times New Roman"/>
                <a:cs typeface="Times New Roman"/>
              </a:rPr>
              <a:t>)</a:t>
            </a:r>
            <a:r>
              <a:rPr lang="ru-RU" sz="2400" dirty="0" smtClean="0">
                <a:latin typeface="Times New Roman"/>
                <a:cs typeface="Times New Roman"/>
              </a:rPr>
              <a:t> и </a:t>
            </a:r>
            <a:r>
              <a:rPr lang="en-US" sz="2400" dirty="0" smtClean="0">
                <a:latin typeface="Times New Roman"/>
                <a:cs typeface="Times New Roman"/>
              </a:rPr>
              <a:t>BNP</a:t>
            </a:r>
            <a:r>
              <a:rPr lang="ru-RU" sz="2400" dirty="0" smtClean="0">
                <a:latin typeface="Times New Roman"/>
                <a:cs typeface="Times New Roman"/>
              </a:rPr>
              <a:t>ниже 125 </a:t>
            </a:r>
            <a:r>
              <a:rPr lang="ru-RU" sz="2400" dirty="0" err="1" smtClean="0">
                <a:latin typeface="Times New Roman"/>
                <a:cs typeface="Times New Roman"/>
              </a:rPr>
              <a:t>пг</a:t>
            </a:r>
            <a:r>
              <a:rPr lang="ru-RU" sz="2400" dirty="0" smtClean="0">
                <a:latin typeface="Times New Roman"/>
                <a:cs typeface="Times New Roman"/>
              </a:rPr>
              <a:t>/мл и 35 </a:t>
            </a:r>
            <a:r>
              <a:rPr lang="ru-RU" sz="2400" dirty="0" err="1" smtClean="0">
                <a:latin typeface="Times New Roman"/>
                <a:cs typeface="Times New Roman"/>
              </a:rPr>
              <a:t>пг</a:t>
            </a:r>
            <a:r>
              <a:rPr lang="ru-RU" sz="2400" dirty="0" smtClean="0">
                <a:latin typeface="Times New Roman"/>
                <a:cs typeface="Times New Roman"/>
              </a:rPr>
              <a:t>/мл соответственно свидетельствуют об отсутствии ХСН, что подразумевает поиск экстракардиальной патологии.</a:t>
            </a:r>
          </a:p>
          <a:p>
            <a:endParaRPr lang="ru-RU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63425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23728" y="571480"/>
            <a:ext cx="5951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latin typeface="Times New Roman"/>
                <a:cs typeface="Times New Roman"/>
              </a:rPr>
              <a:t>Инструментальная диагностика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00035" y="1428736"/>
            <a:ext cx="781638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Всем пациентам для верификации диагноза ХСН рекомендуется выполнение 12 канальной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ЭКГ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оценкой сердечного ритма, ЧСС, морфологии и продолжительности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QRS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наличия нарушений АВ проводимости и желудочковой проводимости, блокады ножек п. Гиса.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Всем пациентам для верификации диагноза необходимо выполнение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ЭХО КГ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позволяет получить информацию об анатомии и функциональном состоянии сердца (сократимость ЛЖ, функция клапанов, легочная гипертензия).  ФВ ЛЖ отражает не в полной мере систолическую функцию ЛЖ, так как зависит от объемов пред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постнагрузки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ЧСС, клапанной патологии и не является прямым аналогом УО или сердечного выброса ЛЖ.  УО может быть сохранен при дилатации полости и сниженной ФВ ЛЖ, и в то время уменьшен у больных при гипертрофической КМП.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</TotalTime>
  <Words>3103</Words>
  <Application>Microsoft Macintosh PowerPoint</Application>
  <PresentationFormat>On-screen Show (4:3)</PresentationFormat>
  <Paragraphs>151</Paragraphs>
  <Slides>36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Тема Office</vt:lpstr>
      <vt:lpstr>Хроническая сердечная недостаточность</vt:lpstr>
      <vt:lpstr>PowerPoint Presentation</vt:lpstr>
      <vt:lpstr>PowerPoint Presentation</vt:lpstr>
      <vt:lpstr>PowerPoint Presentation</vt:lpstr>
      <vt:lpstr>Функциональная классификация ХСН Нью-Йоркской Ассоциации сердца:</vt:lpstr>
      <vt:lpstr>PowerPoint Presentation</vt:lpstr>
      <vt:lpstr>PowerPoint Presentation</vt:lpstr>
      <vt:lpstr>PowerPoint Presentation</vt:lpstr>
      <vt:lpstr>PowerPoint Presentation</vt:lpstr>
      <vt:lpstr>Дополнительные методы обследования:</vt:lpstr>
      <vt:lpstr>Основные цели лечения больного с   ХСН:</vt:lpstr>
      <vt:lpstr>Терапия рекомендованная всем больным с ХСН и сниженной фракцией выброса:</vt:lpstr>
      <vt:lpstr>Рекомендованные препараты и дозы:</vt:lpstr>
      <vt:lpstr>В адреноблокаторы:</vt:lpstr>
      <vt:lpstr>Рекомендованные В АБ:</vt:lpstr>
      <vt:lpstr>Антагонисты альдостерона (антагонисты минералокортикоидных рецепторов:</vt:lpstr>
      <vt:lpstr>Терапия рекомендованная отдельным группам пациентов симптоматической СН и сниженной ФВ ЛЖ:</vt:lpstr>
      <vt:lpstr>PowerPoint Presentation</vt:lpstr>
      <vt:lpstr>Ивабрадин</vt:lpstr>
      <vt:lpstr>Дигоксин:</vt:lpstr>
      <vt:lpstr>Вазодилататоры: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Имплантация ИКД</vt:lpstr>
      <vt:lpstr>Механическая поддержка кровообращения при терминальной стадии ХСН.</vt:lpstr>
      <vt:lpstr>Тест 6 минутной ходьбы:</vt:lpstr>
      <vt:lpstr>PowerPoint Presentation</vt:lpstr>
      <vt:lpstr>Контроль массы тела:</vt:lpstr>
      <vt:lpstr>Реабилитация:</vt:lpstr>
      <vt:lpstr>PowerPoint Presentation</vt:lpstr>
      <vt:lpstr>PowerPoint Presentation</vt:lpstr>
      <vt:lpstr>Диета: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ИШЕМИЧЕСКАЯ БОЛЕЗНЬ СЕРДЦА</dc:title>
  <dc:creator>Алекс</dc:creator>
  <cp:lastModifiedBy>Чепурный Александр Иванович</cp:lastModifiedBy>
  <cp:revision>172</cp:revision>
  <dcterms:created xsi:type="dcterms:W3CDTF">2012-05-02T17:03:39Z</dcterms:created>
  <dcterms:modified xsi:type="dcterms:W3CDTF">2020-03-21T19:07:48Z</dcterms:modified>
</cp:coreProperties>
</file>