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4" r:id="rId8"/>
    <p:sldId id="265" r:id="rId9"/>
    <p:sldId id="266" r:id="rId10"/>
    <p:sldId id="267" r:id="rId11"/>
    <p:sldId id="268" r:id="rId12"/>
    <p:sldId id="269" r:id="rId13"/>
    <p:sldId id="270" r:id="rId14"/>
    <p:sldId id="311" r:id="rId15"/>
    <p:sldId id="312" r:id="rId16"/>
    <p:sldId id="313" r:id="rId17"/>
    <p:sldId id="318" r:id="rId18"/>
    <p:sldId id="323" r:id="rId19"/>
    <p:sldId id="324" r:id="rId20"/>
    <p:sldId id="325" r:id="rId21"/>
    <p:sldId id="326" r:id="rId22"/>
    <p:sldId id="271" r:id="rId23"/>
    <p:sldId id="272" r:id="rId24"/>
    <p:sldId id="273" r:id="rId25"/>
    <p:sldId id="274" r:id="rId26"/>
    <p:sldId id="275" r:id="rId27"/>
    <p:sldId id="276" r:id="rId28"/>
    <p:sldId id="277" r:id="rId29"/>
    <p:sldId id="278" r:id="rId30"/>
    <p:sldId id="322" r:id="rId31"/>
    <p:sldId id="319" r:id="rId32"/>
    <p:sldId id="314" r:id="rId33"/>
    <p:sldId id="315" r:id="rId34"/>
    <p:sldId id="302" r:id="rId35"/>
    <p:sldId id="303" r:id="rId36"/>
    <p:sldId id="304" r:id="rId37"/>
    <p:sldId id="279" r:id="rId38"/>
    <p:sldId id="301" r:id="rId39"/>
    <p:sldId id="280" r:id="rId40"/>
    <p:sldId id="281" r:id="rId41"/>
    <p:sldId id="282" r:id="rId42"/>
    <p:sldId id="300" r:id="rId43"/>
    <p:sldId id="283" r:id="rId44"/>
    <p:sldId id="284" r:id="rId45"/>
    <p:sldId id="285" r:id="rId46"/>
    <p:sldId id="286" r:id="rId47"/>
    <p:sldId id="287" r:id="rId48"/>
    <p:sldId id="321" r:id="rId49"/>
    <p:sldId id="316" r:id="rId50"/>
    <p:sldId id="305" r:id="rId51"/>
    <p:sldId id="306" r:id="rId52"/>
    <p:sldId id="307" r:id="rId53"/>
    <p:sldId id="308" r:id="rId54"/>
    <p:sldId id="288" r:id="rId55"/>
    <p:sldId id="289" r:id="rId56"/>
    <p:sldId id="290" r:id="rId57"/>
    <p:sldId id="291" r:id="rId58"/>
    <p:sldId id="292" r:id="rId59"/>
    <p:sldId id="293" r:id="rId60"/>
    <p:sldId id="294" r:id="rId61"/>
    <p:sldId id="295" r:id="rId62"/>
    <p:sldId id="296" r:id="rId63"/>
    <p:sldId id="297" r:id="rId64"/>
    <p:sldId id="320" r:id="rId65"/>
    <p:sldId id="317" r:id="rId66"/>
    <p:sldId id="298" r:id="rId67"/>
    <p:sldId id="309" r:id="rId68"/>
    <p:sldId id="310" r:id="rId69"/>
    <p:sldId id="299" r:id="rId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472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20.03.20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20.03.20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20.03.20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20.03.20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20.03.20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20.03.20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20.03.20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20.03.20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20.03.20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lgn="ctr"/>
            <a:endParaRPr lang="ru-RU" b="1" dirty="0" smtClean="0"/>
          </a:p>
          <a:p>
            <a:pPr algn="ctr"/>
            <a:endParaRPr lang="ru-RU" b="1" dirty="0" smtClean="0"/>
          </a:p>
          <a:p>
            <a:pPr algn="ctr"/>
            <a:r>
              <a:rPr lang="ru-RU" b="1" dirty="0" smtClean="0">
                <a:latin typeface="Times New Roman"/>
                <a:cs typeface="Times New Roman"/>
              </a:rPr>
              <a:t>Нарушение проводимости:</a:t>
            </a:r>
            <a:endParaRPr lang="ru-RU" b="1" dirty="0" smtClean="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Анатомические варианты </a:t>
            </a:r>
            <a:r>
              <a:rPr lang="en-US" b="1" dirty="0" smtClean="0">
                <a:latin typeface="Times New Roman" pitchFamily="18" charset="0"/>
                <a:cs typeface="Times New Roman" pitchFamily="18" charset="0"/>
              </a:rPr>
              <a:t>WPW</a:t>
            </a:r>
            <a:r>
              <a:rPr lang="ru-RU" b="1"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20000"/>
          </a:bodyPr>
          <a:lstStyle/>
          <a:p>
            <a:pPr algn="just"/>
            <a:r>
              <a:rPr lang="ru-RU" dirty="0" smtClean="0">
                <a:latin typeface="Times New Roman" pitchFamily="18" charset="0"/>
                <a:cs typeface="Times New Roman" pitchFamily="18" charset="0"/>
              </a:rPr>
              <a:t>С добавочными мышечными АВ волокнами (идущими через различные анатомические структуры; связанные с аневризмой синуса </a:t>
            </a:r>
            <a:r>
              <a:rPr lang="ru-RU" dirty="0" err="1" smtClean="0">
                <a:latin typeface="Times New Roman" pitchFamily="18" charset="0"/>
                <a:cs typeface="Times New Roman" pitchFamily="18" charset="0"/>
              </a:rPr>
              <a:t>Вальсальвы</a:t>
            </a:r>
            <a:r>
              <a:rPr lang="ru-RU" dirty="0" smtClean="0">
                <a:latin typeface="Times New Roman" pitchFamily="18" charset="0"/>
                <a:cs typeface="Times New Roman" pitchFamily="18" charset="0"/>
              </a:rPr>
              <a:t> (пространство между полулунными клапанами и стенкой аорты, во время систолы заслонки клапана прилегают к стенке сосуда и синусы исчезают). Аневризма – мешкообразное выпячивание аортальной стенки синуса, может быть прорыв в отделы сердца, выпячивание в ПП или ПЖ. В основе аневризмы синуса </a:t>
            </a:r>
            <a:r>
              <a:rPr lang="ru-RU" dirty="0" err="1" smtClean="0">
                <a:latin typeface="Times New Roman" pitchFamily="18" charset="0"/>
                <a:cs typeface="Times New Roman" pitchFamily="18" charset="0"/>
              </a:rPr>
              <a:t>Вальсальвы</a:t>
            </a:r>
            <a:r>
              <a:rPr lang="ru-RU" dirty="0" smtClean="0">
                <a:latin typeface="Times New Roman" pitchFamily="18" charset="0"/>
                <a:cs typeface="Times New Roman" pitchFamily="18" charset="0"/>
              </a:rPr>
              <a:t> слабость соединения стенки аорты с фиброзным кольцом, что обуславливает отслоение средней оболочки аорты.</a:t>
            </a:r>
            <a:endParaRPr lang="ru-RU"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lvl="0" algn="just"/>
            <a:r>
              <a:rPr lang="ru-RU" dirty="0" smtClean="0">
                <a:latin typeface="Times New Roman" pitchFamily="18" charset="0"/>
                <a:cs typeface="Times New Roman" pitchFamily="18" charset="0"/>
              </a:rPr>
              <a:t>Со специализированными мышечными АВ волокнами, результат проведения импульса через - пучки Кента происходящими из рудиментарной ткани (входящими в миокард ПЖ, в ПП , через тракты </a:t>
            </a:r>
            <a:r>
              <a:rPr lang="en-US" dirty="0" err="1" smtClean="0">
                <a:latin typeface="Times New Roman" pitchFamily="18" charset="0"/>
                <a:cs typeface="Times New Roman" pitchFamily="18" charset="0"/>
              </a:rPr>
              <a:t>Brechenmacher</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и волокна  </a:t>
            </a:r>
            <a:r>
              <a:rPr lang="en-US" dirty="0" err="1" smtClean="0">
                <a:latin typeface="Times New Roman" pitchFamily="18" charset="0"/>
                <a:cs typeface="Times New Roman" pitchFamily="18" charset="0"/>
              </a:rPr>
              <a:t>Mahaim</a:t>
            </a:r>
            <a:r>
              <a:rPr lang="ru-RU" dirty="0" smtClean="0">
                <a:latin typeface="Times New Roman" pitchFamily="18" charset="0"/>
                <a:cs typeface="Times New Roman" pitchFamily="18" charset="0"/>
              </a:rPr>
              <a:t>, по тракту  </a:t>
            </a:r>
            <a:r>
              <a:rPr lang="en-US" dirty="0" smtClean="0">
                <a:latin typeface="Times New Roman" pitchFamily="18" charset="0"/>
                <a:cs typeface="Times New Roman" pitchFamily="18" charset="0"/>
              </a:rPr>
              <a:t>James </a:t>
            </a:r>
            <a:r>
              <a:rPr lang="ru-RU" dirty="0" smtClean="0">
                <a:latin typeface="Times New Roman" pitchFamily="18" charset="0"/>
                <a:cs typeface="Times New Roman" pitchFamily="18" charset="0"/>
              </a:rPr>
              <a:t>и волокна </a:t>
            </a:r>
            <a:r>
              <a:rPr lang="en-US" dirty="0" err="1" smtClean="0">
                <a:latin typeface="Times New Roman" pitchFamily="18" charset="0"/>
                <a:cs typeface="Times New Roman" pitchFamily="18" charset="0"/>
              </a:rPr>
              <a:t>Mahaim</a:t>
            </a:r>
            <a:r>
              <a:rPr lang="ru-RU" dirty="0" smtClean="0">
                <a:latin typeface="Times New Roman" pitchFamily="18" charset="0"/>
                <a:cs typeface="Times New Roman" pitchFamily="18" charset="0"/>
              </a:rPr>
              <a:t>.</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Клинические формы </a:t>
            </a:r>
            <a:r>
              <a:rPr lang="en-US" b="1" dirty="0" smtClean="0">
                <a:latin typeface="Times New Roman" pitchFamily="18" charset="0"/>
                <a:cs typeface="Times New Roman" pitchFamily="18" charset="0"/>
              </a:rPr>
              <a:t>WPW</a:t>
            </a:r>
            <a:r>
              <a:rPr lang="ru-RU" b="1"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10000"/>
          </a:bodyPr>
          <a:lstStyle/>
          <a:p>
            <a:pPr lvl="0" algn="just"/>
            <a:r>
              <a:rPr lang="ru-RU" b="1" dirty="0" smtClean="0">
                <a:latin typeface="Times New Roman" pitchFamily="18" charset="0"/>
                <a:cs typeface="Times New Roman" pitchFamily="18" charset="0"/>
              </a:rPr>
              <a:t>Манифестирующая форма </a:t>
            </a:r>
            <a:r>
              <a:rPr lang="ru-RU" dirty="0" smtClean="0">
                <a:latin typeface="Times New Roman" pitchFamily="18" charset="0"/>
                <a:cs typeface="Times New Roman" pitchFamily="18" charset="0"/>
              </a:rPr>
              <a:t>– постоянное наличие </a:t>
            </a:r>
            <a:r>
              <a:rPr lang="ru-RU" dirty="0" err="1" smtClean="0">
                <a:latin typeface="Times New Roman" pitchFamily="18" charset="0"/>
                <a:cs typeface="Times New Roman" pitchFamily="18" charset="0"/>
              </a:rPr>
              <a:t>дельта-волны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синусовым</a:t>
            </a:r>
            <a:r>
              <a:rPr lang="ru-RU" dirty="0" smtClean="0">
                <a:latin typeface="Times New Roman" pitchFamily="18" charset="0"/>
                <a:cs typeface="Times New Roman" pitchFamily="18" charset="0"/>
              </a:rPr>
              <a:t> ритмом и эпизодами </a:t>
            </a:r>
            <a:r>
              <a:rPr lang="en-US" dirty="0" smtClean="0">
                <a:latin typeface="Times New Roman" pitchFamily="18" charset="0"/>
                <a:cs typeface="Times New Roman" pitchFamily="18" charset="0"/>
              </a:rPr>
              <a:t>AV</a:t>
            </a:r>
            <a:r>
              <a:rPr lang="ru-RU" dirty="0" smtClean="0">
                <a:latin typeface="Times New Roman" pitchFamily="18" charset="0"/>
                <a:cs typeface="Times New Roman" pitchFamily="18" charset="0"/>
              </a:rPr>
              <a:t> реципрокной тахикардией (</a:t>
            </a:r>
            <a:r>
              <a:rPr lang="ru-RU" dirty="0" err="1" smtClean="0">
                <a:latin typeface="Times New Roman" pitchFamily="18" charset="0"/>
                <a:cs typeface="Times New Roman" pitchFamily="18" charset="0"/>
              </a:rPr>
              <a:t>антеградная</a:t>
            </a:r>
            <a:r>
              <a:rPr lang="ru-RU" dirty="0" smtClean="0">
                <a:latin typeface="Times New Roman" pitchFamily="18" charset="0"/>
                <a:cs typeface="Times New Roman" pitchFamily="18" charset="0"/>
              </a:rPr>
              <a:t> форма).</a:t>
            </a:r>
          </a:p>
          <a:p>
            <a:pPr lvl="0" algn="just"/>
            <a:r>
              <a:rPr lang="ru-RU" b="1" dirty="0" err="1" smtClean="0">
                <a:latin typeface="Times New Roman" pitchFamily="18" charset="0"/>
                <a:cs typeface="Times New Roman" pitchFamily="18" charset="0"/>
              </a:rPr>
              <a:t>Интермиттирующая</a:t>
            </a:r>
            <a:r>
              <a:rPr lang="ru-RU" b="1" dirty="0" smtClean="0">
                <a:latin typeface="Times New Roman" pitchFamily="18" charset="0"/>
                <a:cs typeface="Times New Roman" pitchFamily="18" charset="0"/>
              </a:rPr>
              <a:t> форма</a:t>
            </a:r>
            <a:r>
              <a:rPr lang="ru-RU" dirty="0" smtClean="0">
                <a:latin typeface="Times New Roman" pitchFamily="18" charset="0"/>
                <a:cs typeface="Times New Roman" pitchFamily="18" charset="0"/>
              </a:rPr>
              <a:t> – преходящее перевозбуждение желудочков, </a:t>
            </a:r>
            <a:r>
              <a:rPr lang="ru-RU" dirty="0" err="1" smtClean="0">
                <a:latin typeface="Times New Roman" pitchFamily="18" charset="0"/>
                <a:cs typeface="Times New Roman" pitchFamily="18" charset="0"/>
              </a:rPr>
              <a:t>синусовым</a:t>
            </a:r>
            <a:r>
              <a:rPr lang="ru-RU" dirty="0" smtClean="0">
                <a:latin typeface="Times New Roman" pitchFamily="18" charset="0"/>
                <a:cs typeface="Times New Roman" pitchFamily="18" charset="0"/>
              </a:rPr>
              <a:t> ритмом и верифицированной </a:t>
            </a:r>
            <a:r>
              <a:rPr lang="en-US" dirty="0" smtClean="0">
                <a:latin typeface="Times New Roman" pitchFamily="18" charset="0"/>
                <a:cs typeface="Times New Roman" pitchFamily="18" charset="0"/>
              </a:rPr>
              <a:t>AV</a:t>
            </a:r>
            <a:r>
              <a:rPr lang="ru-RU" dirty="0" smtClean="0">
                <a:latin typeface="Times New Roman" pitchFamily="18" charset="0"/>
                <a:cs typeface="Times New Roman" pitchFamily="18" charset="0"/>
              </a:rPr>
              <a:t> реципрокной тахикардией.</a:t>
            </a:r>
          </a:p>
          <a:p>
            <a:pPr lvl="0" algn="just"/>
            <a:r>
              <a:rPr lang="ru-RU" b="1" dirty="0" smtClean="0">
                <a:latin typeface="Times New Roman" pitchFamily="18" charset="0"/>
                <a:cs typeface="Times New Roman" pitchFamily="18" charset="0"/>
              </a:rPr>
              <a:t>Скрытую</a:t>
            </a:r>
            <a:r>
              <a:rPr lang="ru-RU" dirty="0" smtClean="0">
                <a:latin typeface="Times New Roman" pitchFamily="18" charset="0"/>
                <a:cs typeface="Times New Roman" pitchFamily="18" charset="0"/>
              </a:rPr>
              <a:t> – с ретроградным проведением по дополнительному </a:t>
            </a:r>
            <a:r>
              <a:rPr lang="en-US" dirty="0" smtClean="0">
                <a:latin typeface="Times New Roman" pitchFamily="18" charset="0"/>
                <a:cs typeface="Times New Roman" pitchFamily="18" charset="0"/>
              </a:rPr>
              <a:t>AV</a:t>
            </a:r>
            <a:r>
              <a:rPr lang="ru-RU" dirty="0" smtClean="0">
                <a:latin typeface="Times New Roman" pitchFamily="18" charset="0"/>
                <a:cs typeface="Times New Roman" pitchFamily="18" charset="0"/>
              </a:rPr>
              <a:t> соединению, ЭКГ признаков </a:t>
            </a:r>
            <a:r>
              <a:rPr lang="en-US" dirty="0" smtClean="0">
                <a:latin typeface="Times New Roman" pitchFamily="18" charset="0"/>
                <a:cs typeface="Times New Roman" pitchFamily="18" charset="0"/>
              </a:rPr>
              <a:t>WPW</a:t>
            </a:r>
            <a:r>
              <a:rPr lang="ru-RU" dirty="0" smtClean="0">
                <a:latin typeface="Times New Roman" pitchFamily="18" charset="0"/>
                <a:cs typeface="Times New Roman" pitchFamily="18" charset="0"/>
              </a:rPr>
              <a:t> нет, имеются эпизоды </a:t>
            </a:r>
            <a:r>
              <a:rPr lang="en-US" dirty="0" smtClean="0">
                <a:latin typeface="Times New Roman" pitchFamily="18" charset="0"/>
                <a:cs typeface="Times New Roman" pitchFamily="18" charset="0"/>
              </a:rPr>
              <a:t>AV</a:t>
            </a:r>
            <a:r>
              <a:rPr lang="ru-RU" dirty="0" smtClean="0">
                <a:latin typeface="Times New Roman" pitchFamily="18" charset="0"/>
                <a:cs typeface="Times New Roman" pitchFamily="18" charset="0"/>
              </a:rPr>
              <a:t> реципрокной тахикардии (ретроградное проведение).</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Классификация AV тахикардий:</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62500" lnSpcReduction="20000"/>
          </a:bodyPr>
          <a:lstStyle/>
          <a:p>
            <a:pPr algn="just"/>
            <a:r>
              <a:rPr lang="ru-RU" dirty="0" smtClean="0">
                <a:latin typeface="Times New Roman" pitchFamily="18" charset="0"/>
                <a:cs typeface="Times New Roman" pitchFamily="18" charset="0"/>
              </a:rPr>
              <a:t>В основе пароксизмальных нарушений ритма лежат значительные различия в рефрактерных периодах нормального и добавочного путей. 80% больных </a:t>
            </a:r>
            <a:r>
              <a:rPr lang="en-US" dirty="0" smtClean="0">
                <a:latin typeface="Times New Roman" pitchFamily="18" charset="0"/>
                <a:cs typeface="Times New Roman" pitchFamily="18" charset="0"/>
              </a:rPr>
              <a:t>WPW</a:t>
            </a:r>
            <a:r>
              <a:rPr lang="ru-RU" dirty="0" smtClean="0">
                <a:latin typeface="Times New Roman" pitchFamily="18" charset="0"/>
                <a:cs typeface="Times New Roman" pitchFamily="18" charset="0"/>
              </a:rPr>
              <a:t> имеют пароксизмальную </a:t>
            </a:r>
            <a:r>
              <a:rPr lang="ru-RU" dirty="0" err="1" smtClean="0">
                <a:latin typeface="Times New Roman" pitchFamily="18" charset="0"/>
                <a:cs typeface="Times New Roman" pitchFamily="18" charset="0"/>
              </a:rPr>
              <a:t>суправентрикулярную</a:t>
            </a:r>
            <a:r>
              <a:rPr lang="ru-RU" dirty="0" smtClean="0">
                <a:latin typeface="Times New Roman" pitchFamily="18" charset="0"/>
                <a:cs typeface="Times New Roman" pitchFamily="18" charset="0"/>
              </a:rPr>
              <a:t> тахикардию, мерцание предсердий 10%, трепетание предсердий  4%, желудочковая пароксизмальная тахикардия ещё реже.</a:t>
            </a:r>
          </a:p>
          <a:p>
            <a:pPr lvl="0" algn="just"/>
            <a:r>
              <a:rPr lang="ru-RU" b="1" dirty="0" err="1" smtClean="0">
                <a:latin typeface="Times New Roman" pitchFamily="18" charset="0"/>
                <a:cs typeface="Times New Roman" pitchFamily="18" charset="0"/>
              </a:rPr>
              <a:t>Ортодромная</a:t>
            </a:r>
            <a:r>
              <a:rPr lang="ru-RU" dirty="0" smtClean="0">
                <a:latin typeface="Times New Roman" pitchFamily="18" charset="0"/>
                <a:cs typeface="Times New Roman" pitchFamily="18" charset="0"/>
              </a:rPr>
              <a:t> – импульсы проводятся </a:t>
            </a:r>
            <a:r>
              <a:rPr lang="ru-RU" dirty="0" err="1" smtClean="0">
                <a:latin typeface="Times New Roman" pitchFamily="18" charset="0"/>
                <a:cs typeface="Times New Roman" pitchFamily="18" charset="0"/>
              </a:rPr>
              <a:t>антеградно</a:t>
            </a:r>
            <a:r>
              <a:rPr lang="ru-RU" dirty="0" smtClean="0">
                <a:latin typeface="Times New Roman" pitchFamily="18" charset="0"/>
                <a:cs typeface="Times New Roman" pitchFamily="18" charset="0"/>
              </a:rPr>
              <a:t> от предсердий к желудочкам через АВ узел и ретроградно от желудочков к предсердиям через дополнительный путь.   ЧСС 140-240 в минуту, </a:t>
            </a:r>
            <a:r>
              <a:rPr lang="en-US" dirty="0" smtClean="0">
                <a:latin typeface="Times New Roman" pitchFamily="18" charset="0"/>
                <a:cs typeface="Times New Roman" pitchFamily="18" charset="0"/>
              </a:rPr>
              <a:t>QRS</a:t>
            </a:r>
            <a:r>
              <a:rPr lang="ru-RU" dirty="0" smtClean="0">
                <a:latin typeface="Times New Roman" pitchFamily="18" charset="0"/>
                <a:cs typeface="Times New Roman" pitchFamily="18" charset="0"/>
              </a:rPr>
              <a:t> узкий, Р после окончания желудочкового комплекса, </a:t>
            </a:r>
            <a:r>
              <a:rPr lang="ru-RU" dirty="0" err="1" smtClean="0">
                <a:latin typeface="Times New Roman" pitchFamily="18" charset="0"/>
                <a:cs typeface="Times New Roman" pitchFamily="18" charset="0"/>
              </a:rPr>
              <a:t>з</a:t>
            </a:r>
            <a:r>
              <a:rPr lang="ru-RU" dirty="0" smtClean="0">
                <a:latin typeface="Times New Roman" pitchFamily="18" charset="0"/>
                <a:cs typeface="Times New Roman" pitchFamily="18" charset="0"/>
              </a:rPr>
              <a:t> Р чаще отрицательный.</a:t>
            </a:r>
          </a:p>
          <a:p>
            <a:pPr lvl="0" algn="just"/>
            <a:r>
              <a:rPr lang="ru-RU" b="1" dirty="0" err="1" smtClean="0">
                <a:latin typeface="Times New Roman" pitchFamily="18" charset="0"/>
                <a:cs typeface="Times New Roman" pitchFamily="18" charset="0"/>
              </a:rPr>
              <a:t>Антидромная</a:t>
            </a:r>
            <a:r>
              <a:rPr lang="ru-RU" b="1"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импульс идёт </a:t>
            </a:r>
            <a:r>
              <a:rPr lang="ru-RU" dirty="0" err="1" smtClean="0">
                <a:latin typeface="Times New Roman" pitchFamily="18" charset="0"/>
                <a:cs typeface="Times New Roman" pitchFamily="18" charset="0"/>
              </a:rPr>
              <a:t>антеградно</a:t>
            </a:r>
            <a:r>
              <a:rPr lang="ru-RU" dirty="0" smtClean="0">
                <a:latin typeface="Times New Roman" pitchFamily="18" charset="0"/>
                <a:cs typeface="Times New Roman" pitchFamily="18" charset="0"/>
              </a:rPr>
              <a:t> от предсердий к желудочкам через дополнительные пути и ретроградно от желудочков к предсердиям через АВ узел (более редкая форма 5-10% случаев).   </a:t>
            </a:r>
            <a:r>
              <a:rPr lang="en-US" dirty="0" smtClean="0">
                <a:latin typeface="Times New Roman" pitchFamily="18" charset="0"/>
                <a:cs typeface="Times New Roman" pitchFamily="18" charset="0"/>
              </a:rPr>
              <a:t>QRS </a:t>
            </a:r>
            <a:r>
              <a:rPr lang="ru-RU" dirty="0" smtClean="0">
                <a:latin typeface="Times New Roman" pitchFamily="18" charset="0"/>
                <a:cs typeface="Times New Roman" pitchFamily="18" charset="0"/>
              </a:rPr>
              <a:t>широкий, Р или не виден или предшествует </a:t>
            </a:r>
            <a:r>
              <a:rPr lang="en-US" dirty="0" smtClean="0">
                <a:latin typeface="Times New Roman" pitchFamily="18" charset="0"/>
                <a:cs typeface="Times New Roman" pitchFamily="18" charset="0"/>
              </a:rPr>
              <a:t>QRS</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QRS</a:t>
            </a:r>
            <a:r>
              <a:rPr lang="ru-RU" dirty="0" smtClean="0">
                <a:latin typeface="Times New Roman" pitchFamily="18" charset="0"/>
                <a:cs typeface="Times New Roman" pitchFamily="18" charset="0"/>
              </a:rPr>
              <a:t> может иметь конфигурацию полной блокады правой ножки п. Гиса.</a:t>
            </a:r>
          </a:p>
          <a:p>
            <a:r>
              <a:rPr lang="ru-RU" dirty="0" smtClean="0"/>
              <a:t> </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cstate="print"/>
          <a:srcRect/>
          <a:stretch>
            <a:fillRect/>
          </a:stretch>
        </p:blipFill>
        <p:spPr bwMode="auto">
          <a:xfrm>
            <a:off x="1047750" y="1923891"/>
            <a:ext cx="7048500" cy="38785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Times New Roman" pitchFamily="18" charset="0"/>
                <a:cs typeface="Times New Roman" pitchFamily="18" charset="0"/>
              </a:rPr>
              <a:t>ВПВ синдром тип А, ритм </a:t>
            </a:r>
            <a:r>
              <a:rPr lang="ru-RU" dirty="0" err="1" smtClean="0">
                <a:latin typeface="Times New Roman" pitchFamily="18" charset="0"/>
                <a:cs typeface="Times New Roman" pitchFamily="18" charset="0"/>
              </a:rPr>
              <a:t>синусовый</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3314" name="Picture 2"/>
          <p:cNvPicPr>
            <a:picLocks noGrp="1" noChangeAspect="1" noChangeArrowheads="1"/>
          </p:cNvPicPr>
          <p:nvPr>
            <p:ph idx="1"/>
          </p:nvPr>
        </p:nvPicPr>
        <p:blipFill>
          <a:blip r:embed="rId2" cstate="print"/>
          <a:srcRect/>
          <a:stretch>
            <a:fillRect/>
          </a:stretch>
        </p:blipFill>
        <p:spPr bwMode="auto">
          <a:xfrm>
            <a:off x="1024890" y="2026761"/>
            <a:ext cx="7094220" cy="36728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ВПВ синдром, ЭОС в норме, дельта волна:</a:t>
            </a:r>
            <a:endParaRPr lang="ru-RU" sz="3200" dirty="0">
              <a:latin typeface="Times New Roman" pitchFamily="18" charset="0"/>
              <a:cs typeface="Times New Roman" pitchFamily="18" charset="0"/>
            </a:endParaRPr>
          </a:p>
        </p:txBody>
      </p:sp>
      <p:pic>
        <p:nvPicPr>
          <p:cNvPr id="14338" name="Picture 2"/>
          <p:cNvPicPr>
            <a:picLocks noGrp="1" noChangeAspect="1" noChangeArrowheads="1"/>
          </p:cNvPicPr>
          <p:nvPr>
            <p:ph idx="1"/>
          </p:nvPr>
        </p:nvPicPr>
        <p:blipFill>
          <a:blip r:embed="rId2" cstate="print"/>
          <a:srcRect/>
          <a:stretch>
            <a:fillRect/>
          </a:stretch>
        </p:blipFill>
        <p:spPr bwMode="auto">
          <a:xfrm>
            <a:off x="956310" y="2026761"/>
            <a:ext cx="7231380" cy="36728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ВПВ, дополнительный пучок расположен справа, тип Б:</a:t>
            </a:r>
            <a:endParaRPr lang="ru-RU" sz="3200" dirty="0">
              <a:latin typeface="Times New Roman" pitchFamily="18" charset="0"/>
              <a:cs typeface="Times New Roman" pitchFamily="18" charset="0"/>
            </a:endParaRPr>
          </a:p>
        </p:txBody>
      </p:sp>
      <p:pic>
        <p:nvPicPr>
          <p:cNvPr id="19458" name="Picture 2"/>
          <p:cNvPicPr>
            <a:picLocks noGrp="1" noChangeAspect="1" noChangeArrowheads="1"/>
          </p:cNvPicPr>
          <p:nvPr>
            <p:ph idx="1"/>
          </p:nvPr>
        </p:nvPicPr>
        <p:blipFill>
          <a:blip r:embed="rId2" cstate="print"/>
          <a:srcRect/>
          <a:stretch>
            <a:fillRect/>
          </a:stretch>
        </p:blipFill>
        <p:spPr bwMode="auto">
          <a:xfrm>
            <a:off x="922263" y="1600200"/>
            <a:ext cx="7299473"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4578" name="Picture 2"/>
          <p:cNvPicPr>
            <a:picLocks noGrp="1" noChangeAspect="1" noChangeArrowheads="1"/>
          </p:cNvPicPr>
          <p:nvPr>
            <p:ph idx="1"/>
          </p:nvPr>
        </p:nvPicPr>
        <p:blipFill>
          <a:blip r:embed="rId2" cstate="print"/>
          <a:srcRect/>
          <a:stretch>
            <a:fillRect/>
          </a:stretch>
        </p:blipFill>
        <p:spPr bwMode="auto">
          <a:xfrm>
            <a:off x="1050631" y="1600200"/>
            <a:ext cx="7042737"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latin typeface="Times New Roman" pitchFamily="18" charset="0"/>
                <a:cs typeface="Times New Roman" pitchFamily="18" charset="0"/>
              </a:rPr>
              <a:t>Тахикардия с широкими комплексами на фоне ВПВ синдрома, ЧСС около 250 в минуту, тахикардия с широкими комплексами на фоне ИМ должна рассматриваться как ЖТ!</a:t>
            </a:r>
            <a:endParaRPr lang="ru-RU" sz="2400" dirty="0">
              <a:latin typeface="Times New Roman" pitchFamily="18" charset="0"/>
              <a:cs typeface="Times New Roman" pitchFamily="18" charset="0"/>
            </a:endParaRPr>
          </a:p>
        </p:txBody>
      </p:sp>
      <p:pic>
        <p:nvPicPr>
          <p:cNvPr id="25602" name="Picture 2"/>
          <p:cNvPicPr>
            <a:picLocks noGrp="1" noChangeAspect="1" noChangeArrowheads="1"/>
          </p:cNvPicPr>
          <p:nvPr>
            <p:ph idx="1"/>
          </p:nvPr>
        </p:nvPicPr>
        <p:blipFill>
          <a:blip r:embed="rId2" cstate="print"/>
          <a:srcRect/>
          <a:stretch>
            <a:fillRect/>
          </a:stretch>
        </p:blipFill>
        <p:spPr bwMode="auto">
          <a:xfrm>
            <a:off x="1255914" y="1600200"/>
            <a:ext cx="6632172"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Синдром Вольфа-Паркинсона-Уайта (</a:t>
            </a:r>
            <a:r>
              <a:rPr lang="en-US" b="1" dirty="0" smtClean="0">
                <a:latin typeface="Times New Roman" pitchFamily="18" charset="0"/>
                <a:cs typeface="Times New Roman" pitchFamily="18" charset="0"/>
              </a:rPr>
              <a:t>WPW</a:t>
            </a:r>
            <a:r>
              <a:rPr lang="ru-RU" b="1"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algn="just"/>
            <a:r>
              <a:rPr lang="ru-RU" sz="2800" dirty="0" smtClean="0">
                <a:latin typeface="Times New Roman" pitchFamily="18" charset="0"/>
                <a:cs typeface="Times New Roman" pitchFamily="18" charset="0"/>
              </a:rPr>
              <a:t>Характеризуется перевозбуждением желудочков по дополнительным путям проведения и развитием пароксизмальных тахикардий. По мнению многих авторов данный синдром обусловлен сохранением добавочных АВ соединений в результате аномалий развития, происходит неполная регрессия мышечных волокон на этапе формирования анатомических структур сердца.</a:t>
            </a:r>
            <a:endParaRPr lang="ru-RU" sz="2800"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6626" name="Picture 2"/>
          <p:cNvPicPr>
            <a:picLocks noGrp="1" noChangeAspect="1" noChangeArrowheads="1"/>
          </p:cNvPicPr>
          <p:nvPr>
            <p:ph idx="1"/>
          </p:nvPr>
        </p:nvPicPr>
        <p:blipFill>
          <a:blip r:embed="rId2" cstate="print"/>
          <a:srcRect/>
          <a:stretch>
            <a:fillRect/>
          </a:stretch>
        </p:blipFill>
        <p:spPr bwMode="auto">
          <a:xfrm>
            <a:off x="1196300" y="1600200"/>
            <a:ext cx="6751399"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ФП на фоне ВПВ:</a:t>
            </a:r>
            <a:endParaRPr lang="ru-RU" sz="3200" dirty="0">
              <a:latin typeface="Times New Roman" pitchFamily="18" charset="0"/>
              <a:cs typeface="Times New Roman" pitchFamily="18" charset="0"/>
            </a:endParaRPr>
          </a:p>
        </p:txBody>
      </p:sp>
      <p:pic>
        <p:nvPicPr>
          <p:cNvPr id="27650" name="Picture 2"/>
          <p:cNvPicPr>
            <a:picLocks noGrp="1" noChangeAspect="1" noChangeArrowheads="1"/>
          </p:cNvPicPr>
          <p:nvPr>
            <p:ph idx="1"/>
          </p:nvPr>
        </p:nvPicPr>
        <p:blipFill>
          <a:blip r:embed="rId2" cstate="print"/>
          <a:srcRect/>
          <a:stretch>
            <a:fillRect/>
          </a:stretch>
        </p:blipFill>
        <p:spPr bwMode="auto">
          <a:xfrm>
            <a:off x="1086165" y="1600200"/>
            <a:ext cx="6971670"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itchFamily="18" charset="0"/>
                <a:cs typeface="Times New Roman" pitchFamily="18" charset="0"/>
              </a:rPr>
              <a:t>Лечение:</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20000"/>
          </a:bodyPr>
          <a:lstStyle/>
          <a:p>
            <a:pPr algn="just">
              <a:buNone/>
            </a:pPr>
            <a:r>
              <a:rPr lang="ru-RU" dirty="0" smtClean="0">
                <a:latin typeface="Times New Roman" pitchFamily="18" charset="0"/>
                <a:cs typeface="Times New Roman" pitchFamily="18" charset="0"/>
              </a:rPr>
              <a:t>	При лечении не следует использовать препараты влияющие на АВ узел так как данные препараты замедляют проведение импульса по АВ узлу, но не влияют на проведение импульса по дополнительным путям, что грозит трансформацией в желудочковую пароксизмальную тахикардию, ФЖ.</a:t>
            </a:r>
          </a:p>
          <a:p>
            <a:pPr algn="just">
              <a:buNone/>
            </a:pPr>
            <a:r>
              <a:rPr lang="ru-RU" dirty="0" smtClean="0">
                <a:latin typeface="Times New Roman" pitchFamily="18" charset="0"/>
                <a:cs typeface="Times New Roman" pitchFamily="18" charset="0"/>
              </a:rPr>
              <a:t>	Лечение: препараты </a:t>
            </a: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С класса (</a:t>
            </a:r>
            <a:r>
              <a:rPr lang="ru-RU" dirty="0" err="1" smtClean="0">
                <a:latin typeface="Times New Roman" pitchFamily="18" charset="0"/>
                <a:cs typeface="Times New Roman" pitchFamily="18" charset="0"/>
              </a:rPr>
              <a:t>пропанорм</a:t>
            </a:r>
            <a:r>
              <a:rPr lang="ru-RU" dirty="0" smtClean="0">
                <a:latin typeface="Times New Roman" pitchFamily="18" charset="0"/>
                <a:cs typeface="Times New Roman" pitchFamily="18" charset="0"/>
              </a:rPr>
              <a:t> или </a:t>
            </a:r>
            <a:r>
              <a:rPr lang="ru-RU" dirty="0" err="1" smtClean="0">
                <a:latin typeface="Times New Roman" pitchFamily="18" charset="0"/>
                <a:cs typeface="Times New Roman" pitchFamily="18" charset="0"/>
              </a:rPr>
              <a:t>пропафенон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ритмонорм</a:t>
            </a:r>
            <a:r>
              <a:rPr lang="ru-RU" dirty="0" smtClean="0">
                <a:latin typeface="Times New Roman" pitchFamily="18" charset="0"/>
                <a:cs typeface="Times New Roman" pitchFamily="18" charset="0"/>
              </a:rPr>
              <a:t>) и  </a:t>
            </a:r>
            <a:r>
              <a:rPr lang="en-US" dirty="0" smtClean="0">
                <a:latin typeface="Times New Roman" pitchFamily="18" charset="0"/>
                <a:cs typeface="Times New Roman" pitchFamily="18" charset="0"/>
              </a:rPr>
              <a:t>III</a:t>
            </a:r>
            <a:r>
              <a:rPr lang="ru-RU" dirty="0" smtClean="0">
                <a:latin typeface="Times New Roman" pitchFamily="18" charset="0"/>
                <a:cs typeface="Times New Roman" pitchFamily="18" charset="0"/>
              </a:rPr>
              <a:t> класса (</a:t>
            </a:r>
            <a:r>
              <a:rPr lang="ru-RU" dirty="0" err="1" smtClean="0">
                <a:latin typeface="Times New Roman" pitchFamily="18" charset="0"/>
                <a:cs typeface="Times New Roman" pitchFamily="18" charset="0"/>
              </a:rPr>
              <a:t>кордарон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соталекс</a:t>
            </a:r>
            <a:r>
              <a:rPr lang="ru-RU" dirty="0" smtClean="0">
                <a:latin typeface="Times New Roman" pitchFamily="18" charset="0"/>
                <a:cs typeface="Times New Roman" pitchFamily="18" charset="0"/>
              </a:rPr>
              <a:t> или </a:t>
            </a:r>
            <a:r>
              <a:rPr lang="ru-RU" dirty="0" err="1" smtClean="0">
                <a:latin typeface="Times New Roman" pitchFamily="18" charset="0"/>
                <a:cs typeface="Times New Roman" pitchFamily="18" charset="0"/>
              </a:rPr>
              <a:t>сотагексал</a:t>
            </a:r>
            <a:r>
              <a:rPr lang="ru-RU" dirty="0" smtClean="0">
                <a:latin typeface="Times New Roman" pitchFamily="18" charset="0"/>
                <a:cs typeface="Times New Roman" pitchFamily="18" charset="0"/>
              </a:rPr>
              <a:t>)ААП. Электрическая </a:t>
            </a:r>
            <a:r>
              <a:rPr lang="ru-RU" dirty="0" err="1" smtClean="0">
                <a:latin typeface="Times New Roman" pitchFamily="18" charset="0"/>
                <a:cs typeface="Times New Roman" pitchFamily="18" charset="0"/>
              </a:rPr>
              <a:t>кардиоверсия</a:t>
            </a:r>
            <a:r>
              <a:rPr lang="ru-RU" dirty="0" smtClean="0">
                <a:latin typeface="Times New Roman" pitchFamily="18" charset="0"/>
                <a:cs typeface="Times New Roman" pitchFamily="18" charset="0"/>
              </a:rPr>
              <a:t> 100 Дж, ЭФИ, РЧА.</a:t>
            </a:r>
          </a:p>
          <a:p>
            <a:pPr algn="just">
              <a:buNone/>
            </a:pPr>
            <a:r>
              <a:rPr lang="ru-RU" dirty="0" smtClean="0">
                <a:latin typeface="Times New Roman" pitchFamily="18" charset="0"/>
                <a:cs typeface="Times New Roman" pitchFamily="18" charset="0"/>
              </a:rPr>
              <a:t> </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smtClean="0">
                <a:latin typeface="Times New Roman" pitchFamily="18" charset="0"/>
                <a:cs typeface="Times New Roman" pitchFamily="18" charset="0"/>
              </a:rPr>
              <a:t>Синдром </a:t>
            </a:r>
            <a:r>
              <a:rPr lang="en-US" sz="3600" b="1" dirty="0" smtClean="0">
                <a:latin typeface="Times New Roman" pitchFamily="18" charset="0"/>
                <a:cs typeface="Times New Roman" pitchFamily="18" charset="0"/>
              </a:rPr>
              <a:t> LGL (</a:t>
            </a:r>
            <a:r>
              <a:rPr lang="en-US" sz="3600" b="1" dirty="0" err="1" smtClean="0">
                <a:latin typeface="Times New Roman" pitchFamily="18" charset="0"/>
                <a:cs typeface="Times New Roman" pitchFamily="18" charset="0"/>
              </a:rPr>
              <a:t>Lown</a:t>
            </a:r>
            <a:r>
              <a:rPr lang="en-US" sz="3600" b="1" dirty="0" smtClean="0">
                <a:latin typeface="Times New Roman" pitchFamily="18" charset="0"/>
                <a:cs typeface="Times New Roman" pitchFamily="18" charset="0"/>
              </a:rPr>
              <a:t>-</a:t>
            </a:r>
            <a:r>
              <a:rPr lang="en-US" sz="3600" b="1" dirty="0" err="1" smtClean="0">
                <a:latin typeface="Times New Roman" pitchFamily="18" charset="0"/>
                <a:cs typeface="Times New Roman" pitchFamily="18" charset="0"/>
              </a:rPr>
              <a:t>Ganong</a:t>
            </a:r>
            <a:r>
              <a:rPr lang="en-US" sz="3600" b="1" dirty="0" smtClean="0">
                <a:latin typeface="Times New Roman" pitchFamily="18" charset="0"/>
                <a:cs typeface="Times New Roman" pitchFamily="18" charset="0"/>
              </a:rPr>
              <a:t>-Levine)</a:t>
            </a:r>
            <a:r>
              <a:rPr lang="ru-RU" sz="3600" b="1" dirty="0" smtClean="0">
                <a:latin typeface="Times New Roman" pitchFamily="18" charset="0"/>
                <a:cs typeface="Times New Roman" pitchFamily="18" charset="0"/>
              </a:rPr>
              <a:t> или </a:t>
            </a:r>
            <a:r>
              <a:rPr lang="en-US" sz="3600" b="1" dirty="0" smtClean="0">
                <a:latin typeface="Times New Roman" pitchFamily="18" charset="0"/>
                <a:cs typeface="Times New Roman" pitchFamily="18" charset="0"/>
              </a:rPr>
              <a:t> CLC (</a:t>
            </a:r>
            <a:r>
              <a:rPr lang="en-US" sz="3600" b="1" dirty="0" err="1" smtClean="0">
                <a:latin typeface="Times New Roman" pitchFamily="18" charset="0"/>
                <a:cs typeface="Times New Roman" pitchFamily="18" charset="0"/>
              </a:rPr>
              <a:t>Clere</a:t>
            </a:r>
            <a:r>
              <a:rPr lang="en-US" sz="3600" b="1" dirty="0" smtClean="0">
                <a:latin typeface="Times New Roman" pitchFamily="18" charset="0"/>
                <a:cs typeface="Times New Roman" pitchFamily="18" charset="0"/>
              </a:rPr>
              <a:t>-Levy-</a:t>
            </a:r>
            <a:r>
              <a:rPr lang="en-US" sz="3600" b="1" dirty="0" err="1" smtClean="0">
                <a:latin typeface="Times New Roman" pitchFamily="18" charset="0"/>
                <a:cs typeface="Times New Roman" pitchFamily="18" charset="0"/>
              </a:rPr>
              <a:t>Critesco</a:t>
            </a:r>
            <a:r>
              <a:rPr lang="en-US" sz="3600" b="1" dirty="0" smtClean="0">
                <a:latin typeface="Times New Roman" pitchFamily="18" charset="0"/>
                <a:cs typeface="Times New Roman" pitchFamily="18" charset="0"/>
              </a:rPr>
              <a:t>)</a:t>
            </a:r>
            <a:r>
              <a:rPr lang="ru-RU" sz="3600" b="1" dirty="0" smtClean="0">
                <a:latin typeface="Times New Roman" pitchFamily="18" charset="0"/>
                <a:cs typeface="Times New Roman" pitchFamily="18" charset="0"/>
              </a:rPr>
              <a:t>:</a:t>
            </a:r>
            <a:endParaRPr lang="ru-RU" sz="3600" b="1"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r>
              <a:rPr lang="ru-RU" dirty="0" smtClean="0">
                <a:latin typeface="Times New Roman" pitchFamily="18" charset="0"/>
                <a:cs typeface="Times New Roman" pitchFamily="18" charset="0"/>
              </a:rPr>
              <a:t>Разновидность ускоренного проведения  импульса к желудочкам характеризуется коротким интервалом </a:t>
            </a:r>
            <a:r>
              <a:rPr lang="en-US" dirty="0" smtClean="0">
                <a:latin typeface="Times New Roman" pitchFamily="18" charset="0"/>
                <a:cs typeface="Times New Roman" pitchFamily="18" charset="0"/>
              </a:rPr>
              <a:t> P – R</a:t>
            </a:r>
            <a:r>
              <a:rPr lang="ru-RU" dirty="0" smtClean="0">
                <a:latin typeface="Times New Roman" pitchFamily="18" charset="0"/>
                <a:cs typeface="Times New Roman" pitchFamily="18" charset="0"/>
              </a:rPr>
              <a:t>, нормальным, узким комплексом </a:t>
            </a:r>
            <a:r>
              <a:rPr lang="en-US" dirty="0" smtClean="0">
                <a:latin typeface="Times New Roman" pitchFamily="18" charset="0"/>
                <a:cs typeface="Times New Roman" pitchFamily="18" charset="0"/>
              </a:rPr>
              <a:t> QRS</a:t>
            </a:r>
            <a:r>
              <a:rPr lang="ru-RU" dirty="0" smtClean="0">
                <a:latin typeface="Times New Roman" pitchFamily="18" charset="0"/>
                <a:cs typeface="Times New Roman" pitchFamily="18" charset="0"/>
              </a:rPr>
              <a:t> без дельта волны  и периодически возникающими приступами АВ реципрокной тахикардии. Возникает в результате распространения импульса по трактам </a:t>
            </a:r>
            <a:r>
              <a:rPr lang="en-US" dirty="0" smtClean="0">
                <a:latin typeface="Times New Roman" pitchFamily="18" charset="0"/>
                <a:cs typeface="Times New Roman" pitchFamily="18" charset="0"/>
              </a:rPr>
              <a:t> James, </a:t>
            </a:r>
            <a:r>
              <a:rPr lang="en-US" dirty="0" err="1" smtClean="0">
                <a:latin typeface="Times New Roman" pitchFamily="18" charset="0"/>
                <a:cs typeface="Times New Roman" pitchFamily="18" charset="0"/>
              </a:rPr>
              <a:t>Brechenmacher</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Блокады ножек пучка Гиса: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r>
              <a:rPr lang="ru-RU" dirty="0" smtClean="0">
                <a:latin typeface="Times New Roman" pitchFamily="18" charset="0"/>
                <a:cs typeface="Times New Roman" pitchFamily="18" charset="0"/>
              </a:rPr>
              <a:t>Под блокадой ножек или ветвей п. Гиса понимают нарушение или полное прекращение проведения возбуждения по правой или левой ножке п. Гиса или по ветвям левой ножки п. Гиса. Отделы миокарда или желудочек сердца снабжаемые волокнами блокированной ножки или ветви, возбуждаются окольным путём.</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92500" lnSpcReduction="20000"/>
          </a:bodyPr>
          <a:lstStyle/>
          <a:p>
            <a:pPr algn="just"/>
            <a:r>
              <a:rPr lang="ru-RU" dirty="0" smtClean="0">
                <a:latin typeface="Times New Roman" pitchFamily="18" charset="0"/>
                <a:cs typeface="Times New Roman" pitchFamily="18" charset="0"/>
              </a:rPr>
              <a:t>Если проводимость по данной ножке или ветви полностью отсутствует, то говорят о </a:t>
            </a:r>
            <a:r>
              <a:rPr lang="ru-RU" b="1" dirty="0" smtClean="0">
                <a:latin typeface="Times New Roman" pitchFamily="18" charset="0"/>
                <a:cs typeface="Times New Roman" pitchFamily="18" charset="0"/>
              </a:rPr>
              <a:t>полной блокаде ножки</a:t>
            </a:r>
            <a:r>
              <a:rPr lang="ru-RU" dirty="0" smtClean="0">
                <a:latin typeface="Times New Roman" pitchFamily="18" charset="0"/>
                <a:cs typeface="Times New Roman" pitchFamily="18" charset="0"/>
              </a:rPr>
              <a:t>, под </a:t>
            </a:r>
            <a:r>
              <a:rPr lang="ru-RU" b="1" dirty="0" smtClean="0">
                <a:latin typeface="Times New Roman" pitchFamily="18" charset="0"/>
                <a:cs typeface="Times New Roman" pitchFamily="18" charset="0"/>
              </a:rPr>
              <a:t>неполной блокадой</a:t>
            </a:r>
            <a:r>
              <a:rPr lang="ru-RU" dirty="0" smtClean="0">
                <a:latin typeface="Times New Roman" pitchFamily="18" charset="0"/>
                <a:cs typeface="Times New Roman" pitchFamily="18" charset="0"/>
              </a:rPr>
              <a:t> ножек или ветви понимают такое нарушение </a:t>
            </a:r>
            <a:r>
              <a:rPr lang="ru-RU" dirty="0" err="1" smtClean="0">
                <a:latin typeface="Times New Roman" pitchFamily="18" charset="0"/>
                <a:cs typeface="Times New Roman" pitchFamily="18" charset="0"/>
              </a:rPr>
              <a:t>вн</a:t>
            </a:r>
            <a:r>
              <a:rPr lang="ru-RU" dirty="0" smtClean="0">
                <a:latin typeface="Times New Roman" pitchFamily="18" charset="0"/>
                <a:cs typeface="Times New Roman" pitchFamily="18" charset="0"/>
              </a:rPr>
              <a:t>/желудочковой проводимости, когда импульс всё-таки проходит по повреждённой части проводящей системе сердца, но проходит с трудом и замедленно. </a:t>
            </a:r>
            <a:r>
              <a:rPr lang="ru-RU" b="1" dirty="0" smtClean="0">
                <a:latin typeface="Times New Roman" pitchFamily="18" charset="0"/>
                <a:cs typeface="Times New Roman" pitchFamily="18" charset="0"/>
              </a:rPr>
              <a:t>Таким образом</a:t>
            </a:r>
            <a:r>
              <a:rPr lang="ru-RU" dirty="0" smtClean="0">
                <a:latin typeface="Times New Roman" pitchFamily="18" charset="0"/>
                <a:cs typeface="Times New Roman" pitchFamily="18" charset="0"/>
              </a:rPr>
              <a:t> блокада ножек или ветвей левой ножки п. Гиса может быть: полной или неполной, постоянной или преходящей, односторонней или двусторонней.</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Классификация:</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a:xfrm>
            <a:off x="457200" y="1268760"/>
            <a:ext cx="8229600" cy="4857403"/>
          </a:xfrm>
        </p:spPr>
        <p:txBody>
          <a:bodyPr>
            <a:normAutofit fontScale="25000" lnSpcReduction="20000"/>
          </a:bodyPr>
          <a:lstStyle/>
          <a:p>
            <a:pPr lvl="0" algn="just"/>
            <a:r>
              <a:rPr lang="ru-RU" sz="7200" dirty="0" smtClean="0">
                <a:latin typeface="Times New Roman" pitchFamily="18" charset="0"/>
                <a:cs typeface="Times New Roman" pitchFamily="18" charset="0"/>
              </a:rPr>
              <a:t>Блокада правой ножки п. Гиса</a:t>
            </a:r>
          </a:p>
          <a:p>
            <a:pPr lvl="0" algn="just"/>
            <a:r>
              <a:rPr lang="ru-RU" sz="7200" dirty="0" smtClean="0">
                <a:latin typeface="Times New Roman" pitchFamily="18" charset="0"/>
                <a:cs typeface="Times New Roman" pitchFamily="18" charset="0"/>
              </a:rPr>
              <a:t>Блокада левой ножки п. Гиса (может быть обусловлена нарушением проводимости в основном стволе левой ножки до её разделения на две ветви, а также эта блокада  может быть вызвана одновременным поражением обеих ветвей левой ножки, то есть блокада располагается после разветвления ножки.</a:t>
            </a:r>
          </a:p>
          <a:p>
            <a:pPr lvl="0" algn="just"/>
            <a:r>
              <a:rPr lang="ru-RU" sz="7200" dirty="0" smtClean="0">
                <a:latin typeface="Times New Roman" pitchFamily="18" charset="0"/>
                <a:cs typeface="Times New Roman" pitchFamily="18" charset="0"/>
              </a:rPr>
              <a:t>Блокада передней ветви левой ножки п. Гиса</a:t>
            </a:r>
          </a:p>
          <a:p>
            <a:pPr lvl="0" algn="just"/>
            <a:r>
              <a:rPr lang="ru-RU" sz="7200" dirty="0" smtClean="0">
                <a:latin typeface="Times New Roman" pitchFamily="18" charset="0"/>
                <a:cs typeface="Times New Roman" pitchFamily="18" charset="0"/>
              </a:rPr>
              <a:t>Блокада задней ветви левой ножки п. Гиса</a:t>
            </a:r>
          </a:p>
          <a:p>
            <a:pPr lvl="0" algn="just"/>
            <a:r>
              <a:rPr lang="ru-RU" sz="7200" dirty="0" smtClean="0">
                <a:latin typeface="Times New Roman" pitchFamily="18" charset="0"/>
                <a:cs typeface="Times New Roman" pitchFamily="18" charset="0"/>
              </a:rPr>
              <a:t>Блокада срединной ветви левой ножки п. Гиса (по некоторым данным выделяют ещё и эту ветвь!) – представляет собой образование или сеть волокон сформированных веточками передней и задней ветвей левой ножки п. Гиса. Характерны  </a:t>
            </a:r>
            <a:r>
              <a:rPr lang="en-US" sz="7200" dirty="0" smtClean="0">
                <a:latin typeface="Times New Roman" pitchFamily="18" charset="0"/>
                <a:cs typeface="Times New Roman" pitchFamily="18" charset="0"/>
              </a:rPr>
              <a:t>R </a:t>
            </a:r>
            <a:r>
              <a:rPr lang="ru-RU" sz="7200" dirty="0" smtClean="0">
                <a:latin typeface="Times New Roman" pitchFamily="18" charset="0"/>
                <a:cs typeface="Times New Roman" pitchFamily="18" charset="0"/>
              </a:rPr>
              <a:t>или </a:t>
            </a:r>
            <a:r>
              <a:rPr lang="en-US" sz="7200" dirty="0" err="1" smtClean="0">
                <a:latin typeface="Times New Roman" pitchFamily="18" charset="0"/>
                <a:cs typeface="Times New Roman" pitchFamily="18" charset="0"/>
              </a:rPr>
              <a:t>qR</a:t>
            </a:r>
            <a:r>
              <a:rPr lang="ru-RU" sz="7200" dirty="0" smtClean="0">
                <a:latin typeface="Times New Roman" pitchFamily="18" charset="0"/>
                <a:cs typeface="Times New Roman" pitchFamily="18" charset="0"/>
              </a:rPr>
              <a:t> в  </a:t>
            </a:r>
            <a:r>
              <a:rPr lang="en-US" sz="7200" dirty="0" smtClean="0">
                <a:latin typeface="Times New Roman" pitchFamily="18" charset="0"/>
                <a:cs typeface="Times New Roman" pitchFamily="18" charset="0"/>
              </a:rPr>
              <a:t>V</a:t>
            </a:r>
            <a:r>
              <a:rPr lang="ru-RU" sz="7200" dirty="0" smtClean="0">
                <a:latin typeface="Times New Roman" pitchFamily="18" charset="0"/>
                <a:cs typeface="Times New Roman" pitchFamily="18" charset="0"/>
              </a:rPr>
              <a:t>1 </a:t>
            </a:r>
            <a:r>
              <a:rPr lang="en-US" sz="7200" dirty="0" smtClean="0">
                <a:latin typeface="Times New Roman" pitchFamily="18" charset="0"/>
                <a:cs typeface="Times New Roman" pitchFamily="18" charset="0"/>
              </a:rPr>
              <a:t>V</a:t>
            </a:r>
            <a:r>
              <a:rPr lang="ru-RU" sz="7200" dirty="0" smtClean="0">
                <a:latin typeface="Times New Roman" pitchFamily="18" charset="0"/>
                <a:cs typeface="Times New Roman" pitchFamily="18" charset="0"/>
              </a:rPr>
              <a:t>2 . зубец Т чаще отрицательный! Дифференцировать от </a:t>
            </a:r>
            <a:r>
              <a:rPr lang="ru-RU" sz="7200" dirty="0" err="1" smtClean="0">
                <a:latin typeface="Times New Roman" pitchFamily="18" charset="0"/>
                <a:cs typeface="Times New Roman" pitchFamily="18" charset="0"/>
              </a:rPr>
              <a:t>заднебазального</a:t>
            </a:r>
            <a:r>
              <a:rPr lang="ru-RU" sz="7200" dirty="0" smtClean="0">
                <a:latin typeface="Times New Roman" pitchFamily="18" charset="0"/>
                <a:cs typeface="Times New Roman" pitchFamily="18" charset="0"/>
              </a:rPr>
              <a:t> ИМ, гипертрофии ПЖ, ВПВ феномена тип А. </a:t>
            </a:r>
          </a:p>
          <a:p>
            <a:pPr lvl="0" algn="just"/>
            <a:r>
              <a:rPr lang="ru-RU" sz="7200" dirty="0" smtClean="0">
                <a:latin typeface="Times New Roman" pitchFamily="18" charset="0"/>
                <a:cs typeface="Times New Roman" pitchFamily="18" charset="0"/>
              </a:rPr>
              <a:t>Блокада правой ножки п. </a:t>
            </a:r>
            <a:r>
              <a:rPr lang="ru-RU" sz="7200" dirty="0" err="1" smtClean="0">
                <a:latin typeface="Times New Roman" pitchFamily="18" charset="0"/>
                <a:cs typeface="Times New Roman" pitchFamily="18" charset="0"/>
              </a:rPr>
              <a:t>Гиса+блокада</a:t>
            </a:r>
            <a:r>
              <a:rPr lang="ru-RU" sz="7200" dirty="0" smtClean="0">
                <a:latin typeface="Times New Roman" pitchFamily="18" charset="0"/>
                <a:cs typeface="Times New Roman" pitchFamily="18" charset="0"/>
              </a:rPr>
              <a:t> задней ветви левой ножки п. Гиса</a:t>
            </a:r>
          </a:p>
          <a:p>
            <a:pPr lvl="0" algn="just"/>
            <a:r>
              <a:rPr lang="ru-RU" sz="7200" dirty="0" smtClean="0">
                <a:latin typeface="Times New Roman" pitchFamily="18" charset="0"/>
                <a:cs typeface="Times New Roman" pitchFamily="18" charset="0"/>
              </a:rPr>
              <a:t>Блокада правой ножки п. </a:t>
            </a:r>
            <a:r>
              <a:rPr lang="ru-RU" sz="7200" dirty="0" err="1" smtClean="0">
                <a:latin typeface="Times New Roman" pitchFamily="18" charset="0"/>
                <a:cs typeface="Times New Roman" pitchFamily="18" charset="0"/>
              </a:rPr>
              <a:t>Гиса+передней</a:t>
            </a:r>
            <a:r>
              <a:rPr lang="ru-RU" sz="7200" dirty="0" smtClean="0">
                <a:latin typeface="Times New Roman" pitchFamily="18" charset="0"/>
                <a:cs typeface="Times New Roman" pitchFamily="18" charset="0"/>
              </a:rPr>
              <a:t> ветви левой ножки п. Гиса</a:t>
            </a:r>
          </a:p>
          <a:p>
            <a:pPr lvl="0" algn="just"/>
            <a:r>
              <a:rPr lang="ru-RU" sz="7200" dirty="0" smtClean="0">
                <a:latin typeface="Times New Roman" pitchFamily="18" charset="0"/>
                <a:cs typeface="Times New Roman" pitchFamily="18" charset="0"/>
              </a:rPr>
              <a:t>Блокада левой ножки п. </a:t>
            </a:r>
            <a:r>
              <a:rPr lang="ru-RU" sz="7200" dirty="0" err="1" smtClean="0">
                <a:latin typeface="Times New Roman" pitchFamily="18" charset="0"/>
                <a:cs typeface="Times New Roman" pitchFamily="18" charset="0"/>
              </a:rPr>
              <a:t>Гиса+блокада</a:t>
            </a:r>
            <a:r>
              <a:rPr lang="ru-RU" sz="7200" dirty="0" smtClean="0">
                <a:latin typeface="Times New Roman" pitchFamily="18" charset="0"/>
                <a:cs typeface="Times New Roman" pitchFamily="18" charset="0"/>
              </a:rPr>
              <a:t> передней ветви левой ножки п. Гиса</a:t>
            </a:r>
          </a:p>
          <a:p>
            <a:pPr lvl="0" algn="just"/>
            <a:r>
              <a:rPr lang="ru-RU" sz="7200" dirty="0" smtClean="0">
                <a:latin typeface="Times New Roman" pitchFamily="18" charset="0"/>
                <a:cs typeface="Times New Roman" pitchFamily="18" charset="0"/>
              </a:rPr>
              <a:t>Билатеральная блокада ножек п. Гиса (Одновременное поражение правой ножки п. </a:t>
            </a:r>
            <a:r>
              <a:rPr lang="ru-RU" sz="7200" dirty="0" err="1" smtClean="0">
                <a:latin typeface="Times New Roman" pitchFamily="18" charset="0"/>
                <a:cs typeface="Times New Roman" pitchFamily="18" charset="0"/>
              </a:rPr>
              <a:t>Гиса+основного</a:t>
            </a:r>
            <a:r>
              <a:rPr lang="ru-RU" sz="7200" dirty="0" smtClean="0">
                <a:latin typeface="Times New Roman" pitchFamily="18" charset="0"/>
                <a:cs typeface="Times New Roman" pitchFamily="18" charset="0"/>
              </a:rPr>
              <a:t> ствола левой ножки п. Гиса)</a:t>
            </a:r>
          </a:p>
          <a:p>
            <a:pPr lvl="0" algn="just"/>
            <a:r>
              <a:rPr lang="ru-RU" sz="7200" dirty="0" err="1" smtClean="0">
                <a:latin typeface="Times New Roman" pitchFamily="18" charset="0"/>
                <a:cs typeface="Times New Roman" pitchFamily="18" charset="0"/>
              </a:rPr>
              <a:t>Трёхпучковая</a:t>
            </a:r>
            <a:r>
              <a:rPr lang="ru-RU" sz="7200" dirty="0" smtClean="0">
                <a:latin typeface="Times New Roman" pitchFamily="18" charset="0"/>
                <a:cs typeface="Times New Roman" pitchFamily="18" charset="0"/>
              </a:rPr>
              <a:t> блокада: блокада правой ножки п. </a:t>
            </a:r>
            <a:r>
              <a:rPr lang="ru-RU" sz="7200" dirty="0" err="1" smtClean="0">
                <a:latin typeface="Times New Roman" pitchFamily="18" charset="0"/>
                <a:cs typeface="Times New Roman" pitchFamily="18" charset="0"/>
              </a:rPr>
              <a:t>Гиса+блокада</a:t>
            </a:r>
            <a:r>
              <a:rPr lang="ru-RU" sz="7200" dirty="0" smtClean="0">
                <a:latin typeface="Times New Roman" pitchFamily="18" charset="0"/>
                <a:cs typeface="Times New Roman" pitchFamily="18" charset="0"/>
              </a:rPr>
              <a:t> передней ветви левой ножки п. </a:t>
            </a:r>
            <a:r>
              <a:rPr lang="ru-RU" sz="7200" dirty="0" err="1" smtClean="0">
                <a:latin typeface="Times New Roman" pitchFamily="18" charset="0"/>
                <a:cs typeface="Times New Roman" pitchFamily="18" charset="0"/>
              </a:rPr>
              <a:t>Гиса+блокада</a:t>
            </a:r>
            <a:r>
              <a:rPr lang="ru-RU" sz="7200" dirty="0" smtClean="0">
                <a:latin typeface="Times New Roman" pitchFamily="18" charset="0"/>
                <a:cs typeface="Times New Roman" pitchFamily="18" charset="0"/>
              </a:rPr>
              <a:t> задней ветви левой ножки п. Гиса.</a:t>
            </a:r>
          </a:p>
          <a:p>
            <a:pPr lvl="0" algn="just"/>
            <a:r>
              <a:rPr lang="ru-RU" sz="7200" dirty="0" smtClean="0">
                <a:latin typeface="Times New Roman" pitchFamily="18" charset="0"/>
                <a:cs typeface="Times New Roman" pitchFamily="18" charset="0"/>
              </a:rPr>
              <a:t>Очаговая </a:t>
            </a:r>
            <a:r>
              <a:rPr lang="ru-RU" sz="7200" dirty="0" err="1" smtClean="0">
                <a:latin typeface="Times New Roman" pitchFamily="18" charset="0"/>
                <a:cs typeface="Times New Roman" pitchFamily="18" charset="0"/>
              </a:rPr>
              <a:t>внутрижелудочковая</a:t>
            </a:r>
            <a:r>
              <a:rPr lang="ru-RU" sz="7200" dirty="0" smtClean="0">
                <a:latin typeface="Times New Roman" pitchFamily="18" charset="0"/>
                <a:cs typeface="Times New Roman" pitchFamily="18" charset="0"/>
              </a:rPr>
              <a:t> блокада: имеется нарушение проводимости в системе </a:t>
            </a:r>
            <a:r>
              <a:rPr lang="ru-RU" sz="7200" dirty="0" err="1" smtClean="0">
                <a:latin typeface="Times New Roman" pitchFamily="18" charset="0"/>
                <a:cs typeface="Times New Roman" pitchFamily="18" charset="0"/>
              </a:rPr>
              <a:t>Гиса-Пуркинье</a:t>
            </a:r>
            <a:r>
              <a:rPr lang="ru-RU" sz="7200" dirty="0" smtClean="0">
                <a:latin typeface="Times New Roman" pitchFamily="18" charset="0"/>
                <a:cs typeface="Times New Roman" pitchFamily="18" charset="0"/>
              </a:rPr>
              <a:t>.</a:t>
            </a:r>
          </a:p>
          <a:p>
            <a:pPr algn="just">
              <a:buNone/>
            </a:pPr>
            <a:r>
              <a:rPr lang="ru-RU" sz="7200" dirty="0" smtClean="0">
                <a:latin typeface="Times New Roman" pitchFamily="18" charset="0"/>
                <a:cs typeface="Times New Roman" pitchFamily="18" charset="0"/>
              </a:rPr>
              <a:t> </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Этиология блокад ножек:</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buNone/>
            </a:pPr>
            <a:r>
              <a:rPr lang="ru-RU" dirty="0" smtClean="0">
                <a:latin typeface="Times New Roman" pitchFamily="18" charset="0"/>
                <a:cs typeface="Times New Roman" pitchFamily="18" charset="0"/>
              </a:rPr>
              <a:t>	ИБС, ИМ, миокардиты, КМП, ГБ, ХСН, склероз проводящей системы, ВПС, у пациентов с ожирением, с СД, </a:t>
            </a:r>
            <a:r>
              <a:rPr lang="ru-RU" dirty="0" err="1" smtClean="0">
                <a:latin typeface="Times New Roman" pitchFamily="18" charset="0"/>
                <a:cs typeface="Times New Roman" pitchFamily="18" charset="0"/>
              </a:rPr>
              <a:t>саркаидоз</a:t>
            </a:r>
            <a:r>
              <a:rPr lang="ru-RU" dirty="0" smtClean="0">
                <a:latin typeface="Times New Roman" pitchFamily="18" charset="0"/>
                <a:cs typeface="Times New Roman" pitchFamily="18" charset="0"/>
              </a:rPr>
              <a:t>, амилоидоз, прогрессирующая дистрофия. Полные блокады ножек </a:t>
            </a:r>
            <a:r>
              <a:rPr lang="ru-RU" b="1" smtClean="0">
                <a:latin typeface="Times New Roman" pitchFamily="18" charset="0"/>
                <a:cs typeface="Times New Roman" pitchFamily="18" charset="0"/>
              </a:rPr>
              <a:t>крайне редко </a:t>
            </a:r>
            <a:r>
              <a:rPr lang="ru-RU" smtClean="0">
                <a:latin typeface="Times New Roman" pitchFamily="18" charset="0"/>
                <a:cs typeface="Times New Roman" pitchFamily="18" charset="0"/>
              </a:rPr>
              <a:t>могут быть</a:t>
            </a:r>
            <a:r>
              <a:rPr lang="ru-RU" b="1" smtClean="0">
                <a:latin typeface="Times New Roman" pitchFamily="18" charset="0"/>
                <a:cs typeface="Times New Roman" pitchFamily="18" charset="0"/>
              </a:rPr>
              <a:t> </a:t>
            </a:r>
            <a:r>
              <a:rPr lang="ru-RU" dirty="0" smtClean="0">
                <a:latin typeface="Times New Roman" pitchFamily="18" charset="0"/>
                <a:cs typeface="Times New Roman" pitchFamily="18" charset="0"/>
              </a:rPr>
              <a:t>на здоровом сердце, блокады ветвей левой ножки п. Гиса могут быть на здоровом сердце.</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Блокада правой ножки п. Гиса: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r>
              <a:rPr lang="ru-RU" dirty="0" smtClean="0">
                <a:latin typeface="Times New Roman" pitchFamily="18" charset="0"/>
                <a:cs typeface="Times New Roman" pitchFamily="18" charset="0"/>
              </a:rPr>
              <a:t>Возбуждение не может пройти обычным путём – по правой ножке к миокарду ПЖ, проведение по левой ножке не нарушено, то есть ПЖ и правая половина МЖП возбуждаются со стороны ЛЖ и левой половины перегородки.</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Полная блокада правой ножки п. Гиса:</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77500" lnSpcReduction="20000"/>
          </a:bodyPr>
          <a:lstStyle/>
          <a:p>
            <a:pPr algn="just"/>
            <a:r>
              <a:rPr lang="ru-RU" sz="2400" b="1" dirty="0" smtClean="0">
                <a:latin typeface="Times New Roman" pitchFamily="18" charset="0"/>
                <a:cs typeface="Times New Roman" pitchFamily="18" charset="0"/>
              </a:rPr>
              <a:t>Диагноз ставится в основном по грудным отведениям.</a:t>
            </a:r>
          </a:p>
          <a:p>
            <a:pPr lvl="0" algn="just"/>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1,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2 – </a:t>
            </a:r>
            <a:r>
              <a:rPr lang="en-US" sz="2400" dirty="0" err="1" smtClean="0">
                <a:latin typeface="Times New Roman" pitchFamily="18" charset="0"/>
                <a:cs typeface="Times New Roman" pitchFamily="18" charset="0"/>
              </a:rPr>
              <a:t>rsR</a:t>
            </a:r>
            <a:r>
              <a:rPr lang="ru-RU" sz="2400" dirty="0" smtClean="0">
                <a:latin typeface="Times New Roman" pitchFamily="18" charset="0"/>
                <a:cs typeface="Times New Roman" pitchFamily="18" charset="0"/>
              </a:rPr>
              <a:t>  или </a:t>
            </a:r>
            <a:r>
              <a:rPr lang="en-US" sz="2400" dirty="0" smtClean="0">
                <a:latin typeface="Times New Roman" pitchFamily="18" charset="0"/>
                <a:cs typeface="Times New Roman" pitchFamily="18" charset="0"/>
              </a:rPr>
              <a:t>RSR</a:t>
            </a:r>
            <a:r>
              <a:rPr lang="ru-RU" sz="2400" dirty="0" smtClean="0">
                <a:latin typeface="Times New Roman" pitchFamily="18" charset="0"/>
                <a:cs typeface="Times New Roman" pitchFamily="18" charset="0"/>
              </a:rPr>
              <a:t>  или </a:t>
            </a:r>
            <a:r>
              <a:rPr lang="en-US" sz="2400" dirty="0" err="1" smtClean="0">
                <a:latin typeface="Times New Roman" pitchFamily="18" charset="0"/>
                <a:cs typeface="Times New Roman" pitchFamily="18" charset="0"/>
              </a:rPr>
              <a:t>RsR</a:t>
            </a:r>
            <a:r>
              <a:rPr lang="ru-RU" sz="2400" dirty="0" smtClean="0">
                <a:latin typeface="Times New Roman" pitchFamily="18" charset="0"/>
                <a:cs typeface="Times New Roman" pitchFamily="18" charset="0"/>
              </a:rPr>
              <a:t>,   М – образный вид желудочкового комплекса.</a:t>
            </a:r>
          </a:p>
          <a:p>
            <a:pPr lvl="0" algn="just"/>
            <a:r>
              <a:rPr lang="ru-RU" sz="2400" dirty="0" smtClean="0">
                <a:latin typeface="Times New Roman" pitchFamily="18" charset="0"/>
                <a:cs typeface="Times New Roman" pitchFamily="18" charset="0"/>
              </a:rPr>
              <a:t>З «Т»  отрицательный в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1,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2;</a:t>
            </a:r>
          </a:p>
          <a:p>
            <a:pPr lvl="0" algn="just"/>
            <a:r>
              <a:rPr lang="en-US" sz="2400" dirty="0" smtClean="0">
                <a:latin typeface="Times New Roman" pitchFamily="18" charset="0"/>
                <a:cs typeface="Times New Roman" pitchFamily="18" charset="0"/>
              </a:rPr>
              <a:t>QRS</a:t>
            </a:r>
            <a:r>
              <a:rPr lang="ru-RU" sz="2400" dirty="0" smtClean="0">
                <a:latin typeface="Times New Roman" pitchFamily="18" charset="0"/>
                <a:cs typeface="Times New Roman" pitchFamily="18" charset="0"/>
              </a:rPr>
              <a:t>  уширен и составляет более 0, 12 секунд;</a:t>
            </a:r>
          </a:p>
          <a:p>
            <a:pPr lvl="0" algn="just"/>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5,</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6 зубец </a:t>
            </a:r>
            <a:r>
              <a:rPr lang="en-US" sz="2400" dirty="0" smtClean="0">
                <a:latin typeface="Times New Roman" pitchFamily="18" charset="0"/>
                <a:cs typeface="Times New Roman" pitchFamily="18" charset="0"/>
              </a:rPr>
              <a:t>S</a:t>
            </a:r>
            <a:r>
              <a:rPr lang="ru-RU" sz="2400" dirty="0" smtClean="0">
                <a:latin typeface="Times New Roman" pitchFamily="18" charset="0"/>
                <a:cs typeface="Times New Roman" pitchFamily="18" charset="0"/>
              </a:rPr>
              <a:t> широкий, закруглённый не глубокий (</a:t>
            </a:r>
            <a:r>
              <a:rPr lang="en-US" sz="2400" dirty="0" err="1" smtClean="0">
                <a:latin typeface="Times New Roman" pitchFamily="18" charset="0"/>
                <a:cs typeface="Times New Roman" pitchFamily="18" charset="0"/>
              </a:rPr>
              <a:t>qRS</a:t>
            </a:r>
            <a:r>
              <a:rPr lang="ru-RU" sz="2400" dirty="0" smtClean="0">
                <a:latin typeface="Times New Roman" pitchFamily="18" charset="0"/>
                <a:cs typeface="Times New Roman" pitchFamily="18" charset="0"/>
              </a:rPr>
              <a:t>)</a:t>
            </a:r>
          </a:p>
          <a:p>
            <a:pPr lvl="0" algn="just"/>
            <a:r>
              <a:rPr lang="ru-RU" sz="2400" dirty="0" smtClean="0">
                <a:latin typeface="Times New Roman" pitchFamily="18" charset="0"/>
                <a:cs typeface="Times New Roman" pitchFamily="18" charset="0"/>
              </a:rPr>
              <a:t>Зубец Т в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5,</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6  чаще положительный;</a:t>
            </a:r>
          </a:p>
          <a:p>
            <a:pPr lvl="0" algn="just"/>
            <a:r>
              <a:rPr lang="ru-RU" sz="2400" dirty="0" smtClean="0">
                <a:latin typeface="Times New Roman" pitchFamily="18" charset="0"/>
                <a:cs typeface="Times New Roman" pitchFamily="18" charset="0"/>
              </a:rPr>
              <a:t>При переходе от правых к левым грудным отведениям зубец  </a:t>
            </a:r>
            <a:r>
              <a:rPr lang="en-US" sz="2400" dirty="0" smtClean="0">
                <a:latin typeface="Times New Roman" pitchFamily="18" charset="0"/>
                <a:cs typeface="Times New Roman" pitchFamily="18" charset="0"/>
              </a:rPr>
              <a:t>r</a:t>
            </a:r>
            <a:r>
              <a:rPr lang="ru-RU" sz="2400" dirty="0" smtClean="0">
                <a:latin typeface="Times New Roman" pitchFamily="18" charset="0"/>
                <a:cs typeface="Times New Roman" pitchFamily="18" charset="0"/>
              </a:rPr>
              <a:t> постепенно растёт и превращается в высокий  </a:t>
            </a:r>
            <a:r>
              <a:rPr lang="en-US" sz="2400" dirty="0" smtClean="0">
                <a:latin typeface="Times New Roman" pitchFamily="18" charset="0"/>
                <a:cs typeface="Times New Roman" pitchFamily="18" charset="0"/>
              </a:rPr>
              <a:t>R</a:t>
            </a:r>
            <a:r>
              <a:rPr lang="ru-RU" sz="2400" dirty="0" smtClean="0">
                <a:latin typeface="Times New Roman" pitchFamily="18" charset="0"/>
                <a:cs typeface="Times New Roman" pitchFamily="18" charset="0"/>
              </a:rPr>
              <a:t>  к отведениям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5,</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6, второй зубец </a:t>
            </a:r>
            <a:r>
              <a:rPr lang="en-US" sz="2400" dirty="0" smtClean="0">
                <a:latin typeface="Times New Roman" pitchFamily="18" charset="0"/>
                <a:cs typeface="Times New Roman" pitchFamily="18" charset="0"/>
              </a:rPr>
              <a:t>R</a:t>
            </a:r>
            <a:r>
              <a:rPr lang="ru-RU" sz="2400" dirty="0" smtClean="0">
                <a:latin typeface="Times New Roman" pitchFamily="18" charset="0"/>
                <a:cs typeface="Times New Roman" pitchFamily="18" charset="0"/>
              </a:rPr>
              <a:t>постепенно уменьшается и превращается в зубец </a:t>
            </a:r>
            <a:r>
              <a:rPr lang="en-US" sz="2400" dirty="0" smtClean="0">
                <a:latin typeface="Times New Roman" pitchFamily="18" charset="0"/>
                <a:cs typeface="Times New Roman" pitchFamily="18" charset="0"/>
              </a:rPr>
              <a:t>S</a:t>
            </a:r>
            <a:r>
              <a:rPr lang="ru-RU" sz="2400" dirty="0" smtClean="0">
                <a:latin typeface="Times New Roman" pitchFamily="18" charset="0"/>
                <a:cs typeface="Times New Roman" pitchFamily="18" charset="0"/>
              </a:rPr>
              <a:t> в левых грудных отведениях. Переходная зона чаще сдвинута к левым грудным отведениям.</a:t>
            </a:r>
          </a:p>
          <a:p>
            <a:pPr lvl="0" algn="just"/>
            <a:r>
              <a:rPr lang="ru-RU" sz="2400" dirty="0" smtClean="0">
                <a:latin typeface="Times New Roman" pitchFamily="18" charset="0"/>
                <a:cs typeface="Times New Roman" pitchFamily="18" charset="0"/>
              </a:rPr>
              <a:t>Электрическая ось чаще вертикальная, нередко наблюдается нормальное положение электрической оси, резкое отклонение вправо не характерно;</a:t>
            </a:r>
          </a:p>
          <a:p>
            <a:pPr lvl="0" algn="just"/>
            <a:r>
              <a:rPr lang="ru-RU" sz="2400" dirty="0" smtClean="0">
                <a:latin typeface="Times New Roman" pitchFamily="18" charset="0"/>
                <a:cs typeface="Times New Roman" pitchFamily="18" charset="0"/>
              </a:rPr>
              <a:t>В  </a:t>
            </a:r>
            <a:r>
              <a:rPr lang="en-US" sz="2400" dirty="0" smtClean="0">
                <a:latin typeface="Times New Roman" pitchFamily="18" charset="0"/>
                <a:cs typeface="Times New Roman" pitchFamily="18" charset="0"/>
              </a:rPr>
              <a:t>I</a:t>
            </a:r>
            <a:r>
              <a:rPr lang="ru-RU"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avL</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QRS </a:t>
            </a:r>
            <a:r>
              <a:rPr lang="ru-RU" sz="2400" dirty="0" smtClean="0">
                <a:latin typeface="Times New Roman" pitchFamily="18" charset="0"/>
                <a:cs typeface="Times New Roman" pitchFamily="18" charset="0"/>
              </a:rPr>
              <a:t>напоминает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5,</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6  то есть </a:t>
            </a:r>
            <a:r>
              <a:rPr lang="en-US" sz="2400" dirty="0" err="1" smtClean="0">
                <a:latin typeface="Times New Roman" pitchFamily="18" charset="0"/>
                <a:cs typeface="Times New Roman" pitchFamily="18" charset="0"/>
              </a:rPr>
              <a:t>qRS</a:t>
            </a:r>
            <a:r>
              <a:rPr lang="ru-RU" sz="2400" dirty="0" smtClean="0">
                <a:latin typeface="Times New Roman" pitchFamily="18" charset="0"/>
                <a:cs typeface="Times New Roman" pitchFamily="18" charset="0"/>
              </a:rPr>
              <a:t>;</a:t>
            </a:r>
          </a:p>
          <a:p>
            <a:pPr lvl="0" algn="just"/>
            <a:r>
              <a:rPr lang="en-US" sz="2400" dirty="0" smtClean="0">
                <a:latin typeface="Times New Roman" pitchFamily="18" charset="0"/>
                <a:cs typeface="Times New Roman" pitchFamily="18" charset="0"/>
              </a:rPr>
              <a:t>QRS </a:t>
            </a:r>
            <a:r>
              <a:rPr lang="ru-RU" sz="2400" dirty="0" smtClean="0">
                <a:latin typeface="Times New Roman" pitchFamily="18" charset="0"/>
                <a:cs typeface="Times New Roman" pitchFamily="18" charset="0"/>
              </a:rPr>
              <a:t>в  </a:t>
            </a:r>
            <a:r>
              <a:rPr lang="en-US" sz="2400" dirty="0" smtClean="0">
                <a:latin typeface="Times New Roman" pitchFamily="18" charset="0"/>
                <a:cs typeface="Times New Roman" pitchFamily="18" charset="0"/>
              </a:rPr>
              <a:t>III</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avF</a:t>
            </a:r>
            <a:r>
              <a:rPr lang="ru-RU" sz="2400" dirty="0" smtClean="0">
                <a:latin typeface="Times New Roman" pitchFamily="18" charset="0"/>
                <a:cs typeface="Times New Roman" pitchFamily="18" charset="0"/>
              </a:rPr>
              <a:t> как в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2 (</a:t>
            </a:r>
            <a:r>
              <a:rPr lang="en-US" sz="2400" dirty="0" err="1" smtClean="0">
                <a:latin typeface="Times New Roman" pitchFamily="18" charset="0"/>
                <a:cs typeface="Times New Roman" pitchFamily="18" charset="0"/>
              </a:rPr>
              <a:t>rsR</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rSR</a:t>
            </a:r>
            <a:r>
              <a:rPr lang="ru-RU" sz="2400" dirty="0" smtClean="0">
                <a:latin typeface="Times New Roman" pitchFamily="18" charset="0"/>
                <a:cs typeface="Times New Roman" pitchFamily="18" charset="0"/>
              </a:rPr>
              <a:t>);</a:t>
            </a:r>
          </a:p>
          <a:p>
            <a:pPr algn="just"/>
            <a:endParaRPr lang="ru-RU" sz="24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itchFamily="18" charset="0"/>
                <a:cs typeface="Times New Roman" pitchFamily="18" charset="0"/>
              </a:rPr>
              <a:t>Классификация ВОЗ:</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buNone/>
            </a:pPr>
            <a:r>
              <a:rPr lang="ru-RU" dirty="0" smtClean="0">
                <a:latin typeface="Times New Roman" pitchFamily="18" charset="0"/>
                <a:cs typeface="Times New Roman" pitchFamily="18" charset="0"/>
              </a:rPr>
              <a:t> - </a:t>
            </a:r>
            <a:r>
              <a:rPr lang="ru-RU" b="1" dirty="0" smtClean="0">
                <a:latin typeface="Times New Roman" pitchFamily="18" charset="0"/>
                <a:cs typeface="Times New Roman" pitchFamily="18" charset="0"/>
              </a:rPr>
              <a:t>Феномен</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WPW</a:t>
            </a:r>
            <a:r>
              <a:rPr lang="ru-RU" dirty="0" smtClean="0">
                <a:latin typeface="Times New Roman" pitchFamily="18" charset="0"/>
                <a:cs typeface="Times New Roman" pitchFamily="18" charset="0"/>
              </a:rPr>
              <a:t> – характеризуется ЭКГ признаками проведения импульса по дополнительным соединениям, но без клинических проявлений.</a:t>
            </a:r>
          </a:p>
          <a:p>
            <a:pPr algn="just">
              <a:buNone/>
            </a:pPr>
            <a:r>
              <a:rPr lang="ru-RU" dirty="0" smtClean="0">
                <a:latin typeface="Times New Roman" pitchFamily="18" charset="0"/>
                <a:cs typeface="Times New Roman" pitchFamily="18" charset="0"/>
              </a:rPr>
              <a:t> - </a:t>
            </a:r>
            <a:r>
              <a:rPr lang="ru-RU" b="1" dirty="0" smtClean="0">
                <a:latin typeface="Times New Roman" pitchFamily="18" charset="0"/>
                <a:cs typeface="Times New Roman" pitchFamily="18" charset="0"/>
              </a:rPr>
              <a:t>Синдром </a:t>
            </a:r>
            <a:r>
              <a:rPr lang="en-US" dirty="0" smtClean="0">
                <a:latin typeface="Times New Roman" pitchFamily="18" charset="0"/>
                <a:cs typeface="Times New Roman" pitchFamily="18" charset="0"/>
              </a:rPr>
              <a:t>WPW </a:t>
            </a:r>
            <a:r>
              <a:rPr lang="ru-RU" dirty="0" smtClean="0">
                <a:latin typeface="Times New Roman" pitchFamily="18" charset="0"/>
                <a:cs typeface="Times New Roman" pitchFamily="18" charset="0"/>
              </a:rPr>
              <a:t>– наличие ЭКГ признаков и клинических проявлений синдрома.</a:t>
            </a:r>
            <a:endParaRPr lang="ru-RU"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smtClean="0">
                <a:latin typeface="Times New Roman" pitchFamily="18" charset="0"/>
                <a:cs typeface="Times New Roman" pitchFamily="18" charset="0"/>
              </a:rPr>
              <a:t>Блокада правой ножки п. </a:t>
            </a:r>
            <a:r>
              <a:rPr lang="ru-RU" sz="3600" dirty="0" err="1" smtClean="0">
                <a:latin typeface="Times New Roman" pitchFamily="18" charset="0"/>
                <a:cs typeface="Times New Roman" pitchFamily="18" charset="0"/>
              </a:rPr>
              <a:t>Гиса+суправентрикулярная</a:t>
            </a:r>
            <a:r>
              <a:rPr lang="ru-RU" sz="3600" dirty="0" smtClean="0">
                <a:latin typeface="Times New Roman" pitchFamily="18" charset="0"/>
                <a:cs typeface="Times New Roman" pitchFamily="18" charset="0"/>
              </a:rPr>
              <a:t> тахикардия:</a:t>
            </a:r>
            <a:endParaRPr lang="ru-RU" sz="3600" dirty="0">
              <a:latin typeface="Times New Roman" pitchFamily="18" charset="0"/>
              <a:cs typeface="Times New Roman" pitchFamily="18" charset="0"/>
            </a:endParaRPr>
          </a:p>
        </p:txBody>
      </p:sp>
      <p:pic>
        <p:nvPicPr>
          <p:cNvPr id="23554" name="Picture 2"/>
          <p:cNvPicPr>
            <a:picLocks noGrp="1" noChangeAspect="1" noChangeArrowheads="1"/>
          </p:cNvPicPr>
          <p:nvPr>
            <p:ph idx="1"/>
          </p:nvPr>
        </p:nvPicPr>
        <p:blipFill>
          <a:blip r:embed="rId2" cstate="print"/>
          <a:srcRect/>
          <a:stretch>
            <a:fillRect/>
          </a:stretch>
        </p:blipFill>
        <p:spPr bwMode="auto">
          <a:xfrm>
            <a:off x="1297455" y="1600200"/>
            <a:ext cx="6549089"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Блокада </a:t>
            </a:r>
            <a:r>
              <a:rPr lang="ru-RU" sz="3200" dirty="0" err="1" smtClean="0">
                <a:latin typeface="Times New Roman" pitchFamily="18" charset="0"/>
                <a:cs typeface="Times New Roman" pitchFamily="18" charset="0"/>
              </a:rPr>
              <a:t>ЛНПГ+фибрилляция</a:t>
            </a:r>
            <a:r>
              <a:rPr lang="ru-RU" sz="3200" dirty="0" smtClean="0">
                <a:latin typeface="Times New Roman" pitchFamily="18" charset="0"/>
                <a:cs typeface="Times New Roman" pitchFamily="18" charset="0"/>
              </a:rPr>
              <a:t> предсердий:</a:t>
            </a:r>
            <a:endParaRPr lang="ru-RU" sz="3200" dirty="0">
              <a:latin typeface="Times New Roman" pitchFamily="18" charset="0"/>
              <a:cs typeface="Times New Roman" pitchFamily="18" charset="0"/>
            </a:endParaRPr>
          </a:p>
        </p:txBody>
      </p:sp>
      <p:pic>
        <p:nvPicPr>
          <p:cNvPr id="20482" name="Picture 2"/>
          <p:cNvPicPr>
            <a:picLocks noGrp="1" noChangeAspect="1" noChangeArrowheads="1"/>
          </p:cNvPicPr>
          <p:nvPr>
            <p:ph idx="1"/>
          </p:nvPr>
        </p:nvPicPr>
        <p:blipFill>
          <a:blip r:embed="rId2" cstate="print"/>
          <a:srcRect/>
          <a:stretch>
            <a:fillRect/>
          </a:stretch>
        </p:blipFill>
        <p:spPr bwMode="auto">
          <a:xfrm>
            <a:off x="963930" y="1950561"/>
            <a:ext cx="7216140" cy="38252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Блокада правой ножки п. </a:t>
            </a:r>
            <a:r>
              <a:rPr lang="ru-RU" sz="3200" dirty="0" err="1" smtClean="0">
                <a:latin typeface="Times New Roman" pitchFamily="18" charset="0"/>
                <a:cs typeface="Times New Roman" pitchFamily="18" charset="0"/>
              </a:rPr>
              <a:t>Гиса+мерцательная</a:t>
            </a:r>
            <a:r>
              <a:rPr lang="ru-RU" sz="3200" dirty="0" smtClean="0">
                <a:latin typeface="Times New Roman" pitchFamily="18" charset="0"/>
                <a:cs typeface="Times New Roman" pitchFamily="18" charset="0"/>
              </a:rPr>
              <a:t> аритмия:</a:t>
            </a:r>
            <a:endParaRPr lang="ru-RU" sz="3200" dirty="0">
              <a:latin typeface="Times New Roman" pitchFamily="18" charset="0"/>
              <a:cs typeface="Times New Roman" pitchFamily="18" charset="0"/>
            </a:endParaRPr>
          </a:p>
        </p:txBody>
      </p:sp>
      <p:pic>
        <p:nvPicPr>
          <p:cNvPr id="15362" name="Picture 2"/>
          <p:cNvPicPr>
            <a:picLocks noGrp="1" noChangeAspect="1" noChangeArrowheads="1"/>
          </p:cNvPicPr>
          <p:nvPr>
            <p:ph idx="1"/>
          </p:nvPr>
        </p:nvPicPr>
        <p:blipFill>
          <a:blip r:embed="rId2" cstate="print"/>
          <a:srcRect/>
          <a:stretch>
            <a:fillRect/>
          </a:stretch>
        </p:blipFill>
        <p:spPr bwMode="auto">
          <a:xfrm>
            <a:off x="895350" y="1973421"/>
            <a:ext cx="7353300" cy="377952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smtClean="0">
                <a:latin typeface="Times New Roman" pitchFamily="18" charset="0"/>
                <a:cs typeface="Times New Roman" pitchFamily="18" charset="0"/>
              </a:rPr>
              <a:t>Блокада правой ножки п. Гиса у молодых пациентов может указывать на наличие порока сердца:</a:t>
            </a:r>
            <a:endParaRPr lang="ru-RU" sz="3200" dirty="0">
              <a:latin typeface="Times New Roman" pitchFamily="18" charset="0"/>
              <a:cs typeface="Times New Roman" pitchFamily="18" charset="0"/>
            </a:endParaRPr>
          </a:p>
        </p:txBody>
      </p:sp>
      <p:pic>
        <p:nvPicPr>
          <p:cNvPr id="16386" name="Picture 2"/>
          <p:cNvPicPr>
            <a:picLocks noGrp="1" noChangeAspect="1" noChangeArrowheads="1"/>
          </p:cNvPicPr>
          <p:nvPr>
            <p:ph idx="1"/>
          </p:nvPr>
        </p:nvPicPr>
        <p:blipFill>
          <a:blip r:embed="rId2" cstate="print"/>
          <a:srcRect/>
          <a:stretch>
            <a:fillRect/>
          </a:stretch>
        </p:blipFill>
        <p:spPr bwMode="auto">
          <a:xfrm>
            <a:off x="1256129" y="1600200"/>
            <a:ext cx="6631742"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2614750"/>
            <a:ext cx="8229600" cy="24968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cstate="print"/>
          <a:srcRect/>
          <a:stretch>
            <a:fillRect/>
          </a:stretch>
        </p:blipFill>
        <p:spPr bwMode="auto">
          <a:xfrm>
            <a:off x="457200" y="1789553"/>
            <a:ext cx="8229600" cy="414725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a:blip r:embed="rId2" cstate="print"/>
          <a:srcRect/>
          <a:stretch>
            <a:fillRect/>
          </a:stretch>
        </p:blipFill>
        <p:spPr bwMode="auto">
          <a:xfrm>
            <a:off x="2788522" y="1600200"/>
            <a:ext cx="3566956"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latin typeface="Times New Roman" pitchFamily="18" charset="0"/>
                <a:cs typeface="Times New Roman" pitchFamily="18" charset="0"/>
              </a:rPr>
              <a:t>Не полная блокада правой ножки п. Гиса:</a:t>
            </a:r>
            <a:r>
              <a:rPr lang="ru-RU" dirty="0" smtClean="0"/>
              <a:t/>
            </a:r>
            <a:br>
              <a:rPr lang="ru-RU" dirty="0" smtClean="0"/>
            </a:br>
            <a:endParaRPr lang="ru-RU" dirty="0"/>
          </a:p>
        </p:txBody>
      </p:sp>
      <p:sp>
        <p:nvSpPr>
          <p:cNvPr id="3" name="Содержимое 2"/>
          <p:cNvSpPr>
            <a:spLocks noGrp="1"/>
          </p:cNvSpPr>
          <p:nvPr>
            <p:ph idx="1"/>
          </p:nvPr>
        </p:nvSpPr>
        <p:spPr/>
        <p:txBody>
          <a:bodyPr>
            <a:normAutofit/>
          </a:bodyPr>
          <a:lstStyle/>
          <a:p>
            <a:pPr algn="just"/>
            <a:r>
              <a:rPr lang="ru-RU" sz="2400" dirty="0" smtClean="0">
                <a:latin typeface="Times New Roman" pitchFamily="18" charset="0"/>
                <a:cs typeface="Times New Roman" pitchFamily="18" charset="0"/>
              </a:rPr>
              <a:t>Говорят в тех случаях, когда  </a:t>
            </a:r>
            <a:r>
              <a:rPr lang="en-US" sz="2400" dirty="0" smtClean="0">
                <a:latin typeface="Times New Roman" pitchFamily="18" charset="0"/>
                <a:cs typeface="Times New Roman" pitchFamily="18" charset="0"/>
              </a:rPr>
              <a:t>QRS</a:t>
            </a:r>
            <a:r>
              <a:rPr lang="ru-RU" sz="2400" dirty="0" smtClean="0">
                <a:latin typeface="Times New Roman" pitchFamily="18" charset="0"/>
                <a:cs typeface="Times New Roman" pitchFamily="18" charset="0"/>
              </a:rPr>
              <a:t> по форе напоминает блокаду правой ножки п. Гиса, но ширина составляет 0, 08-0, 11 сек. Нередко  желудочковые комплексы при этом представляют нечто среднее между нормальной ЭКГ и ЭКГ при блокаде правой ножки п. Гиса. Нередко имеются трудности при проведении дифференциальной диагностики между гипертрофией ПЖ и неполной блокадой правой ножки п. Гиса так как блокада правой ножки п. Гиса и гипертрофия ПЖ наблюдается у больных ХОБЛ, с хроническим лёгочным сердцем, при митральной стенозе, недостаточности </a:t>
            </a:r>
            <a:r>
              <a:rPr lang="ru-RU" sz="2400" dirty="0" err="1" smtClean="0">
                <a:latin typeface="Times New Roman" pitchFamily="18" charset="0"/>
                <a:cs typeface="Times New Roman" pitchFamily="18" charset="0"/>
              </a:rPr>
              <a:t>трикуспидального</a:t>
            </a:r>
            <a:r>
              <a:rPr lang="ru-RU" sz="2400" dirty="0" smtClean="0">
                <a:latin typeface="Times New Roman" pitchFamily="18" charset="0"/>
                <a:cs typeface="Times New Roman" pitchFamily="18" charset="0"/>
              </a:rPr>
              <a:t> клапана, дефекте МПП, дефекте МЖП, ВПС и т.д. </a:t>
            </a:r>
            <a:endParaRPr lang="ru-RU" sz="2400"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cstate="print"/>
          <a:srcRect/>
          <a:stretch>
            <a:fillRect/>
          </a:stretch>
        </p:blipFill>
        <p:spPr bwMode="auto">
          <a:xfrm>
            <a:off x="457200" y="2533840"/>
            <a:ext cx="8229600" cy="265868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a:bodyPr>
          <a:lstStyle/>
          <a:p>
            <a:pPr algn="just"/>
            <a:r>
              <a:rPr lang="ru-RU" sz="2400" dirty="0" smtClean="0">
                <a:latin typeface="Times New Roman" pitchFamily="18" charset="0"/>
                <a:cs typeface="Times New Roman" pitchFamily="18" charset="0"/>
              </a:rPr>
              <a:t> Необходимо учитывать, что сама по себе  блокада правой ножки п. Гиса часто является косвенным признаком гипертрофии ПЖ. При наличии конечного зубца  </a:t>
            </a:r>
            <a:r>
              <a:rPr lang="en-US" sz="2400" dirty="0" smtClean="0">
                <a:latin typeface="Times New Roman" pitchFamily="18" charset="0"/>
                <a:cs typeface="Times New Roman" pitchFamily="18" charset="0"/>
              </a:rPr>
              <a:t>R</a:t>
            </a:r>
            <a:r>
              <a:rPr lang="ru-RU" sz="2400" dirty="0" smtClean="0">
                <a:latin typeface="Times New Roman" pitchFamily="18" charset="0"/>
                <a:cs typeface="Times New Roman" pitchFamily="18" charset="0"/>
              </a:rPr>
              <a:t> в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1 выше 8 мм при неполной блокада правой ножки п. Гиса и выше 12 мм при полной блокада правой ножки п. Гиса можно говорить ещё и о гипертрофии ПЖ. Глубокий  </a:t>
            </a:r>
            <a:r>
              <a:rPr lang="en-US" sz="2400" dirty="0" smtClean="0">
                <a:latin typeface="Times New Roman" pitchFamily="18" charset="0"/>
                <a:cs typeface="Times New Roman" pitchFamily="18" charset="0"/>
              </a:rPr>
              <a:t>S </a:t>
            </a:r>
            <a:r>
              <a:rPr lang="ru-RU" sz="2400" dirty="0" smtClean="0">
                <a:latin typeface="Times New Roman" pitchFamily="18" charset="0"/>
                <a:cs typeface="Times New Roman" pitchFamily="18" charset="0"/>
              </a:rPr>
              <a:t>в </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5,</a:t>
            </a:r>
            <a:r>
              <a:rPr lang="en-US" sz="2400" dirty="0" smtClean="0">
                <a:latin typeface="Times New Roman" pitchFamily="18" charset="0"/>
                <a:cs typeface="Times New Roman" pitchFamily="18" charset="0"/>
              </a:rPr>
              <a:t>V</a:t>
            </a:r>
            <a:r>
              <a:rPr lang="ru-RU" sz="2400" dirty="0" smtClean="0">
                <a:latin typeface="Times New Roman" pitchFamily="18" charset="0"/>
                <a:cs typeface="Times New Roman" pitchFamily="18" charset="0"/>
              </a:rPr>
              <a:t>6 также указывает на сопутствующую гипертрофию ПЖ.</a:t>
            </a:r>
          </a:p>
          <a:p>
            <a:pPr algn="just"/>
            <a:endParaRPr lang="ru-RU" sz="2400"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itchFamily="18" charset="0"/>
                <a:cs typeface="Times New Roman" pitchFamily="18" charset="0"/>
              </a:rPr>
              <a:t>Типы </a:t>
            </a:r>
            <a:r>
              <a:rPr lang="en-US" b="1" dirty="0" smtClean="0">
                <a:latin typeface="Times New Roman" pitchFamily="18" charset="0"/>
                <a:cs typeface="Times New Roman" pitchFamily="18" charset="0"/>
              </a:rPr>
              <a:t> WPW</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r>
              <a:rPr lang="ru-RU" b="1" dirty="0" smtClean="0">
                <a:latin typeface="Times New Roman" pitchFamily="18" charset="0"/>
                <a:cs typeface="Times New Roman" pitchFamily="18" charset="0"/>
              </a:rPr>
              <a:t>Тип А - </a:t>
            </a:r>
            <a:r>
              <a:rPr lang="en-US" dirty="0" smtClean="0">
                <a:latin typeface="Times New Roman" pitchFamily="18" charset="0"/>
                <a:cs typeface="Times New Roman" pitchFamily="18" charset="0"/>
              </a:rPr>
              <a:t> QRS</a:t>
            </a:r>
            <a:r>
              <a:rPr lang="ru-RU" dirty="0" smtClean="0">
                <a:latin typeface="Times New Roman" pitchFamily="18" charset="0"/>
                <a:cs typeface="Times New Roman" pitchFamily="18" charset="0"/>
              </a:rPr>
              <a:t> во всех грудных отведениях направлен вверх, в </a:t>
            </a:r>
            <a:r>
              <a:rPr lang="en-US" dirty="0" smtClean="0">
                <a:latin typeface="Times New Roman" pitchFamily="18" charset="0"/>
                <a:cs typeface="Times New Roman" pitchFamily="18" charset="0"/>
              </a:rPr>
              <a:t> V1</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R</a:t>
            </a:r>
            <a:r>
              <a:rPr lang="ru-RU" dirty="0" smtClean="0">
                <a:latin typeface="Times New Roman" pitchFamily="18" charset="0"/>
                <a:cs typeface="Times New Roman" pitchFamily="18" charset="0"/>
              </a:rPr>
              <a:t> высокой амплитуды, либо </a:t>
            </a:r>
            <a:r>
              <a:rPr lang="en-US" dirty="0" smtClean="0">
                <a:latin typeface="Times New Roman" pitchFamily="18" charset="0"/>
                <a:cs typeface="Times New Roman" pitchFamily="18" charset="0"/>
              </a:rPr>
              <a:t> RS</a:t>
            </a:r>
            <a:r>
              <a:rPr lang="ru-RU" dirty="0" smtClean="0">
                <a:latin typeface="Times New Roman" pitchFamily="18" charset="0"/>
                <a:cs typeface="Times New Roman" pitchFamily="18" charset="0"/>
              </a:rPr>
              <a:t>, изредка </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RSr</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Rsr</a:t>
            </a:r>
            <a:r>
              <a:rPr lang="ru-RU" dirty="0" smtClean="0">
                <a:latin typeface="Times New Roman" pitchFamily="18" charset="0"/>
                <a:cs typeface="Times New Roman" pitchFamily="18" charset="0"/>
              </a:rPr>
              <a:t>. Напоминает блокаду правой ножки п. Гиса, при этом добавочный путь расположен слева от АВ узла! В этом случае наблюдается преждевременное возбуждение левого желудочка.  </a:t>
            </a:r>
            <a:endParaRPr lang="ru-RU" b="1"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Блокада левой ножки п. Гиса: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endParaRPr lang="ru-RU" dirty="0" smtClean="0">
              <a:latin typeface="Times New Roman" pitchFamily="18" charset="0"/>
              <a:cs typeface="Times New Roman" pitchFamily="18" charset="0"/>
            </a:endParaRPr>
          </a:p>
          <a:p>
            <a:pPr algn="just"/>
            <a:endParaRPr lang="ru-RU" dirty="0" smtClean="0">
              <a:latin typeface="Times New Roman" pitchFamily="18" charset="0"/>
              <a:cs typeface="Times New Roman" pitchFamily="18" charset="0"/>
            </a:endParaRPr>
          </a:p>
          <a:p>
            <a:pPr algn="just">
              <a:buNone/>
            </a:pPr>
            <a:r>
              <a:rPr lang="ru-RU" dirty="0" smtClean="0">
                <a:latin typeface="Times New Roman" pitchFamily="18" charset="0"/>
                <a:cs typeface="Times New Roman" pitchFamily="18" charset="0"/>
              </a:rPr>
              <a:t>	По своему существу блокада левой ножки представляет собой </a:t>
            </a:r>
            <a:r>
              <a:rPr lang="ru-RU" dirty="0" err="1" smtClean="0">
                <a:latin typeface="Times New Roman" pitchFamily="18" charset="0"/>
                <a:cs typeface="Times New Roman" pitchFamily="18" charset="0"/>
              </a:rPr>
              <a:t>двухпучковую</a:t>
            </a:r>
            <a:r>
              <a:rPr lang="ru-RU" dirty="0" smtClean="0">
                <a:latin typeface="Times New Roman" pitchFamily="18" charset="0"/>
                <a:cs typeface="Times New Roman" pitchFamily="18" charset="0"/>
              </a:rPr>
              <a:t> блокаду с одновременным поражением передней и задней ветвей ножек п. Гиса.</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Блокада левой ножки п. Гиса:</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55000" lnSpcReduction="20000"/>
          </a:bodyPr>
          <a:lstStyle/>
          <a:p>
            <a:pPr lvl="0" algn="just"/>
            <a:r>
              <a:rPr lang="ru-RU" sz="2900" dirty="0" smtClean="0"/>
              <a:t>Уширение комплекса </a:t>
            </a:r>
            <a:r>
              <a:rPr lang="en-US" sz="2900" dirty="0" smtClean="0"/>
              <a:t>QRS</a:t>
            </a:r>
            <a:r>
              <a:rPr lang="ru-RU" sz="2900" dirty="0" smtClean="0"/>
              <a:t>  до 0, 12 секунд или больше (0, 15-0, 17 секунд), </a:t>
            </a:r>
            <a:r>
              <a:rPr lang="ru-RU" sz="2900" b="1" dirty="0" smtClean="0"/>
              <a:t>заключение базируется в основном  на изменениях в грудных отведениях.</a:t>
            </a:r>
          </a:p>
          <a:p>
            <a:pPr lvl="0" algn="just"/>
            <a:r>
              <a:rPr lang="ru-RU" sz="2900" dirty="0" smtClean="0"/>
              <a:t>В правых грудных отведениях </a:t>
            </a:r>
            <a:r>
              <a:rPr lang="en-US" sz="2900" dirty="0" smtClean="0"/>
              <a:t>V</a:t>
            </a:r>
            <a:r>
              <a:rPr lang="ru-RU" sz="2900" dirty="0" smtClean="0"/>
              <a:t>1, </a:t>
            </a:r>
            <a:r>
              <a:rPr lang="en-US" sz="2900" dirty="0" smtClean="0"/>
              <a:t>V</a:t>
            </a:r>
            <a:r>
              <a:rPr lang="ru-RU" sz="2900" dirty="0" smtClean="0"/>
              <a:t>2 обычно регистрируется малый зубец </a:t>
            </a:r>
            <a:r>
              <a:rPr lang="en-US" sz="2900" dirty="0" smtClean="0"/>
              <a:t>r</a:t>
            </a:r>
            <a:r>
              <a:rPr lang="ru-RU" sz="2900" dirty="0" smtClean="0"/>
              <a:t> за которым следует глубокий и широкий </a:t>
            </a:r>
            <a:r>
              <a:rPr lang="en-US" sz="2900" dirty="0" smtClean="0"/>
              <a:t>S</a:t>
            </a:r>
            <a:r>
              <a:rPr lang="ru-RU" sz="2900" dirty="0" smtClean="0"/>
              <a:t>, или комплекс представлен в виде </a:t>
            </a:r>
            <a:r>
              <a:rPr lang="en-US" sz="2900" dirty="0" smtClean="0"/>
              <a:t>QS</a:t>
            </a:r>
            <a:r>
              <a:rPr lang="ru-RU" sz="2900" dirty="0" smtClean="0"/>
              <a:t> большей, чем в норме амплитуды.</a:t>
            </a:r>
          </a:p>
          <a:p>
            <a:pPr lvl="0" algn="just"/>
            <a:r>
              <a:rPr lang="ru-RU" sz="2900" dirty="0" smtClean="0"/>
              <a:t>В левых грудных отведениях  </a:t>
            </a:r>
            <a:r>
              <a:rPr lang="en-US" sz="2900" dirty="0" smtClean="0"/>
              <a:t>V</a:t>
            </a:r>
            <a:r>
              <a:rPr lang="ru-RU" sz="2900" dirty="0" smtClean="0"/>
              <a:t>5,</a:t>
            </a:r>
            <a:r>
              <a:rPr lang="en-US" sz="2900" dirty="0" smtClean="0"/>
              <a:t>V</a:t>
            </a:r>
            <a:r>
              <a:rPr lang="ru-RU" sz="2900" dirty="0" smtClean="0"/>
              <a:t>6 уширенный комплекс  </a:t>
            </a:r>
            <a:r>
              <a:rPr lang="en-US" sz="2900" dirty="0" smtClean="0"/>
              <a:t>QRS</a:t>
            </a:r>
            <a:r>
              <a:rPr lang="ru-RU" sz="2900" dirty="0" smtClean="0"/>
              <a:t> имеет форму  </a:t>
            </a:r>
            <a:r>
              <a:rPr lang="en-US" sz="2900" dirty="0" smtClean="0"/>
              <a:t>R</a:t>
            </a:r>
            <a:r>
              <a:rPr lang="ru-RU" sz="2900" dirty="0" smtClean="0"/>
              <a:t>, на восходящем или на нисходящем колене имеется зазубрина. Зубец </a:t>
            </a:r>
            <a:r>
              <a:rPr lang="en-US" sz="2900" dirty="0" smtClean="0"/>
              <a:t> S V5,V5 </a:t>
            </a:r>
            <a:r>
              <a:rPr lang="ru-RU" sz="2900" dirty="0" smtClean="0"/>
              <a:t>обычно не регистрируется.</a:t>
            </a:r>
          </a:p>
          <a:p>
            <a:pPr lvl="0" algn="just"/>
            <a:r>
              <a:rPr lang="ru-RU" sz="2900" dirty="0" smtClean="0"/>
              <a:t>По мере продвижения от правых к левым грудным отведениям зубец  </a:t>
            </a:r>
            <a:r>
              <a:rPr lang="en-US" sz="2900" dirty="0" smtClean="0"/>
              <a:t>r</a:t>
            </a:r>
            <a:r>
              <a:rPr lang="ru-RU" sz="2900" dirty="0" smtClean="0"/>
              <a:t> увеличивается и переходит в начальную часть зубца  </a:t>
            </a:r>
            <a:r>
              <a:rPr lang="en-US" sz="2900" dirty="0" smtClean="0"/>
              <a:t>R</a:t>
            </a:r>
            <a:r>
              <a:rPr lang="ru-RU" sz="2900" dirty="0" smtClean="0"/>
              <a:t> в </a:t>
            </a:r>
            <a:r>
              <a:rPr lang="en-US" sz="2900" dirty="0" smtClean="0"/>
              <a:t>V</a:t>
            </a:r>
            <a:r>
              <a:rPr lang="ru-RU" sz="2900" dirty="0" smtClean="0"/>
              <a:t>5,</a:t>
            </a:r>
            <a:r>
              <a:rPr lang="en-US" sz="2900" dirty="0" smtClean="0"/>
              <a:t>V</a:t>
            </a:r>
            <a:r>
              <a:rPr lang="ru-RU" sz="2900" dirty="0" smtClean="0"/>
              <a:t>6 , зубец  </a:t>
            </a:r>
            <a:r>
              <a:rPr lang="en-US" sz="2900" dirty="0" smtClean="0"/>
              <a:t>S</a:t>
            </a:r>
            <a:r>
              <a:rPr lang="ru-RU" sz="2900" dirty="0" smtClean="0"/>
              <a:t> который обычно в отведении  </a:t>
            </a:r>
            <a:r>
              <a:rPr lang="en-US" sz="2900" dirty="0" smtClean="0"/>
              <a:t>V</a:t>
            </a:r>
            <a:r>
              <a:rPr lang="ru-RU" sz="2900" dirty="0" smtClean="0"/>
              <a:t>1 меньше по амплитуде чем в </a:t>
            </a:r>
            <a:r>
              <a:rPr lang="en-US" sz="2900" dirty="0" smtClean="0"/>
              <a:t>V</a:t>
            </a:r>
            <a:r>
              <a:rPr lang="ru-RU" sz="2900" dirty="0" smtClean="0"/>
              <a:t>2 постепенно уменьшается и заменяется  конечной частью </a:t>
            </a:r>
            <a:r>
              <a:rPr lang="en-US" sz="2900" dirty="0" smtClean="0"/>
              <a:t>R </a:t>
            </a:r>
            <a:r>
              <a:rPr lang="ru-RU" sz="2900" dirty="0" smtClean="0"/>
              <a:t>в </a:t>
            </a:r>
            <a:r>
              <a:rPr lang="en-US" sz="2900" dirty="0" smtClean="0"/>
              <a:t>V</a:t>
            </a:r>
            <a:r>
              <a:rPr lang="ru-RU" sz="2900" dirty="0" smtClean="0"/>
              <a:t>5,</a:t>
            </a:r>
            <a:r>
              <a:rPr lang="en-US" sz="2900" dirty="0" smtClean="0"/>
              <a:t>V</a:t>
            </a:r>
            <a:r>
              <a:rPr lang="ru-RU" sz="2900" dirty="0" smtClean="0"/>
              <a:t>6. Если в правых грудных отведениях регистрируется  </a:t>
            </a:r>
            <a:r>
              <a:rPr lang="en-US" sz="2900" dirty="0" smtClean="0"/>
              <a:t>QS</a:t>
            </a:r>
            <a:r>
              <a:rPr lang="ru-RU" sz="2900" dirty="0" smtClean="0"/>
              <a:t>, то начальный </a:t>
            </a:r>
            <a:r>
              <a:rPr lang="en-US" sz="2900" dirty="0" smtClean="0"/>
              <a:t>r</a:t>
            </a:r>
            <a:r>
              <a:rPr lang="ru-RU" sz="2900" dirty="0" smtClean="0"/>
              <a:t> может появиться только к  </a:t>
            </a:r>
            <a:r>
              <a:rPr lang="en-US" sz="2900" dirty="0" smtClean="0"/>
              <a:t>V</a:t>
            </a:r>
            <a:r>
              <a:rPr lang="ru-RU" sz="2900" dirty="0" smtClean="0"/>
              <a:t>3. </a:t>
            </a:r>
          </a:p>
          <a:p>
            <a:pPr lvl="0" algn="just"/>
            <a:r>
              <a:rPr lang="ru-RU" sz="2900" dirty="0" smtClean="0"/>
              <a:t>Переходная зона часто сдвинута к левым грудным отведениям;</a:t>
            </a:r>
          </a:p>
          <a:p>
            <a:pPr lvl="0" algn="just"/>
            <a:r>
              <a:rPr lang="ru-RU" sz="2900" dirty="0" smtClean="0"/>
              <a:t>Зубец Т чаще в левых грудных отведениях  </a:t>
            </a:r>
            <a:r>
              <a:rPr lang="en-US" sz="2900" dirty="0" smtClean="0"/>
              <a:t>V</a:t>
            </a:r>
            <a:r>
              <a:rPr lang="ru-RU" sz="2900" dirty="0" smtClean="0"/>
              <a:t>5,</a:t>
            </a:r>
            <a:r>
              <a:rPr lang="en-US" sz="2900" dirty="0" smtClean="0"/>
              <a:t>V</a:t>
            </a:r>
            <a:r>
              <a:rPr lang="ru-RU" sz="2900" dirty="0" smtClean="0"/>
              <a:t>6  отрицательный, в правых грудных отведениях </a:t>
            </a:r>
            <a:r>
              <a:rPr lang="en-US" sz="2900" dirty="0" smtClean="0"/>
              <a:t>V</a:t>
            </a:r>
            <a:r>
              <a:rPr lang="ru-RU" sz="2900" dirty="0" smtClean="0"/>
              <a:t>1,</a:t>
            </a:r>
            <a:r>
              <a:rPr lang="en-US" sz="2900" dirty="0" smtClean="0"/>
              <a:t>V</a:t>
            </a:r>
            <a:r>
              <a:rPr lang="ru-RU" sz="2900" dirty="0" smtClean="0"/>
              <a:t>2 положительный;</a:t>
            </a:r>
          </a:p>
          <a:p>
            <a:pPr lvl="0" algn="just"/>
            <a:r>
              <a:rPr lang="ru-RU" sz="2900" dirty="0" smtClean="0"/>
              <a:t>Подъём сегмента </a:t>
            </a:r>
            <a:r>
              <a:rPr lang="en-US" sz="2900" dirty="0" smtClean="0"/>
              <a:t>ST</a:t>
            </a:r>
            <a:r>
              <a:rPr lang="ru-RU" sz="2900" dirty="0" smtClean="0"/>
              <a:t>  в правых грудных отведениях может быть весьма значительным без наличия </a:t>
            </a:r>
            <a:r>
              <a:rPr lang="ru-RU" sz="2900" dirty="0" err="1" smtClean="0"/>
              <a:t>субэпикардиального</a:t>
            </a:r>
            <a:r>
              <a:rPr lang="ru-RU" sz="2900" dirty="0" smtClean="0"/>
              <a:t> повреждения.</a:t>
            </a:r>
          </a:p>
          <a:p>
            <a:pPr lvl="0" algn="just"/>
            <a:r>
              <a:rPr lang="ru-RU" sz="2900" dirty="0" smtClean="0"/>
              <a:t>Электрическая ось сердца обычно горизонтальная или умеренно отклонена влево;</a:t>
            </a:r>
          </a:p>
          <a:p>
            <a:pPr lvl="0" algn="just"/>
            <a:r>
              <a:rPr lang="en-US" sz="2900" dirty="0" smtClean="0"/>
              <a:t>I</a:t>
            </a:r>
            <a:r>
              <a:rPr lang="ru-RU" sz="2900" dirty="0" smtClean="0"/>
              <a:t>, </a:t>
            </a:r>
            <a:r>
              <a:rPr lang="en-US" sz="2900" dirty="0" err="1" smtClean="0"/>
              <a:t>avL</a:t>
            </a:r>
            <a:r>
              <a:rPr lang="ru-RU" sz="2900" dirty="0" smtClean="0"/>
              <a:t> обычно похоже на  </a:t>
            </a:r>
            <a:r>
              <a:rPr lang="en-US" sz="2900" dirty="0" smtClean="0"/>
              <a:t>V</a:t>
            </a:r>
            <a:r>
              <a:rPr lang="ru-RU" sz="2900" dirty="0" smtClean="0"/>
              <a:t>5,</a:t>
            </a:r>
            <a:r>
              <a:rPr lang="en-US" sz="2900" dirty="0" smtClean="0"/>
              <a:t>V</a:t>
            </a:r>
            <a:r>
              <a:rPr lang="ru-RU" sz="2900" dirty="0" smtClean="0"/>
              <a:t>6 и </a:t>
            </a:r>
            <a:r>
              <a:rPr lang="en-US" sz="2900" dirty="0" smtClean="0"/>
              <a:t>II</a:t>
            </a:r>
            <a:r>
              <a:rPr lang="ru-RU" sz="2900" dirty="0" smtClean="0"/>
              <a:t>, </a:t>
            </a:r>
            <a:r>
              <a:rPr lang="en-US" sz="2900" dirty="0" smtClean="0"/>
              <a:t>III</a:t>
            </a:r>
            <a:r>
              <a:rPr lang="ru-RU" sz="2900" dirty="0" smtClean="0"/>
              <a:t>, </a:t>
            </a:r>
            <a:r>
              <a:rPr lang="en-US" sz="2900" dirty="0" err="1" smtClean="0"/>
              <a:t>avF</a:t>
            </a:r>
            <a:r>
              <a:rPr lang="ru-RU" sz="2900" dirty="0" smtClean="0"/>
              <a:t> на  </a:t>
            </a:r>
            <a:r>
              <a:rPr lang="en-US" sz="2900" dirty="0" smtClean="0"/>
              <a:t>V</a:t>
            </a:r>
            <a:r>
              <a:rPr lang="ru-RU" sz="2900" dirty="0" smtClean="0"/>
              <a:t>1,</a:t>
            </a:r>
            <a:r>
              <a:rPr lang="en-US" sz="2900" dirty="0" smtClean="0"/>
              <a:t>V</a:t>
            </a:r>
            <a:r>
              <a:rPr lang="ru-RU" sz="2900" dirty="0" smtClean="0"/>
              <a:t>2 ;</a:t>
            </a:r>
          </a:p>
          <a:p>
            <a:pPr algn="just"/>
            <a:endParaRPr lang="ru-RU" sz="24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cstate="print"/>
          <a:srcRect/>
          <a:stretch>
            <a:fillRect/>
          </a:stretch>
        </p:blipFill>
        <p:spPr bwMode="auto">
          <a:xfrm>
            <a:off x="2602803" y="1600200"/>
            <a:ext cx="3938394"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latin typeface="Times New Roman" pitchFamily="18" charset="0"/>
                <a:cs typeface="Times New Roman" pitchFamily="18" charset="0"/>
              </a:rPr>
              <a:t>Не полная блокада левой ножки п. Гиса:</a:t>
            </a: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92500" lnSpcReduction="10000"/>
          </a:bodyPr>
          <a:lstStyle/>
          <a:p>
            <a:pPr algn="just"/>
            <a:r>
              <a:rPr lang="ru-RU" dirty="0" smtClean="0">
                <a:latin typeface="Times New Roman" pitchFamily="18" charset="0"/>
                <a:cs typeface="Times New Roman" pitchFamily="18" charset="0"/>
              </a:rPr>
              <a:t>ЭКГ по форме напоминает полную блокаду левой ножки п. Гиса, но ширина </a:t>
            </a:r>
            <a:r>
              <a:rPr lang="en-US" dirty="0" smtClean="0">
                <a:latin typeface="Times New Roman" pitchFamily="18" charset="0"/>
                <a:cs typeface="Times New Roman" pitchFamily="18" charset="0"/>
              </a:rPr>
              <a:t>QRS </a:t>
            </a:r>
            <a:r>
              <a:rPr lang="ru-RU" dirty="0" smtClean="0">
                <a:latin typeface="Times New Roman" pitchFamily="18" charset="0"/>
                <a:cs typeface="Times New Roman" pitchFamily="18" charset="0"/>
              </a:rPr>
              <a:t>при этом менее 0, 12 секунд; Все признаки полной блокады сглажены (например зубец Т в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5,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6 чаще положительный, сглаженный).</a:t>
            </a:r>
          </a:p>
          <a:p>
            <a:pPr algn="just"/>
            <a:r>
              <a:rPr lang="ru-RU" dirty="0" smtClean="0">
                <a:latin typeface="Times New Roman" pitchFamily="18" charset="0"/>
                <a:cs typeface="Times New Roman" pitchFamily="18" charset="0"/>
              </a:rPr>
              <a:t>Блокада левой ножки сама по себе косвенно указывает на наличие гипертрофии ЛЖ, установить довольно сложно, помимо того, что комплекс </a:t>
            </a:r>
            <a:r>
              <a:rPr lang="en-US" dirty="0" smtClean="0">
                <a:latin typeface="Times New Roman" pitchFamily="18" charset="0"/>
                <a:cs typeface="Times New Roman" pitchFamily="18" charset="0"/>
              </a:rPr>
              <a:t>QRS</a:t>
            </a:r>
            <a:r>
              <a:rPr lang="ru-RU" dirty="0" smtClean="0">
                <a:latin typeface="Times New Roman" pitchFamily="18" charset="0"/>
                <a:cs typeface="Times New Roman" pitchFamily="18" charset="0"/>
              </a:rPr>
              <a:t> широкий зубец </a:t>
            </a:r>
            <a:r>
              <a:rPr lang="en-US" dirty="0" smtClean="0">
                <a:latin typeface="Times New Roman" pitchFamily="18" charset="0"/>
                <a:cs typeface="Times New Roman" pitchFamily="18" charset="0"/>
              </a:rPr>
              <a:t>R </a:t>
            </a:r>
            <a:r>
              <a:rPr lang="ru-RU" dirty="0" smtClean="0">
                <a:latin typeface="Times New Roman" pitchFamily="18" charset="0"/>
                <a:cs typeface="Times New Roman" pitchFamily="18" charset="0"/>
              </a:rPr>
              <a:t>ещё и значительно увеличен по амплитуде.</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latin typeface="Times New Roman" pitchFamily="18" charset="0"/>
                <a:cs typeface="Times New Roman" pitchFamily="18" charset="0"/>
              </a:rPr>
              <a:t>Блокада передней ветви левой ножки п. Гиса:</a:t>
            </a:r>
            <a:r>
              <a:rPr lang="ru-RU" sz="3600" dirty="0" smtClean="0">
                <a:latin typeface="Times New Roman" pitchFamily="18" charset="0"/>
                <a:cs typeface="Times New Roman" pitchFamily="18" charset="0"/>
              </a:rPr>
              <a:t> </a:t>
            </a: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lgn="just"/>
            <a:r>
              <a:rPr lang="ru-RU" dirty="0" smtClean="0">
                <a:latin typeface="Times New Roman" pitchFamily="18" charset="0"/>
                <a:cs typeface="Times New Roman" pitchFamily="18" charset="0"/>
              </a:rPr>
              <a:t>передняя ветвь левой ножки п. Гиса </a:t>
            </a:r>
            <a:r>
              <a:rPr lang="ru-RU" b="1" dirty="0" smtClean="0">
                <a:latin typeface="Times New Roman" pitchFamily="18" charset="0"/>
                <a:cs typeface="Times New Roman" pitchFamily="18" charset="0"/>
              </a:rPr>
              <a:t>проходит</a:t>
            </a:r>
            <a:r>
              <a:rPr lang="ru-RU" dirty="0" smtClean="0">
                <a:latin typeface="Times New Roman" pitchFamily="18" charset="0"/>
                <a:cs typeface="Times New Roman" pitchFamily="18" charset="0"/>
              </a:rPr>
              <a:t> по передней части МЖП, передней и боковой стенкам ЛЖ и передней сосочковой мышце.</a:t>
            </a:r>
          </a:p>
          <a:p>
            <a:pPr algn="just"/>
            <a:r>
              <a:rPr lang="ru-RU" dirty="0" smtClean="0">
                <a:latin typeface="Times New Roman" pitchFamily="18" charset="0"/>
                <a:cs typeface="Times New Roman" pitchFamily="18" charset="0"/>
              </a:rPr>
              <a:t>Снабжает верхние отделы передней стенки ЛЖ, наиболее характерные изменения можно выявить в отведениях от конечностей, стандартных отведениях:</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r>
              <a:rPr lang="en-US" dirty="0" smtClean="0">
                <a:latin typeface="Times New Roman" pitchFamily="18" charset="0"/>
                <a:cs typeface="Times New Roman" pitchFamily="18" charset="0"/>
              </a:rPr>
              <a:t>R</a:t>
            </a:r>
            <a:r>
              <a:rPr lang="ru-RU" dirty="0" smtClean="0">
                <a:latin typeface="Times New Roman" pitchFamily="18" charset="0"/>
                <a:cs typeface="Times New Roman" pitchFamily="18" charset="0"/>
              </a:rPr>
              <a:t>1&gt;</a:t>
            </a:r>
            <a:r>
              <a:rPr lang="en-US" dirty="0" smtClean="0">
                <a:latin typeface="Times New Roman" pitchFamily="18" charset="0"/>
                <a:cs typeface="Times New Roman" pitchFamily="18" charset="0"/>
              </a:rPr>
              <a:t>RII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RIII</a:t>
            </a:r>
            <a:r>
              <a:rPr lang="ru-RU"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SIII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RIII</a:t>
            </a:r>
            <a:r>
              <a:rPr lang="ru-RU"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S</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avF</a:t>
            </a:r>
            <a:r>
              <a:rPr lang="ru-RU" dirty="0" smtClean="0">
                <a:latin typeface="Times New Roman" pitchFamily="18" charset="0"/>
                <a:cs typeface="Times New Roman" pitchFamily="18" charset="0"/>
              </a:rPr>
              <a:t>&gt;</a:t>
            </a:r>
            <a:r>
              <a:rPr lang="en-US" dirty="0" err="1" smtClean="0">
                <a:latin typeface="Times New Roman" pitchFamily="18" charset="0"/>
                <a:cs typeface="Times New Roman" pitchFamily="18" charset="0"/>
              </a:rPr>
              <a:t>RavF</a:t>
            </a:r>
            <a:r>
              <a:rPr lang="ru-RU"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SII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RIII</a:t>
            </a:r>
            <a:r>
              <a:rPr lang="ru-RU"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SII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a:t>
            </a:r>
            <a:r>
              <a:rPr lang="ru-RU" dirty="0" smtClean="0">
                <a:latin typeface="Times New Roman" pitchFamily="18" charset="0"/>
                <a:cs typeface="Times New Roman" pitchFamily="18" charset="0"/>
              </a:rPr>
              <a:t>;</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fontScale="92500" lnSpcReduction="20000"/>
          </a:bodyPr>
          <a:lstStyle/>
          <a:p>
            <a:pPr algn="just"/>
            <a:r>
              <a:rPr lang="ru-RU" dirty="0" smtClean="0">
                <a:latin typeface="Times New Roman" pitchFamily="18" charset="0"/>
                <a:cs typeface="Times New Roman" pitchFamily="18" charset="0"/>
              </a:rPr>
              <a:t>Большинство авторов считают. Что степень отклонения </a:t>
            </a:r>
            <a:r>
              <a:rPr lang="ru-RU" dirty="0" err="1" smtClean="0">
                <a:latin typeface="Times New Roman" pitchFamily="18" charset="0"/>
                <a:cs typeface="Times New Roman" pitchFamily="18" charset="0"/>
              </a:rPr>
              <a:t>эл</a:t>
            </a:r>
            <a:r>
              <a:rPr lang="ru-RU" dirty="0" smtClean="0">
                <a:latin typeface="Times New Roman" pitchFamily="18" charset="0"/>
                <a:cs typeface="Times New Roman" pitchFamily="18" charset="0"/>
              </a:rPr>
              <a:t> оси сердца влево значительная. Резкое отклонение оси влево иногда единственный признак данной блокады, но имеются и другие признаки:  </a:t>
            </a:r>
            <a:r>
              <a:rPr lang="en-US" dirty="0" smtClean="0">
                <a:latin typeface="Times New Roman" pitchFamily="18" charset="0"/>
                <a:cs typeface="Times New Roman" pitchFamily="18" charset="0"/>
              </a:rPr>
              <a:t>QRS</a:t>
            </a:r>
            <a:r>
              <a:rPr lang="ru-RU" dirty="0" smtClean="0">
                <a:latin typeface="Times New Roman" pitchFamily="18" charset="0"/>
                <a:cs typeface="Times New Roman" pitchFamily="18" charset="0"/>
              </a:rPr>
              <a:t> уширен незначительно до 0, 10-0, 11 сек или может быть вовсе не уширен; Изменения в грудных отведениях могут отсутствовать; в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5,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6 нередко регистрируется зубец </a:t>
            </a:r>
            <a:r>
              <a:rPr lang="en-US" dirty="0" smtClean="0">
                <a:latin typeface="Times New Roman" pitchFamily="18" charset="0"/>
                <a:cs typeface="Times New Roman" pitchFamily="18" charset="0"/>
              </a:rPr>
              <a:t>S</a:t>
            </a:r>
            <a:r>
              <a:rPr lang="ru-RU" dirty="0" smtClean="0">
                <a:latin typeface="Times New Roman" pitchFamily="18" charset="0"/>
                <a:cs typeface="Times New Roman" pitchFamily="18" charset="0"/>
              </a:rPr>
              <a:t> ( </a:t>
            </a:r>
            <a:r>
              <a:rPr lang="en-US" dirty="0" smtClean="0">
                <a:latin typeface="Times New Roman" pitchFamily="18" charset="0"/>
                <a:cs typeface="Times New Roman" pitchFamily="18" charset="0"/>
              </a:rPr>
              <a:t>RS</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Rs</a:t>
            </a:r>
            <a:r>
              <a:rPr lang="ru-RU" dirty="0" smtClean="0">
                <a:latin typeface="Times New Roman" pitchFamily="18" charset="0"/>
                <a:cs typeface="Times New Roman" pitchFamily="18" charset="0"/>
              </a:rPr>
              <a:t>). Иногда в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1,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2 иногда регистрируется зазубрина на восходящем колене  </a:t>
            </a:r>
            <a:r>
              <a:rPr lang="en-US" dirty="0" smtClean="0">
                <a:latin typeface="Times New Roman" pitchFamily="18" charset="0"/>
                <a:cs typeface="Times New Roman" pitchFamily="18" charset="0"/>
              </a:rPr>
              <a:t>S</a:t>
            </a:r>
            <a:r>
              <a:rPr lang="ru-RU" dirty="0" smtClean="0">
                <a:latin typeface="Times New Roman" pitchFamily="18" charset="0"/>
                <a:cs typeface="Times New Roman" pitchFamily="18" charset="0"/>
              </a:rPr>
              <a:t> . Изредка наблюдается  </a:t>
            </a:r>
            <a:r>
              <a:rPr lang="en-US" dirty="0" smtClean="0">
                <a:latin typeface="Times New Roman" pitchFamily="18" charset="0"/>
                <a:cs typeface="Times New Roman" pitchFamily="18" charset="0"/>
              </a:rPr>
              <a:t>q V</a:t>
            </a:r>
            <a:r>
              <a:rPr lang="ru-RU"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3.</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Times New Roman" pitchFamily="18" charset="0"/>
                <a:cs typeface="Times New Roman" pitchFamily="18" charset="0"/>
              </a:rPr>
              <a:t>Блокада передней ветви ЛНПГ:</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20000"/>
          </a:bodyPr>
          <a:lstStyle/>
          <a:p>
            <a:pPr algn="just"/>
            <a:r>
              <a:rPr lang="ru-RU" dirty="0" smtClean="0">
                <a:latin typeface="Times New Roman" pitchFamily="18" charset="0"/>
                <a:cs typeface="Times New Roman" pitchFamily="18" charset="0"/>
              </a:rPr>
              <a:t>Изменения ЭКГ при блокаде передней ветви левой ножки п. Гиса необходимо дифференцировать  от ЭКГ при эмфиземе лёгких с появлением </a:t>
            </a:r>
            <a:r>
              <a:rPr lang="ru-RU" dirty="0" err="1" smtClean="0">
                <a:latin typeface="Times New Roman" pitchFamily="18" charset="0"/>
                <a:cs typeface="Times New Roman" pitchFamily="18" charset="0"/>
              </a:rPr>
              <a:t>эл</a:t>
            </a:r>
            <a:r>
              <a:rPr lang="ru-RU" dirty="0" smtClean="0">
                <a:latin typeface="Times New Roman" pitchFamily="18" charset="0"/>
                <a:cs typeface="Times New Roman" pitchFamily="18" charset="0"/>
              </a:rPr>
              <a:t> оси сердца типа  </a:t>
            </a:r>
            <a:r>
              <a:rPr lang="en-US" dirty="0" smtClean="0">
                <a:latin typeface="Times New Roman" pitchFamily="18" charset="0"/>
                <a:cs typeface="Times New Roman" pitchFamily="18" charset="0"/>
              </a:rPr>
              <a:t>SI</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SII</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SIII</a:t>
            </a:r>
            <a:r>
              <a:rPr lang="ru-RU" dirty="0" smtClean="0">
                <a:latin typeface="Times New Roman" pitchFamily="18" charset="0"/>
                <a:cs typeface="Times New Roman" pitchFamily="18" charset="0"/>
              </a:rPr>
              <a:t>, зубец  </a:t>
            </a:r>
            <a:r>
              <a:rPr lang="en-US" dirty="0" smtClean="0">
                <a:latin typeface="Times New Roman" pitchFamily="18" charset="0"/>
                <a:cs typeface="Times New Roman" pitchFamily="18" charset="0"/>
              </a:rPr>
              <a:t>S</a:t>
            </a:r>
            <a:r>
              <a:rPr lang="ru-RU" dirty="0" smtClean="0">
                <a:latin typeface="Times New Roman" pitchFamily="18" charset="0"/>
                <a:cs typeface="Times New Roman" pitchFamily="18" charset="0"/>
              </a:rPr>
              <a:t> выражен во всех стандартных отведениях.</a:t>
            </a:r>
          </a:p>
          <a:p>
            <a:pPr algn="just"/>
            <a:r>
              <a:rPr lang="ru-RU" dirty="0" smtClean="0">
                <a:latin typeface="Times New Roman" pitchFamily="18" charset="0"/>
                <a:cs typeface="Times New Roman" pitchFamily="18" charset="0"/>
              </a:rPr>
              <a:t>Дифференцировать блокаду передней ветви левой ножки п. Гиса и гипертрофию ЛЖ: гипертрофия ЛЖ сама по себе не приводит к резкому отклонению </a:t>
            </a:r>
            <a:r>
              <a:rPr lang="ru-RU" dirty="0" err="1" smtClean="0">
                <a:latin typeface="Times New Roman" pitchFamily="18" charset="0"/>
                <a:cs typeface="Times New Roman" pitchFamily="18" charset="0"/>
              </a:rPr>
              <a:t>эл</a:t>
            </a:r>
            <a:r>
              <a:rPr lang="ru-RU" dirty="0" smtClean="0">
                <a:latin typeface="Times New Roman" pitchFamily="18" charset="0"/>
                <a:cs typeface="Times New Roman" pitchFamily="18" charset="0"/>
              </a:rPr>
              <a:t> оси сердца влево. При сочетании возможно появление глубокого  </a:t>
            </a:r>
            <a:r>
              <a:rPr lang="en-US" dirty="0" smtClean="0">
                <a:latin typeface="Times New Roman" pitchFamily="18" charset="0"/>
                <a:cs typeface="Times New Roman" pitchFamily="18" charset="0"/>
              </a:rPr>
              <a:t>SIII</a:t>
            </a:r>
            <a:r>
              <a:rPr lang="ru-RU" dirty="0" smtClean="0">
                <a:latin typeface="Times New Roman" pitchFamily="18" charset="0"/>
                <a:cs typeface="Times New Roman" pitchFamily="18" charset="0"/>
              </a:rPr>
              <a:t> более 15 мм, но необходимо учитывать, что появление глубоких </a:t>
            </a:r>
            <a:r>
              <a:rPr lang="en-US" dirty="0" smtClean="0">
                <a:latin typeface="Times New Roman" pitchFamily="18" charset="0"/>
                <a:cs typeface="Times New Roman" pitchFamily="18" charset="0"/>
              </a:rPr>
              <a:t>S</a:t>
            </a:r>
            <a:r>
              <a:rPr lang="ru-RU" dirty="0" smtClean="0">
                <a:latin typeface="Times New Roman" pitchFamily="18" charset="0"/>
                <a:cs typeface="Times New Roman" pitchFamily="18" charset="0"/>
              </a:rPr>
              <a:t>может быть всё таки обусловлено блокадой передней ветви левой ножки п. Гиса.</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smtClean="0">
                <a:latin typeface="Times New Roman" pitchFamily="18" charset="0"/>
                <a:cs typeface="Times New Roman" pitchFamily="18" charset="0"/>
              </a:rPr>
              <a:t>Блокада передней ветви ЛНПГ+АВ блокада 2 степени:</a:t>
            </a:r>
            <a:endParaRPr lang="ru-RU" sz="3600" dirty="0">
              <a:latin typeface="Times New Roman" pitchFamily="18" charset="0"/>
              <a:cs typeface="Times New Roman" pitchFamily="18" charset="0"/>
            </a:endParaRPr>
          </a:p>
        </p:txBody>
      </p:sp>
      <p:pic>
        <p:nvPicPr>
          <p:cNvPr id="22530" name="Picture 2"/>
          <p:cNvPicPr>
            <a:picLocks noGrp="1" noChangeAspect="1" noChangeArrowheads="1"/>
          </p:cNvPicPr>
          <p:nvPr>
            <p:ph idx="1"/>
          </p:nvPr>
        </p:nvPicPr>
        <p:blipFill>
          <a:blip r:embed="rId2" cstate="print"/>
          <a:srcRect/>
          <a:stretch>
            <a:fillRect/>
          </a:stretch>
        </p:blipFill>
        <p:spPr bwMode="auto">
          <a:xfrm>
            <a:off x="1155907" y="1600200"/>
            <a:ext cx="6832186"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b="1" dirty="0" smtClean="0">
                <a:latin typeface="Times New Roman" pitchFamily="18" charset="0"/>
                <a:cs typeface="Times New Roman" pitchFamily="18" charset="0"/>
              </a:rPr>
              <a:t>Блокада передней ветви </a:t>
            </a:r>
            <a:r>
              <a:rPr lang="ru-RU" sz="3200" b="1" dirty="0" err="1" smtClean="0">
                <a:latin typeface="Times New Roman" pitchFamily="18" charset="0"/>
                <a:cs typeface="Times New Roman" pitchFamily="18" charset="0"/>
              </a:rPr>
              <a:t>ЛНПГ+мерцательная</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аритмия+острый</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передне-боковой</a:t>
            </a:r>
            <a:r>
              <a:rPr lang="ru-RU" sz="3200" b="1" dirty="0" smtClean="0">
                <a:latin typeface="Times New Roman" pitchFamily="18" charset="0"/>
                <a:cs typeface="Times New Roman" pitchFamily="18" charset="0"/>
              </a:rPr>
              <a:t> ИМ:</a:t>
            </a:r>
            <a:endParaRPr lang="ru-RU" sz="3200" b="1" dirty="0">
              <a:latin typeface="Times New Roman" pitchFamily="18" charset="0"/>
              <a:cs typeface="Times New Roman" pitchFamily="18" charset="0"/>
            </a:endParaRPr>
          </a:p>
        </p:txBody>
      </p:sp>
      <p:pic>
        <p:nvPicPr>
          <p:cNvPr id="17410" name="Picture 2"/>
          <p:cNvPicPr>
            <a:picLocks noGrp="1" noChangeAspect="1" noChangeArrowheads="1"/>
          </p:cNvPicPr>
          <p:nvPr>
            <p:ph idx="1"/>
          </p:nvPr>
        </p:nvPicPr>
        <p:blipFill>
          <a:blip r:embed="rId2" cstate="print"/>
          <a:srcRect/>
          <a:stretch>
            <a:fillRect/>
          </a:stretch>
        </p:blipFill>
        <p:spPr bwMode="auto">
          <a:xfrm>
            <a:off x="975360" y="1843881"/>
            <a:ext cx="7193280" cy="4038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Тип   А и у этой же больной приступ ФП:</a:t>
            </a:r>
            <a:endParaRPr lang="ru-RU" b="1"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2" cstate="print"/>
          <a:srcRect/>
          <a:stretch>
            <a:fillRect/>
          </a:stretch>
        </p:blipFill>
        <p:spPr bwMode="auto">
          <a:xfrm>
            <a:off x="2613072" y="1600200"/>
            <a:ext cx="3917856"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678180" y="2647791"/>
            <a:ext cx="7787640" cy="24307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latin typeface="Times New Roman" pitchFamily="18" charset="0"/>
                <a:cs typeface="Times New Roman" pitchFamily="18" charset="0"/>
              </a:rPr>
              <a:t>Полная блокада </a:t>
            </a:r>
            <a:r>
              <a:rPr lang="ru-RU" sz="3600" b="1" dirty="0" err="1" smtClean="0">
                <a:latin typeface="Times New Roman" pitchFamily="18" charset="0"/>
                <a:cs typeface="Times New Roman" pitchFamily="18" charset="0"/>
              </a:rPr>
              <a:t>ЛНПГ+блокада</a:t>
            </a:r>
            <a:r>
              <a:rPr lang="ru-RU" sz="3600" b="1" dirty="0" smtClean="0">
                <a:latin typeface="Times New Roman" pitchFamily="18" charset="0"/>
                <a:cs typeface="Times New Roman" pitchFamily="18" charset="0"/>
              </a:rPr>
              <a:t> передней ветви ЛНПГ:</a:t>
            </a:r>
            <a:endParaRPr lang="ru-RU" sz="3600" b="1" dirty="0">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529590" y="2045811"/>
            <a:ext cx="8084820" cy="36347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latin typeface="Times New Roman" pitchFamily="18" charset="0"/>
                <a:cs typeface="Times New Roman" pitchFamily="18" charset="0"/>
              </a:rPr>
              <a:t>Блокада передней ветви </a:t>
            </a:r>
            <a:r>
              <a:rPr lang="ru-RU" sz="3600" b="1" dirty="0" err="1" smtClean="0">
                <a:latin typeface="Times New Roman" pitchFamily="18" charset="0"/>
                <a:cs typeface="Times New Roman" pitchFamily="18" charset="0"/>
              </a:rPr>
              <a:t>ЛНПГ+срединной</a:t>
            </a:r>
            <a:r>
              <a:rPr lang="ru-RU" sz="3600" b="1" dirty="0" smtClean="0">
                <a:latin typeface="Times New Roman" pitchFamily="18" charset="0"/>
                <a:cs typeface="Times New Roman" pitchFamily="18" charset="0"/>
              </a:rPr>
              <a:t> </a:t>
            </a:r>
            <a:r>
              <a:rPr lang="ru-RU" sz="3600" b="1" dirty="0" err="1" smtClean="0">
                <a:latin typeface="Times New Roman" pitchFamily="18" charset="0"/>
                <a:cs typeface="Times New Roman" pitchFamily="18" charset="0"/>
              </a:rPr>
              <a:t>ветви</a:t>
            </a:r>
            <a:r>
              <a:rPr lang="ru-RU" sz="3600" b="1" dirty="0" smtClean="0">
                <a:latin typeface="Times New Roman" pitchFamily="18" charset="0"/>
                <a:cs typeface="Times New Roman" pitchFamily="18" charset="0"/>
              </a:rPr>
              <a:t> ЛНПГ:</a:t>
            </a:r>
            <a:endParaRPr lang="ru-RU" sz="3600" b="1" dirty="0">
              <a:latin typeface="Times New Roman" pitchFamily="18" charset="0"/>
              <a:cs typeface="Times New Roman" pitchFamily="18" charset="0"/>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704850" y="1866741"/>
            <a:ext cx="7734300" cy="399288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Блокада передней ветви </a:t>
            </a:r>
            <a:r>
              <a:rPr lang="ru-RU" b="1" dirty="0" err="1" smtClean="0">
                <a:latin typeface="Times New Roman" pitchFamily="18" charset="0"/>
                <a:cs typeface="Times New Roman" pitchFamily="18" charset="0"/>
              </a:rPr>
              <a:t>ЛНПГ+срединной</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ветви</a:t>
            </a:r>
            <a:r>
              <a:rPr lang="ru-RU" b="1" dirty="0" smtClean="0">
                <a:latin typeface="Times New Roman" pitchFamily="18" charset="0"/>
                <a:cs typeface="Times New Roman" pitchFamily="18" charset="0"/>
              </a:rPr>
              <a:t> ЛНПГ:</a:t>
            </a:r>
            <a:endParaRPr lang="ru-RU"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457200" y="1851339"/>
            <a:ext cx="8229600" cy="402368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Неполная блокада передней ветви левой ножки п. Гиса:</a:t>
            </a:r>
            <a:r>
              <a:rPr lang="ru-RU" dirty="0" smtClean="0"/>
              <a:t/>
            </a:r>
            <a:br>
              <a:rPr lang="ru-RU" dirty="0" smtClean="0"/>
            </a:br>
            <a:endParaRPr lang="ru-RU" dirty="0"/>
          </a:p>
        </p:txBody>
      </p:sp>
      <p:sp>
        <p:nvSpPr>
          <p:cNvPr id="3" name="Содержимое 2"/>
          <p:cNvSpPr>
            <a:spLocks noGrp="1"/>
          </p:cNvSpPr>
          <p:nvPr>
            <p:ph idx="1"/>
          </p:nvPr>
        </p:nvSpPr>
        <p:spPr/>
        <p:txBody>
          <a:bodyPr/>
          <a:lstStyle/>
          <a:p>
            <a:pPr algn="just">
              <a:buNone/>
            </a:pPr>
            <a:r>
              <a:rPr lang="ru-RU" dirty="0" smtClean="0">
                <a:latin typeface="Times New Roman" pitchFamily="18" charset="0"/>
                <a:cs typeface="Times New Roman" pitchFamily="18" charset="0"/>
              </a:rPr>
              <a:t>	Сохраняются те же соотношения зубцов, за исключением отведения </a:t>
            </a:r>
            <a:r>
              <a:rPr lang="en-US" dirty="0" err="1" smtClean="0">
                <a:latin typeface="Times New Roman" pitchFamily="18" charset="0"/>
                <a:cs typeface="Times New Roman" pitchFamily="18" charset="0"/>
              </a:rPr>
              <a:t>aVR</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 </a:t>
            </a:r>
            <a:r>
              <a:rPr lang="ru-RU" dirty="0" smtClean="0">
                <a:latin typeface="Times New Roman" pitchFamily="18" charset="0"/>
                <a:cs typeface="Times New Roman" pitchFamily="18" charset="0"/>
              </a:rPr>
              <a:t>и </a:t>
            </a:r>
            <a:r>
              <a:rPr lang="en-US" dirty="0" smtClean="0">
                <a:latin typeface="Times New Roman" pitchFamily="18" charset="0"/>
                <a:cs typeface="Times New Roman" pitchFamily="18" charset="0"/>
              </a:rPr>
              <a:t>Q</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S</a:t>
            </a:r>
            <a:r>
              <a:rPr lang="ru-RU"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avR</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 </a:t>
            </a:r>
            <a:r>
              <a:rPr lang="en-US" dirty="0" err="1" smtClean="0">
                <a:latin typeface="Times New Roman" pitchFamily="18" charset="0"/>
                <a:cs typeface="Times New Roman" pitchFamily="18" charset="0"/>
              </a:rPr>
              <a:t>avR</a:t>
            </a:r>
            <a:r>
              <a:rPr lang="ru-RU" dirty="0" smtClean="0">
                <a:latin typeface="Times New Roman" pitchFamily="18" charset="0"/>
                <a:cs typeface="Times New Roman" pitchFamily="18" charset="0"/>
              </a:rPr>
              <a:t>. Также необходимо учитывать резкое отклонение </a:t>
            </a:r>
            <a:r>
              <a:rPr lang="ru-RU" dirty="0" err="1" smtClean="0">
                <a:latin typeface="Times New Roman" pitchFamily="18" charset="0"/>
                <a:cs typeface="Times New Roman" pitchFamily="18" charset="0"/>
              </a:rPr>
              <a:t>эл</a:t>
            </a:r>
            <a:r>
              <a:rPr lang="ru-RU" dirty="0" smtClean="0">
                <a:latin typeface="Times New Roman" pitchFamily="18" charset="0"/>
                <a:cs typeface="Times New Roman" pitchFamily="18" charset="0"/>
              </a:rPr>
              <a:t> оси сердца влево.</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Блокада задней ветви левой ножки п. Гиса:</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20000"/>
          </a:bodyPr>
          <a:lstStyle/>
          <a:p>
            <a:pPr algn="just"/>
            <a:r>
              <a:rPr lang="ru-RU" dirty="0" smtClean="0">
                <a:latin typeface="Times New Roman" pitchFamily="18" charset="0"/>
                <a:cs typeface="Times New Roman" pitchFamily="18" charset="0"/>
              </a:rPr>
              <a:t>Задняя ветвь идёт к боковой и задней стенкам ЛЖ. Имеется нарушение проводимости, которое возникает на протяжении задней ветви (проксимально или дистально). Блокада задней ветви левой ножки п. Гиса может быть обусловлена: нарушением проводимости в пучке Гиса при изолированном повреждении в нём задней ветви; перерывом проводимости в стволе левой ножки п. Гиса после её выделения из пучка Гиса при изолированном поражении задней ветви; патологическом процессом в задней ветви левой ножки п. Гиса на периферии после выделения её из основного ствола левой ножки. </a:t>
            </a:r>
            <a:endParaRPr lang="ru-RU"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Блокада задней ветви левой ножки п. Гиса:</a:t>
            </a: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85000" lnSpcReduction="10000"/>
          </a:bodyPr>
          <a:lstStyle/>
          <a:p>
            <a:pPr algn="just">
              <a:buNone/>
            </a:pPr>
            <a:r>
              <a:rPr lang="ru-RU" dirty="0" smtClean="0">
                <a:latin typeface="Times New Roman" pitchFamily="18" charset="0"/>
                <a:cs typeface="Times New Roman" pitchFamily="18" charset="0"/>
              </a:rPr>
              <a:t>	При всех этих изменениях наблюдаются одинаковые изменения ЭКГ которые невозможно разграничить с помощью обычной ЭКГ:</a:t>
            </a:r>
          </a:p>
          <a:p>
            <a:pPr lvl="0" algn="just"/>
            <a:r>
              <a:rPr lang="ru-RU" dirty="0" smtClean="0">
                <a:latin typeface="Times New Roman" pitchFamily="18" charset="0"/>
                <a:cs typeface="Times New Roman" pitchFamily="18" charset="0"/>
              </a:rPr>
              <a:t>Резкое отклонение электрической оси сердца вправо:  </a:t>
            </a:r>
            <a:r>
              <a:rPr lang="en-US" dirty="0" smtClean="0">
                <a:latin typeface="Times New Roman" pitchFamily="18" charset="0"/>
                <a:cs typeface="Times New Roman" pitchFamily="18" charset="0"/>
              </a:rPr>
              <a:t>RIII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RavR</a:t>
            </a:r>
            <a:r>
              <a:rPr lang="ru-RU" dirty="0" smtClean="0">
                <a:latin typeface="Times New Roman" pitchFamily="18" charset="0"/>
                <a:cs typeface="Times New Roman" pitchFamily="18" charset="0"/>
              </a:rPr>
              <a:t>&gt;=</a:t>
            </a:r>
            <a:r>
              <a:rPr lang="en-US" dirty="0" err="1" smtClean="0">
                <a:latin typeface="Times New Roman" pitchFamily="18" charset="0"/>
                <a:cs typeface="Times New Roman" pitchFamily="18" charset="0"/>
              </a:rPr>
              <a:t>SavR</a:t>
            </a:r>
            <a:r>
              <a:rPr lang="ru-RU" dirty="0" smtClean="0">
                <a:latin typeface="Times New Roman" pitchFamily="18" charset="0"/>
                <a:cs typeface="Times New Roman" pitchFamily="18" charset="0"/>
              </a:rPr>
              <a:t>;</a:t>
            </a:r>
          </a:p>
          <a:p>
            <a:pPr lvl="0" algn="just"/>
            <a:r>
              <a:rPr lang="ru-RU" dirty="0" smtClean="0">
                <a:latin typeface="Times New Roman" pitchFamily="18" charset="0"/>
                <a:cs typeface="Times New Roman" pitchFamily="18" charset="0"/>
              </a:rPr>
              <a:t> ЭКГ в  </a:t>
            </a: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avL</a:t>
            </a:r>
            <a:r>
              <a:rPr lang="ru-RU" dirty="0" smtClean="0">
                <a:latin typeface="Times New Roman" pitchFamily="18" charset="0"/>
                <a:cs typeface="Times New Roman" pitchFamily="18" charset="0"/>
              </a:rPr>
              <a:t> имеет вид  </a:t>
            </a:r>
            <a:r>
              <a:rPr lang="en-US" dirty="0" err="1" smtClean="0">
                <a:latin typeface="Times New Roman" pitchFamily="18" charset="0"/>
                <a:cs typeface="Times New Roman" pitchFamily="18" charset="0"/>
              </a:rPr>
              <a:t>rS</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a:t>
            </a:r>
            <a:r>
              <a:rPr lang="ru-RU" dirty="0" smtClean="0">
                <a:latin typeface="Times New Roman" pitchFamily="18" charset="0"/>
                <a:cs typeface="Times New Roman" pitchFamily="18" charset="0"/>
              </a:rPr>
              <a:t>; в </a:t>
            </a:r>
            <a:r>
              <a:rPr lang="en-US" dirty="0" smtClean="0">
                <a:latin typeface="Times New Roman" pitchFamily="18" charset="0"/>
                <a:cs typeface="Times New Roman" pitchFamily="18" charset="0"/>
              </a:rPr>
              <a:t>III</a:t>
            </a:r>
            <a:r>
              <a:rPr lang="ru-RU" dirty="0" smtClean="0">
                <a:latin typeface="Times New Roman" pitchFamily="18" charset="0"/>
                <a:cs typeface="Times New Roman" pitchFamily="18" charset="0"/>
              </a:rPr>
              <a:t> и </a:t>
            </a:r>
            <a:r>
              <a:rPr lang="en-US" dirty="0" err="1" smtClean="0">
                <a:latin typeface="Times New Roman" pitchFamily="18" charset="0"/>
                <a:cs typeface="Times New Roman" pitchFamily="18" charset="0"/>
              </a:rPr>
              <a:t>avF</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обычно вид </a:t>
            </a:r>
            <a:r>
              <a:rPr lang="en-US" dirty="0" err="1" smtClean="0">
                <a:latin typeface="Times New Roman" pitchFamily="18" charset="0"/>
                <a:cs typeface="Times New Roman" pitchFamily="18" charset="0"/>
              </a:rPr>
              <a:t>qR</a:t>
            </a:r>
            <a:r>
              <a:rPr lang="ru-RU" dirty="0" smtClean="0">
                <a:latin typeface="Times New Roman" pitchFamily="18" charset="0"/>
                <a:cs typeface="Times New Roman" pitchFamily="18" charset="0"/>
              </a:rPr>
              <a:t> или  </a:t>
            </a:r>
            <a:r>
              <a:rPr lang="en-US" dirty="0" smtClean="0">
                <a:latin typeface="Times New Roman" pitchFamily="18" charset="0"/>
                <a:cs typeface="Times New Roman" pitchFamily="18" charset="0"/>
              </a:rPr>
              <a:t>R</a:t>
            </a:r>
            <a:r>
              <a:rPr lang="ru-RU" dirty="0" smtClean="0">
                <a:latin typeface="Times New Roman" pitchFamily="18" charset="0"/>
                <a:cs typeface="Times New Roman" pitchFamily="18" charset="0"/>
              </a:rPr>
              <a:t>;</a:t>
            </a:r>
          </a:p>
          <a:p>
            <a:pPr lvl="0" algn="just"/>
            <a:r>
              <a:rPr lang="ru-RU" dirty="0" smtClean="0">
                <a:latin typeface="Times New Roman" pitchFamily="18" charset="0"/>
                <a:cs typeface="Times New Roman" pitchFamily="18" charset="0"/>
              </a:rPr>
              <a:t>Комплекс  </a:t>
            </a:r>
            <a:r>
              <a:rPr lang="en-US" dirty="0" smtClean="0">
                <a:latin typeface="Times New Roman" pitchFamily="18" charset="0"/>
                <a:cs typeface="Times New Roman" pitchFamily="18" charset="0"/>
              </a:rPr>
              <a:t>QRS</a:t>
            </a:r>
            <a:r>
              <a:rPr lang="ru-RU" dirty="0" smtClean="0">
                <a:latin typeface="Times New Roman" pitchFamily="18" charset="0"/>
                <a:cs typeface="Times New Roman" pitchFamily="18" charset="0"/>
              </a:rPr>
              <a:t>  не уширен или уширен незначительно до 0, 11 сек.</a:t>
            </a:r>
          </a:p>
          <a:p>
            <a:pPr lvl="0" algn="just"/>
            <a:r>
              <a:rPr lang="ru-RU" dirty="0" smtClean="0">
                <a:latin typeface="Times New Roman" pitchFamily="18" charset="0"/>
                <a:cs typeface="Times New Roman" pitchFamily="18" charset="0"/>
              </a:rPr>
              <a:t>Изменения в грудных отведениях часто отсутствуют;</a:t>
            </a:r>
          </a:p>
          <a:p>
            <a:pPr algn="just">
              <a:buNone/>
            </a:pPr>
            <a:endParaRPr lang="ru-RU" dirty="0" smtClean="0">
              <a:latin typeface="Times New Roman" pitchFamily="18" charset="0"/>
              <a:cs typeface="Times New Roman" pitchFamily="18" charset="0"/>
            </a:endParaRP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normAutofit fontScale="70000" lnSpcReduction="20000"/>
          </a:bodyPr>
          <a:lstStyle/>
          <a:p>
            <a:pPr algn="just"/>
            <a:r>
              <a:rPr lang="ru-RU" sz="3400" dirty="0" smtClean="0">
                <a:latin typeface="Times New Roman" pitchFamily="18" charset="0"/>
                <a:cs typeface="Times New Roman" pitchFamily="18" charset="0"/>
              </a:rPr>
              <a:t>Необходимо учитывать, что отклонение электрической оси сердца вправо даже резкое бывает также при гипертрофии ПЖ, вертикальном положении сердца в полости грудной клетки (астеники), деформациях грудной клетки, </a:t>
            </a:r>
            <a:r>
              <a:rPr lang="ru-RU" sz="3400" dirty="0" err="1" smtClean="0">
                <a:latin typeface="Times New Roman" pitchFamily="18" charset="0"/>
                <a:cs typeface="Times New Roman" pitchFamily="18" charset="0"/>
              </a:rPr>
              <a:t>дектракардии</a:t>
            </a:r>
            <a:r>
              <a:rPr lang="ru-RU" sz="3400" dirty="0" smtClean="0">
                <a:latin typeface="Times New Roman" pitchFamily="18" charset="0"/>
                <a:cs typeface="Times New Roman" pitchFamily="18" charset="0"/>
              </a:rPr>
              <a:t>, синдром ВПВ (тип А). В связи с этим диагноз блокады задней ветви левой ножки п. Гиса выставляется: при резком отклонении электрической оси сердца вправо, при отсутствии ХОБЛ, БА и других лёгочных заболеваний, при отсутствии вертикального положения сердца в грудной клетке, деформации позвоночника, у людей старше 40 лет. Иногда по ЭКГ блокада задней ветви левой ножки п. Гиса  может появиться внезапно, что может быть обусловлено затяжным приступом стенокардии, при прогрессировании ИБС.</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Неполная блокада задней ветви левой ножки п. Гиса:</a:t>
            </a: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92500" lnSpcReduction="20000"/>
          </a:bodyPr>
          <a:lstStyle/>
          <a:p>
            <a:pPr algn="just"/>
            <a:r>
              <a:rPr lang="ru-RU" dirty="0" smtClean="0">
                <a:latin typeface="Times New Roman" pitchFamily="18" charset="0"/>
                <a:cs typeface="Times New Roman" pitchFamily="18" charset="0"/>
              </a:rPr>
              <a:t>Смещение электрической оси сердца вправо, но угол Альфа не превышает +120 градусов, необходимо исключить причины, которые могут приводить к отклонению электрической оси сердца вправо. О неполной блокаде задней ветви левой ножки п. Гиса можно думать в случаях аберрантного желудочкового проведения при </a:t>
            </a:r>
            <a:r>
              <a:rPr lang="ru-RU" dirty="0" err="1" smtClean="0">
                <a:latin typeface="Times New Roman" pitchFamily="18" charset="0"/>
                <a:cs typeface="Times New Roman" pitchFamily="18" charset="0"/>
              </a:rPr>
              <a:t>суправентрикулярных</a:t>
            </a:r>
            <a:r>
              <a:rPr lang="ru-RU" dirty="0" smtClean="0">
                <a:latin typeface="Times New Roman" pitchFamily="18" charset="0"/>
                <a:cs typeface="Times New Roman" pitchFamily="18" charset="0"/>
              </a:rPr>
              <a:t> экстрасистолах или МА, если в этих желудочковых комплексах наблюдаются характерные изменения, характерные признаки отклонения оси сердца вправо.</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smtClean="0">
                <a:latin typeface="Times New Roman" pitchFamily="18" charset="0"/>
                <a:cs typeface="Times New Roman" pitchFamily="18" charset="0"/>
              </a:rPr>
              <a:t>Сочетание блокады правой ножки п. Гиса и блокады передней ветви левой ножки п. Гиса:</a:t>
            </a: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92500"/>
          </a:bodyPr>
          <a:lstStyle/>
          <a:p>
            <a:pPr algn="just"/>
            <a:r>
              <a:rPr lang="ru-RU" dirty="0" smtClean="0">
                <a:latin typeface="Times New Roman" pitchFamily="18" charset="0"/>
                <a:cs typeface="Times New Roman" pitchFamily="18" charset="0"/>
              </a:rPr>
              <a:t>При сочетании блокады правой ножки п. Гиса и блокады передней ветви левой ножки п. Гиса на ЭКГ наблюдаются одновременно картина блокады правой ножки п. </a:t>
            </a:r>
            <a:r>
              <a:rPr lang="ru-RU" dirty="0" err="1" smtClean="0">
                <a:latin typeface="Times New Roman" pitchFamily="18" charset="0"/>
                <a:cs typeface="Times New Roman" pitchFamily="18" charset="0"/>
              </a:rPr>
              <a:t>Гиса+резкое</a:t>
            </a:r>
            <a:r>
              <a:rPr lang="ru-RU" dirty="0" smtClean="0">
                <a:latin typeface="Times New Roman" pitchFamily="18" charset="0"/>
                <a:cs typeface="Times New Roman" pitchFamily="18" charset="0"/>
              </a:rPr>
              <a:t> отклонение электрической оси сердца влево. Блокада правой ножки наблюдается при этом в грудных отведениях, а блокада передней ветви левой ножки п. Гиса в стандартных отведениях и в усиленных отведениях от конечностей. </a:t>
            </a:r>
            <a:endParaRPr lang="ru-RU"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itchFamily="18" charset="0"/>
                <a:cs typeface="Times New Roman" pitchFamily="18" charset="0"/>
              </a:rPr>
              <a:t>Тип А:</a:t>
            </a:r>
            <a:endParaRPr lang="ru-RU" b="1"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2" cstate="print"/>
          <a:srcRect/>
          <a:stretch>
            <a:fillRect/>
          </a:stretch>
        </p:blipFill>
        <p:spPr bwMode="auto">
          <a:xfrm>
            <a:off x="2891239" y="1600200"/>
            <a:ext cx="3361521"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smtClean="0">
                <a:latin typeface="Times New Roman" pitchFamily="18" charset="0"/>
                <a:cs typeface="Times New Roman" pitchFamily="18" charset="0"/>
              </a:rPr>
              <a:t>Сочетание блокады правой ножки п. Гиса и блокады передней ветви левой ножки п. Гиса:</a:t>
            </a: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85000" lnSpcReduction="20000"/>
          </a:bodyPr>
          <a:lstStyle/>
          <a:p>
            <a:pPr algn="just"/>
            <a:r>
              <a:rPr lang="ru-RU" dirty="0" smtClean="0">
                <a:latin typeface="Times New Roman" pitchFamily="18" charset="0"/>
                <a:cs typeface="Times New Roman" pitchFamily="18" charset="0"/>
              </a:rPr>
              <a:t>Блокада правой ножки может быть полной или неполной. В отведениях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2  обычно желудочковый комплекс  имеет вид </a:t>
            </a:r>
            <a:r>
              <a:rPr lang="en-US" dirty="0" err="1" smtClean="0">
                <a:latin typeface="Times New Roman" pitchFamily="18" charset="0"/>
                <a:cs typeface="Times New Roman" pitchFamily="18" charset="0"/>
              </a:rPr>
              <a:t>rsR</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rSR</a:t>
            </a:r>
            <a:r>
              <a:rPr lang="ru-RU" dirty="0" smtClean="0">
                <a:latin typeface="Times New Roman" pitchFamily="18" charset="0"/>
                <a:cs typeface="Times New Roman" pitchFamily="18" charset="0"/>
              </a:rPr>
              <a:t>, или  </a:t>
            </a:r>
            <a:r>
              <a:rPr lang="en-US" dirty="0" err="1" smtClean="0">
                <a:latin typeface="Times New Roman" pitchFamily="18" charset="0"/>
                <a:cs typeface="Times New Roman" pitchFamily="18" charset="0"/>
              </a:rPr>
              <a:t>rSr</a:t>
            </a:r>
            <a:r>
              <a:rPr lang="ru-RU" dirty="0" smtClean="0">
                <a:latin typeface="Times New Roman" pitchFamily="18" charset="0"/>
                <a:cs typeface="Times New Roman" pitchFamily="18" charset="0"/>
              </a:rPr>
              <a:t> с широким зубцом  </a:t>
            </a:r>
            <a:r>
              <a:rPr lang="en-US" dirty="0" smtClean="0">
                <a:latin typeface="Times New Roman" pitchFamily="18" charset="0"/>
                <a:cs typeface="Times New Roman" pitchFamily="18" charset="0"/>
              </a:rPr>
              <a:t>R</a:t>
            </a:r>
            <a:r>
              <a:rPr lang="ru-RU" dirty="0" smtClean="0">
                <a:latin typeface="Times New Roman" pitchFamily="18" charset="0"/>
                <a:cs typeface="Times New Roman" pitchFamily="18" charset="0"/>
              </a:rPr>
              <a:t> . Зубец Т отрицательный, сегмент  </a:t>
            </a:r>
            <a:r>
              <a:rPr lang="en-US" dirty="0" smtClean="0">
                <a:latin typeface="Times New Roman" pitchFamily="18" charset="0"/>
                <a:cs typeface="Times New Roman" pitchFamily="18" charset="0"/>
              </a:rPr>
              <a:t>ST</a:t>
            </a:r>
            <a:r>
              <a:rPr lang="ru-RU" dirty="0" smtClean="0">
                <a:latin typeface="Times New Roman" pitchFamily="18" charset="0"/>
                <a:cs typeface="Times New Roman" pitchFamily="18" charset="0"/>
              </a:rPr>
              <a:t>  ниже изолинии. В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5,</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6 и в </a:t>
            </a:r>
            <a:r>
              <a:rPr lang="en-US" dirty="0" smtClean="0">
                <a:latin typeface="Times New Roman" pitchFamily="18" charset="0"/>
                <a:cs typeface="Times New Roman" pitchFamily="18" charset="0"/>
              </a:rPr>
              <a:t>I</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avL</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обычно </a:t>
            </a:r>
            <a:r>
              <a:rPr lang="en-US" dirty="0" err="1" smtClean="0">
                <a:latin typeface="Times New Roman" pitchFamily="18" charset="0"/>
                <a:cs typeface="Times New Roman" pitchFamily="18" charset="0"/>
              </a:rPr>
              <a:t>qRS</a:t>
            </a:r>
            <a:r>
              <a:rPr lang="ru-RU" dirty="0" smtClean="0">
                <a:latin typeface="Times New Roman" pitchFamily="18" charset="0"/>
                <a:cs typeface="Times New Roman" pitchFamily="18" charset="0"/>
              </a:rPr>
              <a:t> с широким зубцом  </a:t>
            </a:r>
            <a:r>
              <a:rPr lang="en-US" dirty="0" smtClean="0">
                <a:latin typeface="Times New Roman" pitchFamily="18" charset="0"/>
                <a:cs typeface="Times New Roman" pitchFamily="18" charset="0"/>
              </a:rPr>
              <a:t>S</a:t>
            </a:r>
            <a:r>
              <a:rPr lang="ru-RU" dirty="0" smtClean="0">
                <a:latin typeface="Times New Roman" pitchFamily="18" charset="0"/>
                <a:cs typeface="Times New Roman" pitchFamily="18" charset="0"/>
              </a:rPr>
              <a:t> . Сегмент  </a:t>
            </a:r>
            <a:r>
              <a:rPr lang="en-US" dirty="0" smtClean="0">
                <a:latin typeface="Times New Roman" pitchFamily="18" charset="0"/>
                <a:cs typeface="Times New Roman" pitchFamily="18" charset="0"/>
              </a:rPr>
              <a:t>ST</a:t>
            </a:r>
            <a:r>
              <a:rPr lang="ru-RU" dirty="0" smtClean="0">
                <a:latin typeface="Times New Roman" pitchFamily="18" charset="0"/>
                <a:cs typeface="Times New Roman" pitchFamily="18" charset="0"/>
              </a:rPr>
              <a:t> в  </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5,</a:t>
            </a:r>
            <a:r>
              <a:rPr lang="en-US" dirty="0" smtClean="0">
                <a:latin typeface="Times New Roman" pitchFamily="18" charset="0"/>
                <a:cs typeface="Times New Roman" pitchFamily="18" charset="0"/>
              </a:rPr>
              <a:t>V</a:t>
            </a:r>
            <a:r>
              <a:rPr lang="ru-RU" dirty="0" smtClean="0">
                <a:latin typeface="Times New Roman" pitchFamily="18" charset="0"/>
                <a:cs typeface="Times New Roman" pitchFamily="18" charset="0"/>
              </a:rPr>
              <a:t>6, </a:t>
            </a:r>
            <a:r>
              <a:rPr lang="en-US" dirty="0" err="1" smtClean="0">
                <a:latin typeface="Times New Roman" pitchFamily="18" charset="0"/>
                <a:cs typeface="Times New Roman" pitchFamily="18" charset="0"/>
              </a:rPr>
              <a:t>avL</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ниже изолинии, зубец Т положительный.</a:t>
            </a:r>
          </a:p>
          <a:p>
            <a:pPr algn="just"/>
            <a:r>
              <a:rPr lang="ru-RU" dirty="0" smtClean="0">
                <a:latin typeface="Times New Roman" pitchFamily="18" charset="0"/>
                <a:cs typeface="Times New Roman" pitchFamily="18" charset="0"/>
              </a:rPr>
              <a:t>В отведениях от конечностей наблюдаются изменения характерные для резкого отклонения оси влево, угол Альфа -60 градусов (полная блокада), если менее -69 градусов (неполная блокада).  </a:t>
            </a:r>
            <a:r>
              <a:rPr lang="en-US" dirty="0" smtClean="0">
                <a:latin typeface="Times New Roman" pitchFamily="18" charset="0"/>
                <a:cs typeface="Times New Roman" pitchFamily="18" charset="0"/>
              </a:rPr>
              <a:t>RI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RIII</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SIII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RIII</a:t>
            </a:r>
            <a:r>
              <a:rPr lang="ru-RU"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SavF</a:t>
            </a:r>
            <a:r>
              <a:rPr lang="ru-RU" dirty="0" smtClean="0">
                <a:latin typeface="Times New Roman" pitchFamily="18" charset="0"/>
                <a:cs typeface="Times New Roman" pitchFamily="18" charset="0"/>
              </a:rPr>
              <a:t>&gt;</a:t>
            </a:r>
            <a:r>
              <a:rPr lang="en-US" dirty="0" err="1" smtClean="0">
                <a:latin typeface="Times New Roman" pitchFamily="18" charset="0"/>
                <a:cs typeface="Times New Roman" pitchFamily="18" charset="0"/>
              </a:rPr>
              <a:t>RavF</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SII</a:t>
            </a:r>
            <a:r>
              <a:rPr lang="ru-RU"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RII</a:t>
            </a:r>
            <a:r>
              <a:rPr lang="ru-RU" dirty="0" smtClean="0">
                <a:latin typeface="Times New Roman" pitchFamily="18" charset="0"/>
                <a:cs typeface="Times New Roman" pitchFamily="18" charset="0"/>
              </a:rPr>
              <a:t>;</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smtClean="0">
                <a:latin typeface="Times New Roman" pitchFamily="18" charset="0"/>
                <a:cs typeface="Times New Roman" pitchFamily="18" charset="0"/>
              </a:rPr>
              <a:t>Сочетание блокады правой ножки п. Гиса и блокады задней ветви левой ножки п. Гиса:</a:t>
            </a:r>
            <a:r>
              <a:rPr lang="ru-RU" dirty="0" smtClean="0"/>
              <a:t/>
            </a:r>
            <a:br>
              <a:rPr lang="ru-RU" dirty="0" smtClean="0"/>
            </a:br>
            <a:endParaRPr lang="ru-RU" dirty="0"/>
          </a:p>
        </p:txBody>
      </p:sp>
      <p:sp>
        <p:nvSpPr>
          <p:cNvPr id="3" name="Содержимое 2"/>
          <p:cNvSpPr>
            <a:spLocks noGrp="1"/>
          </p:cNvSpPr>
          <p:nvPr>
            <p:ph idx="1"/>
          </p:nvPr>
        </p:nvSpPr>
        <p:spPr/>
        <p:txBody>
          <a:bodyPr/>
          <a:lstStyle/>
          <a:p>
            <a:pPr algn="just">
              <a:buNone/>
            </a:pPr>
            <a:r>
              <a:rPr lang="ru-RU" dirty="0" smtClean="0">
                <a:latin typeface="Times New Roman" pitchFamily="18" charset="0"/>
                <a:cs typeface="Times New Roman" pitchFamily="18" charset="0"/>
              </a:rPr>
              <a:t>   При изолированной блокаде правой ножки п. Гиса характерно вертикальное положение оси или умеренное отклонение вправо. Для сочетания блокады правой ножки п. Гиса и блокады задней ветви левой ножки п. Гиса характерно сочетание признаков блокады правой ножки п. Гиса и резкого отклонения оси сердца вправо.</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lgn="just"/>
            <a:r>
              <a:rPr lang="ru-RU" b="1" dirty="0" smtClean="0">
                <a:latin typeface="Times New Roman" pitchFamily="18" charset="0"/>
                <a:cs typeface="Times New Roman" pitchFamily="18" charset="0"/>
              </a:rPr>
              <a:t>Этиология</a:t>
            </a:r>
            <a:r>
              <a:rPr lang="ru-RU" dirty="0" smtClean="0">
                <a:latin typeface="Times New Roman" pitchFamily="18" charset="0"/>
                <a:cs typeface="Times New Roman" pitchFamily="18" charset="0"/>
              </a:rPr>
              <a:t> сочетанного поражения правой ножки и передней или задней ветвей левой ножки п. Гиса чаще всего связано с атеросклерозом сосудов сердца, диффузным фиброзом миокарда, склероз или </a:t>
            </a:r>
            <a:r>
              <a:rPr lang="ru-RU" dirty="0" err="1" smtClean="0">
                <a:latin typeface="Times New Roman" pitchFamily="18" charset="0"/>
                <a:cs typeface="Times New Roman" pitchFamily="18" charset="0"/>
              </a:rPr>
              <a:t>кальциноз</a:t>
            </a:r>
            <a:r>
              <a:rPr lang="ru-RU" dirty="0" smtClean="0">
                <a:latin typeface="Times New Roman" pitchFamily="18" charset="0"/>
                <a:cs typeface="Times New Roman" pitchFamily="18" charset="0"/>
              </a:rPr>
              <a:t> проводящей системы сердца, фиброз межжелудочковой перегородки, ГБ, дилатация полости ЛЖ и т.д.</a:t>
            </a:r>
          </a:p>
          <a:p>
            <a:endParaRPr lang="ru-RU"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4000" b="1" dirty="0" smtClean="0">
                <a:latin typeface="Times New Roman" pitchFamily="18" charset="0"/>
                <a:cs typeface="Times New Roman" pitchFamily="18" charset="0"/>
              </a:rPr>
              <a:t>Билатеральная блокада ножек пучка Гиса:</a:t>
            </a: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85000" lnSpcReduction="20000"/>
          </a:bodyPr>
          <a:lstStyle/>
          <a:p>
            <a:pPr algn="just"/>
            <a:r>
              <a:rPr lang="ru-RU" dirty="0" smtClean="0">
                <a:latin typeface="Times New Roman" pitchFamily="18" charset="0"/>
                <a:cs typeface="Times New Roman" pitchFamily="18" charset="0"/>
              </a:rPr>
              <a:t>Сочетанное поражение правой и ствола левой ножек п. Гиса, Одновременное поражение левой и правой ножек п. Гиса сопровождается различными нарушениями АВ проводимости При одновременном развитии полной билатеральной блокады полностью прекращается проведение импульсов на желудочки. Проводимость по ножкам зависит от ЧСС, даже небольшое изменение ЧСС может приводить к изменениям проводимости. Иногда периоды блокады правой ножки сменяются периодами нарушения проводимости по левой ножке.</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dirty="0" err="1" smtClean="0">
                <a:latin typeface="Times New Roman" pitchFamily="18" charset="0"/>
                <a:cs typeface="Times New Roman" pitchFamily="18" charset="0"/>
              </a:rPr>
              <a:t>Двухпучковая</a:t>
            </a:r>
            <a:r>
              <a:rPr lang="ru-RU" sz="3600" dirty="0" smtClean="0">
                <a:latin typeface="Times New Roman" pitchFamily="18" charset="0"/>
                <a:cs typeface="Times New Roman" pitchFamily="18" charset="0"/>
              </a:rPr>
              <a:t> </a:t>
            </a:r>
            <a:r>
              <a:rPr lang="ru-RU" sz="3600" dirty="0" err="1" smtClean="0">
                <a:latin typeface="Times New Roman" pitchFamily="18" charset="0"/>
                <a:cs typeface="Times New Roman" pitchFamily="18" charset="0"/>
              </a:rPr>
              <a:t>блокада+АВ</a:t>
            </a:r>
            <a:r>
              <a:rPr lang="ru-RU" sz="3600" dirty="0" smtClean="0">
                <a:latin typeface="Times New Roman" pitchFamily="18" charset="0"/>
                <a:cs typeface="Times New Roman" pitchFamily="18" charset="0"/>
              </a:rPr>
              <a:t> блокада 2 степени:</a:t>
            </a:r>
            <a:endParaRPr lang="ru-RU" sz="3600" dirty="0">
              <a:latin typeface="Times New Roman" pitchFamily="18" charset="0"/>
              <a:cs typeface="Times New Roman" pitchFamily="18" charset="0"/>
            </a:endParaRPr>
          </a:p>
        </p:txBody>
      </p:sp>
      <p:pic>
        <p:nvPicPr>
          <p:cNvPr id="21506" name="Picture 2"/>
          <p:cNvPicPr>
            <a:picLocks noGrp="1" noChangeAspect="1" noChangeArrowheads="1"/>
          </p:cNvPicPr>
          <p:nvPr>
            <p:ph idx="1"/>
          </p:nvPr>
        </p:nvPicPr>
        <p:blipFill>
          <a:blip r:embed="rId2" cstate="print"/>
          <a:srcRect/>
          <a:stretch>
            <a:fillRect/>
          </a:stretch>
        </p:blipFill>
        <p:spPr bwMode="auto">
          <a:xfrm>
            <a:off x="1095172" y="1600200"/>
            <a:ext cx="6953655"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smtClean="0">
                <a:latin typeface="Times New Roman" pitchFamily="18" charset="0"/>
                <a:cs typeface="Times New Roman" pitchFamily="18" charset="0"/>
              </a:rPr>
              <a:t>АВ блокада 2 </a:t>
            </a:r>
            <a:r>
              <a:rPr lang="ru-RU" sz="3200" dirty="0" err="1" smtClean="0">
                <a:latin typeface="Times New Roman" pitchFamily="18" charset="0"/>
                <a:cs typeface="Times New Roman" pitchFamily="18" charset="0"/>
              </a:rPr>
              <a:t>степени+двухпучковая</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блокада:блокада</a:t>
            </a:r>
            <a:r>
              <a:rPr lang="ru-RU" sz="3200" dirty="0" smtClean="0">
                <a:latin typeface="Times New Roman" pitchFamily="18" charset="0"/>
                <a:cs typeface="Times New Roman" pitchFamily="18" charset="0"/>
              </a:rPr>
              <a:t> передней ветви ЛНПГ, блокада правой ножки п. Гиса:</a:t>
            </a:r>
            <a:endParaRPr lang="ru-RU" sz="3200" dirty="0">
              <a:latin typeface="Times New Roman" pitchFamily="18" charset="0"/>
              <a:cs typeface="Times New Roman" pitchFamily="18" charset="0"/>
            </a:endParaRPr>
          </a:p>
        </p:txBody>
      </p:sp>
      <p:pic>
        <p:nvPicPr>
          <p:cNvPr id="18434" name="Picture 2"/>
          <p:cNvPicPr>
            <a:picLocks noGrp="1" noChangeAspect="1" noChangeArrowheads="1"/>
          </p:cNvPicPr>
          <p:nvPr>
            <p:ph idx="1"/>
          </p:nvPr>
        </p:nvPicPr>
        <p:blipFill>
          <a:blip r:embed="rId2" cstate="print"/>
          <a:srcRect/>
          <a:stretch>
            <a:fillRect/>
          </a:stretch>
        </p:blipFill>
        <p:spPr bwMode="auto">
          <a:xfrm>
            <a:off x="989839" y="1600200"/>
            <a:ext cx="7164321"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err="1" smtClean="0">
                <a:latin typeface="Times New Roman" pitchFamily="18" charset="0"/>
                <a:cs typeface="Times New Roman" pitchFamily="18" charset="0"/>
              </a:rPr>
              <a:t>Трёхпучковые</a:t>
            </a:r>
            <a:r>
              <a:rPr lang="ru-RU" b="1" dirty="0" smtClean="0">
                <a:latin typeface="Times New Roman" pitchFamily="18" charset="0"/>
                <a:cs typeface="Times New Roman" pitchFamily="18" charset="0"/>
              </a:rPr>
              <a:t> блокады:</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92500" lnSpcReduction="20000"/>
          </a:bodyPr>
          <a:lstStyle/>
          <a:p>
            <a:pPr algn="just"/>
            <a:r>
              <a:rPr lang="ru-RU" dirty="0" smtClean="0">
                <a:latin typeface="Times New Roman" pitchFamily="18" charset="0"/>
                <a:cs typeface="Times New Roman" pitchFamily="18" charset="0"/>
              </a:rPr>
              <a:t>Блокада правой ножки сочетается с перемежающейся блокадой передней или задней ветвей левой ножки п. Гиса. На ЭКГ могут возникать изменения характерные, то для блокады передней ветви, то для блокады задней ветви левой ножки п. Гиса, блокада правой ножки п. Гиса сочетается, то с блокадой одной ветви, то с блокадой другой; Или блокада правой </a:t>
            </a:r>
            <a:r>
              <a:rPr lang="ru-RU" dirty="0" err="1" smtClean="0">
                <a:latin typeface="Times New Roman" pitchFamily="18" charset="0"/>
                <a:cs typeface="Times New Roman" pitchFamily="18" charset="0"/>
              </a:rPr>
              <a:t>ножки+блокада</a:t>
            </a:r>
            <a:r>
              <a:rPr lang="ru-RU" dirty="0" smtClean="0">
                <a:latin typeface="Times New Roman" pitchFamily="18" charset="0"/>
                <a:cs typeface="Times New Roman" pitchFamily="18" charset="0"/>
              </a:rPr>
              <a:t> одной из ветвей сочетается с АВ блокадой различной степени.</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dirty="0" smtClean="0">
                <a:latin typeface="Times New Roman" pitchFamily="18" charset="0"/>
                <a:cs typeface="Times New Roman" pitchFamily="18" charset="0"/>
              </a:rPr>
              <a:t>Блокада правой ножки пучка </a:t>
            </a:r>
            <a:r>
              <a:rPr lang="ru-RU" sz="3600" b="1" dirty="0" err="1" smtClean="0">
                <a:latin typeface="Times New Roman" pitchFamily="18" charset="0"/>
                <a:cs typeface="Times New Roman" pitchFamily="18" charset="0"/>
              </a:rPr>
              <a:t>Гиса+задненижнего</a:t>
            </a:r>
            <a:r>
              <a:rPr lang="ru-RU" sz="3600" b="1" dirty="0" smtClean="0">
                <a:latin typeface="Times New Roman" pitchFamily="18" charset="0"/>
                <a:cs typeface="Times New Roman" pitchFamily="18" charset="0"/>
              </a:rPr>
              <a:t> разветвления левой ножки п. Гиса:</a:t>
            </a:r>
            <a:endParaRPr lang="ru-RU" sz="3600" b="1" dirty="0">
              <a:latin typeface="Times New Roman" pitchFamily="18" charset="0"/>
              <a:cs typeface="Times New Roman" pitchFamily="18" charset="0"/>
            </a:endParaRPr>
          </a:p>
        </p:txBody>
      </p:sp>
      <p:pic>
        <p:nvPicPr>
          <p:cNvPr id="10242" name="Picture 2"/>
          <p:cNvPicPr>
            <a:picLocks noGrp="1" noChangeAspect="1" noChangeArrowheads="1"/>
          </p:cNvPicPr>
          <p:nvPr>
            <p:ph idx="1"/>
          </p:nvPr>
        </p:nvPicPr>
        <p:blipFill>
          <a:blip r:embed="rId2" cstate="print"/>
          <a:srcRect/>
          <a:stretch>
            <a:fillRect/>
          </a:stretch>
        </p:blipFill>
        <p:spPr bwMode="auto">
          <a:xfrm>
            <a:off x="1234418" y="1600200"/>
            <a:ext cx="6675163"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smtClean="0">
                <a:latin typeface="Times New Roman" pitchFamily="18" charset="0"/>
                <a:cs typeface="Times New Roman" pitchFamily="18" charset="0"/>
              </a:rPr>
              <a:t>Блокада передней ветви левой ножки п. </a:t>
            </a:r>
            <a:r>
              <a:rPr lang="ru-RU" sz="3600" dirty="0" err="1" smtClean="0">
                <a:latin typeface="Times New Roman" pitchFamily="18" charset="0"/>
                <a:cs typeface="Times New Roman" pitchFamily="18" charset="0"/>
              </a:rPr>
              <a:t>Гиса+АВ</a:t>
            </a:r>
            <a:r>
              <a:rPr lang="ru-RU" sz="3600" dirty="0" smtClean="0">
                <a:latin typeface="Times New Roman" pitchFamily="18" charset="0"/>
                <a:cs typeface="Times New Roman" pitchFamily="18" charset="0"/>
              </a:rPr>
              <a:t> блокада 2 степени у больного с ИМ:</a:t>
            </a:r>
            <a:endParaRPr lang="ru-RU" sz="3600" dirty="0">
              <a:latin typeface="Times New Roman" pitchFamily="18" charset="0"/>
              <a:cs typeface="Times New Roman" pitchFamily="18" charset="0"/>
            </a:endParaRPr>
          </a:p>
        </p:txBody>
      </p:sp>
      <p:pic>
        <p:nvPicPr>
          <p:cNvPr id="11266" name="Picture 2"/>
          <p:cNvPicPr>
            <a:picLocks noGrp="1" noChangeAspect="1" noChangeArrowheads="1"/>
          </p:cNvPicPr>
          <p:nvPr>
            <p:ph idx="1"/>
          </p:nvPr>
        </p:nvPicPr>
        <p:blipFill>
          <a:blip r:embed="rId2" cstate="print"/>
          <a:srcRect/>
          <a:stretch>
            <a:fillRect/>
          </a:stretch>
        </p:blipFill>
        <p:spPr bwMode="auto">
          <a:xfrm>
            <a:off x="1143145" y="1600200"/>
            <a:ext cx="6857709"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normAutofit lnSpcReduction="10000"/>
          </a:bodyPr>
          <a:lstStyle/>
          <a:p>
            <a:pPr algn="ctr">
              <a:buNone/>
            </a:pPr>
            <a:r>
              <a:rPr lang="ru-RU" b="1" dirty="0" smtClean="0">
                <a:latin typeface="Times New Roman" pitchFamily="18" charset="0"/>
                <a:cs typeface="Times New Roman" pitchFamily="18" charset="0"/>
              </a:rPr>
              <a:t>Лечение:</a:t>
            </a:r>
            <a:endParaRPr lang="ru-RU" dirty="0" smtClean="0">
              <a:latin typeface="Times New Roman" pitchFamily="18" charset="0"/>
              <a:cs typeface="Times New Roman" pitchFamily="18" charset="0"/>
            </a:endParaRPr>
          </a:p>
          <a:p>
            <a:pPr algn="just">
              <a:buNone/>
            </a:pPr>
            <a:r>
              <a:rPr lang="ru-RU" dirty="0" smtClean="0">
                <a:latin typeface="Times New Roman" pitchFamily="18" charset="0"/>
                <a:cs typeface="Times New Roman" pitchFamily="18" charset="0"/>
              </a:rPr>
              <a:t>   Специального лечения не существует, пациенты например с диагнозом: Блокада передней ветви левой ножки п. Гиса в госпитализации не нуждаются. Если блокада не связана с органическим заболеванием сердца прогноз благоприятный. Лечение заболевания приведшего к формированию блокады.</a:t>
            </a:r>
          </a:p>
          <a:p>
            <a:pPr algn="just"/>
            <a:endParaRPr lang="ru-RU"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pPr algn="just"/>
            <a:r>
              <a:rPr lang="ru-RU" b="1" dirty="0" smtClean="0">
                <a:latin typeface="Times New Roman" pitchFamily="18" charset="0"/>
                <a:cs typeface="Times New Roman" pitchFamily="18" charset="0"/>
              </a:rPr>
              <a:t>Тип Б – </a:t>
            </a:r>
            <a:r>
              <a:rPr lang="ru-RU" dirty="0" smtClean="0">
                <a:latin typeface="Times New Roman" pitchFamily="18" charset="0"/>
                <a:cs typeface="Times New Roman" pitchFamily="18" charset="0"/>
              </a:rPr>
              <a:t>электрическая ось отклонена влево, в правых грудных отведениях преобладает зубец </a:t>
            </a:r>
            <a:r>
              <a:rPr lang="en-US" dirty="0" smtClean="0">
                <a:latin typeface="Times New Roman" pitchFamily="18" charset="0"/>
                <a:cs typeface="Times New Roman" pitchFamily="18" charset="0"/>
              </a:rPr>
              <a:t> S</a:t>
            </a:r>
            <a:r>
              <a:rPr lang="ru-RU" dirty="0" smtClean="0">
                <a:latin typeface="Times New Roman" pitchFamily="18" charset="0"/>
                <a:cs typeface="Times New Roman" pitchFamily="18" charset="0"/>
              </a:rPr>
              <a:t> (могут принять за </a:t>
            </a:r>
            <a:r>
              <a:rPr lang="en-US" dirty="0" smtClean="0">
                <a:latin typeface="Times New Roman" pitchFamily="18" charset="0"/>
                <a:cs typeface="Times New Roman" pitchFamily="18" charset="0"/>
              </a:rPr>
              <a:t> Q</a:t>
            </a:r>
            <a:r>
              <a:rPr lang="ru-RU" dirty="0" smtClean="0">
                <a:latin typeface="Times New Roman" pitchFamily="18" charset="0"/>
                <a:cs typeface="Times New Roman" pitchFamily="18" charset="0"/>
              </a:rPr>
              <a:t>), а в левых грудных отведениях имеется сходство с картиной блокады левой ножки п. Гиса. При этом типе наблюдается преждевременное возбуждение </a:t>
            </a:r>
            <a:r>
              <a:rPr lang="ru-RU" smtClean="0">
                <a:latin typeface="Times New Roman" pitchFamily="18" charset="0"/>
                <a:cs typeface="Times New Roman" pitchFamily="18" charset="0"/>
              </a:rPr>
              <a:t>правого желудочка. </a:t>
            </a:r>
            <a:endParaRPr lang="ru-RU" b="1" dirty="0">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itchFamily="18" charset="0"/>
                <a:cs typeface="Times New Roman" pitchFamily="18" charset="0"/>
              </a:rPr>
              <a:t>Тип Б:</a:t>
            </a:r>
            <a:endParaRPr lang="ru-RU" b="1"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2" cstate="print"/>
          <a:srcRect/>
          <a:stretch>
            <a:fillRect/>
          </a:stretch>
        </p:blipFill>
        <p:spPr bwMode="auto">
          <a:xfrm>
            <a:off x="2891239" y="1600200"/>
            <a:ext cx="3361521"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Times New Roman" pitchFamily="18" charset="0"/>
                <a:cs typeface="Times New Roman" pitchFamily="18" charset="0"/>
              </a:rPr>
              <a:t>Приступ реципрокной АВ тахикардии на фоне типа Б:</a:t>
            </a:r>
            <a:endParaRPr lang="ru-RU" b="1" dirty="0">
              <a:latin typeface="Times New Roman" pitchFamily="18" charset="0"/>
              <a:cs typeface="Times New Roman" pitchFamily="18" charset="0"/>
            </a:endParaRPr>
          </a:p>
        </p:txBody>
      </p:sp>
      <p:pic>
        <p:nvPicPr>
          <p:cNvPr id="4" name="Содержимое 3"/>
          <p:cNvPicPr>
            <a:picLocks noGrp="1"/>
          </p:cNvPicPr>
          <p:nvPr>
            <p:ph idx="1"/>
          </p:nvPr>
        </p:nvPicPr>
        <p:blipFill>
          <a:blip r:embed="rId2" cstate="print"/>
          <a:srcRect/>
          <a:stretch>
            <a:fillRect/>
          </a:stretch>
        </p:blipFill>
        <p:spPr bwMode="auto">
          <a:xfrm>
            <a:off x="3184346" y="1600200"/>
            <a:ext cx="2775308" cy="45259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3048</Words>
  <Application>Microsoft Macintosh PowerPoint</Application>
  <PresentationFormat>On-screen Show (4:3)</PresentationFormat>
  <Paragraphs>141</Paragraphs>
  <Slides>69</Slides>
  <Notes>0</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Тема Office</vt:lpstr>
      <vt:lpstr>PowerPoint Presentation</vt:lpstr>
      <vt:lpstr>Синдром Вольфа-Паркинсона-Уайта (WPW): </vt:lpstr>
      <vt:lpstr>Классификация ВОЗ:</vt:lpstr>
      <vt:lpstr>Типы  WPW:</vt:lpstr>
      <vt:lpstr>Тип   А и у этой же больной приступ ФП:</vt:lpstr>
      <vt:lpstr>Тип А:</vt:lpstr>
      <vt:lpstr>PowerPoint Presentation</vt:lpstr>
      <vt:lpstr>Тип Б:</vt:lpstr>
      <vt:lpstr>Приступ реципрокной АВ тахикардии на фоне типа Б:</vt:lpstr>
      <vt:lpstr>Анатомические варианты WPW: </vt:lpstr>
      <vt:lpstr>PowerPoint Presentation</vt:lpstr>
      <vt:lpstr>Клинические формы WPW: </vt:lpstr>
      <vt:lpstr>Классификация AV тахикардий: </vt:lpstr>
      <vt:lpstr>PowerPoint Presentation</vt:lpstr>
      <vt:lpstr>ВПВ синдром тип А, ритм синусовый.</vt:lpstr>
      <vt:lpstr>ВПВ синдром, ЭОС в норме, дельта волна:</vt:lpstr>
      <vt:lpstr>ВПВ, дополнительный пучок расположен справа, тип Б:</vt:lpstr>
      <vt:lpstr>PowerPoint Presentation</vt:lpstr>
      <vt:lpstr>Тахикардия с широкими комплексами на фоне ВПВ синдрома, ЧСС около 250 в минуту, тахикардия с широкими комплексами на фоне ИМ должна рассматриваться как ЖТ!</vt:lpstr>
      <vt:lpstr>PowerPoint Presentation</vt:lpstr>
      <vt:lpstr>ФП на фоне ВПВ:</vt:lpstr>
      <vt:lpstr>Лечение:</vt:lpstr>
      <vt:lpstr>Синдром  LGL (Lown-Ganong-Levine) или  CLC (Clere-Levy-Critesco):</vt:lpstr>
      <vt:lpstr>Блокады ножек пучка Гиса: </vt:lpstr>
      <vt:lpstr>PowerPoint Presentation</vt:lpstr>
      <vt:lpstr>Классификация: </vt:lpstr>
      <vt:lpstr>Этиология блокад ножек: </vt:lpstr>
      <vt:lpstr>Блокада правой ножки п. Гиса: </vt:lpstr>
      <vt:lpstr>Полная блокада правой ножки п. Гиса:</vt:lpstr>
      <vt:lpstr>Блокада правой ножки п. Гиса+суправентрикулярная тахикардия:</vt:lpstr>
      <vt:lpstr>Блокада ЛНПГ+фибрилляция предсердий:</vt:lpstr>
      <vt:lpstr>Блокада правой ножки п. Гиса+мерцательная аритмия:</vt:lpstr>
      <vt:lpstr>Блокада правой ножки п. Гиса у молодых пациентов может указывать на наличие порока сердца:</vt:lpstr>
      <vt:lpstr>PowerPoint Presentation</vt:lpstr>
      <vt:lpstr>PowerPoint Presentation</vt:lpstr>
      <vt:lpstr>PowerPoint Presentation</vt:lpstr>
      <vt:lpstr>Не полная блокада правой ножки п. Гиса: </vt:lpstr>
      <vt:lpstr>PowerPoint Presentation</vt:lpstr>
      <vt:lpstr>PowerPoint Presentation</vt:lpstr>
      <vt:lpstr>Блокада левой ножки п. Гиса: </vt:lpstr>
      <vt:lpstr>Блокада левой ножки п. Гиса: </vt:lpstr>
      <vt:lpstr>PowerPoint Presentation</vt:lpstr>
      <vt:lpstr>Не полная блокада левой ножки п. Гиса: </vt:lpstr>
      <vt:lpstr>Блокада передней ветви левой ножки п. Гиса: </vt:lpstr>
      <vt:lpstr>PowerPoint Presentation</vt:lpstr>
      <vt:lpstr>PowerPoint Presentation</vt:lpstr>
      <vt:lpstr>Блокада передней ветви ЛНПГ:</vt:lpstr>
      <vt:lpstr>Блокада передней ветви ЛНПГ+АВ блокада 2 степени:</vt:lpstr>
      <vt:lpstr>Блокада передней ветви ЛНПГ+мерцательная аритмия+острый передне-боковой ИМ:</vt:lpstr>
      <vt:lpstr>PowerPoint Presentation</vt:lpstr>
      <vt:lpstr>Полная блокада ЛНПГ+блокада передней ветви ЛНПГ:</vt:lpstr>
      <vt:lpstr>Блокада передней ветви ЛНПГ+срединной ветви ЛНПГ:</vt:lpstr>
      <vt:lpstr>Блокада передней ветви ЛНПГ+срединной ветви ЛНПГ:</vt:lpstr>
      <vt:lpstr>Неполная блокада передней ветви левой ножки п. Гиса: </vt:lpstr>
      <vt:lpstr>Блокада задней ветви левой ножки п. Гиса: </vt:lpstr>
      <vt:lpstr>Блокада задней ветви левой ножки п. Гиса:</vt:lpstr>
      <vt:lpstr>PowerPoint Presentation</vt:lpstr>
      <vt:lpstr>Неполная блокада задней ветви левой ножки п. Гиса: </vt:lpstr>
      <vt:lpstr>Сочетание блокады правой ножки п. Гиса и блокады передней ветви левой ножки п. Гиса: </vt:lpstr>
      <vt:lpstr>Сочетание блокады правой ножки п. Гиса и блокады передней ветви левой ножки п. Гиса: </vt:lpstr>
      <vt:lpstr>Сочетание блокады правой ножки п. Гиса и блокады задней ветви левой ножки п. Гиса: </vt:lpstr>
      <vt:lpstr>PowerPoint Presentation</vt:lpstr>
      <vt:lpstr>Билатеральная блокада ножек пучка Гиса: </vt:lpstr>
      <vt:lpstr>Двухпучковая блокада+АВ блокада 2 степени:</vt:lpstr>
      <vt:lpstr>АВ блокада 2 степени+двухпучковая блокада:блокада передней ветви ЛНПГ, блокада правой ножки п. Гиса:</vt:lpstr>
      <vt:lpstr>Трёхпучковые блокады: </vt:lpstr>
      <vt:lpstr>Блокада правой ножки пучка Гиса+задненижнего разветвления левой ножки п. Гиса:</vt:lpstr>
      <vt:lpstr>Блокада передней ветви левой ножки п. Гиса+АВ блокада 2 степени у больного с ИМ:</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Чепурные</dc:creator>
  <cp:lastModifiedBy>Чепурный Александр Иванович</cp:lastModifiedBy>
  <cp:revision>56</cp:revision>
  <dcterms:created xsi:type="dcterms:W3CDTF">2016-03-26T17:42:54Z</dcterms:created>
  <dcterms:modified xsi:type="dcterms:W3CDTF">2020-03-20T16:37:01Z</dcterms:modified>
</cp:coreProperties>
</file>