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0"/>
  </p:notesMasterIdLst>
  <p:handoutMasterIdLst>
    <p:handoutMasterId r:id="rId41"/>
  </p:handoutMasterIdLst>
  <p:sldIdLst>
    <p:sldId id="445" r:id="rId2"/>
    <p:sldId id="522" r:id="rId3"/>
    <p:sldId id="335" r:id="rId4"/>
    <p:sldId id="430" r:id="rId5"/>
    <p:sldId id="429" r:id="rId6"/>
    <p:sldId id="450" r:id="rId7"/>
    <p:sldId id="363" r:id="rId8"/>
    <p:sldId id="364" r:id="rId9"/>
    <p:sldId id="431" r:id="rId10"/>
    <p:sldId id="451" r:id="rId11"/>
    <p:sldId id="515" r:id="rId12"/>
    <p:sldId id="452" r:id="rId13"/>
    <p:sldId id="432" r:id="rId14"/>
    <p:sldId id="516" r:id="rId15"/>
    <p:sldId id="454" r:id="rId16"/>
    <p:sldId id="455" r:id="rId17"/>
    <p:sldId id="520" r:id="rId18"/>
    <p:sldId id="473" r:id="rId19"/>
    <p:sldId id="433" r:id="rId20"/>
    <p:sldId id="467" r:id="rId21"/>
    <p:sldId id="469" r:id="rId22"/>
    <p:sldId id="478" r:id="rId23"/>
    <p:sldId id="479" r:id="rId24"/>
    <p:sldId id="480" r:id="rId25"/>
    <p:sldId id="481" r:id="rId26"/>
    <p:sldId id="482" r:id="rId27"/>
    <p:sldId id="483" r:id="rId28"/>
    <p:sldId id="523" r:id="rId29"/>
    <p:sldId id="485" r:id="rId30"/>
    <p:sldId id="524" r:id="rId31"/>
    <p:sldId id="545" r:id="rId32"/>
    <p:sldId id="488" r:id="rId33"/>
    <p:sldId id="489" r:id="rId34"/>
    <p:sldId id="537" r:id="rId35"/>
    <p:sldId id="538" r:id="rId36"/>
    <p:sldId id="539" r:id="rId37"/>
    <p:sldId id="540" r:id="rId38"/>
    <p:sldId id="42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CC6600"/>
    <a:srgbClr val="73136C"/>
    <a:srgbClr val="FF9900"/>
    <a:srgbClr val="993300"/>
    <a:srgbClr val="FFFF00"/>
    <a:srgbClr val="6633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0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9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4699301-C713-42D2-A313-410575270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40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D177-0203-427F-A21C-8F9DA8C076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3F1C-3974-4FA3-ACBD-4467140A5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лечении КН, не достигающих выраженности деменции, чаще всего используются препараты, улучшающие мозговое кровообращение (так называемые, «сосудистые» препараты) и оптимизирующие обменные процессы в нервных клетках («</a:t>
            </a:r>
            <a:r>
              <a:rPr lang="ru-RU" dirty="0" err="1" smtClean="0"/>
              <a:t>нейрометаболическая</a:t>
            </a:r>
            <a:r>
              <a:rPr lang="ru-RU" dirty="0" smtClean="0"/>
              <a:t> терапия»). Данные препараты оказывают кратковременный умеренный положительный эффект в виде уменьшения выраженности имеющихся симптомов. Однако нет доказательств, что они замедляют темпы прогрессирования когнитивных расстройств или уменьшают риск развития деменции. По результатам всероссийского сравнительного исследования («региональная программа»), эффективность </a:t>
            </a:r>
            <a:r>
              <a:rPr lang="ru-RU" dirty="0" err="1" smtClean="0"/>
              <a:t>Акатинола</a:t>
            </a:r>
            <a:r>
              <a:rPr lang="ru-RU" dirty="0" smtClean="0"/>
              <a:t> достоверно выше, чем эффективность сосудистых и </a:t>
            </a:r>
            <a:r>
              <a:rPr lang="ru-RU" dirty="0" err="1" smtClean="0"/>
              <a:t>нейрометаболических</a:t>
            </a:r>
            <a:r>
              <a:rPr lang="ru-RU" dirty="0" smtClean="0"/>
              <a:t> препаратов, при назначении по одинаковому показанию – КН, не достигающие выраженности деменции.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F1C-3974-4FA3-ACBD-4467140A593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2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статье представлены результаты первого исследования, доказывающие, что </a:t>
            </a:r>
            <a:r>
              <a:rPr lang="ru-RU" altLang="ru-RU" smtClean="0">
                <a:solidFill>
                  <a:srgbClr val="D52557"/>
                </a:solidFill>
                <a:cs typeface="Arial" panose="020B0604020202020204" pitchFamily="34" charset="0"/>
              </a:rPr>
              <a:t>только </a:t>
            </a:r>
            <a:r>
              <a:rPr lang="en-US" altLang="ru-RU" smtClean="0">
                <a:solidFill>
                  <a:srgbClr val="D52557"/>
                </a:solidFill>
              </a:rPr>
              <a:t>EGb 761</a:t>
            </a:r>
            <a:r>
              <a:rPr lang="en-US" altLang="ru-RU" baseline="30000" smtClean="0">
                <a:solidFill>
                  <a:srgbClr val="D52557"/>
                </a:solidFill>
              </a:rPr>
              <a:t>®</a:t>
            </a:r>
            <a:r>
              <a:rPr lang="en-US" altLang="ru-RU" smtClean="0">
                <a:solidFill>
                  <a:srgbClr val="D52557"/>
                </a:solidFill>
              </a:rPr>
              <a:t> </a:t>
            </a:r>
            <a:r>
              <a:rPr lang="ru-RU" altLang="ru-RU" smtClean="0">
                <a:solidFill>
                  <a:srgbClr val="D52557"/>
                </a:solidFill>
              </a:rPr>
              <a:t>отвечает всем требованиям Европейской Фармакопеи.</a:t>
            </a:r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D9FAB-8C89-41A9-BAEC-68924A2486D6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2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Открытое сравнительное терапевтическое наблюдательное исследование было проведено  на базе клиники нервных болезней Военно-медицинской академии им. С.М. Кирова в Санкт-Петербурге. Результаты опубликованы в Журнале неврологии и психиатрии, №4, 2014 г.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Исследовалась эффективность и безопасность препарата МЕМОПЛАНТ в дозе 240 мг/сутки в течение 24 недель в лечении пациентов с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дисциркуляторной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энцефалопатией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 сравнению со стандартной терапией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*Основная группа: МЕМОПЛАНТ. 30 пациентов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**Контрольная группа: стандартная терапия ДЭ (препараты группы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ноотропов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винпоцетина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). 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пациентов.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основной группе имелась положительная динамика в виде достоверного улучшения когнитивных функций уже к 12-й неделе лечения в виде повышения суммы баллов по тестам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MMSE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среднем с 25,5 до 26,4 и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FAB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 среднем с 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13,0 до 14,0, сохранявшаяся на всем протяжении исследования. 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 группе сравнения, наоборот, отмечалась отрицательная динамика в виде статистически достоверного снижения общей суммы баллов в среднем с 25,7 до 25,2 по тестам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MMSE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FAB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 среднем с 13,3 до 12,7 к 12-й неделе исследования, сохранявшаяся на протяжении всего времени наблюдения.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023A-CD0F-4F73-B189-0642D5DB2ED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1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Амилоид</a:t>
            </a:r>
            <a:r>
              <a:rPr lang="ru-RU" altLang="ru-RU" smtClean="0"/>
              <a:t> — вещество, близкое по свойствам к крахмалу, полисахарид, образующийся при неполном гидролизе целлюлозы.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Как амилоидные бляшки, так и нейрофибриллярные клубки хорошо заметны под микроскопом при посмертном анализе образцов мозга больных болезнью Альцгеймера. Бляшки представляют собой плотные, в большинстве случаев нерастворимые отложения бета-амилоида и клеточного материала внутри и снаружи нейронов. Внутри нервных клеток они растут, образуя нерастворимые закрученные сплетения волокон, часто называемые клубками.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Бета-амилоидные нити слипаются в межклеточном пространстве в плотные образования, известные как сенильные бляшки.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Известно, что местом скопления Aβ в нейронах пациентов являются митохондрии.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Считается, что отложения нарушают гомеостаз ионов кальция в клетке и провоцируют апоптоз.</a:t>
            </a: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0F7171-65F4-41D3-AB5D-AAB6A7CB504F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6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Рацетамы</a:t>
            </a:r>
            <a:r>
              <a:rPr lang="ru-RU" sz="1200" dirty="0" smtClean="0"/>
              <a:t> увеличивают "расход" ацетилхолина в мозге, что может привести к противоположному эффекту, если запасы холина в организме истощены. Поэтому к </a:t>
            </a:r>
            <a:r>
              <a:rPr lang="ru-RU" sz="1200" dirty="0" err="1" smtClean="0"/>
              <a:t>рацетамам</a:t>
            </a:r>
            <a:r>
              <a:rPr lang="ru-RU" sz="1200" dirty="0" smtClean="0"/>
              <a:t> обычно добавляют источники холина (например лецитин).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BDF4-D992-4C4E-ADF3-2C76BCF182C9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0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pperplate Gothic Bold" panose="020E0705020206020404" pitchFamily="34" charset="0"/>
              </a:defRPr>
            </a:lvl9pPr>
          </a:lstStyle>
          <a:p>
            <a:fld id="{454A47FA-0D6A-46B9-808B-9705411E54BF}" type="slidenum">
              <a:rPr lang="en-US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820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2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4EDA58-8963-41F6-8BBD-397494EA1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86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096C11-2406-4511-8D71-D074F785B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22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700840"/>
            <a:ext cx="9144000" cy="173037"/>
          </a:xfrm>
          <a:prstGeom prst="rect">
            <a:avLst/>
          </a:prstGeom>
          <a:solidFill>
            <a:srgbClr val="257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 userDrawn="1"/>
        </p:nvGrpSpPr>
        <p:grpSpPr bwMode="auto">
          <a:xfrm>
            <a:off x="7556501" y="6062663"/>
            <a:ext cx="1273175" cy="457200"/>
            <a:chOff x="1236771" y="3796441"/>
            <a:chExt cx="5855509" cy="2008823"/>
          </a:xfrm>
        </p:grpSpPr>
        <p:sp>
          <p:nvSpPr>
            <p:cNvPr id="4" name="Полилиния 3"/>
            <p:cNvSpPr/>
            <p:nvPr/>
          </p:nvSpPr>
          <p:spPr>
            <a:xfrm>
              <a:off x="1309782" y="3921992"/>
              <a:ext cx="5782498" cy="1534518"/>
            </a:xfrm>
            <a:custGeom>
              <a:avLst/>
              <a:gdLst>
                <a:gd name="connsiteX0" fmla="*/ 0 w 5782614"/>
                <a:gd name="connsiteY0" fmla="*/ 141668 h 1532586"/>
                <a:gd name="connsiteX1" fmla="*/ 115910 w 5782614"/>
                <a:gd name="connsiteY1" fmla="*/ 0 h 1532586"/>
                <a:gd name="connsiteX2" fmla="*/ 5679583 w 5782614"/>
                <a:gd name="connsiteY2" fmla="*/ 0 h 1532586"/>
                <a:gd name="connsiteX3" fmla="*/ 5782614 w 5782614"/>
                <a:gd name="connsiteY3" fmla="*/ 206062 h 1532586"/>
                <a:gd name="connsiteX4" fmla="*/ 5460642 w 5782614"/>
                <a:gd name="connsiteY4" fmla="*/ 1532586 h 1532586"/>
                <a:gd name="connsiteX5" fmla="*/ 0 w 5782614"/>
                <a:gd name="connsiteY5" fmla="*/ 1532586 h 1532586"/>
                <a:gd name="connsiteX6" fmla="*/ 0 w 5782614"/>
                <a:gd name="connsiteY6" fmla="*/ 141668 h 153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2614" h="1532586">
                  <a:moveTo>
                    <a:pt x="0" y="141668"/>
                  </a:moveTo>
                  <a:lnTo>
                    <a:pt x="115910" y="0"/>
                  </a:lnTo>
                  <a:lnTo>
                    <a:pt x="5679583" y="0"/>
                  </a:lnTo>
                  <a:lnTo>
                    <a:pt x="5782614" y="206062"/>
                  </a:lnTo>
                  <a:lnTo>
                    <a:pt x="5460642" y="1532586"/>
                  </a:lnTo>
                  <a:lnTo>
                    <a:pt x="0" y="1532586"/>
                  </a:lnTo>
                  <a:lnTo>
                    <a:pt x="0" y="141668"/>
                  </a:lnTo>
                  <a:close/>
                </a:path>
              </a:pathLst>
            </a:custGeom>
            <a:solidFill>
              <a:srgbClr val="D52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" b="0">
                <a:solidFill>
                  <a:prstClr val="white"/>
                </a:solidFill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316711" y="5457533"/>
              <a:ext cx="5434887" cy="347731"/>
            </a:xfrm>
            <a:custGeom>
              <a:avLst/>
              <a:gdLst>
                <a:gd name="connsiteX0" fmla="*/ 0 w 5434885"/>
                <a:gd name="connsiteY0" fmla="*/ 167425 h 347729"/>
                <a:gd name="connsiteX1" fmla="*/ 0 w 5434885"/>
                <a:gd name="connsiteY1" fmla="*/ 12879 h 347729"/>
                <a:gd name="connsiteX2" fmla="*/ 5422006 w 5434885"/>
                <a:gd name="connsiteY2" fmla="*/ 0 h 347729"/>
                <a:gd name="connsiteX3" fmla="*/ 5434885 w 5434885"/>
                <a:gd name="connsiteY3" fmla="*/ 257577 h 347729"/>
                <a:gd name="connsiteX4" fmla="*/ 5357611 w 5434885"/>
                <a:gd name="connsiteY4" fmla="*/ 347729 h 347729"/>
                <a:gd name="connsiteX5" fmla="*/ 154547 w 5434885"/>
                <a:gd name="connsiteY5" fmla="*/ 347729 h 347729"/>
                <a:gd name="connsiteX6" fmla="*/ 0 w 5434885"/>
                <a:gd name="connsiteY6" fmla="*/ 167425 h 3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885" h="347729">
                  <a:moveTo>
                    <a:pt x="0" y="167425"/>
                  </a:moveTo>
                  <a:lnTo>
                    <a:pt x="0" y="12879"/>
                  </a:lnTo>
                  <a:lnTo>
                    <a:pt x="5422006" y="0"/>
                  </a:lnTo>
                  <a:lnTo>
                    <a:pt x="5434885" y="257577"/>
                  </a:lnTo>
                  <a:lnTo>
                    <a:pt x="5357611" y="347729"/>
                  </a:lnTo>
                  <a:lnTo>
                    <a:pt x="154547" y="347729"/>
                  </a:lnTo>
                  <a:lnTo>
                    <a:pt x="0" y="167425"/>
                  </a:lnTo>
                  <a:close/>
                </a:path>
              </a:pathLst>
            </a:custGeom>
            <a:gradFill>
              <a:gsLst>
                <a:gs pos="1000">
                  <a:srgbClr val="006600"/>
                </a:gs>
                <a:gs pos="0">
                  <a:srgbClr val="006600"/>
                </a:gs>
                <a:gs pos="0">
                  <a:srgbClr val="99CCFF"/>
                </a:gs>
                <a:gs pos="89000">
                  <a:srgbClr val="009700"/>
                </a:gs>
                <a:gs pos="42000">
                  <a:srgbClr val="008700"/>
                </a:gs>
                <a:gs pos="61000">
                  <a:schemeClr val="bg1">
                    <a:lumMod val="66000"/>
                    <a:alpha val="83000"/>
                  </a:schemeClr>
                </a:gs>
                <a:gs pos="100000">
                  <a:srgbClr val="0066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" b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36771" y="3796441"/>
              <a:ext cx="5320950" cy="1759053"/>
            </a:xfrm>
            <a:prstGeom prst="rect">
              <a:avLst/>
            </a:prstGeom>
            <a:blipFill rotWithShape="1">
              <a:blip r:embed="rId2" cstate="print"/>
              <a:stretch>
                <a:fillRect l="-5820" t="-7692" b="-2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350" b="0">
                  <a:noFill/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7" name="Прямоугольник 9"/>
          <p:cNvSpPr/>
          <p:nvPr userDrawn="1"/>
        </p:nvSpPr>
        <p:spPr>
          <a:xfrm>
            <a:off x="-12700" y="-15875"/>
            <a:ext cx="4471988" cy="325438"/>
          </a:xfrm>
          <a:custGeom>
            <a:avLst/>
            <a:gdLst>
              <a:gd name="connsiteX0" fmla="*/ 0 w 8883826"/>
              <a:gd name="connsiteY0" fmla="*/ 0 h 839909"/>
              <a:gd name="connsiteX1" fmla="*/ 8883826 w 8883826"/>
              <a:gd name="connsiteY1" fmla="*/ 0 h 839909"/>
              <a:gd name="connsiteX2" fmla="*/ 8883826 w 8883826"/>
              <a:gd name="connsiteY2" fmla="*/ 839909 h 839909"/>
              <a:gd name="connsiteX3" fmla="*/ 0 w 8883826"/>
              <a:gd name="connsiteY3" fmla="*/ 839909 h 839909"/>
              <a:gd name="connsiteX4" fmla="*/ 0 w 8883826"/>
              <a:gd name="connsiteY4" fmla="*/ 0 h 839909"/>
              <a:gd name="connsiteX0" fmla="*/ 0 w 8883826"/>
              <a:gd name="connsiteY0" fmla="*/ 0 h 852787"/>
              <a:gd name="connsiteX1" fmla="*/ 8883826 w 8883826"/>
              <a:gd name="connsiteY1" fmla="*/ 0 h 852787"/>
              <a:gd name="connsiteX2" fmla="*/ 7415634 w 8883826"/>
              <a:gd name="connsiteY2" fmla="*/ 852787 h 852787"/>
              <a:gd name="connsiteX3" fmla="*/ 0 w 8883826"/>
              <a:gd name="connsiteY3" fmla="*/ 839909 h 852787"/>
              <a:gd name="connsiteX4" fmla="*/ 0 w 8883826"/>
              <a:gd name="connsiteY4" fmla="*/ 0 h 852787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145178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3978" h="865666">
                <a:moveTo>
                  <a:pt x="0" y="0"/>
                </a:moveTo>
                <a:lnTo>
                  <a:pt x="8973978" y="12878"/>
                </a:lnTo>
                <a:cubicBezTo>
                  <a:pt x="8510339" y="481737"/>
                  <a:pt x="7892153" y="718779"/>
                  <a:pt x="7338361" y="865666"/>
                </a:cubicBezTo>
                <a:lnTo>
                  <a:pt x="0" y="839909"/>
                </a:lnTo>
                <a:lnTo>
                  <a:pt x="0" y="0"/>
                </a:lnTo>
                <a:close/>
              </a:path>
            </a:pathLst>
          </a:custGeom>
          <a:solidFill>
            <a:srgbClr val="D5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0">
              <a:solidFill>
                <a:prstClr val="white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EBC25-B95E-4CAC-B914-357B58FADCDF}" type="datetimeFigureOut">
              <a:rPr lang="ru-RU" sz="1350" b="0">
                <a:solidFill>
                  <a:prstClr val="black"/>
                </a:solidFill>
              </a:rPr>
              <a:pPr>
                <a:defRPr/>
              </a:pPr>
              <a:t>28.03.2019</a:t>
            </a:fld>
            <a:endParaRPr lang="ru-RU" sz="1350" b="0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sz="1350" b="0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E35FCFE-FF4D-4F69-BE67-B858FBF21DE3}" type="slidenum">
              <a:rPr lang="ru-RU" altLang="ru-RU" sz="1350" b="0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ru-RU" altLang="ru-RU" sz="1350" b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9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700838"/>
            <a:ext cx="9144000" cy="173037"/>
          </a:xfrm>
          <a:prstGeom prst="rect">
            <a:avLst/>
          </a:prstGeom>
          <a:solidFill>
            <a:srgbClr val="257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 userDrawn="1"/>
        </p:nvGrpSpPr>
        <p:grpSpPr bwMode="auto">
          <a:xfrm>
            <a:off x="7556500" y="6062663"/>
            <a:ext cx="1273175" cy="457200"/>
            <a:chOff x="1236771" y="3796441"/>
            <a:chExt cx="5855509" cy="2008823"/>
          </a:xfrm>
        </p:grpSpPr>
        <p:sp>
          <p:nvSpPr>
            <p:cNvPr id="4" name="Полилиния 3"/>
            <p:cNvSpPr/>
            <p:nvPr/>
          </p:nvSpPr>
          <p:spPr>
            <a:xfrm>
              <a:off x="1309782" y="3921992"/>
              <a:ext cx="5782498" cy="1534518"/>
            </a:xfrm>
            <a:custGeom>
              <a:avLst/>
              <a:gdLst>
                <a:gd name="connsiteX0" fmla="*/ 0 w 5782614"/>
                <a:gd name="connsiteY0" fmla="*/ 141668 h 1532586"/>
                <a:gd name="connsiteX1" fmla="*/ 115910 w 5782614"/>
                <a:gd name="connsiteY1" fmla="*/ 0 h 1532586"/>
                <a:gd name="connsiteX2" fmla="*/ 5679583 w 5782614"/>
                <a:gd name="connsiteY2" fmla="*/ 0 h 1532586"/>
                <a:gd name="connsiteX3" fmla="*/ 5782614 w 5782614"/>
                <a:gd name="connsiteY3" fmla="*/ 206062 h 1532586"/>
                <a:gd name="connsiteX4" fmla="*/ 5460642 w 5782614"/>
                <a:gd name="connsiteY4" fmla="*/ 1532586 h 1532586"/>
                <a:gd name="connsiteX5" fmla="*/ 0 w 5782614"/>
                <a:gd name="connsiteY5" fmla="*/ 1532586 h 1532586"/>
                <a:gd name="connsiteX6" fmla="*/ 0 w 5782614"/>
                <a:gd name="connsiteY6" fmla="*/ 141668 h 153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2614" h="1532586">
                  <a:moveTo>
                    <a:pt x="0" y="141668"/>
                  </a:moveTo>
                  <a:lnTo>
                    <a:pt x="115910" y="0"/>
                  </a:lnTo>
                  <a:lnTo>
                    <a:pt x="5679583" y="0"/>
                  </a:lnTo>
                  <a:lnTo>
                    <a:pt x="5782614" y="206062"/>
                  </a:lnTo>
                  <a:lnTo>
                    <a:pt x="5460642" y="1532586"/>
                  </a:lnTo>
                  <a:lnTo>
                    <a:pt x="0" y="1532586"/>
                  </a:lnTo>
                  <a:lnTo>
                    <a:pt x="0" y="141668"/>
                  </a:lnTo>
                  <a:close/>
                </a:path>
              </a:pathLst>
            </a:custGeom>
            <a:solidFill>
              <a:srgbClr val="D52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b="0">
                <a:solidFill>
                  <a:prstClr val="white"/>
                </a:solidFill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316711" y="5457533"/>
              <a:ext cx="5434887" cy="347731"/>
            </a:xfrm>
            <a:custGeom>
              <a:avLst/>
              <a:gdLst>
                <a:gd name="connsiteX0" fmla="*/ 0 w 5434885"/>
                <a:gd name="connsiteY0" fmla="*/ 167425 h 347729"/>
                <a:gd name="connsiteX1" fmla="*/ 0 w 5434885"/>
                <a:gd name="connsiteY1" fmla="*/ 12879 h 347729"/>
                <a:gd name="connsiteX2" fmla="*/ 5422006 w 5434885"/>
                <a:gd name="connsiteY2" fmla="*/ 0 h 347729"/>
                <a:gd name="connsiteX3" fmla="*/ 5434885 w 5434885"/>
                <a:gd name="connsiteY3" fmla="*/ 257577 h 347729"/>
                <a:gd name="connsiteX4" fmla="*/ 5357611 w 5434885"/>
                <a:gd name="connsiteY4" fmla="*/ 347729 h 347729"/>
                <a:gd name="connsiteX5" fmla="*/ 154547 w 5434885"/>
                <a:gd name="connsiteY5" fmla="*/ 347729 h 347729"/>
                <a:gd name="connsiteX6" fmla="*/ 0 w 5434885"/>
                <a:gd name="connsiteY6" fmla="*/ 167425 h 3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885" h="347729">
                  <a:moveTo>
                    <a:pt x="0" y="167425"/>
                  </a:moveTo>
                  <a:lnTo>
                    <a:pt x="0" y="12879"/>
                  </a:lnTo>
                  <a:lnTo>
                    <a:pt x="5422006" y="0"/>
                  </a:lnTo>
                  <a:lnTo>
                    <a:pt x="5434885" y="257577"/>
                  </a:lnTo>
                  <a:lnTo>
                    <a:pt x="5357611" y="347729"/>
                  </a:lnTo>
                  <a:lnTo>
                    <a:pt x="154547" y="347729"/>
                  </a:lnTo>
                  <a:lnTo>
                    <a:pt x="0" y="167425"/>
                  </a:lnTo>
                  <a:close/>
                </a:path>
              </a:pathLst>
            </a:custGeom>
            <a:gradFill>
              <a:gsLst>
                <a:gs pos="1000">
                  <a:srgbClr val="006600"/>
                </a:gs>
                <a:gs pos="0">
                  <a:srgbClr val="006600"/>
                </a:gs>
                <a:gs pos="0">
                  <a:srgbClr val="99CCFF"/>
                </a:gs>
                <a:gs pos="89000">
                  <a:srgbClr val="009700"/>
                </a:gs>
                <a:gs pos="42000">
                  <a:srgbClr val="008700"/>
                </a:gs>
                <a:gs pos="61000">
                  <a:schemeClr val="bg1">
                    <a:lumMod val="66000"/>
                    <a:alpha val="83000"/>
                  </a:schemeClr>
                </a:gs>
                <a:gs pos="100000">
                  <a:srgbClr val="0066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b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36771" y="3796441"/>
              <a:ext cx="5320950" cy="1759053"/>
            </a:xfrm>
            <a:prstGeom prst="rect">
              <a:avLst/>
            </a:prstGeom>
            <a:blipFill rotWithShape="1">
              <a:blip r:embed="rId2" cstate="print"/>
              <a:stretch>
                <a:fillRect l="-5820" t="-7692" b="-2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800" b="0">
                  <a:noFill/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7" name="Прямоугольник 9"/>
          <p:cNvSpPr/>
          <p:nvPr userDrawn="1"/>
        </p:nvSpPr>
        <p:spPr>
          <a:xfrm>
            <a:off x="-12700" y="-15875"/>
            <a:ext cx="4471988" cy="325438"/>
          </a:xfrm>
          <a:custGeom>
            <a:avLst/>
            <a:gdLst>
              <a:gd name="connsiteX0" fmla="*/ 0 w 8883826"/>
              <a:gd name="connsiteY0" fmla="*/ 0 h 839909"/>
              <a:gd name="connsiteX1" fmla="*/ 8883826 w 8883826"/>
              <a:gd name="connsiteY1" fmla="*/ 0 h 839909"/>
              <a:gd name="connsiteX2" fmla="*/ 8883826 w 8883826"/>
              <a:gd name="connsiteY2" fmla="*/ 839909 h 839909"/>
              <a:gd name="connsiteX3" fmla="*/ 0 w 8883826"/>
              <a:gd name="connsiteY3" fmla="*/ 839909 h 839909"/>
              <a:gd name="connsiteX4" fmla="*/ 0 w 8883826"/>
              <a:gd name="connsiteY4" fmla="*/ 0 h 839909"/>
              <a:gd name="connsiteX0" fmla="*/ 0 w 8883826"/>
              <a:gd name="connsiteY0" fmla="*/ 0 h 852787"/>
              <a:gd name="connsiteX1" fmla="*/ 8883826 w 8883826"/>
              <a:gd name="connsiteY1" fmla="*/ 0 h 852787"/>
              <a:gd name="connsiteX2" fmla="*/ 7415634 w 8883826"/>
              <a:gd name="connsiteY2" fmla="*/ 852787 h 852787"/>
              <a:gd name="connsiteX3" fmla="*/ 0 w 8883826"/>
              <a:gd name="connsiteY3" fmla="*/ 839909 h 852787"/>
              <a:gd name="connsiteX4" fmla="*/ 0 w 8883826"/>
              <a:gd name="connsiteY4" fmla="*/ 0 h 852787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145178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3978" h="865666">
                <a:moveTo>
                  <a:pt x="0" y="0"/>
                </a:moveTo>
                <a:lnTo>
                  <a:pt x="8973978" y="12878"/>
                </a:lnTo>
                <a:cubicBezTo>
                  <a:pt x="8510339" y="481737"/>
                  <a:pt x="7892153" y="718779"/>
                  <a:pt x="7338361" y="865666"/>
                </a:cubicBezTo>
                <a:lnTo>
                  <a:pt x="0" y="839909"/>
                </a:lnTo>
                <a:lnTo>
                  <a:pt x="0" y="0"/>
                </a:lnTo>
                <a:close/>
              </a:path>
            </a:pathLst>
          </a:custGeom>
          <a:solidFill>
            <a:srgbClr val="D5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94E01E-0268-4BEE-AA97-2E41364301DF}" type="datetimeFigureOut">
              <a:rPr lang="ru-RU" sz="1800" b="0">
                <a:solidFill>
                  <a:prstClr val="black"/>
                </a:solidFill>
              </a:rPr>
              <a:pPr>
                <a:defRPr/>
              </a:pPr>
              <a:t>28.03.2019</a:t>
            </a:fld>
            <a:endParaRPr lang="ru-RU" sz="1800" b="0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sz="1800" b="0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C476649-B8B2-47E6-8E7A-CA3E66611977}" type="slidenum">
              <a:rPr lang="ru-RU" altLang="ru-RU" sz="1800" b="0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ru-RU" altLang="ru-RU" sz="1800" b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2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700838"/>
            <a:ext cx="9144000" cy="173037"/>
          </a:xfrm>
          <a:prstGeom prst="rect">
            <a:avLst/>
          </a:prstGeom>
          <a:solidFill>
            <a:srgbClr val="257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 userDrawn="1"/>
        </p:nvGrpSpPr>
        <p:grpSpPr bwMode="auto">
          <a:xfrm>
            <a:off x="7556500" y="6062663"/>
            <a:ext cx="1273175" cy="457200"/>
            <a:chOff x="1236771" y="3796441"/>
            <a:chExt cx="5855509" cy="2008823"/>
          </a:xfrm>
        </p:grpSpPr>
        <p:sp>
          <p:nvSpPr>
            <p:cNvPr id="4" name="Полилиния 3"/>
            <p:cNvSpPr/>
            <p:nvPr/>
          </p:nvSpPr>
          <p:spPr>
            <a:xfrm>
              <a:off x="1309782" y="3921992"/>
              <a:ext cx="5782498" cy="1534518"/>
            </a:xfrm>
            <a:custGeom>
              <a:avLst/>
              <a:gdLst>
                <a:gd name="connsiteX0" fmla="*/ 0 w 5782614"/>
                <a:gd name="connsiteY0" fmla="*/ 141668 h 1532586"/>
                <a:gd name="connsiteX1" fmla="*/ 115910 w 5782614"/>
                <a:gd name="connsiteY1" fmla="*/ 0 h 1532586"/>
                <a:gd name="connsiteX2" fmla="*/ 5679583 w 5782614"/>
                <a:gd name="connsiteY2" fmla="*/ 0 h 1532586"/>
                <a:gd name="connsiteX3" fmla="*/ 5782614 w 5782614"/>
                <a:gd name="connsiteY3" fmla="*/ 206062 h 1532586"/>
                <a:gd name="connsiteX4" fmla="*/ 5460642 w 5782614"/>
                <a:gd name="connsiteY4" fmla="*/ 1532586 h 1532586"/>
                <a:gd name="connsiteX5" fmla="*/ 0 w 5782614"/>
                <a:gd name="connsiteY5" fmla="*/ 1532586 h 1532586"/>
                <a:gd name="connsiteX6" fmla="*/ 0 w 5782614"/>
                <a:gd name="connsiteY6" fmla="*/ 141668 h 153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82614" h="1532586">
                  <a:moveTo>
                    <a:pt x="0" y="141668"/>
                  </a:moveTo>
                  <a:lnTo>
                    <a:pt x="115910" y="0"/>
                  </a:lnTo>
                  <a:lnTo>
                    <a:pt x="5679583" y="0"/>
                  </a:lnTo>
                  <a:lnTo>
                    <a:pt x="5782614" y="206062"/>
                  </a:lnTo>
                  <a:lnTo>
                    <a:pt x="5460642" y="1532586"/>
                  </a:lnTo>
                  <a:lnTo>
                    <a:pt x="0" y="1532586"/>
                  </a:lnTo>
                  <a:lnTo>
                    <a:pt x="0" y="141668"/>
                  </a:lnTo>
                  <a:close/>
                </a:path>
              </a:pathLst>
            </a:custGeom>
            <a:solidFill>
              <a:srgbClr val="D52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b="0">
                <a:solidFill>
                  <a:prstClr val="white"/>
                </a:solidFill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316711" y="5457533"/>
              <a:ext cx="5434887" cy="347731"/>
            </a:xfrm>
            <a:custGeom>
              <a:avLst/>
              <a:gdLst>
                <a:gd name="connsiteX0" fmla="*/ 0 w 5434885"/>
                <a:gd name="connsiteY0" fmla="*/ 167425 h 347729"/>
                <a:gd name="connsiteX1" fmla="*/ 0 w 5434885"/>
                <a:gd name="connsiteY1" fmla="*/ 12879 h 347729"/>
                <a:gd name="connsiteX2" fmla="*/ 5422006 w 5434885"/>
                <a:gd name="connsiteY2" fmla="*/ 0 h 347729"/>
                <a:gd name="connsiteX3" fmla="*/ 5434885 w 5434885"/>
                <a:gd name="connsiteY3" fmla="*/ 257577 h 347729"/>
                <a:gd name="connsiteX4" fmla="*/ 5357611 w 5434885"/>
                <a:gd name="connsiteY4" fmla="*/ 347729 h 347729"/>
                <a:gd name="connsiteX5" fmla="*/ 154547 w 5434885"/>
                <a:gd name="connsiteY5" fmla="*/ 347729 h 347729"/>
                <a:gd name="connsiteX6" fmla="*/ 0 w 5434885"/>
                <a:gd name="connsiteY6" fmla="*/ 167425 h 3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885" h="347729">
                  <a:moveTo>
                    <a:pt x="0" y="167425"/>
                  </a:moveTo>
                  <a:lnTo>
                    <a:pt x="0" y="12879"/>
                  </a:lnTo>
                  <a:lnTo>
                    <a:pt x="5422006" y="0"/>
                  </a:lnTo>
                  <a:lnTo>
                    <a:pt x="5434885" y="257577"/>
                  </a:lnTo>
                  <a:lnTo>
                    <a:pt x="5357611" y="347729"/>
                  </a:lnTo>
                  <a:lnTo>
                    <a:pt x="154547" y="347729"/>
                  </a:lnTo>
                  <a:lnTo>
                    <a:pt x="0" y="167425"/>
                  </a:lnTo>
                  <a:close/>
                </a:path>
              </a:pathLst>
            </a:custGeom>
            <a:gradFill>
              <a:gsLst>
                <a:gs pos="1000">
                  <a:srgbClr val="006600"/>
                </a:gs>
                <a:gs pos="0">
                  <a:srgbClr val="006600"/>
                </a:gs>
                <a:gs pos="0">
                  <a:srgbClr val="99CCFF"/>
                </a:gs>
                <a:gs pos="89000">
                  <a:srgbClr val="009700"/>
                </a:gs>
                <a:gs pos="42000">
                  <a:srgbClr val="008700"/>
                </a:gs>
                <a:gs pos="61000">
                  <a:schemeClr val="bg1">
                    <a:lumMod val="66000"/>
                    <a:alpha val="83000"/>
                  </a:schemeClr>
                </a:gs>
                <a:gs pos="100000">
                  <a:srgbClr val="0066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b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36771" y="3796441"/>
              <a:ext cx="5320950" cy="1759053"/>
            </a:xfrm>
            <a:prstGeom prst="rect">
              <a:avLst/>
            </a:prstGeom>
            <a:blipFill rotWithShape="1">
              <a:blip r:embed="rId2" cstate="print"/>
              <a:stretch>
                <a:fillRect l="-5820" t="-7692" b="-2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800" b="0">
                  <a:noFill/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7" name="Прямоугольник 9"/>
          <p:cNvSpPr/>
          <p:nvPr userDrawn="1"/>
        </p:nvSpPr>
        <p:spPr>
          <a:xfrm>
            <a:off x="-12700" y="-15875"/>
            <a:ext cx="4471988" cy="325438"/>
          </a:xfrm>
          <a:custGeom>
            <a:avLst/>
            <a:gdLst>
              <a:gd name="connsiteX0" fmla="*/ 0 w 8883826"/>
              <a:gd name="connsiteY0" fmla="*/ 0 h 839909"/>
              <a:gd name="connsiteX1" fmla="*/ 8883826 w 8883826"/>
              <a:gd name="connsiteY1" fmla="*/ 0 h 839909"/>
              <a:gd name="connsiteX2" fmla="*/ 8883826 w 8883826"/>
              <a:gd name="connsiteY2" fmla="*/ 839909 h 839909"/>
              <a:gd name="connsiteX3" fmla="*/ 0 w 8883826"/>
              <a:gd name="connsiteY3" fmla="*/ 839909 h 839909"/>
              <a:gd name="connsiteX4" fmla="*/ 0 w 8883826"/>
              <a:gd name="connsiteY4" fmla="*/ 0 h 839909"/>
              <a:gd name="connsiteX0" fmla="*/ 0 w 8883826"/>
              <a:gd name="connsiteY0" fmla="*/ 0 h 852787"/>
              <a:gd name="connsiteX1" fmla="*/ 8883826 w 8883826"/>
              <a:gd name="connsiteY1" fmla="*/ 0 h 852787"/>
              <a:gd name="connsiteX2" fmla="*/ 7415634 w 8883826"/>
              <a:gd name="connsiteY2" fmla="*/ 852787 h 852787"/>
              <a:gd name="connsiteX3" fmla="*/ 0 w 8883826"/>
              <a:gd name="connsiteY3" fmla="*/ 839909 h 852787"/>
              <a:gd name="connsiteX4" fmla="*/ 0 w 8883826"/>
              <a:gd name="connsiteY4" fmla="*/ 0 h 852787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145178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883826"/>
              <a:gd name="connsiteY0" fmla="*/ 0 h 865666"/>
              <a:gd name="connsiteX1" fmla="*/ 8883826 w 8883826"/>
              <a:gd name="connsiteY1" fmla="*/ 0 h 865666"/>
              <a:gd name="connsiteX2" fmla="*/ 7338361 w 8883826"/>
              <a:gd name="connsiteY2" fmla="*/ 865666 h 865666"/>
              <a:gd name="connsiteX3" fmla="*/ 0 w 8883826"/>
              <a:gd name="connsiteY3" fmla="*/ 839909 h 865666"/>
              <a:gd name="connsiteX4" fmla="*/ 0 w 8883826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  <a:gd name="connsiteX0" fmla="*/ 0 w 8973978"/>
              <a:gd name="connsiteY0" fmla="*/ 0 h 865666"/>
              <a:gd name="connsiteX1" fmla="*/ 8973978 w 8973978"/>
              <a:gd name="connsiteY1" fmla="*/ 12878 h 865666"/>
              <a:gd name="connsiteX2" fmla="*/ 7338361 w 8973978"/>
              <a:gd name="connsiteY2" fmla="*/ 865666 h 865666"/>
              <a:gd name="connsiteX3" fmla="*/ 0 w 8973978"/>
              <a:gd name="connsiteY3" fmla="*/ 839909 h 865666"/>
              <a:gd name="connsiteX4" fmla="*/ 0 w 8973978"/>
              <a:gd name="connsiteY4" fmla="*/ 0 h 8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3978" h="865666">
                <a:moveTo>
                  <a:pt x="0" y="0"/>
                </a:moveTo>
                <a:lnTo>
                  <a:pt x="8973978" y="12878"/>
                </a:lnTo>
                <a:cubicBezTo>
                  <a:pt x="8510339" y="481737"/>
                  <a:pt x="7892153" y="718779"/>
                  <a:pt x="7338361" y="865666"/>
                </a:cubicBezTo>
                <a:lnTo>
                  <a:pt x="0" y="839909"/>
                </a:lnTo>
                <a:lnTo>
                  <a:pt x="0" y="0"/>
                </a:lnTo>
                <a:close/>
              </a:path>
            </a:pathLst>
          </a:custGeom>
          <a:solidFill>
            <a:srgbClr val="D5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81C68E-B85F-4068-A92D-0F9436486232}" type="datetimeFigureOut">
              <a:rPr lang="ru-RU" sz="1800" b="0">
                <a:solidFill>
                  <a:prstClr val="black"/>
                </a:solidFill>
              </a:rPr>
              <a:pPr>
                <a:defRPr/>
              </a:pPr>
              <a:t>28.03.2019</a:t>
            </a:fld>
            <a:endParaRPr lang="ru-RU" sz="1800" b="0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sz="1800" b="0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850A12-3325-42C0-8C87-EA81A00B1263}" type="slidenum">
              <a:rPr lang="ru-RU" altLang="ru-RU" sz="1800" b="0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ru-RU" altLang="ru-RU" sz="1800" b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6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5D2E-4903-4BB1-845F-8D97B8F6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36D6-620E-4723-8F9C-746CCCD4B6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9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36319"/>
          </a:xfrm>
          <a:prstGeom prst="rect">
            <a:avLst/>
          </a:prstGeom>
          <a:gradFill>
            <a:gsLst>
              <a:gs pos="74800">
                <a:schemeClr val="accent1">
                  <a:lumMod val="50000"/>
                </a:schemeClr>
              </a:gs>
              <a:gs pos="0">
                <a:srgbClr val="002060"/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63500">
            <a:noFill/>
          </a:ln>
          <a:effectLst>
            <a:glow>
              <a:schemeClr val="accent1">
                <a:alpha val="0"/>
              </a:schemeClr>
            </a:glow>
            <a:reflection blurRad="749300" stA="0" endPos="56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825" y="160791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38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585D2E-4903-4BB1-845F-8D97B8F6150B}" type="datetimeFigureOut">
              <a:rPr lang="ru-RU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28.03.2019</a:t>
            </a:fld>
            <a:endParaRPr lang="ru-RU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3836D6-620E-4723-8F9C-746CCCD4B667}" type="slidenum">
              <a:rPr lang="ru-RU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18" r:id="rId12"/>
    <p:sldLayoutId id="2147483719" r:id="rId13"/>
    <p:sldLayoutId id="2147483720" r:id="rId14"/>
    <p:sldLayoutId id="2147483723" r:id="rId15"/>
    <p:sldLayoutId id="214748372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b="1" i="0" kern="1200" cap="all" baseline="0">
          <a:solidFill>
            <a:schemeClr val="bg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8568952" cy="3888432"/>
          </a:xfrm>
        </p:spPr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rgbClr val="FF6600"/>
                </a:solidFill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FF6600"/>
                </a:solidFill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КОГНИТИВНЫЕ РАССТРОЙСТВА </a:t>
            </a:r>
            <a:endParaRPr lang="ru-RU" altLang="ru-RU" sz="5400" b="1" cap="all" dirty="0"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5468" y="404664"/>
            <a:ext cx="7993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</a:pPr>
            <a:r>
              <a:rPr lang="ru-RU" altLang="ru-RU" sz="3200" dirty="0" smtClean="0">
                <a:solidFill>
                  <a:srgbClr val="FF6600"/>
                </a:solidFill>
              </a:rPr>
              <a:t>ЛЁГКИЕ КОГНИТИВНЫЕ РАССТРОЙСТВА</a:t>
            </a:r>
            <a:endParaRPr lang="ru-RU" altLang="ru-RU" sz="32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Незначительное ухудшение когнитивных способностей, которое выявляется только при решении наиболее сложных когнитивных задач, не оказывая влияния на повседневную деятельность</a:t>
            </a:r>
            <a:endParaRPr lang="ru-RU" sz="32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3" y="188913"/>
            <a:ext cx="7993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</a:pPr>
            <a:r>
              <a:rPr lang="ru-RU" altLang="ru-RU" sz="3200" dirty="0" smtClean="0">
                <a:solidFill>
                  <a:srgbClr val="FF0000"/>
                </a:solidFill>
              </a:rPr>
              <a:t>УМЕРЕННЫЕ КОГНИТИВНЫЕ РАССТРОЙСТВА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828117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Активные жалобы пациента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Нарушения заметны для окружающих лиц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При нейропсихологическом тестировании выявляются изменения в одной или нескольких сферах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Профессиональная деятельность и социальная, бытовая активность пациента в основном не страдают  (иногда могут отмечаться трудности в сложных и необычных для больного видах деятельности)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5696" y="6165304"/>
            <a:ext cx="72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FFFFFF"/>
                </a:solidFill>
                <a:latin typeface="Times New Roman"/>
              </a:rPr>
              <a:t>*</a:t>
            </a:r>
            <a:r>
              <a:rPr lang="en-US" altLang="ru-RU" sz="1600" i="1" dirty="0" smtClean="0">
                <a:solidFill>
                  <a:srgbClr val="FF6600"/>
                </a:solidFill>
                <a:latin typeface="Times New Roman"/>
              </a:rPr>
              <a:t>Petersen R.S., </a:t>
            </a:r>
            <a:r>
              <a:rPr lang="en-US" altLang="ru-RU" sz="1600" i="1" dirty="0" err="1" smtClean="0">
                <a:solidFill>
                  <a:srgbClr val="FF6600"/>
                </a:solidFill>
                <a:latin typeface="Times New Roman"/>
              </a:rPr>
              <a:t>Touchon</a:t>
            </a:r>
            <a:r>
              <a:rPr lang="en-US" altLang="ru-RU" sz="1600" i="1" dirty="0" smtClean="0">
                <a:solidFill>
                  <a:srgbClr val="FF6600"/>
                </a:solidFill>
                <a:latin typeface="Times New Roman"/>
              </a:rPr>
              <a:t> J. Consensus on mild cognitive impairment. Research and practice in Alzheimer's disease, E.A.D.C./A.D.C.S. Joint </a:t>
            </a:r>
            <a:r>
              <a:rPr lang="en-US" altLang="ru-RU" sz="1600" i="1" dirty="0" err="1" smtClean="0">
                <a:solidFill>
                  <a:srgbClr val="FF6600"/>
                </a:solidFill>
                <a:latin typeface="Times New Roman"/>
              </a:rPr>
              <a:t>meetihg</a:t>
            </a:r>
            <a:r>
              <a:rPr lang="en-US" altLang="ru-RU" sz="1600" i="1" dirty="0" smtClean="0">
                <a:solidFill>
                  <a:srgbClr val="FF6600"/>
                </a:solidFill>
                <a:latin typeface="Times New Roman"/>
              </a:rPr>
              <a:t> 2005;10:24-32.</a:t>
            </a:r>
          </a:p>
        </p:txBody>
      </p:sp>
    </p:spTree>
    <p:extLst>
      <p:ext uri="{BB962C8B-B14F-4D97-AF65-F5344CB8AC3E}">
        <p14:creationId xmlns:p14="http://schemas.microsoft.com/office/powerpoint/2010/main" val="33683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8338" y="404664"/>
            <a:ext cx="7993063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</a:pPr>
            <a:r>
              <a:rPr lang="ru-RU" altLang="ru-RU" sz="3600" cap="all" dirty="0" smtClean="0">
                <a:solidFill>
                  <a:schemeClr val="tx1">
                    <a:lumMod val="10000"/>
                  </a:schemeClr>
                </a:solidFill>
              </a:rPr>
              <a:t>Умеренные когнитивные расстройства </a:t>
            </a:r>
          </a:p>
          <a:p>
            <a:pPr algn="ctr">
              <a:spcBef>
                <a:spcPct val="60000"/>
              </a:spcBef>
            </a:pPr>
            <a:r>
              <a:rPr lang="ru-RU" altLang="ru-RU" sz="3600" dirty="0" smtClean="0">
                <a:solidFill>
                  <a:schemeClr val="tx1">
                    <a:lumMod val="10000"/>
                  </a:schemeClr>
                </a:solidFill>
              </a:rPr>
              <a:t>в отличие от </a:t>
            </a:r>
          </a:p>
          <a:p>
            <a:pPr algn="ctr">
              <a:spcBef>
                <a:spcPct val="60000"/>
              </a:spcBef>
            </a:pPr>
            <a:r>
              <a:rPr lang="ru-RU" altLang="ru-RU" sz="3600" cap="all" dirty="0" err="1" smtClean="0">
                <a:solidFill>
                  <a:schemeClr val="tx1">
                    <a:lumMod val="10000"/>
                  </a:schemeClr>
                </a:solidFill>
              </a:rPr>
              <a:t>ЛЁГКИх</a:t>
            </a:r>
            <a:r>
              <a:rPr lang="ru-RU" altLang="ru-RU" sz="3600" cap="all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altLang="ru-RU" sz="3600" cap="all" dirty="0" err="1" smtClean="0">
                <a:solidFill>
                  <a:schemeClr val="tx1">
                    <a:lumMod val="10000"/>
                  </a:schemeClr>
                </a:solidFill>
              </a:rPr>
              <a:t>КОГНИТИВНЫх</a:t>
            </a:r>
            <a:r>
              <a:rPr lang="ru-RU" altLang="ru-RU" sz="3600" cap="all" dirty="0" smtClean="0">
                <a:solidFill>
                  <a:schemeClr val="tx1">
                    <a:lumMod val="10000"/>
                  </a:schemeClr>
                </a:solidFill>
              </a:rPr>
              <a:t> РАССТРОЙСТВ </a:t>
            </a:r>
          </a:p>
          <a:p>
            <a:pPr algn="ctr">
              <a:spcBef>
                <a:spcPct val="60000"/>
              </a:spcBef>
            </a:pPr>
            <a:r>
              <a:rPr lang="ru-RU" altLang="ru-RU" sz="3600" dirty="0" smtClean="0">
                <a:solidFill>
                  <a:schemeClr val="tx1">
                    <a:lumMod val="10000"/>
                  </a:schemeClr>
                </a:solidFill>
              </a:rPr>
              <a:t>являются клинически очерченным синдромом, который осознаётся объективно и обращает на себя внимание окружающих </a:t>
            </a:r>
            <a:endParaRPr lang="ru-RU" altLang="ru-RU" sz="36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64" y="476672"/>
            <a:ext cx="712879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ВИДЫ УМЕРЕННЫХ КОГНИТИВНЫХ РАССТРОЙСТВ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780" y="20099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ПОЛИФУНКЦИОНАЛЬНЫЙ </a:t>
            </a:r>
          </a:p>
          <a:p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(страдает несколько когнитивных функций)</a:t>
            </a:r>
            <a:endParaRPr 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296" y="2003159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МОНОФУНКЦИОНАЛЬНЫЙ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</a:rPr>
              <a:t>(страдает одна когнитивная функция)</a:t>
            </a:r>
            <a:endParaRPr 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3807" y="3296773"/>
            <a:ext cx="3312368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АМНЕСТИЧЕСКИЙ ТИП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59" y="430036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НЕАМНЕСТИЧЕСКИЙ ТИП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01" y="3357358"/>
            <a:ext cx="317659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 НАРУШЕНИЯМИ ПАМЯТИ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004" y="428282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БЕЗ НАРУШЕНИЙ ПАМЯТИ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9091849">
            <a:off x="3058896" y="1670162"/>
            <a:ext cx="1379753" cy="15675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5400000">
            <a:off x="2870876" y="3372287"/>
            <a:ext cx="1379753" cy="15675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5400000">
            <a:off x="7795180" y="3313078"/>
            <a:ext cx="1379753" cy="15675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492623">
            <a:off x="5267463" y="1640069"/>
            <a:ext cx="1379753" cy="15675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 rot="5400000">
            <a:off x="1945327" y="2849524"/>
            <a:ext cx="646786" cy="15675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5400000">
            <a:off x="5731214" y="2894506"/>
            <a:ext cx="646786" cy="15675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25" y="63205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en-US" dirty="0">
                <a:solidFill>
                  <a:srgbClr val="FFFF00"/>
                </a:solidFill>
              </a:rPr>
              <a:t>Petersen </a:t>
            </a:r>
            <a:r>
              <a:rPr lang="ru-RU" dirty="0">
                <a:solidFill>
                  <a:srgbClr val="FFFF00"/>
                </a:solidFill>
              </a:rPr>
              <a:t>и </a:t>
            </a:r>
            <a:r>
              <a:rPr lang="ru-RU" dirty="0" err="1">
                <a:solidFill>
                  <a:srgbClr val="FFFF00"/>
                </a:solidFill>
              </a:rPr>
              <a:t>соавт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3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3" y="188913"/>
            <a:ext cx="7993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3200" dirty="0" smtClean="0">
                <a:solidFill>
                  <a:srgbClr val="C00000"/>
                </a:solidFill>
              </a:rPr>
              <a:t>ТЯЖЁЛЫЕ  КОГНИТИВНЫЕ РАССТРОЙСТВА </a:t>
            </a:r>
          </a:p>
          <a:p>
            <a:pPr algn="ctr">
              <a:spcBef>
                <a:spcPts val="0"/>
              </a:spcBef>
            </a:pPr>
            <a:r>
              <a:rPr lang="ru-RU" altLang="ru-RU" sz="3200" dirty="0" smtClean="0">
                <a:solidFill>
                  <a:srgbClr val="C00000"/>
                </a:solidFill>
              </a:rPr>
              <a:t>ДЕМЕНЦИЯ</a:t>
            </a:r>
            <a:endParaRPr lang="ru-RU" alt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777672"/>
            <a:ext cx="849694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Возможно отсутствие активных жалоб пациента</a:t>
            </a:r>
          </a:p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Нарушения заметны для окружающих лиц</a:t>
            </a:r>
          </a:p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Множественный когнитивный дефект</a:t>
            </a:r>
          </a:p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Наличие органического (структурного или метаболического) поражения головного мозга</a:t>
            </a:r>
          </a:p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Отсутствие делирия или спутанности сознания</a:t>
            </a:r>
          </a:p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ru-RU" sz="2800" cap="all" dirty="0" smtClean="0">
                <a:solidFill>
                  <a:schemeClr val="tx1">
                    <a:lumMod val="10000"/>
                  </a:schemeClr>
                </a:solidFill>
              </a:rPr>
              <a:t>Нарушено самообслуживание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955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3" y="188913"/>
            <a:ext cx="7993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600" dirty="0">
                <a:solidFill>
                  <a:schemeClr val="tx1">
                    <a:lumMod val="10000"/>
                  </a:schemeClr>
                </a:solidFill>
              </a:rPr>
              <a:t>КЛАССИФИКАЦИЯ КОГНИТИВНЫХ </a:t>
            </a:r>
            <a:r>
              <a:rPr lang="ru-RU" altLang="ru-RU" sz="3600" dirty="0" smtClean="0">
                <a:solidFill>
                  <a:schemeClr val="tx1">
                    <a:lumMod val="10000"/>
                  </a:schemeClr>
                </a:solidFill>
              </a:rPr>
              <a:t>РАССТРОЙСТВ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0" y="1628800"/>
          <a:ext cx="864096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450"/>
                <a:gridCol w="2033168"/>
                <a:gridCol w="1355445"/>
                <a:gridCol w="1779021"/>
                <a:gridCol w="1524876"/>
              </a:tblGrid>
              <a:tr h="857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Признаки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Субъективные КР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Лёгкие КР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Умеренные КР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Деменция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79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Жалобы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+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±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±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±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82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Когнитивное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расстройство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+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++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+++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82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Нарушение повседневной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активности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+</a:t>
                      </a:r>
                      <a:endParaRPr lang="ru-RU" sz="2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42279" y="6165304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dirty="0" err="1">
                <a:solidFill>
                  <a:srgbClr val="FF6600"/>
                </a:solidFill>
              </a:rPr>
              <a:t>Яхно</a:t>
            </a:r>
            <a:r>
              <a:rPr lang="ru-RU" altLang="ru-RU" dirty="0">
                <a:solidFill>
                  <a:srgbClr val="FF6600"/>
                </a:solidFill>
              </a:rPr>
              <a:t> Н.Н.</a:t>
            </a:r>
          </a:p>
        </p:txBody>
      </p:sp>
    </p:spTree>
    <p:extLst>
      <p:ext uri="{BB962C8B-B14F-4D97-AF65-F5344CB8AC3E}">
        <p14:creationId xmlns:p14="http://schemas.microsoft.com/office/powerpoint/2010/main" val="40181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1908446" y="2043739"/>
            <a:ext cx="2649488" cy="10618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Легкие когнитивные 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1913899" y="3516733"/>
            <a:ext cx="2656982" cy="10711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Умеренные когнитивные </a:t>
            </a:r>
            <a:r>
              <a:rPr lang="ru-RU" altLang="ru-RU" sz="3000" dirty="0" smtClean="0">
                <a:solidFill>
                  <a:schemeClr val="tx1">
                    <a:lumMod val="10000"/>
                  </a:schemeClr>
                </a:solidFill>
              </a:rPr>
              <a:t>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1908445" y="5301208"/>
            <a:ext cx="2671610" cy="141743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Тяжелые когнитивные 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(Деменция)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 flipH="1" flipV="1">
            <a:off x="7040563" y="2767014"/>
            <a:ext cx="1841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ru-RU" sz="200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ru-RU" sz="2000"/>
              <a:t> </a:t>
            </a:r>
            <a:endParaRPr lang="ru-RU" altLang="ru-RU" sz="2000"/>
          </a:p>
        </p:txBody>
      </p:sp>
      <p:sp>
        <p:nvSpPr>
          <p:cNvPr id="3" name="Правая фигурная скобка 2"/>
          <p:cNvSpPr/>
          <p:nvPr/>
        </p:nvSpPr>
        <p:spPr bwMode="auto">
          <a:xfrm rot="10800000">
            <a:off x="1027978" y="1196752"/>
            <a:ext cx="453065" cy="3527482"/>
          </a:xfrm>
          <a:prstGeom prst="rightBrac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-1572227" y="2505404"/>
            <a:ext cx="447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НЕДЕМЕНТНЫЕ КР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908445" y="620687"/>
            <a:ext cx="2662435" cy="1005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Субъективные когнитивные </a:t>
            </a:r>
            <a:r>
              <a:rPr lang="ru-RU" altLang="ru-RU" sz="2800" dirty="0">
                <a:solidFill>
                  <a:schemeClr val="tx1">
                    <a:lumMod val="10000"/>
                  </a:schemeClr>
                </a:solidFill>
              </a:rPr>
              <a:t>расстройства</a:t>
            </a:r>
            <a:endParaRPr lang="en-US" alt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endCxn id="50215" idx="0"/>
          </p:cNvCxnSpPr>
          <p:nvPr/>
        </p:nvCxnSpPr>
        <p:spPr bwMode="auto">
          <a:xfrm>
            <a:off x="3233190" y="1609308"/>
            <a:ext cx="0" cy="4344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3059832" y="3101912"/>
            <a:ext cx="0" cy="4344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3059832" y="4789157"/>
            <a:ext cx="0" cy="4344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4766550" y="1093122"/>
            <a:ext cx="1245610" cy="3916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 flipV="1">
            <a:off x="4786771" y="2043739"/>
            <a:ext cx="1153381" cy="5090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 flipV="1">
            <a:off x="3419872" y="3101912"/>
            <a:ext cx="0" cy="4148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6156176" y="1332212"/>
            <a:ext cx="2662435" cy="1005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Отсутствие когнитивных расстройств</a:t>
            </a:r>
            <a:endParaRPr lang="en-US" alt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3419872" y="4747655"/>
            <a:ext cx="0" cy="4148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576130" y="47242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5%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457200" y="1981200"/>
            <a:ext cx="34671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508625" y="1981200"/>
            <a:ext cx="3635375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5250" y="336188"/>
            <a:ext cx="9144000" cy="2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u="sng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ПАТОФИЗИОЛОГИЯ СОСУДИСТЫХ КОНИТИВНЫХ РАССТРОЙСТВ</a:t>
            </a:r>
            <a:endParaRPr lang="en-US" altLang="ru-RU" sz="2000" u="sng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276600" y="1600200"/>
            <a:ext cx="2895600" cy="1371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81400" y="1676400"/>
            <a:ext cx="21717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10000"/>
                  </a:schemeClr>
                </a:solidFill>
              </a:rPr>
              <a:t>Нарушения мозгового кровообращения</a:t>
            </a:r>
            <a:endParaRPr lang="en-US" alt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1295400" cy="3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</a:rPr>
              <a:t>Острые</a:t>
            </a:r>
            <a:endParaRPr lang="en-US" alt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77000" y="2133600"/>
            <a:ext cx="1981200" cy="3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</a:rPr>
              <a:t>Хронические</a:t>
            </a:r>
            <a:endParaRPr lang="en-US" altLang="ru-RU" sz="2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9600" y="914400"/>
            <a:ext cx="1676400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10000"/>
                  </a:schemeClr>
                </a:solidFill>
              </a:rPr>
              <a:t>артериальная гипертензия</a:t>
            </a:r>
            <a:endParaRPr lang="en-US" altLang="ru-RU" sz="1600" dirty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67000" y="9144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10000"/>
                  </a:schemeClr>
                </a:solidFill>
              </a:rPr>
              <a:t>Атеросклероз</a:t>
            </a:r>
            <a:endParaRPr lang="en-US" alt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953000" y="990600"/>
            <a:ext cx="2057400" cy="2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dirty="0" err="1">
                <a:solidFill>
                  <a:schemeClr val="tx1">
                    <a:lumMod val="10000"/>
                  </a:schemeClr>
                </a:solidFill>
              </a:rPr>
              <a:t>Васкулопатии</a:t>
            </a:r>
            <a:endParaRPr lang="en-US" alt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934200" y="838200"/>
            <a:ext cx="2209800" cy="6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10000"/>
                  </a:schemeClr>
                </a:solidFill>
              </a:rPr>
              <a:t>другие </a:t>
            </a:r>
            <a:r>
              <a:rPr lang="ru-RU" altLang="ru-RU" sz="1600" dirty="0" err="1">
                <a:solidFill>
                  <a:schemeClr val="tx1">
                    <a:lumMod val="10000"/>
                  </a:schemeClr>
                </a:solidFill>
              </a:rPr>
              <a:t>сердечно-сосудистые</a:t>
            </a:r>
            <a:r>
              <a:rPr lang="ru-RU" altLang="ru-RU" sz="1600" dirty="0">
                <a:solidFill>
                  <a:schemeClr val="tx1">
                    <a:lumMod val="10000"/>
                  </a:schemeClr>
                </a:solidFill>
              </a:rPr>
              <a:t> расстройства</a:t>
            </a:r>
            <a:endParaRPr lang="en-US" altLang="ru-RU" sz="1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286000" y="1600200"/>
            <a:ext cx="990600" cy="3810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505200" y="1600200"/>
            <a:ext cx="304800" cy="1524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5638800" y="1600200"/>
            <a:ext cx="304800" cy="1524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6172200" y="1676400"/>
            <a:ext cx="990600" cy="30480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995380" y="3848871"/>
            <a:ext cx="3429000" cy="59093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</a:rPr>
              <a:t>Очаговые и диффузные повреждения </a:t>
            </a:r>
            <a:r>
              <a:rPr lang="ru-RU" altLang="ru-RU" sz="1800" dirty="0" smtClean="0">
                <a:solidFill>
                  <a:schemeClr val="tx1">
                    <a:lumMod val="10000"/>
                  </a:schemeClr>
                </a:solidFill>
              </a:rPr>
              <a:t>мозга</a:t>
            </a:r>
            <a:endParaRPr lang="ru-RU" altLang="ru-RU" sz="1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981200" y="2895600"/>
            <a:ext cx="1066800" cy="781348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2332699" y="5548189"/>
            <a:ext cx="457976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2000" cap="all" dirty="0">
                <a:solidFill>
                  <a:schemeClr val="tx1">
                    <a:lumMod val="10000"/>
                  </a:schemeClr>
                </a:solidFill>
              </a:rPr>
              <a:t>Когнитивные расстройства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667250" y="4583112"/>
            <a:ext cx="7937" cy="94297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6300192" y="2971800"/>
            <a:ext cx="1103908" cy="705148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6411913" y="4468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92" y="404664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err="1" smtClean="0">
                <a:solidFill>
                  <a:srgbClr val="C00000"/>
                </a:solidFill>
              </a:rPr>
              <a:t>дисметаболические</a:t>
            </a:r>
            <a:r>
              <a:rPr lang="ru-RU" sz="4000" b="1" cap="all" dirty="0" smtClean="0">
                <a:solidFill>
                  <a:srgbClr val="C00000"/>
                </a:solidFill>
              </a:rPr>
              <a:t> когнитивные нарушения </a:t>
            </a:r>
            <a:endParaRPr lang="ru-RU" sz="4000" b="1" cap="all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75252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-</a:t>
            </a: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гипотиреоз;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-дефицит витамина В12 или фолиевой кислоты;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-печёночная недостаточность;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-почечная недостаточность;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-хроническое гипоксическое состояние;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-отравление солями тяжёлых металлов;</a:t>
            </a:r>
          </a:p>
          <a:p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-алкоголизм и наркомания;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-лекарственные интоксикации (антихолинергические препараты, трициклические антидепрессанты, нейролептики, </a:t>
            </a:r>
            <a:r>
              <a:rPr lang="ru-RU" sz="2800" dirty="0" err="1">
                <a:solidFill>
                  <a:schemeClr val="tx1">
                    <a:lumMod val="10000"/>
                  </a:schemeClr>
                </a:solidFill>
              </a:rPr>
              <a:t>бензодиазепины</a:t>
            </a: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 и </a:t>
            </a:r>
            <a:r>
              <a:rPr lang="ru-RU" sz="2800" dirty="0" err="1">
                <a:solidFill>
                  <a:schemeClr val="tx1">
                    <a:lumMod val="10000"/>
                  </a:schemeClr>
                </a:solidFill>
              </a:rPr>
              <a:t>др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).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9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РЕКОМЕНДУЕМЫЕ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КЛИНИЧЕСКИЕ И ЛАБОРАТОРНЫЕ ИССЛЕДОВАНИЯ ПРИ НАЛИЧИИ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КОГНИТИВНЫХ НАРУШЕНИЙ</a:t>
            </a:r>
            <a:endParaRPr lang="ru-RU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465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ОБЩИЕ АНАЛИЗЫ КРОВИ И МОЧИ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БИОХИМИЧЕСКИЙ АНАЛИЗ КРОВИ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АНАЛИЗ КРОВИ НА Т3, Т4, ТТГ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ВИТАМИН В12 И ФОЛИЕВАЯ КИСЛОТА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НЕЙРОПСИХОЛОГИЧЕСКОЕ ОБСЛЕДОВАНИЕ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ЭКГ, суточное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мониторирование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АД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ДУПЛЕКСНОЕ СКАНИРОВАНИЕ МАГ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КТ или МРТ головного мозга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29000" y="36576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80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468560" y="476672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</a:rPr>
              <a:t>Илья </a:t>
            </a:r>
            <a:r>
              <a:rPr lang="ru-RU" sz="4400" dirty="0" smtClean="0">
                <a:solidFill>
                  <a:srgbClr val="FFFFFF"/>
                </a:solidFill>
              </a:rPr>
              <a:t>Ильич Мечников</a:t>
            </a:r>
          </a:p>
          <a:p>
            <a:pPr algn="ctr"/>
            <a:endParaRPr lang="ru-RU" sz="800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Основатель научной геронтологии </a:t>
            </a:r>
          </a:p>
          <a:p>
            <a:pPr algn="ctr"/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www.russia-today.ru/old/archive/2005/no_11/pict/metchni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3884"/>
            <a:ext cx="19335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50100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974850" algn="l"/>
              </a:tabLst>
            </a:pPr>
            <a:r>
              <a:rPr lang="ru-RU" sz="4800" dirty="0"/>
              <a:t>«Старость – болезнь,     которую надо лечить»</a:t>
            </a:r>
          </a:p>
        </p:txBody>
      </p:sp>
    </p:spTree>
    <p:extLst>
      <p:ext uri="{BB962C8B-B14F-4D97-AF65-F5344CB8AC3E}">
        <p14:creationId xmlns:p14="http://schemas.microsoft.com/office/powerpoint/2010/main" val="25473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72400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объективизации когнитивных нарушений применяют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cap="all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нейропсихологическое тестирование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ru-RU" sz="3200" b="1" cap="all" dirty="0" smtClean="0">
                <a:solidFill>
                  <a:srgbClr val="FF6600"/>
                </a:solidFill>
              </a:rPr>
              <a:t>Методы оценки </a:t>
            </a:r>
            <a:br>
              <a:rPr lang="ru-RU" sz="3200" b="1" cap="all" dirty="0" smtClean="0">
                <a:solidFill>
                  <a:srgbClr val="FF6600"/>
                </a:solidFill>
              </a:rPr>
            </a:br>
            <a:r>
              <a:rPr lang="ru-RU" sz="3200" b="1" cap="all" dirty="0" smtClean="0">
                <a:solidFill>
                  <a:srgbClr val="FF6600"/>
                </a:solidFill>
              </a:rPr>
              <a:t>когнитивных функций</a:t>
            </a:r>
            <a:endParaRPr lang="ru-RU" sz="3200" b="1" cap="all" dirty="0">
              <a:solidFill>
                <a:srgbClr val="FF66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51520" y="1556792"/>
          <a:ext cx="8640960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499"/>
                <a:gridCol w="5431461"/>
              </a:tblGrid>
              <a:tr h="4162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Когнитивные функции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Тесты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62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Внимание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Счёт, повторение цифр, соединение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цифр по порядку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02635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Память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Заучивание слов, рассказа, запоминание рисунков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или предметов с последующим их называнием и узнаванием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02635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Речь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Повторение слов, объяснение смысла слов, категориальные и литеральные ассоциации, называние картинок и предметов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184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Зрительно-пространственные функции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Копирование или рисование предметов, тест рисования часов, распознавание предметов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18451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Праксис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Выполнение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определённых действий (кулак-ребро-ладонь), повтор поз, жестов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184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Регуляторные функции</a:t>
                      </a:r>
                      <a:endParaRPr lang="ru-RU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БТЛД, интерпретация пословиц, фонетическая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речевая активность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51520" y="-24222"/>
            <a:ext cx="8640960" cy="40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ПОДХОДЫ К ЛЕЧЕНИЮ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КОГНИТИВНЫХ РАССТРОЙСТВ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342900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</a:br>
            <a:endParaRPr lang="ru-RU" altLang="ru-RU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oxu.azstatic.com/uploads/W1siZiIsIjIwMTUvMDQvMDgvMTUvMzMvMTQvNTAzL2Rlcm1hbjIuanBnIl0sWyJwIiwiZW5jb2RlIiwianBnIiwiLXF1YWxpdHkgODAiXSxbInAiLCJ0aHVtYiIsIjYyMHg0NjAjIl1d?sha=914505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711365" cy="2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EF1-0987-496C-9C2D-529327F6A975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256002" name="Rectangle 8194"/>
          <p:cNvSpPr>
            <a:spLocks noChangeArrowheads="1"/>
          </p:cNvSpPr>
          <p:nvPr/>
        </p:nvSpPr>
        <p:spPr bwMode="auto">
          <a:xfrm>
            <a:off x="838200" y="3810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1pPr>
            <a:lvl2pPr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2pPr>
            <a:lvl3pPr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3pPr>
            <a:lvl4pPr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4pPr>
            <a:lvl5pPr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9pPr>
          </a:lstStyle>
          <a:p>
            <a:pPr algn="ctr"/>
            <a:r>
              <a:rPr lang="ru-RU" altLang="ru-RU" sz="4400" b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Лекарства, которые могут предотвратить </a:t>
            </a:r>
            <a:r>
              <a:rPr lang="ru-RU" altLang="ru-RU" sz="4400" b="1" u="sng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деменцию </a:t>
            </a:r>
            <a:endParaRPr lang="en-US" altLang="ru-RU" sz="4400" b="1" u="sng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03" name="Rectangle 8195"/>
          <p:cNvSpPr>
            <a:spLocks noChangeArrowheads="1"/>
          </p:cNvSpPr>
          <p:nvPr/>
        </p:nvSpPr>
        <p:spPr bwMode="auto">
          <a:xfrm>
            <a:off x="539552" y="1981200"/>
            <a:ext cx="86044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haroni" panose="02010803020104030203" pitchFamily="2" charset="-79"/>
                <a:cs typeface="Times New Roman (Hebrew)" charset="-79"/>
              </a:defRPr>
            </a:lvl9pPr>
          </a:lstStyle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Антигипертензивная</a:t>
            </a: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 терапия</a:t>
            </a:r>
            <a:endParaRPr lang="en-US" altLang="ru-RU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Средства, снижающие уровень липидов</a:t>
            </a:r>
            <a:endParaRPr lang="en-US" altLang="ru-RU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НПВС</a:t>
            </a:r>
            <a:endParaRPr lang="en-US" altLang="ru-RU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Фолиевая кислота</a:t>
            </a:r>
            <a:r>
              <a:rPr lang="en-US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</a:t>
            </a:r>
            <a:r>
              <a:rPr lang="en-US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ru-RU" sz="3200" b="1" baseline="-25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Антиоксиданты</a:t>
            </a:r>
            <a:endParaRPr lang="en-US" altLang="ru-RU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spcBef>
                <a:spcPct val="20000"/>
              </a:spcBef>
              <a:buClr>
                <a:schemeClr val="folHlink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Эстрогены</a:t>
            </a:r>
            <a:r>
              <a:rPr lang="en-US" altLang="ru-RU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8955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6600"/>
                </a:solidFill>
              </a:rPr>
              <a:t>ЛЕЧЕНИЕ</a:t>
            </a:r>
            <a:endParaRPr lang="ru-RU" sz="5400" b="1" dirty="0">
              <a:solidFill>
                <a:srgbClr val="FF66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5306" y="2924944"/>
            <a:ext cx="48965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>
                <a:solidFill>
                  <a:schemeClr val="tx1">
                    <a:lumMod val="10000"/>
                  </a:schemeClr>
                </a:solidFill>
              </a:rPr>
              <a:t>НЕ</a:t>
            </a:r>
            <a:r>
              <a:rPr lang="ru-RU" b="1" kern="0" dirty="0" smtClean="0">
                <a:solidFill>
                  <a:schemeClr val="tx1">
                    <a:lumMod val="10000"/>
                  </a:schemeClr>
                </a:solidFill>
              </a:rPr>
              <a:t>ДЕМЕНТНЫХ НАРУШЕНИЙ</a:t>
            </a:r>
            <a:endParaRPr lang="ru-RU" b="1" kern="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56076" y="2801144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b="1" kern="0" dirty="0" smtClean="0">
                <a:solidFill>
                  <a:schemeClr val="tx1">
                    <a:lumMod val="10000"/>
                  </a:schemeClr>
                </a:solidFill>
              </a:rPr>
              <a:t>ДЕМЕНЦИИ</a:t>
            </a:r>
            <a:endParaRPr lang="ru-RU" b="1" kern="0" dirty="0">
              <a:solidFill>
                <a:schemeClr val="tx1">
                  <a:lumMod val="1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2627784" y="1628800"/>
            <a:ext cx="1584176" cy="11521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5256076" y="1628800"/>
            <a:ext cx="1548172" cy="1296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ВЕДЕНИЕ ПАЦИЕНТОВ С ЛЁГКИМИ И УМЕРЕННЫМИ КОГНИТИВНЫМИ РАССТРОЙСТВАМИ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вторичная профилактика деменции, замедление темпа прогрессирования когнитивных расстройств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уменьшение выраженности уже имеющихся нарушений с целью улучшения качества жизни пациентов и их родственников.</a:t>
            </a: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339" y="476672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ЛЕЧЕНИЕ НЕДЕМЕНТНЫХ</a:t>
            </a:r>
          </a:p>
          <a:p>
            <a:pPr algn="ctr">
              <a:spcBef>
                <a:spcPts val="1200"/>
              </a:spcBef>
            </a:pPr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КОГНИТИВНЫХ РАССТРОЙСТВ</a:t>
            </a:r>
            <a:endParaRPr lang="ru-RU" sz="3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НЕМЕДИКАМЕНТОЗНЫЕ МЕТОДЫ КОРРЕКЦИИ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- КОГНИТИВНЫЙ ТРЕНИНГ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- ФИЗИЧЕСКИЕ УПРАЖНЕНИЯ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МЕДИКАМЕНТОЗНЫЕ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МЕТОДЫ КОРРЕКЦИИ</a:t>
            </a:r>
          </a:p>
        </p:txBody>
      </p:sp>
    </p:spTree>
    <p:extLst>
      <p:ext uri="{BB962C8B-B14F-4D97-AF65-F5344CB8AC3E}">
        <p14:creationId xmlns:p14="http://schemas.microsoft.com/office/powerpoint/2010/main" val="36551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374" y="33265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ЛЕЧЕНИЕ НЕДЕМЕНТНЫХ КОГНИТИВНЫХ РАССТРОЙСТВ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18" y="1690509"/>
            <a:ext cx="903649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</a:rPr>
              <a:t>-  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лечение сердечно-сосудистых факторов риска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коррекция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дисметаболических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нарушений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800" dirty="0">
                <a:solidFill>
                  <a:schemeClr val="tx1">
                    <a:lumMod val="10000"/>
                  </a:schemeClr>
                </a:solidFill>
              </a:rPr>
              <a:t>лечение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депрессии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НЕЙРОПРОТЕКТИВНАЯ ТЕРАПИЯ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применение   вазоактивных (сосудистых)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                      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нейрометаболических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препаратов</a:t>
            </a:r>
          </a:p>
          <a:p>
            <a:pPr>
              <a:spcBef>
                <a:spcPts val="600"/>
              </a:spcBef>
            </a:pPr>
            <a:r>
              <a:rPr lang="ru-RU" sz="3200" dirty="0" smtClean="0">
                <a:solidFill>
                  <a:schemeClr val="tx1">
                    <a:lumMod val="10000"/>
                  </a:schemeClr>
                </a:solidFill>
              </a:rPr>
              <a:t>                      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ингибиторов </a:t>
            </a: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</a:rPr>
              <a:t>NMDA-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рецепторов</a:t>
            </a:r>
          </a:p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077218"/>
            <a:ext cx="91313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i="1" u="sng" dirty="0" smtClean="0"/>
              <a:t>ВАЗОАКТИВНАЯ ТЕРАПИЯ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- ФИТОПРЕПАРАТЫ (</a:t>
            </a:r>
            <a:r>
              <a:rPr lang="ru-RU" altLang="ru-RU" sz="2000" kern="0" dirty="0" smtClean="0"/>
              <a:t>экстракт </a:t>
            </a:r>
            <a:r>
              <a:rPr lang="ru-RU" altLang="ru-RU" sz="2000" kern="0" dirty="0" err="1" smtClean="0"/>
              <a:t>гинкго</a:t>
            </a:r>
            <a:r>
              <a:rPr lang="ru-RU" altLang="ru-RU" sz="2000" kern="0" dirty="0" smtClean="0"/>
              <a:t> </a:t>
            </a:r>
            <a:r>
              <a:rPr lang="ru-RU" altLang="ru-RU" sz="2000" kern="0" dirty="0" err="1" smtClean="0"/>
              <a:t>билоба</a:t>
            </a:r>
            <a:r>
              <a:rPr lang="en-US" altLang="ru-RU" sz="2000" kern="0" dirty="0" smtClean="0"/>
              <a:t> </a:t>
            </a:r>
            <a:r>
              <a:rPr lang="en-US" altLang="ru-RU" sz="2000" kern="0" dirty="0" err="1" smtClean="0"/>
              <a:t>EGb</a:t>
            </a:r>
            <a:r>
              <a:rPr lang="en-US" altLang="ru-RU" sz="2000" kern="0" dirty="0" smtClean="0"/>
              <a:t> 761</a:t>
            </a:r>
            <a:r>
              <a:rPr lang="ru-RU" altLang="ru-RU" sz="2000" kern="0" dirty="0" smtClean="0"/>
              <a:t> (</a:t>
            </a:r>
            <a:r>
              <a:rPr lang="ru-RU" sz="2000" dirty="0" err="1" smtClean="0"/>
              <a:t>танакан</a:t>
            </a:r>
            <a:r>
              <a:rPr lang="ru-RU" sz="2000" dirty="0" smtClean="0"/>
              <a:t>, </a:t>
            </a:r>
            <a:r>
              <a:rPr lang="ru-RU" sz="2000" dirty="0" err="1" smtClean="0"/>
              <a:t>мемоплант</a:t>
            </a:r>
            <a:r>
              <a:rPr lang="ru-RU" altLang="ru-RU" sz="2000" kern="0" dirty="0" smtClean="0"/>
              <a:t>)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   - ИНГИБИТОРЫ ФОСФОДИЭСТЕРАЗЫ (</a:t>
            </a:r>
            <a:r>
              <a:rPr lang="ru-RU" sz="2000" dirty="0" err="1" smtClean="0"/>
              <a:t>винпоцетин</a:t>
            </a:r>
            <a:r>
              <a:rPr lang="ru-RU" sz="2000" dirty="0" smtClean="0"/>
              <a:t>  </a:t>
            </a:r>
            <a:r>
              <a:rPr lang="ru-RU" sz="2000" dirty="0"/>
              <a:t>и др.)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- БЛОКАТОРЫ </a:t>
            </a:r>
            <a:r>
              <a:rPr lang="ru-RU" sz="2000" dirty="0" err="1" smtClean="0"/>
              <a:t>Са</a:t>
            </a:r>
            <a:r>
              <a:rPr lang="ru-RU" sz="2000" dirty="0" smtClean="0"/>
              <a:t> каналов (</a:t>
            </a:r>
            <a:r>
              <a:rPr lang="ru-RU" sz="2000" dirty="0" err="1" smtClean="0"/>
              <a:t>нимодипин</a:t>
            </a:r>
            <a:r>
              <a:rPr lang="ru-RU" sz="2000" dirty="0" smtClean="0"/>
              <a:t>, </a:t>
            </a:r>
            <a:r>
              <a:rPr lang="ru-RU" sz="2000" dirty="0" err="1" smtClean="0"/>
              <a:t>циннаризин</a:t>
            </a:r>
            <a:r>
              <a:rPr lang="ru-RU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- АЛЬФА-2-АДРЕНОБЛОКАТОРЫ (</a:t>
            </a:r>
            <a:r>
              <a:rPr lang="ru-RU" sz="2000" dirty="0" err="1" smtClean="0"/>
              <a:t>ницерголин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пирибедил</a:t>
            </a:r>
            <a:r>
              <a:rPr lang="ru-RU" sz="2000" dirty="0" smtClean="0"/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/>
              <a:t>   - БЛОКАТОР СЕРОТОНИНОВЫХ </a:t>
            </a:r>
            <a:r>
              <a:rPr lang="ru-RU" sz="2000" dirty="0"/>
              <a:t>РЕЦЕПТОРОВ </a:t>
            </a:r>
            <a:r>
              <a:rPr lang="ru-RU" sz="2000" dirty="0" smtClean="0"/>
              <a:t>ТИПА 5НТ2 (</a:t>
            </a:r>
            <a:r>
              <a:rPr lang="ru-RU" sz="2000" dirty="0" err="1" smtClean="0"/>
              <a:t>дузофарм</a:t>
            </a:r>
            <a:r>
              <a:rPr lang="ru-RU" sz="2000" dirty="0" smtClean="0"/>
              <a:t>)</a:t>
            </a:r>
            <a:endParaRPr lang="ru-RU" sz="2000" dirty="0"/>
          </a:p>
          <a:p>
            <a:pPr marL="457200" indent="-457200">
              <a:spcBef>
                <a:spcPts val="600"/>
              </a:spcBef>
              <a:buAutoNum type="arabicPeriod" startAt="2"/>
            </a:pPr>
            <a:r>
              <a:rPr lang="ru-RU" sz="2000" i="1" u="sng" dirty="0" smtClean="0"/>
              <a:t>НЕЙРОМЕТАБОЛИЧЕСКАЯ ТЕРАПИЯ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- ПРОИЗВОДНЫЕ ПИРРОЛИДОНА (</a:t>
            </a:r>
            <a:r>
              <a:rPr lang="ru-RU" sz="2000" dirty="0" err="1" smtClean="0"/>
              <a:t>фенотропил</a:t>
            </a:r>
            <a:r>
              <a:rPr lang="ru-RU" sz="2000" dirty="0" smtClean="0"/>
              <a:t> и др.)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- НЕЙРОПЕПТИДЫ (</a:t>
            </a:r>
            <a:r>
              <a:rPr lang="ru-RU" sz="2000" dirty="0" err="1" smtClean="0"/>
              <a:t>актовегин</a:t>
            </a:r>
            <a:r>
              <a:rPr lang="ru-RU" sz="2000" dirty="0" smtClean="0"/>
              <a:t>, </a:t>
            </a:r>
            <a:r>
              <a:rPr lang="ru-RU" sz="2000" dirty="0" err="1" smtClean="0"/>
              <a:t>церебролизин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кортексин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семакс</a:t>
            </a:r>
            <a:r>
              <a:rPr lang="ru-RU" sz="2000" dirty="0" smtClean="0"/>
              <a:t>, </a:t>
            </a:r>
            <a:r>
              <a:rPr lang="ru-RU" sz="2000" dirty="0" err="1" smtClean="0"/>
              <a:t>ноопепт</a:t>
            </a:r>
            <a:r>
              <a:rPr lang="ru-RU" sz="2000" dirty="0" smtClean="0"/>
              <a:t> и др.)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- </a:t>
            </a:r>
            <a:r>
              <a:rPr lang="ru-RU" sz="2000" cap="all" dirty="0" smtClean="0"/>
              <a:t>предшественники фосфолипидов (</a:t>
            </a:r>
            <a:r>
              <a:rPr lang="ru-RU" sz="2000" dirty="0" err="1" smtClean="0"/>
              <a:t>цитиколин</a:t>
            </a:r>
            <a:r>
              <a:rPr lang="ru-RU" sz="2000" dirty="0" smtClean="0"/>
              <a:t>, холина </a:t>
            </a:r>
            <a:r>
              <a:rPr lang="ru-RU" sz="2000" dirty="0" err="1" smtClean="0"/>
              <a:t>альфосцерат</a:t>
            </a:r>
            <a:r>
              <a:rPr lang="ru-RU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-АНТИОКСИДАНТЫ (</a:t>
            </a:r>
            <a:r>
              <a:rPr lang="ru-RU" sz="2000" dirty="0" err="1" smtClean="0"/>
              <a:t>мексидол</a:t>
            </a:r>
            <a:r>
              <a:rPr lang="ru-RU" sz="2000" dirty="0" smtClean="0"/>
              <a:t>, </a:t>
            </a:r>
            <a:r>
              <a:rPr lang="ru-RU" sz="2000" dirty="0" err="1" smtClean="0"/>
              <a:t>церекард</a:t>
            </a:r>
            <a:r>
              <a:rPr lang="ru-RU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cs typeface="Times New Roman" pitchFamily="18" charset="0"/>
              </a:rPr>
              <a:t>  - </a:t>
            </a:r>
            <a:r>
              <a:rPr lang="ru-RU" sz="2000" cap="all" dirty="0" smtClean="0">
                <a:cs typeface="Times New Roman" pitchFamily="18" charset="0"/>
              </a:rPr>
              <a:t>АНТАГОНИСТ </a:t>
            </a:r>
            <a:r>
              <a:rPr lang="ru-RU" sz="2000" cap="all" dirty="0" err="1">
                <a:cs typeface="Times New Roman" pitchFamily="18" charset="0"/>
              </a:rPr>
              <a:t>глутаматных</a:t>
            </a:r>
            <a:r>
              <a:rPr lang="ru-RU" sz="2000" cap="all" dirty="0">
                <a:cs typeface="Times New Roman" pitchFamily="18" charset="0"/>
              </a:rPr>
              <a:t> </a:t>
            </a:r>
            <a:r>
              <a:rPr lang="en-US" sz="2000" cap="all" dirty="0">
                <a:cs typeface="Times New Roman" pitchFamily="18" charset="0"/>
              </a:rPr>
              <a:t>NMDA</a:t>
            </a:r>
            <a:r>
              <a:rPr lang="ru-RU" sz="2000" cap="all" dirty="0" smtClean="0">
                <a:cs typeface="Times New Roman" pitchFamily="18" charset="0"/>
              </a:rPr>
              <a:t>-рецепторов </a:t>
            </a:r>
            <a:r>
              <a:rPr lang="ru-RU" sz="2000" dirty="0" smtClean="0">
                <a:cs typeface="Times New Roman" pitchFamily="18" charset="0"/>
              </a:rPr>
              <a:t>(</a:t>
            </a:r>
            <a:r>
              <a:rPr lang="ru-RU" sz="2000" dirty="0" err="1" smtClean="0">
                <a:cs typeface="Times New Roman" pitchFamily="18" charset="0"/>
              </a:rPr>
              <a:t>акатинол</a:t>
            </a:r>
            <a:r>
              <a:rPr lang="ru-RU" sz="2000" dirty="0" smtClean="0">
                <a:cs typeface="Times New Roman" pitchFamily="18" charset="0"/>
              </a:rPr>
              <a:t>)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339" y="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ЛЕЧЕНИЕ НЕДЕМЕНТНЫХ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КОГНИТИВНЫХ РАССТРОЙСТВ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2276872"/>
            <a:ext cx="87852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altLang="ru-RU" kern="0" cap="all" dirty="0" err="1" smtClean="0">
                <a:solidFill>
                  <a:schemeClr val="tx1"/>
                </a:solidFill>
              </a:rPr>
              <a:t>Мемоплант</a:t>
            </a:r>
            <a:r>
              <a:rPr lang="en-US" altLang="ru-RU" kern="0" baseline="50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ru-RU" altLang="ru-RU" kern="0" baseline="500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ru-RU" altLang="ru-RU" kern="0" dirty="0" smtClean="0">
                <a:solidFill>
                  <a:schemeClr val="tx1"/>
                </a:solidFill>
                <a:cs typeface="Tahoma" pitchFamily="34" charset="0"/>
              </a:rPr>
              <a:t>- </a:t>
            </a:r>
            <a:r>
              <a:rPr lang="ru-RU" altLang="ru-RU" kern="0" dirty="0" smtClean="0">
                <a:solidFill>
                  <a:schemeClr val="tx1"/>
                </a:solidFill>
              </a:rPr>
              <a:t>стандартизированный экстракт гинкго </a:t>
            </a:r>
            <a:r>
              <a:rPr lang="ru-RU" altLang="ru-RU" kern="0" dirty="0" err="1" smtClean="0">
                <a:solidFill>
                  <a:schemeClr val="tx1"/>
                </a:solidFill>
              </a:rPr>
              <a:t>билоба</a:t>
            </a:r>
            <a:r>
              <a:rPr lang="en-US" altLang="ru-RU" kern="0" dirty="0" smtClean="0">
                <a:solidFill>
                  <a:schemeClr val="tx1"/>
                </a:solidFill>
              </a:rPr>
              <a:t> </a:t>
            </a:r>
            <a:r>
              <a:rPr lang="en-US" altLang="ru-RU" kern="0" dirty="0" err="1" smtClean="0">
                <a:solidFill>
                  <a:schemeClr val="tx1"/>
                </a:solidFill>
              </a:rPr>
              <a:t>EGb</a:t>
            </a:r>
            <a:r>
              <a:rPr lang="en-US" altLang="ru-RU" kern="0" dirty="0" smtClean="0">
                <a:solidFill>
                  <a:schemeClr val="tx1"/>
                </a:solidFill>
              </a:rPr>
              <a:t> 761</a:t>
            </a:r>
            <a:r>
              <a:rPr lang="en-US" altLang="ru-RU" kern="0" baseline="50000" dirty="0" smtClean="0">
                <a:solidFill>
                  <a:schemeClr val="tx1"/>
                </a:solidFill>
                <a:cs typeface="Tahoma" pitchFamily="34" charset="0"/>
              </a:rPr>
              <a:t>®</a:t>
            </a:r>
            <a:endParaRPr lang="ru-RU" altLang="ru-RU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714202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К когнитивным функциям относятся </a:t>
            </a:r>
            <a:r>
              <a:rPr lang="ru-RU" sz="6000" dirty="0">
                <a:solidFill>
                  <a:srgbClr val="FF6600"/>
                </a:solidFill>
              </a:rPr>
              <a:t/>
            </a:r>
            <a:br>
              <a:rPr lang="ru-RU" sz="6000" dirty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Внимание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Память</a:t>
            </a:r>
            <a:endParaRPr lang="ru-RU" dirty="0">
              <a:solidFill>
                <a:schemeClr val="tx1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Речь</a:t>
            </a:r>
            <a:endParaRPr lang="ru-RU" dirty="0">
              <a:solidFill>
                <a:schemeClr val="tx1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Гнозис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– узнавание</a:t>
            </a:r>
          </a:p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Праксис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– целенаправленные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движения</a:t>
            </a:r>
          </a:p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Интеллект</a:t>
            </a:r>
          </a:p>
          <a:p>
            <a:endParaRPr lang="ru-RU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4591564" y="1678810"/>
            <a:ext cx="43769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300" dirty="0">
                <a:solidFill>
                  <a:srgbClr val="FF0000"/>
                </a:solidFill>
                <a:latin typeface="Calibri"/>
              </a:rPr>
              <a:t>Экстракт 1 ≠ Экстракт 2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23528" y="2420888"/>
            <a:ext cx="724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ts val="1350"/>
              </a:spcBef>
              <a:buClr>
                <a:srgbClr val="FF3399"/>
              </a:buClr>
              <a:buSzPct val="200000"/>
              <a:buBlip>
                <a:blip r:embed="rId3"/>
              </a:buBlip>
              <a:defRPr/>
            </a:pPr>
            <a:r>
              <a:rPr lang="ru-RU" dirty="0">
                <a:cs typeface="Arial" pitchFamily="34" charset="0"/>
              </a:rPr>
              <a:t>Доказана уникальность экстракта </a:t>
            </a:r>
            <a:r>
              <a:rPr lang="en-US" dirty="0" err="1"/>
              <a:t>EGb</a:t>
            </a:r>
            <a:r>
              <a:rPr lang="en-US" dirty="0"/>
              <a:t> 761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ru-RU" dirty="0"/>
              <a:t>                         </a:t>
            </a:r>
            <a:r>
              <a:rPr lang="en-US" dirty="0">
                <a:cs typeface="Arial" pitchFamily="34" charset="0"/>
              </a:rPr>
              <a:t>	</a:t>
            </a:r>
            <a:endParaRPr lang="ru-RU" dirty="0">
              <a:cs typeface="Arial" pitchFamily="34" charset="0"/>
            </a:endParaRPr>
          </a:p>
          <a:p>
            <a:pPr marL="257175" indent="-257175">
              <a:spcBef>
                <a:spcPts val="450"/>
              </a:spcBef>
              <a:buClr>
                <a:srgbClr val="FF3399"/>
              </a:buClr>
              <a:buSzPct val="200000"/>
              <a:buBlip>
                <a:blip r:embed="rId3"/>
              </a:buBlip>
              <a:defRPr/>
            </a:pPr>
            <a:r>
              <a:rPr lang="ru-RU" dirty="0" smtClean="0">
                <a:cs typeface="Arial" pitchFamily="34" charset="0"/>
              </a:rPr>
              <a:t>Среди </a:t>
            </a:r>
            <a:r>
              <a:rPr lang="ru-RU" dirty="0">
                <a:cs typeface="Arial" pitchFamily="34" charset="0"/>
              </a:rPr>
              <a:t>различных экстрактов Гинкго, только </a:t>
            </a:r>
            <a:r>
              <a:rPr lang="en-US" dirty="0" err="1"/>
              <a:t>EGb</a:t>
            </a:r>
            <a:r>
              <a:rPr lang="en-US" dirty="0"/>
              <a:t> 761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ru-RU" dirty="0"/>
              <a:t>отвечает всем требованиям                       Европейской Фармакопеи</a:t>
            </a:r>
            <a:endParaRPr lang="de-DE" dirty="0">
              <a:cs typeface="Arial" pitchFamily="34" charset="0"/>
            </a:endParaRPr>
          </a:p>
        </p:txBody>
      </p:sp>
      <p:pic>
        <p:nvPicPr>
          <p:cNvPr id="71686" name="Рисунок 7" descr="Листья гинкго било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941909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80151"/>
            <a:ext cx="82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kern="0" cap="all" dirty="0" err="1"/>
              <a:t>Мемоплант</a:t>
            </a:r>
            <a:r>
              <a:rPr lang="en-US" altLang="ru-RU" sz="2700" kern="0" baseline="50000" dirty="0">
                <a:cs typeface="Tahoma" pitchFamily="34" charset="0"/>
              </a:rPr>
              <a:t> </a:t>
            </a:r>
            <a:r>
              <a:rPr lang="ru-RU" altLang="ru-RU" sz="2700" kern="0" baseline="50000" dirty="0">
                <a:cs typeface="Tahoma" pitchFamily="34" charset="0"/>
              </a:rPr>
              <a:t> </a:t>
            </a:r>
            <a:r>
              <a:rPr lang="ru-RU" altLang="ru-RU" sz="2700" kern="0" dirty="0">
                <a:cs typeface="Tahoma" pitchFamily="34" charset="0"/>
              </a:rPr>
              <a:t>- </a:t>
            </a:r>
            <a:r>
              <a:rPr lang="ru-RU" altLang="ru-RU" sz="2700" kern="0" dirty="0"/>
              <a:t>стандартизированный экстракт гинкго </a:t>
            </a:r>
            <a:r>
              <a:rPr lang="ru-RU" altLang="ru-RU" sz="2700" kern="0" dirty="0" err="1"/>
              <a:t>билоба</a:t>
            </a:r>
            <a:r>
              <a:rPr lang="en-US" altLang="ru-RU" sz="2700" kern="0" dirty="0"/>
              <a:t> </a:t>
            </a:r>
            <a:r>
              <a:rPr lang="en-US" altLang="ru-RU" sz="2700" kern="0" dirty="0" err="1"/>
              <a:t>EGb</a:t>
            </a:r>
            <a:r>
              <a:rPr lang="en-US" altLang="ru-RU" sz="2700" kern="0" dirty="0"/>
              <a:t> 761</a:t>
            </a:r>
            <a:r>
              <a:rPr lang="en-US" altLang="ru-RU" sz="2700" kern="0" baseline="50000" dirty="0">
                <a:cs typeface="Tahoma" pitchFamily="34" charset="0"/>
              </a:rPr>
              <a:t>®</a:t>
            </a:r>
            <a:endParaRPr lang="ru-RU" altLang="ru-RU" sz="2700" kern="0" dirty="0"/>
          </a:p>
        </p:txBody>
      </p:sp>
    </p:spTree>
    <p:extLst>
      <p:ext uri="{BB962C8B-B14F-4D97-AF65-F5344CB8AC3E}">
        <p14:creationId xmlns:p14="http://schemas.microsoft.com/office/powerpoint/2010/main" val="13222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172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МЕМОПЛАНТ улучшает когнитивные функции </a:t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достоверно эффективнее </a:t>
            </a:r>
            <a:r>
              <a:rPr lang="ru-RU" sz="2400" b="1" dirty="0" err="1" smtClean="0">
                <a:solidFill>
                  <a:srgbClr val="C00000"/>
                </a:solidFill>
                <a:latin typeface="Arial" charset="0"/>
              </a:rPr>
              <a:t>ноотропов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  <a:latin typeface="Arial" charset="0"/>
              </a:rPr>
              <a:t>винпоцетина</a:t>
            </a:r>
            <a:endParaRPr lang="ru-RU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476250" y="1244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dirty="0">
                <a:latin typeface="Calibri"/>
                <a:cs typeface="Arial" charset="0"/>
              </a:rPr>
              <a:t>Динамика когнитивных нарушений 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dirty="0">
                <a:latin typeface="Calibri"/>
                <a:cs typeface="Arial" charset="0"/>
              </a:rPr>
              <a:t>Тест MMSE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b="0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20486" name="Picture 5" descr="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3075"/>
            <a:ext cx="81724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Subtitle 2"/>
          <p:cNvSpPr txBox="1">
            <a:spLocks/>
          </p:cNvSpPr>
          <p:nvPr/>
        </p:nvSpPr>
        <p:spPr bwMode="auto">
          <a:xfrm>
            <a:off x="2419350" y="5300663"/>
            <a:ext cx="6400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spcBef>
                <a:spcPct val="20000"/>
              </a:spcBef>
              <a:buFont typeface="Arial" charset="0"/>
              <a:buNone/>
            </a:pPr>
            <a:r>
              <a:rPr lang="en-US" sz="1200" b="0">
                <a:solidFill>
                  <a:srgbClr val="898989"/>
                </a:solidFill>
                <a:latin typeface="Calibri" pitchFamily="34" charset="0"/>
                <a:cs typeface="Arial" charset="0"/>
              </a:rPr>
              <a:t>И.В. Литвиненко с соавт., 2014</a:t>
            </a:r>
          </a:p>
        </p:txBody>
      </p:sp>
      <p:sp>
        <p:nvSpPr>
          <p:cNvPr id="20488" name="Subtitle 2"/>
          <p:cNvSpPr txBox="1">
            <a:spLocks/>
          </p:cNvSpPr>
          <p:nvPr/>
        </p:nvSpPr>
        <p:spPr bwMode="auto">
          <a:xfrm>
            <a:off x="561975" y="5661025"/>
            <a:ext cx="8331200" cy="746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Открытое сравнительное терапевтическое наблюдательное исследование препарата МЕМОПЛАНТ 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 дозе 240 мг/сутки в течение 24 недель в лечении пациентов с 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дисциркуляторной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энцефалопатией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по сравнению со стандартной терапией. n=45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9750" y="6453188"/>
            <a:ext cx="8594725" cy="341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prstClr val="black"/>
                </a:solidFill>
              </a:rPr>
              <a:t>**   Стандартная терапия дисциркуляторной энцефалопатии – препараты группы ноотропов и винпоцетина </a:t>
            </a:r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Прямоугольник 1"/>
          <p:cNvSpPr>
            <a:spLocks noChangeArrowheads="1"/>
          </p:cNvSpPr>
          <p:nvPr/>
        </p:nvSpPr>
        <p:spPr bwMode="auto">
          <a:xfrm>
            <a:off x="-32155" y="6093296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dirty="0" err="1" smtClean="0">
                <a:solidFill>
                  <a:srgbClr val="FFFFFF"/>
                </a:solidFill>
              </a:rPr>
              <a:t>Klopp</a:t>
            </a:r>
            <a:r>
              <a:rPr lang="en-US" altLang="ru-RU" sz="1200" dirty="0" smtClean="0">
                <a:solidFill>
                  <a:srgbClr val="FFFFFF"/>
                </a:solidFill>
              </a:rPr>
              <a:t> N</a:t>
            </a:r>
          </a:p>
          <a:p>
            <a:r>
              <a:rPr lang="de-DE" altLang="ru-RU" sz="1200" b="0" dirty="0" err="1" smtClean="0">
                <a:solidFill>
                  <a:srgbClr val="FFFFFF"/>
                </a:solidFill>
              </a:rPr>
              <a:t>Improvement</a:t>
            </a:r>
            <a:r>
              <a:rPr lang="de-DE" altLang="ru-RU" sz="1200" b="0" dirty="0" smtClean="0">
                <a:solidFill>
                  <a:srgbClr val="FFFFFF"/>
                </a:solidFill>
              </a:rPr>
              <a:t> </a:t>
            </a:r>
            <a:r>
              <a:rPr lang="de-DE" altLang="ru-RU" sz="1200" b="0" dirty="0" err="1" smtClean="0">
                <a:solidFill>
                  <a:srgbClr val="FFFFFF"/>
                </a:solidFill>
              </a:rPr>
              <a:t>of</a:t>
            </a:r>
            <a:r>
              <a:rPr lang="de-DE" altLang="ru-RU" sz="1200" b="0" dirty="0" smtClean="0">
                <a:solidFill>
                  <a:srgbClr val="FFFFFF"/>
                </a:solidFill>
              </a:rPr>
              <a:t> </a:t>
            </a:r>
            <a:r>
              <a:rPr lang="de-DE" altLang="ru-RU" sz="1200" b="0" dirty="0" err="1" smtClean="0">
                <a:solidFill>
                  <a:srgbClr val="FFFFFF"/>
                </a:solidFill>
              </a:rPr>
              <a:t>Microcirculation</a:t>
            </a:r>
            <a:endParaRPr lang="de-DE" altLang="ru-RU" sz="1200" b="0" dirty="0" smtClean="0">
              <a:solidFill>
                <a:srgbClr val="FFFFFF"/>
              </a:solidFill>
            </a:endParaRPr>
          </a:p>
          <a:p>
            <a:r>
              <a:rPr lang="en-US" altLang="ru-RU" sz="1200" b="0" dirty="0" smtClean="0">
                <a:solidFill>
                  <a:srgbClr val="FFFFFF"/>
                </a:solidFill>
              </a:rPr>
              <a:t>Unpublished data</a:t>
            </a:r>
          </a:p>
        </p:txBody>
      </p:sp>
      <p:sp>
        <p:nvSpPr>
          <p:cNvPr id="163843" name="TextBox 2"/>
          <p:cNvSpPr txBox="1">
            <a:spLocks noChangeArrowheads="1"/>
          </p:cNvSpPr>
          <p:nvPr/>
        </p:nvSpPr>
        <p:spPr bwMode="auto">
          <a:xfrm>
            <a:off x="392598" y="1556792"/>
            <a:ext cx="8064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40 пациентов с различными заболеваниями 			гериатрической клиники</a:t>
            </a:r>
          </a:p>
          <a:p>
            <a:pPr indent="1074738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 принимали </a:t>
            </a:r>
            <a:r>
              <a:rPr lang="en-US" alt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EGb</a:t>
            </a:r>
            <a:r>
              <a:rPr lang="en-US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761</a:t>
            </a:r>
            <a:r>
              <a:rPr lang="en-US" altLang="ru-RU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мг/день</a:t>
            </a:r>
          </a:p>
          <a:p>
            <a:pPr indent="1074738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 – группа сравнения</a:t>
            </a:r>
          </a:p>
          <a:p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приема: 40 дней</a:t>
            </a:r>
          </a:p>
          <a:p>
            <a:endParaRPr lang="ru-RU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740400" algn="l"/>
                <a:tab pos="6189663" algn="l"/>
              </a:tabLst>
            </a:pPr>
            <a:r>
              <a:rPr lang="ru-RU" altLang="ru-RU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неинвазивное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5740400" algn="l"/>
                <a:tab pos="6189663" algn="l"/>
              </a:tabLst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микроциркуляции с </a:t>
            </a:r>
          </a:p>
          <a:p>
            <a:pPr>
              <a:tabLst>
                <a:tab pos="5740400" algn="l"/>
                <a:tab pos="6189663" algn="l"/>
              </a:tabLst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микроскопии высокого </a:t>
            </a:r>
          </a:p>
          <a:p>
            <a:pPr>
              <a:tabLst>
                <a:tab pos="5740400" algn="l"/>
                <a:tab pos="6189663" algn="l"/>
              </a:tabLst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в одних и тех же местах </a:t>
            </a:r>
          </a:p>
          <a:p>
            <a:pPr>
              <a:tabLst>
                <a:tab pos="5740400" algn="l"/>
                <a:tab pos="6189663" algn="l"/>
              </a:tabLst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и слизистой прямой кишки</a:t>
            </a:r>
          </a:p>
        </p:txBody>
      </p:sp>
      <p:sp>
        <p:nvSpPr>
          <p:cNvPr id="163844" name="TextBox 3"/>
          <p:cNvSpPr txBox="1">
            <a:spLocks noChangeArrowheads="1"/>
          </p:cNvSpPr>
          <p:nvPr/>
        </p:nvSpPr>
        <p:spPr bwMode="auto">
          <a:xfrm>
            <a:off x="392598" y="292839"/>
            <a:ext cx="8258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Мемоплант</a:t>
            </a:r>
            <a:r>
              <a:rPr lang="ru-RU" altLang="ru-RU" sz="32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улучшает микроциркуляцию</a:t>
            </a:r>
          </a:p>
        </p:txBody>
      </p:sp>
      <p:pic>
        <p:nvPicPr>
          <p:cNvPr id="5" name="Picture 6" descr="Mikrozirkulation_vor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0" y="3553170"/>
            <a:ext cx="1829018" cy="17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ikrozirkulation_nach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72" y="3553170"/>
            <a:ext cx="1859632" cy="17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575367" y="5407833"/>
            <a:ext cx="1321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0" dirty="0" smtClean="0">
                <a:solidFill>
                  <a:srgbClr val="FFFFCC"/>
                </a:solidFill>
              </a:rPr>
              <a:t>До лечения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255195" y="5407833"/>
            <a:ext cx="1856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0" dirty="0" smtClean="0">
                <a:solidFill>
                  <a:srgbClr val="FFFFCC"/>
                </a:solidFill>
              </a:rPr>
              <a:t>На фоне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1415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/>
          <p:cNvSpPr txBox="1">
            <a:spLocks noChangeArrowheads="1"/>
          </p:cNvSpPr>
          <p:nvPr/>
        </p:nvSpPr>
        <p:spPr bwMode="auto">
          <a:xfrm>
            <a:off x="971550" y="882650"/>
            <a:ext cx="73453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C00000"/>
                </a:solidFill>
              </a:rPr>
              <a:t>Защита от токсического действия </a:t>
            </a:r>
            <a:r>
              <a:rPr lang="el-GR" altLang="ru-RU" dirty="0" smtClean="0">
                <a:solidFill>
                  <a:srgbClr val="C00000"/>
                </a:solidFill>
              </a:rPr>
              <a:t>β</a:t>
            </a:r>
            <a:r>
              <a:rPr lang="ru-RU" altLang="ru-RU" dirty="0" smtClean="0">
                <a:solidFill>
                  <a:srgbClr val="C00000"/>
                </a:solidFill>
              </a:rPr>
              <a:t>-амилоида</a:t>
            </a:r>
          </a:p>
        </p:txBody>
      </p:sp>
      <p:grpSp>
        <p:nvGrpSpPr>
          <p:cNvPr id="131075" name="Группа 15"/>
          <p:cNvGrpSpPr>
            <a:grpSpLocks/>
          </p:cNvGrpSpPr>
          <p:nvPr/>
        </p:nvGrpSpPr>
        <p:grpSpPr bwMode="auto">
          <a:xfrm>
            <a:off x="395288" y="1557338"/>
            <a:ext cx="8353425" cy="1014412"/>
            <a:chOff x="323528" y="1902311"/>
            <a:chExt cx="8712968" cy="1015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3528" y="1902311"/>
              <a:ext cx="8712968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en-US" sz="2000" b="0" dirty="0" err="1">
                  <a:latin typeface="Calibri"/>
                </a:rPr>
                <a:t>EGb</a:t>
              </a:r>
              <a:r>
                <a:rPr lang="en-US" sz="2000" b="0" dirty="0">
                  <a:latin typeface="Calibri"/>
                </a:rPr>
                <a:t> 761</a:t>
              </a:r>
              <a:r>
                <a:rPr lang="en-US" sz="2000" b="0" baseline="30000" dirty="0">
                  <a:latin typeface="Calibri"/>
                </a:rPr>
                <a:t>®</a:t>
              </a:r>
              <a:r>
                <a:rPr lang="en-US" sz="2000" b="0" dirty="0">
                  <a:latin typeface="Calibri"/>
                </a:rPr>
                <a:t> </a:t>
              </a:r>
              <a:r>
                <a:rPr lang="ru-RU" sz="2000" b="0" dirty="0">
                  <a:latin typeface="Calibri"/>
                </a:rPr>
                <a:t>напрямую подавляет </a:t>
              </a:r>
              <a:r>
                <a:rPr lang="ru-RU" sz="2000" b="0" dirty="0" err="1">
                  <a:latin typeface="Calibri"/>
                </a:rPr>
                <a:t>фибриллогенез</a:t>
              </a:r>
              <a:r>
                <a:rPr lang="ru-RU" sz="2000" b="0" dirty="0">
                  <a:latin typeface="Calibri"/>
                </a:rPr>
                <a:t> бета-амилоида и предотвращает образование клубков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0" dirty="0">
                  <a:latin typeface="Calibri"/>
                </a:rPr>
                <a:t>     (сплетения волокон бета-амилоида, сенильные бляшки)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755699" y="2560347"/>
              <a:ext cx="41925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835299" y="2247223"/>
              <a:ext cx="62242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076" name="TextBox 12"/>
          <p:cNvSpPr txBox="1">
            <a:spLocks noChangeArrowheads="1"/>
          </p:cNvSpPr>
          <p:nvPr/>
        </p:nvSpPr>
        <p:spPr bwMode="auto">
          <a:xfrm>
            <a:off x="539750" y="4840288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err="1" smtClean="0"/>
              <a:t>EGb</a:t>
            </a:r>
            <a:r>
              <a:rPr lang="en-US" altLang="ru-RU" dirty="0" smtClean="0"/>
              <a:t> 761</a:t>
            </a:r>
            <a:r>
              <a:rPr lang="en-US" altLang="ru-RU" baseline="30000" dirty="0" smtClean="0"/>
              <a:t>®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препятствует образованию бета-амилоида</a:t>
            </a:r>
          </a:p>
        </p:txBody>
      </p:sp>
      <p:grpSp>
        <p:nvGrpSpPr>
          <p:cNvPr id="131078" name="Группа 29"/>
          <p:cNvGrpSpPr>
            <a:grpSpLocks/>
          </p:cNvGrpSpPr>
          <p:nvPr/>
        </p:nvGrpSpPr>
        <p:grpSpPr bwMode="auto">
          <a:xfrm>
            <a:off x="1890713" y="2679700"/>
            <a:ext cx="6426200" cy="2103438"/>
            <a:chOff x="2827471" y="2680381"/>
            <a:chExt cx="6065009" cy="2102056"/>
          </a:xfrm>
        </p:grpSpPr>
        <p:pic>
          <p:nvPicPr>
            <p:cNvPr id="131079" name="Picture 4" descr="&amp;Kcy;&amp;acy;&amp;rcy;&amp;tcy;&amp;icy;&amp;ncy;&amp;kcy;&amp;acy; 27 &amp;icy;&amp;zcy; 10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" t="784" r="5167" b="4169"/>
            <a:stretch>
              <a:fillRect/>
            </a:stretch>
          </p:blipFill>
          <p:spPr bwMode="auto">
            <a:xfrm>
              <a:off x="2827471" y="2680381"/>
              <a:ext cx="3600400" cy="210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Прямая со стрелкой 10"/>
            <p:cNvCxnSpPr/>
            <p:nvPr/>
          </p:nvCxnSpPr>
          <p:spPr>
            <a:xfrm flipH="1">
              <a:off x="5004461" y="3468851"/>
              <a:ext cx="2520095" cy="8963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5940882" y="3468851"/>
              <a:ext cx="1583674" cy="2776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6300468" y="3468851"/>
              <a:ext cx="1224089" cy="8963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083" name="TextBox 28"/>
            <p:cNvSpPr txBox="1">
              <a:spLocks noChangeArrowheads="1"/>
            </p:cNvSpPr>
            <p:nvPr/>
          </p:nvSpPr>
          <p:spPr bwMode="auto">
            <a:xfrm>
              <a:off x="7452320" y="3142709"/>
              <a:ext cx="1440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800" b="0" dirty="0" smtClean="0">
                  <a:solidFill>
                    <a:srgbClr val="FFFF00"/>
                  </a:solidFill>
                </a:rPr>
                <a:t>«</a:t>
              </a:r>
              <a:r>
                <a:rPr lang="ru-RU" altLang="ru-RU" sz="1800" b="0" dirty="0" smtClean="0"/>
                <a:t>Сенильные» бляшки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3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5" y="1572147"/>
            <a:ext cx="4996273" cy="3515942"/>
          </a:xfrm>
          <a:prstGeom prst="teardrop">
            <a:avLst>
              <a:gd name="adj" fmla="val 100226"/>
            </a:avLst>
          </a:prstGeom>
        </p:spPr>
      </p:pic>
      <p:sp>
        <p:nvSpPr>
          <p:cNvPr id="7" name="Прямоугольник 6"/>
          <p:cNvSpPr/>
          <p:nvPr/>
        </p:nvSpPr>
        <p:spPr>
          <a:xfrm rot="20478368">
            <a:off x="3460" y="-169330"/>
            <a:ext cx="8880945" cy="5526133"/>
          </a:xfrm>
          <a:prstGeom prst="rect">
            <a:avLst/>
          </a:prstGeom>
          <a:noFill/>
          <a:effectLst>
            <a:glow rad="584200">
              <a:schemeClr val="bg1"/>
            </a:glow>
          </a:effectLst>
        </p:spPr>
        <p:txBody>
          <a:bodyPr spcFirstLastPara="1" vert="horz" lIns="68580" tIns="34290" rIns="68580" bIns="34290" numCol="1" rtlCol="0" anchor="ctr">
            <a:prstTxWarp prst="textArchDown">
              <a:avLst>
                <a:gd name="adj" fmla="val 21170081"/>
              </a:avLst>
            </a:prstTxWarp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4050" i="1" dirty="0">
                <a:ln w="12700">
                  <a:noFill/>
                </a:ln>
                <a:solidFill>
                  <a:srgbClr val="0066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РАЗБУДИТ НЕЙРОНЫ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32" y="2119832"/>
            <a:ext cx="5699211" cy="407251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969815" y="953320"/>
            <a:ext cx="2091864" cy="552074"/>
          </a:xfrm>
          <a:prstGeom prst="rect">
            <a:avLst/>
          </a:prstGeom>
          <a:noFill/>
          <a:effectLst>
            <a:glow rad="584200">
              <a:schemeClr val="bg1"/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ru-RU" sz="3400" b="1" i="0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ru-RU" sz="2400" b="1" i="1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prstClr val="black">
                  <a:lumMod val="85000"/>
                  <a:lumOff val="15000"/>
                </a:prstClr>
              </a:buClr>
            </a:pPr>
            <a:r>
              <a:rPr sz="2000" i="1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Холина </a:t>
            </a:r>
            <a:r>
              <a:rPr sz="2000" i="1" err="1">
                <a:solidFill>
                  <a:prstClr val="black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альфосцерат</a:t>
            </a:r>
            <a:endParaRPr sz="2000" i="1">
              <a:solidFill>
                <a:prstClr val="black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15463" y="1471580"/>
            <a:ext cx="2800568" cy="744215"/>
          </a:xfrm>
          <a:prstGeom prst="rect">
            <a:avLst/>
          </a:prstGeom>
          <a:noFill/>
          <a:effectLst>
            <a:glow rad="584200">
              <a:schemeClr val="bg1"/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ru-RU" sz="3400" b="1" i="0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ru-RU" sz="2400" b="1" i="1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prstClr val="black">
                  <a:lumMod val="85000"/>
                  <a:lumOff val="15000"/>
                </a:prstClr>
              </a:buClr>
            </a:pPr>
            <a:r>
              <a:rPr sz="3000" i="1">
                <a:solidFill>
                  <a:srgbClr val="006600"/>
                </a:solidFill>
                <a:effectLst>
                  <a:reflection blurRad="6350" stA="60000" endA="900" endPos="58000" dir="5400000" sy="-10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НООТРОП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9679" y="857250"/>
            <a:ext cx="3750255" cy="552074"/>
          </a:xfrm>
          <a:prstGeom prst="rect">
            <a:avLst/>
          </a:prstGeom>
          <a:noFill/>
          <a:effectLst>
            <a:glow rad="584200">
              <a:schemeClr val="bg1"/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lang="ru-RU" sz="3400" b="1" i="0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ru-RU" sz="2400" b="1" i="1" kern="1200" cap="none" spc="0" baseline="0" dirty="0" smtClean="0">
                <a:ln w="1270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prstClr val="black">
                  <a:lumMod val="85000"/>
                  <a:lumOff val="15000"/>
                </a:prstClr>
              </a:buClr>
            </a:pPr>
            <a:r>
              <a:rPr sz="6600" i="1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Глеацер</a:t>
            </a:r>
            <a:endParaRPr sz="6600" i="1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437" r="16691"/>
          <a:stretch/>
        </p:blipFill>
        <p:spPr>
          <a:xfrm>
            <a:off x="551617" y="1564912"/>
            <a:ext cx="3441683" cy="3174170"/>
          </a:xfrm>
          <a:prstGeom prst="rect">
            <a:avLst/>
          </a:prstGeom>
          <a:noFill/>
          <a:ln w="381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4625" y="1564912"/>
            <a:ext cx="3481932" cy="312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9378" y="4739082"/>
            <a:ext cx="4118747" cy="1033350"/>
          </a:xfrm>
          <a:prstGeom prst="rect">
            <a:avLst/>
          </a:prstGeom>
          <a:noFill/>
          <a:ln w="635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0" cap="all" baseline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100" dirty="0" err="1">
                <a:solidFill>
                  <a:srgbClr val="4472C4">
                    <a:lumMod val="50000"/>
                  </a:srgbClr>
                </a:solidFill>
              </a:rPr>
              <a:t>ВОСстанавливает</a:t>
            </a:r>
            <a:r>
              <a:rPr lang="ru-RU" sz="2100" dirty="0">
                <a:solidFill>
                  <a:srgbClr val="4472C4">
                    <a:lumMod val="50000"/>
                  </a:srgbClr>
                </a:solidFill>
              </a:rPr>
              <a:t> повреждённые </a:t>
            </a:r>
            <a:r>
              <a:rPr lang="ru-RU" sz="2100" dirty="0" err="1">
                <a:solidFill>
                  <a:srgbClr val="4472C4">
                    <a:lumMod val="50000"/>
                  </a:srgbClr>
                </a:solidFill>
              </a:rPr>
              <a:t>НЕЙРОНы</a:t>
            </a:r>
            <a:r>
              <a:rPr lang="ru-RU" sz="2100" dirty="0">
                <a:solidFill>
                  <a:srgbClr val="4472C4">
                    <a:lumMod val="50000"/>
                  </a:srgbClr>
                </a:solidFill>
              </a:rPr>
              <a:t> В «ЗОНАХ ПАМЯТИ»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74" y="713677"/>
            <a:ext cx="8357685" cy="1000764"/>
          </a:xfrm>
          <a:noFill/>
          <a:ln w="635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Глеацер: 2 направления действия</a:t>
            </a:r>
            <a:endParaRPr lang="ru-RU" sz="1800" b="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20" y="4983688"/>
            <a:ext cx="4544917" cy="748744"/>
          </a:xfrm>
          <a:prstGeom prst="rect">
            <a:avLst/>
          </a:prstGeom>
          <a:noFill/>
          <a:ln w="635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 cap="all" baseline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100" dirty="0">
                <a:solidFill>
                  <a:srgbClr val="4472C4">
                    <a:lumMod val="50000"/>
                  </a:srgbClr>
                </a:solidFill>
              </a:rPr>
              <a:t>АКТИВИРУЕТ НЕЙРОТРАНСМИССИЮ</a:t>
            </a:r>
          </a:p>
          <a:p>
            <a:pPr algn="ctr" fontAlgn="auto">
              <a:spcAft>
                <a:spcPts val="0"/>
              </a:spcAft>
            </a:pPr>
            <a:r>
              <a:rPr lang="ru-RU" sz="2100" dirty="0">
                <a:solidFill>
                  <a:srgbClr val="4472C4">
                    <a:lumMod val="50000"/>
                  </a:srgbClr>
                </a:solidFill>
              </a:rPr>
              <a:t>АЦЕТИЛХОЛИНА В ГОЛОВНОМ МОЗГЕ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708" y="1611223"/>
            <a:ext cx="29273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</a:rPr>
              <a:t>СТИМУЛИРУЮЩЕЕ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2817" y="1611223"/>
            <a:ext cx="29273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</a:rPr>
              <a:t>ТРОФИЧЕСКОЕ</a:t>
            </a:r>
          </a:p>
        </p:txBody>
      </p:sp>
    </p:spTree>
    <p:extLst>
      <p:ext uri="{BB962C8B-B14F-4D97-AF65-F5344CB8AC3E}">
        <p14:creationId xmlns:p14="http://schemas.microsoft.com/office/powerpoint/2010/main" val="24565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9750">
              <a:srgbClr val="000044"/>
            </a:gs>
            <a:gs pos="0">
              <a:srgbClr val="000099"/>
            </a:gs>
            <a:gs pos="18772">
              <a:schemeClr val="accent2">
                <a:lumMod val="60000"/>
                <a:lumOff val="40000"/>
              </a:schemeClr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8083" y="648499"/>
            <a:ext cx="6338692" cy="871538"/>
          </a:xfrm>
          <a:noFill/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6000" b="1" i="1" dirty="0">
                <a:solidFill>
                  <a:srgbClr val="FFFF00"/>
                </a:solidFill>
                <a:effectLst>
                  <a:glow rad="88900">
                    <a:srgbClr val="003300"/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ЦЕРЕКАРД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98145" y="5175864"/>
            <a:ext cx="4908670" cy="452169"/>
          </a:xfrm>
          <a:ln w="63500"/>
          <a:effectLst>
            <a:glow>
              <a:schemeClr val="accent1">
                <a:alpha val="0"/>
              </a:schemeClr>
            </a:glow>
            <a:reflection blurRad="749300" stA="0" endPos="56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  <a:extLst/>
        </p:spPr>
        <p:txBody>
          <a:bodyPr rtlCol="0" anchor="b">
            <a:no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3600" i="1" cap="all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Второе дыхание клеток</a:t>
            </a:r>
          </a:p>
        </p:txBody>
      </p:sp>
      <p:cxnSp>
        <p:nvCxnSpPr>
          <p:cNvPr id="6" name="Скругленная соединительная линия 5"/>
          <p:cNvCxnSpPr/>
          <p:nvPr/>
        </p:nvCxnSpPr>
        <p:spPr bwMode="auto">
          <a:xfrm>
            <a:off x="4187429" y="2070497"/>
            <a:ext cx="685800" cy="685800"/>
          </a:xfrm>
          <a:prstGeom prst="curved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944903" y="2229410"/>
          <a:ext cx="4970934" cy="1588776"/>
        </p:xfrm>
        <a:graphic>
          <a:graphicData uri="http://schemas.openxmlformats.org/drawingml/2006/table">
            <a:tbl>
              <a:tblPr bandRow="1">
                <a:tableStyleId>{327F97BB-C833-4FB7-BDE5-3F7075034690}</a:tableStyleId>
              </a:tblPr>
              <a:tblGrid>
                <a:gridCol w="2794265"/>
                <a:gridCol w="1079723"/>
                <a:gridCol w="1096946"/>
              </a:tblGrid>
              <a:tr h="23431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МНН: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ЭТИЛМЕИЛГИДРОКСИПИРИДИНА СУКЦИНАТ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50000">
                          <a:schemeClr val="accent6">
                            <a:lumMod val="5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rgbClr val="00502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3431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ФАРМАЦЕВТИЧЕСКАЯ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ГРУППА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АНТИОКСИДАНТ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rgbClr val="00502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3431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ЛЕКАРСТВЕННАЯ ФОРМА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Р- Р ДЛЯ В/М И В/В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502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3431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КОНЦЕНТРАЦИЯ РАСТВОРА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МГ/МЛ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502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343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ВЫПУСКА - АМПУЛЫ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2МЛ №10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МЛ №5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ДЕЙСТВ. В-ВА В 1 АМПУЛЕ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МГ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МГ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3879" y="3496866"/>
            <a:ext cx="2815828" cy="250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9528" y="2412844"/>
            <a:ext cx="3915376" cy="1281630"/>
          </a:xfrm>
          <a:prstGeom prst="rect">
            <a:avLst/>
          </a:prstGeom>
          <a:noFill/>
          <a:ln w="63500">
            <a:noFill/>
          </a:ln>
          <a:effectLst>
            <a:glow>
              <a:schemeClr val="accent1">
                <a:alpha val="0"/>
              </a:schemeClr>
            </a:glow>
            <a:reflection blurRad="749300" stA="0" endPos="56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  <a:extLst/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l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000" i="1" dirty="0">
                <a:solidFill>
                  <a:prstClr val="white"/>
                </a:solidFill>
                <a:effectLst>
                  <a:glow rad="139700">
                    <a:prstClr val="black">
                      <a:lumMod val="95000"/>
                      <a:lumOff val="5000"/>
                    </a:prst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Антиоксидант</a:t>
            </a:r>
          </a:p>
          <a:p>
            <a:pPr marL="428625" indent="-428625" algn="l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000" i="1" dirty="0">
                <a:solidFill>
                  <a:prstClr val="white"/>
                </a:solidFill>
                <a:effectLst>
                  <a:glow rad="139700">
                    <a:prstClr val="black">
                      <a:lumMod val="95000"/>
                      <a:lumOff val="5000"/>
                    </a:prst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Антигипоксант</a:t>
            </a:r>
          </a:p>
          <a:p>
            <a:pPr marL="428625" indent="-428625" algn="l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000" i="1" dirty="0">
                <a:solidFill>
                  <a:prstClr val="white"/>
                </a:solidFill>
                <a:effectLst>
                  <a:glow rad="139700">
                    <a:prstClr val="black">
                      <a:lumMod val="95000"/>
                      <a:lumOff val="5000"/>
                    </a:prst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Цитопротектор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5848" y="1611742"/>
            <a:ext cx="514954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1" cap="all" dirty="0">
                <a:solidFill>
                  <a:prstClr val="white"/>
                </a:solidFill>
                <a:effectLst>
                  <a:glow rad="139700">
                    <a:prstClr val="black">
                      <a:lumMod val="95000"/>
                      <a:lumOff val="5000"/>
                    </a:prst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ЭТИЛМЕТИЛГИДРОКСИПИРИДИНА СУКЦИНАТ</a:t>
            </a:r>
          </a:p>
        </p:txBody>
      </p:sp>
    </p:spTree>
    <p:extLst>
      <p:ext uri="{BB962C8B-B14F-4D97-AF65-F5344CB8AC3E}">
        <p14:creationId xmlns:p14="http://schemas.microsoft.com/office/powerpoint/2010/main" val="25377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59632" y="52467"/>
            <a:ext cx="6984776" cy="779088"/>
          </a:xfrm>
          <a:prstGeom prst="rect">
            <a:avLst/>
          </a:prstGeom>
          <a:noFill/>
          <a:ln w="63500">
            <a:noFill/>
          </a:ln>
          <a:effectLst>
            <a:glow>
              <a:srgbClr val="6A5F42">
                <a:alpha val="40000"/>
              </a:srgbClr>
            </a:glow>
            <a:reflection blurRad="914400" stA="52000" endA="300" endPos="41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  <a:extLst/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500" b="1" i="0" cap="all" baseline="0"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Комбинированная терапия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5496" y="836713"/>
          <a:ext cx="9073008" cy="56166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1725"/>
                <a:gridCol w="4571283"/>
              </a:tblGrid>
              <a:tr h="776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ШАГ 1 ПРЕДОТВРАТИТЬ</a:t>
                      </a:r>
                      <a:r>
                        <a:rPr lang="ru-RU" sz="1500" baseline="0" dirty="0" smtClean="0"/>
                        <a:t> ГИБЕЛЬ </a:t>
                      </a:r>
                      <a:r>
                        <a:rPr lang="ru-RU" sz="1500" dirty="0" smtClean="0"/>
                        <a:t>КЛЕТОК В ОСТРЫЙ ПЕРИОД ГИПОКСИИ</a:t>
                      </a:r>
                      <a:endParaRPr lang="ru-RU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7" marR="68587" marT="34281" marB="3428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lt1"/>
                          </a:solidFill>
                        </a:rPr>
                        <a:t>ШАГ2: ПОДДЕРЖАТЬ </a:t>
                      </a:r>
                      <a:r>
                        <a:rPr lang="ru-RU" sz="1500" baseline="0" dirty="0" smtClean="0">
                          <a:solidFill>
                            <a:schemeClr val="lt1"/>
                          </a:solidFill>
                        </a:rPr>
                        <a:t>ФУНКЦИОНИРОВАНИЕ ТКАНЕЙ, ВОЗДЕЙСТВУЯ НА ПРИЧИНУ ГИПОКСИИ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7" marR="68587" marT="34281" marB="34281"/>
                </a:tc>
              </a:tr>
              <a:tr h="27966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7" marR="68587" marT="34281" marB="3428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7" marR="68587" marT="34281" marB="34281"/>
                </a:tc>
              </a:tr>
              <a:tr h="757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ОСТРЫЙ ПЕРИОД – ПАРЕНТЕРАЛЬНАЯ ЦИТОПРОТЕКТИВНАЯ ТЕРАПИЯ</a:t>
                      </a:r>
                    </a:p>
                  </a:txBody>
                  <a:tcPr marL="51440" marR="51440" marT="25711" marB="2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ПЛАНОВАЯ ТЕРАПИЯ – ПЕРОРАЛЬНАЯ АНТИИШЕМИЧЕСКАЯ ТЕРАПИЯ</a:t>
                      </a:r>
                      <a:endParaRPr lang="ru-RU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1440" marR="51440" marT="25711" marB="25711" anchor="ctr"/>
                </a:tc>
              </a:tr>
              <a:tr h="61495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ПРЯМАЯ «ПОСТАВКА» ЭНЕРГИИ</a:t>
                      </a:r>
                      <a:endParaRPr lang="ru-RU" sz="1400" b="1" i="1" dirty="0" smtClean="0">
                        <a:solidFill>
                          <a:srgbClr val="0E07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40" marR="51440" marT="25711" marB="2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УЛУЧШЕНИЕ КРОВОТОКА, ТРОФИКИ И ОКСИГЕНАЦИИ В ОЧАГАХ ИШЕМИИ</a:t>
                      </a:r>
                      <a:endParaRPr lang="ru-RU" sz="1400" b="1" dirty="0" smtClean="0">
                        <a:solidFill>
                          <a:srgbClr val="0E0733"/>
                        </a:solidFill>
                      </a:endParaRPr>
                    </a:p>
                  </a:txBody>
                  <a:tcPr marL="51440" marR="51440" marT="25711" marB="25711" anchor="ctr"/>
                </a:tc>
              </a:tr>
              <a:tr h="6714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БОРЬБА С ОКСИДАТИВНЫМ СТРЕССОМ</a:t>
                      </a:r>
                      <a:endParaRPr lang="ru-RU" sz="1400" b="1" dirty="0" smtClean="0">
                        <a:solidFill>
                          <a:srgbClr val="0E0733"/>
                        </a:solidFill>
                      </a:endParaRPr>
                    </a:p>
                  </a:txBody>
                  <a:tcPr marL="51440" marR="51440" marT="25711" marB="2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ПРОДЛЕНИЕ ЦИТОПРОТЕКТИВНОГО ЭФФЕКТА ИНТЕНСИВНОЙ ТЕРАПИИ</a:t>
                      </a:r>
                      <a:endParaRPr lang="ru-RU" sz="1400" b="1" dirty="0" smtClean="0">
                        <a:solidFill>
                          <a:srgbClr val="0E0733"/>
                        </a:solidFill>
                      </a:endParaRPr>
                    </a:p>
                  </a:txBody>
                  <a:tcPr marL="51440" marR="51440" marT="25711" marB="25711"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2156692" cy="191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3796583" y="2624784"/>
            <a:ext cx="1350169" cy="939404"/>
          </a:xfrm>
          <a:prstGeom prst="rightArrow">
            <a:avLst>
              <a:gd name="adj1" fmla="val 64728"/>
              <a:gd name="adj2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55" y="1868562"/>
            <a:ext cx="4110962" cy="2639566"/>
          </a:xfrm>
          <a:prstGeom prst="rect">
            <a:avLst/>
          </a:prstGeom>
        </p:spPr>
      </p:pic>
      <p:pic>
        <p:nvPicPr>
          <p:cNvPr id="10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5" y="2204864"/>
            <a:ext cx="3355654" cy="2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45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323528" y="4869160"/>
            <a:ext cx="8568613" cy="10729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1026" name="Picture 2" descr="http://mediad.publicbroadcasting.net/p/shared/npr/styles/x_large/nprshared/201405/314286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70" y="908720"/>
            <a:ext cx="6264955" cy="35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&amp;Acy;&amp;bcy;&amp;scy;&amp;tcy;&amp;rcy;&amp;acy;&amp;kcy;&amp;tcy;&amp;ncy;&amp;ycy;&amp;jcy; &amp;Scy;&amp;tcy;&amp;ocy;&amp;kcy;&amp;ocy;&amp;vcy;&amp;ycy;&amp;iecy; &amp;fcy;&amp;ocy;&amp;tcy;&amp;ocy;, &amp;icy;&amp;lcy;&amp;lcy;&amp;yucy;&amp;scy;&amp;tcy;&amp;rcy;&amp;acy;&amp;tscy;&amp;icy;&amp;icy; &amp;icy; &amp;vcy;&amp;iecy;&amp;kcy;&amp;tcy;&amp;ocy;&amp;rcy;&amp;ncy;&amp;ycy;&amp;iecy; &amp;icy;&amp;zcy;&amp;ocy;&amp;bcy;&amp;rcy;&amp;acy;&amp;zhcy;&amp;iecy;&amp;ncy;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873"/>
            <a:ext cx="2099796" cy="14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«НОРМАЛЬНОЕ» СТАРЕНИЕ</a:t>
            </a:r>
          </a:p>
        </p:txBody>
      </p:sp>
      <p:pic>
        <p:nvPicPr>
          <p:cNvPr id="68612" name="Picture 4" descr="C:\Documents and Settings\Владимир\Мои документы\Мои рисунки\мозг при деменциях\БА_атрофия коры_макропрепар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0" y="2420888"/>
            <a:ext cx="2243556" cy="14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04800" y="1524001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Уменьшение массы мозга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H="1" flipV="1">
            <a:off x="1905000" y="3048000"/>
            <a:ext cx="1143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0" y="586741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Уменьшение числа синапсов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1547664" y="3657600"/>
            <a:ext cx="1424136" cy="106754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8618" name="Picture 10" descr="C:\Documents and Settings\Владимир\Мои документы\Мои рисунки\старение_мрт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2" y="2217672"/>
            <a:ext cx="1804458" cy="18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6324600" y="3048000"/>
            <a:ext cx="1271736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477000" y="1371603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белого вещества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5665404" y="5968482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Нейротрансмиттерная</a:t>
            </a: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недостаточность</a:t>
            </a:r>
          </a:p>
        </p:txBody>
      </p:sp>
      <p:pic>
        <p:nvPicPr>
          <p:cNvPr id="16" name="Picture 4" descr="&amp;Vcy;&amp;lcy;&amp;icy;&amp;yacy;&amp;ncy;&amp;icy;&amp;iecy; &amp;icy;&amp;ncy;&amp;tcy;&amp;iecy;&amp;rcy;&amp;ncy;&amp;iecy;&amp;tcy;&amp;acy; &amp;ncy;&amp;acy; &amp;scy;&amp;tcy;&amp;acy;&amp;rcy;&amp;iecy;&amp;ncy;&amp;icy;&amp;iecy;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84" y="2268575"/>
            <a:ext cx="3704067" cy="27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Dcy;&amp;icy;&amp;mcy;&amp;acy; &amp;Kcy;&amp;ocy;&amp;rcy;&amp;ncy;&amp;ie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7009" y="4344411"/>
            <a:ext cx="1459361" cy="17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6473924" y="3851163"/>
            <a:ext cx="1050404" cy="87398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>
                <a:cs typeface="Times New Roman" pitchFamily="18" charset="0"/>
              </a:rPr>
              <a:t/>
            </a:r>
            <a:br>
              <a:rPr lang="ru-RU" altLang="ru-RU">
                <a:cs typeface="Times New Roman" pitchFamily="18" charset="0"/>
              </a:rPr>
            </a:br>
            <a:endParaRPr lang="ru-RU" altLang="ru-RU">
              <a:cs typeface="Times New Roman" pitchFamily="18" charset="0"/>
            </a:endParaRPr>
          </a:p>
        </p:txBody>
      </p:sp>
      <p:sp>
        <p:nvSpPr>
          <p:cNvPr id="54275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8568952" cy="49685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Заметное снижение когнитивных функций (внимание, память, интеллект,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</a:rPr>
              <a:t>праксис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…) по сравнению с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исходным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индивидуальным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и/или средними возрастными и образовательными уровнями вследствие органической патологии головного мозга и нарушения его функции различной этиологии, влияющее на эффективность обучения, профессиональной, социальной и бытовой деятельности </a:t>
            </a:r>
          </a:p>
        </p:txBody>
      </p:sp>
      <p:sp>
        <p:nvSpPr>
          <p:cNvPr id="54276" name="Text Box 2052"/>
          <p:cNvSpPr txBox="1">
            <a:spLocks noChangeArrowheads="1"/>
          </p:cNvSpPr>
          <p:nvPr/>
        </p:nvSpPr>
        <p:spPr bwMode="auto">
          <a:xfrm>
            <a:off x="608831" y="669132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КОГНИТИВНЫЕ </a:t>
            </a:r>
            <a:r>
              <a:rPr lang="ru-RU" alt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РАССТРОЙСТВА</a:t>
            </a:r>
            <a:endParaRPr lang="ru-RU" alt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7544" y="1988840"/>
            <a:ext cx="80648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2000" dirty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altLang="ru-RU" sz="2800" dirty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ru-RU" altLang="ru-RU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15-25% лиц старше 65 лет имеют КР, выходящие за пределы возрастной 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</a:t>
            </a:r>
            <a:r>
              <a:rPr lang="ru-RU" altLang="ru-RU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неврологических пациентов 70% пожилых, обратившихся к врачу 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какой-либо причине имеют 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endParaRPr lang="ru-RU" altLang="ru-RU" sz="2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27026"/>
            <a:ext cx="8229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cap="all" dirty="0">
                <a:solidFill>
                  <a:srgbClr val="FF6600"/>
                </a:solidFill>
                <a:latin typeface="+mj-lt"/>
                <a:cs typeface="Tahoma" pitchFamily="34" charset="0"/>
              </a:rPr>
              <a:t>Распространенность </a:t>
            </a:r>
            <a:endParaRPr lang="ru-RU" altLang="ru-RU" sz="3600" b="1" cap="all" dirty="0" smtClean="0">
              <a:solidFill>
                <a:srgbClr val="FF6600"/>
              </a:solidFill>
              <a:latin typeface="+mj-lt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cap="all" dirty="0" smtClean="0">
                <a:solidFill>
                  <a:srgbClr val="FF6600"/>
                </a:solidFill>
                <a:latin typeface="+mj-lt"/>
                <a:cs typeface="Tahoma" pitchFamily="34" charset="0"/>
              </a:rPr>
              <a:t>когнитивных </a:t>
            </a:r>
            <a:r>
              <a:rPr lang="ru-RU" altLang="ru-RU" sz="3600" b="1" cap="all" dirty="0">
                <a:solidFill>
                  <a:srgbClr val="FF6600"/>
                </a:solidFill>
                <a:latin typeface="+mj-lt"/>
                <a:cs typeface="Tahoma" pitchFamily="34" charset="0"/>
              </a:rPr>
              <a:t>расстройств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11932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073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ФАКТОРЫ РИСКА КОГНИТИВНЫХ РАССТРОЙСТВ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693" y="175265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НЕКОРРЕГИРУЕМЫЕ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пожилой возраст</a:t>
            </a:r>
          </a:p>
          <a:p>
            <a:pPr marL="355600" indent="-35560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  семейный анамнез по  деменции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женский пол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Носительство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аллеля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АРОЕ4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  ЧМТ в анамнезе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752650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КОРРЕГИРУЕМЫЕ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  артериальная гипертензия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 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гиперлипидемия</a:t>
            </a:r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сахарный диабет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инсульт в анамнезе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дефицит вит В12 и  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 фолиевой кислоты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  ожирение</a:t>
            </a:r>
          </a:p>
          <a:p>
            <a:pPr marL="342900" indent="-342900">
              <a:buFontTx/>
              <a:buChar char="-"/>
            </a:pP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гипергомоцистинемия</a:t>
            </a:r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гиподинамия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низкий 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53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5653" y="188913"/>
            <a:ext cx="7993063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600" dirty="0">
                <a:solidFill>
                  <a:srgbClr val="FF0000"/>
                </a:solidFill>
              </a:rPr>
              <a:t>КЛАССИФИКАЦИЯ КОГНИТИВНЫХ </a:t>
            </a:r>
            <a:r>
              <a:rPr lang="ru-RU" altLang="ru-RU" sz="3600" dirty="0" smtClean="0">
                <a:solidFill>
                  <a:srgbClr val="FF0000"/>
                </a:solidFill>
              </a:rPr>
              <a:t>РАССТРОЙСТВ</a:t>
            </a:r>
          </a:p>
          <a:p>
            <a:pPr algn="ctr">
              <a:spcBef>
                <a:spcPts val="600"/>
              </a:spcBef>
            </a:pPr>
            <a:r>
              <a:rPr lang="ru-RU" altLang="ru-RU" dirty="0" err="1" smtClean="0">
                <a:solidFill>
                  <a:srgbClr val="FF6600"/>
                </a:solidFill>
              </a:rPr>
              <a:t>Яхно</a:t>
            </a:r>
            <a:r>
              <a:rPr lang="ru-RU" altLang="ru-RU" dirty="0" smtClean="0">
                <a:solidFill>
                  <a:srgbClr val="FF6600"/>
                </a:solidFill>
              </a:rPr>
              <a:t> Н.Н.</a:t>
            </a:r>
            <a:endParaRPr lang="ru-RU" altLang="ru-RU" dirty="0">
              <a:solidFill>
                <a:srgbClr val="FF6600"/>
              </a:solidFill>
            </a:endParaRP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1715931" y="2749105"/>
            <a:ext cx="2649488" cy="10618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Легкие когнитивные 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3499194" y="3933056"/>
            <a:ext cx="2656982" cy="10711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Умеренные когнитивные </a:t>
            </a:r>
            <a:r>
              <a:rPr lang="ru-RU" altLang="ru-RU" sz="3000" dirty="0" smtClean="0">
                <a:solidFill>
                  <a:schemeClr val="tx1">
                    <a:lumMod val="10000"/>
                  </a:schemeClr>
                </a:solidFill>
              </a:rPr>
              <a:t>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6300192" y="5145752"/>
            <a:ext cx="2671610" cy="141743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Тяжелые когнитивные расстройства</a:t>
            </a:r>
            <a:endParaRPr lang="en-US" altLang="ru-RU" sz="3000" dirty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ru-RU" altLang="ru-RU" sz="3000" dirty="0">
                <a:solidFill>
                  <a:schemeClr val="tx1">
                    <a:lumMod val="10000"/>
                  </a:schemeClr>
                </a:solidFill>
              </a:rPr>
              <a:t>(Деменция)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 flipH="1" flipV="1">
            <a:off x="7040563" y="2767014"/>
            <a:ext cx="1841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altLang="ru-RU" sz="200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ru-RU" sz="2000"/>
              <a:t> </a:t>
            </a:r>
            <a:endParaRPr lang="ru-RU" altLang="ru-RU" sz="2000"/>
          </a:p>
        </p:txBody>
      </p:sp>
      <p:sp>
        <p:nvSpPr>
          <p:cNvPr id="3" name="Правая фигурная скобка 2"/>
          <p:cNvSpPr/>
          <p:nvPr/>
        </p:nvSpPr>
        <p:spPr bwMode="auto">
          <a:xfrm rot="5400000">
            <a:off x="3405651" y="3093099"/>
            <a:ext cx="460490" cy="4608511"/>
          </a:xfrm>
          <a:prstGeom prst="rightBrac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35" y="5627600"/>
            <a:ext cx="447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    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НЕДЕМЕНТНЫЕ КР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29830" y="1628800"/>
            <a:ext cx="2972201" cy="9971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ru-RU" sz="2800" dirty="0" smtClean="0"/>
              <a:t>“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Субъективные</a:t>
            </a:r>
            <a:r>
              <a:rPr lang="en-US" altLang="ru-RU" sz="2800" dirty="0" smtClean="0">
                <a:solidFill>
                  <a:schemeClr val="tx1">
                    <a:lumMod val="10000"/>
                  </a:schemeClr>
                </a:solidFill>
              </a:rPr>
              <a:t>”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altLang="ru-RU" sz="2800" dirty="0">
                <a:solidFill>
                  <a:schemeClr val="tx1">
                    <a:lumMod val="10000"/>
                  </a:schemeClr>
                </a:solidFill>
              </a:rPr>
              <a:t>когнитивные расстройства</a:t>
            </a:r>
            <a:endParaRPr lang="en-US" alt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0999" y="332656"/>
            <a:ext cx="7993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</a:pPr>
            <a:r>
              <a:rPr lang="ru-RU" altLang="ru-RU" sz="3200" dirty="0" smtClean="0">
                <a:solidFill>
                  <a:srgbClr val="FF0000"/>
                </a:solidFill>
              </a:rPr>
              <a:t>СУБЪЕКТИВНЫЕ КОГНИТИВНЫЕ РАССТРОЙСТВА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1700808"/>
            <a:ext cx="8390533" cy="44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Активные жалобы пациента (забывчивость, трудности концентрации внимания,  утомляемость при умственной работе)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При детальном нейропсихологическом обследовании </a:t>
            </a:r>
            <a:r>
              <a:rPr lang="ru-RU" altLang="ru-RU" sz="2800" u="sng" dirty="0" smtClean="0">
                <a:solidFill>
                  <a:schemeClr val="tx1">
                    <a:lumMod val="10000"/>
                  </a:schemeClr>
                </a:solidFill>
              </a:rPr>
              <a:t>отсутствуют</a:t>
            </a:r>
            <a:r>
              <a:rPr lang="ru-RU" altLang="ru-RU" sz="2800" dirty="0" smtClean="0">
                <a:solidFill>
                  <a:schemeClr val="tx1">
                    <a:lumMod val="10000"/>
                  </a:schemeClr>
                </a:solidFill>
              </a:rPr>
              <a:t> отклонения от возрастной нормы</a:t>
            </a:r>
          </a:p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ru-RU" altLang="ru-RU" dirty="0" smtClean="0">
                <a:solidFill>
                  <a:schemeClr val="tx1">
                    <a:lumMod val="10000"/>
                  </a:schemeClr>
                </a:solidFill>
              </a:rPr>
              <a:t>СУЪЕКТИВНЫЕ ИЗМЕНЕНИЯ НЕ ПОДТВЕРЖДАЮТСЯ ОБЪЕКТИВНО!</a:t>
            </a:r>
          </a:p>
        </p:txBody>
      </p:sp>
    </p:spTree>
    <p:extLst>
      <p:ext uri="{BB962C8B-B14F-4D97-AF65-F5344CB8AC3E}">
        <p14:creationId xmlns:p14="http://schemas.microsoft.com/office/powerpoint/2010/main" val="2581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Eras Bold ITC"/>
        <a:ea typeface=""/>
        <a:cs typeface=""/>
      </a:majorFont>
      <a:minorFont>
        <a:latin typeface="Copperplate Gothic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18641</TotalTime>
  <Words>1655</Words>
  <Application>Microsoft Office PowerPoint</Application>
  <PresentationFormat>Экран (4:3)</PresentationFormat>
  <Paragraphs>314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17_Тема Office</vt:lpstr>
      <vt:lpstr>  КОГНИТИВНЫЕ РАССТРОЙСТВА </vt:lpstr>
      <vt:lpstr>Презентация PowerPoint</vt:lpstr>
      <vt:lpstr>К когнитивным функциям относятся  </vt:lpstr>
      <vt:lpstr>«НОРМАЛЬНОЕ» СТАРЕНИЕ</vt:lpstr>
      <vt:lpstr> </vt:lpstr>
      <vt:lpstr>Презентация PowerPoint</vt:lpstr>
      <vt:lpstr>ФАКТОРЫ РИСКА КОГНИТИВНЫХ РАССТРОЙСТВ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дисметаболические когнитивные нарушения </vt:lpstr>
      <vt:lpstr>Презентация PowerPoint</vt:lpstr>
      <vt:lpstr>Презентация PowerPoint</vt:lpstr>
      <vt:lpstr>Методы оценки  когнитивных функций</vt:lpstr>
      <vt:lpstr> 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МЕМОПЛАНТ улучшает когнитивные функции  достоверно эффективнее ноотропов и винпоцетина</vt:lpstr>
      <vt:lpstr>Презентация PowerPoint</vt:lpstr>
      <vt:lpstr>Презентация PowerPoint</vt:lpstr>
      <vt:lpstr>Презентация PowerPoint</vt:lpstr>
      <vt:lpstr>Глеацер: 2 направления действия</vt:lpstr>
      <vt:lpstr>ЦЕРЕКАРД</vt:lpstr>
      <vt:lpstr>Презентация PowerPoint</vt:lpstr>
      <vt:lpstr>Презентация PowerPoint</vt:lpstr>
    </vt:vector>
  </TitlesOfParts>
  <Company>Elen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</dc:creator>
  <cp:lastModifiedBy>Кафедра</cp:lastModifiedBy>
  <cp:revision>362</cp:revision>
  <cp:lastPrinted>2015-12-14T21:50:59Z</cp:lastPrinted>
  <dcterms:created xsi:type="dcterms:W3CDTF">2005-12-05T15:57:07Z</dcterms:created>
  <dcterms:modified xsi:type="dcterms:W3CDTF">2019-03-28T08:32:02Z</dcterms:modified>
</cp:coreProperties>
</file>