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56" r:id="rId3"/>
    <p:sldId id="257" r:id="rId4"/>
    <p:sldId id="258" r:id="rId5"/>
    <p:sldId id="274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91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0B5711D-97DC-4623-ABF5-F29AF26C2FC7}">
          <p14:sldIdLst>
            <p14:sldId id="275"/>
            <p14:sldId id="256"/>
            <p14:sldId id="257"/>
            <p14:sldId id="258"/>
            <p14:sldId id="274"/>
            <p14:sldId id="259"/>
            <p14:sldId id="260"/>
            <p14:sldId id="261"/>
            <p14:sldId id="262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91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936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12192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548A-82D4-43E3-B7A5-CB53D1FD09D5}" type="datetimeFigureOut">
              <a:rPr lang="ru-RU" smtClean="0"/>
              <a:t>28.02.2020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592C-7AFB-44D4-9D10-38B06A1A906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007889"/>
            <a:ext cx="103632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548A-82D4-43E3-B7A5-CB53D1FD09D5}" type="datetimeFigureOut">
              <a:rPr lang="ru-RU" smtClean="0"/>
              <a:t>28.02.2020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592C-7AFB-44D4-9D10-38B06A1A906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548A-82D4-43E3-B7A5-CB53D1FD09D5}" type="datetimeFigureOut">
              <a:rPr lang="ru-RU" smtClean="0"/>
              <a:t>28.02.2020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592C-7AFB-44D4-9D10-38B06A1A906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548A-82D4-43E3-B7A5-CB53D1FD09D5}" type="datetimeFigureOut">
              <a:rPr lang="ru-RU" smtClean="0"/>
              <a:t>28.02.2020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592C-7AFB-44D4-9D10-38B06A1A906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105664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4962526"/>
            <a:ext cx="10513484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1" y="3462339"/>
            <a:ext cx="10513484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548A-82D4-43E3-B7A5-CB53D1FD09D5}" type="datetimeFigureOut">
              <a:rPr lang="ru-RU" smtClean="0"/>
              <a:t>28.02.2020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592C-7AFB-44D4-9D10-38B06A1A906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49784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400800" y="1600200"/>
            <a:ext cx="49784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548A-82D4-43E3-B7A5-CB53D1FD09D5}" type="datetimeFigureOut">
              <a:rPr lang="ru-RU" smtClean="0"/>
              <a:t>28.02.2020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592C-7AFB-44D4-9D10-38B06A1A906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400800" y="2209800"/>
            <a:ext cx="49784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12800" y="2209800"/>
            <a:ext cx="49784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1600200"/>
            <a:ext cx="49784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1600200"/>
            <a:ext cx="49784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548A-82D4-43E3-B7A5-CB53D1FD09D5}" type="datetimeFigureOut">
              <a:rPr lang="ru-RU" smtClean="0"/>
              <a:t>28.02.2020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592C-7AFB-44D4-9D10-38B06A1A906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548A-82D4-43E3-B7A5-CB53D1FD09D5}" type="datetimeFigureOut">
              <a:rPr lang="ru-RU" smtClean="0"/>
              <a:t>28.02.2020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592C-7AFB-44D4-9D10-38B06A1A906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548A-82D4-43E3-B7A5-CB53D1FD09D5}" type="datetimeFigureOut">
              <a:rPr lang="ru-RU" smtClean="0"/>
              <a:t>28.02.2020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592C-7AFB-44D4-9D10-38B06A1A906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283200" y="1447800"/>
            <a:ext cx="61976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1447800"/>
            <a:ext cx="39624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6864" y="2547892"/>
            <a:ext cx="39624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548A-82D4-43E3-B7A5-CB53D1FD09D5}" type="datetimeFigureOut">
              <a:rPr lang="ru-RU" smtClean="0"/>
              <a:t>28.02.2020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592C-7AFB-44D4-9D10-38B06A1A906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447800"/>
            <a:ext cx="39624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09792" y="1447800"/>
            <a:ext cx="4559808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547891"/>
            <a:ext cx="39624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548A-82D4-43E3-B7A5-CB53D1FD09D5}" type="datetimeFigureOut">
              <a:rPr lang="ru-RU" smtClean="0"/>
              <a:t>28.02.2020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592C-7AFB-44D4-9D10-38B06A1A906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1600201"/>
            <a:ext cx="10566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0" y="6356351"/>
            <a:ext cx="2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0DF6548A-82D4-43E3-B7A5-CB53D1FD09D5}" type="datetimeFigureOut">
              <a:rPr lang="ru-RU" smtClean="0"/>
              <a:t>28.02.2020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28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58400" y="6356351"/>
            <a:ext cx="132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C748592C-7AFB-44D4-9D10-38B06A1A906E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5371" y="2864231"/>
            <a:ext cx="10363200" cy="735311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Инсомнии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патологическая дневная сонливость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78629" y="6222609"/>
            <a:ext cx="5428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2018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32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3261935" y="265470"/>
            <a:ext cx="6001279" cy="5095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dirty="0" smtClean="0"/>
              <a:t>Поддерживающие факторы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7838" y="900879"/>
            <a:ext cx="11089472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На уровне ЦНС </a:t>
            </a:r>
            <a:r>
              <a:rPr lang="ru-RU" sz="2400" dirty="0" err="1" smtClean="0"/>
              <a:t>гиперактивация</a:t>
            </a:r>
            <a:r>
              <a:rPr lang="ru-RU" sz="2400" dirty="0" smtClean="0"/>
              <a:t> морфологически затрагивает «эмоциональный мозг» – </a:t>
            </a:r>
            <a:r>
              <a:rPr lang="ru-RU" sz="2400" dirty="0" err="1" smtClean="0"/>
              <a:t>лимбическую</a:t>
            </a:r>
            <a:r>
              <a:rPr lang="ru-RU" sz="2400" dirty="0" smtClean="0"/>
              <a:t> зону.</a:t>
            </a:r>
          </a:p>
          <a:p>
            <a:r>
              <a:rPr lang="ru-RU" sz="2400" dirty="0" smtClean="0"/>
              <a:t>Связи с </a:t>
            </a:r>
            <a:r>
              <a:rPr lang="ru-RU" sz="2400" dirty="0" err="1" smtClean="0"/>
              <a:t>лимбической</a:t>
            </a:r>
            <a:r>
              <a:rPr lang="ru-RU" sz="2400" dirty="0" smtClean="0"/>
              <a:t> системы с корой мозга обуславливают развитие корковой </a:t>
            </a:r>
            <a:r>
              <a:rPr lang="ru-RU" sz="2400" dirty="0" err="1" smtClean="0"/>
              <a:t>гиперактивации</a:t>
            </a:r>
            <a:r>
              <a:rPr lang="ru-RU" sz="2400" dirty="0" smtClean="0"/>
              <a:t>, включающей в себя следующие проявления: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dirty="0" smtClean="0"/>
              <a:t>Сенситивные – трудности дифференциации ощущений и расширение сферы болезненных ощущений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dirty="0" smtClean="0"/>
              <a:t>Эмоциональные – страх бессонницы и ее последствий, дисфория, депрессия, ипохондрия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dirty="0" smtClean="0"/>
              <a:t>Когнитивные – </a:t>
            </a:r>
            <a:r>
              <a:rPr lang="ru-RU" sz="2400" dirty="0" err="1" smtClean="0"/>
              <a:t>руминации</a:t>
            </a:r>
            <a:r>
              <a:rPr lang="ru-RU" sz="2400" dirty="0" smtClean="0"/>
              <a:t> перед сном</a:t>
            </a:r>
          </a:p>
          <a:p>
            <a:endParaRPr lang="ru-RU" sz="33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59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261935" y="265470"/>
            <a:ext cx="6486749" cy="5095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dirty="0" smtClean="0"/>
              <a:t>Клинические формы </a:t>
            </a:r>
            <a:r>
              <a:rPr lang="ru-RU" sz="3600" dirty="0" err="1" smtClean="0"/>
              <a:t>инсомнии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7838" y="774988"/>
            <a:ext cx="110894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300" dirty="0" smtClean="0">
                <a:latin typeface="Calibri" panose="020F0502020204030204" pitchFamily="34" charset="0"/>
              </a:rPr>
              <a:t>Согласно МКРС-3 </a:t>
            </a:r>
            <a:r>
              <a:rPr lang="ru-RU" sz="3300" dirty="0" err="1" smtClean="0">
                <a:latin typeface="Calibri" panose="020F0502020204030204" pitchFamily="34" charset="0"/>
              </a:rPr>
              <a:t>выделют</a:t>
            </a:r>
            <a:r>
              <a:rPr lang="ru-RU" sz="3300" dirty="0" smtClean="0">
                <a:latin typeface="Calibri" panose="020F0502020204030204" pitchFamily="34" charset="0"/>
              </a:rPr>
              <a:t> три клинические </a:t>
            </a:r>
            <a:r>
              <a:rPr lang="ru-RU" sz="3300" dirty="0" err="1" smtClean="0">
                <a:latin typeface="Calibri" panose="020F0502020204030204" pitchFamily="34" charset="0"/>
              </a:rPr>
              <a:t>инсомнии</a:t>
            </a:r>
            <a:endParaRPr lang="ru-RU" sz="3300" dirty="0" smtClean="0">
              <a:latin typeface="Calibri" panose="020F0502020204030204" pitchFamily="34" charset="0"/>
            </a:endParaRPr>
          </a:p>
          <a:p>
            <a:endParaRPr lang="ru-RU" sz="3300" dirty="0">
              <a:latin typeface="Calibri" panose="020F050202020403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951" y="1614534"/>
            <a:ext cx="10685246" cy="156023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17838" y="3708980"/>
            <a:ext cx="110894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dirty="0" smtClean="0"/>
              <a:t>Психофизиологическая </a:t>
            </a:r>
            <a:r>
              <a:rPr lang="ru-RU" sz="2400" dirty="0" err="1" smtClean="0"/>
              <a:t>инсомния</a:t>
            </a:r>
            <a:r>
              <a:rPr lang="ru-RU" sz="2400" dirty="0" smtClean="0"/>
              <a:t> характеризуется повышением уровня </a:t>
            </a:r>
            <a:r>
              <a:rPr lang="ru-RU" sz="2400" dirty="0" err="1" smtClean="0"/>
              <a:t>соматизированного</a:t>
            </a:r>
            <a:r>
              <a:rPr lang="ru-RU" sz="2400" dirty="0" smtClean="0"/>
              <a:t> напряжения и беспокойством пациента в отношении имеющихся у него расстройств сна, которое проявляется в вечернее/ночное время и </a:t>
            </a:r>
            <a:r>
              <a:rPr lang="ru-RU" sz="2400" dirty="0" err="1" smtClean="0"/>
              <a:t>припятствует</a:t>
            </a:r>
            <a:r>
              <a:rPr lang="ru-RU" sz="2400" dirty="0" smtClean="0"/>
              <a:t> засыпанию.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961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8200" y="265471"/>
            <a:ext cx="10515600" cy="5911492"/>
          </a:xfrm>
        </p:spPr>
        <p:txBody>
          <a:bodyPr/>
          <a:lstStyle/>
          <a:p>
            <a:r>
              <a:rPr lang="ru-RU" sz="2300" i="1" dirty="0" smtClean="0">
                <a:solidFill>
                  <a:srgbClr val="00B050"/>
                </a:solidFill>
              </a:rPr>
              <a:t>Идиопатическая </a:t>
            </a:r>
            <a:r>
              <a:rPr lang="ru-RU" sz="2300" i="1" dirty="0" err="1" smtClean="0">
                <a:solidFill>
                  <a:srgbClr val="00B050"/>
                </a:solidFill>
              </a:rPr>
              <a:t>инсомния</a:t>
            </a:r>
            <a:r>
              <a:rPr lang="ru-RU" sz="2300" i="1" dirty="0" smtClean="0">
                <a:solidFill>
                  <a:srgbClr val="00B050"/>
                </a:solidFill>
              </a:rPr>
              <a:t> </a:t>
            </a:r>
            <a:r>
              <a:rPr lang="ru-RU" sz="2300" dirty="0" smtClean="0"/>
              <a:t>характеризуется наличием нарушений сна на протяжении всей предшествующей жизни пациента</a:t>
            </a:r>
          </a:p>
          <a:p>
            <a:r>
              <a:rPr lang="ru-RU" sz="2300" i="1" dirty="0" smtClean="0">
                <a:solidFill>
                  <a:srgbClr val="00B050"/>
                </a:solidFill>
              </a:rPr>
              <a:t>Парадоксальная </a:t>
            </a:r>
            <a:r>
              <a:rPr lang="ru-RU" sz="2300" i="1" dirty="0" err="1" smtClean="0">
                <a:solidFill>
                  <a:srgbClr val="00B050"/>
                </a:solidFill>
              </a:rPr>
              <a:t>инсомния</a:t>
            </a:r>
            <a:r>
              <a:rPr lang="ru-RU" sz="2300" i="1" dirty="0" smtClean="0">
                <a:solidFill>
                  <a:srgbClr val="00B050"/>
                </a:solidFill>
              </a:rPr>
              <a:t> </a:t>
            </a:r>
            <a:r>
              <a:rPr lang="ru-RU" sz="2300" dirty="0" smtClean="0"/>
              <a:t>– пациент предъявляет жалобы на значительное расстройство сна и ухудшение дневного самочувствия, что не соответствует степени нарушения объективной картины сна.</a:t>
            </a:r>
          </a:p>
          <a:p>
            <a:r>
              <a:rPr lang="ru-RU" sz="2300" dirty="0" smtClean="0"/>
              <a:t>Нарушения гигиены сна является частой формой расстройств сна у детей, подростков и пожилых людей. Причинами могут быть несоблюдение правил гигиены сна, употребление алкоголя, кофеина, никотина перед сном.</a:t>
            </a:r>
          </a:p>
          <a:p>
            <a:r>
              <a:rPr lang="ru-RU" sz="2300" i="1" dirty="0" smtClean="0">
                <a:solidFill>
                  <a:srgbClr val="00B050"/>
                </a:solidFill>
              </a:rPr>
              <a:t>Детская </a:t>
            </a:r>
            <a:r>
              <a:rPr lang="ru-RU" sz="2300" i="1" dirty="0" err="1" smtClean="0">
                <a:solidFill>
                  <a:srgbClr val="00B050"/>
                </a:solidFill>
              </a:rPr>
              <a:t>поведенеческая</a:t>
            </a:r>
            <a:r>
              <a:rPr lang="ru-RU" sz="2300" i="1" dirty="0" smtClean="0">
                <a:solidFill>
                  <a:srgbClr val="00B050"/>
                </a:solidFill>
              </a:rPr>
              <a:t> </a:t>
            </a:r>
            <a:r>
              <a:rPr lang="ru-RU" sz="2300" i="1" dirty="0" err="1" smtClean="0">
                <a:solidFill>
                  <a:srgbClr val="00B050"/>
                </a:solidFill>
              </a:rPr>
              <a:t>инсомния</a:t>
            </a:r>
            <a:r>
              <a:rPr lang="ru-RU" sz="2300" i="1" dirty="0" smtClean="0">
                <a:solidFill>
                  <a:srgbClr val="00B050"/>
                </a:solidFill>
              </a:rPr>
              <a:t> </a:t>
            </a:r>
            <a:r>
              <a:rPr lang="ru-RU" sz="2300" dirty="0" smtClean="0"/>
              <a:t>характеризуется зависимостью засыпания ребенка от наличия определенных условий – укачивания на руках, кормления, присутствия родителей в непосредственной близости.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393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8199" y="678425"/>
            <a:ext cx="10515600" cy="5940989"/>
          </a:xfrm>
        </p:spPr>
        <p:txBody>
          <a:bodyPr/>
          <a:lstStyle/>
          <a:p>
            <a:r>
              <a:rPr lang="ru-RU" sz="2300" dirty="0" err="1" smtClean="0"/>
              <a:t>Инсомния</a:t>
            </a:r>
            <a:r>
              <a:rPr lang="ru-RU" sz="2300" dirty="0" smtClean="0"/>
              <a:t> при приеме лекарственных или других препаратов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64" y="1554147"/>
            <a:ext cx="11263471" cy="386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04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8647"/>
            <a:ext cx="10515600" cy="770501"/>
          </a:xfrm>
        </p:spPr>
        <p:txBody>
          <a:bodyPr/>
          <a:lstStyle/>
          <a:p>
            <a:pPr algn="ctr"/>
            <a:r>
              <a:rPr lang="ru-RU" dirty="0" smtClean="0"/>
              <a:t>Диагностика </a:t>
            </a:r>
            <a:r>
              <a:rPr lang="ru-RU" dirty="0" err="1" smtClean="0"/>
              <a:t>инсомнии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8200" y="929148"/>
            <a:ext cx="11107994" cy="5247815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Синдром </a:t>
            </a:r>
            <a:r>
              <a:rPr lang="ru-RU" sz="2400" dirty="0" err="1" smtClean="0"/>
              <a:t>инсомнии</a:t>
            </a:r>
            <a:r>
              <a:rPr lang="ru-RU" sz="2400" dirty="0" smtClean="0"/>
              <a:t> – клинический диагноз, базирующийся на данных опроса и осмотра пациента. В качестве вспомогательных инструментов для оценки выраженности нарушений сна и сопутствующих синдромов используют:</a:t>
            </a:r>
          </a:p>
          <a:p>
            <a:r>
              <a:rPr lang="ru-RU" sz="2400" dirty="0" smtClean="0"/>
              <a:t>Индекс тяжести </a:t>
            </a:r>
            <a:r>
              <a:rPr lang="ru-RU" sz="2400" dirty="0" err="1" smtClean="0"/>
              <a:t>инсомнии</a:t>
            </a:r>
            <a:r>
              <a:rPr lang="ru-RU" sz="2400" dirty="0" smtClean="0"/>
              <a:t> </a:t>
            </a:r>
          </a:p>
          <a:p>
            <a:r>
              <a:rPr lang="ru-RU" sz="2400" dirty="0" err="1" smtClean="0"/>
              <a:t>Питтсбургский</a:t>
            </a:r>
            <a:r>
              <a:rPr lang="ru-RU" sz="2400" dirty="0" smtClean="0"/>
              <a:t> индекс качества сна</a:t>
            </a:r>
          </a:p>
          <a:p>
            <a:r>
              <a:rPr lang="ru-RU" sz="2400" dirty="0" err="1" smtClean="0"/>
              <a:t>Эпвортская</a:t>
            </a:r>
            <a:r>
              <a:rPr lang="ru-RU" sz="2400" dirty="0" smtClean="0"/>
              <a:t> шкала сонливости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866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14746"/>
          </a:xfrm>
        </p:spPr>
        <p:txBody>
          <a:bodyPr/>
          <a:lstStyle/>
          <a:p>
            <a:pPr algn="ctr"/>
            <a:r>
              <a:rPr lang="ru-RU" dirty="0" smtClean="0"/>
              <a:t>Лечение </a:t>
            </a:r>
            <a:r>
              <a:rPr lang="ru-RU" dirty="0" err="1" smtClean="0"/>
              <a:t>инсомнии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8200" y="814746"/>
            <a:ext cx="10515600" cy="5144575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 smtClean="0"/>
              <a:t>Выделяют два похода к лечению.</a:t>
            </a:r>
          </a:p>
          <a:p>
            <a:pPr marL="514350" indent="-514350" algn="just">
              <a:buAutoNum type="arabicPeriod"/>
            </a:pPr>
            <a:r>
              <a:rPr lang="ru-RU" sz="2400" dirty="0" smtClean="0"/>
              <a:t>Неспецифичный и может быть использован в лечении любой ее формы (острой – хронической, первичной – вторичной).</a:t>
            </a:r>
          </a:p>
          <a:p>
            <a:pPr marL="514350" indent="-514350" algn="just">
              <a:buAutoNum type="arabicPeriod"/>
            </a:pPr>
            <a:r>
              <a:rPr lang="ru-RU" sz="2400" dirty="0" smtClean="0"/>
              <a:t>Второй подход нацелен на лечение конкретной нозологической формы и устранении его причин.</a:t>
            </a:r>
          </a:p>
          <a:p>
            <a:pPr marL="0" indent="0" algn="ctr">
              <a:buNone/>
            </a:pPr>
            <a:r>
              <a:rPr lang="ru-RU" sz="2400" dirty="0" smtClean="0"/>
              <a:t>Некоторые правила гигиены сна</a:t>
            </a:r>
          </a:p>
          <a:p>
            <a:pPr marL="514350" indent="-514350" algn="just">
              <a:buAutoNum type="arabicPeriod"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278482"/>
            <a:ext cx="10617681" cy="294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02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5264"/>
            <a:ext cx="10515600" cy="6392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Методы </a:t>
            </a:r>
            <a:r>
              <a:rPr lang="ru-RU" sz="3200" dirty="0" err="1" smtClean="0"/>
              <a:t>когнитивно</a:t>
            </a:r>
            <a:r>
              <a:rPr lang="ru-RU" sz="3200" dirty="0" smtClean="0"/>
              <a:t>-поведенческой терапии </a:t>
            </a:r>
            <a:r>
              <a:rPr lang="ru-RU" sz="3200" dirty="0" err="1" smtClean="0"/>
              <a:t>инсомнии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536016" y="1507476"/>
            <a:ext cx="11119968" cy="3334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52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593" y="170253"/>
            <a:ext cx="11678587" cy="699177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Препараты, применяемые в отечественной практике в качестве снотворных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170559" y="1105772"/>
            <a:ext cx="9814654" cy="479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01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5370" y="1334181"/>
            <a:ext cx="4746173" cy="755876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7860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9846" y="1256307"/>
            <a:ext cx="11335789" cy="5427126"/>
          </a:xfrm>
        </p:spPr>
        <p:txBody>
          <a:bodyPr>
            <a:normAutofit/>
          </a:bodyPr>
          <a:lstStyle/>
          <a:p>
            <a:pPr algn="just"/>
            <a:r>
              <a:rPr lang="ru-RU" sz="2200" dirty="0" err="1" smtClean="0"/>
              <a:t>Инсомния</a:t>
            </a:r>
            <a:r>
              <a:rPr lang="ru-RU" sz="2200" dirty="0" smtClean="0"/>
              <a:t> </a:t>
            </a:r>
            <a:r>
              <a:rPr lang="ru-RU" sz="2200" dirty="0"/>
              <a:t>-</a:t>
            </a:r>
            <a:r>
              <a:rPr lang="ru-RU" sz="2200" dirty="0" smtClean="0"/>
              <a:t> клинический синдром, характеризующийся наличием повторяющихся нарушений инициации, продолжительности, консолидации или качества сна, возникающих, несмотря на наличие достаточного количества времени и условий для сна, и проявляющихся нарушениями дневной деятельности различного вида.</a:t>
            </a:r>
          </a:p>
          <a:p>
            <a:pPr algn="just"/>
            <a:r>
              <a:rPr lang="ru-RU" sz="2200" dirty="0" smtClean="0"/>
              <a:t>Выделяют 3 основных свойства </a:t>
            </a:r>
            <a:r>
              <a:rPr lang="ru-RU" sz="2200" dirty="0" err="1" smtClean="0"/>
              <a:t>инсомнии</a:t>
            </a:r>
            <a:r>
              <a:rPr lang="ru-RU" sz="2200" dirty="0" smtClean="0"/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dirty="0" smtClean="0"/>
              <a:t>Клиническими проявлениями синдрома могут быть </a:t>
            </a:r>
            <a:r>
              <a:rPr lang="ru-RU" sz="2200" dirty="0"/>
              <a:t>л</a:t>
            </a:r>
            <a:r>
              <a:rPr lang="ru-RU" sz="2200" dirty="0" smtClean="0"/>
              <a:t>юбые нарушения процесса сна – его инициации, поддержания или завершения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dirty="0" smtClean="0"/>
              <a:t>Для того, чтобы предъявлять жалобы на нарушения сна, необходимо иметь возможность уделять сну достаточное количество времени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dirty="0" smtClean="0"/>
              <a:t>Плохой сон должен проявляться нарушениями последующего бодрствования</a:t>
            </a:r>
            <a:endParaRPr lang="ru-RU" sz="2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29740" y="310282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b="0" i="0" dirty="0" err="1" smtClean="0">
                <a:effectLst/>
                <a:latin typeface="Calibri" panose="020F0502020204030204" pitchFamily="34" charset="0"/>
              </a:rPr>
              <a:t>Инсомнии</a:t>
            </a:r>
            <a:endParaRPr lang="ru-RU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94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6744" y="132369"/>
            <a:ext cx="5778729" cy="607465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+mn-lt"/>
              </a:rPr>
              <a:t>Критерии диагноза синдрома </a:t>
            </a:r>
            <a:r>
              <a:rPr lang="ru-RU" sz="2000" dirty="0" err="1" smtClean="0">
                <a:latin typeface="+mn-lt"/>
              </a:rPr>
              <a:t>инсомнии</a:t>
            </a:r>
            <a:r>
              <a:rPr lang="ru-RU" sz="2000" dirty="0" smtClean="0">
                <a:latin typeface="+mn-lt"/>
              </a:rPr>
              <a:t> по МКРС-3</a:t>
            </a:r>
            <a:endParaRPr lang="ru-RU" sz="2000" dirty="0">
              <a:latin typeface="+mn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5813" y="812568"/>
            <a:ext cx="6540592" cy="577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68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49135" y="266008"/>
            <a:ext cx="11662755" cy="62844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000" dirty="0" smtClean="0">
                <a:latin typeface="Calibri" panose="020F0502020204030204" pitchFamily="34" charset="0"/>
              </a:rPr>
              <a:t>Клиническая феноменология нарушений сна при </a:t>
            </a:r>
            <a:r>
              <a:rPr lang="ru-RU" sz="3000" dirty="0" err="1" smtClean="0">
                <a:latin typeface="Calibri" panose="020F0502020204030204" pitchFamily="34" charset="0"/>
              </a:rPr>
              <a:t>инсомнии</a:t>
            </a:r>
            <a:r>
              <a:rPr lang="ru-RU" sz="3000" dirty="0" smtClean="0">
                <a:latin typeface="Calibri" panose="020F0502020204030204" pitchFamily="34" charset="0"/>
              </a:rPr>
              <a:t> включают в себя следующие расстройства</a:t>
            </a:r>
            <a:r>
              <a:rPr lang="ru-RU" sz="2200" dirty="0" smtClean="0">
                <a:latin typeface="Calibri" panose="020F0502020204030204" pitchFamily="34" charset="0"/>
              </a:rPr>
              <a:t>:</a:t>
            </a:r>
          </a:p>
          <a:p>
            <a:r>
              <a:rPr lang="ru-RU" sz="2500" dirty="0" err="1" smtClean="0">
                <a:latin typeface="Calibri" panose="020F0502020204030204" pitchFamily="34" charset="0"/>
              </a:rPr>
              <a:t>Пресомнические</a:t>
            </a:r>
            <a:endParaRPr lang="ru-RU" sz="2500" dirty="0" smtClean="0">
              <a:latin typeface="Calibri" panose="020F0502020204030204" pitchFamily="34" charset="0"/>
            </a:endParaRPr>
          </a:p>
          <a:p>
            <a:r>
              <a:rPr lang="ru-RU" sz="2500" dirty="0" err="1" smtClean="0">
                <a:latin typeface="Calibri" panose="020F0502020204030204" pitchFamily="34" charset="0"/>
              </a:rPr>
              <a:t>Интрасомнические</a:t>
            </a:r>
            <a:endParaRPr lang="ru-RU" sz="2500" dirty="0" smtClean="0">
              <a:latin typeface="Calibri" panose="020F0502020204030204" pitchFamily="34" charset="0"/>
            </a:endParaRPr>
          </a:p>
          <a:p>
            <a:r>
              <a:rPr lang="ru-RU" sz="2500" dirty="0" err="1" smtClean="0">
                <a:latin typeface="Calibri" panose="020F0502020204030204" pitchFamily="34" charset="0"/>
              </a:rPr>
              <a:t>Постсомнические</a:t>
            </a:r>
            <a:endParaRPr lang="ru-RU" sz="2500" dirty="0" smtClean="0">
              <a:latin typeface="Calibri" panose="020F0502020204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0" y="2641373"/>
            <a:ext cx="4762500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54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49135" y="266008"/>
            <a:ext cx="11662755" cy="628442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200" dirty="0" err="1" smtClean="0">
                <a:solidFill>
                  <a:srgbClr val="00B050"/>
                </a:solidFill>
              </a:rPr>
              <a:t>Пресомнические</a:t>
            </a:r>
            <a:r>
              <a:rPr lang="ru-RU" sz="2200" dirty="0" smtClean="0">
                <a:solidFill>
                  <a:srgbClr val="00B050"/>
                </a:solidFill>
              </a:rPr>
              <a:t> расстройства </a:t>
            </a:r>
            <a:r>
              <a:rPr lang="ru-RU" sz="2200" dirty="0" smtClean="0"/>
              <a:t>– трудности начала сна, трудность засыпания, при длительном течении могут формироваться патологические ритуалы отхода ко сну. Засыпание может затягиваться до 120 минут и более. При </a:t>
            </a:r>
            <a:r>
              <a:rPr lang="ru-RU" sz="2200" dirty="0" err="1" smtClean="0"/>
              <a:t>полисомнографическом</a:t>
            </a:r>
            <a:r>
              <a:rPr lang="ru-RU" sz="2200" dirty="0" smtClean="0"/>
              <a:t> исследовании: Частые переходы из 1-й и 2-й стадий в </a:t>
            </a:r>
            <a:r>
              <a:rPr lang="en-US" sz="2200" dirty="0" smtClean="0"/>
              <a:t>I</a:t>
            </a:r>
            <a:r>
              <a:rPr lang="ru-RU" sz="2200" dirty="0" smtClean="0"/>
              <a:t>-м цикле сна в бодрствование и обратно. Количественный критерий – продолжительность засыпания более 30 мин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200" dirty="0" err="1" smtClean="0">
                <a:solidFill>
                  <a:srgbClr val="00B050"/>
                </a:solidFill>
              </a:rPr>
              <a:t>Интрасомнические</a:t>
            </a:r>
            <a:r>
              <a:rPr lang="ru-RU" sz="2200" dirty="0" smtClean="0">
                <a:solidFill>
                  <a:srgbClr val="00B050"/>
                </a:solidFill>
              </a:rPr>
              <a:t> расстройства </a:t>
            </a:r>
            <a:r>
              <a:rPr lang="ru-RU" sz="2200" dirty="0" smtClean="0"/>
              <a:t>включают частые ночные пробуждения, после которых пациент долго не может уснуть. Порог пробуждения резко снижен и процесс засыпания затруднен. Снижение порога пробуждения обусловлено недостаточной глубиной сна. </a:t>
            </a:r>
            <a:r>
              <a:rPr lang="ru-RU" sz="2200" dirty="0"/>
              <a:t>При </a:t>
            </a:r>
            <a:r>
              <a:rPr lang="ru-RU" sz="2200" dirty="0" err="1"/>
              <a:t>полисомнографическом</a:t>
            </a:r>
            <a:r>
              <a:rPr lang="ru-RU" sz="2200" dirty="0"/>
              <a:t> </a:t>
            </a:r>
            <a:r>
              <a:rPr lang="ru-RU" sz="2200" dirty="0" smtClean="0"/>
              <a:t>исследовании: Увеличенная представленность поверхностных стадий: 1 и 2 стадии медленного сна, частые пробуждения, длительные периоды бодрствования внутри сна, редукция дельта-сна, увеличение двигательной активности. Количественный критерий – продолжительность времени бодрствования в период сна более 30 мин.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200" dirty="0" err="1" smtClean="0">
                <a:solidFill>
                  <a:srgbClr val="00B050"/>
                </a:solidFill>
              </a:rPr>
              <a:t>Постсомнические</a:t>
            </a:r>
            <a:r>
              <a:rPr lang="ru-RU" sz="2200" dirty="0" smtClean="0">
                <a:solidFill>
                  <a:srgbClr val="00B050"/>
                </a:solidFill>
              </a:rPr>
              <a:t> расстройства </a:t>
            </a:r>
            <a:r>
              <a:rPr lang="ru-RU" sz="2200" dirty="0" smtClean="0"/>
              <a:t>– проблема раннего утреннего пробуждения с невозможностью последующего засыпания. Проблемой ранние утренние пробуждения становятся тогда, когда их наличие приводит к сокращению сна менее 6,5 часов.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200" dirty="0" smtClean="0"/>
              <a:t> В феноменологию расстройств сна входят жалобы на общую неудовлетворенность ночным сном, чуткий сон, отсутствие освежающего эффекта ночного сна.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76024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6338" y="159657"/>
            <a:ext cx="4839393" cy="9869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latin typeface="Calibri" panose="020F0502020204030204" pitchFamily="34" charset="0"/>
              </a:rPr>
              <a:t/>
            </a:r>
            <a:br>
              <a:rPr lang="ru-RU" sz="3200" dirty="0" smtClean="0">
                <a:latin typeface="Calibri" panose="020F0502020204030204" pitchFamily="34" charset="0"/>
              </a:rPr>
            </a:br>
            <a:r>
              <a:rPr lang="ru-RU" sz="3200" dirty="0">
                <a:latin typeface="Calibri" panose="020F0502020204030204" pitchFamily="34" charset="0"/>
              </a:rPr>
              <a:t/>
            </a:r>
            <a:br>
              <a:rPr lang="ru-RU" sz="3200" dirty="0">
                <a:latin typeface="Calibri" panose="020F0502020204030204" pitchFamily="34" charset="0"/>
              </a:rPr>
            </a:br>
            <a:r>
              <a:rPr lang="ru-RU" sz="3200" dirty="0" smtClean="0">
                <a:latin typeface="Calibri" panose="020F0502020204030204" pitchFamily="34" charset="0"/>
              </a:rPr>
              <a:t/>
            </a:r>
            <a:br>
              <a:rPr lang="ru-RU" sz="3200" dirty="0" smtClean="0">
                <a:latin typeface="Calibri" panose="020F0502020204030204" pitchFamily="34" charset="0"/>
              </a:rPr>
            </a:br>
            <a:r>
              <a:rPr lang="ru-RU" sz="3200" dirty="0" smtClean="0">
                <a:latin typeface="Calibri" panose="020F0502020204030204" pitchFamily="34" charset="0"/>
              </a:rPr>
              <a:t>Эпидемиология </a:t>
            </a:r>
            <a:r>
              <a:rPr lang="ru-RU" sz="3200" dirty="0" err="1" smtClean="0">
                <a:latin typeface="Calibri" panose="020F0502020204030204" pitchFamily="34" charset="0"/>
              </a:rPr>
              <a:t>инсомнии</a:t>
            </a:r>
            <a:endParaRPr lang="ru-RU" sz="3200" dirty="0">
              <a:latin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8200" y="1451429"/>
            <a:ext cx="10515600" cy="4725534"/>
          </a:xfrm>
        </p:spPr>
        <p:txBody>
          <a:bodyPr>
            <a:normAutofit/>
          </a:bodyPr>
          <a:lstStyle/>
          <a:p>
            <a:r>
              <a:rPr lang="ru-RU" sz="2200" dirty="0" err="1" smtClean="0"/>
              <a:t>Инсомния</a:t>
            </a:r>
            <a:r>
              <a:rPr lang="ru-RU" sz="2200" dirty="0" smtClean="0"/>
              <a:t> в 1,5 раза чаще встречаются у женщин, чем у мужчин.</a:t>
            </a:r>
          </a:p>
          <a:p>
            <a:r>
              <a:rPr lang="ru-RU" sz="2200" dirty="0" smtClean="0"/>
              <a:t>У пожилых людей после 75 лет частота выявления этого состояния удваивается по сравнению с лицами среднего возраста.</a:t>
            </a:r>
          </a:p>
          <a:p>
            <a:r>
              <a:rPr lang="ru-RU" sz="2200" dirty="0" smtClean="0"/>
              <a:t>Чаще определяются нарушения сна у лиц с низким </a:t>
            </a:r>
            <a:r>
              <a:rPr lang="ru-RU" sz="2200" dirty="0" err="1" smtClean="0"/>
              <a:t>социоэкономическим</a:t>
            </a:r>
            <a:r>
              <a:rPr lang="ru-RU" sz="2200" dirty="0" smtClean="0"/>
              <a:t> статусом и уровнем образования, у людей неработающих или работающих по сменному графику.</a:t>
            </a:r>
          </a:p>
          <a:p>
            <a:r>
              <a:rPr lang="ru-RU" sz="2200" dirty="0" smtClean="0"/>
              <a:t>При наличии </a:t>
            </a:r>
            <a:r>
              <a:rPr lang="ru-RU" sz="2200" dirty="0" err="1" smtClean="0"/>
              <a:t>коморбидных</a:t>
            </a:r>
            <a:r>
              <a:rPr lang="ru-RU" sz="2200" dirty="0" smtClean="0"/>
              <a:t> расстройств, психических заболеваний или хронических болевых синдромов сон нарушается в 50%-70% случаев.</a:t>
            </a:r>
          </a:p>
          <a:p>
            <a:r>
              <a:rPr lang="ru-RU" sz="2200" dirty="0" smtClean="0"/>
              <a:t>Обсуждается наличие генетической </a:t>
            </a:r>
            <a:r>
              <a:rPr lang="ru-RU" sz="2200" dirty="0" err="1" smtClean="0"/>
              <a:t>предиспозиции</a:t>
            </a:r>
            <a:r>
              <a:rPr lang="ru-RU" sz="2200" dirty="0" smtClean="0"/>
              <a:t> – исключение влияния факторов возраста, пола, рабочего расписания и психических нарушений семейные факторы оказываются ответственными за 37,2% случаев возникновения расстройств сна, связанных со стрессом.</a:t>
            </a:r>
          </a:p>
        </p:txBody>
      </p:sp>
    </p:spTree>
    <p:extLst>
      <p:ext uri="{BB962C8B-B14F-4D97-AF65-F5344CB8AC3E}">
        <p14:creationId xmlns:p14="http://schemas.microsoft.com/office/powerpoint/2010/main" val="42335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1824" y="261257"/>
            <a:ext cx="4839393" cy="565265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Calibri" panose="020F0502020204030204" pitchFamily="34" charset="0"/>
              </a:rPr>
              <a:t>Последствия </a:t>
            </a:r>
            <a:r>
              <a:rPr lang="ru-RU" sz="3200" dirty="0" err="1" smtClean="0">
                <a:latin typeface="Calibri" panose="020F0502020204030204" pitchFamily="34" charset="0"/>
              </a:rPr>
              <a:t>инсомнии</a:t>
            </a:r>
            <a:endParaRPr lang="ru-RU" sz="3200" dirty="0">
              <a:latin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8200" y="1074056"/>
            <a:ext cx="10515600" cy="5102907"/>
          </a:xfrm>
        </p:spPr>
        <p:txBody>
          <a:bodyPr>
            <a:normAutofit/>
          </a:bodyPr>
          <a:lstStyle/>
          <a:p>
            <a:r>
              <a:rPr lang="ru-RU" sz="2200" dirty="0" smtClean="0"/>
              <a:t>Развитие депрессии</a:t>
            </a:r>
          </a:p>
          <a:p>
            <a:r>
              <a:rPr lang="ru-RU" sz="2200" dirty="0" smtClean="0"/>
              <a:t>Тревожные расстройства</a:t>
            </a:r>
          </a:p>
          <a:p>
            <a:r>
              <a:rPr lang="ru-RU" sz="2200" dirty="0" smtClean="0"/>
              <a:t>Злоупотребление лекарственными препаратами и алкоголем (0,2% за рубежом, 4,5% в России)</a:t>
            </a:r>
          </a:p>
          <a:p>
            <a:r>
              <a:rPr lang="ru-RU" sz="2200" dirty="0" smtClean="0"/>
              <a:t>Случаи суицида</a:t>
            </a:r>
          </a:p>
          <a:p>
            <a:r>
              <a:rPr lang="ru-RU" sz="2200" dirty="0" smtClean="0"/>
              <a:t>Дорожно-транспортные происшествия (риск увеличивается 2,5 – 4,5 раза)</a:t>
            </a:r>
          </a:p>
          <a:p>
            <a:r>
              <a:rPr lang="ru-RU" sz="2200" dirty="0" smtClean="0"/>
              <a:t>Случаи абсентеизма (отсутствия на рабочем месте из-за плохого самочувствия)</a:t>
            </a:r>
          </a:p>
          <a:p>
            <a:r>
              <a:rPr lang="ru-RU" sz="2200" dirty="0" err="1" smtClean="0"/>
              <a:t>Презентеизм</a:t>
            </a:r>
            <a:r>
              <a:rPr lang="ru-RU" sz="2200" dirty="0" smtClean="0"/>
              <a:t> (снижения продуктивности)</a:t>
            </a:r>
          </a:p>
        </p:txBody>
      </p:sp>
    </p:spTree>
    <p:extLst>
      <p:ext uri="{BB962C8B-B14F-4D97-AF65-F5344CB8AC3E}">
        <p14:creationId xmlns:p14="http://schemas.microsoft.com/office/powerpoint/2010/main" val="334329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7936" y="318052"/>
            <a:ext cx="3176125" cy="565265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Calibri" panose="020F0502020204030204" pitchFamily="34" charset="0"/>
              </a:rPr>
              <a:t>Модель «трех П»</a:t>
            </a:r>
            <a:endParaRPr lang="ru-RU" sz="3200" dirty="0">
              <a:latin typeface="Calibri" panose="020F0502020204030204" pitchFamily="34" charset="0"/>
            </a:endParaRPr>
          </a:p>
        </p:txBody>
      </p:sp>
      <p:pic>
        <p:nvPicPr>
          <p:cNvPr id="1028" name="Picture 4" descr="https://www.mediasphera.ru/system/photos/files/000/024/983/original/nv_2015_12_22_ris1.jpg?145581455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7" r="1876" b="6087"/>
          <a:stretch/>
        </p:blipFill>
        <p:spPr bwMode="auto">
          <a:xfrm>
            <a:off x="1454247" y="986968"/>
            <a:ext cx="9283504" cy="4777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019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0468" y="281069"/>
            <a:ext cx="6643977" cy="509518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>Предрасполагающие факторы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8199" y="715233"/>
            <a:ext cx="10515600" cy="5845223"/>
          </a:xfrm>
        </p:spPr>
        <p:txBody>
          <a:bodyPr>
            <a:normAutofit/>
          </a:bodyPr>
          <a:lstStyle/>
          <a:p>
            <a:r>
              <a:rPr lang="ru-RU" sz="2200" dirty="0" smtClean="0"/>
              <a:t>Снижение активности тормозных </a:t>
            </a:r>
            <a:r>
              <a:rPr lang="ru-RU" sz="2200" dirty="0" err="1" smtClean="0"/>
              <a:t>нейротрансмиттерных</a:t>
            </a:r>
            <a:r>
              <a:rPr lang="ru-RU" sz="2200" dirty="0" smtClean="0"/>
              <a:t> систем</a:t>
            </a:r>
          </a:p>
          <a:p>
            <a:r>
              <a:rPr lang="ru-RU" sz="2200" dirty="0" smtClean="0"/>
              <a:t>Десинхронизация ритмов ЭЭГ</a:t>
            </a:r>
          </a:p>
          <a:p>
            <a:r>
              <a:rPr lang="ru-RU" sz="2200" dirty="0" smtClean="0"/>
              <a:t>Повышенный тонус симпатической нервной системы</a:t>
            </a:r>
          </a:p>
          <a:p>
            <a:r>
              <a:rPr lang="ru-RU" sz="2200" dirty="0" smtClean="0"/>
              <a:t>Изменение профиля секреции гормонов</a:t>
            </a:r>
          </a:p>
          <a:p>
            <a:r>
              <a:rPr lang="ru-RU" sz="2200" dirty="0" smtClean="0"/>
              <a:t>Усиление метаболизма в течение суток</a:t>
            </a:r>
          </a:p>
          <a:p>
            <a:r>
              <a:rPr lang="ru-RU" sz="2200" dirty="0" smtClean="0"/>
              <a:t>Частота сердечных сокращений и вариабельность сердечного ритма</a:t>
            </a:r>
          </a:p>
          <a:p>
            <a:pPr marL="0" indent="0" algn="ctr">
              <a:buNone/>
            </a:pPr>
            <a:r>
              <a:rPr lang="ru-RU" sz="3000" dirty="0" smtClean="0">
                <a:latin typeface="+mj-lt"/>
              </a:rPr>
              <a:t>ПРОВОЦИРУЮЩИЕ ФАКТОРЫ</a:t>
            </a:r>
            <a:endParaRPr lang="ru-RU" sz="3000" dirty="0">
              <a:latin typeface="+mj-lt"/>
            </a:endParaRPr>
          </a:p>
          <a:p>
            <a:pPr marL="0" indent="0">
              <a:buNone/>
            </a:pPr>
            <a:r>
              <a:rPr lang="ru-RU" sz="2200" dirty="0" smtClean="0"/>
              <a:t>Стрессовое </a:t>
            </a:r>
            <a:r>
              <a:rPr lang="ru-RU" sz="2200" dirty="0"/>
              <a:t>событие: </a:t>
            </a:r>
          </a:p>
          <a:p>
            <a:r>
              <a:rPr lang="ru-RU" sz="2200" dirty="0"/>
              <a:t>биологический стресс (обострение или дебют заболевания)</a:t>
            </a:r>
          </a:p>
          <a:p>
            <a:r>
              <a:rPr lang="ru-RU" sz="2200" dirty="0"/>
              <a:t>Психологический стресс (конфликты на работе и в семье, повышенная нагрузка на работе)</a:t>
            </a:r>
          </a:p>
          <a:p>
            <a:pPr marL="0" indent="0">
              <a:buNone/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417551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434</TotalTime>
  <Words>823</Words>
  <Application>Microsoft Office PowerPoint</Application>
  <PresentationFormat>Произвольный</PresentationFormat>
  <Paragraphs>71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Горизонт</vt:lpstr>
      <vt:lpstr>Инсомнии и патологическая дневная сонливость</vt:lpstr>
      <vt:lpstr>Презентация PowerPoint</vt:lpstr>
      <vt:lpstr>Критерии диагноза синдрома инсомнии по МКРС-3</vt:lpstr>
      <vt:lpstr>Презентация PowerPoint</vt:lpstr>
      <vt:lpstr>Презентация PowerPoint</vt:lpstr>
      <vt:lpstr>   Эпидемиология инсомнии</vt:lpstr>
      <vt:lpstr>Последствия инсомнии</vt:lpstr>
      <vt:lpstr>Модель «трех П»</vt:lpstr>
      <vt:lpstr>Предрасполагающие факторы</vt:lpstr>
      <vt:lpstr>Презентация PowerPoint</vt:lpstr>
      <vt:lpstr>Презентация PowerPoint</vt:lpstr>
      <vt:lpstr>Презентация PowerPoint</vt:lpstr>
      <vt:lpstr>Презентация PowerPoint</vt:lpstr>
      <vt:lpstr>Диагностика инсомнии</vt:lpstr>
      <vt:lpstr>Лечение инсомнии</vt:lpstr>
      <vt:lpstr>Методы когнитивно-поведенческой терапии инсомнии</vt:lpstr>
      <vt:lpstr>Препараты, применяемые в отечественной практике в качестве снотворных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Anton</dc:creator>
  <cp:lastModifiedBy>Кафедра</cp:lastModifiedBy>
  <cp:revision>43</cp:revision>
  <dcterms:created xsi:type="dcterms:W3CDTF">2018-10-30T18:23:47Z</dcterms:created>
  <dcterms:modified xsi:type="dcterms:W3CDTF">2020-02-28T07:01:53Z</dcterms:modified>
</cp:coreProperties>
</file>