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8"/>
  </p:notesMasterIdLst>
  <p:sldIdLst>
    <p:sldId id="678" r:id="rId2"/>
    <p:sldId id="647" r:id="rId3"/>
    <p:sldId id="648" r:id="rId4"/>
    <p:sldId id="649" r:id="rId5"/>
    <p:sldId id="650" r:id="rId6"/>
    <p:sldId id="651" r:id="rId7"/>
    <p:sldId id="654" r:id="rId8"/>
    <p:sldId id="655" r:id="rId9"/>
    <p:sldId id="653" r:id="rId10"/>
    <p:sldId id="652" r:id="rId11"/>
    <p:sldId id="657" r:id="rId12"/>
    <p:sldId id="656" r:id="rId13"/>
    <p:sldId id="659" r:id="rId14"/>
    <p:sldId id="662" r:id="rId15"/>
    <p:sldId id="663" r:id="rId16"/>
    <p:sldId id="664" r:id="rId17"/>
    <p:sldId id="665" r:id="rId18"/>
    <p:sldId id="660" r:id="rId19"/>
    <p:sldId id="685" r:id="rId20"/>
    <p:sldId id="666" r:id="rId21"/>
    <p:sldId id="686" r:id="rId22"/>
    <p:sldId id="668" r:id="rId23"/>
    <p:sldId id="669" r:id="rId24"/>
    <p:sldId id="671" r:id="rId25"/>
    <p:sldId id="674" r:id="rId26"/>
    <p:sldId id="675" r:id="rId27"/>
    <p:sldId id="676" r:id="rId28"/>
    <p:sldId id="684" r:id="rId29"/>
    <p:sldId id="677" r:id="rId30"/>
    <p:sldId id="679" r:id="rId31"/>
    <p:sldId id="680" r:id="rId32"/>
    <p:sldId id="681" r:id="rId33"/>
    <p:sldId id="682" r:id="rId34"/>
    <p:sldId id="667" r:id="rId35"/>
    <p:sldId id="698" r:id="rId36"/>
    <p:sldId id="699" r:id="rId37"/>
    <p:sldId id="700" r:id="rId38"/>
    <p:sldId id="701" r:id="rId39"/>
    <p:sldId id="693" r:id="rId40"/>
    <p:sldId id="694" r:id="rId41"/>
    <p:sldId id="696" r:id="rId42"/>
    <p:sldId id="702" r:id="rId43"/>
    <p:sldId id="695" r:id="rId44"/>
    <p:sldId id="616" r:id="rId45"/>
    <p:sldId id="551" r:id="rId46"/>
    <p:sldId id="567" r:id="rId47"/>
    <p:sldId id="608" r:id="rId48"/>
    <p:sldId id="605" r:id="rId49"/>
    <p:sldId id="704" r:id="rId50"/>
    <p:sldId id="705" r:id="rId51"/>
    <p:sldId id="707" r:id="rId52"/>
    <p:sldId id="708" r:id="rId53"/>
    <p:sldId id="709" r:id="rId54"/>
    <p:sldId id="577" r:id="rId55"/>
    <p:sldId id="710" r:id="rId56"/>
    <p:sldId id="711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000000"/>
    <a:srgbClr val="FF4747"/>
    <a:srgbClr val="FFFF99"/>
    <a:srgbClr val="FFCCFF"/>
    <a:srgbClr val="8AF6A4"/>
    <a:srgbClr val="FFCCCC"/>
    <a:srgbClr val="1E768C"/>
    <a:srgbClr val="1FA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339919315641084E-2"/>
          <c:y val="2.9024932078560464E-2"/>
          <c:w val="0.91211687080781556"/>
          <c:h val="0.61543745707813002"/>
        </c:manualLayout>
      </c:layout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Максимальная цена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Broe200</c:v>
                </c:pt>
                <c:pt idx="1">
                  <c:v>Broe400</c:v>
                </c:pt>
                <c:pt idx="2">
                  <c:v>Graafmans400</c:v>
                </c:pt>
                <c:pt idx="3">
                  <c:v>Broe600</c:v>
                </c:pt>
                <c:pt idx="4">
                  <c:v>Bischoff-Ferrari700</c:v>
                </c:pt>
                <c:pt idx="5">
                  <c:v>Broe800</c:v>
                </c:pt>
                <c:pt idx="6">
                  <c:v>08Pfeifer800</c:v>
                </c:pt>
                <c:pt idx="7">
                  <c:v>Bischoff800</c:v>
                </c:pt>
                <c:pt idx="8">
                  <c:v>00Pfifer800</c:v>
                </c:pt>
                <c:pt idx="9">
                  <c:v>Prince1000</c:v>
                </c:pt>
                <c:pt idx="10">
                  <c:v>Flicker1000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2.25</c:v>
                </c:pt>
                <c:pt idx="1">
                  <c:v>2.2999999999999998</c:v>
                </c:pt>
                <c:pt idx="2">
                  <c:v>1.28</c:v>
                </c:pt>
                <c:pt idx="3">
                  <c:v>2.3299999999999987</c:v>
                </c:pt>
                <c:pt idx="4">
                  <c:v>1.08</c:v>
                </c:pt>
                <c:pt idx="5">
                  <c:v>1.24</c:v>
                </c:pt>
                <c:pt idx="6">
                  <c:v>0.78</c:v>
                </c:pt>
                <c:pt idx="7">
                  <c:v>1.41</c:v>
                </c:pt>
                <c:pt idx="8">
                  <c:v>1.08</c:v>
                </c:pt>
                <c:pt idx="9">
                  <c:v>1.03</c:v>
                </c:pt>
                <c:pt idx="10">
                  <c:v>1.06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Broe200</c:v>
                </c:pt>
                <c:pt idx="1">
                  <c:v>Broe400</c:v>
                </c:pt>
                <c:pt idx="2">
                  <c:v>Graafmans400</c:v>
                </c:pt>
                <c:pt idx="3">
                  <c:v>Broe600</c:v>
                </c:pt>
                <c:pt idx="4">
                  <c:v>Bischoff-Ferrari700</c:v>
                </c:pt>
                <c:pt idx="5">
                  <c:v>Broe800</c:v>
                </c:pt>
                <c:pt idx="6">
                  <c:v>08Pfeifer800</c:v>
                </c:pt>
                <c:pt idx="7">
                  <c:v>Bischoff800</c:v>
                </c:pt>
                <c:pt idx="8">
                  <c:v>00Pfifer800</c:v>
                </c:pt>
                <c:pt idx="9">
                  <c:v>Prince1000</c:v>
                </c:pt>
                <c:pt idx="10">
                  <c:v>Flicker1000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0.78</c:v>
                </c:pt>
                <c:pt idx="1">
                  <c:v>0.8</c:v>
                </c:pt>
                <c:pt idx="2">
                  <c:v>0.73000000000000065</c:v>
                </c:pt>
                <c:pt idx="3">
                  <c:v>0.8</c:v>
                </c:pt>
                <c:pt idx="4">
                  <c:v>0.76000000000000578</c:v>
                </c:pt>
                <c:pt idx="5">
                  <c:v>0.23</c:v>
                </c:pt>
                <c:pt idx="6">
                  <c:v>0.5</c:v>
                </c:pt>
                <c:pt idx="7">
                  <c:v>0.46</c:v>
                </c:pt>
                <c:pt idx="8">
                  <c:v>0.29000000000000031</c:v>
                </c:pt>
                <c:pt idx="9">
                  <c:v>0.68000000000000083</c:v>
                </c:pt>
                <c:pt idx="10">
                  <c:v>0.93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66675">
              <a:noFill/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</c:spPr>
          </c:marker>
          <c:cat>
            <c:strRef>
              <c:f>Лист1!$A$2:$A$12</c:f>
              <c:strCache>
                <c:ptCount val="11"/>
                <c:pt idx="0">
                  <c:v>Broe200</c:v>
                </c:pt>
                <c:pt idx="1">
                  <c:v>Broe400</c:v>
                </c:pt>
                <c:pt idx="2">
                  <c:v>Graafmans400</c:v>
                </c:pt>
                <c:pt idx="3">
                  <c:v>Broe600</c:v>
                </c:pt>
                <c:pt idx="4">
                  <c:v>Bischoff-Ferrari700</c:v>
                </c:pt>
                <c:pt idx="5">
                  <c:v>Broe800</c:v>
                </c:pt>
                <c:pt idx="6">
                  <c:v>08Pfeifer800</c:v>
                </c:pt>
                <c:pt idx="7">
                  <c:v>Bischoff800</c:v>
                </c:pt>
                <c:pt idx="8">
                  <c:v>00Pfifer800</c:v>
                </c:pt>
                <c:pt idx="9">
                  <c:v>Prince1000</c:v>
                </c:pt>
                <c:pt idx="10">
                  <c:v>Flicker1000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1.3</c:v>
                </c:pt>
                <c:pt idx="1">
                  <c:v>1.34</c:v>
                </c:pt>
                <c:pt idx="2">
                  <c:v>0.95000000000000062</c:v>
                </c:pt>
                <c:pt idx="3">
                  <c:v>1.34</c:v>
                </c:pt>
                <c:pt idx="4">
                  <c:v>0.85000000000000064</c:v>
                </c:pt>
                <c:pt idx="5">
                  <c:v>0.5</c:v>
                </c:pt>
                <c:pt idx="6">
                  <c:v>0.64000000000000579</c:v>
                </c:pt>
                <c:pt idx="7">
                  <c:v>0.76000000000000578</c:v>
                </c:pt>
                <c:pt idx="8">
                  <c:v>0.55000000000000004</c:v>
                </c:pt>
                <c:pt idx="9">
                  <c:v>0.83000000000000063</c:v>
                </c:pt>
                <c:pt idx="10">
                  <c:v>0.78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8100"/>
          </c:spPr>
        </c:hiLowLines>
        <c:axId val="153808640"/>
        <c:axId val="154005944"/>
      </c:stockChart>
      <c:catAx>
        <c:axId val="15380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4005944"/>
        <c:crosses val="autoZero"/>
        <c:auto val="1"/>
        <c:lblAlgn val="ctr"/>
        <c:lblOffset val="100"/>
        <c:noMultiLvlLbl val="0"/>
      </c:catAx>
      <c:valAx>
        <c:axId val="154005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80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0.06944</cdr:x>
      <cdr:y>0.39775</cdr:y>
    </cdr:from>
    <cdr:to>
      <cdr:x>0.98091</cdr:x>
      <cdr:y>0.39775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>
          <a:off x="571504" y="2071702"/>
          <a:ext cx="7501034" cy="0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B6A266-1B91-4F16-A750-C0B3F56FCF4F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7A958-C08A-41F1-9112-FA010792E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30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A44318C-AC4C-44BC-A3FC-64F5B1E1F780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  <a:ln/>
        </p:spPr>
        <p:txBody>
          <a:bodyPr wrap="none" anchor="ctr"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dirty="0" smtClean="0"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0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A44318C-AC4C-44BC-A3FC-64F5B1E1F780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  <a:ln/>
        </p:spPr>
        <p:txBody>
          <a:bodyPr wrap="none" anchor="ctr"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dirty="0" smtClean="0"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0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Кость является  основным депо магния. </a:t>
            </a:r>
          </a:p>
          <a:p>
            <a:r>
              <a:rPr lang="ru-RU" sz="120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Низкие уровни магния связаны с низкой костной массой и остеопорозом [7]. </a:t>
            </a:r>
          </a:p>
          <a:p>
            <a:r>
              <a:rPr lang="ru-RU" sz="120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снижении соотношения </a:t>
            </a:r>
            <a:r>
              <a:rPr lang="ru-RU" sz="1200" dirty="0" err="1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Mg:Ca</a:t>
            </a:r>
            <a:r>
              <a:rPr lang="ru-RU" sz="120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сторону дефицита магния обменные процессы в кости замедлены, быстрее депонируются токсичные металлы (прежде всего, кадмий и свинец). </a:t>
            </a:r>
          </a:p>
          <a:p>
            <a:endParaRPr lang="ru-RU" sz="1200" dirty="0" smtClean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1200" b="0" dirty="0" err="1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ru-RU" sz="1200" b="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эритроцитах, измеренный атомной поглотительной </a:t>
            </a:r>
            <a:r>
              <a:rPr lang="ru-RU" sz="1200" b="0" dirty="0" err="1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спектрофотометрией</a:t>
            </a:r>
            <a:r>
              <a:rPr lang="ru-RU" sz="1200" b="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значительно ниже у женщин после менопаузы с остеопорозом (51.51 [15.40] </a:t>
            </a:r>
            <a:r>
              <a:rPr lang="ru-RU" sz="1200" b="0" dirty="0" err="1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microg</a:t>
            </a:r>
            <a:r>
              <a:rPr lang="ru-RU" sz="1200" b="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b="0" dirty="0" err="1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ru-RU" sz="1200" b="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 сравнению с женщинами того же возраста с нормальной МПК (54.54 [15.42] </a:t>
            </a:r>
            <a:r>
              <a:rPr lang="ru-RU" sz="1200" b="0" dirty="0" err="1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microg</a:t>
            </a:r>
            <a:r>
              <a:rPr lang="ru-RU" sz="1200" b="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b="0" dirty="0" err="1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ru-RU" sz="1200" b="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Z=-2.07, P=0.039). Это факт дал основание полагать, что при остеопорозе затрагивается механизм внутриклеточного транспорта магния [8].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экспериментах на цыплятах выявлено, что дефицит магния в диете (7% от нормального уровня потребления) приводил к значительной </a:t>
            </a:r>
            <a:r>
              <a:rPr lang="ru-RU" sz="1200" b="0" dirty="0" err="1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гипомагниемии</a:t>
            </a:r>
            <a:r>
              <a:rPr lang="ru-RU" sz="1200" b="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0" dirty="0" err="1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гипокальциемии</a:t>
            </a:r>
            <a:r>
              <a:rPr lang="ru-RU" sz="1200" b="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 разрежению костной ткани, вплоть до образования полостей. При компенсации дефицита магния структура костной ткани восстанавливалась [9]. Эпидемиологические исследования частоты остеопороза в различных странах показали, что более высокое значение отношения </a:t>
            </a:r>
            <a:r>
              <a:rPr lang="ru-RU" sz="1200" b="0" dirty="0" err="1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Mg:Ca</a:t>
            </a:r>
            <a:r>
              <a:rPr lang="ru-RU" sz="1200" b="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питании соответствует более низкой встречаемости остеопороза [10].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Израиле среди женщин с остеопорозом проводилось исследование, посвященное изучению влияния дополнительного приема магния в дозе 250 мг/день на МПК. У женщин, получавших магний, зарегистрировано значительное увеличение плотности костной ткани по сравнению с контрольной группой [11]. 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BD9C0-B4CE-40FD-9FD2-D53230753089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4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A130-8460-44F1-8A3F-649E0592D441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8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7086-573A-47AF-A99A-D630F6670499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183B9-26A5-4199-AADD-0A7C0B6A3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7110-8FE2-4744-9D0A-B77BF734160C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FCF6E-F291-47B7-B0E9-CA2AAB934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D051-5290-40CB-B5AE-6E1B50822EF0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8DC7-8C33-4718-94DE-9C9920491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225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225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22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22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F34F-B99D-47AC-80FA-BABDDA3BB53C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1DD2-1757-482A-8283-5C01CE96C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5B0A-4192-4D17-97A8-2CC8E72CBEE4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F424-0417-4D43-83A8-24C128C6F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64AA-29A0-4986-B45C-295C3300BD3A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B1A9-2950-4420-BD34-00030E6D5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E5949-411A-483D-8F0F-F4860483CF9C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1E08D-BAE2-4AB6-8AC7-433F5C1D1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0A75-FCA3-4B0E-96DE-ADFFC8DB609D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586B2-7DFA-4A32-BCE1-2EE56E7C5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4907C-98A2-4672-9171-AC0783059B81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C5F23-61E8-4499-B45F-C56C7D2C5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807D-A0EE-4A1E-A782-0F6749E8296D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4B74-2129-4013-A85A-12BF84C6A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EC9B9-983A-4FAA-9B34-B9FBF5CD2061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3B9-32F2-4DD5-A265-D432830D2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FD941-5130-4FBB-A58F-DBB6F7ED3BF0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399562-F683-4A06-9173-96269D553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1" r:id="rId14"/>
    <p:sldLayoutId id="2147483832" r:id="rId15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ncbi.nlm.nih.gov/pubmed/25033068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png"/><Relationship Id="rId4" Type="http://schemas.openxmlformats.org/officeDocument/2006/relationships/oleObject" Target="../embeddings/_____Microsoft_Excel_97-20031.xls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001156" cy="121444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182880" algn="l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Проблемы пожилого человека. Старческая астения. 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Саркопения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7346" name="AutoShape 2" descr="data:image/jpeg;base64,/9j/4AAQSkZJRgABAQAAAQABAAD/2wCEAAkGBxQTEhUUExQVFRUXGRcXFxcYGRcYFRoXHhwdGhgYHBwaHCggHR4lHR0XITEhJSksLi4uGB8zODMsNygtLisBCgoKDg0OGxAQGywkICQvLCwsLCwsLCwsLCwsLCwsLCwsLCwsLCwsLCwsLCwsLCwsLCwsLCwsLCwsLCwsLCwsLP/AABEIALcBEwMBIgACEQEDEQH/xAAcAAACAwEBAQEAAAAAAAAAAAAEBQIDBgABBwj/xABIEAACAQIEAwUFBQUGBQIHAQABAhEAAwQSITEFQVEGEyJhcTKBkaGxI0JSwdEHFIKS8BUzU2Jy4UOiwtLxk7I0VGNzg8PiFv/EABkBAAMBAQEAAAAAAAAAAAAAAAABAgMEBf/EACsRAAICAQMEAQMDBQAAAAAAAAABAhEDEiExEyJBUTIEYYFxobEjM0NSkf/aAAwDAQACEQMRAD8A+Z9oe0eIxrI+Jud4yAqpyouhMn2AJ9a+hfsw7GcP4hg271bi37dwh7guFQVIlIE5YiRqJmda1va39kVjF3DetO1h2K5lAXujyZgIlWI6GJ1jesf+2LswMFctXcPFuzcRbRRDl+0QHxELAMrEk8wetJ9pIuHZXA3xetYK/dGLtuwRMQUVbqLOfIUGpgEwddPfUOxfFL16zcw+HFjD31Vby4k5UOS2uUqWeYYhj4+kjbZn+z0YXD4C/wASe0b2Jw1wBVLMAufKtsxtuxOaOR6V80xjh7juQFzM7ZR7IkkhR5axSugPr3bHt3irdm3gyq28XKG5dm2bD24zJke6crZhuTp4WHOnXC+1vDMLj7VlLVhHuWlW5ibZtrbR4zBGCnKJgag7lR6fNbvGcRh8E1oMlzD30KhcQo/e0szlAWGByA5shEj2tBWQxOHZbaE22QOWyuwIDARtOmk7jrTbA/TfAu02Ft2SLmJsD7W8Fh1Jg3XygiSduexGtY/jvH7jX7jWrxVCTAGIJXTSVgxB3jzrL8HxoW2ZYkh2B0GpJOtE8RxCupEmV/rlyocytN8l/Erz31K3n7wEa5rkmOWu8VhsfwQW7rFmVbcMU8csNoYRq0GNK19nhpYBgT4ljflVN/hQMBspyggBmGgPkah2wpCXsvw+6pR1uL3fij2M2bYiHEjkaSdrGU32IbMT7R8Orjf2QB0rbWuHZQqq0BdVAYaGkfGOyhKM1oFrjMCBIjU6x/vS3BoyGFxBTNB9pSh0BkHca7V2HxWRXESzDLJ2C89Ou2tWcR4fcsPkuCGgHcHQ89PQ1QKCSCtBHrPlUr7FmLNEtLfHX+hXuI3iosDRYE8FfyMrZc0EHKdjHI9RUbpkkiNeQ5V5bMf7bx0mpOwJkLAPITHzpgVgVInlzHSvNqnanUgDoT/XpQB7ZIG4nUHciRzHv619E4T2mwT3ZbDi0/hCPlDMeQGg0NfNhV9m4RtvpB1kUXQ06PuFvj6W9bZIJAXx27pUDfYAa/rRB7WHIzTaYqJhQ6n4Ma+cdmOJkpluDOQ2rEtmCn+ITz3pyOIJGqMPFEZm9nrrPwpubqk6Cr3HVvtMxJzskyJGdD90r4BuPMa/OhMUDAulrYYhmFvMp05AkGNgB1n1ml17F2iG0fQiNZLa7iV+tdjEtFWmdIMkIZJ6bGawlG+WFAjWZt94wBLkqBpETJA15wBy/VzgeE3Dhrty2qq7AFVcDKqAnxbGGiVG+/KKF7PXUa6nesEtpcVWQDoSSzJB3gag6Zdq+mYPG4J7RtHGWLgYQR3tvboNZ+Mnzq/psT3bIZ8T4Fwa9cxAysMxJAkwzR7WVSRmYBToSOXrWwv2z3YHd+HZCfvHfP6gjbbTz12eC4NhLVwOrITbWFkqftfaNxTPtEEyP95yfGOJ+MZwFG0wMsTIIHQTPvNY/VQqC07y+xSMhiBbWLaqJJhiIgdRlI0061RxNSqgqwIMIIInONWjLoR5Ufj7K2jcYoWdhmMQQsjcADeY0PMac6DwvD7pcAK+f2suixz3mAd/ONK5YtEsD4iyKuUL9pHPkIGvmfT5UhzjNrqPLfpTfj1w3LkKpUjQ6Qd5BJ8wasTgqI1vM2aSGKRGZSSJBEjdToTyrox1GNsYstYK6QCiMV5eH4/Oa8rVNxHXRR8q6setk/1A/Q/H+LphrLXHI8K5omCRIBI+IpZjsDhuK4O2LwDK4FxCph1O2ZTy6HTnBr4RxHjFy+4F24zysAlvkdf6ircBj2tMgtu4glZ1PhI1Aj/xrXoPL9ij692P4DheHW7tsYhLqXbojPkkMBlCGNDqCdhWe/bHwq3bwdq7hrCB1vh89q37IKktcOQRuqanSvmC4sguW1JOgkiNdDI9a+4cB4z3fD7XstdAVBb9k5jqqGecGdd6uE9SolnyYWLWKwz8Txdy+e77vD31BScQ8LlyNpkXLBKkfdkHessbtq64VrmIYZkW2pKtlQ6QSdz7IGVRt7q2SdiXvLjcY7Tbm/cWwpIutdksAVAgAEttMxpSnhHZBsUlzFWjbw9u2wPds7G4ERZe4rNq0EHlvMRlih2wHnAsGsOpJ8LsATzGhH1pseHLH+1e8Ft5La3M2YMF7yDIBjeR0EA+k8q61ZzNMnxGfaPMz1oo0Q3w+HAUDoAKWYxwltrhAOrHZZPiCjUg07JgE9BNZzjxjDx1yj4yx/KmxAg4wp+5/wCz/sqQ4mn+GPgn6Vkbt91cqIgVIYt+g+dZ2yqFfa8ziWaIVguXQDQCOXnNJgs1qkwDYu4tuQh1OYgkD3VHifCLlu+ypZkKCywhKlQvluSevOkyGqZmWWKiwkVPD2zO0gTPpzqaLmIAkA/GaQizhdi0+ZrzMoTKYUSziYKjodtfWhsRGZokLJKg6kA6gH3Uy4TiBauMTMRE8ppdjLgZmaMsnaqsZSaky16i6+dSI56UCJKQWEAgkgaR6H30RdHdOe6bMA0K+XK0jfQ6jUx5xVluzlYEshVkbumYGIDaQPxSCIPMmq7WLZQywGzTIjT3RrQMN4Bi3t4kJlDs5FtgZ3J1MjofpX0Y8OHRf5mH1WvnV5ltIotaO27Ay67aAjXrT3heOud2oZ2z7e0eunyotDSNQvCgeUDkQ2bXptS3jNpd1cMQQCBEAGf+01qXtk2lhiDC+LnMUm4xw9kss5IaAJAGWdRJMDXUsffUZIty4/IGdRykE/e1HLTXU66E9TQF/C2lYEd5nLgKuhYk7GCvyPWnnC3e5qiLCwu4kc9NKKsq1m6t3u1zoykPlJOadDrM6fQRWalKDqQXRocZwlMJhUDXAcUQCwJGZDoRCgEGIgk6b9aU4h75VMlrvkUg5nUavqymX9r739aUR/a6Nca47Mrw2Vycs7zlMeca6UPxfibODegAtE66gDYkdPpqRvUZJ1G1t6SJ5E+NS4trvdmyvmUMJGoCERMcxGs77UmvY3NlgnaSIOpI039/w86P4ljzDgDwzEyY0G22siPSkL4osVA0MAQBJyz6b6VhjxvloTC+J3mgjxE3DJdiDplHh2GszrzBEbUl/enziSVO0yB568hRb2mL5QDGmk8pPzmh7Vny1b7ug26c5rox0uRA4xBGkn5V1Ff2evW2PJnOb3xXVrcfQw84QKxK3APCxHLadNY5iJo3C6ozMWnLlVgRodPeNNI0q/FcCJcI7hH9pm0y7AkAKJJ2EdTUcHbtG4iXWCLJJfX4mD7TdZ0mm0+ChSty4h0kFSCGAMgxyIp/wLivcKt+61wsXzW8wW5bZ1IzB8xkaEajXSocWvNdWwlu5mBDQCApDEyQNAPFG+3Wru2XZe7Yt4crbdhlJusFkIwOgLDcROpJ+EVajy14FZZ2zY4m+xs3Bls22uMubKuQNrcQ7MSWKxryExoFmPvWrtmziLYu98pNju+8Nxu6QSHfYqWBIZQCrAk6Uwt9g+IFDcHd281soUDZWNsCYIAMnTXzrMYK2977NHDjLttA5xMEkiqdrlCRosJxwWO7GDQm1cc98pzNlcwMq7ZdNZiDVt/F4yxeJtovdKZVTGUrMSTPh/KaxmAxN5C4tBpiWgSwA69BO9G8VxaXGLgv4ozqdgQPDl8pnzqdRVn2O7iVa0SpBkaEEMDy0I3pN2itlgiqPvTuBoABzpb2L4XesJdtXMmU3EyqrK3i3YmNV0C6HoadY+3muL5An4k1pdoZkW4NdLMco1P4k/WrBwa5+EfzL+ta5cAeh+I/7al/Zx6fNf0qSrEnZrhDLeLOsDKeY3kRsa1Jwq9KqweEyGeo2gfUCiXOh9DVIls+VYrgRtFltrcZWEE5SQQQDGg5H6UhGBcMMgYwxWdDqOXrAOlfVUwxJJHX8h5ikXaTs19iXtZkKZnhQSWJ3Ptb+frWbXoHwYY3e7IV1B1lgRrr08xVvGsGZUhPDlnaPj05VouG4c28SqOha7dCl1PsiZYODuToTHrWg7R8Pe5h3WHYmIAzbzodRsN6V7B4PlwT8o5etXYJVzMCveBQTlGxjkSNQIkyOlMuPcIfCm2vtBhO0DNOq68wIoTC8PUuhuMbVtjIbKWOWSCR11EUr9kk7WELZEuOLS+2pcNlAaNvXf3GvXwgZmVGlVMBuZ8/fWl7PC2oFjEk3MOcjoT4LdtmmHYlgQSDykEnqKc4fg1q3KraUid2GYnznNNUkNGKThvizT7vOnPAcJ4m9AfnWi/s5P8ACX3Z/wAmq7C4JVJK24kQf7zb3iq2LseWl+zHu+tQ4gmay4/yn6TVuHH2Y9DUmHhPoat8EGc4KPagToCPnRuGxrImJV0QhkG+pEEkER9Y5UqTFZdXdADp06xsNoEf+ala4ggzXEvDYqZ2Ox+9AHL099ck8lrV+AYt453rd3cYLkYaIICDXko9kbchtXjcRclEPhGQrlDAAJtkPIiCJG4mmXDcLauMWuh2Viq51UyCwAUDWDA36iNaK7Qdh7eHJc3CLWpk6sfECFEczoJPMTT6LlHVZJk7mNa4RbLEITlOYzABiQCIA1Oo6jXlULHD7SMrCX1g6jJAJJAgdCu5+tKuJ4JsoYEkAkE5SIIEnyBgTFaLH/ZWRlthVQW0dtY1A1LQQWMjQdD51lLG9PaBVilHdzbRCXLa8xEHxeRHw3rKY+y6EhgMxMjKZMGTIgnTSnmEm5YYG6FVcmg1O8EnXYCCY6Ujx+BuplDLE6oPCMwk+LfaZ3q8GFwT1DKrBJUeGfPNFdXt3DsrEaaEjRgRppoQIPqNK6tXp9gbfieAe21xckd1IYlvZiDpEmSCpiTWcxNttearBJ0Oh5A+s/CtdxW7cYC+UzjEObhZCr5RmGWUDZgQI3A+VIOI4/Kjpba4gZsrKIINqNQzHdydwI06a1birA64EW0Fee+cKy6LCjoSGkSOUeu+mp4Lj71m2cRexF+22crc75Ge1dAEAWwG1Omp0251mP7GV7Yu2AXTKC0t41YaM0DVVmInWDNbvstct38G1nHYk93eIS0GaycpmVyMssG/1Dl61cbTBiftTx9byJiFe2QrMAihu9Z8jKubYokEmecDSsFh1CW5UyzgqI0KEEfAkdK+vWuz2CwLi26nEvdY2+7HiI0lQ40G0mSNzpSteFWBiLtu3bC2rZCqD4jIUS0tPizFtTScZPdiRn/2eYe5aV7hjJd2BImVJBM0M+Ly4jFFMN43DIuXUq86OBBEnfStBwXhF2zebvLmdAsLqTmkzJB2I8utaE4hbNp7pGigsYGpipSdGrj26jH9m+z+JtYlL7tbKtmZiHJLSDOkbgn40447eZFcqYYBAI+P61n+zGFZ8Sz2HZbKEnKx1ytPggabz9d6e8cMgjq/00pJ9roeJXJCuzxTEfib41d/auI/E3xozC4bSi/3QUqfs7u30hpwa4zWEZzLEEmfUx8qJxHst6H6V5hEi2g8hXYk+BvQ1quDgn8mZfi3GGw7KFjxZiZE84qlO1tzon8p/Wo8ctBrif6f+o1LB8OQzmHSKzeq9jpjGCx20DcM40LOchVZnYuzNJaSTAmdhJApiO1p/Anzqx+BJ+E/H/eoDgacwR76XcidWL0A8Z4raxKBLtsQrBgVYg+Y25iR76IwnAkxKWiqomHCumXe4sEmVYjXM2pnaD1od+FCWA5EgVquzlnJh1Uci/zJppNvcebHBQuKEuPwNu7h3w1u3eC2cq6Kozsp0EneZzE+/wAjIcTt4dba3LZBK+yIOWNCNTWoArIdpMKHdJ5Zx8xVNNbmGKKlKmGr2gw5+638q/rVtvjmGkCDJIA8PPlzrOrwkdKnh+FBbiN0YGp1SOroQN0w5VVZ2q9qHtc61OEzeJwehzNMSANB5f160twfCWukqqESQJOvtabMNTvOukinNxj3rL4/aP4SuvqavvtctozKWlQWHhG415GsOj3Xew2maXsFgXto8gBCxCqZ7wMDDFuQ5aDpUO2/DbtwhgA1sKSwkCD1+HM0/wCCYcW7CQzOWHeMze0zP4mPlqdqE7ScZ7hR4ZmTJByR5kbVvkxp4tMmZrk+R8U4YxUC6Db5hWQ5h93xNGgmCDEa0t43gSbluw+IVxppnkW8xP2Zadh1iJO4rUdpLmLxNtL7slq0WKgeNdfZEiJg/i1Gg2rOjs1fDLlViplmJkMbaglQwMgSJI9BsayhFJUlsAlxlmzbWBezvmPhUaLBWCNB90AQeYPrRuGs3L1pVuTCIe7LgZhAB9cu2p02ircZwIWbS4l1a4DMCciBjoAVIzaTr5rvrSzhmLbKwyu5AAzclEiJ8iTGtRl1V2jKcVg3VyDBPXIo/Pauo26wJJZZY6ky251Oxjevaw6rHYfjcRbW7bdQBtmIZmtkgwxEmYIGoNXcJdHv2s12+iI7XjlTOLQEuVUGcwzFQWb8VLuFYEXVcRd8MMFtqTrMABtSPSCTHXWtL+zzhj4vEXbdwuuRSjFCUuAllkuTOn2YUrEkseU12JDR2L4TcdzdSzb7q+/eWlY93eRFbPclW8JBAIOsbdROoN3BOrLhbTTbdGuBrZZSUVhbzMpPdgndwpG8iZrVjswxKM1wkpOzv4w0SWzT4gZZSCANjIrM9i8VYwd5rLh7Nwu8yfAyPqm/ssMolRuToW0q+ORGXxOHxi4s3P3QZUuK4RSxUKxhDK+1lIBzAzO+9G9n3Z89xtS7FieUkkmvqPaDEBMJfuqwIW08Ea6wRy86+acAt5bK02qBBTk5j8PlR1hJSCJBGoMQZpcp39T9ab2xoKhHRk2ikLMJgktM4tIEBKSBtO559KTY9py+ZJrQOfbbzb5LFZ/EDxoPKk+AwLuGGGGlE8v6/Sq7A0oiKR0+Q4NoPQVVi28B931FENQ2ObwH1H1qzgZl8XrcX/SPqTTLCL4l6TQFz+8/hX6U3wlxAIdlB0iSB79ahcnVL+0GKv1/rnULi6N6VFry/jQ+jAfQ1ZbKndkg8pE1RzULkSZPmfrTfhuluPM0Eqjxbe031NHYIeH3mhcnTk+BaWrPcW9sf6mrQafOkXFR4/4jTlwY4vmiNtamVqdoVYwqTrT3GhfQeg6VQj6mrk9hfSqR7RqzgfIoxhi8fVT9KY39VI6g0v4tpd9VH50zUyKSNJ8I03Z/F5sLZP8A9NR7wI/KiLrA7idx7jvSvsm04UD8L3E+DEj5EUdeNdK3OUxnEODvfxUPbLWyfGxkAWypGTeTIgSDpp0itTbUKFVdAoCjyA0AqFy7S3i94i0xzFepGtTpUE5fkLtinthw23iZF29bt5FcWwW+/Eyw8tNN9qweF4abLkBjERnmARJ+7Os8gdqe4hMoYhrlxiVJ8MiWlRuNspkEDrWa4tcJDBcymdYMjpMjfSPia8/NkcnSVfcpDaxhwVGhPmMsfSurLPxK4pgEQNBMEwNK6sel+n/Ch/2WxRnObyWrlrNctu4z6ky1sKPFmY6ggHURzp52I7V3cMb2VVY3r7ut259nbc6KwLkHLspjq2p65HF2GtA3BbdEcnLnK95EBlkDb7uoFfXuxXe2xaweLtWCLVsOsENcUNoyMDzJIMjQwa70mOzV8P7SEo3eWSLw1W3bm4HBPgKsBBBnziCeVEXMLYxisr2xmtsrFWHiR4zK3z9+tKjh2t+K3bs4juWLKhVv3gKzZiQxJGaSYkCY3FPcZw8XmS4l10KxBRhBg89w2mZYMjU89arcORN+0W6EwDqBBuNbTaJlgWPvANY/CLlQeQrRftRvSmGtfiuM3uVY+rCkF0Qh9I+OlKQ4q2UWF291NxS3CCWFMW0BPQGpRtme4uut9mfMMfi1Jbv976AU4xIi2B5IPqaTIZusfOpZWBbsa2RRCbj1FUWqIs+0vqKZsw56D4gfD7/yJox6C4j7I9/0NM4TN4q4BeMmB4RPTwijldTzB94oDFoGuvPX8hTE2LSwGKqYBjMw0+NRudU24xVHoCf5fite5U/Cv/LXd3a/Ev8A6h/Wpdxb6j/1KZl1JFi3wo6DQcvyprgj4ffSR+HrmUxuCRrPSnXD1hI86aNJ747PaS8V9r+L8qd0l4vv7x9KbMcfyROzVxqiydKupHZ5GNjW2Kqb2vWrMIfsxVVzcf11qjin8mLONDxIeoI+f+9G4d/CPQUJxzZD5mrMEfAPSjyVL4IYcB43asLdtu2U94zDRjoQOgPMGi8T2jsf4i+/MPqtZzC3FF66Cs6IfkR+VSxuPAJAtaCJOka+7Sqll0KzHSNH41aOzqf4qFx3FLYUyMwGXMsjbedd+sUmt3jcAfKF1GUCc5BMMpG08+ek0HiZuOinJ9m+Z8x9oE6J4hoYOnp76xf1U5bJE6Q3F3u/JhoBIM6AiCQCpMajodTy2rMY1IYoSQFOp5sBsB67k/8AinGHxuGTMLaPJY+0AYgwYjl6/nS27iFZgASpKsZOUmCCsDURHtVzZXcqfPljoFbh0knuVbU6sUBOv+aDXlRu4gsZuFWeACc4EwAAY8wAa9p9SQUaPtN2aATA5C6d5ctWTbkFlDDO0HnBDH3+QrU8CsYyx+8XO8F8MrC0XlrjBT4DJJPN4E7wedIO09vEF8FatOLly2MRdJtkNlCALmEakhSYnUk13ZbF3cHjFsYklLd1PAXVlUtoVOsAHUqfd5V6FxTFuaTg1q7iBmu5sLjVW33hIm3ctiRLAHxSPPRlG1O8PisdhsQENoXsGT/eCMyqdS5gDxSSWncba7143s+bzrdVypA1jVXXQqCZ9nfb8Rpp2UF9LbpeghXIQjbJA21JgGQJ1gUnEaZnP2g3c+OsJ+C1m97t+iigcYfBHUj9fyruO3e84leP4AifBQT82qvHN7I9T8P/ADUs1x7tHuBHi9xovFtFtvT60NgNzV2N9iOrKPnSXBWX5AmPPsj/ADD5AfrSTBGWY+ZptxJtR/Gfy/KlHDahm30/kc26Jw/tChbdFYX2vjTNJcMLY0HxE6D3/wBfOipoLiR29/1WmcJn2P2r/wCo1X2nwpe6pBQQgHiYLz86ttYZyzuB4c7a8tDUON4ZrtwMsABSNSo6edETXO7SSFHHEKXsq3LK5Vt+EvbBnIJkN+dF4vhtx1slcutpZKugBaTJEEA8tqV9qeCYm9inu2ioUhMsuFIhFU6eoNaB8IxXDjnbtoraj2gdfWqTMGjR4hI7sdFI+GWjMCfD7/0pdisQGZcoYwGnQ84o3AN4ff8ApU+Tpb/pE/0pNxjf3r9KcH8qTca5/wANDM8fyR7YOlEA0JhzpRINI7fIwwJ8B9ahe3Fdw8+FqjiDt6/pTOPJ8mB8c/uwejD6GocPbwD31ZxgfZHyKn50LwxvCfWjyH+M9FonEGOdufg3+9LeNcGxDXWZAcrWcmjR4w4YfIHWmyXIxKf5kcfQ0ZxDiVuyAbhgE5RoTr00qvBkJsBw27FyQyks5WTIyttz5Hl5UP8A2IzO4uFidwwiQMwjlH3RpTnDdoLFxgqPLHYQ36VLGXcrg9VYD1BBA+tRKEeRGctcMe0z57jKM9xl0MZGAA9ApBMDrVeE4aGAussoPECJ9oxO3nI15U7bjNpnC3AAdQOYg77CvMTxC3kKpEGeY1O+g8zPpWTau2/0GY64XYyF36BY9NddNvdXU3fELOl4gcgFgRygE15XM278C2Jdlu0xXFtfvIz91b7o5iso2YnTMQRosGAdjprTzi/aW7irlmbYtL4XtBwC7sCScjwRMDRYkkbdMfwvEkWrxdiO8cMN1UuebmQO7CltDOrMa+q9mMJh71u0oKXe5D276Moy944BdgseFswHiXTePL0VbAyOEwuMuPZw9y41pWVyqayqxmGZNB1EV9IwSW7MFVVeU+yNYnQacpiOvWniYNIUZQcsQTqdBAMnWY50p7WYRDhL2YDwoWG3tDUb+dVGkJpnz7C38+IxNwn2710jbbNA+Qq3G3QWGuw+p/2rOcHu2ynia3Mk+ICdaZqLP4rPyH51m2awel2OMA2h9atxLaoP830Bqnh6KEGXLGp8O1Svt418gxoCTt2K+LXonyQ/Mml3C7wijMRhle94lVoVV8UxtNEW+Dpytp7iw+lKjTHk0ost3RRmBaWPkDQX9kD8Mejv+tW2uHZSDDDqe8f6c/SgcsqaoZTQPEzqvu+opD2q4jew1xArkFwJEKfFPn0ED3V5wziNy6pNw5mDgCAF035UNmVeRhwwlsG5AJJuXIgEn+8j8qjjMDnaSp2I2bbOp/Kqjxl8OgtoFCrMJEnUySW9STXv/wDqrseyk/xR8JpakN7sR8esl7pOR/8AhjQNGmIQdOgmtA+FkqSp0CDcjZvSoDtVe6W/g3616O1Vzmif81GpCodYQ67QSJ084mlK4rPZuDUa8iQdCDuKhZ7WXOaW9N/ail2EOZWVZXOSdpAnWKdj8NGwU7Un45sf4fqKNXHWxobiSNCMyzPxpdxi0xIST5nLJ3kc6bFF00yGGbSig1AW8I4+8f5P/wCqt7u51/5D/wB1I6etEccNOjV5iNqDwDXFO4IMbow/OjMRsf65UznyNOVoH4n/AHT+k0t4U+h91M8RrbYdVP0pBgcWiz4t45H9KATWloOx17JctOeTEfFTQ/GOIJdtgQMysrQw5ddvOhuM4xGQQwkMpG/X0pBcxX2nhM/KOonmOVRNvwZMZ4N4abdtQ65tQIgHn6Gp4vijSocgZjpy12mOnpS8cQlCAIkcugM/UA0tGCZoY3JO4MyIHvnaK5anbcmIaYtgxzEqzQROp0I205VZcvMpzRuihVWQS0RAAOu5Oh5c6BsIwY5UdwWBEAgea9YJoki42Rku5MoI0B8J6Sd9KnWwBSh+9bu5ucGB7tK9oRLjARmu6aaMY00rqBHuE4Yz2Q6B4dspGpWNi3x5Uz4Tjb9t4uteVfA0W8qudCqnWNYkE76a1d2evHubYR2WE11IGbyA6GTPnTVcPbvGbrFsoifF5zt767ozgpdxo4N8D7s921FiMxxTKWH94uYFSAAJDQpzyQRMgx6Pu3fGUOCujWdNtdjPOOlYXC8Gww7pg5DFgR7cGDtH61Ltfi2NhvGHUsRoNonnG81pOcLrH+4lGVdxmcFOUGB8T+lFhj0B95/Sg8Oy5RqfiauzCNGO3X9azNDe8HWLNsf5QfjrU8QfGfJD8zXuGWFUdAB8qpZpd/4B86ZJmu1jSlwdbij4f+KxKs+fKonz191a7tFclfW4x+v61mLAHee4mZ02jaPzpVuaJtR2ItdvLMkiATox5Ctn+zG61wXmcsRKKASTHtE71ksPfKuVYE5JPiENJjQ+WtbTsRph7rLu1wncb7xMeZopE6pO02Wdu7Ze4pRWb2tgTA5bUt4NYITxKVJcmDIMQYrRcOdmLM0gbAGJneaH4qfH6D/pJpfcV+DD28U7bkn1qzv361dhrQK+6lVziyjMsGVYrEjWDEzlqFFsbYa2Jucj8q44l+vyFRxl/JcZMpOUAkyBMiYGm9V4zGKi22CswuCV2B1OgijSwsuOKetJ2ZZnUFjMMR8qz+DTOMxBXfQxIg+Vavs1bhP4jVRW4nwJ37JXnxfefZ5GvK51ObLmBOkbxWk7W4k2hcuKYKrmBiY91HG7l16fpWd7QYvvbN/oLbCYI1jzNWxL2IF7aXonvBG3sD9KsHbS9OUMs9MlZI2wbQ8X3jrB6Ufg8MP3i34hqqmIM+zvtFKitf2R9D7I8Wu32fvSsKBEADXnTu/sfd9aR9lbeV2HUU7vHeqXA8qSlsVKZT3flWCw/F3/ABL56Ct1YOgr50TDsMoMMRy6mkQg3EcSZlylgZjpNIbmMEtuCdARy/qKZ3G8PsD1BGlUYnB+ByTsJ05jptyoaJkL7WKhSNSSNNT8aY28cptFWMMxiBEBQInX1+VZ9VMxrRsZVDbjn10+YrNwsQ5bF3FAZGy5BAJ106jptOlRXGd69sBMuUqJBOaI0BLGOVDYG4SkaagnYkidI6bGmeDwKsC2fUhZBkCRtyrOOFICx8HbYkzGp3aPpXU1CjlkH8IPzNdS6T9fwOhFwfCM1lBD6qW8IB8MkA79Q3wovh3ELlpGzBjJ9o8h19+9e8BtA4dGkEhCCukiGuHXmOvvFeYbBB1CMyqCHYS41OgQbGYE6etbUm6ZtJvQkMcJxzvAER1DQYYzuBJ0jprRHFlN3DZiRJyqNANWhtfcOXWg7OEtYe3lYhzBc6kLJAA3EkQBB50HjuNM4QBQIcvm6ggACI09ZrLHNzm0uEZ6r2C7PCbsCMh/i/IirzhXLhMqTufCkRz1pZd45f8Aux5iB+YNBtxS7vBzdQR0g10OIWfRGvhRLGAOZ0oS3fBZyDIzjX0E1jrWIa+pF5Xa2upExmP3Roff7qoHFWUlVzFZMETtsOfSle9Dray7i93MqD/UfpSq23cMLgXxcp1B12MHT18qsa8pjw3NPOqcZi1LW5QnKQdSZ3nYelFMpNVRHE57huXXEExOXQcvOZ2rc9gLeXCSQQC7EdSJifeZrLYXiqI+YIxGpKtqJPPbl+VM17VgGVXKYgEA6DptBp7ideDZhI0UEA9TzPLqaT8WkOxII0P/ALKUL2ntnVwWJEEksDHTaIoLiXGrZBKgKTt12I9+9IkuwJ0j0+tYm4ma8w63G/8Aca1PC8aDEg6kD5ij73ZWyzZ1LIZzaGRMyd9vdREJFPGMCyC5iiQBmUIpmTlQZm00gTG+9e4C2/dIFtl8lvPomZso0JnYa1ru0nBLuKwqFWUhUCQDmZLZ9slZ3lRG2/rQPCy1vC3baXDnRVtNpAaCXUA66nfpvRpb5NoSUXS9CSEvLaUePOpbw6FWDRlc9YirOC8YW0+Rj4GcyWOqk+e0TWcvqqkuA6FmcCGXKWGh03jTY0tXGNc08CxtyH+9Tpbkq29j1QUJJq34PsqideW87iOtIO1LJbQiSe9lB4fvEQNBy1FL+D8ftWbKWs5hQPvCJjXntPKp3+0QvI2ZLeVT4TE6x4TzANaU3wc9pcmctcALWm+0UKk3GboIiN9eVFvw4Wnt3mfRVVdjBgH4TRzcXsFtDbCzDB2gMpPijKN4n5VnuJYktMXFyaqCSfEAeQ15ECaje6NqhVn0Ds7iAzZhsQfrTW9c399fKeE8Ta2AEeMjNl1iVPIiDImtVa7UK0DMMxgbDc9PFVInI9Ts01h9PjWMx+Ftq7ktcnM2g7sRr5tNEYvG3RedVQlIBB841g/lQWPu3SlpsrZj3gcDMNZXKSFIjnvVNEIBvOIOVmjzyz8hQ+NxDEZc2n67VZdN47K/xuj/AKjS/ilwhxMzlUmfxRr76TVBJFALa+ycx6iZHTWrMKhZgrbDxkcvIR8aGtvqNfOmPDsDcc+AerNose/f0FSSMcNfMEQvMbec617huMXdh3XPYHUitHgeB4e0ma4z3bmhygZVk+dB8WxNuz7Nu2h3AUBviZNVQWU2eJXCoJyzz0NdSF+0V2dIA9BXU6HZrex2Aw97Dlbvdo4dpZmKHLodwNuW+u1N778Ptksr2XdBlAt22cAkgSRIQxrvS8cGCQ3duY2LFgPpXdyAZCKp8tvhEH31nUh2A9vsOLzJcwysFywQVCAD7p36fDSlvdAAe6tXZuYvL4HaOf2aN/8ArpZe4Xd1+yRun2QU+4gCiCceRbChYrqk/D7wJ8CgdAdvlUHwV+R4Y94rXUAx4aoyPJjxLr6gj+jQF21lYjTQ01wVnKiKxXNma4ykjYCE9wgH3mk+KW5mJKkAkmZXUTy19KXDsZEDfaomwpBY+0Ij+vfR2DCMNcOzef7xbHyiiDhlYHLYdQdx31s7eZE0nNDQgeoX2EH0o9ktazbuz5MD8+deMuH5pfHvWjUhUBYa9IE9BVmKWY20M6Ff1olEs7K99R/pVvzFSGET8d0+tsUnIKB1xCzLByQBEFQNPfvRtrjHVr08oFuPnVP7jbP/ABHH/wCKfzom1w7Dx4sSy+RwxP8A1VNjoVrjoxedGuL4TniAzaQAwBgjbetDa4vGGuzmi46qToGbwkEQOWo101ilw4PhA5YYuAQN8PcOvPTNpyo26uGKon72oCA69w+pJmY+W/IUOXoqOwixoUMVYGQTrlE6+YiefxpZYw2Vueh5QR8jWpvWrDMScUgEAf3LMWO0wSI+JqkYHDz/APE2/fYP5MaFITVsWiOgo2zdUWSNZZtI6DrVp4fZjTGWp/8AsXKBuYFQZW+jE7nKw+VXHJW6M541NVIqvWswhVknbrQhtQqA7gHTl1+tO8FhkRg/fSV1AyNqeXpUU4HcvELbIO/iaUG2wzafOjqJPfgppUIbFgoDME76elX2GZXVjyMxprGtNF4IFGuJsyP8yn6Gqr3DY2vWbk7BWYn4ZfzoUkDR7iXCuy8paD/lbxL+Rqo4gawI32jnB+TSffVuKwFxisJMKqkyNYETr5RVJ4Vd/CPjT1EkhiF5ALv5RrI+Bn41K7hLV1VdyBBZJVh1zLyjmw/hqB4S5EEDXfWrLfByEZIgNlMzoCp318iw99KxgdvD27efJcDEqVExKmRqDIHlTm5cwHcHJcxwvBZVCbJs97G+moUn3xQa9n9Pu/P9KB4hwprS5ikrzIkgetKx3tQ9GJujAMxK+0B3jBM/kqH2tt9axTYlzu7H1Yn86MtWu8kW0LNGsa6e4fnVNzAOoko4HUqQKexUsjlFRfgH70/iPxrqItWVIEj/AJgK6lZB+lChO5B9Vn86iuCXfLb/AJBXV1QaBKqRsV+Br2T1Hzrq6gAMpb7zKbaliJmAfjIq/wDcrX+Gn8o/SurqBHfudo/8K2f4V/SvDw6zzs2v5V/SurqAJDA2gIFtAOgRY+lRXh1kbWbQ/gX9K6uoAIVQBAAj0FePYQ7qp9VB/KurqBkRhU/An8q/pULmAtHe1bPqi/pXV1AUQ/s2z/g2v5F/SoHhdn/BtfyLXtdSA4cKsj/g2v5F/Srf3RP8NP5V/SurqAPDhbZ0NtP5R+lROCtf4Vv+Rf0rq6gKK34XYO9i1/Iv6V7+4Wojurcf6RXV1AUTXCIIhE028I0+VevbU7qpI8hXldQBEYZAdET+Vf0r0oOg+Arq6mBUcMn4E/lH6VwsJ+FfgP0rq6gDu6X8K/AVAqv4R8BXV1AEAq/hHuAobG8Pt3VKuCQdCMzAEdDBrq6kAgufs/wgkoLton/DuMPrNA4r9n9ttP3rFR0Lhh8xXV1O2FC8/syt/wDzFz+Va6urqdi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data:image/jpeg;base64,/9j/4AAQSkZJRgABAQAAAQABAAD/2wCEAAkGBxQTEhUUExQVFRUXGRcXFxcYGRcYFRoXHhwdGhgYHBwaHCggHR4lHR0XITEhJSksLi4uGB8zODMsNygtLisBCgoKDg0OGxAQGywkICQvLCwsLCwsLCwsLCwsLCwsLCwsLCwsLCwsLCwsLCwsLCwsLCwsLCwsLCwsLCwsLCwsLP/AABEIALcBEwMBIgACEQEDEQH/xAAcAAACAwEBAQEAAAAAAAAAAAAEBQIDBgABBwj/xABIEAACAQIEAwUFBQUGBQIHAQABAhEAAwQSITEFQVEGEyJhcTKBkaGxI0JSwdEHFIKS8BUzU2Jy4UOiwtLxk7I0VGNzg8PiFv/EABkBAAMBAQEAAAAAAAAAAAAAAAABAgMEBf/EACsRAAICAQMEAQMDBQAAAAAAAAABAhEDEiExEyJBUTIEYYFxobEjM0NSkf/aAAwDAQACEQMRAD8A+Z9oe0eIxrI+Jud4yAqpyouhMn2AJ9a+hfsw7GcP4hg271bi37dwh7guFQVIlIE5YiRqJmda1va39kVjF3DetO1h2K5lAXujyZgIlWI6GJ1jesf+2LswMFctXcPFuzcRbRRDl+0QHxELAMrEk8wetJ9pIuHZXA3xetYK/dGLtuwRMQUVbqLOfIUGpgEwddPfUOxfFL16zcw+HFjD31Vby4k5UOS2uUqWeYYhj4+kjbZn+z0YXD4C/wASe0b2Jw1wBVLMAufKtsxtuxOaOR6V80xjh7juQFzM7ZR7IkkhR5axSugPr3bHt3irdm3gyq28XKG5dm2bD24zJke6crZhuTp4WHOnXC+1vDMLj7VlLVhHuWlW5ibZtrbR4zBGCnKJgag7lR6fNbvGcRh8E1oMlzD30KhcQo/e0szlAWGByA5shEj2tBWQxOHZbaE22QOWyuwIDARtOmk7jrTbA/TfAu02Ft2SLmJsD7W8Fh1Jg3XygiSduexGtY/jvH7jX7jWrxVCTAGIJXTSVgxB3jzrL8HxoW2ZYkh2B0GpJOtE8RxCupEmV/rlyocytN8l/Erz31K3n7wEa5rkmOWu8VhsfwQW7rFmVbcMU8csNoYRq0GNK19nhpYBgT4ljflVN/hQMBspyggBmGgPkah2wpCXsvw+6pR1uL3fij2M2bYiHEjkaSdrGU32IbMT7R8Orjf2QB0rbWuHZQqq0BdVAYaGkfGOyhKM1oFrjMCBIjU6x/vS3BoyGFxBTNB9pSh0BkHca7V2HxWRXESzDLJ2C89Ou2tWcR4fcsPkuCGgHcHQ89PQ1QKCSCtBHrPlUr7FmLNEtLfHX+hXuI3iosDRYE8FfyMrZc0EHKdjHI9RUbpkkiNeQ5V5bMf7bx0mpOwJkLAPITHzpgVgVInlzHSvNqnanUgDoT/XpQB7ZIG4nUHciRzHv619E4T2mwT3ZbDi0/hCPlDMeQGg0NfNhV9m4RtvpB1kUXQ06PuFvj6W9bZIJAXx27pUDfYAa/rRB7WHIzTaYqJhQ6n4Ma+cdmOJkpluDOQ2rEtmCn+ITz3pyOIJGqMPFEZm9nrrPwpubqk6Cr3HVvtMxJzskyJGdD90r4BuPMa/OhMUDAulrYYhmFvMp05AkGNgB1n1ml17F2iG0fQiNZLa7iV+tdjEtFWmdIMkIZJ6bGawlG+WFAjWZt94wBLkqBpETJA15wBy/VzgeE3Dhrty2qq7AFVcDKqAnxbGGiVG+/KKF7PXUa6nesEtpcVWQDoSSzJB3gag6Zdq+mYPG4J7RtHGWLgYQR3tvboNZ+Mnzq/psT3bIZ8T4Fwa9cxAysMxJAkwzR7WVSRmYBToSOXrWwv2z3YHd+HZCfvHfP6gjbbTz12eC4NhLVwOrITbWFkqftfaNxTPtEEyP95yfGOJ+MZwFG0wMsTIIHQTPvNY/VQqC07y+xSMhiBbWLaqJJhiIgdRlI0061RxNSqgqwIMIIInONWjLoR5Ufj7K2jcYoWdhmMQQsjcADeY0PMac6DwvD7pcAK+f2suixz3mAd/ONK5YtEsD4iyKuUL9pHPkIGvmfT5UhzjNrqPLfpTfj1w3LkKpUjQ6Qd5BJ8wasTgqI1vM2aSGKRGZSSJBEjdToTyrox1GNsYstYK6QCiMV5eH4/Oa8rVNxHXRR8q6setk/1A/Q/H+LphrLXHI8K5omCRIBI+IpZjsDhuK4O2LwDK4FxCph1O2ZTy6HTnBr4RxHjFy+4F24zysAlvkdf6ircBj2tMgtu4glZ1PhI1Aj/xrXoPL9ij692P4DheHW7tsYhLqXbojPkkMBlCGNDqCdhWe/bHwq3bwdq7hrCB1vh89q37IKktcOQRuqanSvmC4sguW1JOgkiNdDI9a+4cB4z3fD7XstdAVBb9k5jqqGecGdd6uE9SolnyYWLWKwz8Txdy+e77vD31BScQ8LlyNpkXLBKkfdkHessbtq64VrmIYZkW2pKtlQ6QSdz7IGVRt7q2SdiXvLjcY7Tbm/cWwpIutdksAVAgAEttMxpSnhHZBsUlzFWjbw9u2wPds7G4ERZe4rNq0EHlvMRlih2wHnAsGsOpJ8LsATzGhH1pseHLH+1e8Ft5La3M2YMF7yDIBjeR0EA+k8q61ZzNMnxGfaPMz1oo0Q3w+HAUDoAKWYxwltrhAOrHZZPiCjUg07JgE9BNZzjxjDx1yj4yx/KmxAg4wp+5/wCz/sqQ4mn+GPgn6Vkbt91cqIgVIYt+g+dZ2yqFfa8ziWaIVguXQDQCOXnNJgs1qkwDYu4tuQh1OYgkD3VHifCLlu+ypZkKCywhKlQvluSevOkyGqZmWWKiwkVPD2zO0gTPpzqaLmIAkA/GaQizhdi0+ZrzMoTKYUSziYKjodtfWhsRGZokLJKg6kA6gH3Uy4TiBauMTMRE8ppdjLgZmaMsnaqsZSaky16i6+dSI56UCJKQWEAgkgaR6H30RdHdOe6bMA0K+XK0jfQ6jUx5xVluzlYEshVkbumYGIDaQPxSCIPMmq7WLZQywGzTIjT3RrQMN4Bi3t4kJlDs5FtgZ3J1MjofpX0Y8OHRf5mH1WvnV5ltIotaO27Ay67aAjXrT3heOud2oZ2z7e0eunyotDSNQvCgeUDkQ2bXptS3jNpd1cMQQCBEAGf+01qXtk2lhiDC+LnMUm4xw9kss5IaAJAGWdRJMDXUsffUZIty4/IGdRykE/e1HLTXU66E9TQF/C2lYEd5nLgKuhYk7GCvyPWnnC3e5qiLCwu4kc9NKKsq1m6t3u1zoykPlJOadDrM6fQRWalKDqQXRocZwlMJhUDXAcUQCwJGZDoRCgEGIgk6b9aU4h75VMlrvkUg5nUavqymX9r739aUR/a6Nca47Mrw2Vycs7zlMeca6UPxfibODegAtE66gDYkdPpqRvUZJ1G1t6SJ5E+NS4trvdmyvmUMJGoCERMcxGs77UmvY3NlgnaSIOpI039/w86P4ljzDgDwzEyY0G22siPSkL4osVA0MAQBJyz6b6VhjxvloTC+J3mgjxE3DJdiDplHh2GszrzBEbUl/enziSVO0yB568hRb2mL5QDGmk8pPzmh7Vny1b7ug26c5rox0uRA4xBGkn5V1Ff2evW2PJnOb3xXVrcfQw84QKxK3APCxHLadNY5iJo3C6ozMWnLlVgRodPeNNI0q/FcCJcI7hH9pm0y7AkAKJJ2EdTUcHbtG4iXWCLJJfX4mD7TdZ0mm0+ChSty4h0kFSCGAMgxyIp/wLivcKt+61wsXzW8wW5bZ1IzB8xkaEajXSocWvNdWwlu5mBDQCApDEyQNAPFG+3Wru2XZe7Yt4crbdhlJusFkIwOgLDcROpJ+EVajy14FZZ2zY4m+xs3Bls22uMubKuQNrcQ7MSWKxryExoFmPvWrtmziLYu98pNju+8Nxu6QSHfYqWBIZQCrAk6Uwt9g+IFDcHd281soUDZWNsCYIAMnTXzrMYK2977NHDjLttA5xMEkiqdrlCRosJxwWO7GDQm1cc98pzNlcwMq7ZdNZiDVt/F4yxeJtovdKZVTGUrMSTPh/KaxmAxN5C4tBpiWgSwA69BO9G8VxaXGLgv4ozqdgQPDl8pnzqdRVn2O7iVa0SpBkaEEMDy0I3pN2itlgiqPvTuBoABzpb2L4XesJdtXMmU3EyqrK3i3YmNV0C6HoadY+3muL5An4k1pdoZkW4NdLMco1P4k/WrBwa5+EfzL+ta5cAeh+I/7al/Zx6fNf0qSrEnZrhDLeLOsDKeY3kRsa1Jwq9KqweEyGeo2gfUCiXOh9DVIls+VYrgRtFltrcZWEE5SQQQDGg5H6UhGBcMMgYwxWdDqOXrAOlfVUwxJJHX8h5ikXaTs19iXtZkKZnhQSWJ3Ptb+frWbXoHwYY3e7IV1B1lgRrr08xVvGsGZUhPDlnaPj05VouG4c28SqOha7dCl1PsiZYODuToTHrWg7R8Pe5h3WHYmIAzbzodRsN6V7B4PlwT8o5etXYJVzMCveBQTlGxjkSNQIkyOlMuPcIfCm2vtBhO0DNOq68wIoTC8PUuhuMbVtjIbKWOWSCR11EUr9kk7WELZEuOLS+2pcNlAaNvXf3GvXwgZmVGlVMBuZ8/fWl7PC2oFjEk3MOcjoT4LdtmmHYlgQSDykEnqKc4fg1q3KraUid2GYnznNNUkNGKThvizT7vOnPAcJ4m9AfnWi/s5P8ACX3Z/wAmq7C4JVJK24kQf7zb3iq2LseWl+zHu+tQ4gmay4/yn6TVuHH2Y9DUmHhPoat8EGc4KPagToCPnRuGxrImJV0QhkG+pEEkER9Y5UqTFZdXdADp06xsNoEf+ala4ggzXEvDYqZ2Ox+9AHL099ck8lrV+AYt453rd3cYLkYaIICDXko9kbchtXjcRclEPhGQrlDAAJtkPIiCJG4mmXDcLauMWuh2Viq51UyCwAUDWDA36iNaK7Qdh7eHJc3CLWpk6sfECFEczoJPMTT6LlHVZJk7mNa4RbLEITlOYzABiQCIA1Oo6jXlULHD7SMrCX1g6jJAJJAgdCu5+tKuJ4JsoYEkAkE5SIIEnyBgTFaLH/ZWRlthVQW0dtY1A1LQQWMjQdD51lLG9PaBVilHdzbRCXLa8xEHxeRHw3rKY+y6EhgMxMjKZMGTIgnTSnmEm5YYG6FVcmg1O8EnXYCCY6Ujx+BuplDLE6oPCMwk+LfaZ3q8GFwT1DKrBJUeGfPNFdXt3DsrEaaEjRgRppoQIPqNK6tXp9gbfieAe21xckd1IYlvZiDpEmSCpiTWcxNttearBJ0Oh5A+s/CtdxW7cYC+UzjEObhZCr5RmGWUDZgQI3A+VIOI4/Kjpba4gZsrKIINqNQzHdydwI06a1birA64EW0Fee+cKy6LCjoSGkSOUeu+mp4Lj71m2cRexF+22crc75Ge1dAEAWwG1Omp0251mP7GV7Yu2AXTKC0t41YaM0DVVmInWDNbvstct38G1nHYk93eIS0GaycpmVyMssG/1Dl61cbTBiftTx9byJiFe2QrMAihu9Z8jKubYokEmecDSsFh1CW5UyzgqI0KEEfAkdK+vWuz2CwLi26nEvdY2+7HiI0lQ40G0mSNzpSteFWBiLtu3bC2rZCqD4jIUS0tPizFtTScZPdiRn/2eYe5aV7hjJd2BImVJBM0M+Ly4jFFMN43DIuXUq86OBBEnfStBwXhF2zebvLmdAsLqTmkzJB2I8utaE4hbNp7pGigsYGpipSdGrj26jH9m+z+JtYlL7tbKtmZiHJLSDOkbgn40447eZFcqYYBAI+P61n+zGFZ8Sz2HZbKEnKx1ytPggabz9d6e8cMgjq/00pJ9roeJXJCuzxTEfib41d/auI/E3xozC4bSi/3QUqfs7u30hpwa4zWEZzLEEmfUx8qJxHst6H6V5hEi2g8hXYk+BvQ1quDgn8mZfi3GGw7KFjxZiZE84qlO1tzon8p/Wo8ctBrif6f+o1LB8OQzmHSKzeq9jpjGCx20DcM40LOchVZnYuzNJaSTAmdhJApiO1p/Anzqx+BJ+E/H/eoDgacwR76XcidWL0A8Z4raxKBLtsQrBgVYg+Y25iR76IwnAkxKWiqomHCumXe4sEmVYjXM2pnaD1od+FCWA5EgVquzlnJh1Uci/zJppNvcebHBQuKEuPwNu7h3w1u3eC2cq6Kozsp0EneZzE+/wAjIcTt4dba3LZBK+yIOWNCNTWoArIdpMKHdJ5Zx8xVNNbmGKKlKmGr2gw5+638q/rVtvjmGkCDJIA8PPlzrOrwkdKnh+FBbiN0YGp1SOroQN0w5VVZ2q9qHtc61OEzeJwehzNMSANB5f160twfCWukqqESQJOvtabMNTvOukinNxj3rL4/aP4SuvqavvtctozKWlQWHhG415GsOj3Xew2maXsFgXto8gBCxCqZ7wMDDFuQ5aDpUO2/DbtwhgA1sKSwkCD1+HM0/wCCYcW7CQzOWHeMze0zP4mPlqdqE7ScZ7hR4ZmTJByR5kbVvkxp4tMmZrk+R8U4YxUC6Db5hWQ5h93xNGgmCDEa0t43gSbluw+IVxppnkW8xP2Zadh1iJO4rUdpLmLxNtL7slq0WKgeNdfZEiJg/i1Gg2rOjs1fDLlViplmJkMbaglQwMgSJI9BsayhFJUlsAlxlmzbWBezvmPhUaLBWCNB90AQeYPrRuGs3L1pVuTCIe7LgZhAB9cu2p02ircZwIWbS4l1a4DMCciBjoAVIzaTr5rvrSzhmLbKwyu5AAzclEiJ8iTGtRl1V2jKcVg3VyDBPXIo/Pauo26wJJZZY6ky251Oxjevaw6rHYfjcRbW7bdQBtmIZmtkgwxEmYIGoNXcJdHv2s12+iI7XjlTOLQEuVUGcwzFQWb8VLuFYEXVcRd8MMFtqTrMABtSPSCTHXWtL+zzhj4vEXbdwuuRSjFCUuAllkuTOn2YUrEkseU12JDR2L4TcdzdSzb7q+/eWlY93eRFbPclW8JBAIOsbdROoN3BOrLhbTTbdGuBrZZSUVhbzMpPdgndwpG8iZrVjswxKM1wkpOzv4w0SWzT4gZZSCANjIrM9i8VYwd5rLh7Nwu8yfAyPqm/ssMolRuToW0q+ORGXxOHxi4s3P3QZUuK4RSxUKxhDK+1lIBzAzO+9G9n3Z89xtS7FieUkkmvqPaDEBMJfuqwIW08Ea6wRy86+acAt5bK02qBBTk5j8PlR1hJSCJBGoMQZpcp39T9ab2xoKhHRk2ikLMJgktM4tIEBKSBtO559KTY9py+ZJrQOfbbzb5LFZ/EDxoPKk+AwLuGGGGlE8v6/Sq7A0oiKR0+Q4NoPQVVi28B931FENQ2ObwH1H1qzgZl8XrcX/SPqTTLCL4l6TQFz+8/hX6U3wlxAIdlB0iSB79ahcnVL+0GKv1/rnULi6N6VFry/jQ+jAfQ1ZbKndkg8pE1RzULkSZPmfrTfhuluPM0Eqjxbe031NHYIeH3mhcnTk+BaWrPcW9sf6mrQafOkXFR4/4jTlwY4vmiNtamVqdoVYwqTrT3GhfQeg6VQj6mrk9hfSqR7RqzgfIoxhi8fVT9KY39VI6g0v4tpd9VH50zUyKSNJ8I03Z/F5sLZP8A9NR7wI/KiLrA7idx7jvSvsm04UD8L3E+DEj5EUdeNdK3OUxnEODvfxUPbLWyfGxkAWypGTeTIgSDpp0itTbUKFVdAoCjyA0AqFy7S3i94i0xzFepGtTpUE5fkLtinthw23iZF29bt5FcWwW+/Eyw8tNN9qweF4abLkBjERnmARJ+7Os8gdqe4hMoYhrlxiVJ8MiWlRuNspkEDrWa4tcJDBcymdYMjpMjfSPia8/NkcnSVfcpDaxhwVGhPmMsfSurLPxK4pgEQNBMEwNK6sel+n/Ch/2WxRnObyWrlrNctu4z6ky1sKPFmY6ggHURzp52I7V3cMb2VVY3r7ut259nbc6KwLkHLspjq2p65HF2GtA3BbdEcnLnK95EBlkDb7uoFfXuxXe2xaweLtWCLVsOsENcUNoyMDzJIMjQwa70mOzV8P7SEo3eWSLw1W3bm4HBPgKsBBBnziCeVEXMLYxisr2xmtsrFWHiR4zK3z9+tKjh2t+K3bs4juWLKhVv3gKzZiQxJGaSYkCY3FPcZw8XmS4l10KxBRhBg89w2mZYMjU89arcORN+0W6EwDqBBuNbTaJlgWPvANY/CLlQeQrRftRvSmGtfiuM3uVY+rCkF0Qh9I+OlKQ4q2UWF291NxS3CCWFMW0BPQGpRtme4uut9mfMMfi1Jbv976AU4xIi2B5IPqaTIZusfOpZWBbsa2RRCbj1FUWqIs+0vqKZsw56D4gfD7/yJox6C4j7I9/0NM4TN4q4BeMmB4RPTwijldTzB94oDFoGuvPX8hTE2LSwGKqYBjMw0+NRudU24xVHoCf5fite5U/Cv/LXd3a/Ev8A6h/Wpdxb6j/1KZl1JFi3wo6DQcvyprgj4ffSR+HrmUxuCRrPSnXD1hI86aNJ747PaS8V9r+L8qd0l4vv7x9KbMcfyROzVxqiydKupHZ5GNjW2Kqb2vWrMIfsxVVzcf11qjin8mLONDxIeoI+f+9G4d/CPQUJxzZD5mrMEfAPSjyVL4IYcB43asLdtu2U94zDRjoQOgPMGi8T2jsf4i+/MPqtZzC3FF66Cs6IfkR+VSxuPAJAtaCJOka+7Sqll0KzHSNH41aOzqf4qFx3FLYUyMwGXMsjbedd+sUmt3jcAfKF1GUCc5BMMpG08+ek0HiZuOinJ9m+Z8x9oE6J4hoYOnp76xf1U5bJE6Q3F3u/JhoBIM6AiCQCpMajodTy2rMY1IYoSQFOp5sBsB67k/8AinGHxuGTMLaPJY+0AYgwYjl6/nS27iFZgASpKsZOUmCCsDURHtVzZXcqfPljoFbh0knuVbU6sUBOv+aDXlRu4gsZuFWeACc4EwAAY8wAa9p9SQUaPtN2aATA5C6d5ctWTbkFlDDO0HnBDH3+QrU8CsYyx+8XO8F8MrC0XlrjBT4DJJPN4E7wedIO09vEF8FatOLly2MRdJtkNlCALmEakhSYnUk13ZbF3cHjFsYklLd1PAXVlUtoVOsAHUqfd5V6FxTFuaTg1q7iBmu5sLjVW33hIm3ctiRLAHxSPPRlG1O8PisdhsQENoXsGT/eCMyqdS5gDxSSWncba7143s+bzrdVypA1jVXXQqCZ9nfb8Rpp2UF9LbpeghXIQjbJA21JgGQJ1gUnEaZnP2g3c+OsJ+C1m97t+iigcYfBHUj9fyruO3e84leP4AifBQT82qvHN7I9T8P/ADUs1x7tHuBHi9xovFtFtvT60NgNzV2N9iOrKPnSXBWX5AmPPsj/ADD5AfrSTBGWY+ZptxJtR/Gfy/KlHDahm30/kc26Jw/tChbdFYX2vjTNJcMLY0HxE6D3/wBfOipoLiR29/1WmcJn2P2r/wCo1X2nwpe6pBQQgHiYLz86ttYZyzuB4c7a8tDUON4ZrtwMsABSNSo6edETXO7SSFHHEKXsq3LK5Vt+EvbBnIJkN+dF4vhtx1slcutpZKugBaTJEEA8tqV9qeCYm9inu2ioUhMsuFIhFU6eoNaB8IxXDjnbtoraj2gdfWqTMGjR4hI7sdFI+GWjMCfD7/0pdisQGZcoYwGnQ84o3AN4ff8ApU+Tpb/pE/0pNxjf3r9KcH8qTca5/wANDM8fyR7YOlEA0JhzpRINI7fIwwJ8B9ahe3Fdw8+FqjiDt6/pTOPJ8mB8c/uwejD6GocPbwD31ZxgfZHyKn50LwxvCfWjyH+M9FonEGOdufg3+9LeNcGxDXWZAcrWcmjR4w4YfIHWmyXIxKf5kcfQ0ZxDiVuyAbhgE5RoTr00qvBkJsBw27FyQyks5WTIyttz5Hl5UP8A2IzO4uFidwwiQMwjlH3RpTnDdoLFxgqPLHYQ36VLGXcrg9VYD1BBA+tRKEeRGctcMe0z57jKM9xl0MZGAA9ApBMDrVeE4aGAussoPECJ9oxO3nI15U7bjNpnC3AAdQOYg77CvMTxC3kKpEGeY1O+g8zPpWTau2/0GY64XYyF36BY9NddNvdXU3fELOl4gcgFgRygE15XM278C2Jdlu0xXFtfvIz91b7o5iso2YnTMQRosGAdjprTzi/aW7irlmbYtL4XtBwC7sCScjwRMDRYkkbdMfwvEkWrxdiO8cMN1UuebmQO7CltDOrMa+q9mMJh71u0oKXe5D276Moy944BdgseFswHiXTePL0VbAyOEwuMuPZw9y41pWVyqayqxmGZNB1EV9IwSW7MFVVeU+yNYnQacpiOvWniYNIUZQcsQTqdBAMnWY50p7WYRDhL2YDwoWG3tDUb+dVGkJpnz7C38+IxNwn2710jbbNA+Qq3G3QWGuw+p/2rOcHu2ynia3Mk+ICdaZqLP4rPyH51m2awel2OMA2h9atxLaoP830Bqnh6KEGXLGp8O1Svt418gxoCTt2K+LXonyQ/Mml3C7wijMRhle94lVoVV8UxtNEW+Dpytp7iw+lKjTHk0ost3RRmBaWPkDQX9kD8Mejv+tW2uHZSDDDqe8f6c/SgcsqaoZTQPEzqvu+opD2q4jew1xArkFwJEKfFPn0ED3V5wziNy6pNw5mDgCAF035UNmVeRhwwlsG5AJJuXIgEn+8j8qjjMDnaSp2I2bbOp/Kqjxl8OgtoFCrMJEnUySW9STXv/wDqrseyk/xR8JpakN7sR8esl7pOR/8AhjQNGmIQdOgmtA+FkqSp0CDcjZvSoDtVe6W/g3616O1Vzmif81GpCodYQ67QSJ084mlK4rPZuDUa8iQdCDuKhZ7WXOaW9N/ail2EOZWVZXOSdpAnWKdj8NGwU7Un45sf4fqKNXHWxobiSNCMyzPxpdxi0xIST5nLJ3kc6bFF00yGGbSig1AW8I4+8f5P/wCqt7u51/5D/wB1I6etEccNOjV5iNqDwDXFO4IMbow/OjMRsf65UznyNOVoH4n/AHT+k0t4U+h91M8RrbYdVP0pBgcWiz4t45H9KATWloOx17JctOeTEfFTQ/GOIJdtgQMysrQw5ddvOhuM4xGQQwkMpG/X0pBcxX2nhM/KOonmOVRNvwZMZ4N4abdtQ65tQIgHn6Gp4vijSocgZjpy12mOnpS8cQlCAIkcugM/UA0tGCZoY3JO4MyIHvnaK5anbcmIaYtgxzEqzQROp0I205VZcvMpzRuihVWQS0RAAOu5Oh5c6BsIwY5UdwWBEAgea9YJoki42Rku5MoI0B8J6Sd9KnWwBSh+9bu5ucGB7tK9oRLjARmu6aaMY00rqBHuE4Yz2Q6B4dspGpWNi3x5Uz4Tjb9t4uteVfA0W8qudCqnWNYkE76a1d2evHubYR2WE11IGbyA6GTPnTVcPbvGbrFsoifF5zt767ozgpdxo4N8D7s921FiMxxTKWH94uYFSAAJDQpzyQRMgx6Pu3fGUOCujWdNtdjPOOlYXC8Gww7pg5DFgR7cGDtH61Ltfi2NhvGHUsRoNonnG81pOcLrH+4lGVdxmcFOUGB8T+lFhj0B95/Sg8Oy5RqfiauzCNGO3X9azNDe8HWLNsf5QfjrU8QfGfJD8zXuGWFUdAB8qpZpd/4B86ZJmu1jSlwdbij4f+KxKs+fKonz191a7tFclfW4x+v61mLAHee4mZ02jaPzpVuaJtR2ItdvLMkiATox5Ctn+zG61wXmcsRKKASTHtE71ksPfKuVYE5JPiENJjQ+WtbTsRph7rLu1wncb7xMeZopE6pO02Wdu7Ze4pRWb2tgTA5bUt4NYITxKVJcmDIMQYrRcOdmLM0gbAGJneaH4qfH6D/pJpfcV+DD28U7bkn1qzv361dhrQK+6lVziyjMsGVYrEjWDEzlqFFsbYa2Jucj8q44l+vyFRxl/JcZMpOUAkyBMiYGm9V4zGKi22CswuCV2B1OgijSwsuOKetJ2ZZnUFjMMR8qz+DTOMxBXfQxIg+Vavs1bhP4jVRW4nwJ37JXnxfefZ5GvK51ObLmBOkbxWk7W4k2hcuKYKrmBiY91HG7l16fpWd7QYvvbN/oLbCYI1jzNWxL2IF7aXonvBG3sD9KsHbS9OUMs9MlZI2wbQ8X3jrB6Ufg8MP3i34hqqmIM+zvtFKitf2R9D7I8Wu32fvSsKBEADXnTu/sfd9aR9lbeV2HUU7vHeqXA8qSlsVKZT3flWCw/F3/ABL56Ct1YOgr50TDsMoMMRy6mkQg3EcSZlylgZjpNIbmMEtuCdARy/qKZ3G8PsD1BGlUYnB+ByTsJ05jptyoaJkL7WKhSNSSNNT8aY28cptFWMMxiBEBQInX1+VZ9VMxrRsZVDbjn10+YrNwsQ5bF3FAZGy5BAJ106jptOlRXGd69sBMuUqJBOaI0BLGOVDYG4SkaagnYkidI6bGmeDwKsC2fUhZBkCRtyrOOFICx8HbYkzGp3aPpXU1CjlkH8IPzNdS6T9fwOhFwfCM1lBD6qW8IB8MkA79Q3wovh3ELlpGzBjJ9o8h19+9e8BtA4dGkEhCCukiGuHXmOvvFeYbBB1CMyqCHYS41OgQbGYE6etbUm6ZtJvQkMcJxzvAER1DQYYzuBJ0jprRHFlN3DZiRJyqNANWhtfcOXWg7OEtYe3lYhzBc6kLJAA3EkQBB50HjuNM4QBQIcvm6ggACI09ZrLHNzm0uEZ6r2C7PCbsCMh/i/IirzhXLhMqTufCkRz1pZd45f8Aux5iB+YNBtxS7vBzdQR0g10OIWfRGvhRLGAOZ0oS3fBZyDIzjX0E1jrWIa+pF5Xa2upExmP3Roff7qoHFWUlVzFZMETtsOfSle9Dray7i93MqD/UfpSq23cMLgXxcp1B12MHT18qsa8pjw3NPOqcZi1LW5QnKQdSZ3nYelFMpNVRHE57huXXEExOXQcvOZ2rc9gLeXCSQQC7EdSJifeZrLYXiqI+YIxGpKtqJPPbl+VM17VgGVXKYgEA6DptBp7ideDZhI0UEA9TzPLqaT8WkOxII0P/ALKUL2ntnVwWJEEksDHTaIoLiXGrZBKgKTt12I9+9IkuwJ0j0+tYm4ma8w63G/8Aca1PC8aDEg6kD5ij73ZWyzZ1LIZzaGRMyd9vdREJFPGMCyC5iiQBmUIpmTlQZm00gTG+9e4C2/dIFtl8lvPomZso0JnYa1ru0nBLuKwqFWUhUCQDmZLZ9slZ3lRG2/rQPCy1vC3baXDnRVtNpAaCXUA66nfpvRpb5NoSUXS9CSEvLaUePOpbw6FWDRlc9YirOC8YW0+Rj4GcyWOqk+e0TWcvqqkuA6FmcCGXKWGh03jTY0tXGNc08CxtyH+9Tpbkq29j1QUJJq34PsqideW87iOtIO1LJbQiSe9lB4fvEQNBy1FL+D8ftWbKWs5hQPvCJjXntPKp3+0QvI2ZLeVT4TE6x4TzANaU3wc9pcmctcALWm+0UKk3GboIiN9eVFvw4Wnt3mfRVVdjBgH4TRzcXsFtDbCzDB2gMpPijKN4n5VnuJYktMXFyaqCSfEAeQ15ECaje6NqhVn0Ds7iAzZhsQfrTW9c399fKeE8Ta2AEeMjNl1iVPIiDImtVa7UK0DMMxgbDc9PFVInI9Ts01h9PjWMx+Ftq7ktcnM2g7sRr5tNEYvG3RedVQlIBB841g/lQWPu3SlpsrZj3gcDMNZXKSFIjnvVNEIBvOIOVmjzyz8hQ+NxDEZc2n67VZdN47K/xuj/AKjS/ilwhxMzlUmfxRr76TVBJFALa+ycx6iZHTWrMKhZgrbDxkcvIR8aGtvqNfOmPDsDcc+AerNose/f0FSSMcNfMEQvMbec617huMXdh3XPYHUitHgeB4e0ma4z3bmhygZVk+dB8WxNuz7Nu2h3AUBviZNVQWU2eJXCoJyzz0NdSF+0V2dIA9BXU6HZrex2Aw97Dlbvdo4dpZmKHLodwNuW+u1N778Ptksr2XdBlAt22cAkgSRIQxrvS8cGCQ3duY2LFgPpXdyAZCKp8tvhEH31nUh2A9vsOLzJcwysFywQVCAD7p36fDSlvdAAe6tXZuYvL4HaOf2aN/8ArpZe4Xd1+yRun2QU+4gCiCceRbChYrqk/D7wJ8CgdAdvlUHwV+R4Y94rXUAx4aoyPJjxLr6gj+jQF21lYjTQ01wVnKiKxXNma4ykjYCE9wgH3mk+KW5mJKkAkmZXUTy19KXDsZEDfaomwpBY+0Ij+vfR2DCMNcOzef7xbHyiiDhlYHLYdQdx31s7eZE0nNDQgeoX2EH0o9ktazbuz5MD8+deMuH5pfHvWjUhUBYa9IE9BVmKWY20M6Ff1olEs7K99R/pVvzFSGET8d0+tsUnIKB1xCzLByQBEFQNPfvRtrjHVr08oFuPnVP7jbP/ABHH/wCKfzom1w7Dx4sSy+RwxP8A1VNjoVrjoxedGuL4TniAzaQAwBgjbetDa4vGGuzmi46qToGbwkEQOWo101ilw4PhA5YYuAQN8PcOvPTNpyo26uGKon72oCA69w+pJmY+W/IUOXoqOwixoUMVYGQTrlE6+YiefxpZYw2Vueh5QR8jWpvWrDMScUgEAf3LMWO0wSI+JqkYHDz/APE2/fYP5MaFITVsWiOgo2zdUWSNZZtI6DrVp4fZjTGWp/8AsXKBuYFQZW+jE7nKw+VXHJW6M541NVIqvWswhVknbrQhtQqA7gHTl1+tO8FhkRg/fSV1AyNqeXpUU4HcvELbIO/iaUG2wzafOjqJPfgppUIbFgoDME76elX2GZXVjyMxprGtNF4IFGuJsyP8yn6Gqr3DY2vWbk7BWYn4ZfzoUkDR7iXCuy8paD/lbxL+Rqo4gawI32jnB+TSffVuKwFxisJMKqkyNYETr5RVJ4Vd/CPjT1EkhiF5ALv5RrI+Bn41K7hLV1VdyBBZJVh1zLyjmw/hqB4S5EEDXfWrLfByEZIgNlMzoCp318iw99KxgdvD27efJcDEqVExKmRqDIHlTm5cwHcHJcxwvBZVCbJs97G+moUn3xQa9n9Pu/P9KB4hwprS5ikrzIkgetKx3tQ9GJujAMxK+0B3jBM/kqH2tt9axTYlzu7H1Yn86MtWu8kW0LNGsa6e4fnVNzAOoko4HUqQKexUsjlFRfgH70/iPxrqItWVIEj/AJgK6lZB+lChO5B9Vn86iuCXfLb/AJBXV1QaBKqRsV+Br2T1Hzrq6gAMpb7zKbaliJmAfjIq/wDcrX+Gn8o/SurqBHfudo/8K2f4V/SvDw6zzs2v5V/SurqAJDA2gIFtAOgRY+lRXh1kbWbQ/gX9K6uoAIVQBAAj0FePYQ7qp9VB/KurqBkRhU/An8q/pULmAtHe1bPqi/pXV1AUQ/s2z/g2v5F/SoHhdn/BtfyLXtdSA4cKsj/g2v5F/Srf3RP8NP5V/SurqAPDhbZ0NtP5R+lROCtf4Vv+Rf0rq6gKK34XYO9i1/Iv6V7+4Wojurcf6RXV1AUTXCIIhE028I0+VevbU7qpI8hXldQBEYZAdET+Vf0r0oOg+Arq6mBUcMn4E/lH6VwsJ+FfgP0rq6gDu6X8K/AVAqv4R8BXV1AEAq/hHuAobG8Pt3VKuCQdCMzAEdDBrq6kAgufs/wgkoLton/DuMPrNA4r9n9ttP3rFR0Lhh8xXV1O2FC8/syt/wDzFz+Va6urqdi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data:image/jpeg;base64,/9j/4AAQSkZJRgABAQAAAQABAAD/2wCEAAkGBxQTEhUUExQVFRUXGRcXFxcYGRcYFRoXHhwdGhgYHBwaHCggHR4lHR0XITEhJSksLi4uGB8zODMsNygtLisBCgoKDg0OGxAQGywkICQvLCwsLCwsLCwsLCwsLCwsLCwsLCwsLCwsLCwsLCwsLCwsLCwsLCwsLCwsLCwsLCwsLP/AABEIALcBEwMBIgACEQEDEQH/xAAcAAACAwEBAQEAAAAAAAAAAAAEBQIDBgABBwj/xABIEAACAQIEAwUFBQUGBQIHAQABAhEAAwQSITEFQVEGEyJhcTKBkaGxI0JSwdEHFIKS8BUzU2Jy4UOiwtLxk7I0VGNzg8PiFv/EABkBAAMBAQEAAAAAAAAAAAAAAAABAgMEBf/EACsRAAICAQMEAQMDBQAAAAAAAAABAhEDEiExEyJBUTIEYYFxobEjM0NSkf/aAAwDAQACEQMRAD8A+Z9oe0eIxrI+Jud4yAqpyouhMn2AJ9a+hfsw7GcP4hg271bi37dwh7guFQVIlIE5YiRqJmda1va39kVjF3DetO1h2K5lAXujyZgIlWI6GJ1jesf+2LswMFctXcPFuzcRbRRDl+0QHxELAMrEk8wetJ9pIuHZXA3xetYK/dGLtuwRMQUVbqLOfIUGpgEwddPfUOxfFL16zcw+HFjD31Vby4k5UOS2uUqWeYYhj4+kjbZn+z0YXD4C/wASe0b2Jw1wBVLMAufKtsxtuxOaOR6V80xjh7juQFzM7ZR7IkkhR5axSugPr3bHt3irdm3gyq28XKG5dm2bD24zJke6crZhuTp4WHOnXC+1vDMLj7VlLVhHuWlW5ibZtrbR4zBGCnKJgag7lR6fNbvGcRh8E1oMlzD30KhcQo/e0szlAWGByA5shEj2tBWQxOHZbaE22QOWyuwIDARtOmk7jrTbA/TfAu02Ft2SLmJsD7W8Fh1Jg3XygiSduexGtY/jvH7jX7jWrxVCTAGIJXTSVgxB3jzrL8HxoW2ZYkh2B0GpJOtE8RxCupEmV/rlyocytN8l/Erz31K3n7wEa5rkmOWu8VhsfwQW7rFmVbcMU8csNoYRq0GNK19nhpYBgT4ljflVN/hQMBspyggBmGgPkah2wpCXsvw+6pR1uL3fij2M2bYiHEjkaSdrGU32IbMT7R8Orjf2QB0rbWuHZQqq0BdVAYaGkfGOyhKM1oFrjMCBIjU6x/vS3BoyGFxBTNB9pSh0BkHca7V2HxWRXESzDLJ2C89Ou2tWcR4fcsPkuCGgHcHQ89PQ1QKCSCtBHrPlUr7FmLNEtLfHX+hXuI3iosDRYE8FfyMrZc0EHKdjHI9RUbpkkiNeQ5V5bMf7bx0mpOwJkLAPITHzpgVgVInlzHSvNqnanUgDoT/XpQB7ZIG4nUHciRzHv619E4T2mwT3ZbDi0/hCPlDMeQGg0NfNhV9m4RtvpB1kUXQ06PuFvj6W9bZIJAXx27pUDfYAa/rRB7WHIzTaYqJhQ6n4Ma+cdmOJkpluDOQ2rEtmCn+ITz3pyOIJGqMPFEZm9nrrPwpubqk6Cr3HVvtMxJzskyJGdD90r4BuPMa/OhMUDAulrYYhmFvMp05AkGNgB1n1ml17F2iG0fQiNZLa7iV+tdjEtFWmdIMkIZJ6bGawlG+WFAjWZt94wBLkqBpETJA15wBy/VzgeE3Dhrty2qq7AFVcDKqAnxbGGiVG+/KKF7PXUa6nesEtpcVWQDoSSzJB3gag6Zdq+mYPG4J7RtHGWLgYQR3tvboNZ+Mnzq/psT3bIZ8T4Fwa9cxAysMxJAkwzR7WVSRmYBToSOXrWwv2z3YHd+HZCfvHfP6gjbbTz12eC4NhLVwOrITbWFkqftfaNxTPtEEyP95yfGOJ+MZwFG0wMsTIIHQTPvNY/VQqC07y+xSMhiBbWLaqJJhiIgdRlI0061RxNSqgqwIMIIInONWjLoR5Ufj7K2jcYoWdhmMQQsjcADeY0PMac6DwvD7pcAK+f2suixz3mAd/ONK5YtEsD4iyKuUL9pHPkIGvmfT5UhzjNrqPLfpTfj1w3LkKpUjQ6Qd5BJ8wasTgqI1vM2aSGKRGZSSJBEjdToTyrox1GNsYstYK6QCiMV5eH4/Oa8rVNxHXRR8q6setk/1A/Q/H+LphrLXHI8K5omCRIBI+IpZjsDhuK4O2LwDK4FxCph1O2ZTy6HTnBr4RxHjFy+4F24zysAlvkdf6ircBj2tMgtu4glZ1PhI1Aj/xrXoPL9ij692P4DheHW7tsYhLqXbojPkkMBlCGNDqCdhWe/bHwq3bwdq7hrCB1vh89q37IKktcOQRuqanSvmC4sguW1JOgkiNdDI9a+4cB4z3fD7XstdAVBb9k5jqqGecGdd6uE9SolnyYWLWKwz8Txdy+e77vD31BScQ8LlyNpkXLBKkfdkHessbtq64VrmIYZkW2pKtlQ6QSdz7IGVRt7q2SdiXvLjcY7Tbm/cWwpIutdksAVAgAEttMxpSnhHZBsUlzFWjbw9u2wPds7G4ERZe4rNq0EHlvMRlih2wHnAsGsOpJ8LsATzGhH1pseHLH+1e8Ft5La3M2YMF7yDIBjeR0EA+k8q61ZzNMnxGfaPMz1oo0Q3w+HAUDoAKWYxwltrhAOrHZZPiCjUg07JgE9BNZzjxjDx1yj4yx/KmxAg4wp+5/wCz/sqQ4mn+GPgn6Vkbt91cqIgVIYt+g+dZ2yqFfa8ziWaIVguXQDQCOXnNJgs1qkwDYu4tuQh1OYgkD3VHifCLlu+ypZkKCywhKlQvluSevOkyGqZmWWKiwkVPD2zO0gTPpzqaLmIAkA/GaQizhdi0+ZrzMoTKYUSziYKjodtfWhsRGZokLJKg6kA6gH3Uy4TiBauMTMRE8ppdjLgZmaMsnaqsZSaky16i6+dSI56UCJKQWEAgkgaR6H30RdHdOe6bMA0K+XK0jfQ6jUx5xVluzlYEshVkbumYGIDaQPxSCIPMmq7WLZQywGzTIjT3RrQMN4Bi3t4kJlDs5FtgZ3J1MjofpX0Y8OHRf5mH1WvnV5ltIotaO27Ay67aAjXrT3heOud2oZ2z7e0eunyotDSNQvCgeUDkQ2bXptS3jNpd1cMQQCBEAGf+01qXtk2lhiDC+LnMUm4xw9kss5IaAJAGWdRJMDXUsffUZIty4/IGdRykE/e1HLTXU66E9TQF/C2lYEd5nLgKuhYk7GCvyPWnnC3e5qiLCwu4kc9NKKsq1m6t3u1zoykPlJOadDrM6fQRWalKDqQXRocZwlMJhUDXAcUQCwJGZDoRCgEGIgk6b9aU4h75VMlrvkUg5nUavqymX9r739aUR/a6Nca47Mrw2Vycs7zlMeca6UPxfibODegAtE66gDYkdPpqRvUZJ1G1t6SJ5E+NS4trvdmyvmUMJGoCERMcxGs77UmvY3NlgnaSIOpI039/w86P4ljzDgDwzEyY0G22siPSkL4osVA0MAQBJyz6b6VhjxvloTC+J3mgjxE3DJdiDplHh2GszrzBEbUl/enziSVO0yB568hRb2mL5QDGmk8pPzmh7Vny1b7ug26c5rox0uRA4xBGkn5V1Ff2evW2PJnOb3xXVrcfQw84QKxK3APCxHLadNY5iJo3C6ozMWnLlVgRodPeNNI0q/FcCJcI7hH9pm0y7AkAKJJ2EdTUcHbtG4iXWCLJJfX4mD7TdZ0mm0+ChSty4h0kFSCGAMgxyIp/wLivcKt+61wsXzW8wW5bZ1IzB8xkaEajXSocWvNdWwlu5mBDQCApDEyQNAPFG+3Wru2XZe7Yt4crbdhlJusFkIwOgLDcROpJ+EVajy14FZZ2zY4m+xs3Bls22uMubKuQNrcQ7MSWKxryExoFmPvWrtmziLYu98pNju+8Nxu6QSHfYqWBIZQCrAk6Uwt9g+IFDcHd281soUDZWNsCYIAMnTXzrMYK2977NHDjLttA5xMEkiqdrlCRosJxwWO7GDQm1cc98pzNlcwMq7ZdNZiDVt/F4yxeJtovdKZVTGUrMSTPh/KaxmAxN5C4tBpiWgSwA69BO9G8VxaXGLgv4ozqdgQPDl8pnzqdRVn2O7iVa0SpBkaEEMDy0I3pN2itlgiqPvTuBoABzpb2L4XesJdtXMmU3EyqrK3i3YmNV0C6HoadY+3muL5An4k1pdoZkW4NdLMco1P4k/WrBwa5+EfzL+ta5cAeh+I/7al/Zx6fNf0qSrEnZrhDLeLOsDKeY3kRsa1Jwq9KqweEyGeo2gfUCiXOh9DVIls+VYrgRtFltrcZWEE5SQQQDGg5H6UhGBcMMgYwxWdDqOXrAOlfVUwxJJHX8h5ikXaTs19iXtZkKZnhQSWJ3Ptb+frWbXoHwYY3e7IV1B1lgRrr08xVvGsGZUhPDlnaPj05VouG4c28SqOha7dCl1PsiZYODuToTHrWg7R8Pe5h3WHYmIAzbzodRsN6V7B4PlwT8o5etXYJVzMCveBQTlGxjkSNQIkyOlMuPcIfCm2vtBhO0DNOq68wIoTC8PUuhuMbVtjIbKWOWSCR11EUr9kk7WELZEuOLS+2pcNlAaNvXf3GvXwgZmVGlVMBuZ8/fWl7PC2oFjEk3MOcjoT4LdtmmHYlgQSDykEnqKc4fg1q3KraUid2GYnznNNUkNGKThvizT7vOnPAcJ4m9AfnWi/s5P8ACX3Z/wAmq7C4JVJK24kQf7zb3iq2LseWl+zHu+tQ4gmay4/yn6TVuHH2Y9DUmHhPoat8EGc4KPagToCPnRuGxrImJV0QhkG+pEEkER9Y5UqTFZdXdADp06xsNoEf+ala4ggzXEvDYqZ2Ox+9AHL099ck8lrV+AYt453rd3cYLkYaIICDXko9kbchtXjcRclEPhGQrlDAAJtkPIiCJG4mmXDcLauMWuh2Viq51UyCwAUDWDA36iNaK7Qdh7eHJc3CLWpk6sfECFEczoJPMTT6LlHVZJk7mNa4RbLEITlOYzABiQCIA1Oo6jXlULHD7SMrCX1g6jJAJJAgdCu5+tKuJ4JsoYEkAkE5SIIEnyBgTFaLH/ZWRlthVQW0dtY1A1LQQWMjQdD51lLG9PaBVilHdzbRCXLa8xEHxeRHw3rKY+y6EhgMxMjKZMGTIgnTSnmEm5YYG6FVcmg1O8EnXYCCY6Ujx+BuplDLE6oPCMwk+LfaZ3q8GFwT1DKrBJUeGfPNFdXt3DsrEaaEjRgRppoQIPqNK6tXp9gbfieAe21xckd1IYlvZiDpEmSCpiTWcxNttearBJ0Oh5A+s/CtdxW7cYC+UzjEObhZCr5RmGWUDZgQI3A+VIOI4/Kjpba4gZsrKIINqNQzHdydwI06a1birA64EW0Fee+cKy6LCjoSGkSOUeu+mp4Lj71m2cRexF+22crc75Ge1dAEAWwG1Omp0251mP7GV7Yu2AXTKC0t41YaM0DVVmInWDNbvstct38G1nHYk93eIS0GaycpmVyMssG/1Dl61cbTBiftTx9byJiFe2QrMAihu9Z8jKubYokEmecDSsFh1CW5UyzgqI0KEEfAkdK+vWuz2CwLi26nEvdY2+7HiI0lQ40G0mSNzpSteFWBiLtu3bC2rZCqD4jIUS0tPizFtTScZPdiRn/2eYe5aV7hjJd2BImVJBM0M+Ly4jFFMN43DIuXUq86OBBEnfStBwXhF2zebvLmdAsLqTmkzJB2I8utaE4hbNp7pGigsYGpipSdGrj26jH9m+z+JtYlL7tbKtmZiHJLSDOkbgn40447eZFcqYYBAI+P61n+zGFZ8Sz2HZbKEnKx1ytPggabz9d6e8cMgjq/00pJ9roeJXJCuzxTEfib41d/auI/E3xozC4bSi/3QUqfs7u30hpwa4zWEZzLEEmfUx8qJxHst6H6V5hEi2g8hXYk+BvQ1quDgn8mZfi3GGw7KFjxZiZE84qlO1tzon8p/Wo8ctBrif6f+o1LB8OQzmHSKzeq9jpjGCx20DcM40LOchVZnYuzNJaSTAmdhJApiO1p/Anzqx+BJ+E/H/eoDgacwR76XcidWL0A8Z4raxKBLtsQrBgVYg+Y25iR76IwnAkxKWiqomHCumXe4sEmVYjXM2pnaD1od+FCWA5EgVquzlnJh1Uci/zJppNvcebHBQuKEuPwNu7h3w1u3eC2cq6Kozsp0EneZzE+/wAjIcTt4dba3LZBK+yIOWNCNTWoArIdpMKHdJ5Zx8xVNNbmGKKlKmGr2gw5+638q/rVtvjmGkCDJIA8PPlzrOrwkdKnh+FBbiN0YGp1SOroQN0w5VVZ2q9qHtc61OEzeJwehzNMSANB5f160twfCWukqqESQJOvtabMNTvOukinNxj3rL4/aP4SuvqavvtctozKWlQWHhG415GsOj3Xew2maXsFgXto8gBCxCqZ7wMDDFuQ5aDpUO2/DbtwhgA1sKSwkCD1+HM0/wCCYcW7CQzOWHeMze0zP4mPlqdqE7ScZ7hR4ZmTJByR5kbVvkxp4tMmZrk+R8U4YxUC6Db5hWQ5h93xNGgmCDEa0t43gSbluw+IVxppnkW8xP2Zadh1iJO4rUdpLmLxNtL7slq0WKgeNdfZEiJg/i1Gg2rOjs1fDLlViplmJkMbaglQwMgSJI9BsayhFJUlsAlxlmzbWBezvmPhUaLBWCNB90AQeYPrRuGs3L1pVuTCIe7LgZhAB9cu2p02ircZwIWbS4l1a4DMCciBjoAVIzaTr5rvrSzhmLbKwyu5AAzclEiJ8iTGtRl1V2jKcVg3VyDBPXIo/Pauo26wJJZZY6ky251Oxjevaw6rHYfjcRbW7bdQBtmIZmtkgwxEmYIGoNXcJdHv2s12+iI7XjlTOLQEuVUGcwzFQWb8VLuFYEXVcRd8MMFtqTrMABtSPSCTHXWtL+zzhj4vEXbdwuuRSjFCUuAllkuTOn2YUrEkseU12JDR2L4TcdzdSzb7q+/eWlY93eRFbPclW8JBAIOsbdROoN3BOrLhbTTbdGuBrZZSUVhbzMpPdgndwpG8iZrVjswxKM1wkpOzv4w0SWzT4gZZSCANjIrM9i8VYwd5rLh7Nwu8yfAyPqm/ssMolRuToW0q+ORGXxOHxi4s3P3QZUuK4RSxUKxhDK+1lIBzAzO+9G9n3Z89xtS7FieUkkmvqPaDEBMJfuqwIW08Ea6wRy86+acAt5bK02qBBTk5j8PlR1hJSCJBGoMQZpcp39T9ab2xoKhHRk2ikLMJgktM4tIEBKSBtO559KTY9py+ZJrQOfbbzb5LFZ/EDxoPKk+AwLuGGGGlE8v6/Sq7A0oiKR0+Q4NoPQVVi28B931FENQ2ObwH1H1qzgZl8XrcX/SPqTTLCL4l6TQFz+8/hX6U3wlxAIdlB0iSB79ahcnVL+0GKv1/rnULi6N6VFry/jQ+jAfQ1ZbKndkg8pE1RzULkSZPmfrTfhuluPM0Eqjxbe031NHYIeH3mhcnTk+BaWrPcW9sf6mrQafOkXFR4/4jTlwY4vmiNtamVqdoVYwqTrT3GhfQeg6VQj6mrk9hfSqR7RqzgfIoxhi8fVT9KY39VI6g0v4tpd9VH50zUyKSNJ8I03Z/F5sLZP8A9NR7wI/KiLrA7idx7jvSvsm04UD8L3E+DEj5EUdeNdK3OUxnEODvfxUPbLWyfGxkAWypGTeTIgSDpp0itTbUKFVdAoCjyA0AqFy7S3i94i0xzFepGtTpUE5fkLtinthw23iZF29bt5FcWwW+/Eyw8tNN9qweF4abLkBjERnmARJ+7Os8gdqe4hMoYhrlxiVJ8MiWlRuNspkEDrWa4tcJDBcymdYMjpMjfSPia8/NkcnSVfcpDaxhwVGhPmMsfSurLPxK4pgEQNBMEwNK6sel+n/Ch/2WxRnObyWrlrNctu4z6ky1sKPFmY6ggHURzp52I7V3cMb2VVY3r7ut259nbc6KwLkHLspjq2p65HF2GtA3BbdEcnLnK95EBlkDb7uoFfXuxXe2xaweLtWCLVsOsENcUNoyMDzJIMjQwa70mOzV8P7SEo3eWSLw1W3bm4HBPgKsBBBnziCeVEXMLYxisr2xmtsrFWHiR4zK3z9+tKjh2t+K3bs4juWLKhVv3gKzZiQxJGaSYkCY3FPcZw8XmS4l10KxBRhBg89w2mZYMjU89arcORN+0W6EwDqBBuNbTaJlgWPvANY/CLlQeQrRftRvSmGtfiuM3uVY+rCkF0Qh9I+OlKQ4q2UWF291NxS3CCWFMW0BPQGpRtme4uut9mfMMfi1Jbv976AU4xIi2B5IPqaTIZusfOpZWBbsa2RRCbj1FUWqIs+0vqKZsw56D4gfD7/yJox6C4j7I9/0NM4TN4q4BeMmB4RPTwijldTzB94oDFoGuvPX8hTE2LSwGKqYBjMw0+NRudU24xVHoCf5fite5U/Cv/LXd3a/Ev8A6h/Wpdxb6j/1KZl1JFi3wo6DQcvyprgj4ffSR+HrmUxuCRrPSnXD1hI86aNJ747PaS8V9r+L8qd0l4vv7x9KbMcfyROzVxqiydKupHZ5GNjW2Kqb2vWrMIfsxVVzcf11qjin8mLONDxIeoI+f+9G4d/CPQUJxzZD5mrMEfAPSjyVL4IYcB43asLdtu2U94zDRjoQOgPMGi8T2jsf4i+/MPqtZzC3FF66Cs6IfkR+VSxuPAJAtaCJOka+7Sqll0KzHSNH41aOzqf4qFx3FLYUyMwGXMsjbedd+sUmt3jcAfKF1GUCc5BMMpG08+ek0HiZuOinJ9m+Z8x9oE6J4hoYOnp76xf1U5bJE6Q3F3u/JhoBIM6AiCQCpMajodTy2rMY1IYoSQFOp5sBsB67k/8AinGHxuGTMLaPJY+0AYgwYjl6/nS27iFZgASpKsZOUmCCsDURHtVzZXcqfPljoFbh0knuVbU6sUBOv+aDXlRu4gsZuFWeACc4EwAAY8wAa9p9SQUaPtN2aATA5C6d5ctWTbkFlDDO0HnBDH3+QrU8CsYyx+8XO8F8MrC0XlrjBT4DJJPN4E7wedIO09vEF8FatOLly2MRdJtkNlCALmEakhSYnUk13ZbF3cHjFsYklLd1PAXVlUtoVOsAHUqfd5V6FxTFuaTg1q7iBmu5sLjVW33hIm3ctiRLAHxSPPRlG1O8PisdhsQENoXsGT/eCMyqdS5gDxSSWncba7143s+bzrdVypA1jVXXQqCZ9nfb8Rpp2UF9LbpeghXIQjbJA21JgGQJ1gUnEaZnP2g3c+OsJ+C1m97t+iigcYfBHUj9fyruO3e84leP4AifBQT82qvHN7I9T8P/ADUs1x7tHuBHi9xovFtFtvT60NgNzV2N9iOrKPnSXBWX5AmPPsj/ADD5AfrSTBGWY+ZptxJtR/Gfy/KlHDahm30/kc26Jw/tChbdFYX2vjTNJcMLY0HxE6D3/wBfOipoLiR29/1WmcJn2P2r/wCo1X2nwpe6pBQQgHiYLz86ttYZyzuB4c7a8tDUON4ZrtwMsABSNSo6edETXO7SSFHHEKXsq3LK5Vt+EvbBnIJkN+dF4vhtx1slcutpZKugBaTJEEA8tqV9qeCYm9inu2ioUhMsuFIhFU6eoNaB8IxXDjnbtoraj2gdfWqTMGjR4hI7sdFI+GWjMCfD7/0pdisQGZcoYwGnQ84o3AN4ff8ApU+Tpb/pE/0pNxjf3r9KcH8qTca5/wANDM8fyR7YOlEA0JhzpRINI7fIwwJ8B9ahe3Fdw8+FqjiDt6/pTOPJ8mB8c/uwejD6GocPbwD31ZxgfZHyKn50LwxvCfWjyH+M9FonEGOdufg3+9LeNcGxDXWZAcrWcmjR4w4YfIHWmyXIxKf5kcfQ0ZxDiVuyAbhgE5RoTr00qvBkJsBw27FyQyks5WTIyttz5Hl5UP8A2IzO4uFidwwiQMwjlH3RpTnDdoLFxgqPLHYQ36VLGXcrg9VYD1BBA+tRKEeRGctcMe0z57jKM9xl0MZGAA9ApBMDrVeE4aGAussoPECJ9oxO3nI15U7bjNpnC3AAdQOYg77CvMTxC3kKpEGeY1O+g8zPpWTau2/0GY64XYyF36BY9NddNvdXU3fELOl4gcgFgRygE15XM278C2Jdlu0xXFtfvIz91b7o5iso2YnTMQRosGAdjprTzi/aW7irlmbYtL4XtBwC7sCScjwRMDRYkkbdMfwvEkWrxdiO8cMN1UuebmQO7CltDOrMa+q9mMJh71u0oKXe5D276Moy944BdgseFswHiXTePL0VbAyOEwuMuPZw9y41pWVyqayqxmGZNB1EV9IwSW7MFVVeU+yNYnQacpiOvWniYNIUZQcsQTqdBAMnWY50p7WYRDhL2YDwoWG3tDUb+dVGkJpnz7C38+IxNwn2710jbbNA+Qq3G3QWGuw+p/2rOcHu2ynia3Mk+ICdaZqLP4rPyH51m2awel2OMA2h9atxLaoP830Bqnh6KEGXLGp8O1Svt418gxoCTt2K+LXonyQ/Mml3C7wijMRhle94lVoVV8UxtNEW+Dpytp7iw+lKjTHk0ost3RRmBaWPkDQX9kD8Mejv+tW2uHZSDDDqe8f6c/SgcsqaoZTQPEzqvu+opD2q4jew1xArkFwJEKfFPn0ED3V5wziNy6pNw5mDgCAF035UNmVeRhwwlsG5AJJuXIgEn+8j8qjjMDnaSp2I2bbOp/Kqjxl8OgtoFCrMJEnUySW9STXv/wDqrseyk/xR8JpakN7sR8esl7pOR/8AhjQNGmIQdOgmtA+FkqSp0CDcjZvSoDtVe6W/g3616O1Vzmif81GpCodYQ67QSJ084mlK4rPZuDUa8iQdCDuKhZ7WXOaW9N/ail2EOZWVZXOSdpAnWKdj8NGwU7Un45sf4fqKNXHWxobiSNCMyzPxpdxi0xIST5nLJ3kc6bFF00yGGbSig1AW8I4+8f5P/wCqt7u51/5D/wB1I6etEccNOjV5iNqDwDXFO4IMbow/OjMRsf65UznyNOVoH4n/AHT+k0t4U+h91M8RrbYdVP0pBgcWiz4t45H9KATWloOx17JctOeTEfFTQ/GOIJdtgQMysrQw5ddvOhuM4xGQQwkMpG/X0pBcxX2nhM/KOonmOVRNvwZMZ4N4abdtQ65tQIgHn6Gp4vijSocgZjpy12mOnpS8cQlCAIkcugM/UA0tGCZoY3JO4MyIHvnaK5anbcmIaYtgxzEqzQROp0I205VZcvMpzRuihVWQS0RAAOu5Oh5c6BsIwY5UdwWBEAgea9YJoki42Rku5MoI0B8J6Sd9KnWwBSh+9bu5ucGB7tK9oRLjARmu6aaMY00rqBHuE4Yz2Q6B4dspGpWNi3x5Uz4Tjb9t4uteVfA0W8qudCqnWNYkE76a1d2evHubYR2WE11IGbyA6GTPnTVcPbvGbrFsoifF5zt767ozgpdxo4N8D7s921FiMxxTKWH94uYFSAAJDQpzyQRMgx6Pu3fGUOCujWdNtdjPOOlYXC8Gww7pg5DFgR7cGDtH61Ltfi2NhvGHUsRoNonnG81pOcLrH+4lGVdxmcFOUGB8T+lFhj0B95/Sg8Oy5RqfiauzCNGO3X9azNDe8HWLNsf5QfjrU8QfGfJD8zXuGWFUdAB8qpZpd/4B86ZJmu1jSlwdbij4f+KxKs+fKonz191a7tFclfW4x+v61mLAHee4mZ02jaPzpVuaJtR2ItdvLMkiATox5Ctn+zG61wXmcsRKKASTHtE71ksPfKuVYE5JPiENJjQ+WtbTsRph7rLu1wncb7xMeZopE6pO02Wdu7Ze4pRWb2tgTA5bUt4NYITxKVJcmDIMQYrRcOdmLM0gbAGJneaH4qfH6D/pJpfcV+DD28U7bkn1qzv361dhrQK+6lVziyjMsGVYrEjWDEzlqFFsbYa2Jucj8q44l+vyFRxl/JcZMpOUAkyBMiYGm9V4zGKi22CswuCV2B1OgijSwsuOKetJ2ZZnUFjMMR8qz+DTOMxBXfQxIg+Vavs1bhP4jVRW4nwJ37JXnxfefZ5GvK51ObLmBOkbxWk7W4k2hcuKYKrmBiY91HG7l16fpWd7QYvvbN/oLbCYI1jzNWxL2IF7aXonvBG3sD9KsHbS9OUMs9MlZI2wbQ8X3jrB6Ufg8MP3i34hqqmIM+zvtFKitf2R9D7I8Wu32fvSsKBEADXnTu/sfd9aR9lbeV2HUU7vHeqXA8qSlsVKZT3flWCw/F3/ABL56Ct1YOgr50TDsMoMMRy6mkQg3EcSZlylgZjpNIbmMEtuCdARy/qKZ3G8PsD1BGlUYnB+ByTsJ05jptyoaJkL7WKhSNSSNNT8aY28cptFWMMxiBEBQInX1+VZ9VMxrRsZVDbjn10+YrNwsQ5bF3FAZGy5BAJ106jptOlRXGd69sBMuUqJBOaI0BLGOVDYG4SkaagnYkidI6bGmeDwKsC2fUhZBkCRtyrOOFICx8HbYkzGp3aPpXU1CjlkH8IPzNdS6T9fwOhFwfCM1lBD6qW8IB8MkA79Q3wovh3ELlpGzBjJ9o8h19+9e8BtA4dGkEhCCukiGuHXmOvvFeYbBB1CMyqCHYS41OgQbGYE6etbUm6ZtJvQkMcJxzvAER1DQYYzuBJ0jprRHFlN3DZiRJyqNANWhtfcOXWg7OEtYe3lYhzBc6kLJAA3EkQBB50HjuNM4QBQIcvm6ggACI09ZrLHNzm0uEZ6r2C7PCbsCMh/i/IirzhXLhMqTufCkRz1pZd45f8Aux5iB+YNBtxS7vBzdQR0g10OIWfRGvhRLGAOZ0oS3fBZyDIzjX0E1jrWIa+pF5Xa2upExmP3Roff7qoHFWUlVzFZMETtsOfSle9Dray7i93MqD/UfpSq23cMLgXxcp1B12MHT18qsa8pjw3NPOqcZi1LW5QnKQdSZ3nYelFMpNVRHE57huXXEExOXQcvOZ2rc9gLeXCSQQC7EdSJifeZrLYXiqI+YIxGpKtqJPPbl+VM17VgGVXKYgEA6DptBp7ideDZhI0UEA9TzPLqaT8WkOxII0P/ALKUL2ntnVwWJEEksDHTaIoLiXGrZBKgKTt12I9+9IkuwJ0j0+tYm4ma8w63G/8Aca1PC8aDEg6kD5ij73ZWyzZ1LIZzaGRMyd9vdREJFPGMCyC5iiQBmUIpmTlQZm00gTG+9e4C2/dIFtl8lvPomZso0JnYa1ru0nBLuKwqFWUhUCQDmZLZ9slZ3lRG2/rQPCy1vC3baXDnRVtNpAaCXUA66nfpvRpb5NoSUXS9CSEvLaUePOpbw6FWDRlc9YirOC8YW0+Rj4GcyWOqk+e0TWcvqqkuA6FmcCGXKWGh03jTY0tXGNc08CxtyH+9Tpbkq29j1QUJJq34PsqideW87iOtIO1LJbQiSe9lB4fvEQNBy1FL+D8ftWbKWs5hQPvCJjXntPKp3+0QvI2ZLeVT4TE6x4TzANaU3wc9pcmctcALWm+0UKk3GboIiN9eVFvw4Wnt3mfRVVdjBgH4TRzcXsFtDbCzDB2gMpPijKN4n5VnuJYktMXFyaqCSfEAeQ15ECaje6NqhVn0Ds7iAzZhsQfrTW9c399fKeE8Ta2AEeMjNl1iVPIiDImtVa7UK0DMMxgbDc9PFVInI9Ts01h9PjWMx+Ftq7ktcnM2g7sRr5tNEYvG3RedVQlIBB841g/lQWPu3SlpsrZj3gcDMNZXKSFIjnvVNEIBvOIOVmjzyz8hQ+NxDEZc2n67VZdN47K/xuj/AKjS/ilwhxMzlUmfxRr76TVBJFALa+ycx6iZHTWrMKhZgrbDxkcvIR8aGtvqNfOmPDsDcc+AerNose/f0FSSMcNfMEQvMbec617huMXdh3XPYHUitHgeB4e0ma4z3bmhygZVk+dB8WxNuz7Nu2h3AUBviZNVQWU2eJXCoJyzz0NdSF+0V2dIA9BXU6HZrex2Aw97Dlbvdo4dpZmKHLodwNuW+u1N778Ptksr2XdBlAt22cAkgSRIQxrvS8cGCQ3duY2LFgPpXdyAZCKp8tvhEH31nUh2A9vsOLzJcwysFywQVCAD7p36fDSlvdAAe6tXZuYvL4HaOf2aN/8ArpZe4Xd1+yRun2QU+4gCiCceRbChYrqk/D7wJ8CgdAdvlUHwV+R4Y94rXUAx4aoyPJjxLr6gj+jQF21lYjTQ01wVnKiKxXNma4ykjYCE9wgH3mk+KW5mJKkAkmZXUTy19KXDsZEDfaomwpBY+0Ij+vfR2DCMNcOzef7xbHyiiDhlYHLYdQdx31s7eZE0nNDQgeoX2EH0o9ktazbuz5MD8+deMuH5pfHvWjUhUBYa9IE9BVmKWY20M6Ff1olEs7K99R/pVvzFSGET8d0+tsUnIKB1xCzLByQBEFQNPfvRtrjHVr08oFuPnVP7jbP/ABHH/wCKfzom1w7Dx4sSy+RwxP8A1VNjoVrjoxedGuL4TniAzaQAwBgjbetDa4vGGuzmi46qToGbwkEQOWo101ilw4PhA5YYuAQN8PcOvPTNpyo26uGKon72oCA69w+pJmY+W/IUOXoqOwixoUMVYGQTrlE6+YiefxpZYw2Vueh5QR8jWpvWrDMScUgEAf3LMWO0wSI+JqkYHDz/APE2/fYP5MaFITVsWiOgo2zdUWSNZZtI6DrVp4fZjTGWp/8AsXKBuYFQZW+jE7nKw+VXHJW6M541NVIqvWswhVknbrQhtQqA7gHTl1+tO8FhkRg/fSV1AyNqeXpUU4HcvELbIO/iaUG2wzafOjqJPfgppUIbFgoDME76elX2GZXVjyMxprGtNF4IFGuJsyP8yn6Gqr3DY2vWbk7BWYn4ZfzoUkDR7iXCuy8paD/lbxL+Rqo4gawI32jnB+TSffVuKwFxisJMKqkyNYETr5RVJ4Vd/CPjT1EkhiF5ALv5RrI+Bn41K7hLV1VdyBBZJVh1zLyjmw/hqB4S5EEDXfWrLfByEZIgNlMzoCp318iw99KxgdvD27efJcDEqVExKmRqDIHlTm5cwHcHJcxwvBZVCbJs97G+moUn3xQa9n9Pu/P9KB4hwprS5ikrzIkgetKx3tQ9GJujAMxK+0B3jBM/kqH2tt9axTYlzu7H1Yn86MtWu8kW0LNGsa6e4fnVNzAOoko4HUqQKexUsjlFRfgH70/iPxrqItWVIEj/AJgK6lZB+lChO5B9Vn86iuCXfLb/AJBXV1QaBKqRsV+Br2T1Hzrq6gAMpb7zKbaliJmAfjIq/wDcrX+Gn8o/SurqBHfudo/8K2f4V/SvDw6zzs2v5V/SurqAJDA2gIFtAOgRY+lRXh1kbWbQ/gX9K6uoAIVQBAAj0FePYQ7qp9VB/KurqBkRhU/An8q/pULmAtHe1bPqi/pXV1AUQ/s2z/g2v5F/SoHhdn/BtfyLXtdSA4cKsj/g2v5F/Srf3RP8NP5V/SurqAPDhbZ0NtP5R+lROCtf4Vv+Rf0rq6gKK34XYO9i1/Iv6V7+4Wojurcf6RXV1AUTXCIIhE028I0+VevbU7qpI8hXldQBEYZAdET+Vf0r0oOg+Arq6mBUcMn4E/lH6VwsJ+FfgP0rq6gDu6X8K/AVAqv4R8BXV1AEAq/hHuAobG8Pt3VKuCQdCMzAEdDBrq6kAgufs/wgkoLton/DuMPrNA4r9n9ttP3rFR0Lhh8xXV1O2FC8/syt/wDzFz+Va6urqdi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data:image/jpeg;base64,/9j/4AAQSkZJRgABAQAAAQABAAD/2wCEAAkGBxQTEhUUExQVFRUXGRcXFxcYGRcYFRoXHhwdGhgYHBwaHCggHR4lHR0XITEhJSksLi4uGB8zODMsNygtLisBCgoKDg0OGxAQGywkICQvLCwsLCwsLCwsLCwsLCwsLCwsLCwsLCwsLCwsLCwsLCwsLCwsLCwsLCwsLCwsLCwsLP/AABEIALcBEwMBIgACEQEDEQH/xAAcAAACAwEBAQEAAAAAAAAAAAAEBQIDBgABBwj/xABIEAACAQIEAwUFBQUGBQIHAQABAhEAAwQSITEFQVEGEyJhcTKBkaGxI0JSwdEHFIKS8BUzU2Jy4UOiwtLxk7I0VGNzg8PiFv/EABkBAAMBAQEAAAAAAAAAAAAAAAABAgMEBf/EACsRAAICAQMEAQMDBQAAAAAAAAABAhEDEiExEyJBUTIEYYFxobEjM0NSkf/aAAwDAQACEQMRAD8A+Z9oe0eIxrI+Jud4yAqpyouhMn2AJ9a+hfsw7GcP4hg271bi37dwh7guFQVIlIE5YiRqJmda1va39kVjF3DetO1h2K5lAXujyZgIlWI6GJ1jesf+2LswMFctXcPFuzcRbRRDl+0QHxELAMrEk8wetJ9pIuHZXA3xetYK/dGLtuwRMQUVbqLOfIUGpgEwddPfUOxfFL16zcw+HFjD31Vby4k5UOS2uUqWeYYhj4+kjbZn+z0YXD4C/wASe0b2Jw1wBVLMAufKtsxtuxOaOR6V80xjh7juQFzM7ZR7IkkhR5axSugPr3bHt3irdm3gyq28XKG5dm2bD24zJke6crZhuTp4WHOnXC+1vDMLj7VlLVhHuWlW5ibZtrbR4zBGCnKJgag7lR6fNbvGcRh8E1oMlzD30KhcQo/e0szlAWGByA5shEj2tBWQxOHZbaE22QOWyuwIDARtOmk7jrTbA/TfAu02Ft2SLmJsD7W8Fh1Jg3XygiSduexGtY/jvH7jX7jWrxVCTAGIJXTSVgxB3jzrL8HxoW2ZYkh2B0GpJOtE8RxCupEmV/rlyocytN8l/Erz31K3n7wEa5rkmOWu8VhsfwQW7rFmVbcMU8csNoYRq0GNK19nhpYBgT4ljflVN/hQMBspyggBmGgPkah2wpCXsvw+6pR1uL3fij2M2bYiHEjkaSdrGU32IbMT7R8Orjf2QB0rbWuHZQqq0BdVAYaGkfGOyhKM1oFrjMCBIjU6x/vS3BoyGFxBTNB9pSh0BkHca7V2HxWRXESzDLJ2C89Ou2tWcR4fcsPkuCGgHcHQ89PQ1QKCSCtBHrPlUr7FmLNEtLfHX+hXuI3iosDRYE8FfyMrZc0EHKdjHI9RUbpkkiNeQ5V5bMf7bx0mpOwJkLAPITHzpgVgVInlzHSvNqnanUgDoT/XpQB7ZIG4nUHciRzHv619E4T2mwT3ZbDi0/hCPlDMeQGg0NfNhV9m4RtvpB1kUXQ06PuFvj6W9bZIJAXx27pUDfYAa/rRB7WHIzTaYqJhQ6n4Ma+cdmOJkpluDOQ2rEtmCn+ITz3pyOIJGqMPFEZm9nrrPwpubqk6Cr3HVvtMxJzskyJGdD90r4BuPMa/OhMUDAulrYYhmFvMp05AkGNgB1n1ml17F2iG0fQiNZLa7iV+tdjEtFWmdIMkIZJ6bGawlG+WFAjWZt94wBLkqBpETJA15wBy/VzgeE3Dhrty2qq7AFVcDKqAnxbGGiVG+/KKF7PXUa6nesEtpcVWQDoSSzJB3gag6Zdq+mYPG4J7RtHGWLgYQR3tvboNZ+Mnzq/psT3bIZ8T4Fwa9cxAysMxJAkwzR7WVSRmYBToSOXrWwv2z3YHd+HZCfvHfP6gjbbTz12eC4NhLVwOrITbWFkqftfaNxTPtEEyP95yfGOJ+MZwFG0wMsTIIHQTPvNY/VQqC07y+xSMhiBbWLaqJJhiIgdRlI0061RxNSqgqwIMIIInONWjLoR5Ufj7K2jcYoWdhmMQQsjcADeY0PMac6DwvD7pcAK+f2suixz3mAd/ONK5YtEsD4iyKuUL9pHPkIGvmfT5UhzjNrqPLfpTfj1w3LkKpUjQ6Qd5BJ8wasTgqI1vM2aSGKRGZSSJBEjdToTyrox1GNsYstYK6QCiMV5eH4/Oa8rVNxHXRR8q6setk/1A/Q/H+LphrLXHI8K5omCRIBI+IpZjsDhuK4O2LwDK4FxCph1O2ZTy6HTnBr4RxHjFy+4F24zysAlvkdf6ircBj2tMgtu4glZ1PhI1Aj/xrXoPL9ij692P4DheHW7tsYhLqXbojPkkMBlCGNDqCdhWe/bHwq3bwdq7hrCB1vh89q37IKktcOQRuqanSvmC4sguW1JOgkiNdDI9a+4cB4z3fD7XstdAVBb9k5jqqGecGdd6uE9SolnyYWLWKwz8Txdy+e77vD31BScQ8LlyNpkXLBKkfdkHessbtq64VrmIYZkW2pKtlQ6QSdz7IGVRt7q2SdiXvLjcY7Tbm/cWwpIutdksAVAgAEttMxpSnhHZBsUlzFWjbw9u2wPds7G4ERZe4rNq0EHlvMRlih2wHnAsGsOpJ8LsATzGhH1pseHLH+1e8Ft5La3M2YMF7yDIBjeR0EA+k8q61ZzNMnxGfaPMz1oo0Q3w+HAUDoAKWYxwltrhAOrHZZPiCjUg07JgE9BNZzjxjDx1yj4yx/KmxAg4wp+5/wCz/sqQ4mn+GPgn6Vkbt91cqIgVIYt+g+dZ2yqFfa8ziWaIVguXQDQCOXnNJgs1qkwDYu4tuQh1OYgkD3VHifCLlu+ypZkKCywhKlQvluSevOkyGqZmWWKiwkVPD2zO0gTPpzqaLmIAkA/GaQizhdi0+ZrzMoTKYUSziYKjodtfWhsRGZokLJKg6kA6gH3Uy4TiBauMTMRE8ppdjLgZmaMsnaqsZSaky16i6+dSI56UCJKQWEAgkgaR6H30RdHdOe6bMA0K+XK0jfQ6jUx5xVluzlYEshVkbumYGIDaQPxSCIPMmq7WLZQywGzTIjT3RrQMN4Bi3t4kJlDs5FtgZ3J1MjofpX0Y8OHRf5mH1WvnV5ltIotaO27Ay67aAjXrT3heOud2oZ2z7e0eunyotDSNQvCgeUDkQ2bXptS3jNpd1cMQQCBEAGf+01qXtk2lhiDC+LnMUm4xw9kss5IaAJAGWdRJMDXUsffUZIty4/IGdRykE/e1HLTXU66E9TQF/C2lYEd5nLgKuhYk7GCvyPWnnC3e5qiLCwu4kc9NKKsq1m6t3u1zoykPlJOadDrM6fQRWalKDqQXRocZwlMJhUDXAcUQCwJGZDoRCgEGIgk6b9aU4h75VMlrvkUg5nUavqymX9r739aUR/a6Nca47Mrw2Vycs7zlMeca6UPxfibODegAtE66gDYkdPpqRvUZJ1G1t6SJ5E+NS4trvdmyvmUMJGoCERMcxGs77UmvY3NlgnaSIOpI039/w86P4ljzDgDwzEyY0G22siPSkL4osVA0MAQBJyz6b6VhjxvloTC+J3mgjxE3DJdiDplHh2GszrzBEbUl/enziSVO0yB568hRb2mL5QDGmk8pPzmh7Vny1b7ug26c5rox0uRA4xBGkn5V1Ff2evW2PJnOb3xXVrcfQw84QKxK3APCxHLadNY5iJo3C6ozMWnLlVgRodPeNNI0q/FcCJcI7hH9pm0y7AkAKJJ2EdTUcHbtG4iXWCLJJfX4mD7TdZ0mm0+ChSty4h0kFSCGAMgxyIp/wLivcKt+61wsXzW8wW5bZ1IzB8xkaEajXSocWvNdWwlu5mBDQCApDEyQNAPFG+3Wru2XZe7Yt4crbdhlJusFkIwOgLDcROpJ+EVajy14FZZ2zY4m+xs3Bls22uMubKuQNrcQ7MSWKxryExoFmPvWrtmziLYu98pNju+8Nxu6QSHfYqWBIZQCrAk6Uwt9g+IFDcHd281soUDZWNsCYIAMnTXzrMYK2977NHDjLttA5xMEkiqdrlCRosJxwWO7GDQm1cc98pzNlcwMq7ZdNZiDVt/F4yxeJtovdKZVTGUrMSTPh/KaxmAxN5C4tBpiWgSwA69BO9G8VxaXGLgv4ozqdgQPDl8pnzqdRVn2O7iVa0SpBkaEEMDy0I3pN2itlgiqPvTuBoABzpb2L4XesJdtXMmU3EyqrK3i3YmNV0C6HoadY+3muL5An4k1pdoZkW4NdLMco1P4k/WrBwa5+EfzL+ta5cAeh+I/7al/Zx6fNf0qSrEnZrhDLeLOsDKeY3kRsa1Jwq9KqweEyGeo2gfUCiXOh9DVIls+VYrgRtFltrcZWEE5SQQQDGg5H6UhGBcMMgYwxWdDqOXrAOlfVUwxJJHX8h5ikXaTs19iXtZkKZnhQSWJ3Ptb+frWbXoHwYY3e7IV1B1lgRrr08xVvGsGZUhPDlnaPj05VouG4c28SqOha7dCl1PsiZYODuToTHrWg7R8Pe5h3WHYmIAzbzodRsN6V7B4PlwT8o5etXYJVzMCveBQTlGxjkSNQIkyOlMuPcIfCm2vtBhO0DNOq68wIoTC8PUuhuMbVtjIbKWOWSCR11EUr9kk7WELZEuOLS+2pcNlAaNvXf3GvXwgZmVGlVMBuZ8/fWl7PC2oFjEk3MOcjoT4LdtmmHYlgQSDykEnqKc4fg1q3KraUid2GYnznNNUkNGKThvizT7vOnPAcJ4m9AfnWi/s5P8ACX3Z/wAmq7C4JVJK24kQf7zb3iq2LseWl+zHu+tQ4gmay4/yn6TVuHH2Y9DUmHhPoat8EGc4KPagToCPnRuGxrImJV0QhkG+pEEkER9Y5UqTFZdXdADp06xsNoEf+ala4ggzXEvDYqZ2Ox+9AHL099ck8lrV+AYt453rd3cYLkYaIICDXko9kbchtXjcRclEPhGQrlDAAJtkPIiCJG4mmXDcLauMWuh2Viq51UyCwAUDWDA36iNaK7Qdh7eHJc3CLWpk6sfECFEczoJPMTT6LlHVZJk7mNa4RbLEITlOYzABiQCIA1Oo6jXlULHD7SMrCX1g6jJAJJAgdCu5+tKuJ4JsoYEkAkE5SIIEnyBgTFaLH/ZWRlthVQW0dtY1A1LQQWMjQdD51lLG9PaBVilHdzbRCXLa8xEHxeRHw3rKY+y6EhgMxMjKZMGTIgnTSnmEm5YYG6FVcmg1O8EnXYCCY6Ujx+BuplDLE6oPCMwk+LfaZ3q8GFwT1DKrBJUeGfPNFdXt3DsrEaaEjRgRppoQIPqNK6tXp9gbfieAe21xckd1IYlvZiDpEmSCpiTWcxNttearBJ0Oh5A+s/CtdxW7cYC+UzjEObhZCr5RmGWUDZgQI3A+VIOI4/Kjpba4gZsrKIINqNQzHdydwI06a1birA64EW0Fee+cKy6LCjoSGkSOUeu+mp4Lj71m2cRexF+22crc75Ge1dAEAWwG1Omp0251mP7GV7Yu2AXTKC0t41YaM0DVVmInWDNbvstct38G1nHYk93eIS0GaycpmVyMssG/1Dl61cbTBiftTx9byJiFe2QrMAihu9Z8jKubYokEmecDSsFh1CW5UyzgqI0KEEfAkdK+vWuz2CwLi26nEvdY2+7HiI0lQ40G0mSNzpSteFWBiLtu3bC2rZCqD4jIUS0tPizFtTScZPdiRn/2eYe5aV7hjJd2BImVJBM0M+Ly4jFFMN43DIuXUq86OBBEnfStBwXhF2zebvLmdAsLqTmkzJB2I8utaE4hbNp7pGigsYGpipSdGrj26jH9m+z+JtYlL7tbKtmZiHJLSDOkbgn40447eZFcqYYBAI+P61n+zGFZ8Sz2HZbKEnKx1ytPggabz9d6e8cMgjq/00pJ9roeJXJCuzxTEfib41d/auI/E3xozC4bSi/3QUqfs7u30hpwa4zWEZzLEEmfUx8qJxHst6H6V5hEi2g8hXYk+BvQ1quDgn8mZfi3GGw7KFjxZiZE84qlO1tzon8p/Wo8ctBrif6f+o1LB8OQzmHSKzeq9jpjGCx20DcM40LOchVZnYuzNJaSTAmdhJApiO1p/Anzqx+BJ+E/H/eoDgacwR76XcidWL0A8Z4raxKBLtsQrBgVYg+Y25iR76IwnAkxKWiqomHCumXe4sEmVYjXM2pnaD1od+FCWA5EgVquzlnJh1Uci/zJppNvcebHBQuKEuPwNu7h3w1u3eC2cq6Kozsp0EneZzE+/wAjIcTt4dba3LZBK+yIOWNCNTWoArIdpMKHdJ5Zx8xVNNbmGKKlKmGr2gw5+638q/rVtvjmGkCDJIA8PPlzrOrwkdKnh+FBbiN0YGp1SOroQN0w5VVZ2q9qHtc61OEzeJwehzNMSANB5f160twfCWukqqESQJOvtabMNTvOukinNxj3rL4/aP4SuvqavvtctozKWlQWHhG415GsOj3Xew2maXsFgXto8gBCxCqZ7wMDDFuQ5aDpUO2/DbtwhgA1sKSwkCD1+HM0/wCCYcW7CQzOWHeMze0zP4mPlqdqE7ScZ7hR4ZmTJByR5kbVvkxp4tMmZrk+R8U4YxUC6Db5hWQ5h93xNGgmCDEa0t43gSbluw+IVxppnkW8xP2Zadh1iJO4rUdpLmLxNtL7slq0WKgeNdfZEiJg/i1Gg2rOjs1fDLlViplmJkMbaglQwMgSJI9BsayhFJUlsAlxlmzbWBezvmPhUaLBWCNB90AQeYPrRuGs3L1pVuTCIe7LgZhAB9cu2p02ircZwIWbS4l1a4DMCciBjoAVIzaTr5rvrSzhmLbKwyu5AAzclEiJ8iTGtRl1V2jKcVg3VyDBPXIo/Pauo26wJJZZY6ky251Oxjevaw6rHYfjcRbW7bdQBtmIZmtkgwxEmYIGoNXcJdHv2s12+iI7XjlTOLQEuVUGcwzFQWb8VLuFYEXVcRd8MMFtqTrMABtSPSCTHXWtL+zzhj4vEXbdwuuRSjFCUuAllkuTOn2YUrEkseU12JDR2L4TcdzdSzb7q+/eWlY93eRFbPclW8JBAIOsbdROoN3BOrLhbTTbdGuBrZZSUVhbzMpPdgndwpG8iZrVjswxKM1wkpOzv4w0SWzT4gZZSCANjIrM9i8VYwd5rLh7Nwu8yfAyPqm/ssMolRuToW0q+ORGXxOHxi4s3P3QZUuK4RSxUKxhDK+1lIBzAzO+9G9n3Z89xtS7FieUkkmvqPaDEBMJfuqwIW08Ea6wRy86+acAt5bK02qBBTk5j8PlR1hJSCJBGoMQZpcp39T9ab2xoKhHRk2ikLMJgktM4tIEBKSBtO559KTY9py+ZJrQOfbbzb5LFZ/EDxoPKk+AwLuGGGGlE8v6/Sq7A0oiKR0+Q4NoPQVVi28B931FENQ2ObwH1H1qzgZl8XrcX/SPqTTLCL4l6TQFz+8/hX6U3wlxAIdlB0iSB79ahcnVL+0GKv1/rnULi6N6VFry/jQ+jAfQ1ZbKndkg8pE1RzULkSZPmfrTfhuluPM0Eqjxbe031NHYIeH3mhcnTk+BaWrPcW9sf6mrQafOkXFR4/4jTlwY4vmiNtamVqdoVYwqTrT3GhfQeg6VQj6mrk9hfSqR7RqzgfIoxhi8fVT9KY39VI6g0v4tpd9VH50zUyKSNJ8I03Z/F5sLZP8A9NR7wI/KiLrA7idx7jvSvsm04UD8L3E+DEj5EUdeNdK3OUxnEODvfxUPbLWyfGxkAWypGTeTIgSDpp0itTbUKFVdAoCjyA0AqFy7S3i94i0xzFepGtTpUE5fkLtinthw23iZF29bt5FcWwW+/Eyw8tNN9qweF4abLkBjERnmARJ+7Os8gdqe4hMoYhrlxiVJ8MiWlRuNspkEDrWa4tcJDBcymdYMjpMjfSPia8/NkcnSVfcpDaxhwVGhPmMsfSurLPxK4pgEQNBMEwNK6sel+n/Ch/2WxRnObyWrlrNctu4z6ky1sKPFmY6ggHURzp52I7V3cMb2VVY3r7ut259nbc6KwLkHLspjq2p65HF2GtA3BbdEcnLnK95EBlkDb7uoFfXuxXe2xaweLtWCLVsOsENcUNoyMDzJIMjQwa70mOzV8P7SEo3eWSLw1W3bm4HBPgKsBBBnziCeVEXMLYxisr2xmtsrFWHiR4zK3z9+tKjh2t+K3bs4juWLKhVv3gKzZiQxJGaSYkCY3FPcZw8XmS4l10KxBRhBg89w2mZYMjU89arcORN+0W6EwDqBBuNbTaJlgWPvANY/CLlQeQrRftRvSmGtfiuM3uVY+rCkF0Qh9I+OlKQ4q2UWF291NxS3CCWFMW0BPQGpRtme4uut9mfMMfi1Jbv976AU4xIi2B5IPqaTIZusfOpZWBbsa2RRCbj1FUWqIs+0vqKZsw56D4gfD7/yJox6C4j7I9/0NM4TN4q4BeMmB4RPTwijldTzB94oDFoGuvPX8hTE2LSwGKqYBjMw0+NRudU24xVHoCf5fite5U/Cv/LXd3a/Ev8A6h/Wpdxb6j/1KZl1JFi3wo6DQcvyprgj4ffSR+HrmUxuCRrPSnXD1hI86aNJ747PaS8V9r+L8qd0l4vv7x9KbMcfyROzVxqiydKupHZ5GNjW2Kqb2vWrMIfsxVVzcf11qjin8mLONDxIeoI+f+9G4d/CPQUJxzZD5mrMEfAPSjyVL4IYcB43asLdtu2U94zDRjoQOgPMGi8T2jsf4i+/MPqtZzC3FF66Cs6IfkR+VSxuPAJAtaCJOka+7Sqll0KzHSNH41aOzqf4qFx3FLYUyMwGXMsjbedd+sUmt3jcAfKF1GUCc5BMMpG08+ek0HiZuOinJ9m+Z8x9oE6J4hoYOnp76xf1U5bJE6Q3F3u/JhoBIM6AiCQCpMajodTy2rMY1IYoSQFOp5sBsB67k/8AinGHxuGTMLaPJY+0AYgwYjl6/nS27iFZgASpKsZOUmCCsDURHtVzZXcqfPljoFbh0knuVbU6sUBOv+aDXlRu4gsZuFWeACc4EwAAY8wAa9p9SQUaPtN2aATA5C6d5ctWTbkFlDDO0HnBDH3+QrU8CsYyx+8XO8F8MrC0XlrjBT4DJJPN4E7wedIO09vEF8FatOLly2MRdJtkNlCALmEakhSYnUk13ZbF3cHjFsYklLd1PAXVlUtoVOsAHUqfd5V6FxTFuaTg1q7iBmu5sLjVW33hIm3ctiRLAHxSPPRlG1O8PisdhsQENoXsGT/eCMyqdS5gDxSSWncba7143s+bzrdVypA1jVXXQqCZ9nfb8Rpp2UF9LbpeghXIQjbJA21JgGQJ1gUnEaZnP2g3c+OsJ+C1m97t+iigcYfBHUj9fyruO3e84leP4AifBQT82qvHN7I9T8P/ADUs1x7tHuBHi9xovFtFtvT60NgNzV2N9iOrKPnSXBWX5AmPPsj/ADD5AfrSTBGWY+ZptxJtR/Gfy/KlHDahm30/kc26Jw/tChbdFYX2vjTNJcMLY0HxE6D3/wBfOipoLiR29/1WmcJn2P2r/wCo1X2nwpe6pBQQgHiYLz86ttYZyzuB4c7a8tDUON4ZrtwMsABSNSo6edETXO7SSFHHEKXsq3LK5Vt+EvbBnIJkN+dF4vhtx1slcutpZKugBaTJEEA8tqV9qeCYm9inu2ioUhMsuFIhFU6eoNaB8IxXDjnbtoraj2gdfWqTMGjR4hI7sdFI+GWjMCfD7/0pdisQGZcoYwGnQ84o3AN4ff8ApU+Tpb/pE/0pNxjf3r9KcH8qTca5/wANDM8fyR7YOlEA0JhzpRINI7fIwwJ8B9ahe3Fdw8+FqjiDt6/pTOPJ8mB8c/uwejD6GocPbwD31ZxgfZHyKn50LwxvCfWjyH+M9FonEGOdufg3+9LeNcGxDXWZAcrWcmjR4w4YfIHWmyXIxKf5kcfQ0ZxDiVuyAbhgE5RoTr00qvBkJsBw27FyQyks5WTIyttz5Hl5UP8A2IzO4uFidwwiQMwjlH3RpTnDdoLFxgqPLHYQ36VLGXcrg9VYD1BBA+tRKEeRGctcMe0z57jKM9xl0MZGAA9ApBMDrVeE4aGAussoPECJ9oxO3nI15U7bjNpnC3AAdQOYg77CvMTxC3kKpEGeY1O+g8zPpWTau2/0GY64XYyF36BY9NddNvdXU3fELOl4gcgFgRygE15XM278C2Jdlu0xXFtfvIz91b7o5iso2YnTMQRosGAdjprTzi/aW7irlmbYtL4XtBwC7sCScjwRMDRYkkbdMfwvEkWrxdiO8cMN1UuebmQO7CltDOrMa+q9mMJh71u0oKXe5D276Moy944BdgseFswHiXTePL0VbAyOEwuMuPZw9y41pWVyqayqxmGZNB1EV9IwSW7MFVVeU+yNYnQacpiOvWniYNIUZQcsQTqdBAMnWY50p7WYRDhL2YDwoWG3tDUb+dVGkJpnz7C38+IxNwn2710jbbNA+Qq3G3QWGuw+p/2rOcHu2ynia3Mk+ICdaZqLP4rPyH51m2awel2OMA2h9atxLaoP830Bqnh6KEGXLGp8O1Svt418gxoCTt2K+LXonyQ/Mml3C7wijMRhle94lVoVV8UxtNEW+Dpytp7iw+lKjTHk0ost3RRmBaWPkDQX9kD8Mejv+tW2uHZSDDDqe8f6c/SgcsqaoZTQPEzqvu+opD2q4jew1xArkFwJEKfFPn0ED3V5wziNy6pNw5mDgCAF035UNmVeRhwwlsG5AJJuXIgEn+8j8qjjMDnaSp2I2bbOp/Kqjxl8OgtoFCrMJEnUySW9STXv/wDqrseyk/xR8JpakN7sR8esl7pOR/8AhjQNGmIQdOgmtA+FkqSp0CDcjZvSoDtVe6W/g3616O1Vzmif81GpCodYQ67QSJ084mlK4rPZuDUa8iQdCDuKhZ7WXOaW9N/ail2EOZWVZXOSdpAnWKdj8NGwU7Un45sf4fqKNXHWxobiSNCMyzPxpdxi0xIST5nLJ3kc6bFF00yGGbSig1AW8I4+8f5P/wCqt7u51/5D/wB1I6etEccNOjV5iNqDwDXFO4IMbow/OjMRsf65UznyNOVoH4n/AHT+k0t4U+h91M8RrbYdVP0pBgcWiz4t45H9KATWloOx17JctOeTEfFTQ/GOIJdtgQMysrQw5ddvOhuM4xGQQwkMpG/X0pBcxX2nhM/KOonmOVRNvwZMZ4N4abdtQ65tQIgHn6Gp4vijSocgZjpy12mOnpS8cQlCAIkcugM/UA0tGCZoY3JO4MyIHvnaK5anbcmIaYtgxzEqzQROp0I205VZcvMpzRuihVWQS0RAAOu5Oh5c6BsIwY5UdwWBEAgea9YJoki42Rku5MoI0B8J6Sd9KnWwBSh+9bu5ucGB7tK9oRLjARmu6aaMY00rqBHuE4Yz2Q6B4dspGpWNi3x5Uz4Tjb9t4uteVfA0W8qudCqnWNYkE76a1d2evHubYR2WE11IGbyA6GTPnTVcPbvGbrFsoifF5zt767ozgpdxo4N8D7s921FiMxxTKWH94uYFSAAJDQpzyQRMgx6Pu3fGUOCujWdNtdjPOOlYXC8Gww7pg5DFgR7cGDtH61Ltfi2NhvGHUsRoNonnG81pOcLrH+4lGVdxmcFOUGB8T+lFhj0B95/Sg8Oy5RqfiauzCNGO3X9azNDe8HWLNsf5QfjrU8QfGfJD8zXuGWFUdAB8qpZpd/4B86ZJmu1jSlwdbij4f+KxKs+fKonz191a7tFclfW4x+v61mLAHee4mZ02jaPzpVuaJtR2ItdvLMkiATox5Ctn+zG61wXmcsRKKASTHtE71ksPfKuVYE5JPiENJjQ+WtbTsRph7rLu1wncb7xMeZopE6pO02Wdu7Ze4pRWb2tgTA5bUt4NYITxKVJcmDIMQYrRcOdmLM0gbAGJneaH4qfH6D/pJpfcV+DD28U7bkn1qzv361dhrQK+6lVziyjMsGVYrEjWDEzlqFFsbYa2Jucj8q44l+vyFRxl/JcZMpOUAkyBMiYGm9V4zGKi22CswuCV2B1OgijSwsuOKetJ2ZZnUFjMMR8qz+DTOMxBXfQxIg+Vavs1bhP4jVRW4nwJ37JXnxfefZ5GvK51ObLmBOkbxWk7W4k2hcuKYKrmBiY91HG7l16fpWd7QYvvbN/oLbCYI1jzNWxL2IF7aXonvBG3sD9KsHbS9OUMs9MlZI2wbQ8X3jrB6Ufg8MP3i34hqqmIM+zvtFKitf2R9D7I8Wu32fvSsKBEADXnTu/sfd9aR9lbeV2HUU7vHeqXA8qSlsVKZT3flWCw/F3/ABL56Ct1YOgr50TDsMoMMRy6mkQg3EcSZlylgZjpNIbmMEtuCdARy/qKZ3G8PsD1BGlUYnB+ByTsJ05jptyoaJkL7WKhSNSSNNT8aY28cptFWMMxiBEBQInX1+VZ9VMxrRsZVDbjn10+YrNwsQ5bF3FAZGy5BAJ106jptOlRXGd69sBMuUqJBOaI0BLGOVDYG4SkaagnYkidI6bGmeDwKsC2fUhZBkCRtyrOOFICx8HbYkzGp3aPpXU1CjlkH8IPzNdS6T9fwOhFwfCM1lBD6qW8IB8MkA79Q3wovh3ELlpGzBjJ9o8h19+9e8BtA4dGkEhCCukiGuHXmOvvFeYbBB1CMyqCHYS41OgQbGYE6etbUm6ZtJvQkMcJxzvAER1DQYYzuBJ0jprRHFlN3DZiRJyqNANWhtfcOXWg7OEtYe3lYhzBc6kLJAA3EkQBB50HjuNM4QBQIcvm6ggACI09ZrLHNzm0uEZ6r2C7PCbsCMh/i/IirzhXLhMqTufCkRz1pZd45f8Aux5iB+YNBtxS7vBzdQR0g10OIWfRGvhRLGAOZ0oS3fBZyDIzjX0E1jrWIa+pF5Xa2upExmP3Roff7qoHFWUlVzFZMETtsOfSle9Dray7i93MqD/UfpSq23cMLgXxcp1B12MHT18qsa8pjw3NPOqcZi1LW5QnKQdSZ3nYelFMpNVRHE57huXXEExOXQcvOZ2rc9gLeXCSQQC7EdSJifeZrLYXiqI+YIxGpKtqJPPbl+VM17VgGVXKYgEA6DptBp7ideDZhI0UEA9TzPLqaT8WkOxII0P/ALKUL2ntnVwWJEEksDHTaIoLiXGrZBKgKTt12I9+9IkuwJ0j0+tYm4ma8w63G/8Aca1PC8aDEg6kD5ij73ZWyzZ1LIZzaGRMyd9vdREJFPGMCyC5iiQBmUIpmTlQZm00gTG+9e4C2/dIFtl8lvPomZso0JnYa1ru0nBLuKwqFWUhUCQDmZLZ9slZ3lRG2/rQPCy1vC3baXDnRVtNpAaCXUA66nfpvRpb5NoSUXS9CSEvLaUePOpbw6FWDRlc9YirOC8YW0+Rj4GcyWOqk+e0TWcvqqkuA6FmcCGXKWGh03jTY0tXGNc08CxtyH+9Tpbkq29j1QUJJq34PsqideW87iOtIO1LJbQiSe9lB4fvEQNBy1FL+D8ftWbKWs5hQPvCJjXntPKp3+0QvI2ZLeVT4TE6x4TzANaU3wc9pcmctcALWm+0UKk3GboIiN9eVFvw4Wnt3mfRVVdjBgH4TRzcXsFtDbCzDB2gMpPijKN4n5VnuJYktMXFyaqCSfEAeQ15ECaje6NqhVn0Ds7iAzZhsQfrTW9c399fKeE8Ta2AEeMjNl1iVPIiDImtVa7UK0DMMxgbDc9PFVInI9Ts01h9PjWMx+Ftq7ktcnM2g7sRr5tNEYvG3RedVQlIBB841g/lQWPu3SlpsrZj3gcDMNZXKSFIjnvVNEIBvOIOVmjzyz8hQ+NxDEZc2n67VZdN47K/xuj/AKjS/ilwhxMzlUmfxRr76TVBJFALa+ycx6iZHTWrMKhZgrbDxkcvIR8aGtvqNfOmPDsDcc+AerNose/f0FSSMcNfMEQvMbec617huMXdh3XPYHUitHgeB4e0ma4z3bmhygZVk+dB8WxNuz7Nu2h3AUBviZNVQWU2eJXCoJyzz0NdSF+0V2dIA9BXU6HZrex2Aw97Dlbvdo4dpZmKHLodwNuW+u1N778Ptksr2XdBlAt22cAkgSRIQxrvS8cGCQ3duY2LFgPpXdyAZCKp8tvhEH31nUh2A9vsOLzJcwysFywQVCAD7p36fDSlvdAAe6tXZuYvL4HaOf2aN/8ArpZe4Xd1+yRun2QU+4gCiCceRbChYrqk/D7wJ8CgdAdvlUHwV+R4Y94rXUAx4aoyPJjxLr6gj+jQF21lYjTQ01wVnKiKxXNma4ykjYCE9wgH3mk+KW5mJKkAkmZXUTy19KXDsZEDfaomwpBY+0Ij+vfR2DCMNcOzef7xbHyiiDhlYHLYdQdx31s7eZE0nNDQgeoX2EH0o9ktazbuz5MD8+deMuH5pfHvWjUhUBYa9IE9BVmKWY20M6Ff1olEs7K99R/pVvzFSGET8d0+tsUnIKB1xCzLByQBEFQNPfvRtrjHVr08oFuPnVP7jbP/ABHH/wCKfzom1w7Dx4sSy+RwxP8A1VNjoVrjoxedGuL4TniAzaQAwBgjbetDa4vGGuzmi46qToGbwkEQOWo101ilw4PhA5YYuAQN8PcOvPTNpyo26uGKon72oCA69w+pJmY+W/IUOXoqOwixoUMVYGQTrlE6+YiefxpZYw2Vueh5QR8jWpvWrDMScUgEAf3LMWO0wSI+JqkYHDz/APE2/fYP5MaFITVsWiOgo2zdUWSNZZtI6DrVp4fZjTGWp/8AsXKBuYFQZW+jE7nKw+VXHJW6M541NVIqvWswhVknbrQhtQqA7gHTl1+tO8FhkRg/fSV1AyNqeXpUU4HcvELbIO/iaUG2wzafOjqJPfgppUIbFgoDME76elX2GZXVjyMxprGtNF4IFGuJsyP8yn6Gqr3DY2vWbk7BWYn4ZfzoUkDR7iXCuy8paD/lbxL+Rqo4gawI32jnB+TSffVuKwFxisJMKqkyNYETr5RVJ4Vd/CPjT1EkhiF5ALv5RrI+Bn41K7hLV1VdyBBZJVh1zLyjmw/hqB4S5EEDXfWrLfByEZIgNlMzoCp318iw99KxgdvD27efJcDEqVExKmRqDIHlTm5cwHcHJcxwvBZVCbJs97G+moUn3xQa9n9Pu/P9KB4hwprS5ikrzIkgetKx3tQ9GJujAMxK+0B3jBM/kqH2tt9axTYlzu7H1Yn86MtWu8kW0LNGsa6e4fnVNzAOoko4HUqQKexUsjlFRfgH70/iPxrqItWVIEj/AJgK6lZB+lChO5B9Vn86iuCXfLb/AJBXV1QaBKqRsV+Br2T1Hzrq6gAMpb7zKbaliJmAfjIq/wDcrX+Gn8o/SurqBHfudo/8K2f4V/SvDw6zzs2v5V/SurqAJDA2gIFtAOgRY+lRXh1kbWbQ/gX9K6uoAIVQBAAj0FePYQ7qp9VB/KurqBkRhU/An8q/pULmAtHe1bPqi/pXV1AUQ/s2z/g2v5F/SoHhdn/BtfyLXtdSA4cKsj/g2v5F/Srf3RP8NP5V/SurqAPDhbZ0NtP5R+lROCtf4Vv+Rf0rq6gKK34XYO9i1/Iv6V7+4Wojurcf6RXV1AUTXCIIhE028I0+VevbU7qpI8hXldQBEYZAdET+Vf0r0oOg+Arq6mBUcMn4E/lH6VwsJ+FfgP0rq6gDu6X8K/AVAqv4R8BXV1AEAq/hHuAobG8Pt3VKuCQdCMzAEdDBrq6kAgufs/wgkoLton/DuMPrNA4r9n9ttP3rFR0Lhh8xXV1O2FC8/syt/wDzFz+Va6urqdi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data:image/jpeg;base64,/9j/4AAQSkZJRgABAQAAAQABAAD/2wCEAAkGBxQTEhUUExQWFhUWGBcYGBgYGBkZHBoiHB8YGBoeHRocICggHx0lHRwYITEiJSkrLy4uHB8zODMsNygtLisBCgoKDg0OGxAQGzclICYsNDQsLCw0NCwsLCwsNCwsLCwsNCwsLCwsLCwsLCwsLCwsLCwsLCwsLCwsLCwsLCwsLP/AABEIAMIBAwMBIgACEQEDEQH/xAAbAAACAwEBAQAAAAAAAAAAAAAEBQIDBgABB//EAEgQAAIBAwMCAwQGBwQJAwUBAAECEQADIQQSMQVBIlFhBhNxgTJCkaGxwQcUI1LR4fAVYnOyFiQzNFOCkqLxF3LCY2Sj0uJD/8QAGgEAAwEBAQEAAAAAAAAAAAAAAQIDAAQFBv/EADMRAAICAQMCAwUGBwEAAAAAAAABAhEDEiExQVEEE3EUImGh8AUjMoGRsTNCUsHR4fFD/9oADAMBAAIRAxEAPwDP+zfUnY2tOpLIrQQxMAF4MZmCpgjsYPY1t7tm5pleQnu7ahSyuSm1ZAMcAwc9857V899k1LFrjKSMOWjxAKZMHnJ5MEd623S7125prxi0BcM7brfSUgqTnAwV8jKzXnqbxytL6X/QKOwm6vqLl1S9m6bSDDHwAQccHv6Gs3rtDeXUW7m1xvcMrIpY71OYAnxSJj170Dq1gkKDG4qO5JHw5raabQWpstcL2zbvoQyvtO5gCsyJKl/snmJp8bc46ZNv4vkWEFRpLPUrrLvuqSSSN3HmMg/R449flWc9th76ym1Ww8jgg7oU5HyrWa5X1VtkvMqnd9JCAXAgyw9e8etU39HbSwLXiCKJhY7ZESCAJ9KdxaxtVexV3VGLXS3NJpHbYrtcIJIG421GGk9gQeO8+hpz7DaS1qdPfHu5YtgAlQJliFgyCO2fLyqeq1FzYqe7As3SttpJBC8GB5wT9nNPNDpLOntAJu2yWElYExAXPA8+c1CGNzRqMV7cdOe4yvH7RLTNdUmSqrG0knOQTE0p9jvaEae4Euor2S4eCgYhhGR9wp5+kLV29ty5bvftLhUXFRwdw5CsAZgQDHGKwVoNbuDeA20q0djwwGOx4o5MK00yctnaPrNnotrVs2rv3kLGWKHaFQcKpHc0D+kDQW2cNa2h7VpSQhEEBiJEdwAD86p6eFe2NVa2gMpF1ckBj5EyZEnJyBjtWS69qnW+yBiAgRcSJgTLDuc1zpucdtmGUrgbbVvqXXTKX2nYSbgwSYUgQO8T9hp10fp1y4pVTKoILNgZYHMdwZ+VB9X0jfq1p79gjUqqXFYXFA2mdylTOSFmIzkSINHdJ6iVcXiSBM3EhQvJWDGGwZ+NHB5fh8UdUalfPbf/AGBQ6sL1HQ7trczL4RI3AyDIwa9mtja1NqNq+JWiF+kDJyPL5VjvarRW7Duw95txC2z58ACvSeTWvefBSKUeDN9ZuIEnVRvcOEVROwHE+p4k/ZSO1JupbUe8YLGcAASeSM9/KqOsXve3frDaIAncwOTB+B5itF7BaFbhuG4xPAQt4jndPPfM1zuSv4Au2MfZXpwGmlm2uGYALHmRuJIM5wIHarfeTdg2wATlwsLgEST6nyFNrVq0qNauviyrXD5QpJkk8AjsPzrGf20Tudgbdst+zUCX5JHimBiP65545s9uXTdV8EB2jQAIwkQaH0FobmPqe58zVt+2b6W3tuCMweCPP76o0qsC2w22IPiBkMD6j86tg8VCapumNruhjs9T938Kzetdr9/3YJhTt9McnFO/eXf3U+TGlD6r3asyWwty4TmZPOcdqvkgqtvYGR2thc2nAusGUpCmOTGYBInvBNPOgWiEKrDQQwIMggyMRxkHFKdNbLMpcAsRDKSZOYAOR5itH7O3rWm9PFunkrPIx24x6fGuSUtLUm63FW1Nlp3DlR9v8qqupP1T9o/jTXqOrF1C67mdAZUrDMPpCMeWJOJxNJP1zcoIVwT2KnHn6TXdjlHkpJ2qRC5pkLqWDNsyUB58sdz8xXa7VraNlNiW7jkOUJDQvizuB2ySANvxM1boUDGGwZHbzxHwzVfXuloL294kjAgwPTIkkVJrzJ9rBukE+0vXrq2LbWEALSrOpDEGZQY9Jr5710qbbq4dr+6WcmR5nHnxX0xLlhLEyu5wAM4G2Ygdjk1jbnS1uPdLkAF5UyMjGPnUceJ5YuV7p8ehKTbMItlY4r2t1pfZfSFQbl+4rnJVFBUegJBmBXVnrBpZnrevYW7Za4VIXaMwY4+qJIjFNbOs93Y8M7iNxYkRLzB9Ofv7RWS1/SriMAzqfCrbw3h+G4+VD6jWkKyKzMrct6+WOV7n4Ct5dspfcf8ARtTbt7HW3vaSGbJ248JUZE/1mnWssNrV2W3ClirAnAJSfmMH7hWa9ldJu945uKAm07DyZMSB3/8AFaG04DAg0rel0MuDV6S2y20Dnc4VQxPcxmld66Rc8REcwKYdN1oZVLiMEGSCJ7ZpP1O9bJwfEY8U/cBwaZrayspB2oQ3GlQCihiuTu3NKiIEYEzPnNXWb4RFwSgnw7vPI+HnFJ9Au9govIIRjtLeJifTyHx86s1fUCA1s2vAMBlYEk/+2Ph3qdSTsXVYq6h06zduErbJLme+75dvsobS+zz2rqrcQbGaApEsewxzyCIpp0bU3RdS4oVFEsgYMHIz4gDIyYNaPWBn8W7JO5sjkx8+R5/xoNutxdNl/s9cQn3LwJMYRYwBIIAEkAfdWI9qrQ1N9vdGVF1lUlQpAwM9/qyJ7eVNb67ZCbwe0Abe+4mc49KZezfSV96gfbDEfS8uM+gqU5tK0CStUU6e5ftIAE3WhB3t4voiQBJnt2/Oo6XqDpda5cTwsRbcDbLByArmO8/dX1G7ZSdhCkbcARwePurPn2e0+oR7ZXb9FkdTDCe58yrSIPaK4o57ThlT+vqzVtQnFt7TgW3IXkd4/rtVmr1tsDfqMoJYxI3HgTmT8O/wr26TweRIoDqmkFy2ykTgwPWCJ++vTxaowooo+6ZDX9U0zXVNpGtqpfc0TMhgDGcAkYA7mtZ7NH3dlI4HiB7MTwT8qyaaK3bKiQykNuAyzwCfD2x/U1t/ZrpuzTh7rQjuSAPIyYETtMZ2nsaWTc/wvZc+hGO7Dj04DT6i65BDqCFzzPf7hHlWP9r7zOLTkQQCrREE4gwO5GOO1a3qVmC1tXJthpH2enMUG2nBiQDBnPmOKOHC4Ram7d7ehTy21RT7Po1q2injk/E586I1NkJqFuJPk4/eBz9oOa4TXpB9KWWBSlfwobykWa/Ukg7ZH9edLNFonuuFUSwk5YDHfnvR8H0qdlX3DaJbtEzXZq92jOCFHUdC9oGUIZsiMRBkmeZ+NOOldLDe+vKiswGRMTAJECQCScH5RRPU9FeAm7EnsWz/AAqOhi3Z3Eq0wUUEkg5k/Dj7a5nFVpQriuEE6JWlQ4O+2QDkKR5S3EAyCO8Ud1AC4FAKCCfGAVBzEBV5zmflSrW6vc5uFd1zuBhTjIIPr5dwKH6drmYqWhiDCkwQR2mOKbDHyroyjQVYvC2/jhtpggGZ7HmvdfrveNMwAAAJn5k+dSvrYDk7dwaSBJAESI3TGT3mq201jeqkXU3KSuFfeQYweIOY+HOa6FkSdmaQJ72TH5CpNb81HzC/wqz+xiw3JtMyRMKYHnOJ/gal0/oT3Bv2gIDBJMd4PYnHwpvN+BtK7iXU9SCsVGnZ4+sqAg/d8q9p+OnovhItkiQYuPHrXVF+Lj3/AG/yLS7nzT9Vt6jRvcdPeNbfa1xXYQIkMB9GMiQV7TIM1fb9hrty2hQBYIBn92Cd35es08/R1pUFm9bIkO2QRiI2xnmtMbCgIuYUEDJwBgZq0IKSTYqizFWfZhdExYtvLLAEZGJPy4pZevoh3sYXsRJz8OP/ABWi9sNZZRFGGuBiILZUHkxyaw+t6wPdkIkzuXc4xkQSv94efrUcsPfSXBuDZdK12mNv3aXeFY+IGTOTAPaTikXSdOPes7md5hE7AdjPANC6bTE27bwVYoLbSQQV+pB7DMRTW1bUQkYHAjipzlWyH3Z717S2ZQISrEtDf3sESfuqrRLcuBGzJLCO0rAb4Rj7RVOs6ivvLdtTvc3rciJAAI88U90Vr3Wra3J2OGuovZWwrEfEEj5ClacnbBGNsMOhiCPrHIGIkRinX9mG2FuTNwQRtiF3TiO5BPyrzQ2N7qucmDAkx3p3e1CacMtk7pjDzMnAYYggcwKZwXLKtJGO6Po7r3NQXt3F/VwzNuGJjcFIBzIMwPSjOr6mzptTYJ8TsuUEfs2IUhhiImRE+tRbql1791S4tn3Yt3DkMxHqe4HeDVIa7auIlq2VAKgMyeC4rZuNuJjwEiI5BPlXJkpqUCT4Nnpet7h41USBtZuQYmeMgGR9lS6xoyUe/YOx0JPYhxicZ9cVnLuqANzfDx7picDnygY/o0ZqfaW0dO9oAl3ET2HEevFdeOOpLUrTQ6V8CXVtc3nsDmMY8+3EzHpUNez2kZmYHaMwB9x70T1UeMR69p7mqvfslpiA10loAnMngDOB3rolFLZB302YbqOiZSt0naNwVQfpAA/SI7Zr6HokBAlQBdI8sOQRbYDtI3LuHmtDazoa37AUQIlh3Egy4LHP7wnvRel9lbN+4+pa8N21GtqJi0QoALDmA4kLxA71yTwKT2exJY63Geg0dx7bJC7VMK9wZBHK+GCceXB8+KVaqyUcoSJHlx51pOle99y+17TNLSBgBl8Dny5E59KU9S6U9tfeM6tJg8zJ+PNWgpKCUisRYBXTXTUSaYcFudSAYqRx6ijOldc90+9ULYI7GsD7QXQuqukxjb3/ALoj8vsqekuEaAkGD+sjIMcp6VdY1VkXN2fW9RbfU2w95BaTDLIBZu4PI8Pp8Ko9krtti9sgMQTG5QZAJzOQBEVZ0OzrL2jtNfupblQSdoLFMFZJwsjnyoprtmyCigZOQoAPmOeR8SfSuefuu3wMnsLvaQ2bdz3QUoXCloJjJIAB7edKbuk92fCdqRtmDA9cevesl7ea282rJuFhKDbDGNoMCD37z6k0wu+1H6tpLVvYWa7Z+mTMTIkzMkVTy9SUoi6h1rT7ohXEeUCQe+CPjTHpNotFwSQQQApUNwcweAIOeZrCa3qTW1u6dvDvRXttuja/0h8mGP8AzR/sHribZa7N0Lc4Y5gAGATxmcY5qahKcXar/ANdo1PUrKBCT+1DGYLMSMSAVAhjzzjw+tedA6iRutq7ECCzOAACYLNwQBMcVeOo2nfw2zu2lW3eIDg5P2dgMZoVNCAr3Q5dvCHlR6gliTDAiB5YqW91+2wTSP7RWBgm3OOYn515WA1vTFZySA5MHdkTIB4nEcfKupNfw+X+gb9hp0K/bs2wihfCoEmZY/HzIzV/UtftT3hCgBXLEn6ImJA7nNDv0VSkzkRMCJpX7chk0Rjz2n4Fh/KvUjag7Ek6Pl/VNS1267szPJMFomO3GBjsKYdEtbhkSAwjzHf7Kq6L0h9TeW0uJyzdlA5NfQL/AEH3FpTaU7VwT3J8585niuSUZShqFjyKhZVYUyF25O1iADiCRPhOR6QKL6tY2aYm3llAJPeP5flQ+qUgo+VfA5iQTJB+NPOi66w9q4lwqWbYEXEzugiPLaTPwpIw1lrMz7J9JJcXnwqmVnueJ/nWvdFLq+JUMB84/hQ/tFqV06KSQJYgYjtwIpBreu3AQEC4VCdwndKhue3NdEfDvgynGCNp0/X+6cOJxzFJ/aLqDAEC5AMmThowCQP3jxRGnbdZW6IAKbo7z8fL5Uj12ha/fEmEVRn4nIHrFc/icMktmGT1LYznVdS7ONxY5WJJkyCZJ74ArdeyftQhsJY1Nvfbtsqhh9QPuWCPQbgCPIVjPaddupYBcbUAgxwnb1GM0z6FeKafVtwV/Vz9jn5fZ51V+Gi4qPbf69Sd0aXVWTZ/WkuMNq+62NIyhPgbyyI+w0HadWI2sDxxBrzqHWTe0epJUMLZi285a2bm5FI7bSWA9Kx3TNWoueUcxxxifmKqlHSq4GjNn0vqTeMT6/PJqPUdKwtgi4sMTJAPkTiO8T84obr10rdQDuG/E0rs3QLN9o3MjXUliSpi09zAERJUesd6GSMpTqIU6ibzR+zDNp7aXH2sk4B3AzBE+uKFG20GtkrNtodAwJkjGB6Rk9qzvWfa5f1G20FGulSiq7r9BgreJSCFAJMT3ipeyq/rF0ofC2zT72lmMm3vMliSSAe/PessVr3tqNq6Gi9nNYtpUtZI8ZYGM53SD3Px/KjvaPqlsobSgMceLB2mZOfupSze4ugkKVEGNoYkZnk4kHtTbrNvTC0TsVXIlNpyZ4+VRiinUzE1EmuJryawx8+9qwf1m6B5pP8A0rRenn+zm8xqV7/3TQ3tU7DU3Y8k/wAq1LTXienXD/8Acp/krqhx+Rzye5r+ida1R0VrZueHYZPAWNvxHp6UXpNDfLm87yGlT4ieInaD2DY+INY+z1e5Y6dbNuAXu3VmJjEyB50z9iet71t2CDuUXJafMl5PmSfzrkyYsvmppe7tt+7BbEnX+sm6xttJW2zBQTid0Fvjirest+y0kd7PPwLUm6iv7e4e3vX/AM5pv1k/6vpP8E/i1d0YKKpcAss9r2AuqT3tW/wFH+wse5uR/wAUf5RS/wBr/pIe/ubf4Ub7Bn9jc/xR/lFGtwGntEA+QPP9d6b29erMq7Q0jblY+kTP0WEcA8Ht8aSV0157judLVjR9PYk/tWGTj3b/AJA/jXUsrqGl9wU+4F7P9Yu3bQYwrqSrgrmR/Hyq7rSXL9lrUrDwOOMgzzzVegDKh3clmPykx91Xaa6bjALhQcnz9B+Z/oXUpvazaY6d0D9F6eNMpFsKSeWIkn7+PSmF7XXSIkfZ/Oj/ANVWonRrVlDIlSZPVj7Geu2jg4LDgxS2yl1XLhbQY9wn862LaFf6n+NR/s1aRYsiumPrx9UZrW3L15drlduDgRJoLUad22hrdttoCydwJAwJg5rYnpa+ZFeHpY8z938K2jMt7NqxvYS6TW3iu0qgHGAePtouykCjx031r39R9a0oZJcmU4LgTajpdq4xa5aDkx//AKOowIB2jExVuk6dYRLiCz4LgUMDdcztJIyRIyexpn+onzFeHQHzFOvM7C+4Ll0OnW29pbRVbm0NFxifCdwy0xmg7PQdIplbTyRE755we3lTs9PPnUX0JAJngE1vf7AqBDUXrdxw7I0gECCOJJoe1pLIW6hW4VuuzsCw+sptkCIMbWNZVeu3TmV+ymHR+pXLt5bbEZntHAJqaz29jvyfZuSEW3wg/WdF09xLNsrd2WdwVQy5DQSCeaL0S+5uXLloPuusC0sgAgbYEdoxB8qsIQEj3tuRyN6/xqy2oOFdG+DA1V+Z1icC0dxj0wtv96SIRgTJEsfIT37050+oS7dKXVLbCTaBBAIMSJWQQDkSe9Z6xpXJCryTj40fqNT+q24LAsG3FhMA9xPJEAZxXJO4q2U1IK9q9BtIdVVVgBoxkkwdvlFZyac9U1730UAAL9LkySRgn5UrOmb0+/8AhTqLkrRtSM51T2eW9da4zssxgJPAjmfh2r2z7P2Rp3sG7ch7i3JFvIKjbHwNaD3DeVQ/U2q8XJdCbUe5n9V0G2dKunW83guM4ZrTZ3CIgfxrvZ/oy6a6LnvN4CkEe7ZTn49qe/qD94q23pnHlmm1S7C0u5kdV7M77jN7+FZ2aNjYkyKP1PRFe1ZQ3oNpGWdjEGSTPbtT06VvIffUl0h/qa2qXY1R7mf610f3zoVuqFCIjSGBO2ZIxV3QdCNMHTduDOCpAMxEZwO9O20zelU3lK80rySW7QVBdzprpqM1xNcxclNdUZrygYov3cUT03BUfCl1wCiLGqW3DOQqgjJp8L3Dk4NLXCl2m6xaufQbdmMK3PlxzRI1S+vf6rdue3au60cdMIr2gn6jbHLAYBzjBMA57E4qFzrFhR4rqD4sBRAZzR9Qu77QLvDah1PiOVG2F/rzqeg6zeL2iXJ337iEdto2wI7RNNLWq0Jgq+nlTuEMmD584NXW72lDbw1kNJMh05PJ55NdTzwf8v1v9fkQWKS6/WwpHV7ouuPeQo1CoCwG0A7sGBMmMGmd3qbDWLake7ZGAGJ3DPx4xXL+qBt26zu3bp3qc+fPOealc/VWIYtaJUlgfeDBOSfpUjyQb46DKEl16ivWdZui4yh8C+lsbVEAGZBkTu9a1dJTp9Ie9r6W/wD2n1vP6XNMBrrf/ET/AK1/jS5JxklSGhGSu2E1XqPot8D+FV/rlv8AfT/qH8a8bVIfrr/1CpMdM+YdM0b3mVEGSJyYwImtT0foiWbqm5eX3mYQfA/PiaLHTNNukKoPmDHf0NEaXpli225EUNBz8ea5YYdLtnr+J+0nlTirSa4pfv2EFzq+ntSLFjcf3n/on8KB6HcnVWzgEvOMczVF3pV4E+A8niKM6D0+6L9tihABkk8d69/7iMJaZbtd7Z8z97KStbX2PoKMQZGDXhYSCRunwzzAPOPkKhvHnXe8HmK8TPgjmg4S6nfYD1zXtZTeoBJZRmYzjt3oS/1ohlVdrbrvu5giIAJlSZmaYa/TJdXa5xIbBjI4oYdNs8995ubpzuPJ/lxXVj8uMUq+uhOSk3sz3p3UWu2BcgK27aeSPpBaCTrj+5S4Qsvd93EH7eeaOtdOtIF2iNkxnzMn76q/sq1tVJMI/vB4uD502rHb26mqdcnvU+r7UR7RVg1wIZBxzOOZHlQX9vPs3wuL3u+Dx588+lHHpVnaFyAH95zkt5mutdLtDGT+095k/W8/5VlLGlwBxm3yCW+uObe/ao/be6jOB5nPNE2uqMbd1tolGZVAnMdzXf2Ra27ZaPee85H0vPj7qss9ORd3iJViWIMfSMgnjiDxWlLH0QUpdWGaO+LiK4+sAf4/fQvUD4h8Kt0dpLShFPhHAJnnNC9RcFhB7Vy5qp0WxXe5Vurt1VTXTXGdJZNdVYauoGMdqeuuMBXJ9CSPtih9Rq2a3buPuO7dA8oMcGKYG0JkmJg/jIIOaB63eVLFksYEsB+NMvghLvkq9+wtl13YYCAT6ycVTb6veIlffH4G5+VMOjsr6dmGRuMfKienIqAMrKd3hgE8iZMkeoxPnzRuuQMBL3JO53J4yTxMgVBwTySfiSf5UffteI/GqTbrnc3b3LqKoC9zPOfiBXhtgUYUqLJW1vuHSgrouhW5ulQYjkA+dX9U6Uq2mIUDjgAdx3FF+zNv6fy/Oj+uJ+wf5fiKuk6uyTq6MYujJwq7j5YHY9z8KIsdHdhPulHxZAao1+mLJAG4yMY9aBPTbn/Cn5D86ZPYm+Ru/RLkE+5Ux/eU/nQ9zpqhQTaSe4YARz5iaotdKfb/ALLvx4f40R1DRt+r21MKQwwWUfvdyYo2wEE0y/VtpnyMV6bH/wBNeP3hXaWxnleDEOn8a6zagQUTE594D900LZirWIEIAXkA8+YHpVJu+n3/AMqM6toN7ISD9BcrBAwPWlf9lOJ8J9OP406fxMHhAQDHkamEH9AVZbTwgeg/Kp7KhKbvkrGKopFnIp7o+nKUHhH2ClaJkVrOmj9mv9d6aDcuoJJIyHXdlq5tIGVB7DzoZADkhlG3cPUcSPOr/bptt8etsfi1AdP1RcXNxMJZIHfAq1NImwkOhViJO2CRFUJrxgQ0fKvNFdU2r5EwFX48mlp1owPWskzD3qdxLd1kIY7Y4iOAfj3onQm01prhWFVgp3Asc/BqC9p2Ualz38P+UVbo76jRXWzAu2/vFF8sWw++bK2hdFq2yltuLcGRJ7t6VboOuF4tooWAYBXGAT2aqLTbtEpGf2p/A0J0Zf8AWBwPpf5WpatpMOp0bFHMCpbqqtnA+AqQNRLFgNdUN1eVhjK6zUBtpeFPYyYU+RHMY+XwxWl9j7CDZ7wC4F3xCqQfFg5OPjWDvOSAw5+sCBJ9fMVsPZLVe7sKx/vj/uqkduCSpvcq9p9MLNplUwGZc7RjcT2ntWXtXWA2BmYAhiUCsskRyPl684rTe2uqFzTl1yN1uYM985+dZPSXCu5Qdonw7MpPaSeJwJwaL33YrpPY1V9c/ZVJSiLnP2VCuGS95nYuCgpUGSiYqBFajDP2dxv+VGdWWbL/AAH4ihugj6XwFG9VH7J/h+Yrtgvuznk/eM2i8x5H86XWdZc/V2fcSwYZgcQJpxbXJ+BpVqNBdsaVhdTaSUIWe2BQS2FkCJ1G6VB94ZJA5+P8Kce0CgWhJ+sPwasmnvWIS2CTIiBJ7x8q2vW7YKANwWX7Yail1EM9auwZ5BUQJHIycR8KCv8AUmBO0kAcA5/r8KNvQCO2G+PaPvpTuBZ14zz64rRXUBoeuah1s22RiCVTj/2ihOnai41oszEneonHBmaL9of91tn+7b/yil3S7kWG/wAS2PvNU07DWOHt/jXuyrro5+NeVy5FuXhwVKuRWp6Zm2vz/Gs0K0fTD+zHz/Gq4FyJkMX+kL/eE/wx+LUF0dJF4AY9y4nt2oz9Ibxft/4f/wAjS/2fuyL8f8C5+VdDRIt0FgizqZjNtT955pKUzk/ZTXpLk2NWJmLQ/Okwcgk+sVtwDz2t/wB6cmdu1P8AKKt6eZ0N/v8AtbXpVftYP9aOcFU/yirenJt0Wo/xLRoPkUv3EaBds/7f8jUOgljfBM8nn/2mrS/+oyP+Nj/pof2dB98szJM+eII/Gl6oxtLZwPhU5qm2cD4CrJrna3OonNdUN1dWoJmf9GroMrdtKfMMf4VqPZxRp7YFw23I3d/MzI9aY2vZtOXc4BMBRiMwcmK8boVknFw+YG3tBiZ4OKX2mMd6J1HuKOr6dHUi0yIS4cZBAPzBmkd3o9wzN6wFMSFBExxnnyrXf6PLwLkt5R8P51V/o6xBK3EIHfOfhj+s0PaoSMox7iS6RJioU+tezxM7nAxiPMxH5/OqL3QXVWIKkgSATAPPftmPl9lS8yEnyV1pIUGosI5IUepipjpmqYSSq84tQTj+8SZ+VLDodxmWJHcwTzPJB8q6seBT4d+gjzI0HRLw8RBBEdqu1mv3I6lSOx49DSfQ3TbnbGeZ/l+dTvFTv3EeLkgAkHAxNdMcTUaJOabsvtbZ78HyoJbbmyLJFxyqiJdCYkd+PXNV62EtPcR5KqSPCo4+XyqzpOpLC2xOWtSYQ+fpTrFtYNVgdvpF1WDrbcFSGBF20IjjO2nXU7A1Cta27/oNIcAgy2QeO330Zp9OWgkwJAl/v2oMYxzFEWenMLrH3qEbFGImZPYjjPNR14oOm6BYg1HQJ8Xu8hRJ94BkAA/VIzGeOeKWXPZ9SxG3Jzi8vbaP3PWt3/Z5k+Jcd2kmcfVgAcjNeNoQHUm+Q0FQIGZKnHh9PvpfPwf1Gtma6tod9pbaru2hPrheBHO0z9lLU0BVdhQCSjZuz9CO+z1+fpW1udJXdu3gzEFcGMcmYxPFU63pKlpW6RgiIHeI4Bx/Kt7Vgv8AEbcSuymTE/8AN/KqbjqI8PPqfKfKmGo6BJB9+vi+iDuX5EgcwCY+HbNBX/Z9wQRet7ZifeNjt5YzSPJhk/xDqdIrN1f3T9p/hR+l6gRb8IAGYncfyofTez10Al2VvKLhmMkYjvU9TZe2RbIK+kg/ZFUwuDdKSBKVlXtBpLd11NycrtBABiSfOh+n9IsWi5BuMHRkYQOGieMjip9QJIGCSPh8oxVui0Ny7O3C8bmgQceQnvVZrTu+BbRXY6ZpUS4iLcUXF2sZJMZ43T50F/o3pe7Xv+3+FaPTaBYO+8jZiPLJHODMgiM0T+r6cDLHuRxx6E4MD8fOuWfior4/qMtIm1+h094ywuAnbkbZ8OBmp6Tp2mRHt7bjJcKkgkD6PEFYNMC+mUEFxIk+Jgpj0H5kUMnUNIzBRc2yeSZGeDOPDQXik96+Rqj3PH0Wn937oI6ru3YOZ45YmvLeitKQUVtwECSsfOKZ6VLLL4W3EGPpYPr/ACmpXbVsAlQzR2xiJB470r8ZDt8gVEAXipbqtNtCNwYhS0SQREmM9+ccUN1Hq9jTFd6s24GDggxE/YcUvmxbpbsprRbXUof9ISTiyT64rqP3n9IPMRlbPtJqF2xcPh44OT3M8mr09r74csxDSAD2mMSPLHMeVKLYkZjyz6/+RUeoPujw7SAMAn18/nXRoi+UToc3va/VcLcKgnAWRHwJNT/0x1P78A4IAHYETHHfilWnANq5JG47NuYMD5UOmA0Y7GSIg/fM0Fjh2NRo7ftZeKEMx3QQu2McGQPzJNF9E6u52C5dbcGYGZMyBA55kRPafUxkBcXdLLKnACtEVuPZewu3clteZ8XvLmRMYW2w9OfjTezxa2QjdF/RNSx1SLbWELgoAQAqyZBH1iDAxzFeXztdie7E+fczRug6WLdwPbQBhMMF1BiQRge5xE14/TAZ/ZkzM/7xn/8AFV8WJwsVyEd/VqCQM98Yqa3A/BzM1LU6Rbd61bOn8NyQG/1jkZj6AJ7YAPxpjb6OgMiwQeZC6j/9KKWW7tABb2lL2LgWBKsO0eX2UZ7F9T0tkj3zpcKW9m3azDzn6MjMcCrtSFVCjptVhBBW6JHfO0Gkup6XYCb0s+m6L4Hl9Lj0qzVqhlOhZ7RdeuG8yW2C2wfDtMgjkZ+tzyc0sPWLxG33rRERPb40y6hpF934UQEA7fpYyZIk5M+YrPhYx3+H3VxyxxQydjHS9Vu22Db2MebEg94Oc8mnN72putBJAOGLQJXONp5OYkY70htOoUYU/S9T25HyxFS1NkDxSOQMGRxPPMjg9pnNTcIt7oJd/bV4kTcYru3Rkgn1EifhTy715rigK5DgEhVnbEfRJJEiZxHJMVk5z6TMeVXuNzSxBkCZPkQPtjzii8ca4MO9F7SX87yWDeHxcCIWfM7ZzGc0R1HXWmgMzblfd9aDMeFgRlBtz3zPnWbs3gJxI5E/aPsqq7fLHJJAkATPPYUNCvY1hh6ve496xzu7gCcxHl/GttZvltLaa46y0cAknaI88eXlj1rB6TSljtjvknEfGa0nVdYiW7YS4jbVVRbAbwiCTLHH0px6zimioa1YGwu9BIBME8Uo6/qmCKvDCZgx5xx6VC91BWUec8ULrtQbi+ZxnvjH4VfLpcQIWfrTAYPIE/LivLurdoLMx5jP247dqruCP51ACKmkhi33jTMmT3nP217bvEE/CM/186qY110eo+VYAZpnuAkKTJ8uanpurXbT71chvF9+DIOKF091lIZTtIyDMfZ61K1p5G74n4gQJ+09qFdwjjSdZcq4LO1x4C4BAHfngzEEZEU/OnXVLcW3pg91E7vBG6CDLPtxInvj7MnpNG11lCiFaQsjgDEnaPjmK0uh26e3de46nfgDw8Kf3XzMjFBY7aFsTP7JXgYZrCt3U6i1I+OTXlW2dPp7g95duKHeWIO3E5H3RXV06F9f8BqI2vdPYIwpDeKPuLDJnkAfHypZpbBdggGclZHPAgehj7jW6P6OzA3XcKDMrxOTAntJqX/p7Ab9qeIHbOYmJMA5xXlrxmLuVSb6GA1VvYeMAyJ8owPvoq9qEW5NsmQUyQImCGwIO38a3K/o8BGbjFmEKSMAQfXJIkcYn0qWn/Ruud9xyxGMCPSQQZz6itLxuHuZpnzC+IEY5mR9laL2e6vdkW1UFiJG5VafhuBrYaf9G9vJLlhHEEYbz78+VNdF7H2EK3ULq4OGXdwfDwzGY584pl9o44rZiuN8oy66zVk+HTbhjIsIQB5nwYip27uuLBf1RxmJOkGPj+zrc6ixdRURH3DaFkrBw24lgDmYPMdqan2h1dlfEbZURyWn1zPaqR+0E1uzLGrPl3X+kashW2LNtw6/sVtzGDJKAf8AKefKiOnWtVdvPaIsJsAJLWUI8XA8NqZxWpvdVa+5Q8EAxB5JwIIzj8alqOutYv3L6kK9wBWgRuZfCsxMgUPbHxfyH8uJnr3sveY7jqNMsyc7k4/u7ABSbpuju3FvRcsrsdrZ3z4tvdDsMA+hBNfU7XWNdaB90tu7uJZt7EGfJTB+EH08qUdD13UbK3l22195cvXDuOQ13dxjhTGPhmkh45NW8nyFeKKPl1g3Llvf4VUz9JgOMcROTgVnHJGCeCRX332V12p0mlXSXArKFKWmypk5iVBwDPiwePSsb/6fBnm44Bd92xdxMZBG8zwcyQJJqj8ZjfMrNpXQ+faQCY5aQBkAZxkn8e2aea9EtNbt7SQsMVMKSXE+FmUgjA85n0xqj7BpcRdjC0EMkm2NzANMzyYBxnynzovrnszcvG0Huq8KyWoGyMyXaPpiTxjtnGYS8TilLkOk+XtqYYmFIBYQYjM+R8vKiuk2BcY78gAS26AJhQSYPc5rW6P9Gl8XBNxQrDMCTEywg+R2/HzEVpdD7BWrbYJJ2hWxgkmQYPlt+4UcnjcMdrNoZ8t6lprSL+yLMQTuBA8I4BPkZ7fOfIe5G5VXP0d2YBP5Yj76+vJ7FWlBWAVaSwAAGJA48piZM/LIy+wGnBUqSCIgE8kHdB8+2PIetTXj8VG0sVezPs+u1XNq7dBHHuHfnuCBt9YM/lRuo9kDct+7Gn1Ihi8+5uc+sjOJrfdK6k9lNqsCgwiwAQOwnvAEDimq+0pI+jmMZkVoZ8L3cmHSj5Hpf0YagjKXfhsCn0+maIT9E2r5AMxw2wZ/6jitxrOvdSJ/ZHTAYiVaYPfxGPlSTXdS642FuoP8NbI+fi7V1RyYpcSQNK7Hx32j6U+nutbuDxAkdhnvgEil1m3Ks24ArACxJafw71u9f+j/AKnfd7rW2uOzFmJa3knJ+t+FedN/RprS03rDIgjMq0/BVJPxyD5TVXJRVgp3sjCe8JYk5+X8P5Vfq9hIUAKQqrIkhj3Yg579v3RX1Gz7KaO2oDhwTjc3hM/A5Hn6UQnsl08GW8RJ+s/MkTI+M59a5ZeNjH+Vhpny7qmjsrbHu3ZmwRJSIKgtgZBDEjMcH5uU9nbTaU+51YL7d722tmJVd0Bxxk4JgHcBPnuU9i9Nu3C3JHCloB5OfP4/lRlgrp1AGnOJwiggCcDGew+34VN/aCe0Vv8AHY3qYHR9LX3Fofq91bo2sWZyUdSxkKoXw48zzTr/ANPFYmSygnAaC0esd61Nv2it+A7G8RcAYJGJOMdo+Mip2faq0CUBBVZLGZUHuJPf074rmn4zxEtkqNSMgn6LwR/tAfX+jXtbv+3rX7v+b8hFdXL7b4n4h0LuS1in3bCQcGIxyBMD40LeuyB37iPiZnv34ou7piwUFfh9IHHfmJyfs+R5dKbcEOYyYJkicgenfHpU4ZNG1D7op01wNG2cMY8MDjyPxPHeiy8GDndHOI+VVlS3Bjyj4zjyMT51I6cCckmfrSY/rOazcZbguwfXaVnIO8qADEEjmOwMngfDPNFkNs2yWBB5IkceogfDyr0PEz35iT8oPap7OBxgzgAn1B/Klk3JJdhk9j1XaYhlkTOSB34J5/hS/qGhe6hUEjiSTJgxLAfLHw7UzAcAAkExn5ZA9R3mvIgxOecZ5iP/ABSRi07XJrEadIG1QAUKA4BJIJ855HJGe/pV46SsqxJJXOZg88ic88TTVzyDj8D5z/Xeu3ARkHvxP9GRGad5JdzdSFuMDEYx3GO0d6t3/vHvOSD/AD+VVtdGDACt9GfhJBgUJf6iQo2pBbMTPqRIngH1pFGzHXrijeGBBU7kPAI7YOcGePzpVevybZKmSxbuYgiZUiZ4Ikc9qB1up1DEM6HYpIG0+QDgyJwY9BIPyD6h1x9yoyOrlmKheeQoHImQXyM5ruxwdIVvoONNqPeNsZidkEqMGZ3cZBzn4HirNPq2uEsAfBIWcE+Mbz2nt+dJtFduqxspb24dy1wTuGTzxAz8IAFM/Z68SoDrBYkNtJIH0SST2wBjy79hpypWaNjo60BlLGIV475LScdp+dQTUkO5OAAveR9Y+naPtNXPYtMATLRJzyB8BwO+Z4onT2lz4hn6Pr6/KDXLLJCuB92A3NWVhgCVIaZHBlSQew4+PzqVpyRncBPeN0GMD0j1ruosqhk3E7wAq8RkcDgn8K9NyzJXIuIBgwMgDGByIH20s37vBqRG+jZykKOJzETnywTU7hG3MR5wYAPrOJH4V2jYcwCHgxB3AgEYPEYj0oa/ZtuSvjXcJIB5BJH0YPmcccfJ6epJgcUgLVXQjf7a6viI8X0YABEKZEGTnFEK7qCzujJM8eUeWOwoMWFQbCNyhTyDuXkEDPAB8jxXlnoqMpYSJkwX3CD/AHfSutuL5e3pYNntYztdWEArcC7gYEwJn1PHaR50evtPsYA3F5wCy+XfM1lE6IwY+LaPKZnmMAxmDwe3NB3uhOVwRMTiOMYMmZ7nGARVIRxp7T/QOlLqfTLPXLV8FbqW3BGR4XBHB57Zpc/Sun7yUsi00RNslT2PH0furCJ7P3IwqqRJJUwcRgnvg9/s70yRrtvcAXfaQQWyMyMnaOMcGDVZZn+FST9UajQr7LW925dZcbvD7Y7ECbe3j0+fau1XRtWh/Ze5ddp4czPaAw4kdyaR6LV3pDe7BBBJCmCCJXIJyIXj19QKZp1ZgJ3FTPDAZGCfFO0nMc1Gc1dOKfo/7Aorv27qgnUaZgJUjam4Y5O5ePT4CgLdrRGSLKAuRuHhVyc4+88QcxWr03tCYHBUDPc9s+ooq71XTXP9pbVoP0mQNx9LMY/nSqGCXEnH5BszmnsW9o2vdCjAHvIiMRGK6tC1nQkybYBPaSPunFdSey43/wCob+AutDwj4/8AxNddENHbdx/yiurq8+fP6jR4LLlobWwPDMY4kAGPLBNU2PqHzGfXNdXVWfT0E6Ejx9lV6FiQZM+BTnNdXVnx+ZiyxkgHiOP+U1TccgYJx/8AzXV1B/XzMEaTIM/14mr1fpx6N+Brq6kjyxmem2NzCBGe3xoRB4v6/dY/jXV1NDn9BH0J3FHvYjuR/wBppf1XTIzDcinB5APeurq6Vs/zYUX2EAVIAHH4GqBgyMHd2x+5XtdU5dQhmicm44JJG1sH/mqu5z8mPznn417XUsefyHM97VMRcSCRO4mMT4VobTsS90EyPdKfnv5rq6uvD/CX11Ivlje6xJkkzHPflBVTXCNhBIPu34MdxXtdUo8iy5JdcUfq90997D7xUGYzbEmIOK9rq2Ph+r/YVFXXHK3lKkgw5kYyDg0F0tib0EkwbkemU/ia6up4fwhpDpz+0Udto/zAfhip2WOxjP1o/wC966uoeJXJiF1iFkEg77n3Ex+A+yoKcH1CT6y0GurqE/xL0QY8ndTtKq2yqhTK5AA5Kzx8TRVpjJyfpD8xXV1F/wAP9SkuGFaZBtGB3/E11dXUx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effectLst/>
              </a:rPr>
              <a:t>Траектории старения</a:t>
            </a:r>
            <a:endParaRPr lang="ru-RU" sz="3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447" y="6581001"/>
            <a:ext cx="3749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Singh M.</a:t>
            </a:r>
            <a:r>
              <a:rPr lang="ru-RU" sz="1200" dirty="0" smtClean="0"/>
              <a:t> </a:t>
            </a:r>
            <a:r>
              <a:rPr lang="en-US" sz="1200" dirty="0" smtClean="0"/>
              <a:t>et al. Mayo </a:t>
            </a:r>
            <a:r>
              <a:rPr lang="en-US" sz="1200" dirty="0" err="1" smtClean="0"/>
              <a:t>Clin</a:t>
            </a:r>
            <a:r>
              <a:rPr lang="en-US" sz="1200" dirty="0" smtClean="0"/>
              <a:t> Proc.- 2008; 83: 1146-53</a:t>
            </a:r>
            <a:endParaRPr lang="en-US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214422"/>
            <a:ext cx="8286808" cy="1857388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429132"/>
            <a:ext cx="8286808" cy="1500198"/>
          </a:xfrm>
          <a:prstGeom prst="rect">
            <a:avLst/>
          </a:prstGeom>
          <a:solidFill>
            <a:srgbClr val="FF4747"/>
          </a:solidFill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071810"/>
            <a:ext cx="8286808" cy="1357322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8596" y="6357958"/>
            <a:ext cx="8286808" cy="15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15272" y="5929330"/>
            <a:ext cx="1005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Время</a:t>
            </a:r>
            <a:endParaRPr lang="ru-RU" sz="2000" b="1" dirty="0"/>
          </a:p>
        </p:txBody>
      </p:sp>
      <p:sp>
        <p:nvSpPr>
          <p:cNvPr id="17" name="Полилиния 16"/>
          <p:cNvSpPr/>
          <p:nvPr/>
        </p:nvSpPr>
        <p:spPr>
          <a:xfrm>
            <a:off x="391886" y="1463040"/>
            <a:ext cx="8321040" cy="1946366"/>
          </a:xfrm>
          <a:custGeom>
            <a:avLst/>
            <a:gdLst>
              <a:gd name="connsiteX0" fmla="*/ 0 w 8321040"/>
              <a:gd name="connsiteY0" fmla="*/ 0 h 1946366"/>
              <a:gd name="connsiteX1" fmla="*/ 4480560 w 8321040"/>
              <a:gd name="connsiteY1" fmla="*/ 457200 h 1946366"/>
              <a:gd name="connsiteX2" fmla="*/ 6217920 w 8321040"/>
              <a:gd name="connsiteY2" fmla="*/ 966651 h 1946366"/>
              <a:gd name="connsiteX3" fmla="*/ 7798525 w 8321040"/>
              <a:gd name="connsiteY3" fmla="*/ 1763486 h 1946366"/>
              <a:gd name="connsiteX4" fmla="*/ 8321040 w 8321040"/>
              <a:gd name="connsiteY4" fmla="*/ 1946366 h 1946366"/>
              <a:gd name="connsiteX5" fmla="*/ 8321040 w 8321040"/>
              <a:gd name="connsiteY5" fmla="*/ 1946366 h 1946366"/>
              <a:gd name="connsiteX6" fmla="*/ 8321040 w 8321040"/>
              <a:gd name="connsiteY6" fmla="*/ 1946366 h 1946366"/>
              <a:gd name="connsiteX7" fmla="*/ 8321040 w 8321040"/>
              <a:gd name="connsiteY7" fmla="*/ 1946366 h 194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1040" h="1946366">
                <a:moveTo>
                  <a:pt x="0" y="0"/>
                </a:moveTo>
                <a:cubicBezTo>
                  <a:pt x="1722120" y="148046"/>
                  <a:pt x="3444240" y="296092"/>
                  <a:pt x="4480560" y="457200"/>
                </a:cubicBezTo>
                <a:cubicBezTo>
                  <a:pt x="5516880" y="618308"/>
                  <a:pt x="5664926" y="748937"/>
                  <a:pt x="6217920" y="966651"/>
                </a:cubicBezTo>
                <a:cubicBezTo>
                  <a:pt x="6770914" y="1184365"/>
                  <a:pt x="7448005" y="1600200"/>
                  <a:pt x="7798525" y="1763486"/>
                </a:cubicBezTo>
                <a:cubicBezTo>
                  <a:pt x="8149045" y="1926772"/>
                  <a:pt x="8321040" y="1946366"/>
                  <a:pt x="8321040" y="1946366"/>
                </a:cubicBezTo>
                <a:lnTo>
                  <a:pt x="8321040" y="1946366"/>
                </a:lnTo>
                <a:lnTo>
                  <a:pt x="8321040" y="1946366"/>
                </a:lnTo>
                <a:lnTo>
                  <a:pt x="8321040" y="1946366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18011" y="1489166"/>
            <a:ext cx="7195458" cy="4447902"/>
          </a:xfrm>
          <a:custGeom>
            <a:avLst/>
            <a:gdLst>
              <a:gd name="connsiteX0" fmla="*/ 0 w 7195458"/>
              <a:gd name="connsiteY0" fmla="*/ 0 h 4447902"/>
              <a:gd name="connsiteX1" fmla="*/ 1933303 w 7195458"/>
              <a:gd name="connsiteY1" fmla="*/ 431074 h 4447902"/>
              <a:gd name="connsiteX2" fmla="*/ 3370218 w 7195458"/>
              <a:gd name="connsiteY2" fmla="*/ 1711234 h 4447902"/>
              <a:gd name="connsiteX3" fmla="*/ 5408023 w 7195458"/>
              <a:gd name="connsiteY3" fmla="*/ 3827417 h 4447902"/>
              <a:gd name="connsiteX4" fmla="*/ 6426926 w 7195458"/>
              <a:gd name="connsiteY4" fmla="*/ 4297680 h 4447902"/>
              <a:gd name="connsiteX5" fmla="*/ 7080069 w 7195458"/>
              <a:gd name="connsiteY5" fmla="*/ 4428308 h 4447902"/>
              <a:gd name="connsiteX6" fmla="*/ 7119258 w 7195458"/>
              <a:gd name="connsiteY6" fmla="*/ 4415245 h 44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5458" h="4447902">
                <a:moveTo>
                  <a:pt x="0" y="0"/>
                </a:moveTo>
                <a:cubicBezTo>
                  <a:pt x="685800" y="72934"/>
                  <a:pt x="1371600" y="145868"/>
                  <a:pt x="1933303" y="431074"/>
                </a:cubicBezTo>
                <a:cubicBezTo>
                  <a:pt x="2495006" y="716280"/>
                  <a:pt x="2791098" y="1145177"/>
                  <a:pt x="3370218" y="1711234"/>
                </a:cubicBezTo>
                <a:cubicBezTo>
                  <a:pt x="3949338" y="2277291"/>
                  <a:pt x="4898572" y="3396343"/>
                  <a:pt x="5408023" y="3827417"/>
                </a:cubicBezTo>
                <a:cubicBezTo>
                  <a:pt x="5917474" y="4258491"/>
                  <a:pt x="6148252" y="4197532"/>
                  <a:pt x="6426926" y="4297680"/>
                </a:cubicBezTo>
                <a:cubicBezTo>
                  <a:pt x="6705600" y="4397828"/>
                  <a:pt x="6964680" y="4408714"/>
                  <a:pt x="7080069" y="4428308"/>
                </a:cubicBezTo>
                <a:cubicBezTo>
                  <a:pt x="7195458" y="4447902"/>
                  <a:pt x="7157358" y="4431573"/>
                  <a:pt x="7119258" y="4415245"/>
                </a:cubicBezTo>
              </a:path>
            </a:pathLst>
          </a:cu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00826" y="1428736"/>
            <a:ext cx="1952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полное здоровье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86380" y="3500438"/>
            <a:ext cx="2183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старческая астения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7224" y="4786322"/>
            <a:ext cx="2501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обездвиженность,</a:t>
            </a:r>
          </a:p>
          <a:p>
            <a:r>
              <a:rPr lang="ru-RU" sz="1600" b="1" dirty="0" smtClean="0"/>
              <a:t>потеря независимости</a:t>
            </a:r>
            <a:endParaRPr lang="ru-R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71934" y="2000240"/>
            <a:ext cx="139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нормальное </a:t>
            </a:r>
          </a:p>
          <a:p>
            <a:r>
              <a:rPr lang="ru-RU" sz="1600" i="1" dirty="0" smtClean="0"/>
              <a:t>старение</a:t>
            </a:r>
            <a:endParaRPr lang="ru-RU" sz="16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785918" y="2500306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ускоренное</a:t>
            </a:r>
          </a:p>
          <a:p>
            <a:r>
              <a:rPr lang="ru-RU" sz="1600" i="1" dirty="0" smtClean="0"/>
              <a:t>старение</a:t>
            </a:r>
            <a:endParaRPr lang="ru-RU" sz="1600" i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2000232" y="4714884"/>
            <a:ext cx="3286148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929058" y="5357826"/>
            <a:ext cx="200026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71868" y="6072206"/>
            <a:ext cx="1428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окно</a:t>
            </a:r>
          </a:p>
          <a:p>
            <a:r>
              <a:rPr lang="ru-RU" sz="1600" dirty="0" smtClean="0"/>
              <a:t>возможности</a:t>
            </a:r>
            <a:endParaRPr lang="ru-RU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149"/>
            <a:ext cx="9143999" cy="69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http://www.aktinoya.ru/images/stories/012%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3708971" cy="50720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929330"/>
            <a:ext cx="3713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Поленов В.Д. Бабушкин сад (фрагмент)</a:t>
            </a:r>
            <a:endParaRPr lang="ru-RU" sz="1400" b="1" dirty="0"/>
          </a:p>
        </p:txBody>
      </p:sp>
      <p:pic>
        <p:nvPicPr>
          <p:cNvPr id="123910" name="Picture 6" descr="http://opisanie-kartin.com/uploads20/image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714356"/>
            <a:ext cx="4857752" cy="47384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5572140"/>
            <a:ext cx="31684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/>
              <a:t>Питер Рубенс «Пьяный Силен»</a:t>
            </a:r>
            <a:endParaRPr lang="ru-RU" sz="15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0"/>
            <a:ext cx="7715304" cy="1144921"/>
          </a:xfrm>
        </p:spPr>
        <p:txBody>
          <a:bodyPr lIns="81639" tIns="19267" rIns="81639" bIns="40820" anchor="t">
            <a:normAutofit/>
          </a:bodyPr>
          <a:lstStyle/>
          <a:p>
            <a:pPr eaLnBrk="1">
              <a:buClrTx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9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СКРИНИГ</a:t>
            </a:r>
            <a:r>
              <a:rPr lang="ru-RU" sz="29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ru-RU" sz="29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старческой астении</a:t>
            </a:r>
            <a:r>
              <a:rPr lang="ru-RU" sz="29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– задача врачей первичного звена</a:t>
            </a:r>
            <a:endParaRPr lang="en-GB" sz="2900" b="1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142984"/>
          <a:ext cx="8572592" cy="4953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8144"/>
                <a:gridCol w="6342355"/>
                <a:gridCol w="851990"/>
                <a:gridCol w="960103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Вопросы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 (1)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Нет (0)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Похудели</a:t>
                      </a:r>
                      <a:r>
                        <a:rPr lang="ru-RU" sz="1800" baseline="0" dirty="0" smtClean="0"/>
                        <a:t> ли Вы на 5 и более кг за последние 6 месяцев?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Испытываете ли Вы какие-либо ограничения в повседневной жизни из-за снижения зрения или слуха?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Были ли у Вас в течение последнего года травмы, связанные с падением?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Чувствуете ли Вы себя подавленным, грустным или встревоженным на протяжении последних недель?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Если ли у Вас проблемы с памятью, пониманием, ориентацией или способностью планировать деятельность?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Страдаете ли Вы недержанием мочи?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Испытываете</a:t>
                      </a:r>
                      <a:r>
                        <a:rPr lang="ru-RU" sz="1800" baseline="0" dirty="0" smtClean="0"/>
                        <a:t> ли Вы трудности в перемещении по дому или на улице (ходьба до 100 м или подъем на 1 этаж)?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Итого:</a:t>
                      </a:r>
                      <a:r>
                        <a:rPr lang="ru-RU" b="0" dirty="0" smtClean="0"/>
                        <a:t> синдром «старческой астении» устанавливается при 3 и</a:t>
                      </a:r>
                      <a:r>
                        <a:rPr lang="ru-RU" b="0" baseline="0" dirty="0" smtClean="0"/>
                        <a:t> более баллов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олилиния 8"/>
          <p:cNvSpPr/>
          <p:nvPr/>
        </p:nvSpPr>
        <p:spPr>
          <a:xfrm>
            <a:off x="7215206" y="1071546"/>
            <a:ext cx="304507" cy="789373"/>
          </a:xfrm>
          <a:custGeom>
            <a:avLst/>
            <a:gdLst>
              <a:gd name="connsiteX0" fmla="*/ 0 w 365760"/>
              <a:gd name="connsiteY0" fmla="*/ 583474 h 1012371"/>
              <a:gd name="connsiteX1" fmla="*/ 169817 w 365760"/>
              <a:gd name="connsiteY1" fmla="*/ 936171 h 1012371"/>
              <a:gd name="connsiteX2" fmla="*/ 326571 w 365760"/>
              <a:gd name="connsiteY2" fmla="*/ 126274 h 1012371"/>
              <a:gd name="connsiteX3" fmla="*/ 365760 w 365760"/>
              <a:gd name="connsiteY3" fmla="*/ 178525 h 10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1012371">
                <a:moveTo>
                  <a:pt x="0" y="583474"/>
                </a:moveTo>
                <a:cubicBezTo>
                  <a:pt x="57694" y="797922"/>
                  <a:pt x="115389" y="1012371"/>
                  <a:pt x="169817" y="936171"/>
                </a:cubicBezTo>
                <a:cubicBezTo>
                  <a:pt x="224246" y="859971"/>
                  <a:pt x="293914" y="252548"/>
                  <a:pt x="326571" y="126274"/>
                </a:cubicBezTo>
                <a:cubicBezTo>
                  <a:pt x="359228" y="0"/>
                  <a:pt x="362494" y="89262"/>
                  <a:pt x="365760" y="17852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7143768" y="2285992"/>
            <a:ext cx="304507" cy="789373"/>
          </a:xfrm>
          <a:custGeom>
            <a:avLst/>
            <a:gdLst>
              <a:gd name="connsiteX0" fmla="*/ 0 w 365760"/>
              <a:gd name="connsiteY0" fmla="*/ 583474 h 1012371"/>
              <a:gd name="connsiteX1" fmla="*/ 169817 w 365760"/>
              <a:gd name="connsiteY1" fmla="*/ 936171 h 1012371"/>
              <a:gd name="connsiteX2" fmla="*/ 326571 w 365760"/>
              <a:gd name="connsiteY2" fmla="*/ 126274 h 1012371"/>
              <a:gd name="connsiteX3" fmla="*/ 365760 w 365760"/>
              <a:gd name="connsiteY3" fmla="*/ 178525 h 10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1012371">
                <a:moveTo>
                  <a:pt x="0" y="583474"/>
                </a:moveTo>
                <a:cubicBezTo>
                  <a:pt x="57694" y="797922"/>
                  <a:pt x="115389" y="1012371"/>
                  <a:pt x="169817" y="936171"/>
                </a:cubicBezTo>
                <a:cubicBezTo>
                  <a:pt x="224246" y="859971"/>
                  <a:pt x="293914" y="252548"/>
                  <a:pt x="326571" y="126274"/>
                </a:cubicBezTo>
                <a:cubicBezTo>
                  <a:pt x="359228" y="0"/>
                  <a:pt x="362494" y="89262"/>
                  <a:pt x="365760" y="17852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215206" y="4572008"/>
            <a:ext cx="304507" cy="789373"/>
          </a:xfrm>
          <a:custGeom>
            <a:avLst/>
            <a:gdLst>
              <a:gd name="connsiteX0" fmla="*/ 0 w 365760"/>
              <a:gd name="connsiteY0" fmla="*/ 583474 h 1012371"/>
              <a:gd name="connsiteX1" fmla="*/ 169817 w 365760"/>
              <a:gd name="connsiteY1" fmla="*/ 936171 h 1012371"/>
              <a:gd name="connsiteX2" fmla="*/ 326571 w 365760"/>
              <a:gd name="connsiteY2" fmla="*/ 126274 h 1012371"/>
              <a:gd name="connsiteX3" fmla="*/ 365760 w 365760"/>
              <a:gd name="connsiteY3" fmla="*/ 178525 h 10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1012371">
                <a:moveTo>
                  <a:pt x="0" y="583474"/>
                </a:moveTo>
                <a:cubicBezTo>
                  <a:pt x="57694" y="797922"/>
                  <a:pt x="115389" y="1012371"/>
                  <a:pt x="169817" y="936171"/>
                </a:cubicBezTo>
                <a:cubicBezTo>
                  <a:pt x="224246" y="859971"/>
                  <a:pt x="293914" y="252548"/>
                  <a:pt x="326571" y="126274"/>
                </a:cubicBezTo>
                <a:cubicBezTo>
                  <a:pt x="359228" y="0"/>
                  <a:pt x="362494" y="89262"/>
                  <a:pt x="365760" y="17852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Первичная </a:t>
            </a:r>
            <a:r>
              <a:rPr lang="ru-RU" sz="3200" dirty="0" err="1" smtClean="0">
                <a:solidFill>
                  <a:schemeClr val="tx1"/>
                </a:solidFill>
                <a:effectLst/>
              </a:rPr>
              <a:t>саркопения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642918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Это немотивированная, </a:t>
            </a:r>
            <a:r>
              <a:rPr lang="ru-RU" sz="2400" dirty="0" err="1" smtClean="0"/>
              <a:t>генерализованная</a:t>
            </a:r>
            <a:r>
              <a:rPr lang="ru-RU" sz="2400" dirty="0" smtClean="0"/>
              <a:t> потеря массы скелетной мускулатуры в процессе старения.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2711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Sarcopenia</a:t>
            </a:r>
            <a:r>
              <a:rPr lang="en-US" sz="1100" dirty="0" smtClean="0"/>
              <a:t>: European consensus on definition and diagnosis. Report of the European Working Group on </a:t>
            </a:r>
            <a:r>
              <a:rPr lang="en-US" sz="1100" dirty="0" err="1" smtClean="0"/>
              <a:t>Sarcopenia</a:t>
            </a:r>
            <a:r>
              <a:rPr lang="en-US" sz="1100" dirty="0" smtClean="0"/>
              <a:t> in Older People // Age Ageing. 2010. Vol. 39 (4). </a:t>
            </a:r>
            <a:r>
              <a:rPr lang="ru-RU" sz="1100" dirty="0" smtClean="0"/>
              <a:t>Р. 412–423.</a:t>
            </a:r>
            <a:endParaRPr lang="ru-RU" sz="1100" dirty="0"/>
          </a:p>
        </p:txBody>
      </p:sp>
      <p:pic>
        <p:nvPicPr>
          <p:cNvPr id="58372" name="Picture 4" descr="Картинки по запросу старость и молодость зерка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57364"/>
            <a:ext cx="6643899" cy="44258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85776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…В шестом из этих действий</a:t>
            </a:r>
            <a:br>
              <a:rPr lang="ru-RU" sz="1600" dirty="0" smtClean="0"/>
            </a:br>
            <a:r>
              <a:rPr lang="ru-RU" sz="1600" dirty="0" smtClean="0"/>
              <a:t>Является он тощим паяцем,</a:t>
            </a:r>
            <a:br>
              <a:rPr lang="ru-RU" sz="1600" dirty="0" smtClean="0"/>
            </a:br>
            <a:r>
              <a:rPr lang="ru-RU" sz="1600" dirty="0" smtClean="0"/>
              <a:t>С очками на носу и с сумкой сбоку;</a:t>
            </a:r>
            <a:br>
              <a:rPr lang="ru-RU" sz="1600" dirty="0" smtClean="0"/>
            </a:br>
            <a:r>
              <a:rPr lang="ru-RU" sz="1600" dirty="0" smtClean="0"/>
              <a:t>Штаны его, что юношей еще</a:t>
            </a:r>
            <a:br>
              <a:rPr lang="ru-RU" sz="1600" dirty="0" smtClean="0"/>
            </a:br>
            <a:r>
              <a:rPr lang="ru-RU" sz="1600" dirty="0" smtClean="0"/>
              <a:t>Себе он сшил, отлично сохранились,</a:t>
            </a:r>
            <a:br>
              <a:rPr lang="ru-RU" sz="1600" dirty="0" smtClean="0"/>
            </a:br>
            <a:r>
              <a:rPr lang="ru-RU" sz="1600" dirty="0" smtClean="0"/>
              <a:t>Но широки безмерно для его</a:t>
            </a:r>
            <a:br>
              <a:rPr lang="ru-RU" sz="1600" dirty="0" smtClean="0"/>
            </a:br>
            <a:r>
              <a:rPr lang="ru-RU" sz="1600" dirty="0" smtClean="0"/>
              <a:t>Иссохших ног….</a:t>
            </a:r>
            <a:endParaRPr lang="ru-RU" sz="1600" dirty="0"/>
          </a:p>
        </p:txBody>
      </p:sp>
      <p:pic>
        <p:nvPicPr>
          <p:cNvPr id="129026" name="Picture 2" descr="https://upload.wikimedia.org/wikipedia/commons/thumb/9/9e/Seven_ages_of_man.jpg/500px-Seven_ages_of_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6215074" cy="47980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6334780"/>
            <a:ext cx="5214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У.Шекспир «Семь возрастов человека», монолог Жака</a:t>
            </a:r>
          </a:p>
          <a:p>
            <a:r>
              <a:rPr lang="ru-RU" sz="1400" b="1" dirty="0" err="1" smtClean="0"/>
              <a:t>Илл</a:t>
            </a:r>
            <a:r>
              <a:rPr lang="ru-RU" sz="1400" b="1" dirty="0" smtClean="0"/>
              <a:t>. У. </a:t>
            </a:r>
            <a:r>
              <a:rPr lang="ru-RU" sz="1400" b="1" dirty="0" err="1" smtClean="0"/>
              <a:t>Мюльреди</a:t>
            </a:r>
            <a:endParaRPr lang="ru-RU" sz="1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Потери мышечной массы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8" y="1142984"/>
            <a:ext cx="902976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200" dirty="0" smtClean="0"/>
              <a:t>Baier S, et al. </a:t>
            </a:r>
            <a:r>
              <a:rPr lang="da-DK" sz="1200" i="1" dirty="0" smtClean="0"/>
              <a:t>JPEN J Parenter Enteral Nutr.</a:t>
            </a:r>
            <a:r>
              <a:rPr lang="da-DK" sz="1200" dirty="0" smtClean="0"/>
              <a:t> 2009;33(1):71-82.</a:t>
            </a:r>
          </a:p>
          <a:p>
            <a:r>
              <a:rPr lang="da-DK" sz="1200" dirty="0" smtClean="0"/>
              <a:t>Flakoll P, et al. </a:t>
            </a:r>
            <a:r>
              <a:rPr lang="da-DK" sz="1200" i="1" dirty="0" smtClean="0"/>
              <a:t>Nutrition.</a:t>
            </a:r>
            <a:r>
              <a:rPr lang="da-DK" sz="1200" dirty="0" smtClean="0"/>
              <a:t> 2004;20(5):445-451.</a:t>
            </a:r>
          </a:p>
          <a:p>
            <a:r>
              <a:rPr lang="da-DK" sz="1200" dirty="0" smtClean="0"/>
              <a:t>Grimby G, et al. </a:t>
            </a:r>
            <a:r>
              <a:rPr lang="da-DK" sz="1200" i="1" dirty="0" smtClean="0"/>
              <a:t>Acta Physiol Scand.</a:t>
            </a:r>
            <a:r>
              <a:rPr lang="da-DK" sz="1200" dirty="0" smtClean="0"/>
              <a:t> 1982;115(1):125-134.</a:t>
            </a:r>
          </a:p>
          <a:p>
            <a:r>
              <a:rPr lang="da-DK" sz="1200" dirty="0" smtClean="0"/>
              <a:t>Janssen I, et al. </a:t>
            </a:r>
            <a:r>
              <a:rPr lang="da-DK" sz="1200" i="1" dirty="0" smtClean="0"/>
              <a:t>J Appl Physiol.</a:t>
            </a:r>
            <a:r>
              <a:rPr lang="da-DK" sz="1200" dirty="0" smtClean="0"/>
              <a:t> 2000;89(1):81-88.</a:t>
            </a:r>
            <a:endParaRPr lang="da-DK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Потери мышечной массы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137220" name="Picture 4" descr="Картинки по запросу sarcope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9584"/>
            <a:ext cx="9144000" cy="600077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628800"/>
            <a:ext cx="2160240" cy="3672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Саркопения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60648"/>
            <a:ext cx="230425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Патология </a:t>
            </a:r>
            <a:r>
              <a:rPr lang="ru-RU" b="1" dirty="0" err="1" smtClean="0">
                <a:solidFill>
                  <a:srgbClr val="FF0000"/>
                </a:solidFill>
              </a:rPr>
              <a:t>нейро-мышечного</a:t>
            </a:r>
            <a:r>
              <a:rPr lang="ru-RU" b="1" dirty="0" smtClean="0">
                <a:solidFill>
                  <a:srgbClr val="FF0000"/>
                </a:solidFill>
              </a:rPr>
              <a:t> синапса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223224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Изменения в </a:t>
            </a:r>
            <a:r>
              <a:rPr lang="ru-RU" dirty="0" err="1" smtClean="0">
                <a:solidFill>
                  <a:schemeClr val="tx1"/>
                </a:solidFill>
              </a:rPr>
              <a:t>микроциркуляции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28800"/>
            <a:ext cx="223224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Прогрессирование артериосклероза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708920"/>
            <a:ext cx="223224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Анорексия</a:t>
            </a:r>
            <a:r>
              <a:rPr lang="ru-RU" dirty="0" smtClean="0">
                <a:solidFill>
                  <a:schemeClr val="tx1"/>
                </a:solidFill>
              </a:rPr>
              <a:t>, ассоциируемая со старением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789040"/>
            <a:ext cx="223224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Недоедание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085184"/>
            <a:ext cx="2232248" cy="1272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1628800"/>
            <a:ext cx="255694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Генетическая предрасположенность (гены </a:t>
            </a:r>
            <a:r>
              <a:rPr lang="en-US" dirty="0" smtClean="0">
                <a:solidFill>
                  <a:schemeClr val="tx1"/>
                </a:solidFill>
              </a:rPr>
              <a:t>ECA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dirty="0" err="1" smtClean="0">
                <a:solidFill>
                  <a:schemeClr val="tx1"/>
                </a:solidFill>
              </a:rPr>
              <a:t>миостатина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4437112"/>
            <a:ext cx="255694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2928934"/>
            <a:ext cx="2556948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Снижение активности факторов, регулирующих рост мышц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3" idx="2"/>
            <a:endCxn id="2" idx="0"/>
          </p:cNvCxnSpPr>
          <p:nvPr/>
        </p:nvCxnSpPr>
        <p:spPr>
          <a:xfrm>
            <a:off x="4788024" y="1052736"/>
            <a:ext cx="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  <a:endCxn id="5" idx="0"/>
          </p:cNvCxnSpPr>
          <p:nvPr/>
        </p:nvCxnSpPr>
        <p:spPr>
          <a:xfrm>
            <a:off x="1655676" y="1052736"/>
            <a:ext cx="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3"/>
          </p:cNvCxnSpPr>
          <p:nvPr/>
        </p:nvCxnSpPr>
        <p:spPr>
          <a:xfrm>
            <a:off x="2771800" y="2060848"/>
            <a:ext cx="93610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3"/>
          </p:cNvCxnSpPr>
          <p:nvPr/>
        </p:nvCxnSpPr>
        <p:spPr>
          <a:xfrm>
            <a:off x="2771800" y="3140968"/>
            <a:ext cx="93610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3"/>
          </p:cNvCxnSpPr>
          <p:nvPr/>
        </p:nvCxnSpPr>
        <p:spPr>
          <a:xfrm>
            <a:off x="2771800" y="4221088"/>
            <a:ext cx="93610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8" idx="3"/>
          </p:cNvCxnSpPr>
          <p:nvPr/>
        </p:nvCxnSpPr>
        <p:spPr>
          <a:xfrm flipV="1">
            <a:off x="2771800" y="4941169"/>
            <a:ext cx="936104" cy="7804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9" idx="1"/>
          </p:cNvCxnSpPr>
          <p:nvPr/>
        </p:nvCxnSpPr>
        <p:spPr>
          <a:xfrm rot="10800000">
            <a:off x="5868144" y="2060848"/>
            <a:ext cx="57606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1" idx="1"/>
            <a:endCxn id="2" idx="3"/>
          </p:cNvCxnSpPr>
          <p:nvPr/>
        </p:nvCxnSpPr>
        <p:spPr>
          <a:xfrm rot="10800000" flipV="1">
            <a:off x="5868144" y="3464718"/>
            <a:ext cx="576064" cy="2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0" idx="1"/>
          </p:cNvCxnSpPr>
          <p:nvPr/>
        </p:nvCxnSpPr>
        <p:spPr>
          <a:xfrm rot="10800000">
            <a:off x="5868144" y="4869160"/>
            <a:ext cx="57606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39552" y="5085184"/>
            <a:ext cx="223224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Повышение активности </a:t>
            </a:r>
            <a:r>
              <a:rPr lang="ru-RU" sz="1400" dirty="0" err="1" smtClean="0"/>
              <a:t>цитокинов</a:t>
            </a:r>
            <a:endParaRPr lang="ru-RU" sz="1400" dirty="0" smtClean="0"/>
          </a:p>
          <a:p>
            <a:pPr algn="ctr"/>
            <a:r>
              <a:rPr lang="en-US" sz="1400" dirty="0" smtClean="0"/>
              <a:t>TNF-</a:t>
            </a:r>
            <a:r>
              <a:rPr lang="en-US" sz="1400" dirty="0" smtClean="0">
                <a:sym typeface="Symbol"/>
              </a:rPr>
              <a:t></a:t>
            </a:r>
          </a:p>
          <a:p>
            <a:pPr algn="ctr"/>
            <a:r>
              <a:rPr lang="en-US" sz="1400" dirty="0" smtClean="0">
                <a:sym typeface="Symbol"/>
              </a:rPr>
              <a:t>IL-6</a:t>
            </a:r>
          </a:p>
          <a:p>
            <a:pPr algn="ctr"/>
            <a:r>
              <a:rPr lang="en-US" sz="1400" dirty="0" smtClean="0">
                <a:sym typeface="Symbol"/>
              </a:rPr>
              <a:t>IL-1</a:t>
            </a:r>
          </a:p>
          <a:p>
            <a:pPr algn="ctr"/>
            <a:endParaRPr lang="en-US" sz="1050" dirty="0" smtClean="0">
              <a:sym typeface="Symbol"/>
            </a:endParaRPr>
          </a:p>
          <a:p>
            <a:pPr algn="ctr"/>
            <a:endParaRPr lang="en-US" sz="1050" dirty="0" smtClean="0">
              <a:sym typeface="Symbol"/>
            </a:endParaRPr>
          </a:p>
          <a:p>
            <a:pPr algn="ctr"/>
            <a:endParaRPr lang="en-US" sz="1050" dirty="0" smtClean="0">
              <a:sym typeface="Symbol"/>
            </a:endParaRPr>
          </a:p>
          <a:p>
            <a:endParaRPr lang="ru-RU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6444208" y="4437112"/>
            <a:ext cx="255694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Снижение продукции гормонов с анаболическим эффектом</a:t>
            </a:r>
            <a:r>
              <a:rPr lang="ru-RU" sz="1050" dirty="0" smtClean="0"/>
              <a:t>.</a:t>
            </a:r>
          </a:p>
          <a:p>
            <a:pPr algn="ctr"/>
            <a:endParaRPr lang="ru-RU" sz="105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Выживаемость при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саркопении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0" y="1000108"/>
            <a:ext cx="9106990" cy="523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929322" y="6643710"/>
            <a:ext cx="3214678" cy="214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©2014 by American Society of Nephrology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9" y="0"/>
            <a:ext cx="91480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0"/>
            <a:ext cx="7715304" cy="1144921"/>
          </a:xfrm>
        </p:spPr>
        <p:txBody>
          <a:bodyPr lIns="81639" tIns="19267" rIns="81639" bIns="40820" anchor="t">
            <a:normAutofit/>
          </a:bodyPr>
          <a:lstStyle/>
          <a:p>
            <a:pPr eaLnBrk="1">
              <a:buClrTx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9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СКРИНИГ</a:t>
            </a:r>
            <a:r>
              <a:rPr lang="ru-RU" sz="29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ru-RU" sz="29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саркопении</a:t>
            </a:r>
            <a:r>
              <a:rPr lang="ru-RU" sz="29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ru-RU" sz="29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– задача врачей первичного звена</a:t>
            </a:r>
            <a:endParaRPr lang="en-GB" sz="2900" b="1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785926"/>
            <a:ext cx="857256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Стадии </a:t>
            </a:r>
            <a:r>
              <a:rPr lang="ru-RU" sz="2000" b="1" dirty="0" err="1" smtClean="0"/>
              <a:t>саркопении</a:t>
            </a:r>
            <a:endParaRPr lang="ru-RU" sz="2000" b="1" dirty="0" smtClean="0"/>
          </a:p>
          <a:p>
            <a:r>
              <a:rPr lang="ru-RU" sz="2000" dirty="0" smtClean="0"/>
              <a:t>___________________________________________________________</a:t>
            </a:r>
          </a:p>
          <a:p>
            <a:r>
              <a:rPr lang="ru-RU" sz="2000" dirty="0" smtClean="0"/>
              <a:t>			</a:t>
            </a:r>
            <a:r>
              <a:rPr lang="ru-RU" b="1" dirty="0" smtClean="0">
                <a:solidFill>
                  <a:srgbClr val="7030A0"/>
                </a:solidFill>
              </a:rPr>
              <a:t>Масса            Сила      Физическая активность</a:t>
            </a:r>
          </a:p>
          <a:p>
            <a:r>
              <a:rPr lang="ru-RU" sz="2000" b="1" dirty="0" err="1" smtClean="0"/>
              <a:t>Пресаркопения</a:t>
            </a:r>
            <a:r>
              <a:rPr lang="ru-RU" sz="2000" b="1" dirty="0" smtClean="0"/>
              <a:t>	    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  <a:sym typeface="Symbol"/>
              </a:rPr>
              <a:t></a:t>
            </a:r>
            <a:r>
              <a:rPr lang="ru-RU" sz="2000" dirty="0" smtClean="0">
                <a:sym typeface="Symbol"/>
              </a:rPr>
              <a:t>                    </a:t>
            </a:r>
          </a:p>
          <a:p>
            <a:endParaRPr lang="ru-RU" sz="2000" dirty="0" smtClean="0"/>
          </a:p>
          <a:p>
            <a:r>
              <a:rPr lang="ru-RU" sz="2000" b="1" dirty="0" err="1" smtClean="0"/>
              <a:t>Саркопения</a:t>
            </a:r>
            <a:r>
              <a:rPr lang="ru-RU" sz="2000" b="1" dirty="0" smtClean="0"/>
              <a:t> </a:t>
            </a:r>
            <a:r>
              <a:rPr lang="ru-RU" sz="2000" dirty="0" smtClean="0"/>
              <a:t>    	     </a:t>
            </a:r>
            <a:r>
              <a:rPr lang="ru-RU" sz="2000" b="1" dirty="0" smtClean="0">
                <a:solidFill>
                  <a:srgbClr val="FF0000"/>
                </a:solidFill>
                <a:sym typeface="Symbol"/>
              </a:rPr>
              <a:t>	          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  <a:sym typeface="Symbol"/>
              </a:rPr>
              <a:t></a:t>
            </a:r>
            <a:r>
              <a:rPr lang="ru-RU" sz="2000" dirty="0" smtClean="0">
                <a:sym typeface="Symbol"/>
              </a:rPr>
              <a:t>            или                </a:t>
            </a:r>
            <a:r>
              <a:rPr lang="ru-RU" sz="2000" b="1" dirty="0" smtClean="0">
                <a:solidFill>
                  <a:srgbClr val="FF0000"/>
                </a:solidFill>
                <a:sym typeface="Symbol"/>
              </a:rPr>
              <a:t></a:t>
            </a:r>
            <a:r>
              <a:rPr lang="ru-RU" sz="2000" dirty="0" smtClean="0">
                <a:sym typeface="Symbol"/>
              </a:rPr>
              <a:t> </a:t>
            </a:r>
          </a:p>
          <a:p>
            <a:r>
              <a:rPr lang="ru-RU" sz="2000" dirty="0" smtClean="0"/>
              <a:t>		</a:t>
            </a:r>
          </a:p>
          <a:p>
            <a:r>
              <a:rPr lang="ru-RU" sz="2000" b="1" dirty="0" smtClean="0"/>
              <a:t>Тяжелая </a:t>
            </a:r>
            <a:r>
              <a:rPr lang="ru-RU" sz="2000" b="1" dirty="0" err="1" smtClean="0"/>
              <a:t>саркопения</a:t>
            </a:r>
            <a:r>
              <a:rPr lang="ru-RU" sz="2000" dirty="0" smtClean="0"/>
              <a:t>       </a:t>
            </a:r>
            <a:r>
              <a:rPr lang="ru-RU" sz="2000" b="1" dirty="0" smtClean="0">
                <a:solidFill>
                  <a:srgbClr val="FF0000"/>
                </a:solidFill>
                <a:sym typeface="Symbol"/>
              </a:rPr>
              <a:t>	          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  <a:sym typeface="Symbol"/>
              </a:rPr>
              <a:t></a:t>
            </a:r>
            <a:r>
              <a:rPr lang="ru-RU" sz="2000" dirty="0" smtClean="0">
                <a:sym typeface="Symbol"/>
              </a:rPr>
              <a:t>              и                  </a:t>
            </a:r>
            <a:r>
              <a:rPr lang="ru-RU" sz="2000" b="1" dirty="0" smtClean="0">
                <a:solidFill>
                  <a:srgbClr val="FF0000"/>
                </a:solidFill>
                <a:sym typeface="Symbol"/>
              </a:rPr>
              <a:t></a:t>
            </a:r>
            <a:r>
              <a:rPr lang="ru-RU" sz="2000" dirty="0" smtClean="0">
                <a:sym typeface="Symbol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Методы оценки состояния скелетной мускулатуры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00174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5214942" y="3857628"/>
            <a:ext cx="321471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56456" cy="584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929454" y="2071678"/>
            <a:ext cx="200026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288 метров при выполнении 6-минутного теста</a:t>
            </a:r>
            <a:endParaRPr lang="ru-RU" dirty="0"/>
          </a:p>
        </p:txBody>
      </p:sp>
      <p:sp>
        <p:nvSpPr>
          <p:cNvPr id="138245" name="AutoShape 5" descr="Картинки по запросу динамометр кистев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8247" name="AutoShape 7" descr="Картинки по запросу динамометр кистев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8249" name="Picture 9" descr="Картинки по запросу динамометр кистев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2530047" cy="18036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535785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Цель оказания помощи пожилым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1643050"/>
            <a:ext cx="492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Предупредить или замедлить функциональные нарушения, беспомощность, инвалидность</a:t>
            </a:r>
            <a:endParaRPr lang="ru-RU" sz="2000" dirty="0"/>
          </a:p>
        </p:txBody>
      </p:sp>
      <p:pic>
        <p:nvPicPr>
          <p:cNvPr id="139266" name="Picture 2" descr="Картинки по запросу королева елизавета верх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347" y="0"/>
            <a:ext cx="550011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1. Ведение пациентов с </a:t>
            </a:r>
            <a:r>
              <a:rPr lang="ru-RU" sz="3200" dirty="0" err="1" smtClean="0">
                <a:solidFill>
                  <a:schemeClr val="tx1"/>
                </a:solidFill>
                <a:effectLst/>
              </a:rPr>
              <a:t>саркопенией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. 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 Физическая активность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6596390"/>
            <a:ext cx="43576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Frank Mayer</a:t>
            </a:r>
            <a:r>
              <a:rPr lang="ru-RU" sz="1100" dirty="0" smtClean="0"/>
              <a:t> </a:t>
            </a:r>
            <a:r>
              <a:rPr lang="en-US" sz="1100" dirty="0" smtClean="0"/>
              <a:t>et al. </a:t>
            </a:r>
            <a:r>
              <a:rPr lang="en-US" sz="1100" dirty="0" err="1" smtClean="0"/>
              <a:t>Dtsch</a:t>
            </a:r>
            <a:r>
              <a:rPr lang="en-US" sz="1100" dirty="0" smtClean="0"/>
              <a:t> </a:t>
            </a:r>
            <a:r>
              <a:rPr lang="en-US" sz="1100" dirty="0" err="1" smtClean="0"/>
              <a:t>Arztebl</a:t>
            </a:r>
            <a:r>
              <a:rPr lang="en-US" sz="1100" dirty="0" smtClean="0"/>
              <a:t> </a:t>
            </a:r>
            <a:r>
              <a:rPr lang="en-US" sz="1100" dirty="0" err="1" smtClean="0"/>
              <a:t>Int</a:t>
            </a:r>
            <a:r>
              <a:rPr lang="en-US" sz="1100" dirty="0" smtClean="0"/>
              <a:t> ., 2011</a:t>
            </a:r>
            <a:r>
              <a:rPr lang="ru-RU" sz="1100" dirty="0" smtClean="0"/>
              <a:t>:108 (21): 359-364.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496"/>
            <a:ext cx="3643338" cy="2031325"/>
          </a:xfrm>
          <a:prstGeom prst="rect">
            <a:avLst/>
          </a:prstGeom>
          <a:solidFill>
            <a:srgbClr val="99FF99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8-12 повторений на мышечную группу с интенсивностью 60-80% от максимума </a:t>
            </a:r>
          </a:p>
          <a:p>
            <a:endParaRPr lang="ru-RU" dirty="0" smtClean="0"/>
          </a:p>
          <a:p>
            <a:r>
              <a:rPr lang="ru-RU" dirty="0" smtClean="0"/>
              <a:t>Три подхода в день, трижды в неделю, по крайней мере, 8-12 недель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71612"/>
            <a:ext cx="364333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1. Увеличение мышечной массы</a:t>
            </a:r>
          </a:p>
          <a:p>
            <a:r>
              <a:rPr lang="ru-RU" dirty="0" smtClean="0"/>
              <a:t>Тренировка внутримышечной координации</a:t>
            </a:r>
            <a:endParaRPr lang="ru-RU" dirty="0"/>
          </a:p>
        </p:txBody>
      </p:sp>
      <p:pic>
        <p:nvPicPr>
          <p:cNvPr id="146434" name="Picture 2" descr="Картинки по запросу пожилой трениро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499" y="1500174"/>
            <a:ext cx="4507129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1. Ведение пациентов с </a:t>
            </a:r>
            <a:r>
              <a:rPr lang="ru-RU" sz="3200" dirty="0" err="1" smtClean="0">
                <a:solidFill>
                  <a:schemeClr val="tx1"/>
                </a:solidFill>
                <a:effectLst/>
              </a:rPr>
              <a:t>саркопенией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. 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Физическая активность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6596390"/>
            <a:ext cx="43576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Frank Mayer</a:t>
            </a:r>
            <a:r>
              <a:rPr lang="ru-RU" sz="1100" dirty="0" smtClean="0"/>
              <a:t> </a:t>
            </a:r>
            <a:r>
              <a:rPr lang="en-US" sz="1100" dirty="0" smtClean="0"/>
              <a:t>et al. </a:t>
            </a:r>
            <a:r>
              <a:rPr lang="en-US" sz="1100" dirty="0" err="1" smtClean="0"/>
              <a:t>Dtsch</a:t>
            </a:r>
            <a:r>
              <a:rPr lang="en-US" sz="1100" dirty="0" smtClean="0"/>
              <a:t> </a:t>
            </a:r>
            <a:r>
              <a:rPr lang="en-US" sz="1100" dirty="0" err="1" smtClean="0"/>
              <a:t>Arztebl</a:t>
            </a:r>
            <a:r>
              <a:rPr lang="en-US" sz="1100" dirty="0" smtClean="0"/>
              <a:t> </a:t>
            </a:r>
            <a:r>
              <a:rPr lang="en-US" sz="1100" dirty="0" err="1" smtClean="0"/>
              <a:t>Int</a:t>
            </a:r>
            <a:r>
              <a:rPr lang="en-US" sz="1100" dirty="0" smtClean="0"/>
              <a:t> ., 2011</a:t>
            </a:r>
            <a:r>
              <a:rPr lang="ru-RU" sz="1100" dirty="0" smtClean="0"/>
              <a:t>:108 (21): 359-364.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496"/>
            <a:ext cx="3643338" cy="1477328"/>
          </a:xfrm>
          <a:prstGeom prst="rect">
            <a:avLst/>
          </a:prstGeom>
          <a:solidFill>
            <a:srgbClr val="99FF99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Ежедневные тренировки</a:t>
            </a:r>
          </a:p>
          <a:p>
            <a:endParaRPr lang="ru-RU" dirty="0" smtClean="0"/>
          </a:p>
          <a:p>
            <a:r>
              <a:rPr lang="ru-RU" dirty="0" smtClean="0"/>
              <a:t>Несколько повторений</a:t>
            </a:r>
          </a:p>
          <a:p>
            <a:endParaRPr lang="ru-RU" dirty="0" smtClean="0"/>
          </a:p>
          <a:p>
            <a:r>
              <a:rPr lang="ru-RU" dirty="0" smtClean="0"/>
              <a:t>Увеличение скорости движений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71612"/>
            <a:ext cx="364333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2.Тренировка внутримышечной координации</a:t>
            </a:r>
            <a:endParaRPr lang="ru-RU" dirty="0"/>
          </a:p>
        </p:txBody>
      </p:sp>
      <p:pic>
        <p:nvPicPr>
          <p:cNvPr id="148482" name="Picture 2" descr="Картинки по запросу elderly balance exerci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00174"/>
            <a:ext cx="4667200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1. Ведение пациентов с </a:t>
            </a:r>
            <a:r>
              <a:rPr lang="ru-RU" sz="3200" dirty="0" err="1" smtClean="0">
                <a:solidFill>
                  <a:schemeClr val="tx1"/>
                </a:solidFill>
                <a:effectLst/>
              </a:rPr>
              <a:t>саркопенией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. 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Физическая активность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6596390"/>
            <a:ext cx="43576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Frank Mayer</a:t>
            </a:r>
            <a:r>
              <a:rPr lang="ru-RU" sz="1100" dirty="0" smtClean="0"/>
              <a:t> </a:t>
            </a:r>
            <a:r>
              <a:rPr lang="en-US" sz="1100" dirty="0" smtClean="0"/>
              <a:t>et al. </a:t>
            </a:r>
            <a:r>
              <a:rPr lang="en-US" sz="1100" dirty="0" err="1" smtClean="0"/>
              <a:t>Dtsch</a:t>
            </a:r>
            <a:r>
              <a:rPr lang="en-US" sz="1100" dirty="0" smtClean="0"/>
              <a:t> </a:t>
            </a:r>
            <a:r>
              <a:rPr lang="en-US" sz="1100" dirty="0" err="1" smtClean="0"/>
              <a:t>Arztebl</a:t>
            </a:r>
            <a:r>
              <a:rPr lang="en-US" sz="1100" dirty="0" smtClean="0"/>
              <a:t> </a:t>
            </a:r>
            <a:r>
              <a:rPr lang="en-US" sz="1100" dirty="0" err="1" smtClean="0"/>
              <a:t>Int</a:t>
            </a:r>
            <a:r>
              <a:rPr lang="en-US" sz="1100" dirty="0" smtClean="0"/>
              <a:t> ., 2011</a:t>
            </a:r>
            <a:r>
              <a:rPr lang="ru-RU" sz="1100" dirty="0" smtClean="0"/>
              <a:t>:108 (21): 359-364.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71876"/>
            <a:ext cx="3643338" cy="2031325"/>
          </a:xfrm>
          <a:prstGeom prst="rect">
            <a:avLst/>
          </a:prstGeom>
          <a:solidFill>
            <a:srgbClr val="99FF99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Интенсивность 60-80% от максимума</a:t>
            </a:r>
          </a:p>
          <a:p>
            <a:endParaRPr lang="ru-RU" dirty="0" smtClean="0"/>
          </a:p>
          <a:p>
            <a:r>
              <a:rPr lang="ru-RU" dirty="0" smtClean="0"/>
              <a:t>Несколько повторений в неделю</a:t>
            </a:r>
          </a:p>
          <a:p>
            <a:endParaRPr lang="ru-RU" dirty="0" smtClean="0"/>
          </a:p>
          <a:p>
            <a:r>
              <a:rPr lang="ru-RU" dirty="0" smtClean="0"/>
              <a:t>Длительность - месяцы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71612"/>
            <a:ext cx="364333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3. Адаптация сухожилий и костей</a:t>
            </a:r>
          </a:p>
          <a:p>
            <a:r>
              <a:rPr lang="ru-RU" dirty="0" smtClean="0"/>
              <a:t>Увеличение синтеза коллагена, снижение потерь костной ткани</a:t>
            </a:r>
            <a:endParaRPr lang="ru-RU" dirty="0"/>
          </a:p>
        </p:txBody>
      </p:sp>
      <p:pic>
        <p:nvPicPr>
          <p:cNvPr id="147458" name="Picture 2" descr="Картинки по запросу tendons  exerci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00174"/>
            <a:ext cx="4214842" cy="412554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677" y="1142984"/>
            <a:ext cx="8068257" cy="5715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2. Ведение пациентов с </a:t>
            </a:r>
            <a:r>
              <a:rPr lang="ru-RU" sz="3200" dirty="0" err="1" smtClean="0">
                <a:solidFill>
                  <a:schemeClr val="tx1"/>
                </a:solidFill>
                <a:effectLst/>
              </a:rPr>
              <a:t>саркопенией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. 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Питание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(состояние в 12 странах Европы и Южной Африки)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Ведение пациентов с </a:t>
            </a:r>
            <a:r>
              <a:rPr lang="ru-RU" sz="3200" dirty="0" err="1" smtClean="0">
                <a:solidFill>
                  <a:schemeClr val="tx1"/>
                </a:solidFill>
                <a:effectLst/>
              </a:rPr>
              <a:t>саркопенией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. 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Употребление белка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4"/>
            <a:ext cx="8215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Более 50% пожилых людей - менее 1,0 </a:t>
            </a:r>
            <a:r>
              <a:rPr lang="ru-RU" sz="2000" dirty="0" err="1" smtClean="0"/>
              <a:t>гр</a:t>
            </a:r>
            <a:r>
              <a:rPr lang="ru-RU" sz="2000" dirty="0" smtClean="0"/>
              <a:t> на 1 кг массы в день</a:t>
            </a:r>
          </a:p>
          <a:p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30 % пожилых людей - менее 0,8 </a:t>
            </a:r>
            <a:r>
              <a:rPr lang="ru-RU" sz="2000" dirty="0" err="1" smtClean="0"/>
              <a:t>гр</a:t>
            </a:r>
            <a:r>
              <a:rPr lang="ru-RU" sz="2000" dirty="0" smtClean="0"/>
              <a:t> на 1 кг массы в день 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15 % пожилых людей - менее 0,6 </a:t>
            </a:r>
            <a:r>
              <a:rPr lang="ru-RU" sz="2000" dirty="0" err="1" smtClean="0"/>
              <a:t>гр</a:t>
            </a:r>
            <a:r>
              <a:rPr lang="ru-RU" sz="2000" dirty="0" smtClean="0"/>
              <a:t> на 1 кг массы в день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Оптимальным количеством потребляемого белка у пожилых людей является 1,2–1,5 г/кг/день (25–30 г за один прием пищи)</a:t>
            </a:r>
          </a:p>
          <a:p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5857892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6396335"/>
            <a:ext cx="264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N. </a:t>
            </a:r>
            <a:r>
              <a:rPr lang="ru-RU" sz="1200" dirty="0" err="1" smtClean="0">
                <a:solidFill>
                  <a:prstClr val="black"/>
                </a:solidFill>
              </a:rPr>
              <a:t>Sayhoun</a:t>
            </a:r>
            <a:r>
              <a:rPr lang="ru-RU" sz="1200" dirty="0" smtClean="0">
                <a:solidFill>
                  <a:prstClr val="black"/>
                </a:solidFill>
              </a:rPr>
              <a:t>, 1992</a:t>
            </a:r>
          </a:p>
          <a:p>
            <a:r>
              <a:rPr lang="ru-RU" sz="1200" dirty="0" smtClean="0">
                <a:solidFill>
                  <a:prstClr val="black"/>
                </a:solidFill>
              </a:rPr>
              <a:t>R. </a:t>
            </a:r>
            <a:r>
              <a:rPr lang="ru-RU" sz="1200" dirty="0" err="1" smtClean="0">
                <a:solidFill>
                  <a:prstClr val="black"/>
                </a:solidFill>
              </a:rPr>
              <a:t>Roubenoff</a:t>
            </a:r>
            <a:r>
              <a:rPr lang="ru-RU" sz="1200" dirty="0" smtClean="0">
                <a:solidFill>
                  <a:prstClr val="black"/>
                </a:solidFill>
              </a:rPr>
              <a:t>, V. </a:t>
            </a:r>
            <a:r>
              <a:rPr lang="ru-RU" sz="1200" dirty="0" err="1" smtClean="0">
                <a:solidFill>
                  <a:prstClr val="black"/>
                </a:solidFill>
              </a:rPr>
              <a:t>Hughes</a:t>
            </a:r>
            <a:r>
              <a:rPr lang="ru-RU" sz="1200" dirty="0" smtClean="0">
                <a:solidFill>
                  <a:prstClr val="black"/>
                </a:solidFill>
              </a:rPr>
              <a:t>, 2000</a:t>
            </a:r>
            <a:endParaRPr lang="ru-RU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Смеси для </a:t>
            </a:r>
            <a:r>
              <a:rPr lang="ru-RU" sz="3200" dirty="0" err="1" smtClean="0">
                <a:solidFill>
                  <a:schemeClr val="tx1"/>
                </a:solidFill>
                <a:effectLst/>
              </a:rPr>
              <a:t>энтерального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 питания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0" y="888685"/>
          <a:ext cx="8644000" cy="57550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3076"/>
                <a:gridCol w="571504"/>
                <a:gridCol w="1000132"/>
                <a:gridCol w="1857388"/>
                <a:gridCol w="3571900"/>
              </a:tblGrid>
              <a:tr h="8164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Исследование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Длительность (</a:t>
                      </a:r>
                      <a:r>
                        <a:rPr lang="ru-RU" dirty="0" err="1" smtClean="0"/>
                        <a:t>мес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Результаты</a:t>
                      </a:r>
                      <a:endParaRPr lang="ru-RU" dirty="0"/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r>
                        <a:rPr lang="en-US" dirty="0" smtClean="0"/>
                        <a:t>Gray-Donald, 1995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Вес тела +</a:t>
                      </a:r>
                    </a:p>
                    <a:p>
                      <a:r>
                        <a:rPr lang="ru-RU" dirty="0" smtClean="0"/>
                        <a:t>Мышечная сила –</a:t>
                      </a:r>
                    </a:p>
                    <a:p>
                      <a:r>
                        <a:rPr lang="ru-RU" dirty="0" smtClean="0"/>
                        <a:t>Физическое функционирование -</a:t>
                      </a:r>
                      <a:endParaRPr lang="ru-RU" dirty="0"/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r>
                        <a:rPr lang="en-US" dirty="0" smtClean="0"/>
                        <a:t>Singh, 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Вес тела +</a:t>
                      </a:r>
                    </a:p>
                    <a:p>
                      <a:r>
                        <a:rPr lang="ru-RU" dirty="0" smtClean="0"/>
                        <a:t>Мышечная сила –</a:t>
                      </a:r>
                    </a:p>
                    <a:p>
                      <a:r>
                        <a:rPr lang="ru-RU" dirty="0" smtClean="0"/>
                        <a:t>Физическое функционирование -</a:t>
                      </a:r>
                      <a:endParaRPr lang="ru-RU" dirty="0"/>
                    </a:p>
                  </a:txBody>
                  <a:tcPr/>
                </a:tc>
              </a:tr>
              <a:tr h="6409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Lauqe</a:t>
                      </a:r>
                      <a:r>
                        <a:rPr lang="en-US" dirty="0" smtClean="0"/>
                        <a:t>, 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Вес тела +</a:t>
                      </a:r>
                    </a:p>
                    <a:p>
                      <a:r>
                        <a:rPr lang="ru-RU" dirty="0" smtClean="0"/>
                        <a:t>Мышечная сила –</a:t>
                      </a:r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r>
                        <a:rPr lang="en-US" dirty="0" smtClean="0"/>
                        <a:t>Payette, 2002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Вес тела +</a:t>
                      </a:r>
                    </a:p>
                    <a:p>
                      <a:r>
                        <a:rPr lang="ru-RU" dirty="0" smtClean="0"/>
                        <a:t>Мышечная сила –</a:t>
                      </a:r>
                    </a:p>
                    <a:p>
                      <a:r>
                        <a:rPr lang="ru-RU" dirty="0" smtClean="0"/>
                        <a:t>Физическое функционирование -</a:t>
                      </a:r>
                      <a:endParaRPr lang="ru-RU" dirty="0"/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Wouters-Wesseling</a:t>
                      </a:r>
                      <a:r>
                        <a:rPr lang="en-US" dirty="0" smtClean="0"/>
                        <a:t>, 2003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Вес тела +</a:t>
                      </a:r>
                    </a:p>
                    <a:p>
                      <a:r>
                        <a:rPr lang="ru-RU" dirty="0" smtClean="0"/>
                        <a:t>Мышечная сила –</a:t>
                      </a:r>
                    </a:p>
                    <a:p>
                      <a:r>
                        <a:rPr lang="ru-RU" dirty="0" smtClean="0"/>
                        <a:t>Физическое функционирование -</a:t>
                      </a:r>
                      <a:endParaRPr lang="ru-RU" dirty="0"/>
                    </a:p>
                  </a:txBody>
                  <a:tcPr/>
                </a:tc>
              </a:tr>
              <a:tr h="600092">
                <a:tc>
                  <a:txBody>
                    <a:bodyPr/>
                    <a:lstStyle/>
                    <a:p>
                      <a:r>
                        <a:rPr lang="en-US" dirty="0" smtClean="0"/>
                        <a:t>Kim, 2003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Мышечная сила –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Физическое функционирование +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  <a:effectLst/>
              </a:rPr>
              <a:t>Традиционный подход к ведению пациента пожилого возраста</a:t>
            </a:r>
            <a:endParaRPr lang="ru-RU" sz="3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85860"/>
            <a:ext cx="84296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Трудности взаимодействия с пациентом (нарушение слуха, когнитивные нарушения)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Увеличение с возрастом числа накопленных заболеваний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Лечение каждого заболевания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Акцент на продолжительное (пожизненное) лечение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Особенности метаболизма лекарственных средств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Полипрагмазия</a:t>
            </a:r>
            <a:r>
              <a:rPr lang="ru-RU" sz="2000" dirty="0" smtClean="0"/>
              <a:t>, лекарственное взаимодействие, побочное действие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Эффективность лечения – достижение целевых показателей (АД, ЛПНП, </a:t>
            </a:r>
            <a:r>
              <a:rPr lang="ru-RU" sz="2000" dirty="0" err="1" smtClean="0"/>
              <a:t>гликированный</a:t>
            </a:r>
            <a:r>
              <a:rPr lang="ru-RU" sz="2000" dirty="0" smtClean="0"/>
              <a:t> гемоглобин и проч.)</a:t>
            </a:r>
            <a:endParaRPr lang="ru-RU" sz="2000"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Смеси для </a:t>
            </a:r>
            <a:r>
              <a:rPr lang="ru-RU" sz="3200" dirty="0" err="1" smtClean="0">
                <a:solidFill>
                  <a:schemeClr val="tx1"/>
                </a:solidFill>
                <a:effectLst/>
              </a:rPr>
              <a:t>энтерального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 питания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 +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тренировки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0" y="888685"/>
          <a:ext cx="8644000" cy="50945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3076"/>
                <a:gridCol w="571504"/>
                <a:gridCol w="1000132"/>
                <a:gridCol w="1857388"/>
                <a:gridCol w="3571900"/>
              </a:tblGrid>
              <a:tr h="8164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Исследование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Длительность (</a:t>
                      </a:r>
                      <a:r>
                        <a:rPr lang="ru-RU" dirty="0" err="1" smtClean="0"/>
                        <a:t>мес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Результаты</a:t>
                      </a:r>
                      <a:endParaRPr lang="ru-RU" dirty="0"/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Fiatarone</a:t>
                      </a:r>
                      <a:r>
                        <a:rPr lang="en-US" dirty="0" smtClean="0"/>
                        <a:t>, 1994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Мышечная сила –</a:t>
                      </a:r>
                    </a:p>
                    <a:p>
                      <a:r>
                        <a:rPr lang="ru-RU" dirty="0" smtClean="0"/>
                        <a:t>Физическое функционирование -</a:t>
                      </a:r>
                      <a:endParaRPr lang="ru-RU" dirty="0"/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Bunout</a:t>
                      </a:r>
                      <a:r>
                        <a:rPr lang="en-US" dirty="0" smtClean="0"/>
                        <a:t>, 2001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Мышечная масса –</a:t>
                      </a:r>
                    </a:p>
                    <a:p>
                      <a:r>
                        <a:rPr lang="ru-RU" dirty="0" smtClean="0"/>
                        <a:t>Мышечная сила -</a:t>
                      </a:r>
                      <a:endParaRPr lang="ru-RU" dirty="0"/>
                    </a:p>
                  </a:txBody>
                  <a:tcPr/>
                </a:tc>
              </a:tr>
              <a:tr h="6409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Bonnefoy</a:t>
                      </a:r>
                      <a:r>
                        <a:rPr lang="en-US" dirty="0" smtClean="0"/>
                        <a:t>, 2003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ИМТ +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Мышечная сила +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Физическое функционирование +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r>
                        <a:rPr lang="en-US" dirty="0" smtClean="0"/>
                        <a:t>Rosendahl,2006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Мышечная сила –</a:t>
                      </a:r>
                    </a:p>
                    <a:p>
                      <a:r>
                        <a:rPr lang="ru-RU" dirty="0" smtClean="0"/>
                        <a:t>Физическое функционирование -</a:t>
                      </a:r>
                      <a:endParaRPr lang="ru-RU" dirty="0"/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r>
                        <a:rPr lang="en-US" dirty="0" smtClean="0"/>
                        <a:t>Zak,2009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Вес тела +</a:t>
                      </a:r>
                    </a:p>
                    <a:p>
                      <a:r>
                        <a:rPr lang="ru-RU" dirty="0" smtClean="0"/>
                        <a:t>Мышечная сила –</a:t>
                      </a:r>
                    </a:p>
                    <a:p>
                      <a:r>
                        <a:rPr lang="ru-RU" dirty="0" smtClean="0"/>
                        <a:t>Физическое функционирование 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  <a:effectLst/>
              </a:rPr>
              <a:t>Whey-protein (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концентрированный сывороточный протеин)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214422"/>
          <a:ext cx="8644000" cy="30902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3076"/>
                <a:gridCol w="571504"/>
                <a:gridCol w="1000132"/>
                <a:gridCol w="1857388"/>
                <a:gridCol w="3571900"/>
              </a:tblGrid>
              <a:tr h="8164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Исследование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r>
                        <a:rPr lang="ru-RU" baseline="0" dirty="0" smtClean="0"/>
                        <a:t> белка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Результаты</a:t>
                      </a:r>
                      <a:endParaRPr lang="ru-RU" dirty="0"/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Bjorkman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г/л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Масса тела +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Физическое функционирование +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Tieland</a:t>
                      </a:r>
                      <a:r>
                        <a:rPr lang="en-US" dirty="0" smtClean="0"/>
                        <a:t>, 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г/л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Физическое функционирование +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09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Tieland</a:t>
                      </a:r>
                      <a:r>
                        <a:rPr lang="en-US" dirty="0" smtClean="0"/>
                        <a:t>, 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г/л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Мышечная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масса +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solidFill>
                  <a:schemeClr val="tx1"/>
                </a:solidFill>
                <a:effectLst/>
              </a:rPr>
              <a:t>Эссенциальные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 аминокислоты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0" y="888685"/>
          <a:ext cx="8644000" cy="52904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3076"/>
                <a:gridCol w="571504"/>
                <a:gridCol w="1000132"/>
                <a:gridCol w="1857388"/>
                <a:gridCol w="3571900"/>
              </a:tblGrid>
              <a:tr h="8164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Исследование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Длительность (</a:t>
                      </a:r>
                      <a:r>
                        <a:rPr lang="ru-RU" dirty="0" err="1" smtClean="0"/>
                        <a:t>мес</a:t>
                      </a:r>
                      <a:r>
                        <a:rPr lang="ru-RU" dirty="0" smtClean="0"/>
                        <a:t>), состав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Результаты</a:t>
                      </a:r>
                      <a:endParaRPr lang="ru-RU" dirty="0"/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r>
                        <a:rPr lang="en-US" dirty="0" smtClean="0"/>
                        <a:t>Kim, 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</a:t>
                      </a:r>
                      <a:r>
                        <a:rPr lang="ru-RU" dirty="0" smtClean="0"/>
                        <a:t>мес.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Эссенциальные</a:t>
                      </a:r>
                      <a:r>
                        <a:rPr lang="ru-RU" baseline="0" dirty="0" smtClean="0"/>
                        <a:t> аминокислоты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Физическое функционирование +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Solerte</a:t>
                      </a:r>
                      <a:r>
                        <a:rPr lang="en-US" dirty="0" smtClean="0"/>
                        <a:t>, 2008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мес.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Эссенциальные</a:t>
                      </a:r>
                      <a:r>
                        <a:rPr lang="ru-RU" baseline="0" dirty="0" smtClean="0"/>
                        <a:t> аминокислоты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Мышечная масса тощей мускулатуры +</a:t>
                      </a:r>
                    </a:p>
                  </a:txBody>
                  <a:tcPr/>
                </a:tc>
              </a:tr>
              <a:tr h="640912">
                <a:tc>
                  <a:txBody>
                    <a:bodyPr/>
                    <a:lstStyle/>
                    <a:p>
                      <a:r>
                        <a:rPr lang="en-US" dirty="0" smtClean="0"/>
                        <a:t>Dillon, 2009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</a:t>
                      </a:r>
                      <a:r>
                        <a:rPr lang="ru-RU" dirty="0" smtClean="0"/>
                        <a:t>мес.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Эссенциальные</a:t>
                      </a:r>
                      <a:r>
                        <a:rPr lang="ru-RU" baseline="0" dirty="0" smtClean="0"/>
                        <a:t> аминокислоты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Мышечная масса тощей мускулатуры +</a:t>
                      </a:r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en-US" dirty="0" err="1" smtClean="0"/>
                        <a:t>Brocker</a:t>
                      </a:r>
                      <a:r>
                        <a:rPr lang="en-US" dirty="0" smtClean="0"/>
                        <a:t>, 1994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ru-RU" dirty="0" smtClean="0"/>
                        <a:t>мес.</a:t>
                      </a:r>
                    </a:p>
                    <a:p>
                      <a:pPr algn="ctr"/>
                      <a:r>
                        <a:rPr lang="ru-RU" baseline="0" dirty="0" smtClean="0"/>
                        <a:t>Только орнитин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Вес тела +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Verhoeven</a:t>
                      </a:r>
                      <a:r>
                        <a:rPr lang="en-US" dirty="0" smtClean="0"/>
                        <a:t>, 2009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3 мес.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Только лецитин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Мышечная сила 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Ведение пациентов с </a:t>
            </a:r>
            <a:r>
              <a:rPr lang="ru-RU" sz="3200" dirty="0" err="1" smtClean="0">
                <a:solidFill>
                  <a:schemeClr val="tx1"/>
                </a:solidFill>
                <a:effectLst/>
              </a:rPr>
              <a:t>саркопенией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. 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 Питание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85860"/>
            <a:ext cx="85011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Использование обычных смесей для </a:t>
            </a:r>
            <a:r>
              <a:rPr lang="ru-RU" sz="2000" dirty="0" err="1" smtClean="0"/>
              <a:t>энтерального</a:t>
            </a:r>
            <a:r>
              <a:rPr lang="ru-RU" sz="2000" dirty="0" smtClean="0"/>
              <a:t> питания приводит к увеличению массы тела, однако наличие позитивного эффекта на мышечную силу и физическое функционирование – сомнителен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Обогащенные белковые смеси, </a:t>
            </a:r>
            <a:r>
              <a:rPr lang="ru-RU" sz="2000" dirty="0" err="1" smtClean="0"/>
              <a:t>эссенциальные</a:t>
            </a:r>
            <a:r>
              <a:rPr lang="ru-RU" sz="2000" dirty="0" smtClean="0"/>
              <a:t> </a:t>
            </a:r>
            <a:r>
              <a:rPr lang="ru-RU" sz="2000" dirty="0" err="1" smtClean="0"/>
              <a:t>фосфолипиды</a:t>
            </a:r>
            <a:r>
              <a:rPr lang="ru-RU" sz="2000" dirty="0" smtClean="0"/>
              <a:t> вероятно способны увеличить содержание мышечной массы и улучшить физическое функционирование, однако длительность эффекта неизвестна, также как не уточнены побочные эффекты данного вида терапии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Усиление эффекта от применения </a:t>
            </a:r>
            <a:r>
              <a:rPr lang="ru-RU" sz="2000" dirty="0" err="1" smtClean="0"/>
              <a:t>энтеральных</a:t>
            </a:r>
            <a:r>
              <a:rPr lang="ru-RU" sz="2000" dirty="0" smtClean="0"/>
              <a:t> смесей происходит на фоне активных з</a:t>
            </a:r>
            <a:r>
              <a:rPr lang="ru-RU" dirty="0" smtClean="0"/>
              <a:t>анятий физкультурой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4285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 забываем о возможности «</a:t>
            </a:r>
            <a:r>
              <a:rPr lang="ru-RU" sz="2400" b="1" dirty="0" err="1" smtClean="0"/>
              <a:t>саркопенического</a:t>
            </a:r>
            <a:r>
              <a:rPr lang="ru-RU" sz="2400" b="1" dirty="0" smtClean="0"/>
              <a:t> ожирения» </a:t>
            </a:r>
            <a:endParaRPr lang="ru-RU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73431"/>
            <a:ext cx="7704856" cy="578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</a:rPr>
              <a:t>3. Ведение пациентов с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саркопенией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. 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Эффекты витамина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Стандартизированные различия (доза не менее 400 МЕ/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сут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vs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placebo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8214" y="2928934"/>
            <a:ext cx="21431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11990" y="6596390"/>
            <a:ext cx="45320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Beaudard</a:t>
            </a:r>
            <a:r>
              <a:rPr lang="en-US" sz="1100" dirty="0" smtClean="0"/>
              <a:t> C. et al. </a:t>
            </a:r>
            <a:r>
              <a:rPr lang="it-IT" sz="1100" u="sng" dirty="0" smtClean="0">
                <a:hlinkClick r:id="rId2" tooltip="The Journal of clinical endocrinology and metabolism."/>
              </a:rPr>
              <a:t>J Clin Endocrinol Metab.</a:t>
            </a:r>
            <a:r>
              <a:rPr lang="it-IT" sz="1100" dirty="0" smtClean="0"/>
              <a:t> 2014 Nov;99(11):4336-45</a:t>
            </a:r>
            <a:endParaRPr lang="ru-RU" sz="1100" dirty="0"/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4357718" cy="537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143503" y="2000240"/>
            <a:ext cx="371477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Сила сжатия кисти:</a:t>
            </a:r>
          </a:p>
          <a:p>
            <a:pPr algn="ctr"/>
            <a:r>
              <a:rPr lang="ru-RU" dirty="0" smtClean="0"/>
              <a:t>SMD =  0,01 (95% ДИ -0.06 до 0,07); </a:t>
            </a:r>
            <a:r>
              <a:rPr lang="ru-RU" i="1" dirty="0" smtClean="0"/>
              <a:t>Р</a:t>
            </a:r>
            <a:r>
              <a:rPr lang="ru-RU" dirty="0" smtClean="0"/>
              <a:t> = 0,87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9" idx="1"/>
          </p:cNvCxnSpPr>
          <p:nvPr/>
        </p:nvCxnSpPr>
        <p:spPr>
          <a:xfrm rot="10800000" flipV="1">
            <a:off x="4643441" y="2461904"/>
            <a:ext cx="500063" cy="1812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143504" y="5357826"/>
            <a:ext cx="3714777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Мышечная сила нижних конечностей:</a:t>
            </a:r>
          </a:p>
          <a:p>
            <a:pPr algn="ctr"/>
            <a:r>
              <a:rPr lang="en-US" dirty="0" smtClean="0"/>
              <a:t>SMD 0.19 </a:t>
            </a:r>
            <a:r>
              <a:rPr lang="ru-RU" dirty="0" smtClean="0"/>
              <a:t>(</a:t>
            </a:r>
            <a:r>
              <a:rPr lang="en-US" dirty="0" smtClean="0"/>
              <a:t>95% </a:t>
            </a:r>
            <a:r>
              <a:rPr lang="ru-RU" dirty="0" smtClean="0"/>
              <a:t>ДИ 0.05-0.34); </a:t>
            </a:r>
            <a:r>
              <a:rPr lang="en-US" i="1" dirty="0" smtClean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 = 0,01</a:t>
            </a:r>
            <a:endParaRPr lang="ru-RU" dirty="0">
              <a:solidFill>
                <a:schemeClr val="accent2"/>
              </a:solidFill>
            </a:endParaRPr>
          </a:p>
        </p:txBody>
      </p:sp>
      <p:cxnSp>
        <p:nvCxnSpPr>
          <p:cNvPr id="13" name="Прямая со стрелкой 12"/>
          <p:cNvCxnSpPr>
            <a:stCxn id="12" idx="1"/>
          </p:cNvCxnSpPr>
          <p:nvPr/>
        </p:nvCxnSpPr>
        <p:spPr>
          <a:xfrm rot="10800000">
            <a:off x="3714744" y="4929199"/>
            <a:ext cx="1428760" cy="10287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214942" y="3429000"/>
            <a:ext cx="371477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Общая мышечная сила :</a:t>
            </a:r>
          </a:p>
          <a:p>
            <a:pPr algn="ctr"/>
            <a:r>
              <a:rPr lang="en-US" dirty="0" smtClean="0"/>
              <a:t>SMD 0,17 (95% </a:t>
            </a:r>
            <a:r>
              <a:rPr lang="ru-RU" dirty="0" smtClean="0"/>
              <a:t>ДИ 0.03-0.31); </a:t>
            </a:r>
            <a:r>
              <a:rPr lang="en-US" i="1" dirty="0" smtClean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 = 0,02</a:t>
            </a:r>
            <a:endParaRPr lang="ru-RU" dirty="0">
              <a:solidFill>
                <a:schemeClr val="accent2"/>
              </a:solidFill>
            </a:endParaRPr>
          </a:p>
        </p:txBody>
      </p:sp>
      <p:cxnSp>
        <p:nvCxnSpPr>
          <p:cNvPr id="17" name="Прямая со стрелкой 16"/>
          <p:cNvCxnSpPr>
            <a:stCxn id="16" idx="1"/>
          </p:cNvCxnSpPr>
          <p:nvPr/>
        </p:nvCxnSpPr>
        <p:spPr>
          <a:xfrm rot="10800000">
            <a:off x="4071934" y="3857629"/>
            <a:ext cx="1143008" cy="33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Уменьшение частоты падений на фоне терапии витамином Д (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8 P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КИ; 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n=2426)</a:t>
            </a:r>
            <a:endParaRPr lang="ru-RU" sz="2800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520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1750199" y="3321843"/>
            <a:ext cx="392909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17038" y="6550223"/>
            <a:ext cx="4826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Bischoff-Ferrari, Dawson-Hughes. et al  BMJ 2009, 2011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4143380"/>
            <a:ext cx="2500330" cy="78581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200-600 </a:t>
            </a:r>
            <a:r>
              <a:rPr lang="ru-RU" b="1" dirty="0" smtClean="0">
                <a:solidFill>
                  <a:schemeClr val="tx1"/>
                </a:solidFill>
              </a:rPr>
              <a:t>ЕД/</a:t>
            </a:r>
            <a:r>
              <a:rPr lang="ru-RU" b="1" dirty="0" err="1" smtClean="0">
                <a:solidFill>
                  <a:schemeClr val="tx1"/>
                </a:solidFill>
              </a:rPr>
              <a:t>сут</a:t>
            </a:r>
            <a:r>
              <a:rPr lang="ru-RU" b="1" dirty="0" smtClean="0">
                <a:solidFill>
                  <a:schemeClr val="tx1"/>
                </a:solidFill>
              </a:rPr>
              <a:t> – нет снижения частоты падений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1643050"/>
            <a:ext cx="3286148" cy="100013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r>
              <a:rPr lang="en-US" b="1" dirty="0" smtClean="0">
                <a:solidFill>
                  <a:schemeClr val="tx1"/>
                </a:solidFill>
              </a:rPr>
              <a:t>00-</a:t>
            </a:r>
            <a:r>
              <a:rPr lang="ru-RU" b="1" dirty="0" smtClean="0">
                <a:solidFill>
                  <a:schemeClr val="tx1"/>
                </a:solidFill>
              </a:rPr>
              <a:t>10</a:t>
            </a:r>
            <a:r>
              <a:rPr lang="en-US" b="1" dirty="0" smtClean="0">
                <a:solidFill>
                  <a:schemeClr val="tx1"/>
                </a:solidFill>
              </a:rPr>
              <a:t>00 </a:t>
            </a:r>
            <a:r>
              <a:rPr lang="ru-RU" b="1" dirty="0" smtClean="0">
                <a:solidFill>
                  <a:schemeClr val="tx1"/>
                </a:solidFill>
              </a:rPr>
              <a:t>ЕД/</a:t>
            </a:r>
            <a:r>
              <a:rPr lang="ru-RU" b="1" dirty="0" err="1" smtClean="0">
                <a:solidFill>
                  <a:schemeClr val="tx1"/>
                </a:solidFill>
              </a:rPr>
              <a:t>сут</a:t>
            </a:r>
            <a:r>
              <a:rPr lang="ru-RU" b="1" dirty="0" smtClean="0">
                <a:solidFill>
                  <a:schemeClr val="tx1"/>
                </a:solidFill>
              </a:rPr>
              <a:t> – снижение частоты падений на 34 %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57298"/>
            <a:ext cx="642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RR </a:t>
            </a:r>
            <a:r>
              <a:rPr lang="en-US" sz="1200" dirty="0" smtClean="0"/>
              <a:t>(95% CI</a:t>
            </a:r>
            <a:r>
              <a:rPr lang="ru-RU" sz="1200" dirty="0" smtClean="0"/>
              <a:t>)</a:t>
            </a:r>
            <a:endParaRPr lang="ru-RU" sz="1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</a:rPr>
              <a:t>4. Ведение пациентов с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саркопенией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. 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Рассматривается эффективность терапии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8214" y="2928934"/>
            <a:ext cx="21431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4282" y="1285860"/>
            <a:ext cx="5511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Заместительная терапия половыми гормонами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Использование ингибиторов </a:t>
            </a:r>
            <a:r>
              <a:rPr lang="ru-RU" dirty="0" err="1" smtClean="0"/>
              <a:t>миостатина</a:t>
            </a:r>
            <a:endParaRPr lang="ru-RU" dirty="0"/>
          </a:p>
        </p:txBody>
      </p:sp>
      <p:pic>
        <p:nvPicPr>
          <p:cNvPr id="1026" name="Picture 2" descr="Картинки по запросу myostatin inhibi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8717952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Госпитализация – «медвежья услуга» для формирования старческой астении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8214" y="2928934"/>
            <a:ext cx="21431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имени-1,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20000" contrast="35000"/>
          </a:blip>
          <a:stretch>
            <a:fillRect/>
          </a:stretch>
        </p:blipFill>
        <p:spPr>
          <a:xfrm>
            <a:off x="1214414" y="1000108"/>
            <a:ext cx="6500858" cy="5074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9" name="Скругленный прямоугольник 18"/>
          <p:cNvSpPr/>
          <p:nvPr/>
        </p:nvSpPr>
        <p:spPr>
          <a:xfrm>
            <a:off x="5643570" y="1285860"/>
            <a:ext cx="3000396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Количество часов в сутки, проведенное в разных положениях, во время нахождения в стационаре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857364"/>
            <a:ext cx="553998" cy="29992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Часов в день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480" y="6143644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лежа       	   сидя       	  стоя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6871" y="6581001"/>
            <a:ext cx="4967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Pedersen M.M. et </a:t>
            </a:r>
            <a:r>
              <a:rPr lang="en-US" sz="1200" dirty="0" err="1" smtClean="0"/>
              <a:t>al.J</a:t>
            </a:r>
            <a:r>
              <a:rPr lang="en-US" sz="1200" dirty="0" smtClean="0"/>
              <a:t> </a:t>
            </a:r>
            <a:r>
              <a:rPr lang="en-US" sz="1200" dirty="0" err="1" smtClean="0"/>
              <a:t>Gerontol</a:t>
            </a:r>
            <a:r>
              <a:rPr lang="en-US" sz="1200" dirty="0" smtClean="0"/>
              <a:t> A  </a:t>
            </a:r>
            <a:r>
              <a:rPr lang="en-US" sz="1200" dirty="0" err="1" smtClean="0"/>
              <a:t>Biol</a:t>
            </a:r>
            <a:r>
              <a:rPr lang="en-US" sz="1200" dirty="0" smtClean="0"/>
              <a:t> </a:t>
            </a:r>
            <a:r>
              <a:rPr lang="en-US" sz="1200" dirty="0" err="1" smtClean="0"/>
              <a:t>Sci</a:t>
            </a:r>
            <a:r>
              <a:rPr lang="en-US" sz="1200" dirty="0" smtClean="0"/>
              <a:t> Med </a:t>
            </a:r>
            <a:r>
              <a:rPr lang="en-US" sz="1200" dirty="0" err="1" smtClean="0"/>
              <a:t>Sci</a:t>
            </a:r>
            <a:r>
              <a:rPr lang="en-US" sz="1200" dirty="0" smtClean="0"/>
              <a:t>, 2013: 68; 331-337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1428736"/>
            <a:ext cx="142876" cy="142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00760" y="1285860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обычные пациенты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1714488"/>
            <a:ext cx="142876" cy="14287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000761" y="157161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пациенты, лишенные мобильности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  <a:effectLst/>
              </a:rPr>
              <a:t>Современные особенности подхода к ведению пациента пожилого возраста</a:t>
            </a:r>
            <a:endParaRPr lang="ru-RU" sz="30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428736"/>
            <a:ext cx="84296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Выделение </a:t>
            </a:r>
            <a:r>
              <a:rPr lang="ru-RU" sz="2000" dirty="0" err="1" smtClean="0"/>
              <a:t>гериатрических</a:t>
            </a:r>
            <a:r>
              <a:rPr lang="ru-RU" sz="2000" dirty="0" smtClean="0"/>
              <a:t> синдромов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Акцент на старческую астению (профилактика, лечение)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Цель лечения – поддержания качества жизни и </a:t>
            </a:r>
            <a:r>
              <a:rPr lang="ru-RU" sz="2000" b="1" dirty="0" smtClean="0">
                <a:solidFill>
                  <a:srgbClr val="FF0000"/>
                </a:solidFill>
              </a:rPr>
              <a:t>сохранение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независимости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Потребность в организации ухода за пациентами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Важное значение приобретает социальная помощь</a:t>
            </a:r>
            <a:endParaRPr lang="ru-RU" sz="2000" dirty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имени-4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2976" y="1500174"/>
            <a:ext cx="7500990" cy="4326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1928794" y="150017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Поступление в больницу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285992"/>
            <a:ext cx="553998" cy="21761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Функция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4786322"/>
            <a:ext cx="157163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Порог независимости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2571744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Пациент В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3500438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Пациент А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4000504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Реабилитация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4857760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Без реабилитации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592933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Время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228599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После выздоровления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Функциональные нарушения в период госпитализации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7307" y="6581001"/>
            <a:ext cx="1266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Kortebein</a:t>
            </a:r>
            <a:r>
              <a:rPr lang="en-US" sz="1200" dirty="0" smtClean="0"/>
              <a:t>, 2009</a:t>
            </a:r>
            <a:endParaRPr lang="ru-RU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Ухудшение физической активности, связанное с госпитализацией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00174"/>
            <a:ext cx="65722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Основные причины:</a:t>
            </a:r>
          </a:p>
          <a:p>
            <a:r>
              <a:rPr lang="ru-RU" dirty="0" smtClean="0"/>
              <a:t> 	</a:t>
            </a:r>
          </a:p>
          <a:p>
            <a:r>
              <a:rPr lang="ru-RU" dirty="0" smtClean="0"/>
              <a:t>	</a:t>
            </a:r>
            <a:r>
              <a:rPr lang="ru-RU" sz="2000" dirty="0" smtClean="0"/>
              <a:t>- Слабость мышц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	- Снижение выносливости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	- Плохой аппетит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	- Утомляемость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	- Снижение ежедневной активности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2214554"/>
            <a:ext cx="3429024" cy="17859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29256" y="2500306"/>
            <a:ext cx="314327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Прогрессирующая старческая астения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1626" y="6581001"/>
            <a:ext cx="1412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Falvey</a:t>
            </a:r>
            <a:r>
              <a:rPr lang="en-US" sz="1200" dirty="0" smtClean="0"/>
              <a:t>, PTJ, 2015</a:t>
            </a:r>
            <a:endParaRPr lang="ru-RU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Дополнительные факторы, влияющие на формирование старческой астении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8214" y="2928934"/>
            <a:ext cx="21431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Важность событий, приводящих к старческой астении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3" name="Рисунок 2" descr="Без имени-3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224" y="1071546"/>
            <a:ext cx="8001056" cy="5187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1142984"/>
            <a:ext cx="1357322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1. Исходная точка. Отсутствии значимых заболеваний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142984"/>
            <a:ext cx="1714512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2. Факторы риска при возможности реабилитации, например, грипп, перелом малоберцовой кости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1142984"/>
            <a:ext cx="1928826" cy="209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</a:rPr>
              <a:t>3. Факторы риска при невозможности реабилитации, например, </a:t>
            </a:r>
            <a:r>
              <a:rPr lang="ru-RU" sz="1300" b="1" dirty="0" smtClean="0">
                <a:solidFill>
                  <a:schemeClr val="accent2"/>
                </a:solidFill>
              </a:rPr>
              <a:t>боязнь падений и переломов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</a:rPr>
              <a:t>, недоедание, прием лекарств, вызывающих головокружение</a:t>
            </a:r>
            <a:endParaRPr lang="ru-RU" sz="13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785926"/>
            <a:ext cx="553998" cy="42148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Физическая сила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9058" y="621508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Время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0430" y="5214950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Порог независимости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0280" y="6581001"/>
            <a:ext cx="1413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Buchner D., 1992</a:t>
            </a:r>
            <a:endParaRPr lang="ru-RU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Индекс массы тела и риск переломов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</a:t>
            </a:r>
            <a:r>
              <a:rPr lang="ru-RU" sz="3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3100" b="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16 971)</a:t>
            </a:r>
            <a:endParaRPr lang="ru-RU" sz="3100" b="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8214" y="2928934"/>
            <a:ext cx="21431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40742" y="6596390"/>
            <a:ext cx="3703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</a:t>
            </a:r>
            <a:r>
              <a:rPr lang="ru-RU" sz="1100" dirty="0" smtClean="0"/>
              <a:t> </a:t>
            </a:r>
            <a:r>
              <a:rPr lang="en-US" sz="1100" dirty="0" err="1" smtClean="0"/>
              <a:t>Laet</a:t>
            </a:r>
            <a:r>
              <a:rPr lang="en-US" sz="1100" dirty="0" smtClean="0"/>
              <a:t> C et al. </a:t>
            </a:r>
            <a:r>
              <a:rPr lang="en-US" sz="1100" dirty="0" err="1" smtClean="0"/>
              <a:t>Osteoporos</a:t>
            </a:r>
            <a:r>
              <a:rPr lang="en-US" sz="1100" dirty="0" smtClean="0"/>
              <a:t> Int. 2005 Nov;16(11):1330-8</a:t>
            </a:r>
            <a:endParaRPr lang="ru-RU" sz="1100" dirty="0"/>
          </a:p>
        </p:txBody>
      </p:sp>
      <p:pic>
        <p:nvPicPr>
          <p:cNvPr id="175106" name="Picture 2" descr="graph of fracture and B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6786610" cy="531884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Профилактика </a:t>
            </a:r>
            <a:r>
              <a:rPr lang="ru-RU" sz="3600" dirty="0" err="1" smtClean="0">
                <a:solidFill>
                  <a:schemeClr val="tx1"/>
                </a:solidFill>
                <a:effectLst/>
              </a:rPr>
              <a:t>остеопороза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http://domsnov.ru/foto/treugol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14422"/>
            <a:ext cx="4905436" cy="490543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2214554"/>
            <a:ext cx="2786082" cy="6429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Движение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5857892"/>
            <a:ext cx="4000528" cy="857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Лекарственная терапия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9322" y="2214554"/>
            <a:ext cx="2786082" cy="6429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Диета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7143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</a:rPr>
              <a:t>Движение 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6978" name="AutoShape 2" descr="Картинки по запросу wal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0050" name="Picture 2" descr="http://ablebodies.org/wp-content/uploads/2012/04/River-fun-_Obstacle-course_0096P_2HK8636-e1339278614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496"/>
            <a:ext cx="4103917" cy="3643338"/>
          </a:xfrm>
          <a:prstGeom prst="rect">
            <a:avLst/>
          </a:prstGeom>
          <a:noFill/>
        </p:spPr>
      </p:pic>
      <p:pic>
        <p:nvPicPr>
          <p:cNvPr id="31746" name="Picture 2" descr="Аэробные упражнения во время разминки и последовательности вынослив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685845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Пищевые источники витамина 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084"/>
            <a:ext cx="8620751" cy="58579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214290"/>
            <a:ext cx="5524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Содержание витамина </a:t>
            </a:r>
            <a:r>
              <a:rPr lang="en-US" sz="3600" dirty="0" smtClean="0"/>
              <a:t>D</a:t>
            </a:r>
            <a:endParaRPr lang="ru-RU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7143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</a:rPr>
              <a:t>Продукты, богатые кальцием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1821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14282" y="2214554"/>
            <a:ext cx="1000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00430" y="2285992"/>
            <a:ext cx="1928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86446" y="2285992"/>
            <a:ext cx="12858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85918" y="4071942"/>
            <a:ext cx="1714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4282" y="5929330"/>
            <a:ext cx="135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43108" y="5929330"/>
            <a:ext cx="135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357166"/>
            <a:ext cx="6379721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Этапы эволюции препаратов кальция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114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66270" y="9434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AutoNum type="arabicPeriod"/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516688" y="1862138"/>
            <a:ext cx="2133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gray">
          <a:xfrm>
            <a:off x="1676308" y="2378896"/>
            <a:ext cx="389102" cy="3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I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gray">
          <a:xfrm>
            <a:off x="4378325" y="1844675"/>
            <a:ext cx="436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II 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gray">
          <a:xfrm>
            <a:off x="7258050" y="1484313"/>
            <a:ext cx="488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</a:rPr>
              <a:t>III </a:t>
            </a:r>
          </a:p>
        </p:txBody>
      </p:sp>
      <p:sp>
        <p:nvSpPr>
          <p:cNvPr id="53" name="Freeform 3"/>
          <p:cNvSpPr>
            <a:spLocks/>
          </p:cNvSpPr>
          <p:nvPr/>
        </p:nvSpPr>
        <p:spPr bwMode="gray">
          <a:xfrm>
            <a:off x="5219700" y="1066770"/>
            <a:ext cx="1368425" cy="781079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17A217">
                  <a:alpha val="32001"/>
                </a:srgbClr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AutoShape 4"/>
          <p:cNvSpPr>
            <a:spLocks noChangeArrowheads="1"/>
          </p:cNvSpPr>
          <p:nvPr/>
        </p:nvSpPr>
        <p:spPr bwMode="auto">
          <a:xfrm>
            <a:off x="3348038" y="1916113"/>
            <a:ext cx="2808287" cy="2592387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5"/>
          <p:cNvSpPr>
            <a:spLocks noChangeArrowheads="1"/>
          </p:cNvSpPr>
          <p:nvPr/>
        </p:nvSpPr>
        <p:spPr bwMode="gray">
          <a:xfrm>
            <a:off x="3635375" y="1844675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CC33"/>
              </a:gs>
              <a:gs pos="100000">
                <a:srgbClr val="185E1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 flipH="1">
            <a:off x="5292725" y="1916113"/>
            <a:ext cx="73025" cy="144462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AutoShape 7"/>
          <p:cNvSpPr>
            <a:spLocks noChangeArrowheads="1"/>
          </p:cNvSpPr>
          <p:nvPr/>
        </p:nvSpPr>
        <p:spPr bwMode="auto">
          <a:xfrm flipH="1">
            <a:off x="3851275" y="1916113"/>
            <a:ext cx="71438" cy="144462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AutoShape 8"/>
          <p:cNvSpPr>
            <a:spLocks noChangeArrowheads="1"/>
          </p:cNvSpPr>
          <p:nvPr/>
        </p:nvSpPr>
        <p:spPr bwMode="auto">
          <a:xfrm>
            <a:off x="6300788" y="1628775"/>
            <a:ext cx="2663825" cy="2376488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4B71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AutoShape 9"/>
          <p:cNvSpPr>
            <a:spLocks noChangeArrowheads="1"/>
          </p:cNvSpPr>
          <p:nvPr/>
        </p:nvSpPr>
        <p:spPr bwMode="gray">
          <a:xfrm>
            <a:off x="6588125" y="1484313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D8CE5"/>
              </a:gs>
              <a:gs pos="100000">
                <a:srgbClr val="32416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AutoShape 10"/>
          <p:cNvSpPr>
            <a:spLocks noChangeArrowheads="1"/>
          </p:cNvSpPr>
          <p:nvPr/>
        </p:nvSpPr>
        <p:spPr bwMode="auto">
          <a:xfrm flipH="1">
            <a:off x="8172450" y="1557338"/>
            <a:ext cx="71438" cy="142875"/>
          </a:xfrm>
          <a:prstGeom prst="octagon">
            <a:avLst>
              <a:gd name="adj" fmla="val 29287"/>
            </a:avLst>
          </a:prstGeom>
          <a:solidFill>
            <a:srgbClr val="6FC5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AutoShape 11"/>
          <p:cNvSpPr>
            <a:spLocks noChangeArrowheads="1"/>
          </p:cNvSpPr>
          <p:nvPr/>
        </p:nvSpPr>
        <p:spPr bwMode="auto">
          <a:xfrm flipH="1">
            <a:off x="6732588" y="1557338"/>
            <a:ext cx="71437" cy="142875"/>
          </a:xfrm>
          <a:prstGeom prst="octagon">
            <a:avLst>
              <a:gd name="adj" fmla="val 29287"/>
            </a:avLst>
          </a:prstGeom>
          <a:solidFill>
            <a:srgbClr val="6FC5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Freeform 12"/>
          <p:cNvSpPr>
            <a:spLocks/>
          </p:cNvSpPr>
          <p:nvPr/>
        </p:nvSpPr>
        <p:spPr bwMode="gray">
          <a:xfrm>
            <a:off x="1979613" y="1270000"/>
            <a:ext cx="1279022" cy="939800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E8D4C">
                  <a:alpha val="32001"/>
                </a:srgbClr>
              </a:gs>
              <a:gs pos="100000">
                <a:srgbClr val="EC823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gray">
          <a:xfrm>
            <a:off x="4378325" y="1844675"/>
            <a:ext cx="436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II </a:t>
            </a: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gray">
          <a:xfrm>
            <a:off x="7258050" y="1484313"/>
            <a:ext cx="488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</a:rPr>
              <a:t>III 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85462" y="2095500"/>
            <a:ext cx="2841625" cy="2808287"/>
            <a:chOff x="576" y="1836"/>
            <a:chExt cx="1446" cy="2094"/>
          </a:xfrm>
        </p:grpSpPr>
        <p:sp>
          <p:nvSpPr>
            <p:cNvPr id="66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EC823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FFA76C"/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Text Box 20"/>
            <p:cNvSpPr txBox="1">
              <a:spLocks noChangeArrowheads="1"/>
            </p:cNvSpPr>
            <p:nvPr/>
          </p:nvSpPr>
          <p:spPr bwMode="gray">
            <a:xfrm>
              <a:off x="1195" y="1836"/>
              <a:ext cx="19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folHlink"/>
                </a:buClr>
                <a:buFont typeface="Wingdings" pitchFamily="2" charset="2"/>
                <a:buChar char="w"/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folHlink"/>
                </a:buClr>
                <a:buFont typeface="Wingdings" pitchFamily="2" charset="2"/>
                <a:buChar char="w"/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folHlink"/>
                </a:buClr>
                <a:buFont typeface="Wingdings" pitchFamily="2" charset="2"/>
                <a:buChar char="w"/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folHlink"/>
                </a:buClr>
                <a:buFont typeface="Wingdings" pitchFamily="2" charset="2"/>
                <a:buChar char="w"/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>
                  <a:solidFill>
                    <a:srgbClr val="FFFFFF"/>
                  </a:solidFill>
                </a:rPr>
                <a:t>I </a:t>
              </a:r>
            </a:p>
          </p:txBody>
        </p:sp>
        <p:sp>
          <p:nvSpPr>
            <p:cNvPr id="71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folHlink"/>
                </a:buClr>
                <a:buFont typeface="Wingdings" pitchFamily="2" charset="2"/>
                <a:buChar char="w"/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folHlink"/>
                </a:buClr>
                <a:buFont typeface="Wingdings" pitchFamily="2" charset="2"/>
                <a:buChar char="w"/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folHlink"/>
                </a:buClr>
                <a:buFont typeface="Wingdings" pitchFamily="2" charset="2"/>
                <a:buChar char="w"/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folHlink"/>
                </a:buClr>
                <a:buFont typeface="Wingdings" pitchFamily="2" charset="2"/>
                <a:buChar char="w"/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72" name="Text Box 22"/>
          <p:cNvSpPr txBox="1">
            <a:spLocks noChangeArrowheads="1"/>
          </p:cNvSpPr>
          <p:nvPr/>
        </p:nvSpPr>
        <p:spPr bwMode="auto">
          <a:xfrm>
            <a:off x="3635375" y="2349500"/>
            <a:ext cx="2133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200" dirty="0">
                <a:solidFill>
                  <a:srgbClr val="000000"/>
                </a:solidFill>
              </a:rPr>
              <a:t>При использовании риск переломов снижается на </a:t>
            </a:r>
            <a:r>
              <a:rPr lang="ru-RU" sz="1200" dirty="0">
                <a:solidFill>
                  <a:schemeClr val="accent2"/>
                </a:solidFill>
              </a:rPr>
              <a:t>30%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755650" y="2852738"/>
            <a:ext cx="2133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200" dirty="0">
                <a:solidFill>
                  <a:srgbClr val="000000"/>
                </a:solidFill>
              </a:rPr>
              <a:t>При использовании риск переломов снижается на </a:t>
            </a:r>
            <a:r>
              <a:rPr lang="ru-RU" sz="1200" dirty="0">
                <a:solidFill>
                  <a:schemeClr val="accent2"/>
                </a:solidFill>
              </a:rPr>
              <a:t>10%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6516688" y="1862138"/>
            <a:ext cx="2133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w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200" dirty="0">
                <a:solidFill>
                  <a:srgbClr val="000000"/>
                </a:solidFill>
              </a:rPr>
              <a:t>При использовании риск переломов снижается на </a:t>
            </a:r>
            <a:r>
              <a:rPr lang="ru-RU" sz="1200" dirty="0">
                <a:solidFill>
                  <a:schemeClr val="accent2"/>
                </a:solidFill>
              </a:rPr>
              <a:t>45%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75" name="Rectangle 26"/>
          <p:cNvSpPr>
            <a:spLocks noChangeArrowheads="1"/>
          </p:cNvSpPr>
          <p:nvPr/>
        </p:nvSpPr>
        <p:spPr bwMode="auto">
          <a:xfrm>
            <a:off x="3348038" y="3284538"/>
            <a:ext cx="280828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ru-RU" sz="1200" dirty="0">
                <a:solidFill>
                  <a:srgbClr val="000066"/>
                </a:solidFill>
              </a:rPr>
              <a:t>Содержат  соль кальция </a:t>
            </a:r>
          </a:p>
          <a:p>
            <a:pPr lvl="1"/>
            <a:r>
              <a:rPr lang="ru-RU" sz="1200" dirty="0">
                <a:solidFill>
                  <a:srgbClr val="000066"/>
                </a:solidFill>
              </a:rPr>
              <a:t>Содержат витамин D3</a:t>
            </a:r>
          </a:p>
        </p:txBody>
      </p:sp>
      <p:sp>
        <p:nvSpPr>
          <p:cNvPr id="76" name="Rectangle 27"/>
          <p:cNvSpPr>
            <a:spLocks noChangeArrowheads="1"/>
          </p:cNvSpPr>
          <p:nvPr/>
        </p:nvSpPr>
        <p:spPr bwMode="auto">
          <a:xfrm>
            <a:off x="320675" y="3619500"/>
            <a:ext cx="29781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ru-RU" sz="1200" i="1" dirty="0">
                <a:solidFill>
                  <a:srgbClr val="000066"/>
                </a:solidFill>
              </a:rPr>
              <a:t>Содержат простые соли:</a:t>
            </a:r>
            <a:r>
              <a:rPr lang="ru-RU" sz="1200" dirty="0">
                <a:solidFill>
                  <a:srgbClr val="000066"/>
                </a:solidFill>
              </a:rPr>
              <a:t> глюконат кальция, глицерофосфат кальция  </a:t>
            </a:r>
            <a:r>
              <a:rPr lang="ru-RU" sz="1200" dirty="0" err="1">
                <a:solidFill>
                  <a:srgbClr val="000066"/>
                </a:solidFill>
              </a:rPr>
              <a:t>лактат</a:t>
            </a:r>
            <a:r>
              <a:rPr lang="ru-RU" sz="1200" dirty="0">
                <a:solidFill>
                  <a:srgbClr val="000066"/>
                </a:solidFill>
              </a:rPr>
              <a:t> кальция</a:t>
            </a:r>
          </a:p>
        </p:txBody>
      </p:sp>
      <p:sp>
        <p:nvSpPr>
          <p:cNvPr id="77" name="Rectangle 28"/>
          <p:cNvSpPr>
            <a:spLocks noChangeArrowheads="1"/>
          </p:cNvSpPr>
          <p:nvPr/>
        </p:nvSpPr>
        <p:spPr bwMode="auto">
          <a:xfrm>
            <a:off x="6211888" y="2543175"/>
            <a:ext cx="284162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ru-RU" sz="1200" dirty="0">
                <a:solidFill>
                  <a:srgbClr val="000066"/>
                </a:solidFill>
              </a:rPr>
              <a:t>Содержат  соль кальция </a:t>
            </a:r>
          </a:p>
          <a:p>
            <a:pPr lvl="1"/>
            <a:r>
              <a:rPr lang="ru-RU" sz="1200" dirty="0">
                <a:solidFill>
                  <a:srgbClr val="000066"/>
                </a:solidFill>
              </a:rPr>
              <a:t>Содержат витамин D3</a:t>
            </a:r>
          </a:p>
          <a:p>
            <a:pPr lvl="1"/>
            <a:r>
              <a:rPr lang="ru-RU" sz="1200" dirty="0">
                <a:solidFill>
                  <a:srgbClr val="000066"/>
                </a:solidFill>
              </a:rPr>
              <a:t>Содержат </a:t>
            </a:r>
            <a:r>
              <a:rPr lang="ru-RU" sz="1200" dirty="0" err="1">
                <a:solidFill>
                  <a:srgbClr val="000066"/>
                </a:solidFill>
              </a:rPr>
              <a:t>остеотропные</a:t>
            </a:r>
            <a:r>
              <a:rPr lang="ru-RU" sz="1200" dirty="0">
                <a:solidFill>
                  <a:srgbClr val="000066"/>
                </a:solidFill>
              </a:rPr>
              <a:t> 	минералы </a:t>
            </a:r>
          </a:p>
        </p:txBody>
      </p:sp>
      <p:pic>
        <p:nvPicPr>
          <p:cNvPr id="78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89" y="4953951"/>
            <a:ext cx="1728787" cy="10826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9" y="4562475"/>
            <a:ext cx="2039938" cy="11525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31" descr="111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01" y="4018757"/>
            <a:ext cx="2232025" cy="1150938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Прямоугольник 81"/>
          <p:cNvSpPr/>
          <p:nvPr/>
        </p:nvSpPr>
        <p:spPr>
          <a:xfrm>
            <a:off x="993692" y="6036626"/>
            <a:ext cx="6366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66"/>
                </a:solidFill>
              </a:rPr>
              <a:t>Михайлов И.Б, </a:t>
            </a:r>
            <a:r>
              <a:rPr lang="ru-RU" sz="900" dirty="0" err="1">
                <a:solidFill>
                  <a:srgbClr val="000066"/>
                </a:solidFill>
              </a:rPr>
              <a:t>д.м.н</a:t>
            </a:r>
            <a:r>
              <a:rPr lang="ru-RU" sz="900" dirty="0">
                <a:solidFill>
                  <a:srgbClr val="000066"/>
                </a:solidFill>
              </a:rPr>
              <a:t>, профессор,  заведующий кафедрой клинической фармакологии, Профилактика дефицита кальция у детей,  Методическое пособие для врачей педиатров, Санкт-Петербург, 2006 г</a:t>
            </a:r>
          </a:p>
        </p:txBody>
      </p:sp>
    </p:spTree>
    <p:extLst>
      <p:ext uri="{BB962C8B-B14F-4D97-AF65-F5344CB8AC3E}">
        <p14:creationId xmlns:p14="http://schemas.microsoft.com/office/powerpoint/2010/main" val="334282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498"/>
            <a:ext cx="9144000" cy="686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6581001"/>
            <a:ext cx="68580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А.И. </a:t>
            </a:r>
            <a:r>
              <a:rPr lang="ru-RU" sz="1050" dirty="0" err="1" smtClean="0"/>
              <a:t>Мелёхин</a:t>
            </a:r>
            <a:r>
              <a:rPr lang="ru-RU" sz="1050" dirty="0" smtClean="0"/>
              <a:t> </a:t>
            </a:r>
            <a:r>
              <a:rPr lang="en-US" sz="1050" dirty="0" smtClean="0"/>
              <a:t>http://www.clinmelehin.com/single-post/2016/07/03</a:t>
            </a:r>
            <a:r>
              <a:rPr lang="ru-RU" sz="1050" dirty="0" smtClean="0"/>
              <a:t>/</a:t>
            </a:r>
            <a:r>
              <a:rPr lang="ru-RU" sz="1050" dirty="0" err="1" smtClean="0"/>
              <a:t>Гериатрические</a:t>
            </a:r>
            <a:r>
              <a:rPr lang="ru-RU" sz="1050" dirty="0" smtClean="0"/>
              <a:t>  синдромы</a:t>
            </a:r>
            <a:endParaRPr lang="ru-RU" sz="1050" dirty="0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808" y="796184"/>
            <a:ext cx="6379721" cy="51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endParaRPr lang="ru-RU" sz="2800" b="1" dirty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14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674326" y="6009356"/>
            <a:ext cx="77771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8321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Роль минералов в костном метаболизме </a:t>
            </a:r>
          </a:p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9" y="857232"/>
            <a:ext cx="8786137" cy="50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04" y="6100796"/>
            <a:ext cx="6998296" cy="75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EE6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21AA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7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gray">
          <a:xfrm rot="-7829975">
            <a:off x="4997450" y="3798888"/>
            <a:ext cx="1103313" cy="217487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C9C9C9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gray">
          <a:xfrm rot="-743917">
            <a:off x="2743200" y="3276600"/>
            <a:ext cx="1146175" cy="19843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CCCCCC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0" y="2057400"/>
            <a:ext cx="1828800" cy="1828800"/>
            <a:chOff x="2400" y="1488"/>
            <a:chExt cx="1152" cy="115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42013" name="Oval 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33"/>
                  </a:gs>
                  <a:gs pos="100000">
                    <a:srgbClr val="0C320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14" name="Freeform 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80906" name="Text Box 10"/>
            <p:cNvSpPr txBox="1">
              <a:spLocks noChangeArrowheads="1"/>
            </p:cNvSpPr>
            <p:nvPr/>
          </p:nvSpPr>
          <p:spPr bwMode="gray">
            <a:xfrm>
              <a:off x="2903" y="1989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295400" y="2438400"/>
            <a:ext cx="1981200" cy="2057400"/>
            <a:chOff x="624" y="1584"/>
            <a:chExt cx="1248" cy="1296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42009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A776F0"/>
                  </a:gs>
                  <a:gs pos="100000">
                    <a:srgbClr val="6A4B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10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A776F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80916" name="Text Box 20"/>
            <p:cNvSpPr txBox="1">
              <a:spLocks noChangeArrowheads="1"/>
            </p:cNvSpPr>
            <p:nvPr/>
          </p:nvSpPr>
          <p:spPr bwMode="gray">
            <a:xfrm>
              <a:off x="1185" y="2160"/>
              <a:ext cx="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334000" y="3962400"/>
            <a:ext cx="2286000" cy="2286000"/>
            <a:chOff x="3360" y="2688"/>
            <a:chExt cx="1440" cy="1440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360" y="2688"/>
              <a:ext cx="1440" cy="1440"/>
              <a:chOff x="2016" y="1920"/>
              <a:chExt cx="1680" cy="1680"/>
            </a:xfrm>
          </p:grpSpPr>
          <p:sp>
            <p:nvSpPr>
              <p:cNvPr id="42005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A8228"/>
                  </a:gs>
                  <a:gs pos="100000">
                    <a:srgbClr val="80431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06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A822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80921" name="Text Box 25"/>
            <p:cNvSpPr txBox="1">
              <a:spLocks noChangeArrowheads="1"/>
            </p:cNvSpPr>
            <p:nvPr/>
          </p:nvSpPr>
          <p:spPr bwMode="gray">
            <a:xfrm>
              <a:off x="4080" y="3312"/>
              <a:ext cx="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1991" name="Oval 26"/>
          <p:cNvSpPr>
            <a:spLocks noChangeArrowheads="1"/>
          </p:cNvSpPr>
          <p:nvPr/>
        </p:nvSpPr>
        <p:spPr bwMode="auto">
          <a:xfrm>
            <a:off x="1828800" y="4572000"/>
            <a:ext cx="914400" cy="152400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992" name="Oval 27"/>
          <p:cNvSpPr>
            <a:spLocks noChangeArrowheads="1"/>
          </p:cNvSpPr>
          <p:nvPr/>
        </p:nvSpPr>
        <p:spPr bwMode="auto">
          <a:xfrm>
            <a:off x="4343400" y="3962400"/>
            <a:ext cx="762000" cy="114300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993" name="Oval 28"/>
          <p:cNvSpPr>
            <a:spLocks noChangeArrowheads="1"/>
          </p:cNvSpPr>
          <p:nvPr/>
        </p:nvSpPr>
        <p:spPr bwMode="auto">
          <a:xfrm>
            <a:off x="5886450" y="6353175"/>
            <a:ext cx="1219200" cy="152400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0928" name="Rectangle 3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062912" cy="6302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66"/>
                </a:solidFill>
              </a:rPr>
              <a:t>Роль минералов в костном метаболизме</a:t>
            </a:r>
          </a:p>
        </p:txBody>
      </p:sp>
      <p:pic>
        <p:nvPicPr>
          <p:cNvPr id="41995" name="Picture 33" descr="L_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2565400"/>
            <a:ext cx="6191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34" descr="L_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619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35" descr="L_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68638"/>
            <a:ext cx="5476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36" descr="s_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2867025"/>
            <a:ext cx="454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37" descr="s_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5038725"/>
            <a:ext cx="471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38" descr="s_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3357563"/>
            <a:ext cx="463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Rectangle 40"/>
          <p:cNvSpPr>
            <a:spLocks noChangeArrowheads="1"/>
          </p:cNvSpPr>
          <p:nvPr/>
        </p:nvSpPr>
        <p:spPr bwMode="auto">
          <a:xfrm>
            <a:off x="6011863" y="1441450"/>
            <a:ext cx="31321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i="1"/>
              <a:t>Oдин из факторов, провоцирующих потерю костной массы у пожилых людей – значительный дефицит цинка и/или меди из-за ограниченного потребления или нарушенной абсорбции…</a:t>
            </a:r>
            <a:r>
              <a:rPr lang="ru-RU" altLang="ru-RU" sz="1600" i="1"/>
              <a:t> </a:t>
            </a:r>
            <a:endParaRPr lang="en-US" altLang="ru-RU" sz="1600" i="1"/>
          </a:p>
          <a:p>
            <a:pPr eaLnBrk="1" hangingPunct="1"/>
            <a:r>
              <a:rPr lang="ru-RU" altLang="ru-RU" sz="1600" i="1"/>
              <a:t>Thomson &amp; Keelan, 1986</a:t>
            </a:r>
          </a:p>
        </p:txBody>
      </p:sp>
      <p:sp>
        <p:nvSpPr>
          <p:cNvPr id="42002" name="Rectangle 41"/>
          <p:cNvSpPr>
            <a:spLocks noChangeArrowheads="1"/>
          </p:cNvSpPr>
          <p:nvPr/>
        </p:nvSpPr>
        <p:spPr bwMode="auto">
          <a:xfrm>
            <a:off x="857250" y="5157788"/>
            <a:ext cx="36433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i="1"/>
              <a:t>Парадоксально, но изолированный прием кальция может усугубить проявления дефицита цинка и меди </a:t>
            </a:r>
            <a:endParaRPr lang="en-US" altLang="ru-RU" sz="1600" i="1"/>
          </a:p>
          <a:p>
            <a:pPr eaLnBrk="1" hangingPunct="1"/>
            <a:r>
              <a:rPr lang="da-DK" altLang="ru-RU" sz="1600" i="1"/>
              <a:t>Snedeker et al. 1982; Grekas et al. 1988</a:t>
            </a:r>
            <a:endParaRPr lang="ru-RU" altLang="ru-RU" sz="1600" i="1"/>
          </a:p>
        </p:txBody>
      </p:sp>
    </p:spTree>
    <p:extLst>
      <p:ext uri="{BB962C8B-B14F-4D97-AF65-F5344CB8AC3E}">
        <p14:creationId xmlns:p14="http://schemas.microsoft.com/office/powerpoint/2010/main" val="2951276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14290"/>
            <a:ext cx="6379721" cy="51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114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66270" y="9434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66"/>
              </a:solidFill>
            </a:endParaRP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547444"/>
              </p:ext>
            </p:extLst>
          </p:nvPr>
        </p:nvGraphicFramePr>
        <p:xfrm>
          <a:off x="214283" y="3022600"/>
          <a:ext cx="8715434" cy="3535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4646"/>
                <a:gridCol w="985749"/>
                <a:gridCol w="2071702"/>
                <a:gridCol w="1357322"/>
                <a:gridCol w="2286015"/>
              </a:tblGrid>
              <a:tr h="3657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КАЛЬЦЕМИН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6" marB="60966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КАЛЬЦЕМИН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 АДВАНС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6" marB="60966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СУТОЧНАЯ ПОТРЕБНОСТЬ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6" marB="60966" anchor="ctr"/>
                </a:tc>
              </a:tr>
              <a:tr h="60966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Кальция цитрата  и кальция карбоната 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250 мг</a:t>
                      </a:r>
                      <a:endParaRPr lang="ru-RU" sz="1600" b="1" dirty="0"/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Кальция цитрата  и кальция карбоната 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500 мг</a:t>
                      </a:r>
                      <a:endParaRPr lang="ru-RU" sz="1600" b="1" dirty="0"/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1000 - 1300 мг</a:t>
                      </a:r>
                      <a:endParaRPr lang="ru-RU" sz="1600" b="1" dirty="0"/>
                    </a:p>
                  </a:txBody>
                  <a:tcPr marT="60966" marB="60966" anchor="ctr"/>
                </a:tc>
              </a:tr>
              <a:tr h="36579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Витамин D3 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 МЕ</a:t>
                      </a:r>
                      <a:endParaRPr lang="ru-RU" sz="1600" b="1" dirty="0"/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Витамин D3 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200 МЕ</a:t>
                      </a:r>
                      <a:endParaRPr lang="ru-RU" sz="1600" b="1" dirty="0"/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400 – 800 МЕ</a:t>
                      </a:r>
                      <a:endParaRPr lang="ru-RU" sz="1600" b="1" dirty="0"/>
                    </a:p>
                  </a:txBody>
                  <a:tcPr marT="60966" marB="60966" anchor="ctr"/>
                </a:tc>
              </a:tr>
              <a:tr h="36579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Медь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0,5 мг</a:t>
                      </a:r>
                      <a:endParaRPr lang="ru-RU" sz="1600" b="1" dirty="0"/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Медь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 мг</a:t>
                      </a:r>
                      <a:endParaRPr lang="ru-RU" sz="1600" b="1" dirty="0"/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0,9 – 3 мг</a:t>
                      </a:r>
                      <a:endParaRPr lang="ru-RU" sz="1600" b="1" dirty="0"/>
                    </a:p>
                  </a:txBody>
                  <a:tcPr marT="60966" marB="60966" anchor="ctr"/>
                </a:tc>
              </a:tr>
              <a:tr h="36579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Цинк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 мг</a:t>
                      </a:r>
                      <a:endParaRPr lang="ru-RU" sz="1600" b="1" dirty="0"/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Цинк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7,5 мг</a:t>
                      </a:r>
                      <a:endParaRPr lang="ru-RU" sz="1600" b="1" dirty="0"/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 – 15 мг</a:t>
                      </a:r>
                      <a:endParaRPr lang="ru-RU" sz="1600" b="1" dirty="0"/>
                    </a:p>
                  </a:txBody>
                  <a:tcPr marT="60966" marB="60966" anchor="ctr"/>
                </a:tc>
              </a:tr>
              <a:tr h="36579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Марганец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0,5 мг</a:t>
                      </a:r>
                      <a:endParaRPr lang="ru-RU" sz="1600" b="1" dirty="0"/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Марганец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1,8 мг</a:t>
                      </a:r>
                      <a:endParaRPr lang="ru-RU" sz="1600" b="1" dirty="0"/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 – 5 мг</a:t>
                      </a:r>
                      <a:endParaRPr lang="ru-RU" sz="1600" b="1" dirty="0"/>
                    </a:p>
                  </a:txBody>
                  <a:tcPr marT="60966" marB="60966" anchor="ctr"/>
                </a:tc>
              </a:tr>
              <a:tr h="36579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Бор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 мкг</a:t>
                      </a:r>
                      <a:endParaRPr lang="ru-RU" sz="1600" b="1" dirty="0"/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Бор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250 мкг</a:t>
                      </a:r>
                      <a:endParaRPr lang="ru-RU" sz="1600" b="1" dirty="0"/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 – 3 мг</a:t>
                      </a:r>
                      <a:endParaRPr lang="ru-RU" sz="1600" b="1" dirty="0"/>
                    </a:p>
                  </a:txBody>
                  <a:tcPr marT="60966" marB="60966" anchor="ctr"/>
                </a:tc>
              </a:tr>
              <a:tr h="365797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Магний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40 мг</a:t>
                      </a:r>
                      <a:endParaRPr lang="ru-RU" sz="1600" b="1" dirty="0"/>
                    </a:p>
                  </a:txBody>
                  <a:tcPr marT="60966" marB="609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55 – 400 мг</a:t>
                      </a:r>
                      <a:endParaRPr lang="ru-RU" sz="1600" b="1" dirty="0"/>
                    </a:p>
                  </a:txBody>
                  <a:tcPr marT="60966" marB="60966" anchor="ctr"/>
                </a:tc>
              </a:tr>
            </a:tbl>
          </a:graphicData>
        </a:graphic>
      </p:graphicFrame>
      <p:pic>
        <p:nvPicPr>
          <p:cNvPr id="7" name="Picture 5" descr="кальцеми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2492368" cy="225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кальцемин адван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714356"/>
            <a:ext cx="2534054" cy="223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2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83007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костной ткани –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прочности скелета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114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335512" y="4535166"/>
            <a:ext cx="8451330" cy="17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Выводы</a:t>
            </a:r>
            <a:r>
              <a:rPr lang="ru-RU" sz="2400" b="1" i="1" dirty="0" smtClean="0">
                <a:solidFill>
                  <a:srgbClr val="005392"/>
                </a:solidFill>
              </a:rPr>
              <a:t> исследования</a:t>
            </a:r>
            <a:r>
              <a:rPr lang="ru-RU" sz="2400" dirty="0" smtClean="0">
                <a:solidFill>
                  <a:srgbClr val="005392"/>
                </a:solidFill>
              </a:rPr>
              <a:t>: потери </a:t>
            </a:r>
            <a:r>
              <a:rPr lang="ru-RU" sz="2400" dirty="0">
                <a:solidFill>
                  <a:srgbClr val="005392"/>
                </a:solidFill>
              </a:rPr>
              <a:t>костной массы у женщин в постменопаузе, наряду с дополнительным приемом кальция, могут быть приостановлены дополнительны потреблением </a:t>
            </a:r>
            <a:r>
              <a:rPr lang="ru-RU" sz="2400" dirty="0" smtClean="0">
                <a:solidFill>
                  <a:srgbClr val="005392"/>
                </a:solidFill>
              </a:rPr>
              <a:t>микроэлементов.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800" dirty="0" smtClean="0">
                <a:solidFill>
                  <a:schemeClr val="accent5">
                    <a:lumMod val="75000"/>
                  </a:schemeClr>
                </a:solidFill>
              </a:rPr>
              <a:t>Т</a:t>
            </a:r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he </a:t>
            </a:r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role of trace minerals in </a:t>
            </a:r>
            <a:r>
              <a:rPr lang="en-US" sz="800" dirty="0" err="1">
                <a:solidFill>
                  <a:schemeClr val="accent5">
                    <a:lumMod val="75000"/>
                  </a:schemeClr>
                </a:solidFill>
              </a:rPr>
              <a:t>osteoporosis.P</a:t>
            </a:r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 D </a:t>
            </a:r>
            <a:r>
              <a:rPr lang="en-US" sz="800" dirty="0" err="1">
                <a:solidFill>
                  <a:schemeClr val="accent5">
                    <a:lumMod val="75000"/>
                  </a:schemeClr>
                </a:solidFill>
              </a:rPr>
              <a:t>Saltmana</a:t>
            </a:r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 &amp; L G </a:t>
            </a:r>
            <a:r>
              <a:rPr lang="en-US" sz="800" dirty="0" err="1">
                <a:solidFill>
                  <a:schemeClr val="accent5">
                    <a:lumMod val="75000"/>
                  </a:schemeClr>
                </a:solidFill>
              </a:rPr>
              <a:t>Strausea</a:t>
            </a:r>
            <a:r>
              <a:rPr lang="ru-RU" sz="8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Dept. of Biology, University of California San Diego, La Jolla 92093.Published online: 27 Aug 2013</a:t>
            </a:r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800" dirty="0" err="1" smtClean="0">
                <a:solidFill>
                  <a:schemeClr val="accent5">
                    <a:lumMod val="75000"/>
                  </a:schemeClr>
                </a:solidFill>
              </a:rPr>
              <a:t>Strause</a:t>
            </a:r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L., </a:t>
            </a:r>
            <a:r>
              <a:rPr lang="en-US" sz="800" dirty="0" err="1">
                <a:solidFill>
                  <a:schemeClr val="accent5">
                    <a:lumMod val="75000"/>
                  </a:schemeClr>
                </a:solidFill>
              </a:rPr>
              <a:t>Saltman</a:t>
            </a:r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 P., Smith K.T., </a:t>
            </a:r>
            <a:r>
              <a:rPr lang="en-US" sz="800" dirty="0" err="1">
                <a:solidFill>
                  <a:schemeClr val="accent5">
                    <a:lumMod val="75000"/>
                  </a:schemeClr>
                </a:solidFill>
              </a:rPr>
              <a:t>Bracker</a:t>
            </a:r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 M., Andon M.B. Spinal bone loss in postmenopausal women supplemented with calcium and trace minerals. J </a:t>
            </a:r>
            <a:r>
              <a:rPr lang="en-US" sz="800" dirty="0" err="1">
                <a:solidFill>
                  <a:schemeClr val="accent5">
                    <a:lumMod val="75000"/>
                  </a:schemeClr>
                </a:solidFill>
              </a:rPr>
              <a:t>Nutr</a:t>
            </a:r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. 1994;124(7):1060-4.</a:t>
            </a:r>
            <a:endParaRPr lang="ru-RU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202363"/>
              </p:ext>
            </p:extLst>
          </p:nvPr>
        </p:nvGraphicFramePr>
        <p:xfrm>
          <a:off x="1041790" y="1571612"/>
          <a:ext cx="7102110" cy="259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r:id="rId4" imgW="6334293" imgH="2542252" progId="Excel.Sheet.8">
                  <p:embed/>
                </p:oleObj>
              </mc:Choice>
              <mc:Fallback>
                <p:oleObj r:id="rId4" imgW="6334293" imgH="2542252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790" y="1571612"/>
                        <a:ext cx="7102110" cy="259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00100" y="1142984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МПК относительно исходной, %</a:t>
            </a:r>
          </a:p>
        </p:txBody>
      </p:sp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1712869" y="3857627"/>
            <a:ext cx="6183280" cy="582432"/>
            <a:chOff x="1632670" y="1089962"/>
            <a:chExt cx="5232769" cy="50318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632670" y="1147612"/>
              <a:ext cx="1048435" cy="445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Плацебо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985523" y="1116009"/>
              <a:ext cx="1134283" cy="440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 smtClean="0">
                  <a:solidFill>
                    <a:srgbClr val="0053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Минералы</a:t>
              </a:r>
              <a:endParaRPr lang="en-US" sz="1600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sz="1600" dirty="0" smtClean="0">
                  <a:solidFill>
                    <a:srgbClr val="0053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(Zn, </a:t>
              </a:r>
              <a:r>
                <a:rPr lang="en-US" sz="1600" dirty="0" err="1" smtClean="0">
                  <a:solidFill>
                    <a:srgbClr val="0053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Mn</a:t>
              </a:r>
              <a:r>
                <a:rPr lang="en-US" sz="1600" dirty="0" smtClean="0">
                  <a:solidFill>
                    <a:srgbClr val="0053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Cu) </a:t>
              </a:r>
              <a:endParaRPr lang="ru-RU" sz="1600" dirty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119806" y="1107877"/>
              <a:ext cx="1362200" cy="457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rgbClr val="0053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Кальций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503240" y="1089962"/>
              <a:ext cx="1362199" cy="457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Кальций + 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инералы</a:t>
              </a:r>
              <a:endPara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5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кальцием </a:t>
            </a:r>
            <a:r>
              <a:rPr lang="en-US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 </a:t>
            </a:r>
            <a:r>
              <a:rPr lang="ru-RU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placebo (n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=1471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)</a:t>
            </a:r>
            <a:endParaRPr lang="ru-RU" sz="2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8214" y="2928934"/>
            <a:ext cx="21431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76288"/>
            <a:ext cx="7501142" cy="60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 l="25836" t="19550" r="28175" b="25850"/>
          <a:stretch>
            <a:fillRect/>
          </a:stretch>
        </p:blipFill>
        <p:spPr bwMode="auto">
          <a:xfrm>
            <a:off x="1928794" y="857232"/>
            <a:ext cx="4904534" cy="43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5984" y="528638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Карл </a:t>
            </a:r>
            <a:r>
              <a:rPr lang="en-US" sz="2000" b="1" dirty="0" smtClean="0"/>
              <a:t>II “</a:t>
            </a:r>
            <a:r>
              <a:rPr lang="ru-RU" sz="2000" b="1" dirty="0" smtClean="0"/>
              <a:t>Одноглазый</a:t>
            </a:r>
            <a:r>
              <a:rPr lang="en-US" sz="2000" b="1" dirty="0" smtClean="0"/>
              <a:t>”</a:t>
            </a:r>
            <a:r>
              <a:rPr lang="ru-RU" sz="2000" b="1" dirty="0" smtClean="0"/>
              <a:t>  39 лет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71501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"Принц был довольно слабым, демонстрировал признаки дегенерации. У него были неровности на щеках, голова была в струпьях, а шея сочилась(...) страшно некрасиво ".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42853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Необходимо думать в молодые годы о старости</a:t>
            </a:r>
            <a:endParaRPr lang="ru-RU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1857364"/>
            <a:ext cx="68580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7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ВОПРОСЫ ?</a:t>
            </a:r>
            <a:endParaRPr lang="ru-RU" sz="72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" name="Picture 3" descr="AMDOUB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726450"/>
            <a:ext cx="2265367" cy="54949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  <a:effectLst/>
              </a:rPr>
              <a:t>Старческая астения </a:t>
            </a:r>
            <a:r>
              <a:rPr lang="ru-RU" sz="3000" b="0" dirty="0" smtClean="0">
                <a:solidFill>
                  <a:schemeClr val="tx1"/>
                </a:solidFill>
                <a:effectLst/>
              </a:rPr>
              <a:t>(англ. </a:t>
            </a:r>
            <a:r>
              <a:rPr lang="en-US" sz="3000" b="0" dirty="0" smtClean="0">
                <a:solidFill>
                  <a:schemeClr val="tx1"/>
                </a:solidFill>
                <a:effectLst/>
              </a:rPr>
              <a:t>frailty</a:t>
            </a:r>
            <a:r>
              <a:rPr lang="ru-RU" sz="3000" b="0" dirty="0" smtClean="0">
                <a:solidFill>
                  <a:schemeClr val="tx1"/>
                </a:solidFill>
                <a:effectLst/>
              </a:rPr>
              <a:t> – хрупкость, русс. - немощность, дряхлость)</a:t>
            </a:r>
            <a:endParaRPr lang="ru-RU" sz="3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3571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Потеря веса, в т.ч. на фоне </a:t>
            </a:r>
            <a:r>
              <a:rPr lang="ru-RU" sz="2000" dirty="0" err="1" smtClean="0"/>
              <a:t>саркопении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Доказанное </a:t>
            </a:r>
            <a:r>
              <a:rPr lang="ru-RU" sz="2000" dirty="0" err="1" smtClean="0"/>
              <a:t>динамометрически</a:t>
            </a:r>
            <a:r>
              <a:rPr lang="ru-RU" sz="2000" dirty="0" smtClean="0"/>
              <a:t> снижение силы кисти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Выраженная слабость и повышенная утомляемость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Снижение скорости передвижения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Значительное снижение физической активности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9144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Fried L. P., </a:t>
            </a:r>
            <a:r>
              <a:rPr lang="en-US" sz="1200" dirty="0" err="1" smtClean="0"/>
              <a:t>Ferrucci</a:t>
            </a:r>
            <a:r>
              <a:rPr lang="en-US" sz="1200" dirty="0" smtClean="0"/>
              <a:t> L.</a:t>
            </a:r>
            <a:r>
              <a:rPr lang="ru-RU" sz="1200" dirty="0" smtClean="0"/>
              <a:t> </a:t>
            </a:r>
            <a:r>
              <a:rPr lang="en-US" sz="1200" dirty="0" smtClean="0"/>
              <a:t>et al. Journals of Gerontology Series A-Biological Sciences &amp; Medical Sciences.- 2004.- № 59 (3).- Р. 255-263.</a:t>
            </a:r>
            <a:endParaRPr lang="en-US" sz="1200" dirty="0"/>
          </a:p>
        </p:txBody>
      </p:sp>
      <p:pic>
        <p:nvPicPr>
          <p:cNvPr id="121860" name="Picture 4" descr="Картинки по запросу frail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888" y="1428736"/>
            <a:ext cx="5156112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effectLst/>
              </a:rPr>
              <a:t>Органы-мишени старческой астении</a:t>
            </a:r>
            <a:endParaRPr lang="ru-RU" sz="3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 </a:t>
            </a:r>
            <a:r>
              <a:rPr lang="ru-RU" sz="2000" b="1" dirty="0" smtClean="0"/>
              <a:t>костно-мышечная система</a:t>
            </a:r>
            <a:r>
              <a:rPr lang="ru-RU" sz="2000" dirty="0" smtClean="0"/>
              <a:t>: снижение мышечной массы, нарушение их иннервации, снижение потребление мышцами кислорода;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b="1" dirty="0" smtClean="0"/>
              <a:t>иммунная система</a:t>
            </a:r>
            <a:r>
              <a:rPr lang="ru-RU" sz="2000" dirty="0" smtClean="0"/>
              <a:t>: снижение продукции иммуноглобулинов А, G, активация </a:t>
            </a:r>
            <a:r>
              <a:rPr lang="ru-RU" sz="2000" dirty="0" err="1" smtClean="0"/>
              <a:t>провоспалительных</a:t>
            </a:r>
            <a:r>
              <a:rPr lang="ru-RU" sz="2000" dirty="0" smtClean="0"/>
              <a:t> </a:t>
            </a:r>
            <a:r>
              <a:rPr lang="ru-RU" sz="2000" dirty="0" err="1" smtClean="0"/>
              <a:t>цитокинов</a:t>
            </a:r>
            <a:r>
              <a:rPr lang="ru-RU" sz="2000" dirty="0" smtClean="0"/>
              <a:t> (</a:t>
            </a:r>
            <a:r>
              <a:rPr lang="ru-RU" sz="2000" dirty="0" err="1" smtClean="0"/>
              <a:t>интерлейкин</a:t>
            </a:r>
            <a:r>
              <a:rPr lang="ru-RU" sz="2000" dirty="0" smtClean="0"/>
              <a:t> 6);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b="1" dirty="0" smtClean="0"/>
              <a:t>нейроэндокринная система</a:t>
            </a:r>
            <a:r>
              <a:rPr lang="ru-RU" sz="2000" dirty="0" smtClean="0"/>
              <a:t>: снижение продукции половых гормонов, гормона роста, витамина D.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26087" y="6581001"/>
            <a:ext cx="4317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Rockwood K. // </a:t>
            </a:r>
            <a:r>
              <a:rPr lang="en-US" sz="1200" dirty="0" err="1" smtClean="0"/>
              <a:t>Clin</a:t>
            </a:r>
            <a:r>
              <a:rPr lang="en-US" sz="1200" dirty="0" smtClean="0"/>
              <a:t>. </a:t>
            </a:r>
            <a:r>
              <a:rPr lang="en-US" sz="1200" dirty="0" err="1" smtClean="0"/>
              <a:t>Geriatr</a:t>
            </a:r>
            <a:r>
              <a:rPr lang="en-US" sz="1200" dirty="0" smtClean="0"/>
              <a:t>. Med.- 2011.- № 27 (1).- Р. 7-26.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effectLst/>
              </a:rPr>
              <a:t>Патологический круг старческой астении</a:t>
            </a:r>
            <a:endParaRPr lang="ru-RU" sz="3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4970" y="6396335"/>
            <a:ext cx="394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Yao X</a:t>
            </a:r>
            <a:r>
              <a:rPr lang="ru-RU" sz="1200" dirty="0" smtClean="0"/>
              <a:t>. </a:t>
            </a:r>
            <a:r>
              <a:rPr lang="en-US" sz="1200" dirty="0" smtClean="0"/>
              <a:t>// </a:t>
            </a:r>
            <a:r>
              <a:rPr lang="en-US" sz="1200" dirty="0" err="1" smtClean="0"/>
              <a:t>Clin</a:t>
            </a:r>
            <a:r>
              <a:rPr lang="en-US" sz="1200" dirty="0" smtClean="0"/>
              <a:t>. </a:t>
            </a:r>
            <a:r>
              <a:rPr lang="en-US" sz="1200" dirty="0" err="1" smtClean="0"/>
              <a:t>Geriatr</a:t>
            </a:r>
            <a:r>
              <a:rPr lang="en-US" sz="1200" dirty="0" smtClean="0"/>
              <a:t>. Med.- 2011.- № 27 (1).- </a:t>
            </a:r>
            <a:r>
              <a:rPr lang="ru-RU" sz="1200" dirty="0" smtClean="0"/>
              <a:t>Р. 79-87.</a:t>
            </a:r>
          </a:p>
          <a:p>
            <a:r>
              <a:rPr lang="en-US" sz="1200" dirty="0" smtClean="0"/>
              <a:t>Espinoza  S., </a:t>
            </a:r>
            <a:r>
              <a:rPr lang="en-US" sz="1200" dirty="0" err="1" smtClean="0"/>
              <a:t>Walston</a:t>
            </a:r>
            <a:r>
              <a:rPr lang="en-US" sz="1200" dirty="0" smtClean="0"/>
              <a:t> J.D., 2005</a:t>
            </a:r>
            <a:endParaRPr lang="en-US" sz="1200" dirty="0"/>
          </a:p>
        </p:txBody>
      </p:sp>
      <p:sp>
        <p:nvSpPr>
          <p:cNvPr id="7" name="Овал 6"/>
          <p:cNvSpPr/>
          <p:nvPr/>
        </p:nvSpPr>
        <p:spPr>
          <a:xfrm>
            <a:off x="2928926" y="1142984"/>
            <a:ext cx="3643338" cy="2500330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Синдром </a:t>
            </a:r>
            <a:r>
              <a:rPr lang="ru-RU" sz="2400" b="1" dirty="0" err="1" smtClean="0">
                <a:solidFill>
                  <a:srgbClr val="000000"/>
                </a:solidFill>
              </a:rPr>
              <a:t>мальнутриции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4876" y="2928934"/>
            <a:ext cx="3571900" cy="2928958"/>
          </a:xfrm>
          <a:prstGeom prst="ellipse">
            <a:avLst/>
          </a:prstGeom>
          <a:solidFill>
            <a:srgbClr val="FFFF00">
              <a:alpha val="4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0000"/>
                </a:solidFill>
              </a:rPr>
              <a:t>Саркопения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1538" y="3000372"/>
            <a:ext cx="3929090" cy="2857520"/>
          </a:xfrm>
          <a:prstGeom prst="ellipse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Снижение метаболических процессов и физической активности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effectLst/>
              </a:rPr>
              <a:t>Стадии развития старческой астении</a:t>
            </a:r>
            <a:r>
              <a:rPr lang="ru-RU" sz="3000" b="0" dirty="0" smtClean="0">
                <a:solidFill>
                  <a:schemeClr val="tx1"/>
                </a:solidFill>
                <a:effectLst/>
              </a:rPr>
              <a:t>)</a:t>
            </a:r>
            <a:endParaRPr lang="ru-RU" sz="3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707236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sz="2200" dirty="0" smtClean="0"/>
              <a:t>Полное здоровье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200" dirty="0" smtClean="0"/>
              <a:t>Хорошее здоровье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200" dirty="0" smtClean="0"/>
              <a:t>Хорошее здоровье при условии успешно леченных хронических заболеваний</a:t>
            </a:r>
          </a:p>
          <a:p>
            <a:pPr marL="514350" indent="-514350">
              <a:buFont typeface="+mj-lt"/>
              <a:buAutoNum type="romanUcPeriod"/>
            </a:pPr>
            <a:endParaRPr lang="ru-RU" sz="2200" dirty="0" smtClean="0"/>
          </a:p>
          <a:p>
            <a:pPr marL="514350" indent="-514350">
              <a:buFont typeface="+mj-lt"/>
              <a:buAutoNum type="romanUcPeriod"/>
            </a:pPr>
            <a:r>
              <a:rPr lang="ru-RU" sz="2200" dirty="0" smtClean="0"/>
              <a:t>Состояние здоровья с волнообразным течением заболеваний (</a:t>
            </a:r>
            <a:r>
              <a:rPr lang="ru-RU" sz="2200" dirty="0" err="1" smtClean="0"/>
              <a:t>преастения</a:t>
            </a:r>
            <a:r>
              <a:rPr lang="ru-RU" sz="2200" dirty="0" smtClean="0"/>
              <a:t>)</a:t>
            </a:r>
          </a:p>
          <a:p>
            <a:pPr marL="514350" indent="-514350">
              <a:buFont typeface="+mj-lt"/>
              <a:buAutoNum type="romanUcPeriod"/>
            </a:pPr>
            <a:endParaRPr lang="ru-RU" sz="2200" dirty="0" smtClean="0"/>
          </a:p>
          <a:p>
            <a:pPr marL="514350" indent="-514350">
              <a:buFont typeface="+mj-lt"/>
              <a:buAutoNum type="romanUcPeriod"/>
            </a:pPr>
            <a:r>
              <a:rPr lang="ru-RU" sz="2200" dirty="0" smtClean="0"/>
              <a:t>Легкая старческая астения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200" dirty="0" smtClean="0"/>
              <a:t>Умеренная старческая астения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200" dirty="0" smtClean="0"/>
              <a:t>Выраженная старческая астения</a:t>
            </a:r>
          </a:p>
          <a:p>
            <a:pPr marL="514350" indent="-514350">
              <a:buFont typeface="+mj-lt"/>
              <a:buAutoNum type="romanUcPeriod"/>
            </a:pPr>
            <a:endParaRPr lang="ru-RU" sz="2200" dirty="0" smtClean="0"/>
          </a:p>
          <a:p>
            <a:pPr marL="514350" indent="-514350">
              <a:buFont typeface="+mj-lt"/>
              <a:buAutoNum type="romanUcPeriod"/>
            </a:pPr>
            <a:r>
              <a:rPr lang="ru-RU" sz="2200" dirty="0" smtClean="0"/>
              <a:t>Терминальная стадия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9144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Fried L. P., </a:t>
            </a:r>
            <a:r>
              <a:rPr lang="en-US" sz="1200" dirty="0" err="1" smtClean="0"/>
              <a:t>Ferrucci</a:t>
            </a:r>
            <a:r>
              <a:rPr lang="en-US" sz="1200" dirty="0" smtClean="0"/>
              <a:t> L.</a:t>
            </a:r>
            <a:r>
              <a:rPr lang="ru-RU" sz="1200" dirty="0" smtClean="0"/>
              <a:t> </a:t>
            </a:r>
            <a:r>
              <a:rPr lang="en-US" sz="1200" dirty="0" smtClean="0"/>
              <a:t>et al. Journals of Gerontology Series A-Biological Sciences &amp; Medical Sciences.- 2004.- № 59 (3).- Р. 255-263.</a:t>
            </a:r>
            <a:endParaRPr lang="en-US" sz="1200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071546"/>
            <a:ext cx="1419230" cy="53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22317</TotalTime>
  <Words>2239</Words>
  <Application>Microsoft Office PowerPoint</Application>
  <PresentationFormat>Экран (4:3)</PresentationFormat>
  <Paragraphs>482</Paragraphs>
  <Slides>56</Slides>
  <Notes>4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9" baseType="lpstr">
      <vt:lpstr>Arial Unicode MS</vt:lpstr>
      <vt:lpstr>Arial</vt:lpstr>
      <vt:lpstr>Book Antiqua</vt:lpstr>
      <vt:lpstr>Calibri</vt:lpstr>
      <vt:lpstr>Lucida Sans</vt:lpstr>
      <vt:lpstr>msgothic</vt:lpstr>
      <vt:lpstr>Symbol</vt:lpstr>
      <vt:lpstr>Times New Roman</vt:lpstr>
      <vt:lpstr>Wingdings</vt:lpstr>
      <vt:lpstr>Wingdings 2</vt:lpstr>
      <vt:lpstr>Wingdings 3</vt:lpstr>
      <vt:lpstr>Апекс</vt:lpstr>
      <vt:lpstr>Лист Microsoft Excel 97-2003</vt:lpstr>
      <vt:lpstr>Проблемы пожилого человека. Старческая астения. Саркопения</vt:lpstr>
      <vt:lpstr>Презентация PowerPoint</vt:lpstr>
      <vt:lpstr>Традиционный подход к ведению пациента пожилого возраста</vt:lpstr>
      <vt:lpstr>Современные особенности подхода к ведению пациента пожилого возраста</vt:lpstr>
      <vt:lpstr>Презентация PowerPoint</vt:lpstr>
      <vt:lpstr>Старческая астения (англ. frailty – хрупкость, русс. - немощность, дряхлость)</vt:lpstr>
      <vt:lpstr>Органы-мишени старческой астении</vt:lpstr>
      <vt:lpstr>Патологический круг старческой астении</vt:lpstr>
      <vt:lpstr>Стадии развития старческой астении)</vt:lpstr>
      <vt:lpstr>Траектории старения</vt:lpstr>
      <vt:lpstr>Презентация PowerPoint</vt:lpstr>
      <vt:lpstr>Презентация PowerPoint</vt:lpstr>
      <vt:lpstr>СКРИНИГ старческой астении – задача врачей первичного звена</vt:lpstr>
      <vt:lpstr>Первичная саркопения</vt:lpstr>
      <vt:lpstr>Презентация PowerPoint</vt:lpstr>
      <vt:lpstr>Потери мышечной массы</vt:lpstr>
      <vt:lpstr>Потери мышечной массы</vt:lpstr>
      <vt:lpstr>Презентация PowerPoint</vt:lpstr>
      <vt:lpstr>Выживаемость при саркопении</vt:lpstr>
      <vt:lpstr>СКРИНИГ саркопении  – задача врачей первичного звена</vt:lpstr>
      <vt:lpstr>Методы оценки состояния скелетной мускулатуры</vt:lpstr>
      <vt:lpstr>Презентация PowerPoint</vt:lpstr>
      <vt:lpstr>Цель оказания помощи пожилым</vt:lpstr>
      <vt:lpstr>1. Ведение пациентов с саркопенией.   Физическая активность</vt:lpstr>
      <vt:lpstr>1. Ведение пациентов с саркопенией.  Физическая активность</vt:lpstr>
      <vt:lpstr>1. Ведение пациентов с саркопенией.  Физическая активность</vt:lpstr>
      <vt:lpstr>2. Ведение пациентов с саркопенией.  Питание (состояние в 12 странах Европы и Южной Африки)</vt:lpstr>
      <vt:lpstr>Ведение пациентов с саркопенией.  Употребление белка</vt:lpstr>
      <vt:lpstr>Смеси для энтерального питания</vt:lpstr>
      <vt:lpstr>Смеси для энтерального питания + тренировки</vt:lpstr>
      <vt:lpstr>Whey-protein (концентрированный сывороточный протеин)</vt:lpstr>
      <vt:lpstr>Эссенциальные аминокислоты</vt:lpstr>
      <vt:lpstr>Ведение пациентов с саркопенией.   Питание</vt:lpstr>
      <vt:lpstr>Презентация PowerPoint</vt:lpstr>
      <vt:lpstr>3. Ведение пациентов с саркопенией.  Эффекты витамина D. Стандартизированные различия (доза не менее 400 МЕ/сут) vs placebo</vt:lpstr>
      <vt:lpstr>Уменьшение частоты падений на фоне терапии витамином Д (8 PКИ; n=2426)</vt:lpstr>
      <vt:lpstr>4. Ведение пациентов с саркопенией.  Рассматривается эффективность терапии</vt:lpstr>
      <vt:lpstr>Госпитализация – «медвежья услуга» для формирования старческой астении</vt:lpstr>
      <vt:lpstr>Презентация PowerPoint</vt:lpstr>
      <vt:lpstr>Функциональные нарушения в период госпитализации</vt:lpstr>
      <vt:lpstr>Ухудшение физической активности, связанное с госпитализацией</vt:lpstr>
      <vt:lpstr>Дополнительные факторы, влияющие на формирование старческой астении</vt:lpstr>
      <vt:lpstr>Важность событий, приводящих к старческой астении</vt:lpstr>
      <vt:lpstr>Индекс массы тела и риск переломов (n= 16 971)</vt:lpstr>
      <vt:lpstr>Профилактика остеопороза</vt:lpstr>
      <vt:lpstr>Движение </vt:lpstr>
      <vt:lpstr>Презентация PowerPoint</vt:lpstr>
      <vt:lpstr>Продукты, богатые кальцием</vt:lpstr>
      <vt:lpstr>Презентация PowerPoint</vt:lpstr>
      <vt:lpstr>Презентация PowerPoint</vt:lpstr>
      <vt:lpstr>Роль минералов в костном метаболизме</vt:lpstr>
      <vt:lpstr>Презентация PowerPoint</vt:lpstr>
      <vt:lpstr>Презентация PowerPoint</vt:lpstr>
      <vt:lpstr>Поддержка кальцием (1,0 гр/сут) vs placebo (n=1471)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аспекты ведения пациентов, страдающих остеоартрозом</dc:title>
  <dc:creator>Acer</dc:creator>
  <cp:lastModifiedBy>МАМОН</cp:lastModifiedBy>
  <cp:revision>410</cp:revision>
  <dcterms:created xsi:type="dcterms:W3CDTF">2011-10-27T11:40:39Z</dcterms:created>
  <dcterms:modified xsi:type="dcterms:W3CDTF">2020-04-03T16:16:59Z</dcterms:modified>
</cp:coreProperties>
</file>