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6" r:id="rId1"/>
    <p:sldMasterId id="2147484247" r:id="rId2"/>
    <p:sldMasterId id="2147484259" r:id="rId3"/>
    <p:sldMasterId id="2147484274" r:id="rId4"/>
    <p:sldMasterId id="2147484289" r:id="rId5"/>
    <p:sldMasterId id="2147484304" r:id="rId6"/>
    <p:sldMasterId id="2147484319" r:id="rId7"/>
    <p:sldMasterId id="2147484334" r:id="rId8"/>
    <p:sldMasterId id="2147484352" r:id="rId9"/>
  </p:sldMasterIdLst>
  <p:notesMasterIdLst>
    <p:notesMasterId r:id="rId75"/>
  </p:notesMasterIdLst>
  <p:sldIdLst>
    <p:sldId id="258" r:id="rId10"/>
    <p:sldId id="259" r:id="rId11"/>
    <p:sldId id="314" r:id="rId12"/>
    <p:sldId id="307" r:id="rId13"/>
    <p:sldId id="315" r:id="rId14"/>
    <p:sldId id="269" r:id="rId15"/>
    <p:sldId id="284" r:id="rId16"/>
    <p:sldId id="285" r:id="rId17"/>
    <p:sldId id="257" r:id="rId18"/>
    <p:sldId id="282" r:id="rId19"/>
    <p:sldId id="273" r:id="rId20"/>
    <p:sldId id="274" r:id="rId21"/>
    <p:sldId id="275" r:id="rId22"/>
    <p:sldId id="316" r:id="rId23"/>
    <p:sldId id="276" r:id="rId24"/>
    <p:sldId id="277" r:id="rId25"/>
    <p:sldId id="292" r:id="rId26"/>
    <p:sldId id="293" r:id="rId27"/>
    <p:sldId id="294" r:id="rId28"/>
    <p:sldId id="308" r:id="rId29"/>
    <p:sldId id="279" r:id="rId30"/>
    <p:sldId id="309" r:id="rId31"/>
    <p:sldId id="317" r:id="rId32"/>
    <p:sldId id="310" r:id="rId33"/>
    <p:sldId id="260" r:id="rId34"/>
    <p:sldId id="318" r:id="rId35"/>
    <p:sldId id="312" r:id="rId36"/>
    <p:sldId id="332" r:id="rId37"/>
    <p:sldId id="261" r:id="rId38"/>
    <p:sldId id="262" r:id="rId39"/>
    <p:sldId id="263" r:id="rId40"/>
    <p:sldId id="320" r:id="rId41"/>
    <p:sldId id="321" r:id="rId42"/>
    <p:sldId id="322" r:id="rId43"/>
    <p:sldId id="323" r:id="rId44"/>
    <p:sldId id="324" r:id="rId45"/>
    <p:sldId id="326" r:id="rId46"/>
    <p:sldId id="325" r:id="rId47"/>
    <p:sldId id="264" r:id="rId48"/>
    <p:sldId id="295" r:id="rId49"/>
    <p:sldId id="289" r:id="rId50"/>
    <p:sldId id="296" r:id="rId51"/>
    <p:sldId id="330" r:id="rId52"/>
    <p:sldId id="266" r:id="rId53"/>
    <p:sldId id="265" r:id="rId54"/>
    <p:sldId id="280" r:id="rId55"/>
    <p:sldId id="313" r:id="rId56"/>
    <p:sldId id="281" r:id="rId57"/>
    <p:sldId id="290" r:id="rId58"/>
    <p:sldId id="291" r:id="rId59"/>
    <p:sldId id="287" r:id="rId60"/>
    <p:sldId id="268" r:id="rId61"/>
    <p:sldId id="267" r:id="rId62"/>
    <p:sldId id="298" r:id="rId63"/>
    <p:sldId id="300" r:id="rId64"/>
    <p:sldId id="301" r:id="rId65"/>
    <p:sldId id="302" r:id="rId66"/>
    <p:sldId id="303" r:id="rId67"/>
    <p:sldId id="304" r:id="rId68"/>
    <p:sldId id="306" r:id="rId69"/>
    <p:sldId id="305" r:id="rId70"/>
    <p:sldId id="327" r:id="rId71"/>
    <p:sldId id="328" r:id="rId72"/>
    <p:sldId id="329" r:id="rId73"/>
    <p:sldId id="297" r:id="rId7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0" autoAdjust="0"/>
    <p:restoredTop sz="87034" autoAdjust="0"/>
  </p:normalViewPr>
  <p:slideViewPr>
    <p:cSldViewPr>
      <p:cViewPr varScale="1">
        <p:scale>
          <a:sx n="65" d="100"/>
          <a:sy n="65" d="100"/>
        </p:scale>
        <p:origin x="163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4B394-B27C-4BF8-BD1B-E12888EE76B3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3AAD4-A6F3-4D6C-921D-1C0A95553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757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4BD65-E795-424D-B73D-71165C1BCE4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73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E8AA43-87E8-49C5-A54D-CA1292E70434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2901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59C0CE-9953-4EDE-94D1-FD4A71804007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4841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B94A9-2E7D-45AD-ACF5-3606E7DBF687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Ночной сон делится на две основные фазы: быстрых движений глаз (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eye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movement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REM-фаза) и не-REM-фазу, которая, в свою очередь, делится еще на четыре периода, причем каждый последующий характеризуется более глубоким сном. Третий и четвертый периоды не-REM-фазы ассоциируются с глубоким восстановительным сном, их объединяют под названием «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медленноволновой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или дельта-сон [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46317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5EF52-7498-4104-AD8D-39056F376716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7711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E7294D-0920-4F1B-B911-656CB118FA56}" type="slidenum">
              <a:rPr lang="ru-RU" altLang="ru-RU"/>
              <a:pPr/>
              <a:t>52</a:t>
            </a:fld>
            <a:endParaRPr lang="ru-RU" alt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6049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94A7E9-08FD-47ED-AB10-04F8F03900BE}" type="slidenum">
              <a:rPr lang="ru-RU" altLang="ru-RU"/>
              <a:pPr/>
              <a:t>53</a:t>
            </a:fld>
            <a:endParaRPr lang="ru-RU" altLang="ru-RU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97073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C33605-FCB2-4FE5-A683-4185643C725A}" type="slidenum">
              <a:rPr lang="ru-RU" smtClean="0">
                <a:solidFill>
                  <a:srgbClr val="000000"/>
                </a:solidFill>
              </a:rPr>
              <a:pPr/>
              <a:t>54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26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34E5C-8F39-4E56-B2CD-5AED2ABE3DAA}" type="slidenum">
              <a:rPr lang="ru-RU" smtClean="0">
                <a:solidFill>
                  <a:prstClr val="black"/>
                </a:solidFill>
              </a:rPr>
              <a:pPr/>
              <a:t>56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66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Компания</a:t>
            </a:r>
            <a:r>
              <a:rPr lang="ru-RU" baseline="0" dirty="0"/>
              <a:t> </a:t>
            </a:r>
            <a:r>
              <a:rPr lang="ru-RU" baseline="0" dirty="0" err="1"/>
              <a:t>Артериум</a:t>
            </a:r>
            <a:r>
              <a:rPr lang="ru-RU" baseline="0" dirty="0"/>
              <a:t> ответственно подходит к производству </a:t>
            </a:r>
            <a:r>
              <a:rPr lang="ru-RU" baseline="0" dirty="0" err="1"/>
              <a:t>Сонната</a:t>
            </a:r>
            <a:r>
              <a:rPr lang="ru-RU" baseline="0" dirty="0"/>
              <a:t>. Субстанция проходит многократное измельчение на </a:t>
            </a:r>
            <a:r>
              <a:rPr lang="en-US" baseline="0" dirty="0"/>
              <a:t>GMP-</a:t>
            </a:r>
            <a:r>
              <a:rPr lang="ru-RU" baseline="0" dirty="0" err="1"/>
              <a:t>сертивицированной</a:t>
            </a:r>
            <a:r>
              <a:rPr lang="ru-RU" baseline="0" dirty="0"/>
              <a:t> линии. Микрочастицы активного </a:t>
            </a:r>
            <a:r>
              <a:rPr lang="ru-RU" baseline="0" dirty="0" err="1"/>
              <a:t>зопиклона</a:t>
            </a:r>
            <a:r>
              <a:rPr lang="ru-RU" baseline="0" dirty="0"/>
              <a:t>, затем собираются в таблетку и это обеспечивает высокую </a:t>
            </a:r>
            <a:r>
              <a:rPr lang="ru-RU" baseline="0" dirty="0" err="1"/>
              <a:t>биодоступность</a:t>
            </a:r>
            <a:r>
              <a:rPr lang="ru-RU" baseline="0" dirty="0"/>
              <a:t> </a:t>
            </a:r>
            <a:r>
              <a:rPr lang="ru-RU" baseline="0" dirty="0" err="1"/>
              <a:t>зопиклона</a:t>
            </a:r>
            <a:r>
              <a:rPr lang="ru-RU" baseline="0" dirty="0"/>
              <a:t> в </a:t>
            </a:r>
            <a:r>
              <a:rPr lang="ru-RU" baseline="0" dirty="0" err="1"/>
              <a:t>СОННАТе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34E5C-8F39-4E56-B2CD-5AED2ABE3DAA}" type="slidenum">
              <a:rPr lang="ru-RU" smtClean="0">
                <a:solidFill>
                  <a:prstClr val="black"/>
                </a:solidFill>
              </a:rPr>
              <a:pPr/>
              <a:t>57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42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Вспомогательные вещества состав выверен по итальянской технологии</a:t>
            </a:r>
            <a:r>
              <a:rPr lang="ru-RU" baseline="0" dirty="0"/>
              <a:t> производства. Правильный состав вспомогательных веществ обеспечивает точную </a:t>
            </a:r>
            <a:r>
              <a:rPr lang="ru-RU" baseline="0" dirty="0" err="1"/>
              <a:t>фармакокинетику</a:t>
            </a:r>
            <a:r>
              <a:rPr lang="ru-RU" baseline="0" dirty="0"/>
              <a:t>, распад таблетки именно в тонком </a:t>
            </a:r>
            <a:r>
              <a:rPr lang="ru-RU" baseline="0" dirty="0" err="1"/>
              <a:t>кишечние</a:t>
            </a:r>
            <a:r>
              <a:rPr lang="ru-RU" baseline="0" dirty="0"/>
              <a:t> и всасывание. А значит контролируемую </a:t>
            </a:r>
            <a:r>
              <a:rPr lang="ru-RU" baseline="0" dirty="0" err="1"/>
              <a:t>фармакокинетику</a:t>
            </a:r>
            <a:r>
              <a:rPr lang="ru-RU" baseline="0" dirty="0"/>
              <a:t>. Сон наступит точно через 20 минут и наутро </a:t>
            </a:r>
            <a:r>
              <a:rPr lang="ru-RU" baseline="0" dirty="0" err="1"/>
              <a:t>прпепарат</a:t>
            </a:r>
            <a:r>
              <a:rPr lang="ru-RU" baseline="0" dirty="0"/>
              <a:t> выведется из организма, а значит не будет сонливости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34E5C-8F39-4E56-B2CD-5AED2ABE3DAA}" type="slidenum">
              <a:rPr lang="ru-RU" smtClean="0">
                <a:solidFill>
                  <a:prstClr val="black"/>
                </a:solidFill>
              </a:rPr>
              <a:pPr/>
              <a:t>58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45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уровню своего распространения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инсомния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рассматривается многими исследователями как болезнь социальной значимости (приблизительно у 25% людей в популяции на протяжении жизни возникают проблемы со сном).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3AAD4-A6F3-4D6C-921D-1C0A955539D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6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Современное</a:t>
            </a:r>
            <a:r>
              <a:rPr lang="ru-RU" baseline="0" dirty="0"/>
              <a:t> </a:t>
            </a:r>
            <a:r>
              <a:rPr lang="ru-RU" baseline="0" dirty="0" err="1"/>
              <a:t>обурудование</a:t>
            </a:r>
            <a:r>
              <a:rPr lang="ru-RU" baseline="0" dirty="0"/>
              <a:t> для таблетирования обеспечивает равномерное распределение активного вещества в таблетке , а значит , даже принимая « половинку» пациент получит точную дозу активного вещества.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34E5C-8F39-4E56-B2CD-5AED2ABE3DAA}" type="slidenum">
              <a:rPr lang="ru-RU" smtClean="0">
                <a:solidFill>
                  <a:prstClr val="black"/>
                </a:solidFill>
              </a:rPr>
              <a:pPr/>
              <a:t>59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25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8365">
              <a:defRPr/>
            </a:pPr>
            <a:endParaRPr lang="ru-RU" dirty="0"/>
          </a:p>
          <a:p>
            <a:r>
              <a:rPr lang="ru-RU" dirty="0"/>
              <a:t>Упаковка готовых таблеток на территории Беларуси позволит пациентам приобрести </a:t>
            </a:r>
            <a:r>
              <a:rPr lang="ru-RU" dirty="0" err="1"/>
              <a:t>Соннат</a:t>
            </a:r>
            <a:r>
              <a:rPr lang="ru-RU" dirty="0"/>
              <a:t> для ответственного лечения бессонницы в любой аптеке страны. </a:t>
            </a:r>
          </a:p>
          <a:p>
            <a:r>
              <a:rPr lang="ru-RU" dirty="0"/>
              <a:t>Выбор</a:t>
            </a:r>
            <a:r>
              <a:rPr lang="ru-RU" baseline="0" dirty="0"/>
              <a:t> врачом рецептурного </a:t>
            </a:r>
            <a:r>
              <a:rPr lang="ru-RU" baseline="0" dirty="0" err="1"/>
              <a:t>Сонната</a:t>
            </a:r>
            <a:r>
              <a:rPr lang="ru-RU" baseline="0" dirty="0"/>
              <a:t> позволит  контролировать правильный (ответственный) прием препарата.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CD82D-ABDC-46FB-88CF-51690369DCA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29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DAC357A-B1E6-460D-892A-5A81486891F4}" type="slidenum">
              <a:rPr lang="ru-RU" altLang="ru-RU">
                <a:latin typeface="Arial" charset="0"/>
              </a:rPr>
              <a:pPr eaLnBrk="1" hangingPunct="1"/>
              <a:t>6</a:t>
            </a:fld>
            <a:endParaRPr lang="ru-RU" altLang="ru-RU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83121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071C5-1A07-4CF7-9D10-CF0801562856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Недостаточное время сна не является четким диагностическим критерием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инсомнии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любом случае необходимо тщательно собрать анамнез. Некоторые пациенты недосыпают по социальным причинам (работа) или потому, что их потребность во сне меньше, чем у других [9].</a:t>
            </a:r>
            <a:r>
              <a:rPr lang="ru-RU" dirty="0"/>
              <a:t/>
            </a:r>
            <a:br>
              <a:rPr lang="ru-RU" dirty="0"/>
            </a:b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3234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25BA6B-8421-4915-8637-562EBA2553C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07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AB1984-181A-4C22-9F74-FCBC38AC3AB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48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Пациент обычно обращается к врачу, когда неприятные ощущения существенно меша-</a:t>
            </a:r>
            <a:br>
              <a:rPr lang="ru-RU" dirty="0"/>
            </a:br>
            <a:r>
              <a:rPr lang="ru-RU" dirty="0"/>
              <a:t>ют жить и работать. Вместе с тем, во многих случаях при объективном исследовании пора-</a:t>
            </a:r>
            <a:br>
              <a:rPr lang="ru-RU" dirty="0"/>
            </a:br>
            <a:r>
              <a:rPr lang="ru-RU" dirty="0" err="1"/>
              <a:t>жения</a:t>
            </a:r>
            <a:r>
              <a:rPr lang="ru-RU" dirty="0"/>
              <a:t> органов, объясняющие происхождение симптомов, не находят. Например, среди па-</a:t>
            </a:r>
            <a:br>
              <a:rPr lang="ru-RU" dirty="0"/>
            </a:br>
            <a:r>
              <a:rPr lang="ru-RU" dirty="0" err="1"/>
              <a:t>циентов</a:t>
            </a:r>
            <a:r>
              <a:rPr lang="ru-RU" dirty="0"/>
              <a:t> врачей общей практики органическая природа симптомов при 3-летнем наблюдении </a:t>
            </a:r>
            <a:br>
              <a:rPr lang="ru-RU" dirty="0"/>
            </a:br>
            <a:r>
              <a:rPr lang="ru-RU" dirty="0"/>
              <a:t>была подтверждена лишь в 16% случаев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C32EC-46F3-434C-8ECF-61CCE42682F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7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E00796-AEFC-48D1-A482-C20B05A7742F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3917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F47EB8-5ED5-4F0C-A5FC-4CE422355D1E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4608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73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73" y="4421096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82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82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03.04.2020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590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03.04.2020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992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03.04.2020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796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03.04.2020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152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03.04.2020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286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03.04.2020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67615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03.04.2020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83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03.04.2020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9942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03.04.2020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554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03.04.2020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3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8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03.04.2020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7948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274472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172018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454159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569363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620865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572634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0424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982936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87751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E8BAD84-8EDE-49A0-B755-9AAC4F97EC9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3919859"/>
      </p:ext>
    </p:extLst>
  </p:cSld>
  <p:clrMapOvr>
    <a:masterClrMapping/>
  </p:clrMapOvr>
  <p:transition spd="med">
    <p:wedg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62658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073108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25710401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3886961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3920225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73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73" y="4421096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>
                <a:solidFill>
                  <a:srgbClr val="ECE9C6"/>
                </a:solidFill>
              </a:rPr>
              <a:pPr/>
              <a:t>03.04.2020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82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82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03.04.2020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7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16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03.04.2020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03.04.2020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710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45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710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03.04.2020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03.04.2020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03.04.2020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03.04.2020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3" y="601899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6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51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50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3" y="601899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6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4133104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03.04.2020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51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03.04.2020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8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03.04.2020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B4A23-E6E2-4276-A65D-A7E3819801FF}" type="datetimeFigureOut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03.04.2020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7020A-5E4E-4B7F-BB63-5BB029BA14E7}" type="slidenum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06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58C50-51DB-49A0-AD35-A748D4540198}" type="datetimeFigureOut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984C8-1A56-4465-99AC-B77452158E6C}" type="slidenum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82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ADBFC-AF00-4C30-8B9A-33F873A26548}" type="datetimeFigureOut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9517-5344-495F-B290-12B2607D6079}" type="slidenum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18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CB9B-8367-4F70-9A4E-73BE13676738}" type="datetimeFigureOut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5B564-6BCC-4F74-BBF6-6ED520820DA8}" type="slidenum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41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3082-E200-4754-BCC6-3C7D59878B87}" type="datetimeFigureOut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D55E-75BD-4112-93DA-03FEBD2B31B6}" type="slidenum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10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A0644-59D0-45AA-B222-75C0B37E2144}" type="datetimeFigureOut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C421-A696-412F-AD58-62B35A847A24}" type="slidenum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5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7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16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40E01-8337-4DFA-B1C1-7D3260F7CF52}" type="datetimeFigureOut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5D387-47A8-49D0-9957-7BFD163B5482}" type="slidenum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1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443E-4BB8-4AD0-875F-A2AF11341024}" type="datetimeFigureOut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0A6DC-8623-4205-A72C-556CCEE38656}" type="slidenum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71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881AA-517C-4A7A-807D-03DA7F3A3526}" type="datetimeFigureOut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F7982-6B3F-4098-B349-FE39EA67E7EC}" type="slidenum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056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2D35C-96B0-4A27-A347-36FA42FA595F}" type="datetimeFigureOut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A190-3DAA-4EAA-88D0-58A873E0157A}" type="slidenum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07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989F6-8309-4153-81A2-A5E98E6052F9}" type="datetimeFigureOut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D1C72-72A3-4B7A-A2C5-E984DE43F50D}" type="slidenum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33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3188" y="196850"/>
            <a:ext cx="7542212" cy="10048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373188" y="1290638"/>
            <a:ext cx="7542212" cy="4957762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DEA8E-9DD6-4F32-99DC-7A4F0510CAB5}" type="datetimeFigureOut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4/3/2020</a:t>
            </a:fld>
            <a:endParaRPr lang="en-US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3F203-18A6-4E32-B296-B9015B21FF29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121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3188" y="196850"/>
            <a:ext cx="7542212" cy="10048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373188" y="1290638"/>
            <a:ext cx="7542212" cy="4957762"/>
          </a:xfrm>
        </p:spPr>
        <p:txBody>
          <a:bodyPr/>
          <a:lstStyle/>
          <a:p>
            <a:pPr lvl="0"/>
            <a:r>
              <a:rPr lang="ru-RU" noProof="0"/>
              <a:t>Вставка рисунка SmartArt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B0F9E-A233-4A00-AA3C-4C1B49BE9D6F}" type="datetimeFigureOut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4/3/2020</a:t>
            </a:fld>
            <a:endParaRPr lang="en-US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6CB08-0D6D-45EE-9AF8-745677708E90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20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C89D6-147C-4BDF-9597-255B68589CE5}" type="datetimeFigureOut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CB437-A87C-447F-8136-920F6C164D79}" type="slidenum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73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B4A23-E6E2-4276-A65D-A7E3819801FF}" type="datetimeFigureOut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03.04.2020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7020A-5E4E-4B7F-BB63-5BB029BA14E7}" type="slidenum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1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58C50-51DB-49A0-AD35-A748D4540198}" type="datetimeFigureOut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984C8-1A56-4465-99AC-B77452158E6C}" type="slidenum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8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ADBFC-AF00-4C30-8B9A-33F873A26548}" type="datetimeFigureOut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9517-5344-495F-B290-12B2607D6079}" type="slidenum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16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CB9B-8367-4F70-9A4E-73BE13676738}" type="datetimeFigureOut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5B564-6BCC-4F74-BBF6-6ED520820DA8}" type="slidenum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622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3082-E200-4754-BCC6-3C7D59878B87}" type="datetimeFigureOut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D55E-75BD-4112-93DA-03FEBD2B31B6}" type="slidenum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856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A0644-59D0-45AA-B222-75C0B37E2144}" type="datetimeFigureOut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C421-A696-412F-AD58-62B35A847A24}" type="slidenum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701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40E01-8337-4DFA-B1C1-7D3260F7CF52}" type="datetimeFigureOut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5D387-47A8-49D0-9957-7BFD163B5482}" type="slidenum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81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443E-4BB8-4AD0-875F-A2AF11341024}" type="datetimeFigureOut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0A6DC-8623-4205-A72C-556CCEE38656}" type="slidenum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228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881AA-517C-4A7A-807D-03DA7F3A3526}" type="datetimeFigureOut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F7982-6B3F-4098-B349-FE39EA67E7EC}" type="slidenum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180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2D35C-96B0-4A27-A347-36FA42FA595F}" type="datetimeFigureOut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A190-3DAA-4EAA-88D0-58A873E0157A}" type="slidenum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23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989F6-8309-4153-81A2-A5E98E6052F9}" type="datetimeFigureOut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D1C72-72A3-4B7A-A2C5-E984DE43F50D}" type="slidenum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797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3188" y="196850"/>
            <a:ext cx="7542212" cy="10048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373188" y="1290638"/>
            <a:ext cx="7542212" cy="4957762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DEA8E-9DD6-4F32-99DC-7A4F0510CAB5}" type="datetimeFigureOut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4/3/2020</a:t>
            </a:fld>
            <a:endParaRPr lang="en-US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3F203-18A6-4E32-B296-B9015B21FF29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3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710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45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710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3188" y="196850"/>
            <a:ext cx="7542212" cy="10048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373188" y="1290638"/>
            <a:ext cx="7542212" cy="4957762"/>
          </a:xfrm>
        </p:spPr>
        <p:txBody>
          <a:bodyPr/>
          <a:lstStyle/>
          <a:p>
            <a:pPr lvl="0"/>
            <a:r>
              <a:rPr lang="ru-RU" noProof="0"/>
              <a:t>Вставка рисунка SmartArt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B0F9E-A233-4A00-AA3C-4C1B49BE9D6F}" type="datetimeFigureOut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4/3/2020</a:t>
            </a:fld>
            <a:endParaRPr lang="en-US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6CB08-0D6D-45EE-9AF8-745677708E90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379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C89D6-147C-4BDF-9597-255B68589CE5}" type="datetimeFigureOut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CB437-A87C-447F-8136-920F6C164D79}" type="slidenum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313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A2F11-1921-41A0-9CE1-61056F06C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9732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C21F1-0603-4170-907E-686D527BD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327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F6E76-9083-4A63-A753-FF62AD49D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0374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052513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2150" y="1052513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9A2E3-225A-4FA6-B624-484A9568A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6512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9B41F-C2F1-4710-B63E-967C26779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4206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EC082-215A-4944-B112-B935DC1F8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10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FD259-903F-46CD-9135-B90456C2F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9831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8A972-7F21-49CE-8F66-F5CB8C13A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5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8EDE-A4D9-4413-9DEF-A2652E1C0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977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B1DBB-28DC-4AFA-83B6-D0C5532F7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9242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3026" y="115906"/>
            <a:ext cx="1960563" cy="5965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9" y="115906"/>
            <a:ext cx="5730875" cy="5965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B0320-A153-4DFD-A8B5-3C4DC7CBA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8992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772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052513"/>
            <a:ext cx="7772400" cy="5029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B426B-CC80-417A-91B4-3B21E2029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1957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772400" cy="990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39750" y="1052513"/>
            <a:ext cx="7772400" cy="5029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CFC49-C859-45F1-B05C-AEC76ECD7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6090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772400" cy="990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052513"/>
            <a:ext cx="3810000" cy="5029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02150" y="1052513"/>
            <a:ext cx="3810000" cy="2438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02150" y="3643313"/>
            <a:ext cx="3810000" cy="2438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CC859-2C98-444A-92B2-F77BF473B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4095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A2F11-1921-41A0-9CE1-61056F06C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604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C21F1-0603-4170-907E-686D527BD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5010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F6E76-9083-4A63-A753-FF62AD49D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1274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052513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2150" y="1052513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9A2E3-225A-4FA6-B624-484A9568A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60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9B41F-C2F1-4710-B63E-967C26779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76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EC082-215A-4944-B112-B935DC1F8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7160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FD259-903F-46CD-9135-B90456C2F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685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8A972-7F21-49CE-8F66-F5CB8C13A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6570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8EDE-A4D9-4413-9DEF-A2652E1C0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2321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B1DBB-28DC-4AFA-83B6-D0C5532F7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7619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3026" y="115900"/>
            <a:ext cx="1960563" cy="5965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6" y="115900"/>
            <a:ext cx="5730875" cy="5965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B0320-A153-4DFD-A8B5-3C4DC7CBA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8901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772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052513"/>
            <a:ext cx="7772400" cy="5029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B426B-CC80-417A-91B4-3B21E2029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955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772400" cy="990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39750" y="1052513"/>
            <a:ext cx="7772400" cy="5029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CFC49-C859-45F1-B05C-AEC76ECD7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6211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772400" cy="990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052513"/>
            <a:ext cx="3810000" cy="5029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02150" y="1052513"/>
            <a:ext cx="3810000" cy="2438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02150" y="3643313"/>
            <a:ext cx="3810000" cy="2438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CC859-2C98-444A-92B2-F77BF473B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3" y="601899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6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51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50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A2F11-1921-41A0-9CE1-61056F06C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892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C21F1-0603-4170-907E-686D527BD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746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F6E76-9083-4A63-A753-FF62AD49D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328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052513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2150" y="1052513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9A2E3-225A-4FA6-B624-484A9568A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896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9B41F-C2F1-4710-B63E-967C26779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17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EC082-215A-4944-B112-B935DC1F8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070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FD259-903F-46CD-9135-B90456C2F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526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8A972-7F21-49CE-8F66-F5CB8C13A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537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8EDE-A4D9-4413-9DEF-A2652E1C0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4812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B1DBB-28DC-4AFA-83B6-D0C5532F7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25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3" y="601899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6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4133104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51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3026" y="115892"/>
            <a:ext cx="1960563" cy="5965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2" y="115892"/>
            <a:ext cx="5730875" cy="5965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B0320-A153-4DFD-A8B5-3C4DC7CBA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4459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772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052513"/>
            <a:ext cx="7772400" cy="5029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B426B-CC80-417A-91B4-3B21E2029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545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772400" cy="990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39750" y="1052513"/>
            <a:ext cx="7772400" cy="5029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CFC49-C859-45F1-B05C-AEC76ECD7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7942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772400" cy="990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052513"/>
            <a:ext cx="3810000" cy="5029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02150" y="1052513"/>
            <a:ext cx="3810000" cy="2438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02150" y="3643313"/>
            <a:ext cx="3810000" cy="2438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CC859-2C98-444A-92B2-F77BF473B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9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03.04.2020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564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03.04.2020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048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03.04.2020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232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03.04.2020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081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03.04.2020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542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03.04.2020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1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503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500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5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03.04.2020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76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507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503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500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5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03.04.2020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76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507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3AE092-FD4A-4609-B47D-08304D6AC77C}" type="datetimeFigureOut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FA3BA5-FDA6-43A3-8904-2D44A1CF4442}" type="slidenum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1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  <p:sldLayoutId id="2147484271" r:id="rId12"/>
    <p:sldLayoutId id="2147484272" r:id="rId13"/>
    <p:sldLayoutId id="214748427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 kern="120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 kern="120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 kern="120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 kern="120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3AE092-FD4A-4609-B47D-08304D6AC77C}" type="datetimeFigureOut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FA3BA5-FDA6-43A3-8904-2D44A1CF4442}" type="slidenum">
              <a:rPr lang="ru-RU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6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  <p:sldLayoutId id="2147484287" r:id="rId13"/>
    <p:sldLayoutId id="214748428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 kern="120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 kern="120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 kern="120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 kern="120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052513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3087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4D4D4D"/>
                </a:solidFill>
                <a:latin typeface="Helios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D1463AB-C5CF-49C6-B5C4-75AE0E8DAAA2}" type="slidenum">
              <a:rPr lang="ru-RU" b="1"/>
              <a:pPr fontAlgn="base">
                <a:spcAft>
                  <a:spcPct val="0"/>
                </a:spcAft>
                <a:defRPr/>
              </a:pPr>
              <a:t>‹#›</a:t>
            </a:fld>
            <a:endParaRPr lang="ru-RU" b="1"/>
          </a:p>
        </p:txBody>
      </p: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376256"/>
            <a:ext cx="19812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5888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59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  <p:sldLayoutId id="2147484301" r:id="rId12"/>
    <p:sldLayoutId id="2147484302" r:id="rId13"/>
    <p:sldLayoutId id="2147484303" r:id="rId1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99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99FF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99FF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99FF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99FF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b="1">
          <a:solidFill>
            <a:srgbClr val="6699FF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b="1">
          <a:solidFill>
            <a:srgbClr val="6699FF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b="1">
          <a:solidFill>
            <a:srgbClr val="6699FF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b="1">
          <a:solidFill>
            <a:srgbClr val="6699FF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Helios"/>
        <a:buChar char="■"/>
        <a:defRPr sz="24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Helios"/>
        <a:buChar char="■"/>
        <a:defRPr sz="2000">
          <a:solidFill>
            <a:srgbClr val="4D4D4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Helios"/>
        <a:buChar char="■"/>
        <a:defRPr sz="2400">
          <a:solidFill>
            <a:srgbClr val="4D4D4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Helios"/>
        <a:buChar char="■"/>
        <a:defRPr sz="1600">
          <a:solidFill>
            <a:srgbClr val="4D4D4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Helios"/>
        <a:buChar char="■"/>
        <a:defRPr sz="2000">
          <a:solidFill>
            <a:srgbClr val="4D4D4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Helios" charset="0"/>
        <a:buChar char="■"/>
        <a:defRPr sz="20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Helios" charset="0"/>
        <a:buChar char="■"/>
        <a:defRPr sz="20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Helios" charset="0"/>
        <a:buChar char="■"/>
        <a:defRPr sz="20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Helios" charset="0"/>
        <a:buChar char="■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052513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3087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4D4D4D"/>
                </a:solidFill>
                <a:latin typeface="Helios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D1463AB-C5CF-49C6-B5C4-75AE0E8DAAA2}" type="slidenum">
              <a:rPr lang="ru-RU" b="1"/>
              <a:pPr fontAlgn="base">
                <a:spcAft>
                  <a:spcPct val="0"/>
                </a:spcAft>
                <a:defRPr/>
              </a:pPr>
              <a:t>‹#›</a:t>
            </a:fld>
            <a:endParaRPr lang="ru-RU" b="1"/>
          </a:p>
        </p:txBody>
      </p: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376250"/>
            <a:ext cx="19812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5888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9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  <p:sldLayoutId id="2147484316" r:id="rId12"/>
    <p:sldLayoutId id="2147484317" r:id="rId13"/>
    <p:sldLayoutId id="2147484318" r:id="rId1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99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99FF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99FF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99FF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99FF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b="1">
          <a:solidFill>
            <a:srgbClr val="6699FF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b="1">
          <a:solidFill>
            <a:srgbClr val="6699FF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b="1">
          <a:solidFill>
            <a:srgbClr val="6699FF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b="1">
          <a:solidFill>
            <a:srgbClr val="6699FF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Helios"/>
        <a:buChar char="■"/>
        <a:defRPr sz="24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Helios"/>
        <a:buChar char="■"/>
        <a:defRPr sz="2000">
          <a:solidFill>
            <a:srgbClr val="4D4D4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Helios"/>
        <a:buChar char="■"/>
        <a:defRPr sz="2400">
          <a:solidFill>
            <a:srgbClr val="4D4D4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Helios"/>
        <a:buChar char="■"/>
        <a:defRPr sz="1600">
          <a:solidFill>
            <a:srgbClr val="4D4D4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Helios"/>
        <a:buChar char="■"/>
        <a:defRPr sz="2000">
          <a:solidFill>
            <a:srgbClr val="4D4D4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Helios" charset="0"/>
        <a:buChar char="■"/>
        <a:defRPr sz="20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Helios" charset="0"/>
        <a:buChar char="■"/>
        <a:defRPr sz="20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Helios" charset="0"/>
        <a:buChar char="■"/>
        <a:defRPr sz="20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Helios" charset="0"/>
        <a:buChar char="■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052513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3087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4D4D4D"/>
                </a:solidFill>
                <a:latin typeface="Helios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D1463AB-C5CF-49C6-B5C4-75AE0E8DAAA2}" type="slidenum">
              <a:rPr lang="ru-RU" b="1"/>
              <a:pPr fontAlgn="base">
                <a:spcAft>
                  <a:spcPct val="0"/>
                </a:spcAft>
                <a:defRPr/>
              </a:pPr>
              <a:t>‹#›</a:t>
            </a:fld>
            <a:endParaRPr lang="ru-RU" b="1"/>
          </a:p>
        </p:txBody>
      </p: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376242"/>
            <a:ext cx="19812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5888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3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1" r:id="rId12"/>
    <p:sldLayoutId id="2147484332" r:id="rId13"/>
    <p:sldLayoutId id="2147484333" r:id="rId1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99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99FF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99FF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99FF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99FF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b="1">
          <a:solidFill>
            <a:srgbClr val="6699FF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b="1">
          <a:solidFill>
            <a:srgbClr val="6699FF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b="1">
          <a:solidFill>
            <a:srgbClr val="6699FF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b="1">
          <a:solidFill>
            <a:srgbClr val="6699FF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Helios"/>
        <a:buChar char="■"/>
        <a:defRPr sz="24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Helios"/>
        <a:buChar char="■"/>
        <a:defRPr sz="2000">
          <a:solidFill>
            <a:srgbClr val="4D4D4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Helios"/>
        <a:buChar char="■"/>
        <a:defRPr sz="2400">
          <a:solidFill>
            <a:srgbClr val="4D4D4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Helios"/>
        <a:buChar char="■"/>
        <a:defRPr sz="1600">
          <a:solidFill>
            <a:srgbClr val="4D4D4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Helios"/>
        <a:buChar char="■"/>
        <a:defRPr sz="2000">
          <a:solidFill>
            <a:srgbClr val="4D4D4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Helios" charset="0"/>
        <a:buChar char="■"/>
        <a:defRPr sz="20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Helios" charset="0"/>
        <a:buChar char="■"/>
        <a:defRPr sz="20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Helios" charset="0"/>
        <a:buChar char="■"/>
        <a:defRPr sz="20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Helios" charset="0"/>
        <a:buChar char="■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03.04.2020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0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  <p:sldLayoutId id="2147484346" r:id="rId12"/>
    <p:sldLayoutId id="2147484347" r:id="rId13"/>
    <p:sldLayoutId id="2147484348" r:id="rId14"/>
    <p:sldLayoutId id="2147484349" r:id="rId15"/>
    <p:sldLayoutId id="2147484350" r:id="rId16"/>
    <p:sldLayoutId id="214748435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1619250" y="6381750"/>
            <a:ext cx="62420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defTabSz="449263">
              <a:buClr>
                <a:srgbClr val="4D4D4D"/>
              </a:buClr>
              <a:buSzPct val="100000"/>
              <a:buFont typeface="Helios" pitchFamily="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>
                <a:solidFill>
                  <a:srgbClr val="4D4D4D"/>
                </a:solidFill>
                <a:latin typeface="Helios" pitchFamily="2" charset="0"/>
                <a:cs typeface="Arial" charset="0"/>
              </a:rPr>
              <a:t>Представительство в Республике Беларусь</a:t>
            </a:r>
            <a:endParaRPr lang="en-GB" sz="1400">
              <a:solidFill>
                <a:srgbClr val="4D4D4D"/>
              </a:solidFill>
              <a:latin typeface="Helios" pitchFamily="2" charset="0"/>
              <a:cs typeface="Arial" charset="0"/>
            </a:endParaRPr>
          </a:p>
        </p:txBody>
      </p:sp>
      <p:pic>
        <p:nvPicPr>
          <p:cNvPr id="1027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6238"/>
            <a:ext cx="19812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609600" y="850900"/>
            <a:ext cx="7772400" cy="1588"/>
          </a:xfrm>
          <a:prstGeom prst="line">
            <a:avLst/>
          </a:prstGeom>
          <a:noFill/>
          <a:ln w="9360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609600" y="6248400"/>
            <a:ext cx="7772400" cy="1588"/>
          </a:xfrm>
          <a:prstGeom prst="line">
            <a:avLst/>
          </a:prstGeom>
          <a:noFill/>
          <a:ln w="28440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35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  <p:sldLayoutId id="2147484364" r:id="rId12"/>
    <p:sldLayoutId id="2147484365" r:id="rId13"/>
    <p:sldLayoutId id="2147484366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5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5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50.jpeg"/><Relationship Id="rId4" Type="http://schemas.openxmlformats.org/officeDocument/2006/relationships/image" Target="../media/image5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1412776"/>
            <a:ext cx="3528393" cy="3744416"/>
          </a:xfrm>
        </p:spPr>
        <p:txBody>
          <a:bodyPr>
            <a:noAutofit/>
          </a:bodyPr>
          <a:lstStyle/>
          <a:p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Проблема бессонницы в структуре соматических заболеваний</a:t>
            </a:r>
          </a:p>
        </p:txBody>
      </p:sp>
    </p:spTree>
    <p:extLst>
      <p:ext uri="{BB962C8B-B14F-4D97-AF65-F5344CB8AC3E}">
        <p14:creationId xmlns:p14="http://schemas.microsoft.com/office/powerpoint/2010/main" val="293784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32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Эпизодическая </a:t>
            </a:r>
            <a:r>
              <a:rPr lang="ru-RU" b="1" dirty="0" err="1"/>
              <a:t>диссомния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 </a:t>
            </a:r>
            <a:r>
              <a:rPr lang="ru-RU" sz="3100" b="1" dirty="0"/>
              <a:t>(длительность до 1 недели)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4" y="2323652"/>
            <a:ext cx="8064896" cy="4345708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sz="4400" dirty="0"/>
              <a:t>следствие эмоционального стресса (конфликты в семье, состояние влюбленности, повышение по службе), </a:t>
            </a:r>
          </a:p>
          <a:p>
            <a:pPr fontAlgn="base"/>
            <a:r>
              <a:rPr lang="ru-RU" sz="4400" dirty="0"/>
              <a:t>чрезвычайных ситуаций, </a:t>
            </a:r>
            <a:r>
              <a:rPr lang="ru-RU" sz="4400" dirty="0" err="1"/>
              <a:t>десинхроноза</a:t>
            </a:r>
            <a:r>
              <a:rPr lang="ru-RU" sz="4400" dirty="0"/>
              <a:t>, реакций личности на соматические заболевания.</a:t>
            </a:r>
          </a:p>
          <a:p>
            <a:pPr fontAlgn="base"/>
            <a:r>
              <a:rPr lang="ru-RU" sz="4400" dirty="0"/>
              <a:t>внешние раздражители в рамках </a:t>
            </a:r>
            <a:r>
              <a:rPr lang="ru-RU" sz="4400" dirty="0" err="1"/>
              <a:t>гиперстезии</a:t>
            </a:r>
            <a:r>
              <a:rPr lang="ru-RU" sz="4400" dirty="0"/>
              <a:t> например, при шуме, свете, повышении или снижении комнатной температуры</a:t>
            </a:r>
          </a:p>
          <a:p>
            <a:pPr fontAlgn="base"/>
            <a:r>
              <a:rPr lang="ru-RU" sz="4400" dirty="0"/>
              <a:t>отсутствие нормального режима дня,  неправильное применение медикаментозных препаратов в вечернее и ночное время</a:t>
            </a:r>
          </a:p>
          <a:p>
            <a:pPr marL="6858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10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Кратковременная </a:t>
            </a:r>
            <a:r>
              <a:rPr lang="ru-RU" sz="3200" b="1" dirty="0" err="1"/>
              <a:t>диссомния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dirty="0"/>
              <a:t> (длительность от 1 до 3 недель)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4" y="1772816"/>
            <a:ext cx="8064896" cy="4680520"/>
          </a:xfrm>
        </p:spPr>
        <p:txBody>
          <a:bodyPr>
            <a:normAutofit fontScale="92500"/>
          </a:bodyPr>
          <a:lstStyle/>
          <a:p>
            <a:r>
              <a:rPr lang="ru-RU" dirty="0"/>
              <a:t>следствие более тяжелых продолжительных стрессовых ситуаций: потеря близкого человека (реакция горя), безработица, перемена места жительства.</a:t>
            </a:r>
          </a:p>
          <a:p>
            <a:pPr marL="68580" indent="0" algn="ctr">
              <a:buNone/>
            </a:pPr>
            <a:r>
              <a:rPr lang="ru-RU" b="1" u="sng" dirty="0"/>
              <a:t>В соматической практике </a:t>
            </a:r>
          </a:p>
          <a:p>
            <a:pPr marL="68580" indent="0" algn="ctr">
              <a:buNone/>
            </a:pPr>
            <a:r>
              <a:rPr lang="ru-RU" dirty="0"/>
              <a:t>хронические соматические заболевания: </a:t>
            </a:r>
          </a:p>
          <a:p>
            <a:r>
              <a:rPr lang="ru-RU" dirty="0"/>
              <a:t>стенокардия, артериальная гипертензия, заболевания периферических сосудов, язвенная болезнь, болезнь Паркинсона, гипертрофия предстательной железы, артроз, хронический болевой синдром (артриты, непроходимость кишечника, фантомные боли, головная боль), кожные заболевания, сопровождающиеся зудом. </a:t>
            </a:r>
          </a:p>
        </p:txBody>
      </p:sp>
    </p:spTree>
    <p:extLst>
      <p:ext uri="{BB962C8B-B14F-4D97-AF65-F5344CB8AC3E}">
        <p14:creationId xmlns:p14="http://schemas.microsoft.com/office/powerpoint/2010/main" val="812664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9361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Хроническая </a:t>
            </a:r>
            <a:r>
              <a:rPr lang="ru-RU" sz="3200" b="1" dirty="0" err="1"/>
              <a:t>диссомния</a:t>
            </a:r>
            <a:r>
              <a:rPr lang="ru-RU" sz="3200" dirty="0"/>
              <a:t> </a:t>
            </a:r>
            <a:br>
              <a:rPr lang="ru-RU" sz="3200" dirty="0"/>
            </a:br>
            <a:r>
              <a:rPr lang="ru-RU" sz="3200" dirty="0"/>
              <a:t>(длительность более 3 недель)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2" y="1700808"/>
            <a:ext cx="7920880" cy="482453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уже  не является самостоятельным расстройством,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в структуре других психических и соматических заболеваний. У 51 % пациентов состояние </a:t>
            </a:r>
            <a:r>
              <a:rPr lang="ru-RU" dirty="0" err="1"/>
              <a:t>коморбидно</a:t>
            </a:r>
            <a:r>
              <a:rPr lang="ru-RU" dirty="0"/>
              <a:t> психическому расстройству:</a:t>
            </a:r>
          </a:p>
          <a:p>
            <a:r>
              <a:rPr lang="ru-RU" dirty="0"/>
              <a:t>депрессия, </a:t>
            </a:r>
          </a:p>
          <a:p>
            <a:r>
              <a:rPr lang="ru-RU" dirty="0"/>
              <a:t>тревожные расстройства, </a:t>
            </a:r>
          </a:p>
          <a:p>
            <a:r>
              <a:rPr lang="ru-RU" dirty="0"/>
              <a:t>злоупотребление ПАВ (алкоголь, марихуана, «</a:t>
            </a:r>
            <a:r>
              <a:rPr lang="ru-RU" dirty="0" err="1"/>
              <a:t>спайсы</a:t>
            </a:r>
            <a:r>
              <a:rPr lang="ru-RU" dirty="0"/>
              <a:t>», </a:t>
            </a:r>
            <a:r>
              <a:rPr lang="ru-RU" dirty="0" err="1"/>
              <a:t>психостимуляторы</a:t>
            </a:r>
            <a:r>
              <a:rPr lang="ru-RU" dirty="0"/>
              <a:t>, кофеин, барбитураты), </a:t>
            </a:r>
          </a:p>
          <a:p>
            <a:r>
              <a:rPr lang="ru-RU" dirty="0"/>
              <a:t>злоупотребление или неправильный прием  </a:t>
            </a:r>
            <a:r>
              <a:rPr lang="ru-RU" dirty="0" err="1"/>
              <a:t>ноотропов</a:t>
            </a:r>
            <a:r>
              <a:rPr lang="ru-RU" dirty="0"/>
              <a:t>,  антидепрессантов, гормональных препаратов средства, антибиотиков, </a:t>
            </a:r>
            <a:r>
              <a:rPr lang="ru-RU" dirty="0" err="1"/>
              <a:t>антиаритмиков</a:t>
            </a:r>
            <a:r>
              <a:rPr lang="ru-RU" dirty="0"/>
              <a:t> </a:t>
            </a:r>
            <a:r>
              <a:rPr lang="ru-RU" sz="1800" i="1" dirty="0"/>
              <a:t>[</a:t>
            </a:r>
            <a:r>
              <a:rPr lang="en-US" sz="1800" i="1" dirty="0"/>
              <a:t> </a:t>
            </a:r>
            <a:r>
              <a:rPr lang="en-US" sz="1800" i="1" dirty="0" err="1"/>
              <a:t>Dingemanse</a:t>
            </a:r>
            <a:r>
              <a:rPr lang="en-US" sz="1800" i="1" dirty="0"/>
              <a:t> I </a:t>
            </a:r>
            <a:r>
              <a:rPr lang="ru-RU" sz="1800" i="1" dirty="0"/>
              <a:t>. 2005].</a:t>
            </a:r>
          </a:p>
        </p:txBody>
      </p:sp>
    </p:spTree>
    <p:extLst>
      <p:ext uri="{BB962C8B-B14F-4D97-AF65-F5344CB8AC3E}">
        <p14:creationId xmlns:p14="http://schemas.microsoft.com/office/powerpoint/2010/main" val="4097154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Хроническая бессонница может быть: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фактором риска развития психического расстройства, в первую очередь депрессии;</a:t>
            </a:r>
          </a:p>
          <a:p>
            <a:pPr lvl="0"/>
            <a:r>
              <a:rPr lang="ru-RU" dirty="0"/>
              <a:t>продромальным симптомом депрессии;</a:t>
            </a:r>
          </a:p>
          <a:p>
            <a:pPr lvl="0"/>
            <a:r>
              <a:rPr lang="ru-RU" dirty="0"/>
              <a:t>следствием или осложнением депрессии, которое длится и после окончания клинически очерченного эпизода, что, в свою очередь, является прогностическим показателем затяжного течения аффективного расстройства и недостаточности терапевтической реакции.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082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Трехлетнее исследование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/>
              <a:t>Европейского совета по изучению мозга (EBC) и Европейского колледжа </a:t>
            </a:r>
            <a:r>
              <a:rPr lang="ru-RU" sz="2000" dirty="0" err="1"/>
              <a:t>нейропсихофармакологии</a:t>
            </a:r>
            <a:r>
              <a:rPr lang="ru-RU" sz="2000" dirty="0"/>
              <a:t> (ECNP)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2400" dirty="0"/>
              <a:t>проводилось в 30 европейских государствах </a:t>
            </a:r>
            <a:r>
              <a:rPr lang="ru-RU" sz="2400" i="1" dirty="0"/>
              <a:t>(27 участницах ЕС, Норвегии, Исландии и Швейцарии</a:t>
            </a:r>
            <a:r>
              <a:rPr lang="ru-RU" sz="2400" dirty="0">
                <a:solidFill>
                  <a:srgbClr val="002060"/>
                </a:solidFill>
              </a:rPr>
              <a:t>)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2400" b="1" dirty="0">
                <a:solidFill>
                  <a:srgbClr val="002060"/>
                </a:solidFill>
              </a:rPr>
              <a:t>38% их населения </a:t>
            </a:r>
            <a:r>
              <a:rPr lang="ru-RU" sz="2400" dirty="0"/>
              <a:t>(то есть 165 млн. из 435млн.)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2400" dirty="0"/>
              <a:t>ежегодно страдают от различного рода психических расстройств и неврологических заболеваний.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2400" dirty="0"/>
              <a:t>Общий ущерб от заболеваний этой группы, наносимый 30 европейским странам, составляет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2400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€ 0,8 трлн.</a:t>
            </a:r>
          </a:p>
        </p:txBody>
      </p:sp>
    </p:spTree>
    <p:extLst>
      <p:ext uri="{BB962C8B-B14F-4D97-AF65-F5344CB8AC3E}">
        <p14:creationId xmlns:p14="http://schemas.microsoft.com/office/powerpoint/2010/main" val="4178852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2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0" y="990600"/>
          <a:ext cx="91440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Диаграмма" r:id="rId4" imgW="7705732" imgH="5410279" progId="MSGraph.Chart.8">
                  <p:embed followColorScheme="full"/>
                </p:oleObj>
              </mc:Choice>
              <mc:Fallback>
                <p:oleObj name="Диаграмма" r:id="rId4" imgW="7705732" imgH="5410279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90600"/>
                        <a:ext cx="9144000" cy="586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>
          <a:xfrm>
            <a:off x="1979712" y="196850"/>
            <a:ext cx="6935688" cy="1004888"/>
          </a:xfrm>
          <a:solidFill>
            <a:schemeClr val="accent4">
              <a:lumMod val="20000"/>
              <a:lumOff val="80000"/>
              <a:alpha val="42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2000" dirty="0"/>
              <a:t>Размер и бремя психических расстройств и других заболеваний мозга в Европе 2010</a:t>
            </a:r>
          </a:p>
        </p:txBody>
      </p:sp>
      <p:sp>
        <p:nvSpPr>
          <p:cNvPr id="1034" name="Rectangle 7"/>
          <p:cNvSpPr>
            <a:spLocks noChangeArrowheads="1"/>
          </p:cNvSpPr>
          <p:nvPr/>
        </p:nvSpPr>
        <p:spPr bwMode="auto">
          <a:xfrm>
            <a:off x="3276608" y="1447807"/>
            <a:ext cx="5211763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rgbClr val="0F6FC6"/>
                </a:solidFill>
                <a:latin typeface="Arial" charset="0"/>
                <a:cs typeface="Arial" charset="0"/>
              </a:rPr>
              <a:t>Психические расстройства в европейских странах (ECNP/EBC, 2010). </a:t>
            </a:r>
            <a:r>
              <a:rPr lang="ru-RU" sz="1600" b="1">
                <a:solidFill>
                  <a:srgbClr val="0F6FC6"/>
                </a:solidFill>
                <a:latin typeface="ArialMT"/>
                <a:ea typeface="ArialMT"/>
                <a:cs typeface="ArialMT"/>
              </a:rPr>
              <a:t>Среди населения стран Европы психические расстройства выявлены у </a:t>
            </a:r>
            <a:r>
              <a:rPr lang="ru-RU" sz="1600" b="1" u="sng">
                <a:solidFill>
                  <a:srgbClr val="0F6FC6"/>
                </a:solidFill>
                <a:latin typeface="ArialMT"/>
                <a:ea typeface="ArialMT"/>
                <a:cs typeface="ArialMT"/>
              </a:rPr>
              <a:t>38% населения</a:t>
            </a:r>
            <a:endParaRPr lang="ru-RU" sz="1600" b="1" u="sng">
              <a:solidFill>
                <a:srgbClr val="0F6FC6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F6FC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728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Вторичная </a:t>
            </a:r>
            <a:r>
              <a:rPr lang="ru-RU" dirty="0" err="1"/>
              <a:t>инсомния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 algn="just">
              <a:buNone/>
            </a:pPr>
            <a:r>
              <a:rPr lang="ru-RU" b="1" i="1" dirty="0"/>
              <a:t>достаточная уверенность, что нарушения сна вызваны именно текущим заболеванием. </a:t>
            </a:r>
          </a:p>
          <a:p>
            <a:pPr marL="68580" indent="0">
              <a:buNone/>
            </a:pPr>
            <a:r>
              <a:rPr lang="ru-RU" dirty="0"/>
              <a:t>Факторами, способными подтверждать наличие такой взаимосвязи, могут быть: развитие нарушений сна одновременно с возникновением/утяжелением основного заболевания или колебания выраженности расстройств сна в соответствии с изменением течения этого заболевания</a:t>
            </a:r>
          </a:p>
        </p:txBody>
      </p:sp>
    </p:spTree>
    <p:extLst>
      <p:ext uri="{BB962C8B-B14F-4D97-AF65-F5344CB8AC3E}">
        <p14:creationId xmlns:p14="http://schemas.microsoft.com/office/powerpoint/2010/main" val="425531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8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Autofit/>
          </a:bodyPr>
          <a:lstStyle/>
          <a:p>
            <a:r>
              <a:rPr lang="en-US" sz="2400" dirty="0" err="1"/>
              <a:t>Lichstein</a:t>
            </a:r>
            <a:r>
              <a:rPr lang="en-US" sz="2400" dirty="0"/>
              <a:t> K.L., Daniel T.J., McCrae C.S., </a:t>
            </a:r>
            <a:r>
              <a:rPr lang="en-US" sz="2400" dirty="0" err="1"/>
              <a:t>Ruiter</a:t>
            </a:r>
            <a:r>
              <a:rPr lang="en-US" sz="2400" dirty="0"/>
              <a:t> M.E. Insomnia: Epidemiology and Risk Factors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500" y="1988847"/>
            <a:ext cx="6777317" cy="3843789"/>
          </a:xfrm>
        </p:spPr>
        <p:txBody>
          <a:bodyPr>
            <a:normAutofit/>
          </a:bodyPr>
          <a:lstStyle/>
          <a:p>
            <a:r>
              <a:rPr lang="ru-RU" dirty="0"/>
              <a:t>С выраженным болевым синдромом  (</a:t>
            </a:r>
            <a:r>
              <a:rPr lang="ru-RU" dirty="0" err="1"/>
              <a:t>остеоартроз</a:t>
            </a:r>
            <a:r>
              <a:rPr lang="ru-RU" dirty="0"/>
              <a:t>, язвенная болезнь желудка и двенадцатиперстной кишки, холецистит). </a:t>
            </a:r>
          </a:p>
          <a:p>
            <a:r>
              <a:rPr lang="ru-RU" dirty="0"/>
              <a:t> ишемическая болезнь сердца </a:t>
            </a:r>
          </a:p>
          <a:p>
            <a:r>
              <a:rPr lang="ru-RU" dirty="0"/>
              <a:t> бронхиальная астма </a:t>
            </a:r>
          </a:p>
          <a:p>
            <a:r>
              <a:rPr lang="ru-RU" dirty="0"/>
              <a:t> урологическая патология </a:t>
            </a:r>
          </a:p>
          <a:p>
            <a:r>
              <a:rPr lang="ru-RU" dirty="0"/>
              <a:t> сахарный диабет</a:t>
            </a:r>
          </a:p>
        </p:txBody>
      </p:sp>
    </p:spTree>
    <p:extLst>
      <p:ext uri="{BB962C8B-B14F-4D97-AF65-F5344CB8AC3E}">
        <p14:creationId xmlns:p14="http://schemas.microsoft.com/office/powerpoint/2010/main" val="290244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y\Desktop\250px-P.F._Sokolov_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8" y="336523"/>
            <a:ext cx="3175000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9" y="570156"/>
            <a:ext cx="5971741" cy="1054250"/>
          </a:xfrm>
        </p:spPr>
        <p:txBody>
          <a:bodyPr/>
          <a:lstStyle/>
          <a:p>
            <a:r>
              <a:rPr lang="ru-RU" i="1" dirty="0">
                <a:latin typeface="Constantia" panose="02030602050306030303" pitchFamily="18" charset="0"/>
              </a:rPr>
              <a:t>Вяземский П.А.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48363"/>
            <a:ext cx="5400608" cy="4204989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</a:rPr>
              <a:t>В тоске бессонницы, средь тишины ночной,</a:t>
            </a: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</a:rPr>
              <a:t>Как раздражителен часов докучный бой!</a:t>
            </a: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</a:rPr>
              <a:t>Как молотом кузнец стучит по </a:t>
            </a:r>
            <a:r>
              <a:rPr lang="ru-RU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наковальной</a:t>
            </a: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</a:rPr>
              <a:t>,</a:t>
            </a: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</a:rPr>
              <a:t>Так каждый их удар, тяжелый и печальный,</a:t>
            </a: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</a:rPr>
              <a:t>По сердцу моему однообразно бьет,</a:t>
            </a: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</a:rPr>
              <a:t>И с каждым боем всё тоска моя растет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00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7544" y="152400"/>
            <a:ext cx="8447856" cy="1600200"/>
          </a:xfrm>
          <a:solidFill>
            <a:schemeClr val="accent3">
              <a:lumMod val="20000"/>
              <a:lumOff val="80000"/>
              <a:alpha val="28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 </a:t>
            </a:r>
            <a:r>
              <a:rPr lang="ru-RU" sz="2400" dirty="0"/>
              <a:t>3-летняя частота 10 симптомов у амбулаторных пациентов и доля «органических» причин </a:t>
            </a:r>
            <a:r>
              <a:rPr lang="ru-RU" sz="1800" i="1" dirty="0"/>
              <a:t>(</a:t>
            </a:r>
            <a:r>
              <a:rPr lang="ru-RU" sz="1800" i="1" dirty="0" err="1"/>
              <a:t>Kroenke</a:t>
            </a:r>
            <a:r>
              <a:rPr lang="ru-RU" sz="1800" i="1" dirty="0"/>
              <a:t> K., </a:t>
            </a:r>
            <a:r>
              <a:rPr lang="ru-RU" sz="1800" i="1" dirty="0" err="1"/>
              <a:t>Swindle</a:t>
            </a:r>
            <a:r>
              <a:rPr lang="ru-RU" sz="1800" i="1" dirty="0"/>
              <a:t> R., 1989)</a:t>
            </a:r>
          </a:p>
        </p:txBody>
      </p:sp>
      <p:graphicFrame>
        <p:nvGraphicFramePr>
          <p:cNvPr id="3891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842718"/>
              </p:ext>
            </p:extLst>
          </p:nvPr>
        </p:nvGraphicFramePr>
        <p:xfrm>
          <a:off x="467544" y="1844824"/>
          <a:ext cx="8136904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4" imgW="9144793" imgH="5303980" progId="Excel.Chart.8">
                  <p:embed/>
                </p:oleObj>
              </mc:Choice>
              <mc:Fallback>
                <p:oleObj r:id="rId4" imgW="9144793" imgH="530398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844824"/>
                        <a:ext cx="8136904" cy="47525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7235825" y="3068638"/>
            <a:ext cx="1584325" cy="1439862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2"/>
                </a:solidFill>
              </a:rPr>
              <a:t>16%</a:t>
            </a:r>
          </a:p>
        </p:txBody>
      </p:sp>
    </p:spTree>
    <p:extLst>
      <p:ext uri="{BB962C8B-B14F-4D97-AF65-F5344CB8AC3E}">
        <p14:creationId xmlns:p14="http://schemas.microsoft.com/office/powerpoint/2010/main" val="415753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04664"/>
            <a:ext cx="8136904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/>
              <a:t>Диагностика </a:t>
            </a:r>
            <a:br>
              <a:rPr lang="ru-RU" sz="2200" b="1" dirty="0"/>
            </a:br>
            <a:r>
              <a:rPr lang="ru-RU" sz="2200" b="1" dirty="0"/>
              <a:t>наличия постоянно (более 1 месяца) или периодически (более 3 месяцев) </a:t>
            </a:r>
            <a:r>
              <a:rPr lang="ru-RU" sz="2200" b="1" u="sng" dirty="0"/>
              <a:t>трех или более </a:t>
            </a:r>
            <a:r>
              <a:rPr lang="ru-RU" sz="2200" b="1" dirty="0"/>
              <a:t>из представленных признаков</a:t>
            </a:r>
            <a:r>
              <a:rPr lang="ru-RU" sz="2200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208912" cy="4464496"/>
          </a:xfrm>
        </p:spPr>
        <p:txBody>
          <a:bodyPr>
            <a:normAutofit fontScale="85000" lnSpcReduction="20000"/>
          </a:bodyPr>
          <a:lstStyle/>
          <a:p>
            <a:pPr marL="68580" indent="0" fontAlgn="base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1. Требуется более 30 минут, чтобы заснуть.</a:t>
            </a:r>
          </a:p>
          <a:p>
            <a:pPr marL="68580" indent="0" fontAlgn="base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2. Всю ночь в голову «лезут мысли».</a:t>
            </a:r>
          </a:p>
          <a:p>
            <a:pPr marL="68580" indent="0" fontAlgn="base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3. Отмечается страх перед невозможностью заснуть.</a:t>
            </a:r>
          </a:p>
          <a:p>
            <a:pPr marL="68580" indent="0" fontAlgn="base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4. Отмечаются частые пробуждения в течение ночи, поверхностный сон.</a:t>
            </a:r>
          </a:p>
          <a:p>
            <a:pPr marL="68580" indent="0" fontAlgn="base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5. Отмечаются ранние пробуждения и невозможность повторного засыпания.</a:t>
            </a:r>
          </a:p>
          <a:p>
            <a:pPr marL="68580" indent="0" fontAlgn="base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6. Отмечается сниженный фон настроения и депрессия.</a:t>
            </a:r>
          </a:p>
          <a:p>
            <a:pPr marL="68580" indent="0" fontAlgn="base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7. Отмечается немотивированная тревога, страх.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75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027051" cy="14115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Georgia"/>
              </a:rPr>
            </a:b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Georgia"/>
              </a:rPr>
              <a:t>Консультирование пациентов с нарушениями сна</a:t>
            </a:r>
            <a:r>
              <a:rPr lang="ru-RU" dirty="0">
                <a:solidFill>
                  <a:srgbClr val="008000"/>
                </a:solidFill>
                <a:latin typeface="Georgia"/>
              </a:rPr>
              <a:t/>
            </a:r>
            <a:br>
              <a:rPr lang="ru-RU" dirty="0">
                <a:solidFill>
                  <a:srgbClr val="008000"/>
                </a:solidFill>
                <a:latin typeface="Georgia"/>
              </a:rPr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90" y="1945311"/>
            <a:ext cx="4095549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94" y="1163443"/>
            <a:ext cx="399595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629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1-й этап — </a:t>
            </a:r>
            <a:r>
              <a:rPr lang="ru-RU" dirty="0" err="1"/>
              <a:t>диагностико</a:t>
            </a:r>
            <a:r>
              <a:rPr lang="ru-RU" dirty="0"/>
              <a:t>-подготовительный. Проводится </a:t>
            </a:r>
            <a:r>
              <a:rPr lang="ru-RU" dirty="0" err="1"/>
              <a:t>синдромально</a:t>
            </a:r>
            <a:r>
              <a:rPr lang="ru-RU" dirty="0"/>
              <a:t>-этиологическая идентификация нарушений сна и устанавливается личностный контакт с больным.</a:t>
            </a:r>
          </a:p>
          <a:p>
            <a:r>
              <a:rPr lang="ru-RU" dirty="0"/>
              <a:t>2-й этап — основной терапевтический. Применяется сочетание психотерапии, специфической и неспецифической медикаментозной терапии.</a:t>
            </a:r>
          </a:p>
        </p:txBody>
      </p:sp>
    </p:spTree>
    <p:extLst>
      <p:ext uri="{BB962C8B-B14F-4D97-AF65-F5344CB8AC3E}">
        <p14:creationId xmlns:p14="http://schemas.microsoft.com/office/powerpoint/2010/main" val="573354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-117543"/>
            <a:ext cx="7773338" cy="1602327"/>
          </a:xfrm>
        </p:spPr>
        <p:txBody>
          <a:bodyPr/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Практика назначения психотропных препаратов при ПМП по всему миру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294967295"/>
          </p:nvPr>
        </p:nvSpPr>
        <p:spPr>
          <a:xfrm>
            <a:off x="685330" y="2367093"/>
            <a:ext cx="7772870" cy="342410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370763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5373216"/>
            <a:ext cx="7298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>
                <a:solidFill>
                  <a:schemeClr val="tx2">
                    <a:lumMod val="25000"/>
                  </a:schemeClr>
                </a:solidFill>
              </a:rPr>
              <a:t>Анксиолитики</a:t>
            </a:r>
            <a:r>
              <a:rPr lang="ru-RU" sz="1600" b="1" dirty="0">
                <a:solidFill>
                  <a:schemeClr val="tx2">
                    <a:lumMod val="25000"/>
                  </a:schemeClr>
                </a:solidFill>
              </a:rPr>
              <a:t>, снотворные препараты и антидепрессанты явились наиболее распространенными классами назначаемых лекарственных средств, доля каждого их них</a:t>
            </a:r>
          </a:p>
          <a:p>
            <a:pPr algn="just"/>
            <a:r>
              <a:rPr lang="ru-RU" sz="1600" b="1" dirty="0">
                <a:solidFill>
                  <a:schemeClr val="tx2">
                    <a:lumMod val="25000"/>
                  </a:schemeClr>
                </a:solidFill>
              </a:rPr>
              <a:t>составила приблизительно 20% всех назначений. </a:t>
            </a:r>
          </a:p>
        </p:txBody>
      </p:sp>
      <p:sp>
        <p:nvSpPr>
          <p:cNvPr id="8" name="4-конечная звезда 7"/>
          <p:cNvSpPr/>
          <p:nvPr/>
        </p:nvSpPr>
        <p:spPr>
          <a:xfrm>
            <a:off x="2267744" y="2636912"/>
            <a:ext cx="914400" cy="914400"/>
          </a:xfrm>
          <a:prstGeom prst="star4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4860032" y="1819672"/>
            <a:ext cx="914400" cy="914400"/>
          </a:xfrm>
          <a:prstGeom prst="star4">
            <a:avLst/>
          </a:prstGeom>
          <a:solidFill>
            <a:srgbClr val="7AFA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3347864" y="1782527"/>
            <a:ext cx="914400" cy="9144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6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548680"/>
            <a:ext cx="702474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Проблемы в получении адекватной терапии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altLang="ru-RU" sz="3200" dirty="0">
                <a:latin typeface="Comic Sans MS" pitchFamily="66" charset="0"/>
              </a:rPr>
              <a:t>низкий уровень осознания врачами значения бессонницы для их пациентов и для общества в целом, </a:t>
            </a:r>
          </a:p>
          <a:p>
            <a:r>
              <a:rPr lang="ru-RU" altLang="ru-RU" sz="3200" dirty="0">
                <a:latin typeface="Comic Sans MS" pitchFamily="66" charset="0"/>
              </a:rPr>
              <a:t>отсутствие информации о современных и безопасных лекарствах;</a:t>
            </a:r>
          </a:p>
          <a:p>
            <a:r>
              <a:rPr lang="ru-RU" altLang="ru-RU" sz="3200" dirty="0">
                <a:latin typeface="Comic Sans MS" pitchFamily="66" charset="0"/>
              </a:rPr>
              <a:t>применение </a:t>
            </a:r>
            <a:r>
              <a:rPr lang="ru-RU" altLang="ru-RU" sz="32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устаревших</a:t>
            </a:r>
            <a:r>
              <a:rPr lang="ru-RU" altLang="ru-RU" sz="3200" dirty="0">
                <a:latin typeface="Comic Sans MS" pitchFamily="66" charset="0"/>
              </a:rPr>
              <a:t> препаратов.</a:t>
            </a:r>
            <a:r>
              <a:rPr lang="ru-RU" altLang="ru-R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2278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Первое</a:t>
            </a:r>
            <a:r>
              <a:rPr lang="ru-RU" sz="2000" dirty="0"/>
              <a:t> – комплекс терапевтических воздействий на основной болезнетворный фактор, который вызвал бессонницу. </a:t>
            </a:r>
            <a:r>
              <a:rPr lang="ru-RU" sz="2000" b="1" dirty="0"/>
              <a:t>Второе</a:t>
            </a:r>
            <a:r>
              <a:rPr lang="ru-RU" sz="2000" dirty="0"/>
              <a:t> – регуляция и нормализация проявлений собственно инсомнии.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у 68-70% пациентов, которые обращаются в специализированные </a:t>
            </a:r>
            <a:r>
              <a:rPr lang="ru-RU" dirty="0" err="1"/>
              <a:t>сомнологические</a:t>
            </a:r>
            <a:r>
              <a:rPr lang="ru-RU" dirty="0"/>
              <a:t> центры, </a:t>
            </a:r>
            <a:r>
              <a:rPr lang="ru-RU" dirty="0" err="1"/>
              <a:t>инсомния</a:t>
            </a:r>
            <a:r>
              <a:rPr lang="ru-RU" dirty="0"/>
              <a:t> обусловлена психическими нарушениями – аффективными и тревожными, психосоматическими расстройствами, а также явлениями посттравматического стресса – до 10% </a:t>
            </a:r>
            <a:r>
              <a:rPr lang="ru-RU" sz="2000" dirty="0"/>
              <a:t>(R.M. </a:t>
            </a:r>
            <a:r>
              <a:rPr lang="ru-RU" sz="2000" dirty="0" err="1"/>
              <a:t>Coleman</a:t>
            </a:r>
            <a:r>
              <a:rPr lang="ru-RU" sz="2000" dirty="0"/>
              <a:t> </a:t>
            </a:r>
            <a:r>
              <a:rPr lang="ru-RU" sz="2000" dirty="0" err="1"/>
              <a:t>et</a:t>
            </a:r>
            <a:r>
              <a:rPr lang="ru-RU" sz="2000" dirty="0"/>
              <a:t> </a:t>
            </a:r>
            <a:r>
              <a:rPr lang="ru-RU" sz="2000" dirty="0" err="1"/>
              <a:t>al</a:t>
            </a:r>
            <a:r>
              <a:rPr lang="ru-RU" sz="2000" dirty="0"/>
              <a:t>., 1982; C.R. </a:t>
            </a:r>
            <a:r>
              <a:rPr lang="ru-RU" sz="2000" dirty="0" err="1"/>
              <a:t>Soldatos</a:t>
            </a:r>
            <a:r>
              <a:rPr lang="ru-RU" sz="2000" dirty="0"/>
              <a:t>, 1994; R.C. </a:t>
            </a:r>
            <a:r>
              <a:rPr lang="ru-RU" sz="2000" dirty="0" err="1"/>
              <a:t>Kessler</a:t>
            </a:r>
            <a:r>
              <a:rPr lang="ru-RU" sz="2000" dirty="0"/>
              <a:t> </a:t>
            </a:r>
            <a:r>
              <a:rPr lang="ru-RU" sz="2000" dirty="0" err="1"/>
              <a:t>et</a:t>
            </a:r>
            <a:r>
              <a:rPr lang="ru-RU" sz="2000" dirty="0"/>
              <a:t> </a:t>
            </a:r>
            <a:r>
              <a:rPr lang="ru-RU" sz="2000" dirty="0" err="1"/>
              <a:t>al</a:t>
            </a:r>
            <a:r>
              <a:rPr lang="ru-RU" sz="2000" dirty="0"/>
              <a:t>., 1995).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00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332" y="332656"/>
            <a:ext cx="7773338" cy="1882039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arial"/>
                <a:ea typeface="+mn-ea"/>
                <a:cs typeface="+mn-cs"/>
              </a:rPr>
              <a:t>безрецептурные снотворные средства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1520" y="1700807"/>
            <a:ext cx="8712968" cy="489654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000" b="1" u="sng" dirty="0" err="1">
                <a:latin typeface="arial"/>
              </a:rPr>
              <a:t>фитофармацевтические</a:t>
            </a:r>
            <a:r>
              <a:rPr lang="ru-RU" sz="2000" b="1" u="sng" dirty="0">
                <a:latin typeface="arial"/>
              </a:rPr>
              <a:t> препараты</a:t>
            </a:r>
          </a:p>
          <a:p>
            <a:r>
              <a:rPr lang="ru-RU" b="1" dirty="0">
                <a:latin typeface="arial"/>
              </a:rPr>
              <a:t>Различные комбинации сухих и жидких экстрактов валерианы, </a:t>
            </a:r>
          </a:p>
          <a:p>
            <a:r>
              <a:rPr lang="ru-RU" b="1" dirty="0">
                <a:latin typeface="arial"/>
              </a:rPr>
              <a:t>боярышника, </a:t>
            </a:r>
          </a:p>
          <a:p>
            <a:r>
              <a:rPr lang="ru-RU" b="1" dirty="0">
                <a:latin typeface="arial"/>
              </a:rPr>
              <a:t>пустырника, </a:t>
            </a:r>
          </a:p>
          <a:p>
            <a:r>
              <a:rPr lang="ru-RU" b="1" dirty="0">
                <a:latin typeface="arial"/>
              </a:rPr>
              <a:t>мелиссы, </a:t>
            </a:r>
          </a:p>
          <a:p>
            <a:r>
              <a:rPr lang="ru-RU" b="1" dirty="0">
                <a:latin typeface="arial"/>
              </a:rPr>
              <a:t>мяты перечной, </a:t>
            </a:r>
          </a:p>
          <a:p>
            <a:r>
              <a:rPr lang="ru-RU" b="1" dirty="0">
                <a:latin typeface="arial"/>
              </a:rPr>
              <a:t>хмеля, </a:t>
            </a:r>
          </a:p>
          <a:p>
            <a:r>
              <a:rPr lang="ru-RU" b="1" dirty="0">
                <a:latin typeface="arial"/>
              </a:rPr>
              <a:t>лаванды,</a:t>
            </a:r>
          </a:p>
          <a:p>
            <a:r>
              <a:rPr lang="ru-RU" b="1" dirty="0">
                <a:latin typeface="arial"/>
              </a:rPr>
              <a:t>зверобоя  и других растений. </a:t>
            </a:r>
          </a:p>
          <a:p>
            <a:pPr marL="0" indent="0">
              <a:buNone/>
            </a:pPr>
            <a:r>
              <a:rPr lang="ru-RU" b="1" dirty="0">
                <a:latin typeface="arial"/>
              </a:rPr>
              <a:t>Наиболее изученной является валериана, но максимальный эффект от нее достигается только после 2 недель регулярного приема. Препараты с валерианой в терапевтических дозах хорошо переносятся и подходят для долгосрочной терапии.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48" y="58916"/>
            <a:ext cx="792087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46" y="13189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35" y="75768"/>
            <a:ext cx="617454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34" y="44624"/>
            <a:ext cx="483717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384" y="44624"/>
            <a:ext cx="792086" cy="79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942" y="44626"/>
            <a:ext cx="1094817" cy="79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759" y="44626"/>
            <a:ext cx="1190289" cy="79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562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429125" y="274638"/>
            <a:ext cx="4257675" cy="51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lnSpc>
                <a:spcPct val="50000"/>
              </a:lnSpc>
            </a:pPr>
            <a:r>
              <a:rPr lang="en-US" altLang="ru-RU" sz="1600" b="1">
                <a:solidFill>
                  <a:srgbClr val="006600"/>
                </a:solidFill>
              </a:rPr>
              <a:t> </a:t>
            </a:r>
            <a:r>
              <a:rPr lang="ru-RU" altLang="ru-RU" sz="1800" b="1">
                <a:solidFill>
                  <a:srgbClr val="006600"/>
                </a:solidFill>
              </a:rPr>
              <a:t>СЕДАВИТ</a:t>
            </a:r>
            <a:r>
              <a:rPr lang="en-US" altLang="ru-RU" sz="1600" b="1">
                <a:solidFill>
                  <a:srgbClr val="006600"/>
                </a:solidFill>
              </a:rPr>
              <a:t>                         </a:t>
            </a:r>
            <a:br>
              <a:rPr lang="en-US" altLang="ru-RU" sz="1600" b="1">
                <a:solidFill>
                  <a:srgbClr val="006600"/>
                </a:solidFill>
              </a:rPr>
            </a:br>
            <a:endParaRPr lang="ru-RU" altLang="ru-RU" sz="1600" b="1">
              <a:solidFill>
                <a:srgbClr val="006600"/>
              </a:solidFill>
            </a:endParaRPr>
          </a:p>
        </p:txBody>
      </p:sp>
      <p:pic>
        <p:nvPicPr>
          <p:cNvPr id="21507" name="Рисунок 6" descr="boyaryshni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9" y="4143375"/>
            <a:ext cx="2357439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11" descr="peppermi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285875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12" descr="post-20488-12128177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143375"/>
            <a:ext cx="2016125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13" descr="untitled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4143375"/>
            <a:ext cx="1946497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14" descr="zverobo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214438"/>
            <a:ext cx="20716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Рисунок 17" descr="витамины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214438"/>
            <a:ext cx="142875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Прямоугольник 19"/>
          <p:cNvSpPr>
            <a:spLocks noChangeArrowheads="1"/>
          </p:cNvSpPr>
          <p:nvPr/>
        </p:nvSpPr>
        <p:spPr bwMode="auto">
          <a:xfrm>
            <a:off x="142875" y="1214438"/>
            <a:ext cx="41433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Седавит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содержит: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Корень валерианы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Траву зверобоя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Плоды боярышника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Листья мяты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Шишки хмеля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Нейровитамины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В6 и РР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2" descr="F:\седавіт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2483768" cy="241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64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40968"/>
            <a:ext cx="19081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828056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effectLst/>
                <a:latin typeface="Comic Sans MS" pitchFamily="66" charset="0"/>
              </a:rPr>
              <a:t>Современная фармакотерапия представлена в основном снотворными препаратами, влияющими на постсинаптический ГАМК-</a:t>
            </a:r>
            <a:r>
              <a:rPr lang="ru-RU" altLang="ru-RU" sz="2400" b="1" dirty="0" err="1">
                <a:solidFill>
                  <a:schemeClr val="accent5">
                    <a:lumMod val="50000"/>
                  </a:schemeClr>
                </a:solidFill>
                <a:effectLst/>
                <a:latin typeface="Comic Sans MS" pitchFamily="66" charset="0"/>
              </a:rPr>
              <a:t>эргический</a:t>
            </a: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effectLst/>
                <a:latin typeface="Comic Sans MS" pitchFamily="66" charset="0"/>
              </a:rPr>
              <a:t> комплекс.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611561" y="2323652"/>
            <a:ext cx="6912768" cy="405767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ru-RU" altLang="ru-RU" dirty="0">
              <a:effectLst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ru-RU" altLang="ru-RU" b="1" dirty="0">
                <a:solidFill>
                  <a:srgbClr val="FF0000"/>
                </a:solidFill>
                <a:effectLst/>
                <a:latin typeface="Comic Sans MS" pitchFamily="66" charset="0"/>
              </a:rPr>
              <a:t>1-е поколение 1903г. – барбитураты</a:t>
            </a:r>
          </a:p>
          <a:p>
            <a:pPr marL="114300" indent="0" algn="ctr">
              <a:lnSpc>
                <a:spcPct val="90000"/>
              </a:lnSpc>
              <a:buClr>
                <a:srgbClr val="FF0000"/>
              </a:buClr>
              <a:buNone/>
            </a:pPr>
            <a:r>
              <a:rPr lang="ru-RU" altLang="ru-RU" b="1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ru-RU" altLang="ru-RU" b="1" dirty="0">
                <a:solidFill>
                  <a:srgbClr val="FF0000"/>
                </a:solidFill>
                <a:effectLst/>
                <a:latin typeface="Comic Sans MS" pitchFamily="66" charset="0"/>
              </a:rPr>
              <a:t>(</a:t>
            </a:r>
            <a:r>
              <a:rPr lang="ru-RU" altLang="ru-RU" sz="2400" b="1" dirty="0" err="1">
                <a:solidFill>
                  <a:srgbClr val="FF0000"/>
                </a:solidFill>
                <a:effectLst/>
                <a:latin typeface="Comic Sans MS" pitchFamily="66" charset="0"/>
              </a:rPr>
              <a:t>барбитал</a:t>
            </a:r>
            <a:r>
              <a:rPr lang="ru-RU" altLang="ru-RU" sz="2400" b="1" dirty="0">
                <a:solidFill>
                  <a:srgbClr val="FF0000"/>
                </a:solidFill>
                <a:effectLst/>
                <a:latin typeface="Comic Sans MS" pitchFamily="66" charset="0"/>
              </a:rPr>
              <a:t>, люминал, </a:t>
            </a:r>
            <a:r>
              <a:rPr lang="ru-RU" altLang="ru-RU" sz="2400" b="1" dirty="0" err="1">
                <a:solidFill>
                  <a:srgbClr val="FF0000"/>
                </a:solidFill>
                <a:effectLst/>
                <a:latin typeface="Comic Sans MS" pitchFamily="66" charset="0"/>
              </a:rPr>
              <a:t>корвалол</a:t>
            </a:r>
            <a:r>
              <a:rPr lang="ru-RU" altLang="ru-RU" sz="2400" b="1" dirty="0">
                <a:solidFill>
                  <a:srgbClr val="FF0000"/>
                </a:solidFill>
                <a:effectLst/>
                <a:latin typeface="Comic Sans MS" pitchFamily="66" charset="0"/>
              </a:rPr>
              <a:t>,    валокордин)</a:t>
            </a:r>
            <a:r>
              <a:rPr lang="ru-RU" altLang="ru-RU" b="1" dirty="0">
                <a:solidFill>
                  <a:srgbClr val="FF0000"/>
                </a:solidFill>
                <a:effectLst/>
                <a:latin typeface="Comic Sans MS" pitchFamily="66" charset="0"/>
              </a:rPr>
              <a:t>  </a:t>
            </a:r>
          </a:p>
          <a:p>
            <a:pPr marL="114300" indent="0">
              <a:lnSpc>
                <a:spcPct val="90000"/>
              </a:lnSpc>
              <a:buClr>
                <a:srgbClr val="FF0000"/>
              </a:buClr>
              <a:buNone/>
            </a:pPr>
            <a:r>
              <a:rPr lang="ru-RU" altLang="ru-RU" dirty="0">
                <a:effectLst/>
                <a:latin typeface="Comic Sans MS" pitchFamily="66" charset="0"/>
              </a:rPr>
              <a:t>при лечении </a:t>
            </a:r>
            <a:r>
              <a:rPr lang="ru-RU" altLang="ru-RU" dirty="0" err="1">
                <a:effectLst/>
                <a:latin typeface="Comic Sans MS" pitchFamily="66" charset="0"/>
              </a:rPr>
              <a:t>инсомний</a:t>
            </a:r>
            <a:r>
              <a:rPr lang="ru-RU" altLang="ru-RU" dirty="0">
                <a:effectLst/>
                <a:latin typeface="Comic Sans MS" pitchFamily="66" charset="0"/>
              </a:rPr>
              <a:t> их назначение не оправдано</a:t>
            </a:r>
            <a:r>
              <a:rPr lang="ru-RU" altLang="ru-RU" dirty="0">
                <a:latin typeface="Comic Sans MS" pitchFamily="66" charset="0"/>
              </a:rPr>
              <a:t> </a:t>
            </a:r>
            <a:r>
              <a:rPr lang="ru-RU" altLang="ru-RU" dirty="0">
                <a:effectLst/>
                <a:latin typeface="Comic Sans MS" pitchFamily="66" charset="0"/>
              </a:rPr>
              <a:t> из-за большого количества побочных эффектов: 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ru-RU" altLang="ru-RU" dirty="0">
                <a:effectLst/>
                <a:latin typeface="Comic Sans MS" pitchFamily="66" charset="0"/>
              </a:rPr>
              <a:t>токсичность,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ru-RU" altLang="ru-RU" dirty="0">
                <a:effectLst/>
                <a:latin typeface="Comic Sans MS" pitchFamily="66" charset="0"/>
              </a:rPr>
              <a:t>быстрое привыкание, требующее  повышения дозировки, зависимость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ru-RU" altLang="ru-RU" dirty="0">
                <a:effectLst/>
                <a:latin typeface="Comic Sans MS" pitchFamily="66" charset="0"/>
              </a:rPr>
              <a:t>нарушение когнитивных функций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3148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995936" y="980728"/>
            <a:ext cx="4320480" cy="5256584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i="1" dirty="0">
                <a:solidFill>
                  <a:srgbClr val="1D2129"/>
                </a:solidFill>
                <a:latin typeface="Georgia" panose="02040502050405020303" pitchFamily="18" charset="0"/>
              </a:rPr>
              <a:t>«До недавнего времени мы делили медицину на две отрасли. Одна, общая медицина, занималась изучением тела (сомы), другая – души (психе). В результате общая медицина превратилась в благородную форму ветеринарии, а психиатрия осталась в области метафизики»</a:t>
            </a:r>
          </a:p>
          <a:p>
            <a:pPr marL="68580" indent="0">
              <a:buNone/>
            </a:pPr>
            <a:r>
              <a:rPr lang="ru-RU" i="1" dirty="0">
                <a:solidFill>
                  <a:srgbClr val="1D2129"/>
                </a:solidFill>
                <a:latin typeface="Georgia" panose="02040502050405020303" pitchFamily="18" charset="0"/>
              </a:rPr>
              <a:t/>
            </a:r>
            <a:br>
              <a:rPr lang="ru-RU" i="1" dirty="0">
                <a:solidFill>
                  <a:srgbClr val="1D2129"/>
                </a:solidFill>
                <a:latin typeface="Georgia" panose="02040502050405020303" pitchFamily="18" charset="0"/>
              </a:rPr>
            </a:br>
            <a:r>
              <a:rPr lang="ru-RU" i="1" dirty="0">
                <a:solidFill>
                  <a:srgbClr val="1D2129"/>
                </a:solidFill>
                <a:latin typeface="Georgia" panose="02040502050405020303" pitchFamily="18" charset="0"/>
              </a:rPr>
              <a:t>Альфред </a:t>
            </a:r>
            <a:r>
              <a:rPr lang="ru-RU" i="1" dirty="0" err="1">
                <a:solidFill>
                  <a:srgbClr val="1D2129"/>
                </a:solidFill>
                <a:latin typeface="Georgia" panose="02040502050405020303" pitchFamily="18" charset="0"/>
              </a:rPr>
              <a:t>Коржибски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C:\Users\Natasha\Pictures\12592384_620865534732021_3020170578129943408_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254317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204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274320">
              <a:lnSpc>
                <a:spcPct val="90000"/>
              </a:lnSpc>
              <a:spcBef>
                <a:spcPct val="20000"/>
              </a:spcBef>
            </a:pPr>
            <a:r>
              <a:rPr lang="ru-RU" altLang="ru-RU" sz="2400" dirty="0">
                <a:solidFill>
                  <a:srgbClr val="FF0000"/>
                </a:solidFill>
                <a:latin typeface="Comic Sans MS" pitchFamily="66" charset="0"/>
              </a:rPr>
              <a:t>2-е поколение 1960г.– </a:t>
            </a:r>
            <a:r>
              <a:rPr lang="ru-RU" altLang="ru-RU" sz="2400" dirty="0" err="1">
                <a:solidFill>
                  <a:srgbClr val="FF0000"/>
                </a:solidFill>
                <a:latin typeface="Comic Sans MS" pitchFamily="66" charset="0"/>
              </a:rPr>
              <a:t>бензодиазепины</a:t>
            </a:r>
            <a:r>
              <a:rPr lang="ru-RU" altLang="ru-RU" sz="2400" dirty="0">
                <a:solidFill>
                  <a:srgbClr val="FF0000"/>
                </a:solidFill>
                <a:latin typeface="Comic Sans MS" pitchFamily="66" charset="0"/>
              </a:rPr>
              <a:t>  (</a:t>
            </a:r>
            <a:r>
              <a:rPr lang="ru-RU" altLang="ru-RU" sz="2400" dirty="0" err="1">
                <a:solidFill>
                  <a:srgbClr val="FF0000"/>
                </a:solidFill>
                <a:latin typeface="Comic Sans MS" pitchFamily="66" charset="0"/>
              </a:rPr>
              <a:t>нитразепам</a:t>
            </a:r>
            <a:r>
              <a:rPr lang="ru-RU" altLang="ru-RU" sz="2400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ru-RU" altLang="ru-RU" sz="2400" dirty="0" err="1">
                <a:solidFill>
                  <a:srgbClr val="FF0000"/>
                </a:solidFill>
                <a:latin typeface="Comic Sans MS" pitchFamily="66" charset="0"/>
              </a:rPr>
              <a:t>диазепам</a:t>
            </a:r>
            <a:r>
              <a:rPr lang="ru-RU" altLang="ru-RU" sz="2400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ru-RU" altLang="ru-RU" sz="2400" dirty="0" err="1">
                <a:solidFill>
                  <a:srgbClr val="FF0000"/>
                </a:solidFill>
                <a:latin typeface="Comic Sans MS" pitchFamily="66" charset="0"/>
              </a:rPr>
              <a:t>феназепам</a:t>
            </a:r>
            <a:r>
              <a:rPr lang="ru-RU" altLang="ru-RU" sz="2400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ru-RU" altLang="ru-RU" sz="2400" dirty="0" err="1">
                <a:solidFill>
                  <a:srgbClr val="FF0000"/>
                </a:solidFill>
                <a:latin typeface="Comic Sans MS" pitchFamily="66" charset="0"/>
              </a:rPr>
              <a:t>альпрозолам</a:t>
            </a:r>
            <a:r>
              <a:rPr lang="ru-RU" altLang="ru-RU" sz="2400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ru-RU" altLang="ru-RU" sz="2400" dirty="0" err="1">
                <a:solidFill>
                  <a:srgbClr val="FF0000"/>
                </a:solidFill>
                <a:latin typeface="Comic Sans MS" pitchFamily="66" charset="0"/>
              </a:rPr>
              <a:t>хальцион</a:t>
            </a:r>
            <a:r>
              <a:rPr lang="ru-RU" altLang="ru-RU" sz="240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br>
              <a:rPr lang="ru-RU" altLang="ru-RU" sz="2400" dirty="0">
                <a:solidFill>
                  <a:srgbClr val="FF0000"/>
                </a:solidFill>
                <a:latin typeface="Comic Sans MS" pitchFamily="66" charset="0"/>
              </a:rPr>
            </a:br>
            <a:endParaRPr lang="ru-RU" altLang="ru-RU" sz="2400" dirty="0">
              <a:solidFill>
                <a:srgbClr val="FF0000"/>
              </a:solidFill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1043493" y="2323652"/>
            <a:ext cx="7416940" cy="35089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ru-RU" altLang="ru-RU" sz="2800" b="1" dirty="0">
                <a:latin typeface="Comic Sans MS" pitchFamily="66" charset="0"/>
              </a:rPr>
              <a:t>+ </a:t>
            </a:r>
            <a:r>
              <a:rPr lang="ru-RU" altLang="ru-RU" sz="2800" dirty="0">
                <a:effectLst/>
                <a:latin typeface="Comic Sans MS" pitchFamily="66" charset="0"/>
              </a:rPr>
              <a:t>быстрое всасывание,  максимальная концентрация достигается через 1-3 часа после приема, Т1/2 колеблется от 2 до 100 часов, обеспечивается достаточная длительность сна, </a:t>
            </a:r>
            <a:r>
              <a:rPr lang="ru-RU" altLang="ru-RU" sz="2800" dirty="0" err="1">
                <a:effectLst/>
                <a:latin typeface="Comic Sans MS" pitchFamily="66" charset="0"/>
              </a:rPr>
              <a:t>противотревожный</a:t>
            </a:r>
            <a:r>
              <a:rPr lang="ru-RU" altLang="ru-RU" sz="2800" dirty="0">
                <a:effectLst/>
                <a:latin typeface="Comic Sans MS" pitchFamily="66" charset="0"/>
              </a:rPr>
              <a:t> и </a:t>
            </a:r>
            <a:r>
              <a:rPr lang="ru-RU" altLang="ru-RU" sz="2800" dirty="0" err="1">
                <a:effectLst/>
                <a:latin typeface="Comic Sans MS" pitchFamily="66" charset="0"/>
              </a:rPr>
              <a:t>миорелаксирующий</a:t>
            </a:r>
            <a:r>
              <a:rPr lang="ru-RU" altLang="ru-RU" sz="2800" dirty="0">
                <a:effectLst/>
                <a:latin typeface="Comic Sans MS" pitchFamily="66" charset="0"/>
              </a:rPr>
              <a:t>, противосудорожный  эффект.</a:t>
            </a:r>
            <a:endParaRPr lang="ru-RU" altLang="ru-RU" sz="2800" dirty="0">
              <a:solidFill>
                <a:srgbClr val="009900"/>
              </a:solidFill>
              <a:effectLst/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ru-RU" altLang="ru-RU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37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476672"/>
            <a:ext cx="7024744" cy="1368152"/>
          </a:xfrm>
        </p:spPr>
        <p:txBody>
          <a:bodyPr>
            <a:normAutofit/>
          </a:bodyPr>
          <a:lstStyle/>
          <a:p>
            <a:r>
              <a:rPr lang="ru-RU" altLang="ru-RU" sz="4000" dirty="0">
                <a:solidFill>
                  <a:srgbClr val="002060"/>
                </a:solidFill>
                <a:latin typeface="Comic Sans MS" pitchFamily="66" charset="0"/>
              </a:rPr>
              <a:t>Недостатки </a:t>
            </a:r>
            <a:r>
              <a:rPr lang="ru-RU" altLang="ru-RU" sz="4000" dirty="0" err="1">
                <a:solidFill>
                  <a:srgbClr val="002060"/>
                </a:solidFill>
                <a:latin typeface="Comic Sans MS" pitchFamily="66" charset="0"/>
              </a:rPr>
              <a:t>бензодиазепинов</a:t>
            </a:r>
            <a:r>
              <a:rPr lang="ru-RU" altLang="ru-RU" sz="4000" dirty="0">
                <a:solidFill>
                  <a:srgbClr val="00206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323652"/>
            <a:ext cx="8208912" cy="4201692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ru-RU" altLang="ru-RU" sz="2700" dirty="0">
                <a:effectLst/>
                <a:latin typeface="Comic Sans MS" pitchFamily="66" charset="0"/>
              </a:rPr>
              <a:t>кумуляция в организме</a:t>
            </a:r>
          </a:p>
          <a:p>
            <a:pPr>
              <a:lnSpc>
                <a:spcPct val="80000"/>
              </a:lnSpc>
            </a:pPr>
            <a:r>
              <a:rPr lang="ru-RU" altLang="ru-RU" sz="2700" dirty="0">
                <a:effectLst/>
                <a:latin typeface="Comic Sans MS" pitchFamily="66" charset="0"/>
              </a:rPr>
              <a:t>сонливость в дневное время</a:t>
            </a:r>
            <a:r>
              <a:rPr lang="ru-RU" altLang="ru-RU" sz="2400" dirty="0">
                <a:latin typeface="Comic Sans MS" pitchFamily="66" charset="0"/>
              </a:rPr>
              <a:t> </a:t>
            </a:r>
            <a:r>
              <a:rPr lang="ru-RU" altLang="ru-RU" sz="2000" dirty="0">
                <a:latin typeface="Comic Sans MS" pitchFamily="66" charset="0"/>
              </a:rPr>
              <a:t>(Т1/2 от 2 до 100 часов)</a:t>
            </a:r>
            <a:endParaRPr lang="ru-RU" altLang="ru-RU" sz="2000" dirty="0">
              <a:effectLst/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700" dirty="0">
                <a:effectLst/>
                <a:latin typeface="Comic Sans MS" pitchFamily="66" charset="0"/>
              </a:rPr>
              <a:t>побочные эффекты - развитие лекарственной зависимости </a:t>
            </a:r>
          </a:p>
          <a:p>
            <a:pPr>
              <a:lnSpc>
                <a:spcPct val="80000"/>
              </a:lnSpc>
            </a:pPr>
            <a:r>
              <a:rPr lang="ru-RU" altLang="ru-RU" sz="2700" dirty="0">
                <a:effectLst/>
                <a:latin typeface="Comic Sans MS" pitchFamily="66" charset="0"/>
              </a:rPr>
              <a:t>возможность только кратковременной терапии 7-10 дней и/или только в тех случаях, когда другие воздействия не дают результата</a:t>
            </a:r>
          </a:p>
          <a:p>
            <a:pPr>
              <a:lnSpc>
                <a:spcPct val="80000"/>
              </a:lnSpc>
            </a:pPr>
            <a:r>
              <a:rPr lang="ru-RU" altLang="ru-RU" sz="2700" dirty="0">
                <a:effectLst/>
                <a:latin typeface="Comic Sans MS" pitchFamily="66" charset="0"/>
              </a:rPr>
              <a:t>у пожилых пациентов </a:t>
            </a:r>
            <a:r>
              <a:rPr lang="ru-RU" altLang="ru-RU" sz="2700" dirty="0" err="1">
                <a:effectLst/>
                <a:latin typeface="Comic Sans MS" pitchFamily="66" charset="0"/>
              </a:rPr>
              <a:t>бензодиазепины</a:t>
            </a:r>
            <a:r>
              <a:rPr lang="ru-RU" altLang="ru-RU" sz="2700" dirty="0">
                <a:effectLst/>
                <a:latin typeface="Comic Sans MS" pitchFamily="66" charset="0"/>
              </a:rPr>
              <a:t> заметно ухудшают способность к концентрации внимания и когнитивные функции(C.G. </a:t>
            </a:r>
            <a:r>
              <a:rPr lang="ru-RU" altLang="ru-RU" sz="2700" dirty="0" err="1">
                <a:effectLst/>
                <a:latin typeface="Comic Sans MS" pitchFamily="66" charset="0"/>
              </a:rPr>
              <a:t>Swift</a:t>
            </a:r>
            <a:r>
              <a:rPr lang="ru-RU" altLang="ru-RU" sz="2700" dirty="0">
                <a:effectLst/>
                <a:latin typeface="Comic Sans MS" pitchFamily="66" charset="0"/>
              </a:rPr>
              <a:t>, 1993), возможны падения и спутанность сознания, вплоть до делирия</a:t>
            </a:r>
          </a:p>
        </p:txBody>
      </p:sp>
      <p:pic>
        <p:nvPicPr>
          <p:cNvPr id="4" name="Picture 4" descr="D:\глеб\фотки\вк\Безымя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36712"/>
            <a:ext cx="2987824" cy="1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318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68125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                            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err="1"/>
              <a:t>Д</a:t>
            </a:r>
            <a:r>
              <a:rPr lang="ru-RU" sz="2700" i="1" dirty="0" err="1"/>
              <a:t>оксиламина</a:t>
            </a:r>
            <a:r>
              <a:rPr lang="ru-RU" sz="2700" i="1" dirty="0"/>
              <a:t> </a:t>
            </a:r>
            <a:r>
              <a:rPr lang="ru-RU" sz="2700" i="1" dirty="0" err="1"/>
              <a:t>сукцинат</a:t>
            </a:r>
            <a:r>
              <a:rPr lang="ru-RU" sz="2800" dirty="0"/>
              <a:t> - </a:t>
            </a:r>
            <a:r>
              <a:rPr lang="ru-RU" sz="2800" b="1" dirty="0"/>
              <a:t>антагонист </a:t>
            </a:r>
            <a:r>
              <a:rPr lang="ru-RU" sz="2800" b="1" i="1" dirty="0"/>
              <a:t>Н1-гистаминовых</a:t>
            </a:r>
            <a:r>
              <a:rPr lang="ru-RU" sz="2800" b="1" dirty="0"/>
              <a:t> </a:t>
            </a:r>
            <a:r>
              <a:rPr lang="ru-RU" sz="2800" dirty="0"/>
              <a:t>рецепторов группы </a:t>
            </a:r>
            <a:r>
              <a:rPr lang="ru-RU" sz="2800" dirty="0" err="1"/>
              <a:t>этаноламинов</a:t>
            </a:r>
            <a:r>
              <a:rPr lang="ru-RU" sz="2800" dirty="0"/>
              <a:t> с </a:t>
            </a:r>
            <a:r>
              <a:rPr lang="ru-RU" sz="2800" b="1" i="1" dirty="0"/>
              <a:t>М-</a:t>
            </a:r>
            <a:r>
              <a:rPr lang="ru-RU" sz="2800" b="1" i="1" dirty="0" err="1"/>
              <a:t>холиноблокирующим</a:t>
            </a:r>
            <a:r>
              <a:rPr lang="ru-RU" sz="2800" dirty="0"/>
              <a:t> действием.</a:t>
            </a:r>
            <a:br>
              <a:rPr lang="ru-RU" sz="2800" dirty="0"/>
            </a:br>
            <a:endParaRPr lang="ru-RU" sz="2700" i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042416" y="3068960"/>
            <a:ext cx="3419856" cy="3528392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-</a:t>
            </a:r>
            <a:r>
              <a:rPr lang="ru-RU" dirty="0"/>
              <a:t>димедрол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-тавегил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-супрастин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-</a:t>
            </a:r>
            <a:r>
              <a:rPr lang="ru-RU" dirty="0" err="1"/>
              <a:t>диазолин</a:t>
            </a:r>
            <a:r>
              <a:rPr lang="ru-RU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-</a:t>
            </a:r>
            <a:r>
              <a:rPr lang="ru-RU" dirty="0" err="1"/>
              <a:t>фенкарол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645152" y="2996953"/>
            <a:ext cx="3419856" cy="280948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-</a:t>
            </a:r>
            <a:r>
              <a:rPr lang="ru-RU" i="1" dirty="0"/>
              <a:t>Настойка красавки,</a:t>
            </a:r>
            <a:endParaRPr lang="en-US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 -</a:t>
            </a:r>
            <a:r>
              <a:rPr lang="ru-RU" i="1" dirty="0"/>
              <a:t>атропина сульфат, </a:t>
            </a:r>
            <a:endParaRPr lang="en-US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-</a:t>
            </a:r>
            <a:r>
              <a:rPr lang="ru-RU" i="1" dirty="0" err="1"/>
              <a:t>скополамина</a:t>
            </a:r>
            <a:r>
              <a:rPr lang="ru-RU" i="1" dirty="0"/>
              <a:t> </a:t>
            </a:r>
            <a:r>
              <a:rPr lang="ru-RU" i="1" dirty="0" err="1"/>
              <a:t>гидробрбмид</a:t>
            </a:r>
            <a:r>
              <a:rPr lang="ru-RU" i="1" dirty="0"/>
              <a:t>,</a:t>
            </a:r>
            <a:endParaRPr lang="en-US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-</a:t>
            </a:r>
            <a:r>
              <a:rPr lang="ru-RU" i="1" dirty="0" err="1"/>
              <a:t>платифиллина</a:t>
            </a:r>
            <a:r>
              <a:rPr lang="ru-RU" i="1" dirty="0"/>
              <a:t> </a:t>
            </a:r>
            <a:r>
              <a:rPr lang="ru-RU" i="1" dirty="0" err="1"/>
              <a:t>гидротартрат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417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88840"/>
            <a:ext cx="2286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008112"/>
          </a:xfrm>
        </p:spPr>
        <p:txBody>
          <a:bodyPr/>
          <a:lstStyle/>
          <a:p>
            <a:r>
              <a:rPr lang="ru-RU" b="1" dirty="0"/>
              <a:t>Побочные 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36234" y="1628800"/>
            <a:ext cx="6777317" cy="2376263"/>
          </a:xfrm>
          <a:prstGeom prst="rect">
            <a:avLst/>
          </a:prstGeom>
        </p:spPr>
        <p:txBody>
          <a:bodyPr/>
          <a:lstStyle/>
          <a:p>
            <a:pPr marL="68580" indent="0">
              <a:buNone/>
            </a:pPr>
            <a:r>
              <a:rPr lang="ru-RU" b="1" dirty="0"/>
              <a:t>• Сонливость в дневное время;</a:t>
            </a:r>
            <a:br>
              <a:rPr lang="ru-RU" b="1" dirty="0"/>
            </a:br>
            <a:r>
              <a:rPr lang="ru-RU" b="1" dirty="0"/>
              <a:t>• Задержка мочи; </a:t>
            </a:r>
            <a:br>
              <a:rPr lang="ru-RU" b="1" dirty="0"/>
            </a:br>
            <a:r>
              <a:rPr lang="ru-RU" b="1" dirty="0"/>
              <a:t>• Сухость во рту;</a:t>
            </a:r>
            <a:br>
              <a:rPr lang="ru-RU" b="1" dirty="0"/>
            </a:br>
            <a:r>
              <a:rPr lang="ru-RU" b="1" dirty="0"/>
              <a:t>• Нарушение аккомодации (парез);</a:t>
            </a:r>
            <a:br>
              <a:rPr lang="ru-RU" b="1" dirty="0"/>
            </a:br>
            <a:r>
              <a:rPr lang="ru-RU" b="1" dirty="0"/>
              <a:t>• Запоры.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34575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агетная рамка 3"/>
          <p:cNvSpPr/>
          <p:nvPr/>
        </p:nvSpPr>
        <p:spPr>
          <a:xfrm>
            <a:off x="251520" y="116632"/>
            <a:ext cx="8640960" cy="6552728"/>
          </a:xfrm>
          <a:prstGeom prst="bevel">
            <a:avLst/>
          </a:prstGeom>
          <a:scene3d>
            <a:camera prst="orthographicFront">
              <a:rot lat="3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0000"/>
                </a:solidFill>
                <a:latin typeface="Times New Roman"/>
                <a:ea typeface="Times New Roman"/>
              </a:rPr>
              <a:t>традиция применения димедрола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21990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Мелатонин –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нейрогормон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Ночное повышение секреции мелатонина и ее угнетение под влиянием яркого света участвуют в регуляции циркадианных ритмов. </a:t>
            </a:r>
          </a:p>
          <a:p>
            <a:r>
              <a:rPr lang="ru-RU" dirty="0"/>
              <a:t>Расстройства сна возникают тогда, когда секреция мелатонина </a:t>
            </a:r>
            <a:r>
              <a:rPr lang="ru-RU" dirty="0" err="1"/>
              <a:t>десинхронизируется</a:t>
            </a:r>
            <a:r>
              <a:rPr lang="ru-RU" dirty="0"/>
              <a:t> с циклом дня и ночи. </a:t>
            </a:r>
          </a:p>
        </p:txBody>
      </p:sp>
    </p:spTree>
    <p:extLst>
      <p:ext uri="{BB962C8B-B14F-4D97-AF65-F5344CB8AC3E}">
        <p14:creationId xmlns:p14="http://schemas.microsoft.com/office/powerpoint/2010/main" val="2921076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500" y="1124744"/>
            <a:ext cx="6777317" cy="4707885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Выработка мелатонина снижается с возрастом, и, возможно, этим частично обусловлены </a:t>
            </a:r>
            <a:r>
              <a:rPr lang="ru-RU" sz="2800" dirty="0" err="1"/>
              <a:t>возрастзависимые</a:t>
            </a:r>
            <a:r>
              <a:rPr lang="ru-RU" sz="2800" dirty="0"/>
              <a:t> нарушения сна. </a:t>
            </a:r>
          </a:p>
          <a:p>
            <a:r>
              <a:rPr lang="ru-RU" sz="2800" dirty="0"/>
              <a:t>Табак, алкоголь и такие медикаменты, как нестероидные противовоспалительные средства, блокаторы кальциевых каналов, </a:t>
            </a:r>
            <a:r>
              <a:rPr lang="ru-RU" sz="2800" dirty="0" err="1"/>
              <a:t>бензодиазепины</a:t>
            </a:r>
            <a:r>
              <a:rPr lang="ru-RU" sz="2800" dirty="0"/>
              <a:t>, антидепрессант </a:t>
            </a:r>
            <a:r>
              <a:rPr lang="ru-RU" sz="2800" dirty="0" err="1"/>
              <a:t>флуоксетин</a:t>
            </a:r>
            <a:r>
              <a:rPr lang="ru-RU" sz="2800" dirty="0"/>
              <a:t> и стероиды, снижают продукцию мелатонина эпифизом.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2865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Мелатонин доступен в дозировках от 0,3 до 5 мг.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дозах более 1 мг экзогенный мелатонин вызывает </a:t>
            </a:r>
            <a:r>
              <a:rPr lang="ru-RU" dirty="0" err="1"/>
              <a:t>сверхфизиологическое</a:t>
            </a:r>
            <a:r>
              <a:rPr lang="ru-RU" dirty="0"/>
              <a:t> повышение уровня эндогенного мелатонина в крови. </a:t>
            </a:r>
          </a:p>
          <a:p>
            <a:r>
              <a:rPr lang="ru-RU" dirty="0"/>
              <a:t>Период полураспада мелатонина составляет всего 30-50 минут, поэтому </a:t>
            </a:r>
            <a:r>
              <a:rPr lang="ru-RU" dirty="0" err="1"/>
              <a:t>резидуальный</a:t>
            </a:r>
            <a:r>
              <a:rPr lang="ru-RU" dirty="0"/>
              <a:t> эффект препарата к утру минимален.</a:t>
            </a:r>
          </a:p>
        </p:txBody>
      </p:sp>
    </p:spTree>
    <p:extLst>
      <p:ext uri="{BB962C8B-B14F-4D97-AF65-F5344CB8AC3E}">
        <p14:creationId xmlns:p14="http://schemas.microsoft.com/office/powerpoint/2010/main" val="2004280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работает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500" y="2348880"/>
            <a:ext cx="6777317" cy="348374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/>
              <a:t>При приеме мелатонина в раннее вечернее время ускоряется смена циркадианных фаз, что способствует преодолению трудностей с засыпанием.</a:t>
            </a:r>
          </a:p>
        </p:txBody>
      </p:sp>
    </p:spTree>
    <p:extLst>
      <p:ext uri="{BB962C8B-B14F-4D97-AF65-F5344CB8AC3E}">
        <p14:creationId xmlns:p14="http://schemas.microsoft.com/office/powerpoint/2010/main" val="5073258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 клинических исследованиях мелатонин не подтвердил способность улучшать качество сна и продлевать его время.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Неясно, снижается ли при длительном применении препарата эндогенная продукция мелатонина. </a:t>
            </a:r>
          </a:p>
          <a:p>
            <a:r>
              <a:rPr lang="ru-RU" dirty="0"/>
              <a:t>Мелатонин может взаимодействовать с </a:t>
            </a:r>
            <a:r>
              <a:rPr lang="ru-RU" dirty="0" err="1"/>
              <a:t>лютеинизирующим</a:t>
            </a:r>
            <a:r>
              <a:rPr lang="ru-RU" dirty="0"/>
              <a:t> гормоном и </a:t>
            </a:r>
            <a:r>
              <a:rPr lang="ru-RU" b="1" dirty="0"/>
              <a:t>не должен </a:t>
            </a:r>
            <a:r>
              <a:rPr lang="ru-RU" dirty="0"/>
              <a:t>назначаться девочкам </a:t>
            </a:r>
            <a:r>
              <a:rPr lang="ru-RU" dirty="0" err="1"/>
              <a:t>препубертатного</a:t>
            </a:r>
            <a:r>
              <a:rPr lang="ru-RU" dirty="0"/>
              <a:t> возраста и беременным женщинам.</a:t>
            </a:r>
          </a:p>
          <a:p>
            <a:r>
              <a:rPr lang="ru-RU" dirty="0"/>
              <a:t>Если же мелатонин применять неправильно, он может вызывать обострения расстройств сна (например, пациенты с ранними утренними пробуждениями).</a:t>
            </a:r>
          </a:p>
        </p:txBody>
      </p:sp>
    </p:spTree>
    <p:extLst>
      <p:ext uri="{BB962C8B-B14F-4D97-AF65-F5344CB8AC3E}">
        <p14:creationId xmlns:p14="http://schemas.microsoft.com/office/powerpoint/2010/main" val="3737556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1753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селективные агонисты </a:t>
            </a:r>
            <a:r>
              <a:rPr lang="ru-RU" sz="3600" dirty="0" err="1">
                <a:latin typeface="Comic Sans MS" panose="030F0702030302020204" pitchFamily="66" charset="0"/>
              </a:rPr>
              <a:t>бензодиазепиновых</a:t>
            </a:r>
            <a:r>
              <a:rPr lang="ru-RU" sz="3600" dirty="0">
                <a:latin typeface="Comic Sans MS" panose="030F0702030302020204" pitchFamily="66" charset="0"/>
              </a:rPr>
              <a:t> рецепторов первого подтипа</a:t>
            </a:r>
            <a:br>
              <a:rPr lang="ru-RU" sz="3600" dirty="0">
                <a:latin typeface="Comic Sans MS" panose="030F0702030302020204" pitchFamily="66" charset="0"/>
              </a:rPr>
            </a:br>
            <a:r>
              <a:rPr lang="en-US" sz="3600" dirty="0">
                <a:latin typeface="Comic Sans MS" panose="030F0702030302020204" pitchFamily="66" charset="0"/>
              </a:rPr>
              <a:t>Z-</a:t>
            </a:r>
            <a:r>
              <a:rPr lang="ru-RU" sz="3600" dirty="0">
                <a:latin typeface="Comic Sans MS" panose="030F0702030302020204" pitchFamily="66" charset="0"/>
              </a:rPr>
              <a:t>препараты</a:t>
            </a:r>
            <a:endParaRPr lang="ru-RU" altLang="ru-RU" sz="3600" dirty="0">
              <a:latin typeface="Comic Sans MS" panose="030F0702030302020204" pitchFamily="66" charset="0"/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3140968"/>
            <a:ext cx="6961584" cy="3259832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altLang="ru-RU" b="1" dirty="0">
                <a:solidFill>
                  <a:srgbClr val="00B050"/>
                </a:solidFill>
                <a:effectLst/>
                <a:latin typeface="Comic Sans MS" pitchFamily="66" charset="0"/>
              </a:rPr>
              <a:t>3-е поколение</a:t>
            </a:r>
            <a:r>
              <a:rPr lang="ru-RU" altLang="ru-RU" dirty="0">
                <a:solidFill>
                  <a:srgbClr val="00B050"/>
                </a:solidFill>
                <a:effectLst/>
                <a:latin typeface="Comic Sans MS" pitchFamily="66" charset="0"/>
              </a:rPr>
              <a:t> 90-е </a:t>
            </a:r>
            <a:r>
              <a:rPr lang="ru-RU" altLang="ru-RU" dirty="0">
                <a:effectLst/>
                <a:latin typeface="Comic Sans MS" pitchFamily="66" charset="0"/>
              </a:rPr>
              <a:t>– </a:t>
            </a:r>
          </a:p>
          <a:p>
            <a:pPr marL="68580" indent="0">
              <a:buClr>
                <a:srgbClr val="FF0000"/>
              </a:buClr>
              <a:buNone/>
            </a:pPr>
            <a:r>
              <a:rPr lang="ru-RU" altLang="ru-RU" dirty="0">
                <a:effectLst/>
                <a:latin typeface="Comic Sans MS" pitchFamily="66" charset="0"/>
              </a:rPr>
              <a:t>производные </a:t>
            </a:r>
            <a:r>
              <a:rPr lang="ru-RU" altLang="ru-RU" dirty="0" err="1">
                <a:solidFill>
                  <a:schemeClr val="tx1"/>
                </a:solidFill>
                <a:effectLst/>
                <a:latin typeface="Comic Sans MS" pitchFamily="66" charset="0"/>
              </a:rPr>
              <a:t>имидазопиридинов</a:t>
            </a:r>
            <a:r>
              <a:rPr lang="ru-RU" altLang="ru-RU" dirty="0">
                <a:solidFill>
                  <a:schemeClr val="tx1"/>
                </a:solidFill>
                <a:effectLst/>
                <a:latin typeface="Comic Sans MS" pitchFamily="66" charset="0"/>
              </a:rPr>
              <a:t> (</a:t>
            </a:r>
            <a:r>
              <a:rPr lang="ru-RU" altLang="ru-RU" dirty="0" err="1">
                <a:solidFill>
                  <a:schemeClr val="tx1"/>
                </a:solidFill>
                <a:latin typeface="Comic Sans MS" pitchFamily="66" charset="0"/>
              </a:rPr>
              <a:t>з</a:t>
            </a:r>
            <a:r>
              <a:rPr lang="ru-RU" altLang="ru-RU" dirty="0" err="1">
                <a:solidFill>
                  <a:schemeClr val="tx1"/>
                </a:solidFill>
                <a:effectLst/>
                <a:latin typeface="Comic Sans MS" pitchFamily="66" charset="0"/>
              </a:rPr>
              <a:t>олпидем</a:t>
            </a:r>
            <a:r>
              <a:rPr lang="ru-RU" altLang="ru-RU" dirty="0">
                <a:solidFill>
                  <a:schemeClr val="tx1"/>
                </a:solidFill>
                <a:effectLst/>
                <a:latin typeface="Comic Sans MS" pitchFamily="66" charset="0"/>
              </a:rPr>
              <a:t>, </a:t>
            </a:r>
            <a:r>
              <a:rPr lang="ru-RU" altLang="ru-RU" dirty="0" err="1">
                <a:solidFill>
                  <a:schemeClr val="tx1"/>
                </a:solidFill>
                <a:effectLst/>
                <a:latin typeface="Comic Sans MS" pitchFamily="66" charset="0"/>
              </a:rPr>
              <a:t>залеплон</a:t>
            </a:r>
            <a:r>
              <a:rPr lang="ru-RU" altLang="ru-RU" dirty="0">
                <a:solidFill>
                  <a:schemeClr val="tx1"/>
                </a:solidFill>
                <a:effectLst/>
                <a:latin typeface="Comic Sans MS" pitchFamily="66" charset="0"/>
              </a:rPr>
              <a:t>), </a:t>
            </a:r>
          </a:p>
          <a:p>
            <a:pPr marL="68580" indent="0">
              <a:buClr>
                <a:srgbClr val="FF0000"/>
              </a:buClr>
              <a:buNone/>
            </a:pPr>
            <a:r>
              <a:rPr lang="ru-RU" altLang="ru-RU" dirty="0">
                <a:solidFill>
                  <a:schemeClr val="tx1"/>
                </a:solidFill>
                <a:effectLst/>
                <a:latin typeface="Comic Sans MS" pitchFamily="66" charset="0"/>
              </a:rPr>
              <a:t>производное </a:t>
            </a:r>
            <a:r>
              <a:rPr lang="ru-RU" altLang="ru-RU" dirty="0" err="1">
                <a:solidFill>
                  <a:schemeClr val="tx1"/>
                </a:solidFill>
                <a:effectLst/>
                <a:latin typeface="Comic Sans MS" pitchFamily="66" charset="0"/>
              </a:rPr>
              <a:t>циклопирролона</a:t>
            </a:r>
            <a:r>
              <a:rPr lang="ru-RU" altLang="ru-RU" dirty="0"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r>
              <a:rPr lang="ru-RU" altLang="ru-RU" dirty="0">
                <a:effectLst/>
                <a:latin typeface="Comic Sans MS" pitchFamily="66" charset="0"/>
              </a:rPr>
              <a:t>– </a:t>
            </a:r>
            <a:r>
              <a:rPr lang="ru-RU" altLang="ru-RU" dirty="0" err="1">
                <a:effectLst/>
                <a:latin typeface="Comic Sans MS" pitchFamily="66" charset="0"/>
              </a:rPr>
              <a:t>зопиклон</a:t>
            </a:r>
            <a:r>
              <a:rPr lang="ru-RU" altLang="ru-RU" dirty="0">
                <a:effectLst/>
                <a:latin typeface="Comic Sans MS" pitchFamily="66" charset="0"/>
              </a:rPr>
              <a:t> </a:t>
            </a:r>
          </a:p>
          <a:p>
            <a:pPr marL="68580" indent="0">
              <a:buClr>
                <a:srgbClr val="FF0000"/>
              </a:buClr>
              <a:buNone/>
            </a:pPr>
            <a:endParaRPr lang="ru-RU" altLang="ru-RU" dirty="0">
              <a:latin typeface="Comic Sans MS" pitchFamily="66" charset="0"/>
            </a:endParaRPr>
          </a:p>
          <a:p>
            <a:pPr marL="68580" indent="0">
              <a:buClr>
                <a:srgbClr val="FF0000"/>
              </a:buClr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2880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картинки для лекций\разные состояния\20070623109060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222" y="4653136"/>
            <a:ext cx="2250446" cy="2107918"/>
          </a:xfrm>
          <a:prstGeom prst="rect">
            <a:avLst/>
          </a:prstGeom>
          <a:noFill/>
          <a:ln w="12382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4" y="1027664"/>
            <a:ext cx="7528682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В современной Международной классификации </a:t>
            </a:r>
            <a:br>
              <a:rPr lang="ru-RU" sz="2400" dirty="0"/>
            </a:br>
            <a:r>
              <a:rPr lang="ru-RU" sz="2400" dirty="0"/>
              <a:t>расстройств сна 2005 г. (МКРС-2) упоминается </a:t>
            </a:r>
            <a:br>
              <a:rPr lang="ru-RU" sz="2400" dirty="0"/>
            </a:br>
            <a:r>
              <a:rPr lang="ru-RU" sz="2400" dirty="0"/>
              <a:t>более 85 видов.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923" y="2195579"/>
            <a:ext cx="8116541" cy="3508977"/>
          </a:xfrm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ru-RU" b="1" dirty="0"/>
              <a:t>Клиническое значение </a:t>
            </a:r>
            <a:r>
              <a:rPr lang="ru-RU" b="1" dirty="0" err="1"/>
              <a:t>инсомний</a:t>
            </a:r>
            <a:r>
              <a:rPr lang="ru-RU" b="1" dirty="0"/>
              <a:t> </a:t>
            </a:r>
            <a:r>
              <a:rPr lang="ru-RU" dirty="0"/>
              <a:t> </a:t>
            </a:r>
          </a:p>
          <a:p>
            <a:r>
              <a:rPr lang="ru-RU" dirty="0"/>
              <a:t>Одна из наиболее распространенных жалоб на здоровье, примерно с 10 до 15%  предъявляют ее регулярно и  около 25 до 35%  эпизодически </a:t>
            </a:r>
            <a:r>
              <a:rPr lang="ru-RU" sz="2100" i="1" dirty="0"/>
              <a:t>(</a:t>
            </a:r>
            <a:r>
              <a:rPr lang="ru-RU" sz="2100" i="1" dirty="0" err="1"/>
              <a:t>Ancoli-Israel</a:t>
            </a:r>
            <a:r>
              <a:rPr lang="ru-RU" sz="2100" i="1" dirty="0"/>
              <a:t> &amp; </a:t>
            </a:r>
            <a:r>
              <a:rPr lang="ru-RU" sz="2100" i="1" dirty="0" err="1"/>
              <a:t>Roth</a:t>
            </a:r>
            <a:r>
              <a:rPr lang="ru-RU" sz="2100" i="1" dirty="0"/>
              <a:t>, 1999; </a:t>
            </a:r>
            <a:r>
              <a:rPr lang="ru-RU" sz="2100" i="1" dirty="0" err="1"/>
              <a:t>Ohayon</a:t>
            </a:r>
            <a:r>
              <a:rPr lang="ru-RU" sz="2100" i="1" dirty="0"/>
              <a:t>., 2002; </a:t>
            </a:r>
            <a:r>
              <a:rPr lang="ru-RU" sz="2100" i="1" dirty="0" err="1"/>
              <a:t>Морин</a:t>
            </a:r>
            <a:r>
              <a:rPr lang="ru-RU" sz="2100" i="1" dirty="0"/>
              <a:t> и </a:t>
            </a:r>
            <a:r>
              <a:rPr lang="ru-RU" sz="2100" i="1" dirty="0" err="1"/>
              <a:t>др</a:t>
            </a:r>
            <a:r>
              <a:rPr lang="ru-RU" sz="2100" i="1" dirty="0"/>
              <a:t>, 2006; </a:t>
            </a:r>
            <a:r>
              <a:rPr lang="ru-RU" sz="2100" i="1" dirty="0" err="1"/>
              <a:t>Doghramji</a:t>
            </a:r>
            <a:r>
              <a:rPr lang="ru-RU" sz="2100" i="1" dirty="0"/>
              <a:t>, 2006; </a:t>
            </a:r>
            <a:r>
              <a:rPr lang="ru-RU" sz="2100" i="1" dirty="0" err="1"/>
              <a:t>Леблан</a:t>
            </a:r>
            <a:r>
              <a:rPr lang="ru-RU" sz="2100" i="1" dirty="0"/>
              <a:t> и др., 2009)</a:t>
            </a:r>
          </a:p>
          <a:p>
            <a:r>
              <a:rPr lang="ru-RU" dirty="0"/>
              <a:t>значительное влияние на качество жизни человека. </a:t>
            </a:r>
          </a:p>
          <a:p>
            <a:endParaRPr lang="ru-RU" dirty="0"/>
          </a:p>
          <a:p>
            <a:pPr marL="68580" indent="0">
              <a:buNone/>
            </a:pPr>
            <a:r>
              <a:rPr lang="ru-RU" b="1" i="1" dirty="0"/>
              <a:t>В развитых странах более трети взрослых людей страдают от различных расстройств сна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240312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ataly\Desktop\хороший-сон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86" y="62068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7080"/>
          </a:xfrm>
        </p:spPr>
        <p:txBody>
          <a:bodyPr>
            <a:normAutofit fontScale="90000"/>
          </a:bodyPr>
          <a:lstStyle/>
          <a:p>
            <a:r>
              <a:rPr lang="ru-RU" dirty="0"/>
              <a:t>гипнотики 3-го поколения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500" y="1340784"/>
            <a:ext cx="6777317" cy="3312369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проявляют высокую снотворную активность,</a:t>
            </a:r>
          </a:p>
          <a:p>
            <a:r>
              <a:rPr lang="ru-RU" b="1" dirty="0">
                <a:solidFill>
                  <a:schemeClr val="bg1"/>
                </a:solidFill>
              </a:rPr>
              <a:t>более низкую токсичность,</a:t>
            </a:r>
          </a:p>
          <a:p>
            <a:r>
              <a:rPr lang="ru-RU" b="1" dirty="0">
                <a:solidFill>
                  <a:schemeClr val="bg1"/>
                </a:solidFill>
              </a:rPr>
              <a:t>менее вероятно развитие эффекта привыкания</a:t>
            </a:r>
          </a:p>
        </p:txBody>
      </p:sp>
    </p:spTree>
    <p:extLst>
      <p:ext uri="{BB962C8B-B14F-4D97-AF65-F5344CB8AC3E}">
        <p14:creationId xmlns:p14="http://schemas.microsoft.com/office/powerpoint/2010/main" val="2760530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>
              <a:buFont typeface="Wingdings" pitchFamily="2" charset="2"/>
              <a:buNone/>
            </a:pPr>
            <a:r>
              <a:rPr lang="ru-RU" altLang="ru-RU" sz="4000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Зопиклон</a:t>
            </a:r>
            <a:r>
              <a:rPr lang="ru-RU" altLang="ru-RU" sz="4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(«</a:t>
            </a:r>
            <a:r>
              <a:rPr lang="ru-RU" altLang="ru-RU" sz="4000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Соннат</a:t>
            </a:r>
            <a:r>
              <a:rPr lang="ru-RU" altLang="ru-RU" sz="4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») является мощным и селективным </a:t>
            </a:r>
            <a:r>
              <a:rPr lang="ru-RU" altLang="ru-RU" sz="4000" u="sng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небензодиазепиновым</a:t>
            </a:r>
            <a:r>
              <a:rPr lang="ru-RU" altLang="ru-RU" sz="4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агонистом омега-1 подтипа ГАМК рецептора.</a:t>
            </a:r>
          </a:p>
        </p:txBody>
      </p:sp>
    </p:spTree>
    <p:extLst>
      <p:ext uri="{BB962C8B-B14F-4D97-AF65-F5344CB8AC3E}">
        <p14:creationId xmlns:p14="http://schemas.microsoft.com/office/powerpoint/2010/main" val="101433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Зопиклон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пиковая концентрация в плазме крови достигается уже через 100 минут,</a:t>
            </a:r>
          </a:p>
          <a:p>
            <a:r>
              <a:rPr lang="ru-RU" dirty="0"/>
              <a:t>а порог снотворного действия — в пределах 30 минут после приема 7,5 мг препарата.</a:t>
            </a:r>
          </a:p>
          <a:p>
            <a:r>
              <a:rPr lang="ru-RU" dirty="0"/>
              <a:t>Период полувыведения у взрослых составляет 5-6 часов</a:t>
            </a:r>
          </a:p>
        </p:txBody>
      </p:sp>
    </p:spTree>
    <p:extLst>
      <p:ext uri="{BB962C8B-B14F-4D97-AF65-F5344CB8AC3E}">
        <p14:creationId xmlns:p14="http://schemas.microsoft.com/office/powerpoint/2010/main" val="42526681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500" y="1124744"/>
            <a:ext cx="6777317" cy="4707885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1 табл. 7,5 мг </a:t>
            </a:r>
            <a:r>
              <a:rPr lang="ru-RU" dirty="0" err="1"/>
              <a:t>зопиклона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/>
              <a:t>Назначается по ½ табл. – 1 табл. на ночь (сон наступает через 30 минут, длится 6-8     часов)</a:t>
            </a:r>
          </a:p>
          <a:p>
            <a:endParaRPr lang="ru-RU" dirty="0"/>
          </a:p>
          <a:p>
            <a:r>
              <a:rPr lang="ru-RU" dirty="0"/>
              <a:t>    Длительность приема – 10-14 дней (до 1 мес.)    рекомендации ВОЗ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3995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027664"/>
            <a:ext cx="7600690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dirty="0" err="1">
                <a:solidFill>
                  <a:srgbClr val="002060"/>
                </a:solidFill>
                <a:latin typeface="Comic Sans MS" pitchFamily="66" charset="0"/>
              </a:rPr>
              <a:t>Соннат</a:t>
            </a:r>
            <a:r>
              <a:rPr lang="ru-RU" altLang="ru-RU" sz="2800" dirty="0">
                <a:solidFill>
                  <a:srgbClr val="002060"/>
                </a:solidFill>
                <a:latin typeface="Comic Sans MS" pitchFamily="66" charset="0"/>
              </a:rPr>
              <a:t> сохраняет физиологическую структуру сна</a:t>
            </a:r>
            <a:endParaRPr lang="ru-RU" alt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771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 t="16667" r="5084" b="33333"/>
          <a:stretch>
            <a:fillRect/>
          </a:stretch>
        </p:blipFill>
        <p:spPr>
          <a:xfrm>
            <a:off x="395544" y="1747802"/>
            <a:ext cx="8378179" cy="507973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52716560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160924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dirty="0">
                <a:effectLst/>
              </a:rPr>
              <a:t>   </a:t>
            </a:r>
            <a:br>
              <a:rPr lang="ru-RU" altLang="ru-RU" sz="3200" dirty="0">
                <a:effectLst/>
              </a:rPr>
            </a:br>
            <a:r>
              <a:rPr lang="ru-RU" altLang="ru-RU" sz="3200" dirty="0">
                <a:effectLst/>
              </a:rPr>
              <a:t/>
            </a:r>
            <a:br>
              <a:rPr lang="ru-RU" altLang="ru-RU" sz="3200" dirty="0">
                <a:effectLst/>
              </a:rPr>
            </a:br>
            <a:r>
              <a:rPr lang="ru-RU" altLang="ru-RU" sz="3200" dirty="0">
                <a:effectLst/>
              </a:rPr>
              <a:t/>
            </a:r>
            <a:br>
              <a:rPr lang="ru-RU" altLang="ru-RU" sz="3200" dirty="0">
                <a:effectLst/>
              </a:rPr>
            </a:br>
            <a:r>
              <a:rPr lang="ru-RU" altLang="ru-RU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omic Sans MS" pitchFamily="66" charset="0"/>
              </a:rPr>
              <a:t>критерии «идеального» снотворного средства</a:t>
            </a:r>
            <a:br>
              <a:rPr lang="ru-RU" altLang="ru-RU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omic Sans MS" pitchFamily="66" charset="0"/>
              </a:rPr>
            </a:br>
            <a:r>
              <a:rPr lang="ru-RU" altLang="ru-RU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omic Sans MS" pitchFamily="66" charset="0"/>
              </a:rPr>
              <a:t> (</a:t>
            </a:r>
            <a:r>
              <a:rPr lang="ru-RU" altLang="ru-RU" sz="2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omic Sans MS" pitchFamily="66" charset="0"/>
              </a:rPr>
              <a:t>World</a:t>
            </a:r>
            <a:r>
              <a:rPr lang="ru-RU" altLang="ru-RU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omic Sans MS" pitchFamily="66" charset="0"/>
              </a:rPr>
              <a:t> </a:t>
            </a:r>
            <a:r>
              <a:rPr lang="ru-RU" altLang="ru-RU" sz="2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omic Sans MS" pitchFamily="66" charset="0"/>
              </a:rPr>
              <a:t>Psychiatric</a:t>
            </a:r>
            <a:r>
              <a:rPr lang="ru-RU" altLang="ru-RU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omic Sans MS" pitchFamily="66" charset="0"/>
              </a:rPr>
              <a:t> </a:t>
            </a:r>
            <a:r>
              <a:rPr lang="ru-RU" altLang="ru-RU" sz="2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omic Sans MS" pitchFamily="66" charset="0"/>
              </a:rPr>
              <a:t>Association</a:t>
            </a:r>
            <a:r>
              <a:rPr lang="ru-RU" altLang="ru-RU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omic Sans MS" pitchFamily="66" charset="0"/>
              </a:rPr>
              <a:t>, 1992):</a:t>
            </a:r>
            <a:r>
              <a:rPr lang="ru-RU" altLang="ru-RU" sz="3200" b="1" dirty="0">
                <a:solidFill>
                  <a:schemeClr val="accent4">
                    <a:lumMod val="50000"/>
                  </a:schemeClr>
                </a:solidFill>
                <a:effectLst/>
              </a:rPr>
              <a:t> </a:t>
            </a:r>
            <a:r>
              <a:rPr lang="ru-RU" altLang="ru-RU" sz="3200" dirty="0">
                <a:effectLst/>
              </a:rPr>
              <a:t/>
            </a:r>
            <a:br>
              <a:rPr lang="ru-RU" altLang="ru-RU" sz="3200" dirty="0">
                <a:effectLst/>
              </a:rPr>
            </a:br>
            <a:r>
              <a:rPr lang="ru-RU" altLang="ru-RU" sz="4000" dirty="0">
                <a:effectLst/>
              </a:rPr>
              <a:t> </a:t>
            </a:r>
            <a:br>
              <a:rPr lang="ru-RU" altLang="ru-RU" sz="4000" dirty="0">
                <a:effectLst/>
              </a:rPr>
            </a:br>
            <a:endParaRPr lang="ru-RU" altLang="ru-RU" sz="4000" dirty="0">
              <a:effectLst/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00200"/>
            <a:ext cx="8496944" cy="52578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>
                <a:effectLst/>
                <a:latin typeface="Comic Sans MS" pitchFamily="66" charset="0"/>
              </a:rPr>
              <a:t> 1. Высокая эффективность при реализации процесса засыпания.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>
                <a:effectLst/>
                <a:latin typeface="Comic Sans MS" pitchFamily="66" charset="0"/>
              </a:rPr>
              <a:t> 2. Хорошие возможности препарата в процессе «удержания сна».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>
                <a:effectLst/>
                <a:latin typeface="Comic Sans MS" pitchFamily="66" charset="0"/>
              </a:rPr>
              <a:t> 3. Сохранение длительной эффективности без развития толерантности.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>
                <a:effectLst/>
                <a:latin typeface="Comic Sans MS" pitchFamily="66" charset="0"/>
              </a:rPr>
              <a:t> 4. Широкий терапевтический диапазон (</a:t>
            </a:r>
            <a:r>
              <a:rPr lang="ru-RU" altLang="ru-RU" sz="2000" dirty="0" err="1">
                <a:effectLst/>
                <a:latin typeface="Comic Sans MS" pitchFamily="66" charset="0"/>
              </a:rPr>
              <a:t>безинтоксикационный</a:t>
            </a:r>
            <a:r>
              <a:rPr lang="ru-RU" altLang="ru-RU" sz="2000" dirty="0">
                <a:effectLst/>
                <a:latin typeface="Comic Sans MS" pitchFamily="66" charset="0"/>
              </a:rPr>
              <a:t> при    передозировке).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>
                <a:effectLst/>
                <a:latin typeface="Comic Sans MS" pitchFamily="66" charset="0"/>
              </a:rPr>
              <a:t> 5. Безусловное улучшение качества сна.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>
                <a:effectLst/>
                <a:latin typeface="Comic Sans MS" pitchFamily="66" charset="0"/>
              </a:rPr>
              <a:t> 6. Сохранение и соблюдение физиологической структуры сна.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>
                <a:effectLst/>
                <a:latin typeface="Comic Sans MS" pitchFamily="66" charset="0"/>
              </a:rPr>
              <a:t> 7. Улучшение функционирования пациента на протяжении дня.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>
                <a:effectLst/>
                <a:latin typeface="Comic Sans MS" pitchFamily="66" charset="0"/>
              </a:rPr>
              <a:t> 8. Отсутствие эффекта «похмелья».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>
                <a:effectLst/>
                <a:latin typeface="Comic Sans MS" pitchFamily="66" charset="0"/>
              </a:rPr>
              <a:t> 9. Отсутствие выраженных побочных эффектов.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>
                <a:effectLst/>
                <a:latin typeface="Comic Sans MS" pitchFamily="66" charset="0"/>
              </a:rPr>
              <a:t>10. Отсутствие нежелательного лекарственного взаимодействия.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>
                <a:effectLst/>
                <a:latin typeface="Comic Sans MS" pitchFamily="66" charset="0"/>
              </a:rPr>
              <a:t>11. Отсутствие эффекта чрезмерно частого употребления и лекарственной зависимости.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>
                <a:effectLst/>
                <a:latin typeface="Comic Sans MS" pitchFamily="66" charset="0"/>
              </a:rPr>
              <a:t>12. Отсутствие эффектов отмены или отдачи (так называемой рикошетной бессонницы).</a:t>
            </a:r>
            <a:r>
              <a:rPr lang="ru-RU" altLang="ru-RU" sz="1400" dirty="0">
                <a:effectLst/>
              </a:rPr>
              <a:t> </a:t>
            </a:r>
          </a:p>
          <a:p>
            <a:pPr marL="609600" indent="-609600">
              <a:lnSpc>
                <a:spcPct val="80000"/>
              </a:lnSpc>
            </a:pPr>
            <a:endParaRPr lang="ru-RU" altLang="ru-RU" sz="1400" dirty="0">
              <a:effectLst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endParaRPr lang="ru-RU" altLang="ru-RU" sz="1400" dirty="0">
              <a:effectLst/>
            </a:endParaRPr>
          </a:p>
          <a:p>
            <a:pPr marL="609600" indent="-609600">
              <a:lnSpc>
                <a:spcPct val="80000"/>
              </a:lnSpc>
            </a:pP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3628486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5 зарегистрированных в США новейших препаратов для лечения  </a:t>
            </a:r>
            <a:r>
              <a:rPr lang="ru-RU" sz="3200" dirty="0" err="1"/>
              <a:t>инсомнии</a:t>
            </a:r>
            <a:r>
              <a:rPr lang="ru-RU" sz="32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4" y="2323652"/>
            <a:ext cx="7344932" cy="3508977"/>
          </a:xfrm>
        </p:spPr>
        <p:txBody>
          <a:bodyPr/>
          <a:lstStyle/>
          <a:p>
            <a:r>
              <a:rPr lang="ru-RU" dirty="0"/>
              <a:t>1) </a:t>
            </a:r>
            <a:r>
              <a:rPr lang="ru-RU" dirty="0" err="1"/>
              <a:t>залеплон</a:t>
            </a:r>
            <a:r>
              <a:rPr lang="ru-RU" dirty="0"/>
              <a:t> (</a:t>
            </a:r>
            <a:r>
              <a:rPr lang="en-US" dirty="0" err="1"/>
              <a:t>zaleplonum</a:t>
            </a:r>
            <a:r>
              <a:rPr lang="en-US" dirty="0"/>
              <a:t>, </a:t>
            </a:r>
            <a:r>
              <a:rPr lang="en-US" dirty="0" err="1"/>
              <a:t>zaleplon</a:t>
            </a:r>
            <a:r>
              <a:rPr lang="en-US" dirty="0"/>
              <a:t>);</a:t>
            </a:r>
          </a:p>
          <a:p>
            <a:r>
              <a:rPr lang="en-US" dirty="0"/>
              <a:t>2) </a:t>
            </a:r>
            <a:r>
              <a:rPr lang="ru-RU" dirty="0" err="1"/>
              <a:t>золпидем</a:t>
            </a:r>
            <a:r>
              <a:rPr lang="ru-RU" dirty="0"/>
              <a:t> (</a:t>
            </a:r>
            <a:r>
              <a:rPr lang="en-US" dirty="0" err="1"/>
              <a:t>zolpidemum</a:t>
            </a:r>
            <a:r>
              <a:rPr lang="en-US" dirty="0"/>
              <a:t>, </a:t>
            </a:r>
            <a:r>
              <a:rPr lang="en-US" dirty="0" err="1"/>
              <a:t>zolpidem</a:t>
            </a:r>
            <a:r>
              <a:rPr lang="en-US" dirty="0"/>
              <a:t>);</a:t>
            </a:r>
          </a:p>
          <a:p>
            <a:r>
              <a:rPr lang="en-US" dirty="0"/>
              <a:t>3) </a:t>
            </a:r>
            <a:r>
              <a:rPr lang="ru-RU" dirty="0" err="1"/>
              <a:t>зопиклон</a:t>
            </a:r>
            <a:r>
              <a:rPr lang="ru-RU" dirty="0"/>
              <a:t> (</a:t>
            </a:r>
            <a:r>
              <a:rPr lang="en-US" dirty="0" err="1"/>
              <a:t>zopiclonum</a:t>
            </a:r>
            <a:r>
              <a:rPr lang="en-US" dirty="0"/>
              <a:t>, </a:t>
            </a:r>
            <a:r>
              <a:rPr lang="en-US" dirty="0" err="1"/>
              <a:t>zopiclone</a:t>
            </a:r>
            <a:r>
              <a:rPr lang="en-US" dirty="0"/>
              <a:t>);</a:t>
            </a:r>
          </a:p>
          <a:p>
            <a:r>
              <a:rPr lang="en-US" dirty="0"/>
              <a:t>4) </a:t>
            </a:r>
            <a:r>
              <a:rPr lang="ru-RU" dirty="0" err="1"/>
              <a:t>эсзопикльон</a:t>
            </a:r>
            <a:r>
              <a:rPr lang="ru-RU" dirty="0"/>
              <a:t> (</a:t>
            </a:r>
            <a:r>
              <a:rPr lang="en-US" dirty="0" err="1"/>
              <a:t>eszopiclonum</a:t>
            </a:r>
            <a:r>
              <a:rPr lang="en-US" dirty="0"/>
              <a:t>, </a:t>
            </a:r>
            <a:r>
              <a:rPr lang="en-US" dirty="0" err="1"/>
              <a:t>eszo­piclone</a:t>
            </a:r>
            <a:r>
              <a:rPr lang="en-US" dirty="0"/>
              <a:t>);</a:t>
            </a:r>
          </a:p>
          <a:p>
            <a:r>
              <a:rPr lang="en-US" dirty="0"/>
              <a:t>5) </a:t>
            </a:r>
            <a:r>
              <a:rPr lang="ru-RU" dirty="0" err="1"/>
              <a:t>рамельтеон</a:t>
            </a:r>
            <a:r>
              <a:rPr lang="ru-RU" dirty="0"/>
              <a:t> (</a:t>
            </a:r>
            <a:r>
              <a:rPr lang="en-US" dirty="0" err="1"/>
              <a:t>ramelteonum</a:t>
            </a:r>
            <a:r>
              <a:rPr lang="en-US" dirty="0"/>
              <a:t>, </a:t>
            </a:r>
            <a:r>
              <a:rPr lang="en-US" dirty="0" err="1"/>
              <a:t>ramel­teon</a:t>
            </a:r>
            <a:r>
              <a:rPr lang="en-US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1754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/>
          </p:nvPr>
        </p:nvSpPr>
        <p:spPr>
          <a:xfrm>
            <a:off x="755650" y="836613"/>
            <a:ext cx="7993063" cy="1333500"/>
          </a:xfrm>
        </p:spPr>
        <p:txBody>
          <a:bodyPr/>
          <a:lstStyle/>
          <a:p>
            <a:r>
              <a:rPr lang="ru-RU" altLang="ru-RU" sz="2400" b="1"/>
              <a:t>сравнительная эффективность и безопасность снотворных препаратов</a:t>
            </a:r>
            <a:r>
              <a:rPr lang="ru-RU" altLang="ru-RU" sz="2400"/>
              <a:t> </a:t>
            </a:r>
            <a:r>
              <a:rPr lang="fr-FR" altLang="ru-RU" sz="2000" b="1" i="1"/>
              <a:t>(Carson S. et al., 2008; Dean L., 2010</a:t>
            </a:r>
            <a:r>
              <a:rPr lang="ru-RU" altLang="ru-RU" sz="2000" b="1" i="1"/>
              <a:t>)</a:t>
            </a:r>
          </a:p>
        </p:txBody>
      </p:sp>
      <p:sp>
        <p:nvSpPr>
          <p:cNvPr id="83971" name="Объект 2"/>
          <p:cNvSpPr>
            <a:spLocks noGrp="1"/>
          </p:cNvSpPr>
          <p:nvPr>
            <p:ph idx="1"/>
          </p:nvPr>
        </p:nvSpPr>
        <p:spPr>
          <a:xfrm>
            <a:off x="827584" y="2286000"/>
            <a:ext cx="7344816" cy="3840163"/>
          </a:xfrm>
        </p:spPr>
        <p:txBody>
          <a:bodyPr/>
          <a:lstStyle/>
          <a:p>
            <a:r>
              <a:rPr lang="ru-RU" altLang="ru-RU" dirty="0"/>
              <a:t>Нет различий в отношении побочных эффектов</a:t>
            </a:r>
          </a:p>
          <a:p>
            <a:r>
              <a:rPr lang="ru-RU" altLang="ru-RU" dirty="0"/>
              <a:t>Одинаково эффективно улучшают процесс засыпания, в том числе у лиц старше 65 лет</a:t>
            </a:r>
          </a:p>
          <a:p>
            <a:r>
              <a:rPr lang="ru-RU" altLang="ru-RU" dirty="0"/>
              <a:t>Эффективны в лечении при нарушениях сна у различных групп пациентов</a:t>
            </a:r>
          </a:p>
        </p:txBody>
      </p:sp>
    </p:spTree>
    <p:extLst>
      <p:ext uri="{BB962C8B-B14F-4D97-AF65-F5344CB8AC3E}">
        <p14:creationId xmlns:p14="http://schemas.microsoft.com/office/powerpoint/2010/main" val="281040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992889" cy="1333952"/>
          </a:xfrm>
        </p:spPr>
        <p:txBody>
          <a:bodyPr>
            <a:normAutofit/>
          </a:bodyPr>
          <a:lstStyle/>
          <a:p>
            <a:r>
              <a:rPr lang="ru-RU" sz="2400" b="1" dirty="0"/>
              <a:t>сравнительная эффективность и безопасность снотворных препаратов</a:t>
            </a:r>
            <a:r>
              <a:rPr lang="ru-RU" sz="2400" dirty="0"/>
              <a:t> </a:t>
            </a:r>
            <a:r>
              <a:rPr lang="fr-FR" sz="2000" b="1" i="1" dirty="0"/>
              <a:t>(Carson S. et al., 2008; Dean L., 2010</a:t>
            </a:r>
            <a:r>
              <a:rPr lang="ru-RU" sz="2000" b="1" i="1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Нет различий в отношении побочных эффектов</a:t>
            </a:r>
          </a:p>
          <a:p>
            <a:r>
              <a:rPr lang="ru-RU" dirty="0"/>
              <a:t>Одинаково эффективно улучшают процесс засыпания, в том числе у лиц старше 65 лет</a:t>
            </a:r>
          </a:p>
          <a:p>
            <a:r>
              <a:rPr lang="ru-RU" dirty="0"/>
              <a:t>Эффективны в лечении при нарушениях сна</a:t>
            </a:r>
          </a:p>
        </p:txBody>
      </p:sp>
    </p:spTree>
    <p:extLst>
      <p:ext uri="{BB962C8B-B14F-4D97-AF65-F5344CB8AC3E}">
        <p14:creationId xmlns:p14="http://schemas.microsoft.com/office/powerpoint/2010/main" val="20482795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Противопоказания: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altLang="ru-RU" sz="2800" dirty="0">
                <a:latin typeface="Comic Sans MS" pitchFamily="66" charset="0"/>
              </a:rPr>
              <a:t>Миастения</a:t>
            </a:r>
          </a:p>
          <a:p>
            <a:r>
              <a:rPr lang="ru-RU" altLang="ru-RU" sz="2800" dirty="0">
                <a:latin typeface="Comic Sans MS" pitchFamily="66" charset="0"/>
              </a:rPr>
              <a:t>Тяжелая печеночная недостаточность</a:t>
            </a:r>
          </a:p>
          <a:p>
            <a:r>
              <a:rPr lang="ru-RU" altLang="ru-RU" sz="2800" dirty="0">
                <a:latin typeface="Comic Sans MS" pitchFamily="66" charset="0"/>
              </a:rPr>
              <a:t>Дыхательная недостаточность</a:t>
            </a:r>
          </a:p>
          <a:p>
            <a:r>
              <a:rPr lang="ru-RU" altLang="ru-RU" sz="2800" dirty="0">
                <a:latin typeface="Comic Sans MS" pitchFamily="66" charset="0"/>
              </a:rPr>
              <a:t>Выраженное апноэ во время сна</a:t>
            </a:r>
          </a:p>
          <a:p>
            <a:r>
              <a:rPr lang="ru-RU" altLang="ru-RU" sz="2800" dirty="0">
                <a:latin typeface="Comic Sans MS" pitchFamily="66" charset="0"/>
              </a:rPr>
              <a:t>На назначают детям</a:t>
            </a:r>
          </a:p>
          <a:p>
            <a:endParaRPr lang="ru-RU" altLang="ru-RU" sz="2800" dirty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2800" dirty="0">
                <a:latin typeface="Comic Sans MS" pitchFamily="66" charset="0"/>
              </a:rPr>
              <a:t>   Усиливает седативный эффект алкоголя, </a:t>
            </a:r>
            <a:r>
              <a:rPr lang="ru-RU" altLang="ru-RU" sz="2800" dirty="0" err="1">
                <a:latin typeface="Comic Sans MS" pitchFamily="66" charset="0"/>
              </a:rPr>
              <a:t>бензодиазепинов</a:t>
            </a:r>
            <a:r>
              <a:rPr lang="ru-RU" altLang="ru-RU" sz="2800" dirty="0">
                <a:latin typeface="Comic Sans MS" pitchFamily="66" charset="0"/>
              </a:rPr>
              <a:t>, наркотических анальгетиков.</a:t>
            </a:r>
          </a:p>
        </p:txBody>
      </p:sp>
    </p:spTree>
    <p:extLst>
      <p:ext uri="{BB962C8B-B14F-4D97-AF65-F5344CB8AC3E}">
        <p14:creationId xmlns:p14="http://schemas.microsoft.com/office/powerpoint/2010/main" val="227836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" indent="0"/>
            <a:r>
              <a:rPr lang="ru-RU" b="1" dirty="0"/>
              <a:t>Клиническое значение </a:t>
            </a:r>
            <a:r>
              <a:rPr lang="ru-RU" b="1" dirty="0" err="1"/>
              <a:t>инсомний</a:t>
            </a:r>
            <a:r>
              <a:rPr lang="ru-RU" b="1" dirty="0"/>
              <a:t> 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С возрастом жалобы на нарушение сна или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</a:rPr>
              <a:t>инсомнию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 возрастают </a:t>
            </a:r>
            <a:r>
              <a:rPr lang="ru-RU" sz="1800" dirty="0">
                <a:solidFill>
                  <a:srgbClr val="333333"/>
                </a:solidFill>
                <a:latin typeface="Times New Roman"/>
                <a:ea typeface="Times New Roman"/>
              </a:rPr>
              <a:t>(E.C. </a:t>
            </a:r>
            <a:r>
              <a:rPr lang="ru-RU" sz="1800" dirty="0" err="1">
                <a:solidFill>
                  <a:srgbClr val="333333"/>
                </a:solidFill>
                <a:latin typeface="Times New Roman"/>
                <a:ea typeface="Times New Roman"/>
              </a:rPr>
              <a:t>Hammond</a:t>
            </a:r>
            <a:r>
              <a:rPr lang="ru-RU" sz="1800" dirty="0">
                <a:solidFill>
                  <a:srgbClr val="333333"/>
                </a:solidFill>
                <a:latin typeface="Times New Roman"/>
                <a:ea typeface="Times New Roman"/>
              </a:rPr>
              <a:t>, 1964; E.O. </a:t>
            </a:r>
            <a:r>
              <a:rPr lang="ru-RU" sz="1800" dirty="0" err="1">
                <a:solidFill>
                  <a:srgbClr val="333333"/>
                </a:solidFill>
                <a:latin typeface="Times New Roman"/>
                <a:ea typeface="Times New Roman"/>
              </a:rPr>
              <a:t>Bixler</a:t>
            </a:r>
            <a:r>
              <a:rPr lang="ru-RU" sz="18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/>
                <a:ea typeface="Times New Roman"/>
              </a:rPr>
              <a:t>et</a:t>
            </a:r>
            <a:r>
              <a:rPr lang="ru-RU" sz="18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/>
                <a:ea typeface="Times New Roman"/>
              </a:rPr>
              <a:t>al</a:t>
            </a:r>
            <a:r>
              <a:rPr lang="ru-RU" sz="1800" dirty="0">
                <a:solidFill>
                  <a:srgbClr val="333333"/>
                </a:solidFill>
                <a:latin typeface="Times New Roman"/>
                <a:ea typeface="Times New Roman"/>
              </a:rPr>
              <a:t>., 1979; M. </a:t>
            </a:r>
            <a:r>
              <a:rPr lang="ru-RU" sz="1800" dirty="0" err="1">
                <a:solidFill>
                  <a:srgbClr val="333333"/>
                </a:solidFill>
                <a:latin typeface="Times New Roman"/>
                <a:ea typeface="Times New Roman"/>
              </a:rPr>
              <a:t>Partinen</a:t>
            </a:r>
            <a:r>
              <a:rPr lang="ru-RU" sz="18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/>
                <a:ea typeface="Times New Roman"/>
              </a:rPr>
              <a:t>et</a:t>
            </a:r>
            <a:r>
              <a:rPr lang="ru-RU" sz="18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/>
                <a:ea typeface="Times New Roman"/>
              </a:rPr>
              <a:t>al</a:t>
            </a:r>
            <a:r>
              <a:rPr lang="ru-RU" sz="1800" dirty="0">
                <a:solidFill>
                  <a:srgbClr val="333333"/>
                </a:solidFill>
                <a:latin typeface="Times New Roman"/>
                <a:ea typeface="Times New Roman"/>
              </a:rPr>
              <a:t>., 1983; I. </a:t>
            </a:r>
            <a:r>
              <a:rPr lang="ru-RU" sz="1800" dirty="0" err="1">
                <a:solidFill>
                  <a:srgbClr val="333333"/>
                </a:solidFill>
                <a:latin typeface="Times New Roman"/>
                <a:ea typeface="Times New Roman"/>
              </a:rPr>
              <a:t>Karasan</a:t>
            </a:r>
            <a:r>
              <a:rPr lang="ru-RU" sz="18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/>
                <a:ea typeface="Times New Roman"/>
              </a:rPr>
              <a:t>et</a:t>
            </a:r>
            <a:r>
              <a:rPr lang="ru-RU" sz="18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/>
                <a:ea typeface="Times New Roman"/>
              </a:rPr>
              <a:t>al</a:t>
            </a:r>
            <a:r>
              <a:rPr lang="ru-RU" sz="1800" dirty="0">
                <a:solidFill>
                  <a:srgbClr val="333333"/>
                </a:solidFill>
                <a:latin typeface="Times New Roman"/>
                <a:ea typeface="Times New Roman"/>
              </a:rPr>
              <a:t>., 1983; G.D. </a:t>
            </a:r>
            <a:r>
              <a:rPr lang="ru-RU" sz="1800" dirty="0" err="1">
                <a:solidFill>
                  <a:srgbClr val="333333"/>
                </a:solidFill>
                <a:latin typeface="Times New Roman"/>
                <a:ea typeface="Times New Roman"/>
              </a:rPr>
              <a:t>Mellinger</a:t>
            </a:r>
            <a:r>
              <a:rPr lang="ru-RU" sz="18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/>
                <a:ea typeface="Times New Roman"/>
              </a:rPr>
              <a:t>et</a:t>
            </a:r>
            <a:r>
              <a:rPr lang="ru-RU" sz="18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/>
                <a:ea typeface="Times New Roman"/>
              </a:rPr>
              <a:t>al</a:t>
            </a:r>
            <a:r>
              <a:rPr lang="ru-RU" sz="1800" dirty="0">
                <a:solidFill>
                  <a:srgbClr val="333333"/>
                </a:solidFill>
                <a:latin typeface="Times New Roman"/>
                <a:ea typeface="Times New Roman"/>
              </a:rPr>
              <a:t>., 1985; M.A. </a:t>
            </a:r>
            <a:r>
              <a:rPr lang="ru-RU" sz="1800" dirty="0" err="1">
                <a:solidFill>
                  <a:srgbClr val="333333"/>
                </a:solidFill>
                <a:latin typeface="Times New Roman"/>
                <a:ea typeface="Times New Roman"/>
              </a:rPr>
              <a:t>Quera-Salva</a:t>
            </a:r>
            <a:r>
              <a:rPr lang="ru-RU" sz="18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/>
                <a:ea typeface="Times New Roman"/>
              </a:rPr>
              <a:t>et</a:t>
            </a:r>
            <a:r>
              <a:rPr lang="ru-RU" sz="18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err="1">
                <a:solidFill>
                  <a:srgbClr val="333333"/>
                </a:solidFill>
                <a:latin typeface="Times New Roman"/>
                <a:ea typeface="Times New Roman"/>
              </a:rPr>
              <a:t>al</a:t>
            </a:r>
            <a:r>
              <a:rPr lang="ru-RU" sz="1800" dirty="0">
                <a:solidFill>
                  <a:srgbClr val="333333"/>
                </a:solidFill>
                <a:latin typeface="Times New Roman"/>
                <a:ea typeface="Times New Roman"/>
              </a:rPr>
              <a:t>., 1991). </a:t>
            </a:r>
          </a:p>
          <a:p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Количество людей, не удовлетворенных своим сном, </a:t>
            </a:r>
            <a:r>
              <a:rPr lang="ru-RU" sz="1800" dirty="0">
                <a:solidFill>
                  <a:srgbClr val="333333"/>
                </a:solidFill>
                <a:latin typeface="Times New Roman"/>
                <a:ea typeface="Times New Roman"/>
              </a:rPr>
              <a:t>по данным А.М. </a:t>
            </a:r>
            <a:r>
              <a:rPr lang="ru-RU" sz="1800" dirty="0" err="1">
                <a:solidFill>
                  <a:srgbClr val="333333"/>
                </a:solidFill>
                <a:latin typeface="Times New Roman"/>
                <a:ea typeface="Times New Roman"/>
              </a:rPr>
              <a:t>Вейна</a:t>
            </a:r>
            <a:r>
              <a:rPr lang="ru-RU" sz="1800" dirty="0">
                <a:solidFill>
                  <a:srgbClr val="333333"/>
                </a:solidFill>
                <a:latin typeface="Times New Roman"/>
                <a:ea typeface="Times New Roman"/>
              </a:rPr>
              <a:t> (1995),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 превышает 45%.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1854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42-1024"/>
          <p:cNvPicPr>
            <a:picLocks noChangeAspect="1" noChangeArrowheads="1"/>
          </p:cNvPicPr>
          <p:nvPr/>
        </p:nvPicPr>
        <p:blipFill>
          <a:blip r:embed="rId2">
            <a:lum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92D050"/>
                </a:solidFill>
                <a:latin typeface="Comic Sans MS" pitchFamily="66" charset="0"/>
              </a:rPr>
              <a:t>Побочные эффекты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altLang="ru-RU" sz="4300" b="1" dirty="0">
                <a:solidFill>
                  <a:schemeClr val="bg1"/>
                </a:solidFill>
                <a:latin typeface="Comic Sans MS" pitchFamily="66" charset="0"/>
              </a:rPr>
              <a:t>горечь во рту</a:t>
            </a:r>
          </a:p>
          <a:p>
            <a:pPr algn="ctr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altLang="ru-RU" sz="4300" b="1" dirty="0">
                <a:solidFill>
                  <a:schemeClr val="bg1"/>
                </a:solidFill>
                <a:latin typeface="Comic Sans MS" pitchFamily="66" charset="0"/>
              </a:rPr>
              <a:t>металлический привкус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altLang="ru-RU" sz="43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altLang="ru-RU" sz="4300" b="1" dirty="0">
                <a:solidFill>
                  <a:schemeClr val="bg1"/>
                </a:solidFill>
              </a:rPr>
              <a:t>тошнота, рвота</a:t>
            </a:r>
          </a:p>
          <a:p>
            <a:pPr algn="ctr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altLang="ru-RU" sz="4300" b="1" dirty="0">
                <a:solidFill>
                  <a:schemeClr val="bg1"/>
                </a:solidFill>
              </a:rPr>
              <a:t>головная боль</a:t>
            </a:r>
          </a:p>
          <a:p>
            <a:pPr algn="ctr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altLang="ru-RU" sz="4300" b="1" dirty="0">
                <a:solidFill>
                  <a:schemeClr val="bg1"/>
                </a:solidFill>
              </a:rPr>
              <a:t>сухость во рту</a:t>
            </a:r>
          </a:p>
          <a:p>
            <a:pPr algn="ctr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altLang="ru-RU" sz="4300" b="1" dirty="0">
                <a:solidFill>
                  <a:schemeClr val="bg1"/>
                </a:solidFill>
              </a:rPr>
              <a:t>сонливость 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endParaRPr lang="ru-RU" altLang="ru-RU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4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endParaRPr lang="ru-RU" altLang="ru-RU" sz="2400" dirty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endParaRPr lang="ru-RU" altLang="ru-RU" sz="3800" dirty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800" dirty="0">
                <a:solidFill>
                  <a:schemeClr val="bg1"/>
                </a:solidFill>
                <a:latin typeface="Comic Sans MS" pitchFamily="66" charset="0"/>
              </a:rPr>
              <a:t>у 3% пациентов</a:t>
            </a:r>
          </a:p>
        </p:txBody>
      </p:sp>
    </p:spTree>
    <p:extLst>
      <p:ext uri="{BB962C8B-B14F-4D97-AF65-F5344CB8AC3E}">
        <p14:creationId xmlns:p14="http://schemas.microsoft.com/office/powerpoint/2010/main" val="191914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Длительность лечения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ь"/>
            </a:pPr>
            <a:r>
              <a:rPr lang="ru-RU" altLang="ru-RU">
                <a:effectLst/>
                <a:latin typeface="Comic Sans MS" pitchFamily="66" charset="0"/>
              </a:rPr>
              <a:t>Препарат назначается курсами 7, 10, 20 дней за 30 минут перед сном в дозе 7,5 мг.</a:t>
            </a:r>
          </a:p>
          <a:p>
            <a:pPr>
              <a:buFont typeface="Wingdings" pitchFamily="2" charset="2"/>
              <a:buChar char="ь"/>
            </a:pPr>
            <a:r>
              <a:rPr lang="ru-RU" altLang="ru-RU">
                <a:effectLst/>
                <a:latin typeface="Comic Sans MS" pitchFamily="66" charset="0"/>
              </a:rPr>
              <a:t>По показаниям, а именно при состояниях хронической инсомнии, проводятся курсы в три этапа продолжительностью в 21 день с месячным перерывом.</a:t>
            </a:r>
          </a:p>
        </p:txBody>
      </p:sp>
    </p:spTree>
    <p:extLst>
      <p:ext uri="{BB962C8B-B14F-4D97-AF65-F5344CB8AC3E}">
        <p14:creationId xmlns:p14="http://schemas.microsoft.com/office/powerpoint/2010/main" val="3310510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3" y="274638"/>
            <a:ext cx="8147248" cy="1426170"/>
          </a:xfrm>
        </p:spPr>
        <p:txBody>
          <a:bodyPr>
            <a:normAutofit/>
          </a:bodyPr>
          <a:lstStyle/>
          <a:p>
            <a:r>
              <a:rPr lang="ru-RU" altLang="ru-RU" sz="4000" b="1" dirty="0">
                <a:solidFill>
                  <a:srgbClr val="002060"/>
                </a:solidFill>
                <a:effectLst/>
                <a:latin typeface="Comic Sans MS" pitchFamily="66" charset="0"/>
              </a:rPr>
              <a:t>Стратегия лечения </a:t>
            </a:r>
            <a:r>
              <a:rPr lang="ru-RU" altLang="ru-RU" sz="4000" b="1" dirty="0" err="1">
                <a:solidFill>
                  <a:srgbClr val="002060"/>
                </a:solidFill>
                <a:effectLst/>
                <a:latin typeface="Comic Sans MS" pitchFamily="66" charset="0"/>
              </a:rPr>
              <a:t>инсомнии</a:t>
            </a:r>
            <a:r>
              <a:rPr lang="ru-RU" altLang="ru-RU" sz="4000" b="1" dirty="0">
                <a:solidFill>
                  <a:srgbClr val="002060"/>
                </a:solidFill>
                <a:effectLst/>
                <a:latin typeface="Comic Sans MS" pitchFamily="66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effectLst/>
                <a:latin typeface="Comic Sans MS" pitchFamily="66" charset="0"/>
              </a:rPr>
              <a:t>(</a:t>
            </a:r>
            <a:r>
              <a:rPr lang="ru-RU" altLang="ru-RU" sz="2800" b="1" dirty="0" err="1">
                <a:solidFill>
                  <a:srgbClr val="002060"/>
                </a:solidFill>
                <a:effectLst/>
                <a:latin typeface="Comic Sans MS" pitchFamily="66" charset="0"/>
              </a:rPr>
              <a:t>World</a:t>
            </a:r>
            <a:r>
              <a:rPr lang="ru-RU" altLang="ru-RU" sz="2800" b="1" dirty="0">
                <a:solidFill>
                  <a:srgbClr val="002060"/>
                </a:solidFill>
                <a:effectLst/>
                <a:latin typeface="Comic Sans MS" pitchFamily="66" charset="0"/>
              </a:rPr>
              <a:t> </a:t>
            </a:r>
            <a:r>
              <a:rPr lang="ru-RU" altLang="ru-RU" sz="2800" b="1" dirty="0" err="1">
                <a:solidFill>
                  <a:srgbClr val="002060"/>
                </a:solidFill>
                <a:effectLst/>
                <a:latin typeface="Comic Sans MS" pitchFamily="66" charset="0"/>
              </a:rPr>
              <a:t>Psychiatric</a:t>
            </a:r>
            <a:r>
              <a:rPr lang="ru-RU" altLang="ru-RU" sz="2800" b="1" dirty="0">
                <a:solidFill>
                  <a:srgbClr val="002060"/>
                </a:solidFill>
                <a:effectLst/>
                <a:latin typeface="Comic Sans MS" pitchFamily="66" charset="0"/>
              </a:rPr>
              <a:t> </a:t>
            </a:r>
            <a:r>
              <a:rPr lang="ru-RU" altLang="ru-RU" sz="2800" b="1" dirty="0" err="1">
                <a:solidFill>
                  <a:srgbClr val="002060"/>
                </a:solidFill>
                <a:effectLst/>
                <a:latin typeface="Comic Sans MS" pitchFamily="66" charset="0"/>
              </a:rPr>
              <a:t>Association</a:t>
            </a:r>
            <a:r>
              <a:rPr lang="ru-RU" altLang="ru-RU" sz="2800" b="1" dirty="0">
                <a:solidFill>
                  <a:srgbClr val="002060"/>
                </a:solidFill>
                <a:effectLst/>
                <a:latin typeface="Comic Sans MS" pitchFamily="66" charset="0"/>
              </a:rPr>
              <a:t>, 1992).</a:t>
            </a:r>
          </a:p>
        </p:txBody>
      </p:sp>
      <p:sp>
        <p:nvSpPr>
          <p:cNvPr id="167942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2" y="1600200"/>
            <a:ext cx="4037013" cy="4533900"/>
          </a:xfrm>
        </p:spPr>
        <p:txBody>
          <a:bodyPr/>
          <a:lstStyle/>
          <a:p>
            <a:endParaRPr lang="ru-RU" altLang="ru-RU" sz="2800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19872" y="2132856"/>
            <a:ext cx="5266928" cy="40012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dirty="0">
                <a:effectLst/>
                <a:latin typeface="Comic Sans MS" pitchFamily="66" charset="0"/>
              </a:rPr>
              <a:t>Кратковременное лечение гипнотиком 3-го поколения  </a:t>
            </a:r>
          </a:p>
          <a:p>
            <a:pPr>
              <a:lnSpc>
                <a:spcPct val="90000"/>
              </a:lnSpc>
            </a:pPr>
            <a:r>
              <a:rPr lang="ru-RU" altLang="ru-RU" sz="2800" dirty="0">
                <a:effectLst/>
                <a:latin typeface="Comic Sans MS" pitchFamily="66" charset="0"/>
              </a:rPr>
              <a:t>Последующая оценка состояния, верификация диагноза и соответствующее изменение диагноза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dirty="0">
                <a:effectLst/>
              </a:rPr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800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800" dirty="0"/>
          </a:p>
        </p:txBody>
      </p:sp>
      <p:pic>
        <p:nvPicPr>
          <p:cNvPr id="167940" name="Picture 4" descr="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16192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791798"/>
      </p:ext>
    </p:extLst>
  </p:cSld>
  <p:clrMapOvr>
    <a:masterClrMapping/>
  </p:clrMapOvr>
  <p:transition spd="med">
    <p:wedg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AutoShape 2"/>
          <p:cNvSpPr>
            <a:spLocks noChangeArrowheads="1"/>
          </p:cNvSpPr>
          <p:nvPr/>
        </p:nvSpPr>
        <p:spPr bwMode="auto">
          <a:xfrm>
            <a:off x="381000" y="152400"/>
            <a:ext cx="2895600" cy="2362200"/>
          </a:xfrm>
          <a:prstGeom prst="wedgeEllipseCallout">
            <a:avLst>
              <a:gd name="adj1" fmla="val 55977"/>
              <a:gd name="adj2" fmla="val 22648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altLang="ru-RU" dirty="0">
              <a:latin typeface="Tahoma" pitchFamily="34" charset="0"/>
            </a:endParaRPr>
          </a:p>
          <a:p>
            <a:pPr algn="ctr"/>
            <a:r>
              <a:rPr lang="ru-RU" altLang="ru-RU" sz="2400" b="1" dirty="0">
                <a:solidFill>
                  <a:srgbClr val="000000"/>
                </a:solidFill>
                <a:latin typeface="Comic Sans MS" pitchFamily="66" charset="0"/>
              </a:rPr>
              <a:t>простота выписки</a:t>
            </a:r>
          </a:p>
          <a:p>
            <a:pPr algn="ctr"/>
            <a:r>
              <a:rPr lang="ru-RU" altLang="ru-RU" sz="2400" b="1" dirty="0">
                <a:solidFill>
                  <a:srgbClr val="000000"/>
                </a:solidFill>
                <a:latin typeface="Comic Sans MS" pitchFamily="66" charset="0"/>
              </a:rPr>
              <a:t>СОННАТА !</a:t>
            </a:r>
          </a:p>
          <a:p>
            <a:pPr algn="ctr"/>
            <a:endParaRPr lang="ru-RU" altLang="ru-RU" sz="2400" dirty="0">
              <a:latin typeface="Comic Sans MS" pitchFamily="66" charset="0"/>
            </a:endParaRP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3505202" y="304800"/>
            <a:ext cx="423515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altLang="ru-RU" sz="32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altLang="ru-RU" sz="3200" b="1" dirty="0">
                <a:solidFill>
                  <a:srgbClr val="002060"/>
                </a:solidFill>
                <a:latin typeface="Comic Sans MS" pitchFamily="66" charset="0"/>
              </a:rPr>
              <a:t>СОННАТ</a:t>
            </a:r>
          </a:p>
          <a:p>
            <a:pPr algn="ctr"/>
            <a:r>
              <a:rPr lang="ru-RU" altLang="ru-RU" sz="2000" dirty="0" err="1">
                <a:latin typeface="Comic Sans MS" pitchFamily="66" charset="0"/>
              </a:rPr>
              <a:t>зопиклон</a:t>
            </a:r>
            <a:endParaRPr lang="ru-RU" altLang="ru-RU" sz="2000" dirty="0">
              <a:latin typeface="Comic Sans MS" pitchFamily="66" charset="0"/>
            </a:endParaRP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2627784" y="1371608"/>
            <a:ext cx="588915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 altLang="ru-RU" sz="2400" dirty="0">
              <a:latin typeface="Comic Sans MS" pitchFamily="66" charset="0"/>
            </a:endParaRPr>
          </a:p>
          <a:p>
            <a:r>
              <a:rPr lang="ru-RU" altLang="ru-RU" sz="2400" dirty="0">
                <a:latin typeface="Comic Sans MS" pitchFamily="66" charset="0"/>
              </a:rPr>
              <a:t>          Не входит в список</a:t>
            </a:r>
          </a:p>
          <a:p>
            <a:r>
              <a:rPr lang="ru-RU" altLang="ru-RU" sz="2400" dirty="0">
                <a:latin typeface="Comic Sans MS" pitchFamily="66" charset="0"/>
              </a:rPr>
              <a:t>опасных психотропных веществ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2895600" y="2362216"/>
            <a:ext cx="579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2000" i="1">
              <a:latin typeface="Comic Sans MS" pitchFamily="66" charset="0"/>
            </a:endParaRP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539554" y="2560637"/>
            <a:ext cx="7808168" cy="397031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err="1">
                <a:solidFill>
                  <a:srgbClr val="FF0000"/>
                </a:solidFill>
                <a:latin typeface="Comic Sans MS" pitchFamily="66" charset="0"/>
              </a:rPr>
              <a:t>Альпразолам</a:t>
            </a:r>
            <a:r>
              <a:rPr lang="ru-RU" altLang="ru-RU" sz="2800" b="1" dirty="0">
                <a:solidFill>
                  <a:srgbClr val="FF0000"/>
                </a:solidFill>
                <a:latin typeface="Comic Sans MS" pitchFamily="66" charset="0"/>
              </a:rPr>
              <a:t>                                </a:t>
            </a:r>
          </a:p>
          <a:p>
            <a:pPr algn="ctr"/>
            <a:r>
              <a:rPr lang="ru-RU" altLang="ru-RU" sz="2800" b="1" dirty="0" err="1">
                <a:solidFill>
                  <a:srgbClr val="FF0000"/>
                </a:solidFill>
                <a:latin typeface="Comic Sans MS" pitchFamily="66" charset="0"/>
              </a:rPr>
              <a:t>Диазепам</a:t>
            </a:r>
            <a:r>
              <a:rPr lang="ru-RU" altLang="ru-RU" sz="2800" b="1" dirty="0">
                <a:solidFill>
                  <a:srgbClr val="FF0000"/>
                </a:solidFill>
                <a:latin typeface="Comic Sans MS" pitchFamily="66" charset="0"/>
              </a:rPr>
              <a:t>                                  </a:t>
            </a:r>
          </a:p>
          <a:p>
            <a:pPr algn="ctr"/>
            <a:r>
              <a:rPr lang="ru-RU" altLang="ru-RU" sz="2800" b="1" dirty="0" err="1">
                <a:solidFill>
                  <a:srgbClr val="FF0000"/>
                </a:solidFill>
                <a:latin typeface="Comic Sans MS" pitchFamily="66" charset="0"/>
              </a:rPr>
              <a:t>Хальцион</a:t>
            </a:r>
            <a:r>
              <a:rPr lang="ru-RU" altLang="ru-RU" sz="2800" b="1" dirty="0">
                <a:solidFill>
                  <a:srgbClr val="FF0000"/>
                </a:solidFill>
                <a:latin typeface="Comic Sans MS" pitchFamily="66" charset="0"/>
              </a:rPr>
              <a:t>                               </a:t>
            </a:r>
          </a:p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Comic Sans MS" pitchFamily="66" charset="0"/>
              </a:rPr>
              <a:t>Клоназепам</a:t>
            </a:r>
          </a:p>
          <a:p>
            <a:pPr algn="ctr"/>
            <a:r>
              <a:rPr lang="ru-RU" altLang="ru-RU" sz="2800" b="1" dirty="0" err="1">
                <a:solidFill>
                  <a:srgbClr val="FF0000"/>
                </a:solidFill>
                <a:latin typeface="Comic Sans MS" pitchFamily="66" charset="0"/>
              </a:rPr>
              <a:t>Лоразепам</a:t>
            </a:r>
            <a:endParaRPr lang="ru-RU" altLang="ru-RU" sz="28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altLang="ru-RU" sz="2800" b="1" dirty="0" err="1">
                <a:solidFill>
                  <a:srgbClr val="FF0000"/>
                </a:solidFill>
                <a:latin typeface="Comic Sans MS" pitchFamily="66" charset="0"/>
              </a:rPr>
              <a:t>Нитразепам</a:t>
            </a:r>
            <a:endParaRPr lang="ru-RU" altLang="ru-RU" sz="28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altLang="ru-RU" sz="2800" b="1" dirty="0" err="1">
                <a:solidFill>
                  <a:srgbClr val="FF0000"/>
                </a:solidFill>
                <a:latin typeface="Comic Sans MS" pitchFamily="66" charset="0"/>
              </a:rPr>
              <a:t>Оксазепам</a:t>
            </a:r>
            <a:endParaRPr lang="ru-RU" altLang="ru-RU" sz="28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altLang="ru-RU" sz="2800" b="1" dirty="0" err="1">
                <a:solidFill>
                  <a:srgbClr val="FF0000"/>
                </a:solidFill>
                <a:latin typeface="Comic Sans MS" pitchFamily="66" charset="0"/>
              </a:rPr>
              <a:t>Феназепам</a:t>
            </a:r>
            <a:endParaRPr lang="ru-RU" altLang="ru-RU" sz="28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altLang="ru-RU" sz="2800" b="1" dirty="0" err="1">
                <a:solidFill>
                  <a:srgbClr val="FF0000"/>
                </a:solidFill>
                <a:latin typeface="Comic Sans MS" pitchFamily="66" charset="0"/>
              </a:rPr>
              <a:t>Фенобарбитал</a:t>
            </a:r>
            <a:endParaRPr lang="ru-RU" alt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3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3" y="351822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6699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6699FF"/>
                </a:solidFill>
              </a:rPr>
              <a:t>СОННАТ –ответственное лечение бессонницы</a:t>
            </a:r>
            <a:endParaRPr lang="en-US" sz="2000" b="1" dirty="0">
              <a:solidFill>
                <a:srgbClr val="6699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3" y="2355141"/>
            <a:ext cx="8136904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dirty="0">
                <a:solidFill>
                  <a:srgbClr val="2D2DB9">
                    <a:lumMod val="75000"/>
                  </a:srgbClr>
                </a:solidFill>
              </a:rPr>
              <a:t>НАДЕЖНЫЙ РЕЦЕПТУРНЫЙ ПРЕПАРАТ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dirty="0">
                <a:solidFill>
                  <a:srgbClr val="2D2DB9">
                    <a:lumMod val="75000"/>
                  </a:srgbClr>
                </a:solidFill>
              </a:rPr>
              <a:t>ДЛЯ ОТВЕТСТВЕННОГО ЛЕЧЕНИЯ БЕССОННИЦЫ.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dirty="0">
                <a:solidFill>
                  <a:srgbClr val="2D2DB9">
                    <a:lumMod val="75000"/>
                  </a:srgbClr>
                </a:solidFill>
              </a:rPr>
              <a:t> Благодаря 1) </a:t>
            </a:r>
            <a:r>
              <a:rPr lang="uk-UA" u="sng" dirty="0" err="1">
                <a:solidFill>
                  <a:srgbClr val="2D2DB9">
                    <a:lumMod val="75000"/>
                  </a:srgbClr>
                </a:solidFill>
              </a:rPr>
              <a:t>высококачественной</a:t>
            </a:r>
            <a:r>
              <a:rPr lang="uk-UA" u="sng" dirty="0">
                <a:solidFill>
                  <a:srgbClr val="2D2DB9">
                    <a:lumMod val="75000"/>
                  </a:srgbClr>
                </a:solidFill>
              </a:rPr>
              <a:t> </a:t>
            </a:r>
            <a:r>
              <a:rPr lang="uk-UA" u="sng" dirty="0" err="1">
                <a:solidFill>
                  <a:srgbClr val="2D2DB9">
                    <a:lumMod val="75000"/>
                  </a:srgbClr>
                </a:solidFill>
              </a:rPr>
              <a:t>субстанции</a:t>
            </a:r>
            <a:r>
              <a:rPr lang="uk-UA" u="sng" dirty="0">
                <a:solidFill>
                  <a:srgbClr val="2D2DB9">
                    <a:lumMod val="75000"/>
                  </a:srgbClr>
                </a:solidFill>
              </a:rPr>
              <a:t>,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dirty="0">
                <a:solidFill>
                  <a:srgbClr val="2D2DB9">
                    <a:lumMod val="75000"/>
                  </a:srgbClr>
                </a:solidFill>
              </a:rPr>
              <a:t>2) правильно </a:t>
            </a:r>
            <a:r>
              <a:rPr lang="uk-UA" dirty="0" err="1">
                <a:solidFill>
                  <a:srgbClr val="2D2DB9">
                    <a:lumMod val="75000"/>
                  </a:srgbClr>
                </a:solidFill>
              </a:rPr>
              <a:t>подобранному</a:t>
            </a:r>
            <a:r>
              <a:rPr lang="uk-UA" dirty="0">
                <a:solidFill>
                  <a:srgbClr val="2D2DB9">
                    <a:lumMod val="75000"/>
                  </a:srgbClr>
                </a:solidFill>
              </a:rPr>
              <a:t> </a:t>
            </a:r>
            <a:r>
              <a:rPr lang="uk-UA" dirty="0" err="1">
                <a:solidFill>
                  <a:srgbClr val="2D2DB9">
                    <a:lumMod val="75000"/>
                  </a:srgbClr>
                </a:solidFill>
              </a:rPr>
              <a:t>качественному</a:t>
            </a:r>
            <a:r>
              <a:rPr lang="uk-UA" dirty="0">
                <a:solidFill>
                  <a:srgbClr val="2D2DB9">
                    <a:lumMod val="75000"/>
                  </a:srgbClr>
                </a:solidFill>
              </a:rPr>
              <a:t> и </a:t>
            </a:r>
            <a:r>
              <a:rPr lang="uk-UA" dirty="0" err="1">
                <a:solidFill>
                  <a:srgbClr val="2D2DB9">
                    <a:lumMod val="75000"/>
                  </a:srgbClr>
                </a:solidFill>
              </a:rPr>
              <a:t>количественному</a:t>
            </a:r>
            <a:r>
              <a:rPr lang="uk-UA" dirty="0">
                <a:solidFill>
                  <a:srgbClr val="2D2DB9">
                    <a:lumMod val="75000"/>
                  </a:srgbClr>
                </a:solidFill>
              </a:rPr>
              <a:t> составу </a:t>
            </a:r>
            <a:r>
              <a:rPr lang="uk-UA" dirty="0" err="1">
                <a:solidFill>
                  <a:srgbClr val="2D2DB9">
                    <a:lumMod val="75000"/>
                  </a:srgbClr>
                </a:solidFill>
              </a:rPr>
              <a:t>вспомогательных</a:t>
            </a:r>
            <a:r>
              <a:rPr lang="uk-UA" dirty="0">
                <a:solidFill>
                  <a:srgbClr val="2D2DB9">
                    <a:lumMod val="75000"/>
                  </a:srgbClr>
                </a:solidFill>
              </a:rPr>
              <a:t> </a:t>
            </a:r>
            <a:r>
              <a:rPr lang="uk-UA" dirty="0" err="1">
                <a:solidFill>
                  <a:srgbClr val="2D2DB9">
                    <a:lumMod val="75000"/>
                  </a:srgbClr>
                </a:solidFill>
              </a:rPr>
              <a:t>веществ</a:t>
            </a:r>
            <a:r>
              <a:rPr lang="uk-UA" dirty="0">
                <a:solidFill>
                  <a:srgbClr val="2D2DB9">
                    <a:lumMod val="75000"/>
                  </a:srgbClr>
                </a:solidFill>
              </a:rPr>
              <a:t>, 3) </a:t>
            </a:r>
            <a:r>
              <a:rPr lang="uk-UA" dirty="0" err="1">
                <a:solidFill>
                  <a:srgbClr val="2D2DB9">
                    <a:lumMod val="75000"/>
                  </a:srgbClr>
                </a:solidFill>
              </a:rPr>
              <a:t>технологии</a:t>
            </a:r>
            <a:r>
              <a:rPr lang="uk-UA" dirty="0">
                <a:solidFill>
                  <a:srgbClr val="2D2DB9">
                    <a:lumMod val="75000"/>
                  </a:srgbClr>
                </a:solidFill>
              </a:rPr>
              <a:t> </a:t>
            </a:r>
            <a:r>
              <a:rPr lang="uk-UA" dirty="0" err="1">
                <a:solidFill>
                  <a:srgbClr val="2D2DB9">
                    <a:lumMod val="75000"/>
                  </a:srgbClr>
                </a:solidFill>
              </a:rPr>
              <a:t>производства</a:t>
            </a:r>
            <a:r>
              <a:rPr lang="uk-UA" dirty="0">
                <a:solidFill>
                  <a:srgbClr val="2D2DB9">
                    <a:lumMod val="75000"/>
                  </a:srgbClr>
                </a:solidFill>
              </a:rPr>
              <a:t> таблеток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dirty="0">
                <a:solidFill>
                  <a:srgbClr val="2D2DB9">
                    <a:lumMod val="75000"/>
                  </a:srgbClr>
                </a:solidFill>
              </a:rPr>
              <a:t>СОННАТ </a:t>
            </a:r>
            <a:r>
              <a:rPr lang="uk-UA" b="1" dirty="0">
                <a:solidFill>
                  <a:srgbClr val="2D2DB9">
                    <a:lumMod val="75000"/>
                  </a:srgbClr>
                </a:solidFill>
              </a:rPr>
              <a:t>РАБОТАЕТ</a:t>
            </a:r>
            <a:r>
              <a:rPr lang="uk-UA" dirty="0">
                <a:solidFill>
                  <a:srgbClr val="2D2DB9">
                    <a:lumMod val="75000"/>
                  </a:srgbClr>
                </a:solidFill>
              </a:rPr>
              <a:t> в </a:t>
            </a:r>
            <a:r>
              <a:rPr lang="uk-UA" b="1" u="sng" dirty="0" err="1">
                <a:solidFill>
                  <a:srgbClr val="2D2DB9">
                    <a:lumMod val="75000"/>
                  </a:srgbClr>
                </a:solidFill>
              </a:rPr>
              <a:t>минимальной</a:t>
            </a:r>
            <a:r>
              <a:rPr lang="uk-UA" b="1" u="sng" dirty="0">
                <a:solidFill>
                  <a:srgbClr val="2D2DB9">
                    <a:lumMod val="75000"/>
                  </a:srgbClr>
                </a:solidFill>
              </a:rPr>
              <a:t> </a:t>
            </a:r>
            <a:r>
              <a:rPr lang="uk-UA" b="1" u="sng" dirty="0" err="1">
                <a:solidFill>
                  <a:srgbClr val="2D2DB9">
                    <a:lumMod val="75000"/>
                  </a:srgbClr>
                </a:solidFill>
              </a:rPr>
              <a:t>разовой</a:t>
            </a:r>
            <a:r>
              <a:rPr lang="uk-UA" b="1" u="sng" dirty="0">
                <a:solidFill>
                  <a:srgbClr val="2D2DB9">
                    <a:lumMod val="75000"/>
                  </a:srgbClr>
                </a:solidFill>
              </a:rPr>
              <a:t> и </a:t>
            </a:r>
            <a:r>
              <a:rPr lang="uk-UA" b="1" u="sng" dirty="0" err="1">
                <a:solidFill>
                  <a:srgbClr val="2D2DB9">
                    <a:lumMod val="75000"/>
                  </a:srgbClr>
                </a:solidFill>
              </a:rPr>
              <a:t>курсовой</a:t>
            </a:r>
            <a:r>
              <a:rPr lang="uk-UA" b="1" u="sng" dirty="0">
                <a:solidFill>
                  <a:srgbClr val="2D2DB9">
                    <a:lumMod val="75000"/>
                  </a:srgbClr>
                </a:solidFill>
              </a:rPr>
              <a:t> </a:t>
            </a:r>
            <a:r>
              <a:rPr lang="uk-UA" b="1" u="sng" dirty="0" err="1">
                <a:solidFill>
                  <a:srgbClr val="2D2DB9">
                    <a:lumMod val="75000"/>
                  </a:srgbClr>
                </a:solidFill>
              </a:rPr>
              <a:t>дозе</a:t>
            </a:r>
            <a:r>
              <a:rPr lang="uk-UA" dirty="0">
                <a:solidFill>
                  <a:srgbClr val="2D2DB9">
                    <a:lumMod val="75000"/>
                  </a:srgbClr>
                </a:solidFill>
              </a:rPr>
              <a:t> и ОБЕСПЕЧИВАЕТ</a:t>
            </a:r>
            <a:r>
              <a:rPr lang="uk-UA" b="1" dirty="0">
                <a:solidFill>
                  <a:srgbClr val="2D2DB9">
                    <a:lumMod val="75000"/>
                  </a:srgbClr>
                </a:solidFill>
              </a:rPr>
              <a:t> ОТВЕТСТВЕННОЕ </a:t>
            </a:r>
            <a:r>
              <a:rPr lang="uk-UA" b="1" dirty="0" err="1">
                <a:solidFill>
                  <a:srgbClr val="2D2DB9">
                    <a:lumMod val="75000"/>
                  </a:srgbClr>
                </a:solidFill>
              </a:rPr>
              <a:t>лечение</a:t>
            </a:r>
            <a:r>
              <a:rPr lang="uk-UA" b="1" dirty="0">
                <a:solidFill>
                  <a:srgbClr val="2D2DB9">
                    <a:lumMod val="75000"/>
                  </a:srgbClr>
                </a:solidFill>
              </a:rPr>
              <a:t> </a:t>
            </a:r>
            <a:r>
              <a:rPr lang="uk-UA" b="1" dirty="0" err="1">
                <a:solidFill>
                  <a:srgbClr val="2D2DB9">
                    <a:lumMod val="75000"/>
                  </a:srgbClr>
                </a:solidFill>
              </a:rPr>
              <a:t>бессонницы</a:t>
            </a:r>
            <a:r>
              <a:rPr lang="uk-UA" b="1" dirty="0">
                <a:solidFill>
                  <a:srgbClr val="2D2DB9">
                    <a:lumMod val="75000"/>
                  </a:srgbClr>
                </a:solidFill>
              </a:rPr>
              <a:t>.</a:t>
            </a:r>
            <a:endParaRPr lang="ru-RU" b="1" dirty="0">
              <a:solidFill>
                <a:srgbClr val="2D2DB9">
                  <a:lumMod val="75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 rot="20046083">
            <a:off x="6115215" y="5224770"/>
            <a:ext cx="2965198" cy="1148826"/>
          </a:xfrm>
          <a:prstGeom prst="rect">
            <a:avLst/>
          </a:prstGeom>
          <a:solidFill>
            <a:srgbClr val="FFFFFF">
              <a:alpha val="47059"/>
            </a:srgbClr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</a:rPr>
              <a:t>помогает </a:t>
            </a:r>
          </a:p>
          <a:p>
            <a:pPr algn="ctr" fontAlgn="base"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</a:rPr>
              <a:t>в более короткие сроки и в меньших дозах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712" y="111431"/>
            <a:ext cx="1296144" cy="328650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t="17160" b="5710"/>
          <a:stretch/>
        </p:blipFill>
        <p:spPr>
          <a:xfrm>
            <a:off x="5644462" y="834165"/>
            <a:ext cx="3031994" cy="200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FD259-903F-46CD-9135-B90456C2FB6E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1352"/>
          <a:stretch/>
        </p:blipFill>
        <p:spPr>
          <a:xfrm>
            <a:off x="899593" y="-7987"/>
            <a:ext cx="7416824" cy="686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88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1820" y="0"/>
            <a:ext cx="4695174" cy="990600"/>
          </a:xfrm>
        </p:spPr>
        <p:txBody>
          <a:bodyPr/>
          <a:lstStyle/>
          <a:p>
            <a:pPr algn="ctr"/>
            <a:r>
              <a:rPr lang="ru-RU" sz="3200" b="0" dirty="0"/>
              <a:t>Ответственное лечение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34" r="4249"/>
          <a:stretch/>
        </p:blipFill>
        <p:spPr>
          <a:xfrm>
            <a:off x="179512" y="1196752"/>
            <a:ext cx="8856984" cy="439248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 bwMode="auto">
          <a:xfrm>
            <a:off x="2735796" y="1772816"/>
            <a:ext cx="5265204" cy="331236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1200" b="1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52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96752"/>
            <a:ext cx="889248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2D2DB9">
                    <a:lumMod val="50000"/>
                  </a:srgbClr>
                </a:solidFill>
                <a:latin typeface="Arial" pitchFamily="34" charset="0"/>
              </a:rPr>
              <a:t>Многократные измельчение и очистка субстанции во время синтеза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2D2DB9">
                    <a:lumMod val="50000"/>
                  </a:srgbClr>
                </a:solidFill>
                <a:latin typeface="Arial" pitchFamily="34" charset="0"/>
              </a:rPr>
              <a:t>повышают </a:t>
            </a:r>
            <a:r>
              <a:rPr lang="ru-RU" b="1" dirty="0" err="1">
                <a:solidFill>
                  <a:srgbClr val="2D2DB9">
                    <a:lumMod val="50000"/>
                  </a:srgbClr>
                </a:solidFill>
                <a:latin typeface="Arial" pitchFamily="34" charset="0"/>
              </a:rPr>
              <a:t>биодоступность</a:t>
            </a:r>
            <a:endParaRPr lang="ru-RU" b="1" dirty="0">
              <a:solidFill>
                <a:srgbClr val="2D2DB9">
                  <a:lumMod val="50000"/>
                </a:srgbClr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1" y="332656"/>
            <a:ext cx="673223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6699FF"/>
                </a:solidFill>
              </a:rPr>
              <a:t>СОННАТ-ВЫСОКООЧИЩЕННАЯ СУБСТАНЦИЯ</a:t>
            </a:r>
          </a:p>
        </p:txBody>
      </p:sp>
      <p:pic>
        <p:nvPicPr>
          <p:cNvPr id="7" name="Рисунок 6" descr="http://www.ru.all.biz/img/ru/service_catalog/281730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51" y="2151662"/>
            <a:ext cx="4172638" cy="398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t="17160" b="5710"/>
          <a:stretch/>
        </p:blipFill>
        <p:spPr>
          <a:xfrm>
            <a:off x="6192186" y="1970700"/>
            <a:ext cx="1771187" cy="11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394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7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2D2DB9">
                    <a:lumMod val="50000"/>
                  </a:srgbClr>
                </a:solidFill>
                <a:latin typeface="Arial" pitchFamily="34" charset="0"/>
              </a:rPr>
              <a:t>Состав вспомогательных веществ влияет на </a:t>
            </a:r>
            <a:r>
              <a:rPr lang="ru-RU" b="1" dirty="0" err="1">
                <a:solidFill>
                  <a:srgbClr val="2D2DB9">
                    <a:lumMod val="50000"/>
                  </a:srgbClr>
                </a:solidFill>
                <a:latin typeface="Arial" pitchFamily="34" charset="0"/>
              </a:rPr>
              <a:t>фармакокинетику</a:t>
            </a:r>
            <a:r>
              <a:rPr lang="ru-RU" b="1" dirty="0">
                <a:solidFill>
                  <a:srgbClr val="2D2DB9">
                    <a:lumMod val="50000"/>
                  </a:srgbClr>
                </a:solidFill>
                <a:latin typeface="Arial" pitchFamily="34" charset="0"/>
              </a:rPr>
              <a:t>,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2D2DB9">
                    <a:lumMod val="50000"/>
                  </a:srgbClr>
                </a:solidFill>
                <a:latin typeface="Arial" pitchFamily="34" charset="0"/>
              </a:rPr>
              <a:t>своевременное высвобождение действующего вещества,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2D2DB9">
                    <a:lumMod val="50000"/>
                  </a:srgbClr>
                </a:solidFill>
                <a:latin typeface="Arial" pitchFamily="34" charset="0"/>
              </a:rPr>
              <a:t>скорость наступления эффекта</a:t>
            </a:r>
          </a:p>
        </p:txBody>
      </p:sp>
      <p:pic>
        <p:nvPicPr>
          <p:cNvPr id="4" name="Рисунок 3" descr="http://industrial.com.ua/pic/prodbig/55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228" y="2733361"/>
            <a:ext cx="3217545" cy="1391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vmede.org/sait/content/Farm_texnologiya_bzg_ls_gavrilov_2010/img/2249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r="1525" b="12877"/>
          <a:stretch/>
        </p:blipFill>
        <p:spPr bwMode="auto">
          <a:xfrm>
            <a:off x="971604" y="4156054"/>
            <a:ext cx="7387811" cy="20888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483769" y="332656"/>
            <a:ext cx="54366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6699FF"/>
                </a:solidFill>
              </a:rPr>
              <a:t>ПРАВИЛЬНЫЙ СОСТАВ ВСПОМОГАТЕЛЬНЫХ ВЕЩЕСТВ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t="17160" b="5710"/>
          <a:stretch/>
        </p:blipFill>
        <p:spPr>
          <a:xfrm>
            <a:off x="6588228" y="2258733"/>
            <a:ext cx="1771187" cy="11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923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FD259-903F-46CD-9135-B90456C2FB6E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7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2D2DB9">
                    <a:lumMod val="50000"/>
                  </a:srgbClr>
                </a:solidFill>
                <a:latin typeface="Arial" pitchFamily="34" charset="0"/>
              </a:rPr>
              <a:t>Технология производства таблеток обеспечивает равномерное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2D2DB9">
                    <a:lumMod val="50000"/>
                  </a:srgbClr>
                </a:solidFill>
                <a:latin typeface="Arial" pitchFamily="34" charset="0"/>
              </a:rPr>
              <a:t>смешивание и распределение действующего вещества и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2D2DB9">
                    <a:lumMod val="50000"/>
                  </a:srgbClr>
                </a:solidFill>
                <a:latin typeface="Arial" pitchFamily="34" charset="0"/>
              </a:rPr>
              <a:t>однородное дозирование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9" y="332656"/>
            <a:ext cx="6830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6699FF"/>
                </a:solidFill>
              </a:rPr>
              <a:t>ТЕХНОЛОГИЯ ПРОИЗВОДСТВА ТАБЛЕТОК</a:t>
            </a:r>
          </a:p>
        </p:txBody>
      </p:sp>
      <p:pic>
        <p:nvPicPr>
          <p:cNvPr id="5" name="Рисунок 4" descr="http://www.tatpharm.ru/Graphics/23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69" y="2330213"/>
            <a:ext cx="4058433" cy="388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t="17160" b="5710"/>
          <a:stretch/>
        </p:blipFill>
        <p:spPr>
          <a:xfrm>
            <a:off x="6660233" y="2296061"/>
            <a:ext cx="1771187" cy="11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4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7"/>
            <a:ext cx="8382000" cy="13509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НАРУШЕНИЯ СНА: эпидемиология</a:t>
            </a:r>
            <a:r>
              <a:rPr lang="ru-RU" altLang="ru-RU" sz="3200" b="1" dirty="0"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(</a:t>
            </a:r>
            <a:r>
              <a:rPr lang="ru-RU" altLang="ru-RU" sz="2400" b="1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инсомния</a:t>
            </a: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altLang="ru-RU" sz="2400" b="1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гиперсомния</a:t>
            </a: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, нарушение ритма сна)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93278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b="1" dirty="0">
              <a:effectLst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b="1" dirty="0">
                <a:effectLst/>
                <a:cs typeface="Times New Roman" panose="02020603050405020304" pitchFamily="18" charset="0"/>
              </a:rPr>
              <a:t> 72% пациентов стационаров общего профиля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>
                <a:effectLst/>
                <a:cs typeface="Times New Roman" panose="02020603050405020304" pitchFamily="18" charset="0"/>
              </a:rPr>
              <a:t>     имеют нарушения сна </a:t>
            </a:r>
            <a:r>
              <a:rPr lang="en-US" altLang="ru-RU" sz="2000" b="1" i="1" dirty="0">
                <a:effectLst/>
                <a:cs typeface="Times New Roman" panose="02020603050405020304" pitchFamily="18" charset="0"/>
              </a:rPr>
              <a:t>( Berlin</a:t>
            </a:r>
            <a:r>
              <a:rPr lang="ru-RU" altLang="ru-RU" sz="2000" b="1" i="1" dirty="0">
                <a:effectLst/>
                <a:cs typeface="Times New Roman" panose="02020603050405020304" pitchFamily="18" charset="0"/>
              </a:rPr>
              <a:t>, 1984)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b="1" dirty="0">
              <a:effectLst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b="1" dirty="0">
                <a:effectLst/>
                <a:cs typeface="Times New Roman" panose="02020603050405020304" pitchFamily="18" charset="0"/>
              </a:rPr>
              <a:t>42% больных артериальной гипертензией имеют нарушения сна </a:t>
            </a:r>
            <a:r>
              <a:rPr lang="ru-RU" altLang="ru-RU" sz="2000" b="1" i="1" dirty="0">
                <a:effectLst/>
                <a:cs typeface="Times New Roman" panose="02020603050405020304" pitchFamily="18" charset="0"/>
              </a:rPr>
              <a:t>(Кремлевская медицина, 1998)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b="1" i="1" dirty="0">
              <a:effectLst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b="1" dirty="0">
                <a:effectLst/>
                <a:cs typeface="Times New Roman" panose="02020603050405020304" pitchFamily="18" charset="0"/>
              </a:rPr>
              <a:t>с возрастом частота нарушений сна возрастает </a:t>
            </a:r>
            <a:r>
              <a:rPr lang="ru-RU" altLang="ru-RU" sz="2000" b="1" i="1" dirty="0">
                <a:effectLst/>
                <a:cs typeface="Times New Roman" panose="02020603050405020304" pitchFamily="18" charset="0"/>
              </a:rPr>
              <a:t> (E.C. </a:t>
            </a:r>
            <a:r>
              <a:rPr lang="ru-RU" altLang="ru-RU" sz="2000" b="1" i="1" dirty="0" err="1">
                <a:effectLst/>
                <a:cs typeface="Times New Roman" panose="02020603050405020304" pitchFamily="18" charset="0"/>
              </a:rPr>
              <a:t>Hammond</a:t>
            </a:r>
            <a:r>
              <a:rPr lang="ru-RU" altLang="ru-RU" sz="2000" b="1" i="1" dirty="0">
                <a:effectLst/>
                <a:cs typeface="Times New Roman" panose="02020603050405020304" pitchFamily="18" charset="0"/>
              </a:rPr>
              <a:t>, 1964; E.O. </a:t>
            </a:r>
            <a:r>
              <a:rPr lang="ru-RU" altLang="ru-RU" sz="2000" b="1" i="1" dirty="0" err="1">
                <a:effectLst/>
                <a:cs typeface="Times New Roman" panose="02020603050405020304" pitchFamily="18" charset="0"/>
              </a:rPr>
              <a:t>Bixler</a:t>
            </a:r>
            <a:r>
              <a:rPr lang="ru-RU" altLang="ru-RU" sz="2000" b="1" i="1" dirty="0">
                <a:effectLst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 err="1">
                <a:effectLst/>
                <a:cs typeface="Times New Roman" panose="02020603050405020304" pitchFamily="18" charset="0"/>
              </a:rPr>
              <a:t>et</a:t>
            </a:r>
            <a:r>
              <a:rPr lang="ru-RU" altLang="ru-RU" sz="2000" b="1" i="1" dirty="0">
                <a:effectLst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 err="1">
                <a:effectLst/>
                <a:cs typeface="Times New Roman" panose="02020603050405020304" pitchFamily="18" charset="0"/>
              </a:rPr>
              <a:t>al</a:t>
            </a:r>
            <a:r>
              <a:rPr lang="ru-RU" altLang="ru-RU" sz="2000" b="1" i="1" dirty="0">
                <a:effectLst/>
                <a:cs typeface="Times New Roman" panose="02020603050405020304" pitchFamily="18" charset="0"/>
              </a:rPr>
              <a:t>., 1979; M. </a:t>
            </a:r>
            <a:r>
              <a:rPr lang="ru-RU" altLang="ru-RU" sz="2000" b="1" i="1" dirty="0" err="1">
                <a:effectLst/>
                <a:cs typeface="Times New Roman" panose="02020603050405020304" pitchFamily="18" charset="0"/>
              </a:rPr>
              <a:t>Partinen</a:t>
            </a:r>
            <a:r>
              <a:rPr lang="ru-RU" altLang="ru-RU" sz="2000" b="1" i="1" dirty="0">
                <a:effectLst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 err="1">
                <a:effectLst/>
                <a:cs typeface="Times New Roman" panose="02020603050405020304" pitchFamily="18" charset="0"/>
              </a:rPr>
              <a:t>et</a:t>
            </a:r>
            <a:r>
              <a:rPr lang="ru-RU" altLang="ru-RU" sz="2000" b="1" i="1" dirty="0">
                <a:effectLst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 err="1">
                <a:effectLst/>
                <a:cs typeface="Times New Roman" panose="02020603050405020304" pitchFamily="18" charset="0"/>
              </a:rPr>
              <a:t>al</a:t>
            </a:r>
            <a:r>
              <a:rPr lang="ru-RU" altLang="ru-RU" sz="2000" b="1" i="1" dirty="0">
                <a:effectLst/>
                <a:cs typeface="Times New Roman" panose="02020603050405020304" pitchFamily="18" charset="0"/>
              </a:rPr>
              <a:t>., 1983; I. </a:t>
            </a:r>
            <a:r>
              <a:rPr lang="ru-RU" altLang="ru-RU" sz="2000" b="1" i="1" dirty="0" err="1">
                <a:effectLst/>
                <a:cs typeface="Times New Roman" panose="02020603050405020304" pitchFamily="18" charset="0"/>
              </a:rPr>
              <a:t>Karasan</a:t>
            </a:r>
            <a:r>
              <a:rPr lang="ru-RU" altLang="ru-RU" sz="2000" b="1" i="1" dirty="0">
                <a:effectLst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 err="1">
                <a:effectLst/>
                <a:cs typeface="Times New Roman" panose="02020603050405020304" pitchFamily="18" charset="0"/>
              </a:rPr>
              <a:t>et</a:t>
            </a:r>
            <a:r>
              <a:rPr lang="ru-RU" altLang="ru-RU" sz="2000" b="1" i="1" dirty="0">
                <a:effectLst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 err="1">
                <a:effectLst/>
                <a:cs typeface="Times New Roman" panose="02020603050405020304" pitchFamily="18" charset="0"/>
              </a:rPr>
              <a:t>al</a:t>
            </a:r>
            <a:r>
              <a:rPr lang="ru-RU" altLang="ru-RU" sz="2000" b="1" i="1" dirty="0">
                <a:effectLst/>
                <a:cs typeface="Times New Roman" panose="02020603050405020304" pitchFamily="18" charset="0"/>
              </a:rPr>
              <a:t>., 1983; G.D. </a:t>
            </a:r>
            <a:r>
              <a:rPr lang="ru-RU" altLang="ru-RU" sz="2000" b="1" i="1" dirty="0" err="1">
                <a:effectLst/>
                <a:cs typeface="Times New Roman" panose="02020603050405020304" pitchFamily="18" charset="0"/>
              </a:rPr>
              <a:t>Mellinger</a:t>
            </a:r>
            <a:r>
              <a:rPr lang="ru-RU" altLang="ru-RU" sz="2000" b="1" i="1" dirty="0">
                <a:effectLst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 err="1">
                <a:effectLst/>
                <a:cs typeface="Times New Roman" panose="02020603050405020304" pitchFamily="18" charset="0"/>
              </a:rPr>
              <a:t>et</a:t>
            </a:r>
            <a:r>
              <a:rPr lang="ru-RU" altLang="ru-RU" sz="2000" b="1" i="1" dirty="0">
                <a:effectLst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 err="1">
                <a:effectLst/>
                <a:cs typeface="Times New Roman" panose="02020603050405020304" pitchFamily="18" charset="0"/>
              </a:rPr>
              <a:t>al</a:t>
            </a:r>
            <a:r>
              <a:rPr lang="ru-RU" altLang="ru-RU" sz="2000" b="1" i="1" dirty="0">
                <a:effectLst/>
                <a:cs typeface="Times New Roman" panose="02020603050405020304" pitchFamily="18" charset="0"/>
              </a:rPr>
              <a:t>., 1985; M.A. </a:t>
            </a:r>
            <a:r>
              <a:rPr lang="ru-RU" altLang="ru-RU" sz="2000" b="1" i="1" dirty="0" err="1">
                <a:effectLst/>
                <a:cs typeface="Times New Roman" panose="02020603050405020304" pitchFamily="18" charset="0"/>
              </a:rPr>
              <a:t>Quera-Salva</a:t>
            </a:r>
            <a:r>
              <a:rPr lang="ru-RU" altLang="ru-RU" sz="2000" b="1" i="1" dirty="0">
                <a:effectLst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 err="1">
                <a:effectLst/>
                <a:cs typeface="Times New Roman" panose="02020603050405020304" pitchFamily="18" charset="0"/>
              </a:rPr>
              <a:t>et</a:t>
            </a:r>
            <a:r>
              <a:rPr lang="ru-RU" altLang="ru-RU" sz="2000" b="1" i="1" dirty="0">
                <a:effectLst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 err="1">
                <a:effectLst/>
                <a:cs typeface="Times New Roman" panose="02020603050405020304" pitchFamily="18" charset="0"/>
              </a:rPr>
              <a:t>al</a:t>
            </a:r>
            <a:r>
              <a:rPr lang="ru-RU" altLang="ru-RU" sz="2000" b="1" i="1" dirty="0">
                <a:effectLst/>
                <a:cs typeface="Times New Roman" panose="02020603050405020304" pitchFamily="18" charset="0"/>
              </a:rPr>
              <a:t>., 1991).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>
                <a:effectLst/>
              </a:rPr>
              <a:t>  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014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4645" y="115888"/>
            <a:ext cx="4875644" cy="812782"/>
          </a:xfrm>
        </p:spPr>
        <p:txBody>
          <a:bodyPr/>
          <a:lstStyle/>
          <a:p>
            <a:pPr algn="ctr"/>
            <a:r>
              <a:rPr lang="ru-RU" sz="2800" b="0" dirty="0"/>
              <a:t>Почему СОННАТ?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38622" y="928671"/>
            <a:ext cx="6616661" cy="1678626"/>
          </a:xfrm>
        </p:spPr>
        <p:txBody>
          <a:bodyPr/>
          <a:lstStyle/>
          <a:p>
            <a:r>
              <a:rPr lang="ru-RU" sz="1200" dirty="0"/>
              <a:t>Относится к </a:t>
            </a:r>
            <a:r>
              <a:rPr lang="en-US" sz="1200" dirty="0"/>
              <a:t>Z</a:t>
            </a:r>
            <a:r>
              <a:rPr lang="ru-RU" sz="1200" dirty="0"/>
              <a:t>-гипнотикам</a:t>
            </a:r>
          </a:p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Т</a:t>
            </a:r>
            <a:r>
              <a:rPr lang="ru-RU" sz="1200" baseline="-25000" dirty="0">
                <a:solidFill>
                  <a:schemeClr val="bg2">
                    <a:lumMod val="75000"/>
                  </a:schemeClr>
                </a:solidFill>
              </a:rPr>
              <a:t>1/2  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~ 5 часов</a:t>
            </a:r>
          </a:p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Длительность действия 6-8 часов</a:t>
            </a:r>
          </a:p>
          <a:p>
            <a:pPr lvl="0"/>
            <a:r>
              <a:rPr lang="ru-RU" sz="1200" dirty="0"/>
              <a:t>Минимальный риск побочных эффектов</a:t>
            </a:r>
          </a:p>
          <a:p>
            <a:pPr lvl="0"/>
            <a:r>
              <a:rPr lang="ru-RU" sz="1200" dirty="0"/>
              <a:t>Минимальное влияние на параметры дыхания во сне</a:t>
            </a:r>
          </a:p>
          <a:p>
            <a:pPr lvl="0"/>
            <a:r>
              <a:rPr lang="ru-RU" sz="1200" dirty="0"/>
              <a:t>Минимальный риск развития зависимости и синдрома отмены</a:t>
            </a:r>
          </a:p>
          <a:p>
            <a:pPr lvl="0"/>
            <a:r>
              <a:rPr lang="ru-RU" sz="1200" dirty="0"/>
              <a:t>Отсутствие выраженного последействия в утренние и дневные часы</a:t>
            </a:r>
          </a:p>
          <a:p>
            <a:endParaRPr lang="ru-RU" sz="1200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EC21F1-0603-4170-907E-686D527BD46D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2522686"/>
            <a:ext cx="86409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808080">
                    <a:lumMod val="50000"/>
                  </a:srgbClr>
                </a:solidFill>
              </a:rPr>
              <a:t>теперь</a:t>
            </a:r>
            <a:r>
              <a:rPr lang="ru-RU" sz="2400" b="1" dirty="0">
                <a:solidFill>
                  <a:srgbClr val="808080">
                    <a:lumMod val="50000"/>
                  </a:srgbClr>
                </a:solidFill>
              </a:rPr>
              <a:t> БЕЛОРУССКИЙ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sz="1200" dirty="0">
              <a:solidFill>
                <a:srgbClr val="808080">
                  <a:lumMod val="50000"/>
                </a:srgbClr>
              </a:solidFill>
              <a:latin typeface="Arial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808080">
                    <a:lumMod val="50000"/>
                  </a:srgbClr>
                </a:solidFill>
              </a:rPr>
              <a:t>высококачественная субстанция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sz="1200" b="1" dirty="0">
              <a:solidFill>
                <a:srgbClr val="808080">
                  <a:lumMod val="50000"/>
                </a:srgbClr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808080">
                    <a:lumMod val="50000"/>
                  </a:srgbClr>
                </a:solidFill>
              </a:rPr>
              <a:t>по сравнению с другими </a:t>
            </a:r>
            <a:r>
              <a:rPr lang="ru-RU" sz="2400" dirty="0" err="1">
                <a:solidFill>
                  <a:srgbClr val="808080">
                    <a:lumMod val="50000"/>
                  </a:srgbClr>
                </a:solidFill>
              </a:rPr>
              <a:t>зопиклонами</a:t>
            </a:r>
            <a:r>
              <a:rPr lang="ru-RU" sz="2400" b="1" dirty="0">
                <a:solidFill>
                  <a:srgbClr val="808080">
                    <a:lumMod val="50000"/>
                  </a:srgbClr>
                </a:solidFill>
              </a:rPr>
              <a:t> работает в минимальной разовой и курсовой дозе </a:t>
            </a:r>
            <a:r>
              <a:rPr lang="ru-RU" sz="2400" dirty="0">
                <a:solidFill>
                  <a:srgbClr val="808080">
                    <a:lumMod val="50000"/>
                  </a:srgbClr>
                </a:solidFill>
              </a:rPr>
              <a:t>и обеспечивает безопасное лечение бессонницы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sz="1200" b="1" dirty="0">
              <a:solidFill>
                <a:srgbClr val="808080">
                  <a:lumMod val="50000"/>
                </a:srgbClr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808080">
                    <a:lumMod val="50000"/>
                  </a:srgbClr>
                </a:solidFill>
              </a:rPr>
              <a:t>экономит деньги пациентам </a:t>
            </a:r>
            <a:r>
              <a:rPr lang="ru-RU" sz="2400" dirty="0">
                <a:solidFill>
                  <a:srgbClr val="808080">
                    <a:lumMod val="50000"/>
                  </a:srgbClr>
                </a:solidFill>
              </a:rPr>
              <a:t>(работает быстрее)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808080">
                  <a:lumMod val="50000"/>
                </a:srgb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t="17160" b="5710"/>
          <a:stretch/>
        </p:blipFill>
        <p:spPr>
          <a:xfrm>
            <a:off x="6723617" y="1052736"/>
            <a:ext cx="1853452" cy="122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169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1393224"/>
          </a:xfrm>
        </p:spPr>
        <p:txBody>
          <a:bodyPr>
            <a:normAutofit fontScale="90000"/>
          </a:bodyPr>
          <a:lstStyle/>
          <a:p>
            <a:r>
              <a:rPr lang="ru-RU" altLang="ru-RU" sz="3600" dirty="0" err="1">
                <a:solidFill>
                  <a:schemeClr val="tx1"/>
                </a:solidFill>
                <a:effectLst/>
                <a:latin typeface="Comic Sans MS" pitchFamily="66" charset="0"/>
              </a:rPr>
              <a:t>Соннат</a:t>
            </a:r>
            <a:r>
              <a:rPr lang="ru-RU" altLang="ru-RU" sz="3600" dirty="0">
                <a:solidFill>
                  <a:schemeClr val="tx1"/>
                </a:solidFill>
                <a:effectLst/>
                <a:latin typeface="Comic Sans MS" pitchFamily="66" charset="0"/>
              </a:rPr>
              <a:t> применяется  при нарушениях сна на фоне любых</a:t>
            </a:r>
            <a:r>
              <a:rPr lang="ru-RU" altLang="ru-RU" sz="4000" dirty="0">
                <a:solidFill>
                  <a:schemeClr val="tx1"/>
                </a:solidFill>
                <a:effectLst/>
              </a:rPr>
              <a:t> </a:t>
            </a:r>
            <a:r>
              <a:rPr lang="ru-RU" altLang="ru-RU" sz="4000" dirty="0">
                <a:effectLst/>
              </a:rPr>
              <a:t/>
            </a:r>
            <a:br>
              <a:rPr lang="ru-RU" altLang="ru-RU" sz="4000" dirty="0">
                <a:effectLst/>
              </a:rPr>
            </a:br>
            <a:endParaRPr lang="ru-RU" altLang="ru-RU" sz="4000" dirty="0">
              <a:effectLst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altLang="ru-RU" dirty="0">
                <a:effectLst/>
                <a:latin typeface="Comic Sans MS" pitchFamily="66" charset="0"/>
              </a:rPr>
              <a:t>соматических заболеваний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altLang="ru-RU" dirty="0">
                <a:effectLst/>
                <a:latin typeface="Comic Sans MS" pitchFamily="66" charset="0"/>
              </a:rPr>
              <a:t>психических  расстройств (аффективные, невротические и др.)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altLang="ru-RU" dirty="0">
                <a:effectLst/>
                <a:latin typeface="Comic Sans MS" pitchFamily="66" charset="0"/>
              </a:rPr>
              <a:t>в том числе при состояниях посттравматического стресса и при психосоматических расстройствах.</a:t>
            </a:r>
            <a:r>
              <a:rPr lang="ru-RU" altLang="ru-RU" dirty="0">
                <a:effectLst/>
              </a:rPr>
              <a:t>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ru-RU" altLang="ru-RU" dirty="0">
              <a:effectLst/>
            </a:endParaRPr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63984991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196752"/>
            <a:ext cx="7024744" cy="136815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Когнитивно</a:t>
            </a:r>
            <a:r>
              <a:rPr lang="ru-RU" dirty="0"/>
              <a:t>-поведенческая терапия (КБТ)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/>
              <a:t>Основные техники следующие: гигиена сна, стимул-контролирующая терапия, терапия ограничения времена нахождения в постели и времени сна, техники релаксации, когнитивная реструктуризация, парадоксальные стремления, и когнитивная терапия при нарушениях восприятии сна.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5022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500" y="908720"/>
            <a:ext cx="6777317" cy="4923909"/>
          </a:xfrm>
        </p:spPr>
        <p:txBody>
          <a:bodyPr>
            <a:normAutofit/>
          </a:bodyPr>
          <a:lstStyle/>
          <a:p>
            <a:r>
              <a:rPr lang="ru-RU" dirty="0"/>
              <a:t>Во время терапии проводятся три типа воздействия: обучающие, поведенческие и когнитивные, в соответствии с теоретической моделью бессонницы предложенной </a:t>
            </a:r>
            <a:r>
              <a:rPr lang="ru-RU" dirty="0" err="1"/>
              <a:t>Спиелманом</a:t>
            </a:r>
            <a:r>
              <a:rPr lang="ru-RU" dirty="0"/>
              <a:t>. Исходя из данной модели, к инсомнии приводят три основные группы факторов: предрасполагающие, провоцирующие и закрепляющие. </a:t>
            </a:r>
            <a:r>
              <a:rPr lang="ru-RU" i="1" u="sng" dirty="0"/>
              <a:t>Основные цели для КБТ это провоцирующие и закрепляющие факторы. </a:t>
            </a:r>
          </a:p>
        </p:txBody>
      </p:sp>
    </p:spTree>
    <p:extLst>
      <p:ext uri="{BB962C8B-B14F-4D97-AF65-F5344CB8AC3E}">
        <p14:creationId xmlns:p14="http://schemas.microsoft.com/office/powerpoint/2010/main" val="1855930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500" y="980728"/>
            <a:ext cx="7344924" cy="525658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Немедикаментозное лечение менее </a:t>
            </a:r>
            <a:r>
              <a:rPr lang="ru-RU" dirty="0" err="1"/>
              <a:t>затратно</a:t>
            </a:r>
            <a:r>
              <a:rPr lang="ru-RU" dirty="0"/>
              <a:t> и более безопасно, чем фармакотерапия, но положительный эффект от модификации образа жизни развивается длительно. </a:t>
            </a:r>
          </a:p>
          <a:p>
            <a:r>
              <a:rPr lang="ru-RU" dirty="0"/>
              <a:t>На начальном этапе применяется рациональная психотерапия, направленная на разъяснение механизмов нарушений сна и выработку совместно с пациентом тактики преодоления психотравмирующей ситуации.</a:t>
            </a:r>
          </a:p>
          <a:p>
            <a:r>
              <a:rPr lang="ru-RU" dirty="0"/>
              <a:t>Начинать сразу с медикаментозного лечения следует у пациентов, для которых важна быстрота наступления эффекта.</a:t>
            </a:r>
          </a:p>
          <a:p>
            <a:r>
              <a:rPr lang="ru-RU" dirty="0"/>
              <a:t>Немедикаментозное лечение считается эффективным, если удается сократить время засыпания или продлить общее время сна хотя бы на 30 минут.</a:t>
            </a:r>
          </a:p>
        </p:txBody>
      </p:sp>
    </p:spTree>
    <p:extLst>
      <p:ext uri="{BB962C8B-B14F-4D97-AF65-F5344CB8AC3E}">
        <p14:creationId xmlns:p14="http://schemas.microsoft.com/office/powerpoint/2010/main" val="35003838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Благодарю за внимание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Nataly\Desktop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48680"/>
            <a:ext cx="40862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2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412776"/>
            <a:ext cx="7024744" cy="108012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Инсомния</a:t>
            </a:r>
            <a:r>
              <a:rPr lang="ru-RU" dirty="0"/>
              <a:t> - клинический </a:t>
            </a:r>
            <a:br>
              <a:rPr lang="ru-RU" dirty="0"/>
            </a:br>
            <a:r>
              <a:rPr lang="ru-RU" dirty="0"/>
              <a:t>синдром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500" y="1988847"/>
            <a:ext cx="6777317" cy="3843789"/>
          </a:xfrm>
        </p:spPr>
        <p:txBody>
          <a:bodyPr>
            <a:normAutofit/>
          </a:bodyPr>
          <a:lstStyle/>
          <a:p>
            <a:r>
              <a:rPr lang="ru-RU" dirty="0"/>
              <a:t>повторяющиеся нарушения инициации, продолжительности, консолидации или качества сна</a:t>
            </a:r>
          </a:p>
          <a:p>
            <a:r>
              <a:rPr lang="ru-RU" dirty="0"/>
              <a:t>случающиеся несмотря на наличие достаточного количества времени и условий для сна </a:t>
            </a:r>
          </a:p>
          <a:p>
            <a:r>
              <a:rPr lang="ru-RU" dirty="0"/>
              <a:t>проявляющиеся нарушениями различного вида дневной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75103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911" y="30120"/>
            <a:ext cx="2859087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7456674" cy="11430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НАРУШЕНИЯ В ПЕРИОД БОДРСТВОВАНИЯ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en-US" sz="2000" dirty="0"/>
              <a:t>International classification of sleep disorders, 2nd </a:t>
            </a:r>
            <a:r>
              <a:rPr lang="en-US" sz="2000" dirty="0" err="1"/>
              <a:t>ed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23652"/>
            <a:ext cx="8208912" cy="405767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усталость, </a:t>
            </a:r>
          </a:p>
          <a:p>
            <a:r>
              <a:rPr lang="ru-RU" dirty="0"/>
              <a:t>нарушение внимания, сосредоточения или запоминания информации,</a:t>
            </a:r>
          </a:p>
          <a:p>
            <a:r>
              <a:rPr lang="ru-RU" dirty="0"/>
              <a:t>социальная дисфункция, </a:t>
            </a:r>
          </a:p>
          <a:p>
            <a:r>
              <a:rPr lang="ru-RU" dirty="0"/>
              <a:t>расстройства настроения, раздражительность,</a:t>
            </a:r>
          </a:p>
          <a:p>
            <a:r>
              <a:rPr lang="ru-RU" dirty="0"/>
              <a:t>дневная сонливостью, снижением мотивации и инициативности, склонностью к ошибкам за рулем и на работе,</a:t>
            </a:r>
          </a:p>
          <a:p>
            <a:r>
              <a:rPr lang="ru-RU" dirty="0"/>
              <a:t>мышечное напряжение, головная боль, нарушения деятельности ЖКТ, обеспокоенность состоянием своего сна</a:t>
            </a:r>
          </a:p>
        </p:txBody>
      </p:sp>
    </p:spTree>
    <p:extLst>
      <p:ext uri="{BB962C8B-B14F-4D97-AF65-F5344CB8AC3E}">
        <p14:creationId xmlns:p14="http://schemas.microsoft.com/office/powerpoint/2010/main" val="1695973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xfrm>
            <a:off x="899593" y="1143007"/>
            <a:ext cx="7632848" cy="4987925"/>
          </a:xfrm>
        </p:spPr>
        <p:txBody>
          <a:bodyPr>
            <a:normAutofit lnSpcReduction="10000"/>
          </a:bodyPr>
          <a:lstStyle/>
          <a:p>
            <a:endParaRPr lang="ru-RU" altLang="ru-RU" sz="1800" b="1" dirty="0">
              <a:effectLst/>
            </a:endParaRPr>
          </a:p>
          <a:p>
            <a:r>
              <a:rPr lang="ru-RU" altLang="ru-RU" b="1" dirty="0">
                <a:cs typeface="Times New Roman" panose="02020603050405020304" pitchFamily="18" charset="0"/>
              </a:rPr>
              <a:t>Жалобы на плохое засыпание , трудности сохранения сна, его плохое качество</a:t>
            </a:r>
          </a:p>
          <a:p>
            <a:r>
              <a:rPr lang="ru-RU" altLang="ru-RU" b="1" dirty="0">
                <a:cs typeface="Times New Roman" panose="02020603050405020304" pitchFamily="18" charset="0"/>
              </a:rPr>
              <a:t>Наличие нарушений сна как минимум три раза в неделю на протяжении как минимум одного месяца</a:t>
            </a:r>
          </a:p>
          <a:p>
            <a:r>
              <a:rPr lang="ru-RU" altLang="ru-RU" b="1" dirty="0">
                <a:cs typeface="Times New Roman" panose="02020603050405020304" pitchFamily="18" charset="0"/>
              </a:rPr>
              <a:t>Озабоченность пациента бессонницей не только ночью, но и в течении дня</a:t>
            </a:r>
          </a:p>
          <a:p>
            <a:r>
              <a:rPr lang="ru-RU" altLang="ru-RU" b="1" dirty="0">
                <a:cs typeface="Times New Roman" panose="02020603050405020304" pitchFamily="18" charset="0"/>
              </a:rPr>
              <a:t>Нарушение социального и профессионального функционирования пациента как следствие бессонницы (снижается работоспособность, повышается утомляемость, раздражительность)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8" y="476672"/>
            <a:ext cx="7456115" cy="864096"/>
          </a:xfrm>
        </p:spPr>
        <p:txBody>
          <a:bodyPr>
            <a:normAutofit fontScale="90000"/>
          </a:bodyPr>
          <a:lstStyle/>
          <a:p>
            <a:r>
              <a:rPr lang="ru-RU" altLang="ru-RU" sz="4000" dirty="0">
                <a:latin typeface="Comic Sans MS" pitchFamily="66" charset="0"/>
              </a:rPr>
              <a:t/>
            </a:r>
            <a:br>
              <a:rPr lang="ru-RU" altLang="ru-RU" sz="4000" dirty="0">
                <a:latin typeface="Comic Sans MS" pitchFamily="66" charset="0"/>
              </a:rPr>
            </a:br>
            <a:r>
              <a:rPr lang="ru-RU" altLang="ru-RU" sz="4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altLang="ru-RU" sz="4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altLang="ru-RU" sz="4000" dirty="0">
                <a:solidFill>
                  <a:schemeClr val="tx1"/>
                </a:solidFill>
                <a:effectLst/>
              </a:rPr>
              <a:t/>
            </a:r>
            <a:br>
              <a:rPr lang="ru-RU" altLang="ru-RU" sz="4000" dirty="0">
                <a:solidFill>
                  <a:schemeClr val="tx1"/>
                </a:solidFill>
                <a:effectLst/>
              </a:rPr>
            </a:br>
            <a:r>
              <a:rPr lang="en-US" altLang="ru-RU" sz="4000" dirty="0">
                <a:solidFill>
                  <a:schemeClr val="tx1"/>
                </a:solidFill>
                <a:effectLst/>
              </a:rPr>
              <a:t/>
            </a:r>
            <a:br>
              <a:rPr lang="en-US" altLang="ru-RU" sz="4000" dirty="0">
                <a:solidFill>
                  <a:schemeClr val="tx1"/>
                </a:solidFill>
                <a:effectLst/>
              </a:rPr>
            </a:br>
            <a:r>
              <a:rPr lang="en-US" altLang="ru-RU" sz="4000" dirty="0">
                <a:solidFill>
                  <a:schemeClr val="tx1"/>
                </a:solidFill>
                <a:effectLst/>
              </a:rPr>
              <a:t/>
            </a:r>
            <a:br>
              <a:rPr lang="en-US" altLang="ru-RU" sz="4000" dirty="0">
                <a:solidFill>
                  <a:schemeClr val="tx1"/>
                </a:solidFill>
                <a:effectLst/>
              </a:rPr>
            </a:br>
            <a:r>
              <a:rPr lang="en-US" altLang="ru-RU" dirty="0">
                <a:solidFill>
                  <a:schemeClr val="tx1"/>
                </a:solidFill>
              </a:rPr>
              <a:t/>
            </a:r>
            <a:br>
              <a:rPr lang="en-US" altLang="ru-RU" dirty="0">
                <a:solidFill>
                  <a:schemeClr val="tx1"/>
                </a:solidFill>
              </a:rPr>
            </a:br>
            <a:r>
              <a:rPr lang="en-US" altLang="ru-RU" dirty="0">
                <a:solidFill>
                  <a:schemeClr val="tx1"/>
                </a:solidFill>
              </a:rPr>
              <a:t/>
            </a:r>
            <a:br>
              <a:rPr lang="en-US" altLang="ru-RU" dirty="0">
                <a:solidFill>
                  <a:schemeClr val="tx1"/>
                </a:solidFill>
              </a:rPr>
            </a:br>
            <a:r>
              <a:rPr lang="en-US" altLang="ru-RU" dirty="0">
                <a:solidFill>
                  <a:schemeClr val="tx1"/>
                </a:solidFill>
              </a:rPr>
              <a:t/>
            </a:r>
            <a:br>
              <a:rPr lang="en-US" altLang="ru-RU" dirty="0">
                <a:solidFill>
                  <a:schemeClr val="tx1"/>
                </a:solidFill>
              </a:rPr>
            </a:br>
            <a:r>
              <a:rPr lang="en-US" altLang="ru-RU" dirty="0">
                <a:solidFill>
                  <a:schemeClr val="tx1"/>
                </a:solidFill>
              </a:rPr>
              <a:t/>
            </a:r>
            <a:br>
              <a:rPr lang="en-US" altLang="ru-RU" dirty="0">
                <a:solidFill>
                  <a:schemeClr val="tx1"/>
                </a:solidFill>
              </a:rPr>
            </a:br>
            <a:r>
              <a:rPr lang="en-US" altLang="ru-RU" dirty="0">
                <a:solidFill>
                  <a:schemeClr val="tx1"/>
                </a:solidFill>
              </a:rPr>
              <a:t/>
            </a:r>
            <a:br>
              <a:rPr lang="en-US" altLang="ru-RU" dirty="0">
                <a:solidFill>
                  <a:schemeClr val="tx1"/>
                </a:solidFill>
              </a:rPr>
            </a:br>
            <a:r>
              <a:rPr lang="en-US" altLang="ru-RU" dirty="0">
                <a:solidFill>
                  <a:schemeClr val="tx1"/>
                </a:solidFill>
              </a:rPr>
              <a:t/>
            </a:r>
            <a:br>
              <a:rPr lang="en-US" altLang="ru-RU" dirty="0">
                <a:solidFill>
                  <a:schemeClr val="tx1"/>
                </a:solidFill>
              </a:rPr>
            </a:br>
            <a:r>
              <a:rPr lang="en-US" altLang="ru-RU" dirty="0">
                <a:solidFill>
                  <a:schemeClr val="tx1"/>
                </a:solidFill>
              </a:rPr>
              <a:t/>
            </a:r>
            <a:br>
              <a:rPr lang="en-US" altLang="ru-RU" dirty="0">
                <a:solidFill>
                  <a:schemeClr val="tx1"/>
                </a:solidFill>
              </a:rPr>
            </a:br>
            <a:r>
              <a:rPr lang="en-US" altLang="ru-RU" dirty="0">
                <a:solidFill>
                  <a:schemeClr val="tx1"/>
                </a:solidFill>
              </a:rPr>
              <a:t/>
            </a:r>
            <a:br>
              <a:rPr lang="en-US" altLang="ru-RU" dirty="0">
                <a:solidFill>
                  <a:schemeClr val="tx1"/>
                </a:solidFill>
              </a:rPr>
            </a:br>
            <a:r>
              <a:rPr lang="en-US" altLang="ru-RU" dirty="0">
                <a:solidFill>
                  <a:schemeClr val="tx1"/>
                </a:solidFill>
              </a:rPr>
              <a:t/>
            </a:r>
            <a:br>
              <a:rPr lang="en-US" altLang="ru-RU" dirty="0">
                <a:solidFill>
                  <a:schemeClr val="tx1"/>
                </a:solidFill>
              </a:rPr>
            </a:br>
            <a:r>
              <a:rPr lang="en-US" altLang="ru-RU" dirty="0">
                <a:solidFill>
                  <a:schemeClr val="tx1"/>
                </a:solidFill>
              </a:rPr>
              <a:t/>
            </a:r>
            <a:br>
              <a:rPr lang="en-US" altLang="ru-RU" dirty="0">
                <a:solidFill>
                  <a:schemeClr val="tx1"/>
                </a:solidFill>
              </a:rPr>
            </a:br>
            <a:r>
              <a:rPr lang="en-US" altLang="ru-RU" dirty="0">
                <a:solidFill>
                  <a:schemeClr val="tx1"/>
                </a:solidFill>
              </a:rPr>
              <a:t/>
            </a:r>
            <a:br>
              <a:rPr lang="en-US" altLang="ru-RU" dirty="0">
                <a:solidFill>
                  <a:schemeClr val="tx1"/>
                </a:solidFill>
              </a:rPr>
            </a:br>
            <a:r>
              <a:rPr lang="en-US" altLang="ru-RU" dirty="0">
                <a:solidFill>
                  <a:schemeClr val="tx1"/>
                </a:solidFill>
              </a:rPr>
              <a:t/>
            </a:r>
            <a:br>
              <a:rPr lang="en-US" altLang="ru-RU" dirty="0">
                <a:solidFill>
                  <a:schemeClr val="tx1"/>
                </a:solidFill>
              </a:rPr>
            </a:br>
            <a:r>
              <a:rPr lang="en-US" altLang="ru-RU" dirty="0">
                <a:solidFill>
                  <a:schemeClr val="tx1"/>
                </a:solidFill>
              </a:rPr>
              <a:t/>
            </a:r>
            <a:br>
              <a:rPr lang="en-US" altLang="ru-RU" dirty="0">
                <a:solidFill>
                  <a:schemeClr val="tx1"/>
                </a:solidFill>
              </a:rPr>
            </a:br>
            <a:r>
              <a:rPr lang="en-US" altLang="ru-RU" dirty="0">
                <a:solidFill>
                  <a:schemeClr val="tx1"/>
                </a:solidFill>
              </a:rPr>
              <a:t/>
            </a:r>
            <a:br>
              <a:rPr lang="en-US" altLang="ru-RU" dirty="0">
                <a:solidFill>
                  <a:schemeClr val="tx1"/>
                </a:solidFill>
              </a:rPr>
            </a:br>
            <a:r>
              <a:rPr lang="en-US" altLang="ru-RU" dirty="0">
                <a:solidFill>
                  <a:schemeClr val="tx1"/>
                </a:solidFill>
              </a:rPr>
              <a:t/>
            </a:r>
            <a:br>
              <a:rPr lang="en-US" altLang="ru-RU" dirty="0">
                <a:solidFill>
                  <a:schemeClr val="tx1"/>
                </a:solidFill>
              </a:rPr>
            </a:br>
            <a:r>
              <a:rPr lang="en-US" altLang="ru-RU" dirty="0">
                <a:solidFill>
                  <a:schemeClr val="tx1"/>
                </a:solidFill>
              </a:rPr>
              <a:t/>
            </a:r>
            <a:br>
              <a:rPr lang="en-US" altLang="ru-RU" dirty="0">
                <a:solidFill>
                  <a:schemeClr val="tx1"/>
                </a:solidFill>
              </a:rPr>
            </a:br>
            <a:r>
              <a:rPr lang="en-US" altLang="ru-RU" dirty="0">
                <a:solidFill>
                  <a:schemeClr val="tx1"/>
                </a:solidFill>
              </a:rPr>
              <a:t/>
            </a:r>
            <a:br>
              <a:rPr lang="en-US" altLang="ru-RU" dirty="0">
                <a:solidFill>
                  <a:schemeClr val="tx1"/>
                </a:solidFill>
              </a:rPr>
            </a:br>
            <a:r>
              <a:rPr lang="en-US" altLang="ru-RU" dirty="0">
                <a:solidFill>
                  <a:schemeClr val="tx1"/>
                </a:solidFill>
              </a:rPr>
              <a:t/>
            </a:r>
            <a:br>
              <a:rPr lang="en-US" altLang="ru-RU" dirty="0">
                <a:solidFill>
                  <a:schemeClr val="tx1"/>
                </a:solidFill>
              </a:rPr>
            </a:br>
            <a:r>
              <a:rPr lang="ru-RU" altLang="ru-RU" dirty="0">
                <a:solidFill>
                  <a:schemeClr val="tx1"/>
                </a:solidFill>
              </a:rPr>
              <a:t/>
            </a:r>
            <a:br>
              <a:rPr lang="ru-RU" altLang="ru-RU" dirty="0">
                <a:solidFill>
                  <a:schemeClr val="tx1"/>
                </a:solidFill>
              </a:rPr>
            </a:b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Бессонница </a:t>
            </a:r>
            <a:r>
              <a:rPr lang="en-US" altLang="ru-RU" b="1" dirty="0">
                <a:solidFill>
                  <a:schemeClr val="accent1">
                    <a:lumMod val="75000"/>
                  </a:schemeClr>
                </a:solidFill>
              </a:rPr>
              <a:t>F 51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(МКБ-10)</a:t>
            </a:r>
            <a:endParaRPr lang="ru-RU" altLang="ru-RU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65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Остин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стин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зелень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зелень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arketing Strategy_3Y LRP_back-up">
  <a:themeElements>
    <a:clrScheme name="Marketing Strategy_3Y LRP_back-u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rketing Strategy_3Y LRP_back-u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arketing Strategy_3Y LRP_back-u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keting Strategy_3Y LRP_back-u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Strategy_3Y LRP_back-u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Strategy_3Y LRP_back-u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Strategy_3Y LRP_back-u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Strategy_3Y LRP_back-u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Strategy_3Y LRP_back-u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Marketing Strategy_3Y LRP_back-up">
  <a:themeElements>
    <a:clrScheme name="Marketing Strategy_3Y LRP_back-u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rketing Strategy_3Y LRP_back-u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arketing Strategy_3Y LRP_back-u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keting Strategy_3Y LRP_back-u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Strategy_3Y LRP_back-u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Strategy_3Y LRP_back-u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Strategy_3Y LRP_back-u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Strategy_3Y LRP_back-u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Strategy_3Y LRP_back-u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Marketing Strategy_3Y LRP_back-up">
  <a:themeElements>
    <a:clrScheme name="Marketing Strategy_3Y LRP_back-u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rketing Strategy_3Y LRP_back-u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arketing Strategy_3Y LRP_back-u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keting Strategy_3Y LRP_back-u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Strategy_3Y LRP_back-u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Strategy_3Y LRP_back-u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Strategy_3Y LRP_back-u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Strategy_3Y LRP_back-u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Strategy_3Y LRP_back-u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Капл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9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3382</TotalTime>
  <Words>2664</Words>
  <Application>Microsoft Office PowerPoint</Application>
  <PresentationFormat>Экран (4:3)</PresentationFormat>
  <Paragraphs>346</Paragraphs>
  <Slides>65</Slides>
  <Notes>21</Notes>
  <HiddenSlides>13</HiddenSlides>
  <MMClips>0</MMClips>
  <ScaleCrop>false</ScaleCrop>
  <HeadingPairs>
    <vt:vector size="8" baseType="variant">
      <vt:variant>
        <vt:lpstr>Использованные шрифты</vt:lpstr>
      </vt:variant>
      <vt:variant>
        <vt:i4>18</vt:i4>
      </vt:variant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65</vt:i4>
      </vt:variant>
    </vt:vector>
  </HeadingPairs>
  <TitlesOfParts>
    <vt:vector size="94" baseType="lpstr">
      <vt:lpstr>Batang</vt:lpstr>
      <vt:lpstr>arial</vt:lpstr>
      <vt:lpstr>arial</vt:lpstr>
      <vt:lpstr>ArialMT</vt:lpstr>
      <vt:lpstr>Bookman Old Style</vt:lpstr>
      <vt:lpstr>Calibri</vt:lpstr>
      <vt:lpstr>Century Gothic</vt:lpstr>
      <vt:lpstr>Comic Sans MS</vt:lpstr>
      <vt:lpstr>Constantia</vt:lpstr>
      <vt:lpstr>Georgia</vt:lpstr>
      <vt:lpstr>Helios</vt:lpstr>
      <vt:lpstr>Segoe UI</vt:lpstr>
      <vt:lpstr>Tahoma</vt:lpstr>
      <vt:lpstr>Times New Roman</vt:lpstr>
      <vt:lpstr>Tw Cen MT</vt:lpstr>
      <vt:lpstr>Verdana</vt:lpstr>
      <vt:lpstr>Wingdings</vt:lpstr>
      <vt:lpstr>Wingdings 2</vt:lpstr>
      <vt:lpstr>1_Остин</vt:lpstr>
      <vt:lpstr>Остин</vt:lpstr>
      <vt:lpstr>зелень</vt:lpstr>
      <vt:lpstr>1_зелень</vt:lpstr>
      <vt:lpstr>Marketing Strategy_3Y LRP_back-up</vt:lpstr>
      <vt:lpstr>1_Marketing Strategy_3Y LRP_back-up</vt:lpstr>
      <vt:lpstr>2_Marketing Strategy_3Y LRP_back-up</vt:lpstr>
      <vt:lpstr>Капля</vt:lpstr>
      <vt:lpstr>1_Оформление по умолчанию</vt:lpstr>
      <vt:lpstr>Диаграмма</vt:lpstr>
      <vt:lpstr>Диаграмма Microsoft Excel</vt:lpstr>
      <vt:lpstr>     Проблема бессонницы в структуре соматических заболеваний</vt:lpstr>
      <vt:lpstr>Вяземский П.А.</vt:lpstr>
      <vt:lpstr>Презентация PowerPoint</vt:lpstr>
      <vt:lpstr>В современной Международной классификации  расстройств сна 2005 г. (МКРС-2) упоминается  более 85 видов.</vt:lpstr>
      <vt:lpstr>Клиническое значение инсомний  </vt:lpstr>
      <vt:lpstr>НАРУШЕНИЯ СНА: эпидемиология (инсомния, гиперсомния, нарушение ритма сна)</vt:lpstr>
      <vt:lpstr>     Инсомния - клинический  синдром </vt:lpstr>
      <vt:lpstr>НАРУШЕНИЯ В ПЕРИОД БОДРСТВОВАНИЯ International classification of sleep disorders, 2nd ed</vt:lpstr>
      <vt:lpstr>                        Бессонница F 51 (МКБ-10)</vt:lpstr>
      <vt:lpstr>Презентация PowerPoint</vt:lpstr>
      <vt:lpstr>Эпизодическая диссомния  (длительность до 1 недели)</vt:lpstr>
      <vt:lpstr>Кратковременная диссомния  (длительность от 1 до 3 недель)</vt:lpstr>
      <vt:lpstr>Хроническая диссомния  (длительность более 3 недель)</vt:lpstr>
      <vt:lpstr>Хроническая бессонница может быть:</vt:lpstr>
      <vt:lpstr>Трехлетнее исследование</vt:lpstr>
      <vt:lpstr>Размер и бремя психических расстройств и других заболеваний мозга в Европе 2010</vt:lpstr>
      <vt:lpstr>Вторичная инсомния</vt:lpstr>
      <vt:lpstr>Презентация PowerPoint</vt:lpstr>
      <vt:lpstr>Lichstein K.L., Daniel T.J., McCrae C.S., Ruiter M.E. Insomnia: Epidemiology and Risk Factors</vt:lpstr>
      <vt:lpstr> 3-летняя частота 10 симптомов у амбулаторных пациентов и доля «органических» причин (Kroenke K., Swindle R., 1989)</vt:lpstr>
      <vt:lpstr>      Диагностика  наличия постоянно (более 1 месяца) или периодически (более 3 месяцев) трех или более из представленных признаков: </vt:lpstr>
      <vt:lpstr>      Консультирование пациентов с нарушениями сна </vt:lpstr>
      <vt:lpstr>терапия</vt:lpstr>
      <vt:lpstr>Практика назначения психотропных препаратов при ПМП по всему миру</vt:lpstr>
      <vt:lpstr>Проблемы в получении адекватной терапии</vt:lpstr>
      <vt:lpstr>Первое – комплекс терапевтических воздействий на основной болезнетворный фактор, который вызвал бессонницу. Второе – регуляция и нормализация проявлений собственно инсомнии.</vt:lpstr>
      <vt:lpstr>безрецептурные снотворные средства</vt:lpstr>
      <vt:lpstr> СЕДАВИТ                          </vt:lpstr>
      <vt:lpstr>Современная фармакотерапия представлена в основном снотворными препаратами, влияющими на постсинаптический ГАМК-эргический комплекс.</vt:lpstr>
      <vt:lpstr>2-е поколение 1960г.– бензодиазепины  (нитразепам, диазепам, феназепам, альпрозолам, хальцион) </vt:lpstr>
      <vt:lpstr>Недостатки бензодиазепинов:</vt:lpstr>
      <vt:lpstr>                               Доксиламина сукцинат - антагонист Н1-гистаминовых рецепторов группы этаноламинов с М-холиноблокирующим действием. </vt:lpstr>
      <vt:lpstr>Побочные действия</vt:lpstr>
      <vt:lpstr>Мелатонин – нейрогормон</vt:lpstr>
      <vt:lpstr>Презентация PowerPoint</vt:lpstr>
      <vt:lpstr>Мелатонин доступен в дозировках от 0,3 до 5 мг. </vt:lpstr>
      <vt:lpstr>Как работает</vt:lpstr>
      <vt:lpstr>В клинических исследованиях мелатонин не подтвердил способность улучшать качество сна и продлевать его время. </vt:lpstr>
      <vt:lpstr>селективные агонисты бензодиазепиновых рецепторов первого подтипа Z-препараты</vt:lpstr>
      <vt:lpstr>гипнотики 3-го поколения</vt:lpstr>
      <vt:lpstr>Презентация PowerPoint</vt:lpstr>
      <vt:lpstr>Зопиклон </vt:lpstr>
      <vt:lpstr>Презентация PowerPoint</vt:lpstr>
      <vt:lpstr>Соннат сохраняет физиологическую структуру сна</vt:lpstr>
      <vt:lpstr>      критерии «идеального» снотворного средства  (World Psychiatric Association, 1992):    </vt:lpstr>
      <vt:lpstr>5 зарегистрированных в США новейших препаратов для лечения  инсомнии:</vt:lpstr>
      <vt:lpstr>сравнительная эффективность и безопасность снотворных препаратов (Carson S. et al., 2008; Dean L., 2010)</vt:lpstr>
      <vt:lpstr>сравнительная эффективность и безопасность снотворных препаратов (Carson S. et al., 2008; Dean L., 2010)</vt:lpstr>
      <vt:lpstr>Противопоказания:</vt:lpstr>
      <vt:lpstr>Побочные эффекты</vt:lpstr>
      <vt:lpstr>Длительность лечения</vt:lpstr>
      <vt:lpstr>Стратегия лечения инсомнии (World Psychiatric Association, 1992).</vt:lpstr>
      <vt:lpstr>Презентация PowerPoint</vt:lpstr>
      <vt:lpstr>Презентация PowerPoint</vt:lpstr>
      <vt:lpstr>Презентация PowerPoint</vt:lpstr>
      <vt:lpstr>Ответственное лечение</vt:lpstr>
      <vt:lpstr>Презентация PowerPoint</vt:lpstr>
      <vt:lpstr>Презентация PowerPoint</vt:lpstr>
      <vt:lpstr>Презентация PowerPoint</vt:lpstr>
      <vt:lpstr>Почему СОННАТ? </vt:lpstr>
      <vt:lpstr>Соннат применяется  при нарушениях сна на фоне любых  </vt:lpstr>
      <vt:lpstr>     Когнитивно-поведенческая терапия (КБТ) </vt:lpstr>
      <vt:lpstr>Презентация PowerPoint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Nataly</dc:creator>
  <cp:lastModifiedBy>МАМОН</cp:lastModifiedBy>
  <cp:revision>49</cp:revision>
  <dcterms:created xsi:type="dcterms:W3CDTF">2014-04-08T16:53:48Z</dcterms:created>
  <dcterms:modified xsi:type="dcterms:W3CDTF">2020-04-03T16:12:47Z</dcterms:modified>
</cp:coreProperties>
</file>