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6.xml" ContentType="application/vnd.openxmlformats-officedocument.presentationml.tags+xml"/>
  <Override PartName="/ppt/notesSlides/notesSlide5.xml" ContentType="application/vnd.openxmlformats-officedocument.presentationml.notesSlide+xml"/>
  <Override PartName="/ppt/tags/tag77.xml" ContentType="application/vnd.openxmlformats-officedocument.presentationml.tags+xml"/>
  <Override PartName="/ppt/notesSlides/notesSlide6.xml" ContentType="application/vnd.openxmlformats-officedocument.presentationml.notesSlide+xml"/>
  <Override PartName="/ppt/tags/tag78.xml" ContentType="application/vnd.openxmlformats-officedocument.presentationml.tags+xml"/>
  <Override PartName="/ppt/notesSlides/notesSlide7.xml" ContentType="application/vnd.openxmlformats-officedocument.presentationml.notesSlide+xml"/>
  <Override PartName="/ppt/tags/tag79.xml" ContentType="application/vnd.openxmlformats-officedocument.presentationml.tags+xml"/>
  <Override PartName="/ppt/notesSlides/notesSlide8.xml" ContentType="application/vnd.openxmlformats-officedocument.presentationml.notesSlide+xml"/>
  <Override PartName="/ppt/tags/tag80.xml" ContentType="application/vnd.openxmlformats-officedocument.presentationml.tags+xml"/>
  <Override PartName="/ppt/notesSlides/notesSlide9.xml" ContentType="application/vnd.openxmlformats-officedocument.presentationml.notesSlide+xml"/>
  <Override PartName="/ppt/tags/tag81.xml" ContentType="application/vnd.openxmlformats-officedocument.presentationml.tags+xml"/>
  <Override PartName="/ppt/notesSlides/notesSlide10.xml" ContentType="application/vnd.openxmlformats-officedocument.presentationml.notesSlide+xml"/>
  <Override PartName="/ppt/tags/tag82.xml" ContentType="application/vnd.openxmlformats-officedocument.presentationml.tags+xml"/>
  <Override PartName="/ppt/notesSlides/notesSlide11.xml" ContentType="application/vnd.openxmlformats-officedocument.presentationml.notesSlide+xml"/>
  <Override PartName="/ppt/tags/tag8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4.xml" ContentType="application/vnd.openxmlformats-officedocument.presentationml.tags+xml"/>
  <Override PartName="/ppt/notesSlides/notesSlide15.xml" ContentType="application/vnd.openxmlformats-officedocument.presentationml.notesSlide+xml"/>
  <Override PartName="/ppt/tags/tag8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8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43" r:id="rId7"/>
    <p:sldMasterId id="2147483755" r:id="rId8"/>
    <p:sldMasterId id="2147483767" r:id="rId9"/>
    <p:sldMasterId id="2147483791" r:id="rId10"/>
    <p:sldMasterId id="2147483815" r:id="rId11"/>
    <p:sldMasterId id="2147483827" r:id="rId12"/>
    <p:sldMasterId id="2147483851" r:id="rId13"/>
    <p:sldMasterId id="2147483863" r:id="rId14"/>
    <p:sldMasterId id="2147483875" r:id="rId15"/>
  </p:sldMasterIdLst>
  <p:notesMasterIdLst>
    <p:notesMasterId r:id="rId81"/>
  </p:notesMasterIdLst>
  <p:sldIdLst>
    <p:sldId id="257" r:id="rId16"/>
    <p:sldId id="264" r:id="rId17"/>
    <p:sldId id="260" r:id="rId18"/>
    <p:sldId id="266" r:id="rId19"/>
    <p:sldId id="261" r:id="rId20"/>
    <p:sldId id="268" r:id="rId21"/>
    <p:sldId id="262" r:id="rId22"/>
    <p:sldId id="273" r:id="rId23"/>
    <p:sldId id="286" r:id="rId24"/>
    <p:sldId id="274" r:id="rId25"/>
    <p:sldId id="293" r:id="rId26"/>
    <p:sldId id="277" r:id="rId27"/>
    <p:sldId id="281" r:id="rId28"/>
    <p:sldId id="290" r:id="rId29"/>
    <p:sldId id="282" r:id="rId30"/>
    <p:sldId id="287" r:id="rId31"/>
    <p:sldId id="280" r:id="rId32"/>
    <p:sldId id="298" r:id="rId33"/>
    <p:sldId id="304" r:id="rId34"/>
    <p:sldId id="299" r:id="rId35"/>
    <p:sldId id="300" r:id="rId36"/>
    <p:sldId id="301" r:id="rId37"/>
    <p:sldId id="302" r:id="rId38"/>
    <p:sldId id="303" r:id="rId39"/>
    <p:sldId id="361" r:id="rId40"/>
    <p:sldId id="357" r:id="rId41"/>
    <p:sldId id="360"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6" r:id="rId60"/>
    <p:sldId id="329" r:id="rId61"/>
    <p:sldId id="328" r:id="rId62"/>
    <p:sldId id="348" r:id="rId63"/>
    <p:sldId id="349" r:id="rId64"/>
    <p:sldId id="330" r:id="rId65"/>
    <p:sldId id="351" r:id="rId66"/>
    <p:sldId id="333" r:id="rId67"/>
    <p:sldId id="334" r:id="rId68"/>
    <p:sldId id="335" r:id="rId69"/>
    <p:sldId id="353" r:id="rId70"/>
    <p:sldId id="338" r:id="rId71"/>
    <p:sldId id="354" r:id="rId72"/>
    <p:sldId id="341" r:id="rId73"/>
    <p:sldId id="344" r:id="rId74"/>
    <p:sldId id="345" r:id="rId75"/>
    <p:sldId id="355" r:id="rId76"/>
    <p:sldId id="305" r:id="rId77"/>
    <p:sldId id="291" r:id="rId78"/>
    <p:sldId id="362" r:id="rId79"/>
    <p:sldId id="29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33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14" autoAdjust="0"/>
  </p:normalViewPr>
  <p:slideViewPr>
    <p:cSldViewPr>
      <p:cViewPr varScale="1">
        <p:scale>
          <a:sx n="83" d="100"/>
          <a:sy n="83" d="100"/>
        </p:scale>
        <p:origin x="-7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presProps" Target="presProps.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04744753569795"/>
          <c:y val="0"/>
          <c:w val="0.76216591227020181"/>
          <c:h val="0.87550399506372811"/>
        </c:manualLayout>
      </c:layout>
      <c:pieChart>
        <c:varyColors val="1"/>
        <c:ser>
          <c:idx val="0"/>
          <c:order val="0"/>
          <c:tx>
            <c:strRef>
              <c:f>Sheet1!$B$1</c:f>
              <c:strCache>
                <c:ptCount val="1"/>
                <c:pt idx="0">
                  <c:v>Sales</c:v>
                </c:pt>
              </c:strCache>
            </c:strRef>
          </c:tx>
          <c:dPt>
            <c:idx val="0"/>
            <c:bubble3D val="0"/>
            <c:spPr>
              <a:solidFill>
                <a:schemeClr val="bg1"/>
              </a:solidFill>
            </c:spPr>
          </c:dPt>
          <c:cat>
            <c:strRef>
              <c:f>Sheet1!$A$2:$A$4</c:f>
              <c:strCache>
                <c:ptCount val="3"/>
                <c:pt idx="0">
                  <c:v>вирусы</c:v>
                </c:pt>
                <c:pt idx="1">
                  <c:v>бактерии</c:v>
                </c:pt>
                <c:pt idx="2">
                  <c:v>простейшие</c:v>
                </c:pt>
              </c:strCache>
            </c:strRef>
          </c:cat>
          <c:val>
            <c:numRef>
              <c:f>Sheet1!$B$2:$B$4</c:f>
              <c:numCache>
                <c:formatCode>0%</c:formatCode>
                <c:ptCount val="3"/>
                <c:pt idx="0">
                  <c:v>0.7</c:v>
                </c:pt>
                <c:pt idx="1">
                  <c:v>0.2</c:v>
                </c:pt>
                <c:pt idx="2">
                  <c:v>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6AF0E-53C2-47B0-89CC-AFB29C14E911}"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ru-RU"/>
        </a:p>
      </dgm:t>
    </dgm:pt>
    <dgm:pt modelId="{9E969206-FD0E-4C38-AD8D-875C5C54E6DC}">
      <dgm:prSet custT="1"/>
      <dgm:spPr/>
      <dgm:t>
        <a:bodyPr/>
        <a:lstStyle/>
        <a:p>
          <a:r>
            <a:rPr lang="ru-RU" sz="2000" smtClean="0">
              <a:solidFill>
                <a:schemeClr val="tx1"/>
              </a:solidFill>
              <a:latin typeface="Georgia" panose="02040502050405020303" pitchFamily="18" charset="0"/>
              <a:cs typeface="Calibri" panose="020F0502020204030204" pitchFamily="34" charset="0"/>
            </a:rPr>
            <a:t>Частота стула  3 и более раз в сутки</a:t>
          </a:r>
          <a:endParaRPr lang="ru-RU" sz="2000" dirty="0" smtClean="0">
            <a:solidFill>
              <a:schemeClr val="tx1"/>
            </a:solidFill>
            <a:latin typeface="Georgia" panose="02040502050405020303" pitchFamily="18" charset="0"/>
            <a:cs typeface="Calibri" panose="020F0502020204030204" pitchFamily="34" charset="0"/>
          </a:endParaRPr>
        </a:p>
      </dgm:t>
    </dgm:pt>
    <dgm:pt modelId="{038C7D08-FF11-4CE1-B984-27BCE618BFCA}" type="parTrans" cxnId="{A4C97A22-5C61-4BD0-8C00-07E6E224333A}">
      <dgm:prSet/>
      <dgm:spPr/>
      <dgm:t>
        <a:bodyPr/>
        <a:lstStyle/>
        <a:p>
          <a:endParaRPr lang="ru-RU" sz="2000">
            <a:solidFill>
              <a:schemeClr val="tx1"/>
            </a:solidFill>
          </a:endParaRPr>
        </a:p>
      </dgm:t>
    </dgm:pt>
    <dgm:pt modelId="{D11C2C88-83B7-4A0F-9351-FB6FDF4DD589}" type="sibTrans" cxnId="{A4C97A22-5C61-4BD0-8C00-07E6E224333A}">
      <dgm:prSet/>
      <dgm:spPr/>
      <dgm:t>
        <a:bodyPr/>
        <a:lstStyle/>
        <a:p>
          <a:endParaRPr lang="ru-RU" sz="2000">
            <a:solidFill>
              <a:schemeClr val="tx1"/>
            </a:solidFill>
          </a:endParaRPr>
        </a:p>
      </dgm:t>
    </dgm:pt>
    <dgm:pt modelId="{F2A5B272-9003-4A17-AF60-A87BC3096F60}">
      <dgm:prSet custT="1"/>
      <dgm:spPr/>
      <dgm:t>
        <a:bodyPr/>
        <a:lstStyle/>
        <a:p>
          <a:r>
            <a:rPr lang="ru-RU" sz="2000" smtClean="0">
              <a:solidFill>
                <a:schemeClr val="tx1"/>
              </a:solidFill>
              <a:latin typeface="Georgia" panose="02040502050405020303" pitchFamily="18" charset="0"/>
              <a:cs typeface="Calibri" panose="020F0502020204030204" pitchFamily="34" charset="0"/>
            </a:rPr>
            <a:t>Стул жидкий или неоформленный</a:t>
          </a:r>
          <a:endParaRPr lang="ru-RU" sz="2000" dirty="0" smtClean="0">
            <a:solidFill>
              <a:schemeClr val="tx1"/>
            </a:solidFill>
            <a:latin typeface="Georgia" panose="02040502050405020303" pitchFamily="18" charset="0"/>
            <a:cs typeface="Calibri" panose="020F0502020204030204" pitchFamily="34" charset="0"/>
          </a:endParaRPr>
        </a:p>
      </dgm:t>
    </dgm:pt>
    <dgm:pt modelId="{E5E3B95C-7E8C-42CE-A7D4-97E044AFF0A0}" type="parTrans" cxnId="{02323307-2A6F-4B05-A64E-5D787497CF7B}">
      <dgm:prSet/>
      <dgm:spPr/>
      <dgm:t>
        <a:bodyPr/>
        <a:lstStyle/>
        <a:p>
          <a:endParaRPr lang="ru-RU" sz="2000">
            <a:solidFill>
              <a:schemeClr val="tx1"/>
            </a:solidFill>
          </a:endParaRPr>
        </a:p>
      </dgm:t>
    </dgm:pt>
    <dgm:pt modelId="{E0600EBD-E5D3-43C9-8CFB-78A9B9C2D227}" type="sibTrans" cxnId="{02323307-2A6F-4B05-A64E-5D787497CF7B}">
      <dgm:prSet/>
      <dgm:spPr/>
      <dgm:t>
        <a:bodyPr/>
        <a:lstStyle/>
        <a:p>
          <a:endParaRPr lang="ru-RU" sz="2000">
            <a:solidFill>
              <a:schemeClr val="tx1"/>
            </a:solidFill>
          </a:endParaRPr>
        </a:p>
      </dgm:t>
    </dgm:pt>
    <dgm:pt modelId="{5972DD9F-9B7A-4DA3-95BF-E30A9B16A6D3}">
      <dgm:prSet custT="1"/>
      <dgm:spPr/>
      <dgm:t>
        <a:bodyPr/>
        <a:lstStyle/>
        <a:p>
          <a:r>
            <a:rPr lang="ru-RU" sz="2000" smtClean="0">
              <a:solidFill>
                <a:schemeClr val="tx1"/>
              </a:solidFill>
              <a:latin typeface="Georgia" panose="02040502050405020303" pitchFamily="18" charset="0"/>
              <a:cs typeface="Calibri" panose="020F0502020204030204" pitchFamily="34" charset="0"/>
            </a:rPr>
            <a:t>Продолжительность</a:t>
          </a:r>
          <a:r>
            <a:rPr lang="en-US" sz="2000" smtClean="0">
              <a:solidFill>
                <a:schemeClr val="tx1"/>
              </a:solidFill>
              <a:latin typeface="Georgia" panose="02040502050405020303" pitchFamily="18" charset="0"/>
              <a:cs typeface="Calibri" panose="020F0502020204030204" pitchFamily="34" charset="0"/>
            </a:rPr>
            <a:t> </a:t>
          </a:r>
          <a:r>
            <a:rPr lang="ru-RU" sz="2000" smtClean="0">
              <a:solidFill>
                <a:schemeClr val="tx1"/>
              </a:solidFill>
              <a:latin typeface="Georgia" panose="02040502050405020303" pitchFamily="18" charset="0"/>
              <a:cs typeface="Calibri" panose="020F0502020204030204" pitchFamily="34" charset="0"/>
            </a:rPr>
            <a:t>диареи  менее 14 дней</a:t>
          </a:r>
          <a:endParaRPr lang="ru-RU" sz="2000" dirty="0">
            <a:solidFill>
              <a:schemeClr val="tx1"/>
            </a:solidFill>
            <a:latin typeface="Georgia" panose="02040502050405020303" pitchFamily="18" charset="0"/>
            <a:cs typeface="Calibri" panose="020F0502020204030204" pitchFamily="34" charset="0"/>
          </a:endParaRPr>
        </a:p>
      </dgm:t>
    </dgm:pt>
    <dgm:pt modelId="{3F00DDD6-CDEE-4C97-AC45-CDEE99117155}" type="parTrans" cxnId="{21136DC3-F04F-40ED-9680-549C887AF2F1}">
      <dgm:prSet/>
      <dgm:spPr/>
      <dgm:t>
        <a:bodyPr/>
        <a:lstStyle/>
        <a:p>
          <a:endParaRPr lang="ru-RU" sz="2000">
            <a:solidFill>
              <a:schemeClr val="tx1"/>
            </a:solidFill>
          </a:endParaRPr>
        </a:p>
      </dgm:t>
    </dgm:pt>
    <dgm:pt modelId="{C15680C3-5263-4A0B-8CBF-C90735FF40E2}" type="sibTrans" cxnId="{21136DC3-F04F-40ED-9680-549C887AF2F1}">
      <dgm:prSet/>
      <dgm:spPr/>
      <dgm:t>
        <a:bodyPr/>
        <a:lstStyle/>
        <a:p>
          <a:endParaRPr lang="ru-RU" sz="2000">
            <a:solidFill>
              <a:schemeClr val="tx1"/>
            </a:solidFill>
          </a:endParaRPr>
        </a:p>
      </dgm:t>
    </dgm:pt>
    <dgm:pt modelId="{110828C7-09ED-499E-96CB-CE11AC2A618F}" type="pres">
      <dgm:prSet presAssocID="{2116AF0E-53C2-47B0-89CC-AFB29C14E911}" presName="Name0" presStyleCnt="0">
        <dgm:presLayoutVars>
          <dgm:chMax val="7"/>
          <dgm:chPref val="7"/>
          <dgm:dir/>
        </dgm:presLayoutVars>
      </dgm:prSet>
      <dgm:spPr/>
      <dgm:t>
        <a:bodyPr/>
        <a:lstStyle/>
        <a:p>
          <a:endParaRPr lang="ru-RU"/>
        </a:p>
      </dgm:t>
    </dgm:pt>
    <dgm:pt modelId="{B888EDA9-76B7-4A05-8FE6-C576EEC0F45D}" type="pres">
      <dgm:prSet presAssocID="{2116AF0E-53C2-47B0-89CC-AFB29C14E911}" presName="Name1" presStyleCnt="0"/>
      <dgm:spPr/>
      <dgm:t>
        <a:bodyPr/>
        <a:lstStyle/>
        <a:p>
          <a:endParaRPr lang="ru-RU"/>
        </a:p>
      </dgm:t>
    </dgm:pt>
    <dgm:pt modelId="{3571B545-FE58-4949-92C7-7BB9BB893D1D}" type="pres">
      <dgm:prSet presAssocID="{2116AF0E-53C2-47B0-89CC-AFB29C14E911}" presName="cycle" presStyleCnt="0"/>
      <dgm:spPr/>
      <dgm:t>
        <a:bodyPr/>
        <a:lstStyle/>
        <a:p>
          <a:endParaRPr lang="ru-RU"/>
        </a:p>
      </dgm:t>
    </dgm:pt>
    <dgm:pt modelId="{2DF4FE0D-FBB0-4484-A804-8E35FCF9FA40}" type="pres">
      <dgm:prSet presAssocID="{2116AF0E-53C2-47B0-89CC-AFB29C14E911}" presName="srcNode" presStyleLbl="node1" presStyleIdx="0" presStyleCnt="3"/>
      <dgm:spPr/>
      <dgm:t>
        <a:bodyPr/>
        <a:lstStyle/>
        <a:p>
          <a:endParaRPr lang="ru-RU"/>
        </a:p>
      </dgm:t>
    </dgm:pt>
    <dgm:pt modelId="{92248DC1-6B4D-4A7F-BA57-6CE061CC6D80}" type="pres">
      <dgm:prSet presAssocID="{2116AF0E-53C2-47B0-89CC-AFB29C14E911}" presName="conn" presStyleLbl="parChTrans1D2" presStyleIdx="0" presStyleCnt="1"/>
      <dgm:spPr/>
      <dgm:t>
        <a:bodyPr/>
        <a:lstStyle/>
        <a:p>
          <a:endParaRPr lang="ru-RU"/>
        </a:p>
      </dgm:t>
    </dgm:pt>
    <dgm:pt modelId="{3191B029-54B4-4B8F-8519-CBF2FE9700C9}" type="pres">
      <dgm:prSet presAssocID="{2116AF0E-53C2-47B0-89CC-AFB29C14E911}" presName="extraNode" presStyleLbl="node1" presStyleIdx="0" presStyleCnt="3"/>
      <dgm:spPr/>
      <dgm:t>
        <a:bodyPr/>
        <a:lstStyle/>
        <a:p>
          <a:endParaRPr lang="ru-RU"/>
        </a:p>
      </dgm:t>
    </dgm:pt>
    <dgm:pt modelId="{53E9DEC2-82AC-4AF6-A0DE-67AE66A92696}" type="pres">
      <dgm:prSet presAssocID="{2116AF0E-53C2-47B0-89CC-AFB29C14E911}" presName="dstNode" presStyleLbl="node1" presStyleIdx="0" presStyleCnt="3"/>
      <dgm:spPr/>
      <dgm:t>
        <a:bodyPr/>
        <a:lstStyle/>
        <a:p>
          <a:endParaRPr lang="ru-RU"/>
        </a:p>
      </dgm:t>
    </dgm:pt>
    <dgm:pt modelId="{95146EB3-57E1-4177-883A-23D39B2E3260}" type="pres">
      <dgm:prSet presAssocID="{9E969206-FD0E-4C38-AD8D-875C5C54E6DC}" presName="text_1" presStyleLbl="node1" presStyleIdx="0" presStyleCnt="3">
        <dgm:presLayoutVars>
          <dgm:bulletEnabled val="1"/>
        </dgm:presLayoutVars>
      </dgm:prSet>
      <dgm:spPr/>
      <dgm:t>
        <a:bodyPr/>
        <a:lstStyle/>
        <a:p>
          <a:endParaRPr lang="ru-RU"/>
        </a:p>
      </dgm:t>
    </dgm:pt>
    <dgm:pt modelId="{86A5E8AB-0F97-4014-A1D7-56A9A2966084}" type="pres">
      <dgm:prSet presAssocID="{9E969206-FD0E-4C38-AD8D-875C5C54E6DC}" presName="accent_1" presStyleCnt="0"/>
      <dgm:spPr/>
      <dgm:t>
        <a:bodyPr/>
        <a:lstStyle/>
        <a:p>
          <a:endParaRPr lang="ru-RU"/>
        </a:p>
      </dgm:t>
    </dgm:pt>
    <dgm:pt modelId="{48226ED8-3C99-4843-A1F5-5415329E0689}" type="pres">
      <dgm:prSet presAssocID="{9E969206-FD0E-4C38-AD8D-875C5C54E6DC}" presName="accentRepeatNode" presStyleLbl="solidFgAcc1" presStyleIdx="0" presStyleCnt="3"/>
      <dgm:spPr/>
      <dgm:t>
        <a:bodyPr/>
        <a:lstStyle/>
        <a:p>
          <a:endParaRPr lang="ru-RU"/>
        </a:p>
      </dgm:t>
    </dgm:pt>
    <dgm:pt modelId="{F2C6037B-93BE-461A-9821-6A62F901A6AB}" type="pres">
      <dgm:prSet presAssocID="{F2A5B272-9003-4A17-AF60-A87BC3096F60}" presName="text_2" presStyleLbl="node1" presStyleIdx="1" presStyleCnt="3">
        <dgm:presLayoutVars>
          <dgm:bulletEnabled val="1"/>
        </dgm:presLayoutVars>
      </dgm:prSet>
      <dgm:spPr/>
      <dgm:t>
        <a:bodyPr/>
        <a:lstStyle/>
        <a:p>
          <a:endParaRPr lang="ru-RU"/>
        </a:p>
      </dgm:t>
    </dgm:pt>
    <dgm:pt modelId="{5F3DB6D1-210F-4C2B-9CAB-378EC49578C3}" type="pres">
      <dgm:prSet presAssocID="{F2A5B272-9003-4A17-AF60-A87BC3096F60}" presName="accent_2" presStyleCnt="0"/>
      <dgm:spPr/>
      <dgm:t>
        <a:bodyPr/>
        <a:lstStyle/>
        <a:p>
          <a:endParaRPr lang="ru-RU"/>
        </a:p>
      </dgm:t>
    </dgm:pt>
    <dgm:pt modelId="{6CCC2549-D9E0-4EF7-B1B6-10D4E77C2B50}" type="pres">
      <dgm:prSet presAssocID="{F2A5B272-9003-4A17-AF60-A87BC3096F60}" presName="accentRepeatNode" presStyleLbl="solidFgAcc1" presStyleIdx="1" presStyleCnt="3"/>
      <dgm:spPr/>
      <dgm:t>
        <a:bodyPr/>
        <a:lstStyle/>
        <a:p>
          <a:endParaRPr lang="ru-RU"/>
        </a:p>
      </dgm:t>
    </dgm:pt>
    <dgm:pt modelId="{CFD360F8-6A41-441F-997C-A70EE5F009FB}" type="pres">
      <dgm:prSet presAssocID="{5972DD9F-9B7A-4DA3-95BF-E30A9B16A6D3}" presName="text_3" presStyleLbl="node1" presStyleIdx="2" presStyleCnt="3">
        <dgm:presLayoutVars>
          <dgm:bulletEnabled val="1"/>
        </dgm:presLayoutVars>
      </dgm:prSet>
      <dgm:spPr/>
      <dgm:t>
        <a:bodyPr/>
        <a:lstStyle/>
        <a:p>
          <a:endParaRPr lang="ru-RU"/>
        </a:p>
      </dgm:t>
    </dgm:pt>
    <dgm:pt modelId="{5E995255-3770-46E6-8B2B-7461C5080E24}" type="pres">
      <dgm:prSet presAssocID="{5972DD9F-9B7A-4DA3-95BF-E30A9B16A6D3}" presName="accent_3" presStyleCnt="0"/>
      <dgm:spPr/>
      <dgm:t>
        <a:bodyPr/>
        <a:lstStyle/>
        <a:p>
          <a:endParaRPr lang="ru-RU"/>
        </a:p>
      </dgm:t>
    </dgm:pt>
    <dgm:pt modelId="{E2C72CE0-AA0C-491C-96D1-352404E326C8}" type="pres">
      <dgm:prSet presAssocID="{5972DD9F-9B7A-4DA3-95BF-E30A9B16A6D3}" presName="accentRepeatNode" presStyleLbl="solidFgAcc1" presStyleIdx="2" presStyleCnt="3"/>
      <dgm:spPr/>
      <dgm:t>
        <a:bodyPr/>
        <a:lstStyle/>
        <a:p>
          <a:endParaRPr lang="ru-RU"/>
        </a:p>
      </dgm:t>
    </dgm:pt>
  </dgm:ptLst>
  <dgm:cxnLst>
    <dgm:cxn modelId="{02323307-2A6F-4B05-A64E-5D787497CF7B}" srcId="{2116AF0E-53C2-47B0-89CC-AFB29C14E911}" destId="{F2A5B272-9003-4A17-AF60-A87BC3096F60}" srcOrd="1" destOrd="0" parTransId="{E5E3B95C-7E8C-42CE-A7D4-97E044AFF0A0}" sibTransId="{E0600EBD-E5D3-43C9-8CFB-78A9B9C2D227}"/>
    <dgm:cxn modelId="{21136DC3-F04F-40ED-9680-549C887AF2F1}" srcId="{2116AF0E-53C2-47B0-89CC-AFB29C14E911}" destId="{5972DD9F-9B7A-4DA3-95BF-E30A9B16A6D3}" srcOrd="2" destOrd="0" parTransId="{3F00DDD6-CDEE-4C97-AC45-CDEE99117155}" sibTransId="{C15680C3-5263-4A0B-8CBF-C90735FF40E2}"/>
    <dgm:cxn modelId="{C868BA3C-2AEE-46FC-983B-6F549C6C10C3}" type="presOf" srcId="{2116AF0E-53C2-47B0-89CC-AFB29C14E911}" destId="{110828C7-09ED-499E-96CB-CE11AC2A618F}" srcOrd="0" destOrd="0" presId="urn:microsoft.com/office/officeart/2008/layout/VerticalCurvedList"/>
    <dgm:cxn modelId="{C41ECD69-9FF6-4DD5-B660-8CE0CFB3812B}" type="presOf" srcId="{F2A5B272-9003-4A17-AF60-A87BC3096F60}" destId="{F2C6037B-93BE-461A-9821-6A62F901A6AB}" srcOrd="0" destOrd="0" presId="urn:microsoft.com/office/officeart/2008/layout/VerticalCurvedList"/>
    <dgm:cxn modelId="{A4C97A22-5C61-4BD0-8C00-07E6E224333A}" srcId="{2116AF0E-53C2-47B0-89CC-AFB29C14E911}" destId="{9E969206-FD0E-4C38-AD8D-875C5C54E6DC}" srcOrd="0" destOrd="0" parTransId="{038C7D08-FF11-4CE1-B984-27BCE618BFCA}" sibTransId="{D11C2C88-83B7-4A0F-9351-FB6FDF4DD589}"/>
    <dgm:cxn modelId="{422EC54B-E7B4-43C7-A349-301A43A90A1B}" type="presOf" srcId="{D11C2C88-83B7-4A0F-9351-FB6FDF4DD589}" destId="{92248DC1-6B4D-4A7F-BA57-6CE061CC6D80}" srcOrd="0" destOrd="0" presId="urn:microsoft.com/office/officeart/2008/layout/VerticalCurvedList"/>
    <dgm:cxn modelId="{7C96FD6E-1DDC-42E5-851A-1604B9CFF2B2}" type="presOf" srcId="{9E969206-FD0E-4C38-AD8D-875C5C54E6DC}" destId="{95146EB3-57E1-4177-883A-23D39B2E3260}" srcOrd="0" destOrd="0" presId="urn:microsoft.com/office/officeart/2008/layout/VerticalCurvedList"/>
    <dgm:cxn modelId="{DAE8C3A7-73A0-4524-B2D0-3527D5E1F79E}" type="presOf" srcId="{5972DD9F-9B7A-4DA3-95BF-E30A9B16A6D3}" destId="{CFD360F8-6A41-441F-997C-A70EE5F009FB}" srcOrd="0" destOrd="0" presId="urn:microsoft.com/office/officeart/2008/layout/VerticalCurvedList"/>
    <dgm:cxn modelId="{087FC0F6-B7A9-49BF-A908-CDAC2A0CFD10}" type="presParOf" srcId="{110828C7-09ED-499E-96CB-CE11AC2A618F}" destId="{B888EDA9-76B7-4A05-8FE6-C576EEC0F45D}" srcOrd="0" destOrd="0" presId="urn:microsoft.com/office/officeart/2008/layout/VerticalCurvedList"/>
    <dgm:cxn modelId="{D94882DA-57F3-4F19-AC99-CC02F12CF99D}" type="presParOf" srcId="{B888EDA9-76B7-4A05-8FE6-C576EEC0F45D}" destId="{3571B545-FE58-4949-92C7-7BB9BB893D1D}" srcOrd="0" destOrd="0" presId="urn:microsoft.com/office/officeart/2008/layout/VerticalCurvedList"/>
    <dgm:cxn modelId="{34736676-FEC0-4AA9-B631-D9105838FB8F}" type="presParOf" srcId="{3571B545-FE58-4949-92C7-7BB9BB893D1D}" destId="{2DF4FE0D-FBB0-4484-A804-8E35FCF9FA40}" srcOrd="0" destOrd="0" presId="urn:microsoft.com/office/officeart/2008/layout/VerticalCurvedList"/>
    <dgm:cxn modelId="{4B82E1A4-C03F-4743-BB90-99D2F6051B82}" type="presParOf" srcId="{3571B545-FE58-4949-92C7-7BB9BB893D1D}" destId="{92248DC1-6B4D-4A7F-BA57-6CE061CC6D80}" srcOrd="1" destOrd="0" presId="urn:microsoft.com/office/officeart/2008/layout/VerticalCurvedList"/>
    <dgm:cxn modelId="{F62BE8AC-2AE1-4F3C-9062-6ACB19197048}" type="presParOf" srcId="{3571B545-FE58-4949-92C7-7BB9BB893D1D}" destId="{3191B029-54B4-4B8F-8519-CBF2FE9700C9}" srcOrd="2" destOrd="0" presId="urn:microsoft.com/office/officeart/2008/layout/VerticalCurvedList"/>
    <dgm:cxn modelId="{FCD86F48-417C-4583-9BCE-9F70B15588EE}" type="presParOf" srcId="{3571B545-FE58-4949-92C7-7BB9BB893D1D}" destId="{53E9DEC2-82AC-4AF6-A0DE-67AE66A92696}" srcOrd="3" destOrd="0" presId="urn:microsoft.com/office/officeart/2008/layout/VerticalCurvedList"/>
    <dgm:cxn modelId="{9F291A20-74A2-466A-A23A-B0442AFCC7E2}" type="presParOf" srcId="{B888EDA9-76B7-4A05-8FE6-C576EEC0F45D}" destId="{95146EB3-57E1-4177-883A-23D39B2E3260}" srcOrd="1" destOrd="0" presId="urn:microsoft.com/office/officeart/2008/layout/VerticalCurvedList"/>
    <dgm:cxn modelId="{4B1AA671-D3DF-41D4-86BD-A917AAA490AC}" type="presParOf" srcId="{B888EDA9-76B7-4A05-8FE6-C576EEC0F45D}" destId="{86A5E8AB-0F97-4014-A1D7-56A9A2966084}" srcOrd="2" destOrd="0" presId="urn:microsoft.com/office/officeart/2008/layout/VerticalCurvedList"/>
    <dgm:cxn modelId="{4909B7BE-7F45-4CA7-BCED-13F0B8F85A23}" type="presParOf" srcId="{86A5E8AB-0F97-4014-A1D7-56A9A2966084}" destId="{48226ED8-3C99-4843-A1F5-5415329E0689}" srcOrd="0" destOrd="0" presId="urn:microsoft.com/office/officeart/2008/layout/VerticalCurvedList"/>
    <dgm:cxn modelId="{A2BE5314-76A1-45B4-A45C-48BB8FC45944}" type="presParOf" srcId="{B888EDA9-76B7-4A05-8FE6-C576EEC0F45D}" destId="{F2C6037B-93BE-461A-9821-6A62F901A6AB}" srcOrd="3" destOrd="0" presId="urn:microsoft.com/office/officeart/2008/layout/VerticalCurvedList"/>
    <dgm:cxn modelId="{B6B710DB-6011-4911-AF6A-DDD8F8EA5DBB}" type="presParOf" srcId="{B888EDA9-76B7-4A05-8FE6-C576EEC0F45D}" destId="{5F3DB6D1-210F-4C2B-9CAB-378EC49578C3}" srcOrd="4" destOrd="0" presId="urn:microsoft.com/office/officeart/2008/layout/VerticalCurvedList"/>
    <dgm:cxn modelId="{51B23A88-6EB5-469B-B121-09D64114087C}" type="presParOf" srcId="{5F3DB6D1-210F-4C2B-9CAB-378EC49578C3}" destId="{6CCC2549-D9E0-4EF7-B1B6-10D4E77C2B50}" srcOrd="0" destOrd="0" presId="urn:microsoft.com/office/officeart/2008/layout/VerticalCurvedList"/>
    <dgm:cxn modelId="{1CCEB176-E49D-4092-AF10-D0D4AC5AA304}" type="presParOf" srcId="{B888EDA9-76B7-4A05-8FE6-C576EEC0F45D}" destId="{CFD360F8-6A41-441F-997C-A70EE5F009FB}" srcOrd="5" destOrd="0" presId="urn:microsoft.com/office/officeart/2008/layout/VerticalCurvedList"/>
    <dgm:cxn modelId="{B34C6DAF-39BB-4586-A5B9-8086EC13DDDF}" type="presParOf" srcId="{B888EDA9-76B7-4A05-8FE6-C576EEC0F45D}" destId="{5E995255-3770-46E6-8B2B-7461C5080E24}" srcOrd="6" destOrd="0" presId="urn:microsoft.com/office/officeart/2008/layout/VerticalCurvedList"/>
    <dgm:cxn modelId="{3E573B1A-6111-443F-A491-DBAF810F483A}" type="presParOf" srcId="{5E995255-3770-46E6-8B2B-7461C5080E24}" destId="{E2C72CE0-AA0C-491C-96D1-352404E326C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E2DEE9-58A3-4307-861D-C1048DF31759}"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ru-RU"/>
        </a:p>
      </dgm:t>
    </dgm:pt>
    <dgm:pt modelId="{E7F9CCE3-8B2E-412F-A18E-9A7EDAEAA87F}">
      <dgm:prSet phldrT="[Text]"/>
      <dgm:spPr/>
      <dgm:t>
        <a:bodyPr/>
        <a:lstStyle/>
        <a:p>
          <a:r>
            <a:rPr lang="ru-RU" b="1" dirty="0" err="1" smtClean="0">
              <a:solidFill>
                <a:srgbClr val="FFFF00"/>
              </a:solidFill>
              <a:latin typeface="Georgia" panose="02040502050405020303" pitchFamily="18" charset="0"/>
            </a:rPr>
            <a:t>Антисекреторный</a:t>
          </a:r>
          <a:r>
            <a:rPr lang="ru-RU" b="1" dirty="0" smtClean="0">
              <a:solidFill>
                <a:srgbClr val="FFFF00"/>
              </a:solidFill>
              <a:latin typeface="Georgia" panose="02040502050405020303" pitchFamily="18" charset="0"/>
            </a:rPr>
            <a:t> механизм действия:</a:t>
          </a:r>
          <a:r>
            <a:rPr lang="ru-RU" b="1" dirty="0" smtClean="0">
              <a:latin typeface="Georgia" panose="02040502050405020303" pitchFamily="18" charset="0"/>
            </a:rPr>
            <a:t> </a:t>
          </a:r>
          <a:r>
            <a:rPr lang="ru-RU" dirty="0" smtClean="0">
              <a:latin typeface="Georgia" panose="02040502050405020303" pitchFamily="18" charset="0"/>
            </a:rPr>
            <a:t>останавливает потери воды и электролитов с жидким стулом </a:t>
          </a:r>
          <a:r>
            <a:rPr lang="en-US" dirty="0" smtClean="0">
              <a:latin typeface="Georgia" panose="02040502050405020303" pitchFamily="18" charset="0"/>
            </a:rPr>
            <a:t>[1]</a:t>
          </a:r>
          <a:endParaRPr lang="ru-RU" dirty="0">
            <a:latin typeface="Georgia" panose="02040502050405020303" pitchFamily="18" charset="0"/>
          </a:endParaRPr>
        </a:p>
      </dgm:t>
    </dgm:pt>
    <dgm:pt modelId="{F1910AA7-08F7-4245-9B74-E4269EEC74EE}" type="parTrans" cxnId="{12788E89-39F2-490C-8507-8F588590AE4C}">
      <dgm:prSet/>
      <dgm:spPr/>
      <dgm:t>
        <a:bodyPr/>
        <a:lstStyle/>
        <a:p>
          <a:endParaRPr lang="ru-RU"/>
        </a:p>
      </dgm:t>
    </dgm:pt>
    <dgm:pt modelId="{8720A771-B403-4C34-AC2C-772E9FF9A49C}" type="sibTrans" cxnId="{12788E89-39F2-490C-8507-8F588590AE4C}">
      <dgm:prSet/>
      <dgm:spPr/>
      <dgm:t>
        <a:bodyPr/>
        <a:lstStyle/>
        <a:p>
          <a:endParaRPr lang="ru-RU"/>
        </a:p>
      </dgm:t>
    </dgm:pt>
    <dgm:pt modelId="{3B8AA12D-BAB2-410E-A724-164825A8BD22}">
      <dgm:prSet phldrT="[Text]"/>
      <dgm:spPr/>
      <dgm:t>
        <a:bodyPr/>
        <a:lstStyle/>
        <a:p>
          <a:r>
            <a:rPr lang="ru-RU" b="1" dirty="0" smtClean="0">
              <a:solidFill>
                <a:schemeClr val="bg1"/>
              </a:solidFill>
              <a:latin typeface="Georgia" panose="02040502050405020303" pitchFamily="18" charset="0"/>
            </a:rPr>
            <a:t>Начало действия </a:t>
          </a:r>
          <a:r>
            <a:rPr lang="ru-RU" b="1" dirty="0" smtClean="0">
              <a:solidFill>
                <a:srgbClr val="FFFF00"/>
              </a:solidFill>
              <a:latin typeface="Georgia" panose="02040502050405020303" pitchFamily="18" charset="0"/>
            </a:rPr>
            <a:t>через 30 мин </a:t>
          </a:r>
          <a:r>
            <a:rPr lang="en-US" b="1" dirty="0" smtClean="0">
              <a:solidFill>
                <a:schemeClr val="bg1"/>
              </a:solidFill>
              <a:latin typeface="Georgia" panose="02040502050405020303" pitchFamily="18" charset="0"/>
            </a:rPr>
            <a:t>[</a:t>
          </a:r>
          <a:r>
            <a:rPr lang="en-US" dirty="0" smtClean="0">
              <a:latin typeface="Georgia" panose="02040502050405020303" pitchFamily="18" charset="0"/>
            </a:rPr>
            <a:t>2]</a:t>
          </a:r>
          <a:endParaRPr lang="ru-RU" dirty="0">
            <a:latin typeface="Georgia" panose="02040502050405020303" pitchFamily="18" charset="0"/>
          </a:endParaRPr>
        </a:p>
      </dgm:t>
    </dgm:pt>
    <dgm:pt modelId="{807F68F6-3558-4266-9BC5-1366738D4531}" type="parTrans" cxnId="{4714ECD8-8D6E-4AC6-9D4C-B3EE397C4A6A}">
      <dgm:prSet/>
      <dgm:spPr/>
      <dgm:t>
        <a:bodyPr/>
        <a:lstStyle/>
        <a:p>
          <a:endParaRPr lang="ru-RU"/>
        </a:p>
      </dgm:t>
    </dgm:pt>
    <dgm:pt modelId="{4AA63514-D432-444E-A828-6086AFDC46DE}" type="sibTrans" cxnId="{4714ECD8-8D6E-4AC6-9D4C-B3EE397C4A6A}">
      <dgm:prSet/>
      <dgm:spPr/>
      <dgm:t>
        <a:bodyPr/>
        <a:lstStyle/>
        <a:p>
          <a:endParaRPr lang="ru-RU"/>
        </a:p>
      </dgm:t>
    </dgm:pt>
    <dgm:pt modelId="{43FA3650-6CDF-4D1A-A191-B3E9757C7DEC}">
      <dgm:prSet phldrT="[Text]"/>
      <dgm:spPr/>
      <dgm:t>
        <a:bodyPr/>
        <a:lstStyle/>
        <a:p>
          <a:r>
            <a:rPr lang="ru-RU" b="1" dirty="0" smtClean="0">
              <a:solidFill>
                <a:schemeClr val="bg1"/>
              </a:solidFill>
              <a:latin typeface="Georgia" panose="02040502050405020303" pitchFamily="18" charset="0"/>
            </a:rPr>
            <a:t>Останавливает диарею </a:t>
          </a:r>
          <a:r>
            <a:rPr lang="ru-RU" b="1" dirty="0" smtClean="0">
              <a:solidFill>
                <a:srgbClr val="FFFF00"/>
              </a:solidFill>
              <a:latin typeface="Georgia" panose="02040502050405020303" pitchFamily="18" charset="0"/>
            </a:rPr>
            <a:t>с 1 суток </a:t>
          </a:r>
          <a:r>
            <a:rPr lang="en-US" b="1" dirty="0" smtClean="0">
              <a:solidFill>
                <a:schemeClr val="bg1"/>
              </a:solidFill>
              <a:latin typeface="Georgia" panose="02040502050405020303" pitchFamily="18" charset="0"/>
            </a:rPr>
            <a:t>[3]</a:t>
          </a:r>
          <a:r>
            <a:rPr lang="ru-RU" b="1" dirty="0" smtClean="0">
              <a:solidFill>
                <a:schemeClr val="bg1"/>
              </a:solidFill>
              <a:latin typeface="Georgia" panose="02040502050405020303" pitchFamily="18" charset="0"/>
            </a:rPr>
            <a:t> </a:t>
          </a:r>
          <a:endParaRPr lang="ru-RU" b="1" dirty="0">
            <a:solidFill>
              <a:schemeClr val="bg1"/>
            </a:solidFill>
            <a:latin typeface="Georgia" panose="02040502050405020303" pitchFamily="18" charset="0"/>
          </a:endParaRPr>
        </a:p>
      </dgm:t>
    </dgm:pt>
    <dgm:pt modelId="{7FA0DB4C-D34F-43EE-9095-DDDAD3E096B7}" type="parTrans" cxnId="{B4B0054F-5A6A-43AC-B0CB-91214B48CA42}">
      <dgm:prSet/>
      <dgm:spPr/>
      <dgm:t>
        <a:bodyPr/>
        <a:lstStyle/>
        <a:p>
          <a:endParaRPr lang="ru-RU"/>
        </a:p>
      </dgm:t>
    </dgm:pt>
    <dgm:pt modelId="{E77BEB38-E4DD-470F-A67D-CCD4D435131E}" type="sibTrans" cxnId="{B4B0054F-5A6A-43AC-B0CB-91214B48CA42}">
      <dgm:prSet/>
      <dgm:spPr/>
      <dgm:t>
        <a:bodyPr/>
        <a:lstStyle/>
        <a:p>
          <a:endParaRPr lang="ru-RU"/>
        </a:p>
      </dgm:t>
    </dgm:pt>
    <dgm:pt modelId="{3F5DF0C3-889A-48EC-BAA3-1634660F1242}">
      <dgm:prSet custT="1"/>
      <dgm:spPr/>
      <dgm:t>
        <a:bodyPr/>
        <a:lstStyle/>
        <a:p>
          <a:pPr>
            <a:spcAft>
              <a:spcPct val="35000"/>
            </a:spcAft>
          </a:pPr>
          <a:r>
            <a:rPr lang="ru-RU" sz="1600" b="1" dirty="0" smtClean="0">
              <a:solidFill>
                <a:srgbClr val="FFFF00"/>
              </a:solidFill>
              <a:latin typeface="Georgia" panose="02040502050405020303" pitchFamily="18" charset="0"/>
            </a:rPr>
            <a:t>Не влияет на </a:t>
          </a:r>
          <a:r>
            <a:rPr lang="ru-RU" sz="1600" b="1" dirty="0" err="1" smtClean="0">
              <a:solidFill>
                <a:srgbClr val="FFFF00"/>
              </a:solidFill>
              <a:latin typeface="Georgia" panose="02040502050405020303" pitchFamily="18" charset="0"/>
            </a:rPr>
            <a:t>перистальтикку</a:t>
          </a:r>
          <a:r>
            <a:rPr lang="ru-RU" sz="1600" b="1" dirty="0" smtClean="0">
              <a:solidFill>
                <a:srgbClr val="FFFF00"/>
              </a:solidFill>
              <a:latin typeface="Georgia" panose="02040502050405020303" pitchFamily="18" charset="0"/>
            </a:rPr>
            <a:t> кишечника </a:t>
          </a:r>
          <a:r>
            <a:rPr lang="en-US" sz="1600" b="0" dirty="0" smtClean="0">
              <a:solidFill>
                <a:schemeClr val="bg1"/>
              </a:solidFill>
              <a:latin typeface="Georgia" panose="02040502050405020303" pitchFamily="18" charset="0"/>
            </a:rPr>
            <a:t>[4]</a:t>
          </a:r>
          <a:r>
            <a:rPr lang="ru-RU" sz="1800" b="1" dirty="0" smtClean="0">
              <a:solidFill>
                <a:schemeClr val="bg1"/>
              </a:solidFill>
              <a:latin typeface="Georgia" panose="02040502050405020303" pitchFamily="18" charset="0"/>
            </a:rPr>
            <a:t>: </a:t>
          </a:r>
        </a:p>
        <a:p>
          <a:pPr>
            <a:spcAft>
              <a:spcPts val="0"/>
            </a:spcAft>
          </a:pPr>
          <a:r>
            <a:rPr lang="ru-RU" sz="1600" dirty="0" smtClean="0">
              <a:latin typeface="Georgia" panose="02040502050405020303" pitchFamily="18" charset="0"/>
            </a:rPr>
            <a:t>без запоров и вздутия, </a:t>
          </a:r>
        </a:p>
        <a:p>
          <a:pPr>
            <a:spcAft>
              <a:spcPts val="0"/>
            </a:spcAft>
          </a:pPr>
          <a:r>
            <a:rPr lang="ru-RU" sz="1600" dirty="0" smtClean="0">
              <a:latin typeface="Georgia" panose="02040502050405020303" pitchFamily="18" charset="0"/>
            </a:rPr>
            <a:t>не вызывает патологического роста микрофлоры </a:t>
          </a:r>
          <a:endParaRPr lang="ru-RU" sz="1600" dirty="0">
            <a:latin typeface="Georgia" panose="02040502050405020303" pitchFamily="18" charset="0"/>
          </a:endParaRPr>
        </a:p>
      </dgm:t>
    </dgm:pt>
    <dgm:pt modelId="{E0AFC6AC-4890-470A-9AE3-4FA824C26E8C}" type="parTrans" cxnId="{9D8AC413-9094-4B05-B48B-2586ADCB2F67}">
      <dgm:prSet/>
      <dgm:spPr/>
      <dgm:t>
        <a:bodyPr/>
        <a:lstStyle/>
        <a:p>
          <a:endParaRPr lang="ru-RU"/>
        </a:p>
      </dgm:t>
    </dgm:pt>
    <dgm:pt modelId="{B50FA7DF-720C-4695-ACA4-FE9997B48666}" type="sibTrans" cxnId="{9D8AC413-9094-4B05-B48B-2586ADCB2F67}">
      <dgm:prSet/>
      <dgm:spPr/>
      <dgm:t>
        <a:bodyPr/>
        <a:lstStyle/>
        <a:p>
          <a:endParaRPr lang="ru-RU"/>
        </a:p>
      </dgm:t>
    </dgm:pt>
    <dgm:pt modelId="{D1A86A20-34D6-4C9F-A83F-2180C991562F}">
      <dgm:prSet custT="1"/>
      <dgm:spPr/>
      <dgm:t>
        <a:bodyPr/>
        <a:lstStyle/>
        <a:p>
          <a:r>
            <a:rPr lang="ru-RU" sz="1600" dirty="0" smtClean="0">
              <a:latin typeface="Georgia" panose="02040502050405020303" pitchFamily="18" charset="0"/>
            </a:rPr>
            <a:t>Минимальный риск </a:t>
          </a:r>
          <a:r>
            <a:rPr lang="ru-RU" sz="1600" dirty="0" err="1" smtClean="0">
              <a:latin typeface="Georgia" panose="02040502050405020303" pitchFamily="18" charset="0"/>
            </a:rPr>
            <a:t>межлекарственного</a:t>
          </a:r>
          <a:r>
            <a:rPr lang="ru-RU" sz="1600" dirty="0" smtClean="0">
              <a:latin typeface="Georgia" panose="02040502050405020303" pitchFamily="18" charset="0"/>
            </a:rPr>
            <a:t> взаимодействия</a:t>
          </a:r>
        </a:p>
        <a:p>
          <a:r>
            <a:rPr lang="ru-RU" sz="1600" dirty="0" smtClean="0">
              <a:latin typeface="Georgia" panose="02040502050405020303" pitchFamily="18" charset="0"/>
            </a:rPr>
            <a:t>1 капсула х 3 раза до 7 дней </a:t>
          </a:r>
          <a:r>
            <a:rPr lang="en-US" sz="1600" dirty="0" smtClean="0">
              <a:latin typeface="Georgia" panose="02040502050405020303" pitchFamily="18" charset="0"/>
            </a:rPr>
            <a:t>[2]</a:t>
          </a:r>
          <a:endParaRPr lang="ru-RU" sz="1600" dirty="0">
            <a:latin typeface="Georgia" panose="02040502050405020303" pitchFamily="18" charset="0"/>
          </a:endParaRPr>
        </a:p>
      </dgm:t>
    </dgm:pt>
    <dgm:pt modelId="{E09E763E-087C-43D9-96AE-CDAAA717C634}" type="parTrans" cxnId="{FC7DDD3F-0675-4D0C-9734-4906E6BB051D}">
      <dgm:prSet/>
      <dgm:spPr/>
      <dgm:t>
        <a:bodyPr/>
        <a:lstStyle/>
        <a:p>
          <a:endParaRPr lang="ru-RU"/>
        </a:p>
      </dgm:t>
    </dgm:pt>
    <dgm:pt modelId="{35C8A262-A534-41D3-860B-6A46474E0E2E}" type="sibTrans" cxnId="{FC7DDD3F-0675-4D0C-9734-4906E6BB051D}">
      <dgm:prSet/>
      <dgm:spPr/>
      <dgm:t>
        <a:bodyPr/>
        <a:lstStyle/>
        <a:p>
          <a:endParaRPr lang="ru-RU"/>
        </a:p>
      </dgm:t>
    </dgm:pt>
    <dgm:pt modelId="{A0ADB973-4AA9-4B3E-B866-4ACD84542661}">
      <dgm:prSet custT="1"/>
      <dgm:spPr/>
      <dgm:t>
        <a:bodyPr/>
        <a:lstStyle/>
        <a:p>
          <a:r>
            <a:rPr lang="ru-RU" sz="1800" b="1" dirty="0" smtClean="0">
              <a:solidFill>
                <a:srgbClr val="FFFF00"/>
              </a:solidFill>
              <a:latin typeface="Georgia" panose="02040502050405020303" pitchFamily="18" charset="0"/>
            </a:rPr>
            <a:t>Благоприятный профиль безопасности: </a:t>
          </a:r>
        </a:p>
        <a:p>
          <a:r>
            <a:rPr lang="ru-RU" sz="1300" dirty="0" smtClean="0">
              <a:latin typeface="Georgia" panose="02040502050405020303" pitchFamily="18" charset="0"/>
            </a:rPr>
            <a:t>частота побочных эффектов до 5 раз ниже по сравнению с </a:t>
          </a:r>
          <a:r>
            <a:rPr lang="ru-RU" sz="1300" dirty="0" err="1" smtClean="0">
              <a:latin typeface="Georgia" panose="02040502050405020303" pitchFamily="18" charset="0"/>
            </a:rPr>
            <a:t>лоперамидом</a:t>
          </a:r>
          <a:r>
            <a:rPr lang="ru-RU" sz="1300" dirty="0" smtClean="0">
              <a:latin typeface="Georgia" panose="02040502050405020303" pitchFamily="18" charset="0"/>
            </a:rPr>
            <a:t> </a:t>
          </a:r>
          <a:r>
            <a:rPr lang="en-US" sz="1300" dirty="0" smtClean="0">
              <a:latin typeface="Georgia" panose="02040502050405020303" pitchFamily="18" charset="0"/>
            </a:rPr>
            <a:t>[5]</a:t>
          </a:r>
          <a:endParaRPr lang="ru-RU" sz="1300" dirty="0">
            <a:latin typeface="Georgia" panose="02040502050405020303" pitchFamily="18" charset="0"/>
          </a:endParaRPr>
        </a:p>
      </dgm:t>
    </dgm:pt>
    <dgm:pt modelId="{43B9686C-65A9-4ECC-9927-3B68623B4C5B}" type="parTrans" cxnId="{1284BB79-BDC7-4EE0-BD1E-6EF15C29803E}">
      <dgm:prSet/>
      <dgm:spPr/>
      <dgm:t>
        <a:bodyPr/>
        <a:lstStyle/>
        <a:p>
          <a:endParaRPr lang="ru-RU"/>
        </a:p>
      </dgm:t>
    </dgm:pt>
    <dgm:pt modelId="{C022C74D-E94C-491D-A125-F289750A5D1B}" type="sibTrans" cxnId="{1284BB79-BDC7-4EE0-BD1E-6EF15C29803E}">
      <dgm:prSet/>
      <dgm:spPr/>
      <dgm:t>
        <a:bodyPr/>
        <a:lstStyle/>
        <a:p>
          <a:endParaRPr lang="ru-RU"/>
        </a:p>
      </dgm:t>
    </dgm:pt>
    <dgm:pt modelId="{A6ABA15A-AF0B-498D-BF1D-37CF59F2B736}" type="pres">
      <dgm:prSet presAssocID="{80E2DEE9-58A3-4307-861D-C1048DF31759}" presName="Name0" presStyleCnt="0">
        <dgm:presLayoutVars>
          <dgm:chMax val="7"/>
          <dgm:chPref val="7"/>
          <dgm:dir/>
        </dgm:presLayoutVars>
      </dgm:prSet>
      <dgm:spPr/>
      <dgm:t>
        <a:bodyPr/>
        <a:lstStyle/>
        <a:p>
          <a:endParaRPr lang="ru-RU"/>
        </a:p>
      </dgm:t>
    </dgm:pt>
    <dgm:pt modelId="{F3700274-ADFC-44CE-9262-8D3DF83FC0CD}" type="pres">
      <dgm:prSet presAssocID="{80E2DEE9-58A3-4307-861D-C1048DF31759}" presName="Name1" presStyleCnt="0"/>
      <dgm:spPr/>
    </dgm:pt>
    <dgm:pt modelId="{1CBC659E-9789-43D8-AC03-B11A266DFDF3}" type="pres">
      <dgm:prSet presAssocID="{80E2DEE9-58A3-4307-861D-C1048DF31759}" presName="cycle" presStyleCnt="0"/>
      <dgm:spPr/>
    </dgm:pt>
    <dgm:pt modelId="{20EABC40-A4EF-4176-B37D-FDAC629BB41E}" type="pres">
      <dgm:prSet presAssocID="{80E2DEE9-58A3-4307-861D-C1048DF31759}" presName="srcNode" presStyleLbl="node1" presStyleIdx="0" presStyleCnt="6"/>
      <dgm:spPr/>
    </dgm:pt>
    <dgm:pt modelId="{DAE1C1DB-8992-4005-9376-F88BAB28932A}" type="pres">
      <dgm:prSet presAssocID="{80E2DEE9-58A3-4307-861D-C1048DF31759}" presName="conn" presStyleLbl="parChTrans1D2" presStyleIdx="0" presStyleCnt="1"/>
      <dgm:spPr/>
      <dgm:t>
        <a:bodyPr/>
        <a:lstStyle/>
        <a:p>
          <a:endParaRPr lang="ru-RU"/>
        </a:p>
      </dgm:t>
    </dgm:pt>
    <dgm:pt modelId="{F762DF77-1414-4482-9BC9-74AFF00A135B}" type="pres">
      <dgm:prSet presAssocID="{80E2DEE9-58A3-4307-861D-C1048DF31759}" presName="extraNode" presStyleLbl="node1" presStyleIdx="0" presStyleCnt="6"/>
      <dgm:spPr/>
    </dgm:pt>
    <dgm:pt modelId="{F9768F40-BB47-4854-9824-831A6BA1F323}" type="pres">
      <dgm:prSet presAssocID="{80E2DEE9-58A3-4307-861D-C1048DF31759}" presName="dstNode" presStyleLbl="node1" presStyleIdx="0" presStyleCnt="6"/>
      <dgm:spPr/>
    </dgm:pt>
    <dgm:pt modelId="{890B5754-8B66-406D-A5A3-88BA9F1B3550}" type="pres">
      <dgm:prSet presAssocID="{E7F9CCE3-8B2E-412F-A18E-9A7EDAEAA87F}" presName="text_1" presStyleLbl="node1" presStyleIdx="0" presStyleCnt="6">
        <dgm:presLayoutVars>
          <dgm:bulletEnabled val="1"/>
        </dgm:presLayoutVars>
      </dgm:prSet>
      <dgm:spPr/>
      <dgm:t>
        <a:bodyPr/>
        <a:lstStyle/>
        <a:p>
          <a:endParaRPr lang="ru-RU"/>
        </a:p>
      </dgm:t>
    </dgm:pt>
    <dgm:pt modelId="{8A20A62E-3755-46E4-91C0-7979F94C8C49}" type="pres">
      <dgm:prSet presAssocID="{E7F9CCE3-8B2E-412F-A18E-9A7EDAEAA87F}" presName="accent_1" presStyleCnt="0"/>
      <dgm:spPr/>
    </dgm:pt>
    <dgm:pt modelId="{CB28B8A4-A5A3-48DE-925B-EEF79EB52BA9}" type="pres">
      <dgm:prSet presAssocID="{E7F9CCE3-8B2E-412F-A18E-9A7EDAEAA87F}" presName="accentRepeatNode" presStyleLbl="solidFgAcc1" presStyleIdx="0" presStyleCnt="6"/>
      <dgm:spPr/>
    </dgm:pt>
    <dgm:pt modelId="{137EA68A-48D6-4206-A9C3-44631D555421}" type="pres">
      <dgm:prSet presAssocID="{3B8AA12D-BAB2-410E-A724-164825A8BD22}" presName="text_2" presStyleLbl="node1" presStyleIdx="1" presStyleCnt="6" custLinFactNeighborX="123" custLinFactNeighborY="4669">
        <dgm:presLayoutVars>
          <dgm:bulletEnabled val="1"/>
        </dgm:presLayoutVars>
      </dgm:prSet>
      <dgm:spPr/>
      <dgm:t>
        <a:bodyPr/>
        <a:lstStyle/>
        <a:p>
          <a:endParaRPr lang="ru-RU"/>
        </a:p>
      </dgm:t>
    </dgm:pt>
    <dgm:pt modelId="{0AD8DA0B-2032-450E-87AC-00FB6401D587}" type="pres">
      <dgm:prSet presAssocID="{3B8AA12D-BAB2-410E-A724-164825A8BD22}" presName="accent_2" presStyleCnt="0"/>
      <dgm:spPr/>
    </dgm:pt>
    <dgm:pt modelId="{200197CE-347C-4F72-B5B5-823094228213}" type="pres">
      <dgm:prSet presAssocID="{3B8AA12D-BAB2-410E-A724-164825A8BD22}" presName="accentRepeatNode" presStyleLbl="solidFgAcc1" presStyleIdx="1" presStyleCnt="6"/>
      <dgm:spPr/>
    </dgm:pt>
    <dgm:pt modelId="{991F17D6-07DF-42C4-AA50-E4C2B65EEF3D}" type="pres">
      <dgm:prSet presAssocID="{43FA3650-6CDF-4D1A-A191-B3E9757C7DEC}" presName="text_3" presStyleLbl="node1" presStyleIdx="2" presStyleCnt="6" custScaleX="97395" custLinFactNeighborX="2102" custLinFactNeighborY="1976">
        <dgm:presLayoutVars>
          <dgm:bulletEnabled val="1"/>
        </dgm:presLayoutVars>
      </dgm:prSet>
      <dgm:spPr/>
      <dgm:t>
        <a:bodyPr/>
        <a:lstStyle/>
        <a:p>
          <a:endParaRPr lang="ru-RU"/>
        </a:p>
      </dgm:t>
    </dgm:pt>
    <dgm:pt modelId="{43DA6EBB-0568-499B-A24E-18A5E3A6BD7D}" type="pres">
      <dgm:prSet presAssocID="{43FA3650-6CDF-4D1A-A191-B3E9757C7DEC}" presName="accent_3" presStyleCnt="0"/>
      <dgm:spPr/>
    </dgm:pt>
    <dgm:pt modelId="{11B31AAA-BE13-41EA-B95C-3D448C5BD087}" type="pres">
      <dgm:prSet presAssocID="{43FA3650-6CDF-4D1A-A191-B3E9757C7DEC}" presName="accentRepeatNode" presStyleLbl="solidFgAcc1" presStyleIdx="2" presStyleCnt="6"/>
      <dgm:spPr/>
    </dgm:pt>
    <dgm:pt modelId="{AE910806-6E8E-4A77-B35E-AC6FE5FFD5FF}" type="pres">
      <dgm:prSet presAssocID="{3F5DF0C3-889A-48EC-BAA3-1634660F1242}" presName="text_4" presStyleLbl="node1" presStyleIdx="3" presStyleCnt="6" custScaleX="99830" custScaleY="153435" custLinFactNeighborX="48" custLinFactNeighborY="2161">
        <dgm:presLayoutVars>
          <dgm:bulletEnabled val="1"/>
        </dgm:presLayoutVars>
      </dgm:prSet>
      <dgm:spPr/>
      <dgm:t>
        <a:bodyPr/>
        <a:lstStyle/>
        <a:p>
          <a:endParaRPr lang="ru-RU"/>
        </a:p>
      </dgm:t>
    </dgm:pt>
    <dgm:pt modelId="{75656425-D800-47A1-B858-5A5DF190A78F}" type="pres">
      <dgm:prSet presAssocID="{3F5DF0C3-889A-48EC-BAA3-1634660F1242}" presName="accent_4" presStyleCnt="0"/>
      <dgm:spPr/>
    </dgm:pt>
    <dgm:pt modelId="{7CF1CB64-A9F1-4DF8-9614-E40799B88AB5}" type="pres">
      <dgm:prSet presAssocID="{3F5DF0C3-889A-48EC-BAA3-1634660F1242}" presName="accentRepeatNode" presStyleLbl="solidFgAcc1" presStyleIdx="3" presStyleCnt="6"/>
      <dgm:spPr/>
    </dgm:pt>
    <dgm:pt modelId="{2C3BCD63-8CD4-4A03-BAC6-0633357D4103}" type="pres">
      <dgm:prSet presAssocID="{A0ADB973-4AA9-4B3E-B866-4ACD84542661}" presName="text_5" presStyleLbl="node1" presStyleIdx="4" presStyleCnt="6" custScaleX="100646" custScaleY="142087" custLinFactNeighborX="-670" custLinFactNeighborY="26716">
        <dgm:presLayoutVars>
          <dgm:bulletEnabled val="1"/>
        </dgm:presLayoutVars>
      </dgm:prSet>
      <dgm:spPr/>
      <dgm:t>
        <a:bodyPr/>
        <a:lstStyle/>
        <a:p>
          <a:endParaRPr lang="ru-RU"/>
        </a:p>
      </dgm:t>
    </dgm:pt>
    <dgm:pt modelId="{C39BD8FE-EA89-4B36-93FE-B1134F47C37A}" type="pres">
      <dgm:prSet presAssocID="{A0ADB973-4AA9-4B3E-B866-4ACD84542661}" presName="accent_5" presStyleCnt="0"/>
      <dgm:spPr/>
    </dgm:pt>
    <dgm:pt modelId="{D6C0BFB0-34CB-4298-B1DA-1690A9E8D048}" type="pres">
      <dgm:prSet presAssocID="{A0ADB973-4AA9-4B3E-B866-4ACD84542661}" presName="accentRepeatNode" presStyleLbl="solidFgAcc1" presStyleIdx="4" presStyleCnt="6" custLinFactNeighborX="-13096" custLinFactNeighborY="18733"/>
      <dgm:spPr/>
    </dgm:pt>
    <dgm:pt modelId="{37FA51C8-CB45-4868-BA50-A5136F5D48E4}" type="pres">
      <dgm:prSet presAssocID="{D1A86A20-34D6-4C9F-A83F-2180C991562F}" presName="text_6" presStyleLbl="node1" presStyleIdx="5" presStyleCnt="6" custLinFactNeighborX="288" custLinFactNeighborY="26126">
        <dgm:presLayoutVars>
          <dgm:bulletEnabled val="1"/>
        </dgm:presLayoutVars>
      </dgm:prSet>
      <dgm:spPr/>
      <dgm:t>
        <a:bodyPr/>
        <a:lstStyle/>
        <a:p>
          <a:endParaRPr lang="ru-RU"/>
        </a:p>
      </dgm:t>
    </dgm:pt>
    <dgm:pt modelId="{841E5CB0-53DC-439A-A147-26255A76D75B}" type="pres">
      <dgm:prSet presAssocID="{D1A86A20-34D6-4C9F-A83F-2180C991562F}" presName="accent_6" presStyleCnt="0"/>
      <dgm:spPr/>
    </dgm:pt>
    <dgm:pt modelId="{E6BA7FBD-B723-46D2-97E8-054BE039FF98}" type="pres">
      <dgm:prSet presAssocID="{D1A86A20-34D6-4C9F-A83F-2180C991562F}" presName="accentRepeatNode" presStyleLbl="solidFgAcc1" presStyleIdx="5" presStyleCnt="6" custLinFactNeighborX="-5682" custLinFactNeighborY="19888"/>
      <dgm:spPr/>
    </dgm:pt>
  </dgm:ptLst>
  <dgm:cxnLst>
    <dgm:cxn modelId="{455A28E7-ACE8-468B-BB9C-F7CDC9F95A93}" type="presOf" srcId="{3B8AA12D-BAB2-410E-A724-164825A8BD22}" destId="{137EA68A-48D6-4206-A9C3-44631D555421}" srcOrd="0" destOrd="0" presId="urn:microsoft.com/office/officeart/2008/layout/VerticalCurvedList"/>
    <dgm:cxn modelId="{E7CF7CA7-1711-42E0-A7E9-87868BC6C96C}" type="presOf" srcId="{A0ADB973-4AA9-4B3E-B866-4ACD84542661}" destId="{2C3BCD63-8CD4-4A03-BAC6-0633357D4103}" srcOrd="0" destOrd="0" presId="urn:microsoft.com/office/officeart/2008/layout/VerticalCurvedList"/>
    <dgm:cxn modelId="{099C8288-BA1A-42DB-917C-80A21F6ED61B}" type="presOf" srcId="{D1A86A20-34D6-4C9F-A83F-2180C991562F}" destId="{37FA51C8-CB45-4868-BA50-A5136F5D48E4}" srcOrd="0" destOrd="0" presId="urn:microsoft.com/office/officeart/2008/layout/VerticalCurvedList"/>
    <dgm:cxn modelId="{C9FF5A14-CC04-42C5-BB2E-6B2503777562}" type="presOf" srcId="{43FA3650-6CDF-4D1A-A191-B3E9757C7DEC}" destId="{991F17D6-07DF-42C4-AA50-E4C2B65EEF3D}" srcOrd="0" destOrd="0" presId="urn:microsoft.com/office/officeart/2008/layout/VerticalCurvedList"/>
    <dgm:cxn modelId="{B93CB563-B37E-4A7A-BD1E-C1192FD26C59}" type="presOf" srcId="{8720A771-B403-4C34-AC2C-772E9FF9A49C}" destId="{DAE1C1DB-8992-4005-9376-F88BAB28932A}" srcOrd="0" destOrd="0" presId="urn:microsoft.com/office/officeart/2008/layout/VerticalCurvedList"/>
    <dgm:cxn modelId="{12788E89-39F2-490C-8507-8F588590AE4C}" srcId="{80E2DEE9-58A3-4307-861D-C1048DF31759}" destId="{E7F9CCE3-8B2E-412F-A18E-9A7EDAEAA87F}" srcOrd="0" destOrd="0" parTransId="{F1910AA7-08F7-4245-9B74-E4269EEC74EE}" sibTransId="{8720A771-B403-4C34-AC2C-772E9FF9A49C}"/>
    <dgm:cxn modelId="{9D8AC413-9094-4B05-B48B-2586ADCB2F67}" srcId="{80E2DEE9-58A3-4307-861D-C1048DF31759}" destId="{3F5DF0C3-889A-48EC-BAA3-1634660F1242}" srcOrd="3" destOrd="0" parTransId="{E0AFC6AC-4890-470A-9AE3-4FA824C26E8C}" sibTransId="{B50FA7DF-720C-4695-ACA4-FE9997B48666}"/>
    <dgm:cxn modelId="{FC7DDD3F-0675-4D0C-9734-4906E6BB051D}" srcId="{80E2DEE9-58A3-4307-861D-C1048DF31759}" destId="{D1A86A20-34D6-4C9F-A83F-2180C991562F}" srcOrd="5" destOrd="0" parTransId="{E09E763E-087C-43D9-96AE-CDAAA717C634}" sibTransId="{35C8A262-A534-41D3-860B-6A46474E0E2E}"/>
    <dgm:cxn modelId="{B84F80B4-8659-4E41-A016-54C4CC1178A6}" type="presOf" srcId="{80E2DEE9-58A3-4307-861D-C1048DF31759}" destId="{A6ABA15A-AF0B-498D-BF1D-37CF59F2B736}" srcOrd="0" destOrd="0" presId="urn:microsoft.com/office/officeart/2008/layout/VerticalCurvedList"/>
    <dgm:cxn modelId="{92445E96-3C42-4F7E-ABF5-7F5F3FB57E48}" type="presOf" srcId="{3F5DF0C3-889A-48EC-BAA3-1634660F1242}" destId="{AE910806-6E8E-4A77-B35E-AC6FE5FFD5FF}" srcOrd="0" destOrd="0" presId="urn:microsoft.com/office/officeart/2008/layout/VerticalCurvedList"/>
    <dgm:cxn modelId="{148FF8AE-CCBF-44F9-B310-3201CB72091B}" type="presOf" srcId="{E7F9CCE3-8B2E-412F-A18E-9A7EDAEAA87F}" destId="{890B5754-8B66-406D-A5A3-88BA9F1B3550}" srcOrd="0" destOrd="0" presId="urn:microsoft.com/office/officeart/2008/layout/VerticalCurvedList"/>
    <dgm:cxn modelId="{1284BB79-BDC7-4EE0-BD1E-6EF15C29803E}" srcId="{80E2DEE9-58A3-4307-861D-C1048DF31759}" destId="{A0ADB973-4AA9-4B3E-B866-4ACD84542661}" srcOrd="4" destOrd="0" parTransId="{43B9686C-65A9-4ECC-9927-3B68623B4C5B}" sibTransId="{C022C74D-E94C-491D-A125-F289750A5D1B}"/>
    <dgm:cxn modelId="{B4B0054F-5A6A-43AC-B0CB-91214B48CA42}" srcId="{80E2DEE9-58A3-4307-861D-C1048DF31759}" destId="{43FA3650-6CDF-4D1A-A191-B3E9757C7DEC}" srcOrd="2" destOrd="0" parTransId="{7FA0DB4C-D34F-43EE-9095-DDDAD3E096B7}" sibTransId="{E77BEB38-E4DD-470F-A67D-CCD4D435131E}"/>
    <dgm:cxn modelId="{4714ECD8-8D6E-4AC6-9D4C-B3EE397C4A6A}" srcId="{80E2DEE9-58A3-4307-861D-C1048DF31759}" destId="{3B8AA12D-BAB2-410E-A724-164825A8BD22}" srcOrd="1" destOrd="0" parTransId="{807F68F6-3558-4266-9BC5-1366738D4531}" sibTransId="{4AA63514-D432-444E-A828-6086AFDC46DE}"/>
    <dgm:cxn modelId="{CBF6AA7D-90D5-4182-A09F-C050F314359A}" type="presParOf" srcId="{A6ABA15A-AF0B-498D-BF1D-37CF59F2B736}" destId="{F3700274-ADFC-44CE-9262-8D3DF83FC0CD}" srcOrd="0" destOrd="0" presId="urn:microsoft.com/office/officeart/2008/layout/VerticalCurvedList"/>
    <dgm:cxn modelId="{B48ACC5C-5554-4DE7-80DF-38CB8D9A8468}" type="presParOf" srcId="{F3700274-ADFC-44CE-9262-8D3DF83FC0CD}" destId="{1CBC659E-9789-43D8-AC03-B11A266DFDF3}" srcOrd="0" destOrd="0" presId="urn:microsoft.com/office/officeart/2008/layout/VerticalCurvedList"/>
    <dgm:cxn modelId="{AD76366A-C5C4-422C-BCBE-B8237FEC256E}" type="presParOf" srcId="{1CBC659E-9789-43D8-AC03-B11A266DFDF3}" destId="{20EABC40-A4EF-4176-B37D-FDAC629BB41E}" srcOrd="0" destOrd="0" presId="urn:microsoft.com/office/officeart/2008/layout/VerticalCurvedList"/>
    <dgm:cxn modelId="{9A97DB08-DECB-48F6-9F74-2AB84E3165B3}" type="presParOf" srcId="{1CBC659E-9789-43D8-AC03-B11A266DFDF3}" destId="{DAE1C1DB-8992-4005-9376-F88BAB28932A}" srcOrd="1" destOrd="0" presId="urn:microsoft.com/office/officeart/2008/layout/VerticalCurvedList"/>
    <dgm:cxn modelId="{59CAD863-E348-4E95-8DA1-E46DFC91DE5F}" type="presParOf" srcId="{1CBC659E-9789-43D8-AC03-B11A266DFDF3}" destId="{F762DF77-1414-4482-9BC9-74AFF00A135B}" srcOrd="2" destOrd="0" presId="urn:microsoft.com/office/officeart/2008/layout/VerticalCurvedList"/>
    <dgm:cxn modelId="{B5A31E96-BE6D-4E3B-8DCD-160E9C93BD1F}" type="presParOf" srcId="{1CBC659E-9789-43D8-AC03-B11A266DFDF3}" destId="{F9768F40-BB47-4854-9824-831A6BA1F323}" srcOrd="3" destOrd="0" presId="urn:microsoft.com/office/officeart/2008/layout/VerticalCurvedList"/>
    <dgm:cxn modelId="{A1AAD6AB-E691-4B0E-A147-EAAFC1D2AE38}" type="presParOf" srcId="{F3700274-ADFC-44CE-9262-8D3DF83FC0CD}" destId="{890B5754-8B66-406D-A5A3-88BA9F1B3550}" srcOrd="1" destOrd="0" presId="urn:microsoft.com/office/officeart/2008/layout/VerticalCurvedList"/>
    <dgm:cxn modelId="{1D107715-5A98-4D50-AE14-10C71645DAC0}" type="presParOf" srcId="{F3700274-ADFC-44CE-9262-8D3DF83FC0CD}" destId="{8A20A62E-3755-46E4-91C0-7979F94C8C49}" srcOrd="2" destOrd="0" presId="urn:microsoft.com/office/officeart/2008/layout/VerticalCurvedList"/>
    <dgm:cxn modelId="{5759B83B-0F6A-4335-9822-DC1D3FD1B282}" type="presParOf" srcId="{8A20A62E-3755-46E4-91C0-7979F94C8C49}" destId="{CB28B8A4-A5A3-48DE-925B-EEF79EB52BA9}" srcOrd="0" destOrd="0" presId="urn:microsoft.com/office/officeart/2008/layout/VerticalCurvedList"/>
    <dgm:cxn modelId="{D88EF979-9E52-4614-AB53-239A35AA36A9}" type="presParOf" srcId="{F3700274-ADFC-44CE-9262-8D3DF83FC0CD}" destId="{137EA68A-48D6-4206-A9C3-44631D555421}" srcOrd="3" destOrd="0" presId="urn:microsoft.com/office/officeart/2008/layout/VerticalCurvedList"/>
    <dgm:cxn modelId="{3EAF30F7-D91D-4375-9715-E13DE91FB504}" type="presParOf" srcId="{F3700274-ADFC-44CE-9262-8D3DF83FC0CD}" destId="{0AD8DA0B-2032-450E-87AC-00FB6401D587}" srcOrd="4" destOrd="0" presId="urn:microsoft.com/office/officeart/2008/layout/VerticalCurvedList"/>
    <dgm:cxn modelId="{1E3C3311-120A-4550-B458-95D39777139B}" type="presParOf" srcId="{0AD8DA0B-2032-450E-87AC-00FB6401D587}" destId="{200197CE-347C-4F72-B5B5-823094228213}" srcOrd="0" destOrd="0" presId="urn:microsoft.com/office/officeart/2008/layout/VerticalCurvedList"/>
    <dgm:cxn modelId="{41B70AE2-C4D0-4540-8776-AA86863AC332}" type="presParOf" srcId="{F3700274-ADFC-44CE-9262-8D3DF83FC0CD}" destId="{991F17D6-07DF-42C4-AA50-E4C2B65EEF3D}" srcOrd="5" destOrd="0" presId="urn:microsoft.com/office/officeart/2008/layout/VerticalCurvedList"/>
    <dgm:cxn modelId="{9197B999-FA12-469F-A306-2F7FF787E6A0}" type="presParOf" srcId="{F3700274-ADFC-44CE-9262-8D3DF83FC0CD}" destId="{43DA6EBB-0568-499B-A24E-18A5E3A6BD7D}" srcOrd="6" destOrd="0" presId="urn:microsoft.com/office/officeart/2008/layout/VerticalCurvedList"/>
    <dgm:cxn modelId="{7AD2A434-DBD5-4BCE-902C-C4EADB5D62BF}" type="presParOf" srcId="{43DA6EBB-0568-499B-A24E-18A5E3A6BD7D}" destId="{11B31AAA-BE13-41EA-B95C-3D448C5BD087}" srcOrd="0" destOrd="0" presId="urn:microsoft.com/office/officeart/2008/layout/VerticalCurvedList"/>
    <dgm:cxn modelId="{43CA792E-56DE-4FDB-BCFB-2384284436B9}" type="presParOf" srcId="{F3700274-ADFC-44CE-9262-8D3DF83FC0CD}" destId="{AE910806-6E8E-4A77-B35E-AC6FE5FFD5FF}" srcOrd="7" destOrd="0" presId="urn:microsoft.com/office/officeart/2008/layout/VerticalCurvedList"/>
    <dgm:cxn modelId="{34114E3F-1CF5-41B8-82E3-0D8993A19260}" type="presParOf" srcId="{F3700274-ADFC-44CE-9262-8D3DF83FC0CD}" destId="{75656425-D800-47A1-B858-5A5DF190A78F}" srcOrd="8" destOrd="0" presId="urn:microsoft.com/office/officeart/2008/layout/VerticalCurvedList"/>
    <dgm:cxn modelId="{65EAF6E5-9E2D-46AB-BE09-D7E0242B8EC7}" type="presParOf" srcId="{75656425-D800-47A1-B858-5A5DF190A78F}" destId="{7CF1CB64-A9F1-4DF8-9614-E40799B88AB5}" srcOrd="0" destOrd="0" presId="urn:microsoft.com/office/officeart/2008/layout/VerticalCurvedList"/>
    <dgm:cxn modelId="{CD0A74F9-18EC-4F92-91F4-5A15C1FB9B9F}" type="presParOf" srcId="{F3700274-ADFC-44CE-9262-8D3DF83FC0CD}" destId="{2C3BCD63-8CD4-4A03-BAC6-0633357D4103}" srcOrd="9" destOrd="0" presId="urn:microsoft.com/office/officeart/2008/layout/VerticalCurvedList"/>
    <dgm:cxn modelId="{A2785B91-E2D5-48CE-83F2-9CDF86C880CD}" type="presParOf" srcId="{F3700274-ADFC-44CE-9262-8D3DF83FC0CD}" destId="{C39BD8FE-EA89-4B36-93FE-B1134F47C37A}" srcOrd="10" destOrd="0" presId="urn:microsoft.com/office/officeart/2008/layout/VerticalCurvedList"/>
    <dgm:cxn modelId="{81B1FE8F-4B54-43BF-AF77-5A90D24ACCB1}" type="presParOf" srcId="{C39BD8FE-EA89-4B36-93FE-B1134F47C37A}" destId="{D6C0BFB0-34CB-4298-B1DA-1690A9E8D048}" srcOrd="0" destOrd="0" presId="urn:microsoft.com/office/officeart/2008/layout/VerticalCurvedList"/>
    <dgm:cxn modelId="{511E417C-BB76-4FA9-94E6-26854274C7B4}" type="presParOf" srcId="{F3700274-ADFC-44CE-9262-8D3DF83FC0CD}" destId="{37FA51C8-CB45-4868-BA50-A5136F5D48E4}" srcOrd="11" destOrd="0" presId="urn:microsoft.com/office/officeart/2008/layout/VerticalCurvedList"/>
    <dgm:cxn modelId="{5FA66F55-1BE9-416E-A55C-EAA6F2FB2F99}" type="presParOf" srcId="{F3700274-ADFC-44CE-9262-8D3DF83FC0CD}" destId="{841E5CB0-53DC-439A-A147-26255A76D75B}" srcOrd="12" destOrd="0" presId="urn:microsoft.com/office/officeart/2008/layout/VerticalCurvedList"/>
    <dgm:cxn modelId="{3D5792C2-92F1-473D-9C7E-E7B2736EB0EB}" type="presParOf" srcId="{841E5CB0-53DC-439A-A147-26255A76D75B}" destId="{E6BA7FBD-B723-46D2-97E8-054BE039FF9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48DC1-6B4D-4A7F-BA57-6CE061CC6D80}">
      <dsp:nvSpPr>
        <dsp:cNvPr id="0" name=""/>
        <dsp:cNvSpPr/>
      </dsp:nvSpPr>
      <dsp:spPr>
        <a:xfrm>
          <a:off x="-4594335" y="-704407"/>
          <a:ext cx="5472816" cy="5472816"/>
        </a:xfrm>
        <a:prstGeom prst="blockArc">
          <a:avLst>
            <a:gd name="adj1" fmla="val 18900000"/>
            <a:gd name="adj2" fmla="val 2700000"/>
            <a:gd name="adj3" fmla="val 395"/>
          </a:avLst>
        </a:pr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46EB3-57E1-4177-883A-23D39B2E3260}">
      <dsp:nvSpPr>
        <dsp:cNvPr id="0" name=""/>
        <dsp:cNvSpPr/>
      </dsp:nvSpPr>
      <dsp:spPr>
        <a:xfrm>
          <a:off x="564979" y="406400"/>
          <a:ext cx="4852441" cy="812800"/>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0800" rIns="50800" bIns="50800" numCol="1" spcCol="1270" anchor="ctr" anchorCtr="0">
          <a:noAutofit/>
        </a:bodyPr>
        <a:lstStyle/>
        <a:p>
          <a:pPr lvl="0" algn="l" defTabSz="889000">
            <a:lnSpc>
              <a:spcPct val="90000"/>
            </a:lnSpc>
            <a:spcBef>
              <a:spcPct val="0"/>
            </a:spcBef>
            <a:spcAft>
              <a:spcPct val="35000"/>
            </a:spcAft>
          </a:pPr>
          <a:r>
            <a:rPr lang="ru-RU" sz="2000" kern="1200" smtClean="0">
              <a:solidFill>
                <a:schemeClr val="tx1"/>
              </a:solidFill>
              <a:latin typeface="Georgia" panose="02040502050405020303" pitchFamily="18" charset="0"/>
              <a:cs typeface="Calibri" panose="020F0502020204030204" pitchFamily="34" charset="0"/>
            </a:rPr>
            <a:t>Частота стула  3 и более раз в сутки</a:t>
          </a:r>
          <a:endParaRPr lang="ru-RU" sz="2000" kern="1200" dirty="0" smtClean="0">
            <a:solidFill>
              <a:schemeClr val="tx1"/>
            </a:solidFill>
            <a:latin typeface="Georgia" panose="02040502050405020303" pitchFamily="18" charset="0"/>
            <a:cs typeface="Calibri" panose="020F0502020204030204" pitchFamily="34" charset="0"/>
          </a:endParaRPr>
        </a:p>
      </dsp:txBody>
      <dsp:txXfrm>
        <a:off x="564979" y="406400"/>
        <a:ext cx="4852441" cy="812800"/>
      </dsp:txXfrm>
    </dsp:sp>
    <dsp:sp modelId="{48226ED8-3C99-4843-A1F5-5415329E0689}">
      <dsp:nvSpPr>
        <dsp:cNvPr id="0" name=""/>
        <dsp:cNvSpPr/>
      </dsp:nvSpPr>
      <dsp:spPr>
        <a:xfrm>
          <a:off x="56979" y="304800"/>
          <a:ext cx="1015999" cy="1015999"/>
        </a:xfrm>
        <a:prstGeom prst="ellipse">
          <a:avLst/>
        </a:prstGeom>
        <a:solidFill>
          <a:schemeClr val="lt1">
            <a:hueOff val="0"/>
            <a:satOff val="0"/>
            <a:lumOff val="0"/>
            <a:alphaOff val="0"/>
          </a:schemeClr>
        </a:solidFill>
        <a:ln w="1905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C6037B-93BE-461A-9821-6A62F901A6AB}">
      <dsp:nvSpPr>
        <dsp:cNvPr id="0" name=""/>
        <dsp:cNvSpPr/>
      </dsp:nvSpPr>
      <dsp:spPr>
        <a:xfrm>
          <a:off x="860432" y="1625599"/>
          <a:ext cx="4556988" cy="812800"/>
        </a:xfrm>
        <a:prstGeom prst="rect">
          <a:avLst/>
        </a:prstGeom>
        <a:solidFill>
          <a:schemeClr val="accent1">
            <a:shade val="50000"/>
            <a:hueOff val="-563547"/>
            <a:satOff val="-44938"/>
            <a:lumOff val="348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0800" rIns="50800" bIns="50800" numCol="1" spcCol="1270" anchor="ctr" anchorCtr="0">
          <a:noAutofit/>
        </a:bodyPr>
        <a:lstStyle/>
        <a:p>
          <a:pPr lvl="0" algn="l" defTabSz="889000">
            <a:lnSpc>
              <a:spcPct val="90000"/>
            </a:lnSpc>
            <a:spcBef>
              <a:spcPct val="0"/>
            </a:spcBef>
            <a:spcAft>
              <a:spcPct val="35000"/>
            </a:spcAft>
          </a:pPr>
          <a:r>
            <a:rPr lang="ru-RU" sz="2000" kern="1200" smtClean="0">
              <a:solidFill>
                <a:schemeClr val="tx1"/>
              </a:solidFill>
              <a:latin typeface="Georgia" panose="02040502050405020303" pitchFamily="18" charset="0"/>
              <a:cs typeface="Calibri" panose="020F0502020204030204" pitchFamily="34" charset="0"/>
            </a:rPr>
            <a:t>Стул жидкий или неоформленный</a:t>
          </a:r>
          <a:endParaRPr lang="ru-RU" sz="2000" kern="1200" dirty="0" smtClean="0">
            <a:solidFill>
              <a:schemeClr val="tx1"/>
            </a:solidFill>
            <a:latin typeface="Georgia" panose="02040502050405020303" pitchFamily="18" charset="0"/>
            <a:cs typeface="Calibri" panose="020F0502020204030204" pitchFamily="34" charset="0"/>
          </a:endParaRPr>
        </a:p>
      </dsp:txBody>
      <dsp:txXfrm>
        <a:off x="860432" y="1625599"/>
        <a:ext cx="4556988" cy="812800"/>
      </dsp:txXfrm>
    </dsp:sp>
    <dsp:sp modelId="{6CCC2549-D9E0-4EF7-B1B6-10D4E77C2B50}">
      <dsp:nvSpPr>
        <dsp:cNvPr id="0" name=""/>
        <dsp:cNvSpPr/>
      </dsp:nvSpPr>
      <dsp:spPr>
        <a:xfrm>
          <a:off x="352432" y="1523999"/>
          <a:ext cx="1015999" cy="1015999"/>
        </a:xfrm>
        <a:prstGeom prst="ellipse">
          <a:avLst/>
        </a:prstGeom>
        <a:solidFill>
          <a:schemeClr val="lt1">
            <a:hueOff val="0"/>
            <a:satOff val="0"/>
            <a:lumOff val="0"/>
            <a:alphaOff val="0"/>
          </a:schemeClr>
        </a:solidFill>
        <a:ln w="19050" cap="flat" cmpd="sng" algn="ctr">
          <a:solidFill>
            <a:schemeClr val="accent1">
              <a:shade val="50000"/>
              <a:hueOff val="-563547"/>
              <a:satOff val="-44938"/>
              <a:lumOff val="34879"/>
              <a:alphaOff val="0"/>
            </a:schemeClr>
          </a:solidFill>
          <a:prstDash val="solid"/>
        </a:ln>
        <a:effectLst/>
      </dsp:spPr>
      <dsp:style>
        <a:lnRef idx="2">
          <a:scrgbClr r="0" g="0" b="0"/>
        </a:lnRef>
        <a:fillRef idx="1">
          <a:scrgbClr r="0" g="0" b="0"/>
        </a:fillRef>
        <a:effectRef idx="0">
          <a:scrgbClr r="0" g="0" b="0"/>
        </a:effectRef>
        <a:fontRef idx="minor"/>
      </dsp:style>
    </dsp:sp>
    <dsp:sp modelId="{CFD360F8-6A41-441F-997C-A70EE5F009FB}">
      <dsp:nvSpPr>
        <dsp:cNvPr id="0" name=""/>
        <dsp:cNvSpPr/>
      </dsp:nvSpPr>
      <dsp:spPr>
        <a:xfrm>
          <a:off x="564979" y="2844800"/>
          <a:ext cx="4852441" cy="812800"/>
        </a:xfrm>
        <a:prstGeom prst="rect">
          <a:avLst/>
        </a:prstGeom>
        <a:solidFill>
          <a:schemeClr val="accent1">
            <a:shade val="50000"/>
            <a:hueOff val="-563547"/>
            <a:satOff val="-44938"/>
            <a:lumOff val="348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0800" rIns="50800" bIns="50800" numCol="1" spcCol="1270" anchor="ctr" anchorCtr="0">
          <a:noAutofit/>
        </a:bodyPr>
        <a:lstStyle/>
        <a:p>
          <a:pPr lvl="0" algn="l" defTabSz="889000">
            <a:lnSpc>
              <a:spcPct val="90000"/>
            </a:lnSpc>
            <a:spcBef>
              <a:spcPct val="0"/>
            </a:spcBef>
            <a:spcAft>
              <a:spcPct val="35000"/>
            </a:spcAft>
          </a:pPr>
          <a:r>
            <a:rPr lang="ru-RU" sz="2000" kern="1200" smtClean="0">
              <a:solidFill>
                <a:schemeClr val="tx1"/>
              </a:solidFill>
              <a:latin typeface="Georgia" panose="02040502050405020303" pitchFamily="18" charset="0"/>
              <a:cs typeface="Calibri" panose="020F0502020204030204" pitchFamily="34" charset="0"/>
            </a:rPr>
            <a:t>Продолжительность</a:t>
          </a:r>
          <a:r>
            <a:rPr lang="en-US" sz="2000" kern="1200" smtClean="0">
              <a:solidFill>
                <a:schemeClr val="tx1"/>
              </a:solidFill>
              <a:latin typeface="Georgia" panose="02040502050405020303" pitchFamily="18" charset="0"/>
              <a:cs typeface="Calibri" panose="020F0502020204030204" pitchFamily="34" charset="0"/>
            </a:rPr>
            <a:t> </a:t>
          </a:r>
          <a:r>
            <a:rPr lang="ru-RU" sz="2000" kern="1200" smtClean="0">
              <a:solidFill>
                <a:schemeClr val="tx1"/>
              </a:solidFill>
              <a:latin typeface="Georgia" panose="02040502050405020303" pitchFamily="18" charset="0"/>
              <a:cs typeface="Calibri" panose="020F0502020204030204" pitchFamily="34" charset="0"/>
            </a:rPr>
            <a:t>диареи  менее 14 дней</a:t>
          </a:r>
          <a:endParaRPr lang="ru-RU" sz="2000" kern="1200" dirty="0">
            <a:solidFill>
              <a:schemeClr val="tx1"/>
            </a:solidFill>
            <a:latin typeface="Georgia" panose="02040502050405020303" pitchFamily="18" charset="0"/>
            <a:cs typeface="Calibri" panose="020F0502020204030204" pitchFamily="34" charset="0"/>
          </a:endParaRPr>
        </a:p>
      </dsp:txBody>
      <dsp:txXfrm>
        <a:off x="564979" y="2844800"/>
        <a:ext cx="4852441" cy="812800"/>
      </dsp:txXfrm>
    </dsp:sp>
    <dsp:sp modelId="{E2C72CE0-AA0C-491C-96D1-352404E326C8}">
      <dsp:nvSpPr>
        <dsp:cNvPr id="0" name=""/>
        <dsp:cNvSpPr/>
      </dsp:nvSpPr>
      <dsp:spPr>
        <a:xfrm>
          <a:off x="56979" y="2743200"/>
          <a:ext cx="1015999" cy="1015999"/>
        </a:xfrm>
        <a:prstGeom prst="ellipse">
          <a:avLst/>
        </a:prstGeom>
        <a:solidFill>
          <a:schemeClr val="lt1">
            <a:hueOff val="0"/>
            <a:satOff val="0"/>
            <a:lumOff val="0"/>
            <a:alphaOff val="0"/>
          </a:schemeClr>
        </a:solidFill>
        <a:ln w="19050" cap="flat" cmpd="sng" algn="ctr">
          <a:solidFill>
            <a:schemeClr val="accent1">
              <a:shade val="50000"/>
              <a:hueOff val="-563547"/>
              <a:satOff val="-44938"/>
              <a:lumOff val="3487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1C1DB-8992-4005-9376-F88BAB28932A}">
      <dsp:nvSpPr>
        <dsp:cNvPr id="0" name=""/>
        <dsp:cNvSpPr/>
      </dsp:nvSpPr>
      <dsp:spPr>
        <a:xfrm>
          <a:off x="-5954765" y="-909741"/>
          <a:ext cx="7077283" cy="7077283"/>
        </a:xfrm>
        <a:prstGeom prst="blockArc">
          <a:avLst>
            <a:gd name="adj1" fmla="val 18900000"/>
            <a:gd name="adj2" fmla="val 2700000"/>
            <a:gd name="adj3" fmla="val 305"/>
          </a:avLst>
        </a:pr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B5754-8B66-406D-A5A3-88BA9F1B3550}">
      <dsp:nvSpPr>
        <dsp:cNvPr id="0" name=""/>
        <dsp:cNvSpPr/>
      </dsp:nvSpPr>
      <dsp:spPr>
        <a:xfrm>
          <a:off x="411983" y="276875"/>
          <a:ext cx="6514589" cy="553541"/>
        </a:xfrm>
        <a:prstGeom prst="rect">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373" tIns="40640" rIns="40640" bIns="40640" numCol="1" spcCol="1270" anchor="ctr" anchorCtr="0">
          <a:noAutofit/>
        </a:bodyPr>
        <a:lstStyle/>
        <a:p>
          <a:pPr lvl="0" algn="l" defTabSz="711200">
            <a:lnSpc>
              <a:spcPct val="90000"/>
            </a:lnSpc>
            <a:spcBef>
              <a:spcPct val="0"/>
            </a:spcBef>
            <a:spcAft>
              <a:spcPct val="35000"/>
            </a:spcAft>
          </a:pPr>
          <a:r>
            <a:rPr lang="ru-RU" sz="1600" b="1" kern="1200" dirty="0" err="1" smtClean="0">
              <a:solidFill>
                <a:srgbClr val="FFFF00"/>
              </a:solidFill>
              <a:latin typeface="Georgia" panose="02040502050405020303" pitchFamily="18" charset="0"/>
            </a:rPr>
            <a:t>Антисекреторный</a:t>
          </a:r>
          <a:r>
            <a:rPr lang="ru-RU" sz="1600" b="1" kern="1200" dirty="0" smtClean="0">
              <a:solidFill>
                <a:srgbClr val="FFFF00"/>
              </a:solidFill>
              <a:latin typeface="Georgia" panose="02040502050405020303" pitchFamily="18" charset="0"/>
            </a:rPr>
            <a:t> механизм действия:</a:t>
          </a:r>
          <a:r>
            <a:rPr lang="ru-RU" sz="1600" b="1" kern="1200" dirty="0" smtClean="0">
              <a:latin typeface="Georgia" panose="02040502050405020303" pitchFamily="18" charset="0"/>
            </a:rPr>
            <a:t> </a:t>
          </a:r>
          <a:r>
            <a:rPr lang="ru-RU" sz="1600" kern="1200" dirty="0" smtClean="0">
              <a:latin typeface="Georgia" panose="02040502050405020303" pitchFamily="18" charset="0"/>
            </a:rPr>
            <a:t>останавливает потери воды и электролитов с жидким стулом </a:t>
          </a:r>
          <a:r>
            <a:rPr lang="en-US" sz="1600" kern="1200" dirty="0" smtClean="0">
              <a:latin typeface="Georgia" panose="02040502050405020303" pitchFamily="18" charset="0"/>
            </a:rPr>
            <a:t>[1]</a:t>
          </a:r>
          <a:endParaRPr lang="ru-RU" sz="1600" kern="1200" dirty="0">
            <a:latin typeface="Georgia" panose="02040502050405020303" pitchFamily="18" charset="0"/>
          </a:endParaRPr>
        </a:p>
      </dsp:txBody>
      <dsp:txXfrm>
        <a:off x="411983" y="276875"/>
        <a:ext cx="6514589" cy="553541"/>
      </dsp:txXfrm>
    </dsp:sp>
    <dsp:sp modelId="{CB28B8A4-A5A3-48DE-925B-EEF79EB52BA9}">
      <dsp:nvSpPr>
        <dsp:cNvPr id="0" name=""/>
        <dsp:cNvSpPr/>
      </dsp:nvSpPr>
      <dsp:spPr>
        <a:xfrm>
          <a:off x="66020" y="207683"/>
          <a:ext cx="691926" cy="691926"/>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7EA68A-48D6-4206-A9C3-44631D555421}">
      <dsp:nvSpPr>
        <dsp:cNvPr id="0" name=""/>
        <dsp:cNvSpPr/>
      </dsp:nvSpPr>
      <dsp:spPr>
        <a:xfrm>
          <a:off x="874761" y="1132927"/>
          <a:ext cx="6059263" cy="553541"/>
        </a:xfrm>
        <a:prstGeom prst="rect">
          <a:avLst/>
        </a:prstGeom>
        <a:solidFill>
          <a:schemeClr val="accent1">
            <a:shade val="80000"/>
            <a:hueOff val="-166569"/>
            <a:satOff val="-12981"/>
            <a:lumOff val="75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373" tIns="40640" rIns="40640" bIns="4064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bg1"/>
              </a:solidFill>
              <a:latin typeface="Georgia" panose="02040502050405020303" pitchFamily="18" charset="0"/>
            </a:rPr>
            <a:t>Начало действия </a:t>
          </a:r>
          <a:r>
            <a:rPr lang="ru-RU" sz="1600" b="1" kern="1200" dirty="0" smtClean="0">
              <a:solidFill>
                <a:srgbClr val="FFFF00"/>
              </a:solidFill>
              <a:latin typeface="Georgia" panose="02040502050405020303" pitchFamily="18" charset="0"/>
            </a:rPr>
            <a:t>через 30 мин </a:t>
          </a:r>
          <a:r>
            <a:rPr lang="en-US" sz="1600" b="1" kern="1200" dirty="0" smtClean="0">
              <a:solidFill>
                <a:schemeClr val="bg1"/>
              </a:solidFill>
              <a:latin typeface="Georgia" panose="02040502050405020303" pitchFamily="18" charset="0"/>
            </a:rPr>
            <a:t>[</a:t>
          </a:r>
          <a:r>
            <a:rPr lang="en-US" sz="1600" kern="1200" dirty="0" smtClean="0">
              <a:latin typeface="Georgia" panose="02040502050405020303" pitchFamily="18" charset="0"/>
            </a:rPr>
            <a:t>2]</a:t>
          </a:r>
          <a:endParaRPr lang="ru-RU" sz="1600" kern="1200" dirty="0">
            <a:latin typeface="Georgia" panose="02040502050405020303" pitchFamily="18" charset="0"/>
          </a:endParaRPr>
        </a:p>
      </dsp:txBody>
      <dsp:txXfrm>
        <a:off x="874761" y="1132927"/>
        <a:ext cx="6059263" cy="553541"/>
      </dsp:txXfrm>
    </dsp:sp>
    <dsp:sp modelId="{200197CE-347C-4F72-B5B5-823094228213}">
      <dsp:nvSpPr>
        <dsp:cNvPr id="0" name=""/>
        <dsp:cNvSpPr/>
      </dsp:nvSpPr>
      <dsp:spPr>
        <a:xfrm>
          <a:off x="521345" y="1037889"/>
          <a:ext cx="691926" cy="691926"/>
        </a:xfrm>
        <a:prstGeom prst="ellipse">
          <a:avLst/>
        </a:prstGeom>
        <a:solidFill>
          <a:schemeClr val="lt1">
            <a:hueOff val="0"/>
            <a:satOff val="0"/>
            <a:lumOff val="0"/>
            <a:alphaOff val="0"/>
          </a:schemeClr>
        </a:solidFill>
        <a:ln w="15875" cap="flat" cmpd="sng" algn="ctr">
          <a:solidFill>
            <a:schemeClr val="accent1">
              <a:shade val="80000"/>
              <a:hueOff val="-166569"/>
              <a:satOff val="-12981"/>
              <a:lumOff val="7598"/>
              <a:alphaOff val="0"/>
            </a:schemeClr>
          </a:solidFill>
          <a:prstDash val="solid"/>
        </a:ln>
        <a:effectLst/>
      </dsp:spPr>
      <dsp:style>
        <a:lnRef idx="2">
          <a:scrgbClr r="0" g="0" b="0"/>
        </a:lnRef>
        <a:fillRef idx="1">
          <a:scrgbClr r="0" g="0" b="0"/>
        </a:fillRef>
        <a:effectRef idx="0">
          <a:scrgbClr r="0" g="0" b="0"/>
        </a:effectRef>
        <a:fontRef idx="minor"/>
      </dsp:style>
    </dsp:sp>
    <dsp:sp modelId="{991F17D6-07DF-42C4-AA50-E4C2B65EEF3D}">
      <dsp:nvSpPr>
        <dsp:cNvPr id="0" name=""/>
        <dsp:cNvSpPr/>
      </dsp:nvSpPr>
      <dsp:spPr>
        <a:xfrm>
          <a:off x="1274716" y="1948226"/>
          <a:ext cx="5698635" cy="553541"/>
        </a:xfrm>
        <a:prstGeom prst="rect">
          <a:avLst/>
        </a:prstGeom>
        <a:solidFill>
          <a:schemeClr val="accent1">
            <a:shade val="80000"/>
            <a:hueOff val="-333138"/>
            <a:satOff val="-25963"/>
            <a:lumOff val="15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373" tIns="40640" rIns="40640" bIns="4064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bg1"/>
              </a:solidFill>
              <a:latin typeface="Georgia" panose="02040502050405020303" pitchFamily="18" charset="0"/>
            </a:rPr>
            <a:t>Останавливает диарею </a:t>
          </a:r>
          <a:r>
            <a:rPr lang="ru-RU" sz="1600" b="1" kern="1200" dirty="0" smtClean="0">
              <a:solidFill>
                <a:srgbClr val="FFFF00"/>
              </a:solidFill>
              <a:latin typeface="Georgia" panose="02040502050405020303" pitchFamily="18" charset="0"/>
            </a:rPr>
            <a:t>с 1 суток </a:t>
          </a:r>
          <a:r>
            <a:rPr lang="en-US" sz="1600" b="1" kern="1200" dirty="0" smtClean="0">
              <a:solidFill>
                <a:schemeClr val="bg1"/>
              </a:solidFill>
              <a:latin typeface="Georgia" panose="02040502050405020303" pitchFamily="18" charset="0"/>
            </a:rPr>
            <a:t>[3]</a:t>
          </a:r>
          <a:r>
            <a:rPr lang="ru-RU" sz="1600" b="1" kern="1200" dirty="0" smtClean="0">
              <a:solidFill>
                <a:schemeClr val="bg1"/>
              </a:solidFill>
              <a:latin typeface="Georgia" panose="02040502050405020303" pitchFamily="18" charset="0"/>
            </a:rPr>
            <a:t> </a:t>
          </a:r>
          <a:endParaRPr lang="ru-RU" sz="1600" b="1" kern="1200" dirty="0">
            <a:solidFill>
              <a:schemeClr val="bg1"/>
            </a:solidFill>
            <a:latin typeface="Georgia" panose="02040502050405020303" pitchFamily="18" charset="0"/>
          </a:endParaRPr>
        </a:p>
      </dsp:txBody>
      <dsp:txXfrm>
        <a:off x="1274716" y="1948226"/>
        <a:ext cx="5698635" cy="553541"/>
      </dsp:txXfrm>
    </dsp:sp>
    <dsp:sp modelId="{11B31AAA-BE13-41EA-B95C-3D448C5BD087}">
      <dsp:nvSpPr>
        <dsp:cNvPr id="0" name=""/>
        <dsp:cNvSpPr/>
      </dsp:nvSpPr>
      <dsp:spPr>
        <a:xfrm>
          <a:off x="729554" y="1868096"/>
          <a:ext cx="691926" cy="691926"/>
        </a:xfrm>
        <a:prstGeom prst="ellipse">
          <a:avLst/>
        </a:prstGeom>
        <a:solidFill>
          <a:schemeClr val="lt1">
            <a:hueOff val="0"/>
            <a:satOff val="0"/>
            <a:lumOff val="0"/>
            <a:alphaOff val="0"/>
          </a:schemeClr>
        </a:solidFill>
        <a:ln w="15875" cap="flat" cmpd="sng" algn="ctr">
          <a:solidFill>
            <a:schemeClr val="accent1">
              <a:shade val="80000"/>
              <a:hueOff val="-333138"/>
              <a:satOff val="-25963"/>
              <a:lumOff val="15197"/>
              <a:alphaOff val="0"/>
            </a:schemeClr>
          </a:solidFill>
          <a:prstDash val="solid"/>
        </a:ln>
        <a:effectLst/>
      </dsp:spPr>
      <dsp:style>
        <a:lnRef idx="2">
          <a:scrgbClr r="0" g="0" b="0"/>
        </a:lnRef>
        <a:fillRef idx="1">
          <a:scrgbClr r="0" g="0" b="0"/>
        </a:fillRef>
        <a:effectRef idx="0">
          <a:scrgbClr r="0" g="0" b="0"/>
        </a:effectRef>
        <a:fontRef idx="minor"/>
      </dsp:style>
    </dsp:sp>
    <dsp:sp modelId="{AE910806-6E8E-4A77-B35E-AC6FE5FFD5FF}">
      <dsp:nvSpPr>
        <dsp:cNvPr id="0" name=""/>
        <dsp:cNvSpPr/>
      </dsp:nvSpPr>
      <dsp:spPr>
        <a:xfrm>
          <a:off x="1083299" y="2631039"/>
          <a:ext cx="5841108" cy="849325"/>
        </a:xfrm>
        <a:prstGeom prst="rect">
          <a:avLst/>
        </a:prstGeom>
        <a:solidFill>
          <a:schemeClr val="accent1">
            <a:shade val="80000"/>
            <a:hueOff val="-499707"/>
            <a:satOff val="-38944"/>
            <a:lumOff val="227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373" tIns="40640" rIns="40640" bIns="40640" numCol="1" spcCol="1270" anchor="ctr" anchorCtr="0">
          <a:noAutofit/>
        </a:bodyPr>
        <a:lstStyle/>
        <a:p>
          <a:pPr lvl="0" algn="l" defTabSz="711200">
            <a:lnSpc>
              <a:spcPct val="90000"/>
            </a:lnSpc>
            <a:spcBef>
              <a:spcPct val="0"/>
            </a:spcBef>
            <a:spcAft>
              <a:spcPct val="35000"/>
            </a:spcAft>
          </a:pPr>
          <a:r>
            <a:rPr lang="ru-RU" sz="1600" b="1" kern="1200" dirty="0" smtClean="0">
              <a:solidFill>
                <a:srgbClr val="FFFF00"/>
              </a:solidFill>
              <a:latin typeface="Georgia" panose="02040502050405020303" pitchFamily="18" charset="0"/>
            </a:rPr>
            <a:t>Не влияет на </a:t>
          </a:r>
          <a:r>
            <a:rPr lang="ru-RU" sz="1600" b="1" kern="1200" dirty="0" err="1" smtClean="0">
              <a:solidFill>
                <a:srgbClr val="FFFF00"/>
              </a:solidFill>
              <a:latin typeface="Georgia" panose="02040502050405020303" pitchFamily="18" charset="0"/>
            </a:rPr>
            <a:t>перистальтикку</a:t>
          </a:r>
          <a:r>
            <a:rPr lang="ru-RU" sz="1600" b="1" kern="1200" dirty="0" smtClean="0">
              <a:solidFill>
                <a:srgbClr val="FFFF00"/>
              </a:solidFill>
              <a:latin typeface="Georgia" panose="02040502050405020303" pitchFamily="18" charset="0"/>
            </a:rPr>
            <a:t> кишечника </a:t>
          </a:r>
          <a:r>
            <a:rPr lang="en-US" sz="1600" b="0" kern="1200" dirty="0" smtClean="0">
              <a:solidFill>
                <a:schemeClr val="bg1"/>
              </a:solidFill>
              <a:latin typeface="Georgia" panose="02040502050405020303" pitchFamily="18" charset="0"/>
            </a:rPr>
            <a:t>[4]</a:t>
          </a:r>
          <a:r>
            <a:rPr lang="ru-RU" sz="1800" b="1" kern="1200" dirty="0" smtClean="0">
              <a:solidFill>
                <a:schemeClr val="bg1"/>
              </a:solidFill>
              <a:latin typeface="Georgia" panose="02040502050405020303" pitchFamily="18" charset="0"/>
            </a:rPr>
            <a:t>: </a:t>
          </a:r>
        </a:p>
        <a:p>
          <a:pPr lvl="0" algn="l" defTabSz="711200">
            <a:lnSpc>
              <a:spcPct val="90000"/>
            </a:lnSpc>
            <a:spcBef>
              <a:spcPct val="0"/>
            </a:spcBef>
            <a:spcAft>
              <a:spcPts val="0"/>
            </a:spcAft>
          </a:pPr>
          <a:r>
            <a:rPr lang="ru-RU" sz="1600" kern="1200" dirty="0" smtClean="0">
              <a:latin typeface="Georgia" panose="02040502050405020303" pitchFamily="18" charset="0"/>
            </a:rPr>
            <a:t>без запоров и вздутия, </a:t>
          </a:r>
        </a:p>
        <a:p>
          <a:pPr lvl="0" algn="l" defTabSz="711200">
            <a:lnSpc>
              <a:spcPct val="90000"/>
            </a:lnSpc>
            <a:spcBef>
              <a:spcPct val="0"/>
            </a:spcBef>
            <a:spcAft>
              <a:spcPts val="0"/>
            </a:spcAft>
          </a:pPr>
          <a:r>
            <a:rPr lang="ru-RU" sz="1600" kern="1200" dirty="0" smtClean="0">
              <a:latin typeface="Georgia" panose="02040502050405020303" pitchFamily="18" charset="0"/>
            </a:rPr>
            <a:t>не вызывает патологического роста микрофлоры </a:t>
          </a:r>
          <a:endParaRPr lang="ru-RU" sz="1600" kern="1200" dirty="0">
            <a:latin typeface="Georgia" panose="02040502050405020303" pitchFamily="18" charset="0"/>
          </a:endParaRPr>
        </a:p>
      </dsp:txBody>
      <dsp:txXfrm>
        <a:off x="1083299" y="2631039"/>
        <a:ext cx="5841108" cy="849325"/>
      </dsp:txXfrm>
    </dsp:sp>
    <dsp:sp modelId="{7CF1CB64-A9F1-4DF8-9614-E40799B88AB5}">
      <dsp:nvSpPr>
        <dsp:cNvPr id="0" name=""/>
        <dsp:cNvSpPr/>
      </dsp:nvSpPr>
      <dsp:spPr>
        <a:xfrm>
          <a:off x="729554" y="2697777"/>
          <a:ext cx="691926" cy="691926"/>
        </a:xfrm>
        <a:prstGeom prst="ellipse">
          <a:avLst/>
        </a:prstGeom>
        <a:solidFill>
          <a:schemeClr val="lt1">
            <a:hueOff val="0"/>
            <a:satOff val="0"/>
            <a:lumOff val="0"/>
            <a:alphaOff val="0"/>
          </a:schemeClr>
        </a:solidFill>
        <a:ln w="15875" cap="flat" cmpd="sng" algn="ctr">
          <a:solidFill>
            <a:schemeClr val="accent1">
              <a:shade val="80000"/>
              <a:hueOff val="-499707"/>
              <a:satOff val="-38944"/>
              <a:lumOff val="22795"/>
              <a:alphaOff val="0"/>
            </a:schemeClr>
          </a:solidFill>
          <a:prstDash val="solid"/>
        </a:ln>
        <a:effectLst/>
      </dsp:spPr>
      <dsp:style>
        <a:lnRef idx="2">
          <a:scrgbClr r="0" g="0" b="0"/>
        </a:lnRef>
        <a:fillRef idx="1">
          <a:scrgbClr r="0" g="0" b="0"/>
        </a:fillRef>
        <a:effectRef idx="0">
          <a:scrgbClr r="0" g="0" b="0"/>
        </a:effectRef>
        <a:fontRef idx="minor"/>
      </dsp:style>
    </dsp:sp>
    <dsp:sp modelId="{2C3BCD63-8CD4-4A03-BAC6-0633357D4103}">
      <dsp:nvSpPr>
        <dsp:cNvPr id="0" name=""/>
        <dsp:cNvSpPr/>
      </dsp:nvSpPr>
      <dsp:spPr>
        <a:xfrm>
          <a:off x="807140" y="3628576"/>
          <a:ext cx="6098406" cy="786510"/>
        </a:xfrm>
        <a:prstGeom prst="rect">
          <a:avLst/>
        </a:prstGeom>
        <a:solidFill>
          <a:schemeClr val="accent1">
            <a:shade val="80000"/>
            <a:hueOff val="-666276"/>
            <a:satOff val="-51926"/>
            <a:lumOff val="303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373" tIns="45720" rIns="45720" bIns="45720" numCol="1" spcCol="1270" anchor="ctr" anchorCtr="0">
          <a:noAutofit/>
        </a:bodyPr>
        <a:lstStyle/>
        <a:p>
          <a:pPr lvl="0" algn="l" defTabSz="800100">
            <a:lnSpc>
              <a:spcPct val="90000"/>
            </a:lnSpc>
            <a:spcBef>
              <a:spcPct val="0"/>
            </a:spcBef>
            <a:spcAft>
              <a:spcPct val="35000"/>
            </a:spcAft>
          </a:pPr>
          <a:r>
            <a:rPr lang="ru-RU" sz="1800" b="1" kern="1200" dirty="0" smtClean="0">
              <a:solidFill>
                <a:srgbClr val="FFFF00"/>
              </a:solidFill>
              <a:latin typeface="Georgia" panose="02040502050405020303" pitchFamily="18" charset="0"/>
            </a:rPr>
            <a:t>Благоприятный профиль безопасности: </a:t>
          </a:r>
        </a:p>
        <a:p>
          <a:pPr lvl="0" algn="l" defTabSz="800100">
            <a:lnSpc>
              <a:spcPct val="90000"/>
            </a:lnSpc>
            <a:spcBef>
              <a:spcPct val="0"/>
            </a:spcBef>
            <a:spcAft>
              <a:spcPct val="35000"/>
            </a:spcAft>
          </a:pPr>
          <a:r>
            <a:rPr lang="ru-RU" sz="1300" kern="1200" dirty="0" smtClean="0">
              <a:latin typeface="Georgia" panose="02040502050405020303" pitchFamily="18" charset="0"/>
            </a:rPr>
            <a:t>частота побочных эффектов до 5 раз ниже по сравнению с </a:t>
          </a:r>
          <a:r>
            <a:rPr lang="ru-RU" sz="1300" kern="1200" dirty="0" err="1" smtClean="0">
              <a:latin typeface="Georgia" panose="02040502050405020303" pitchFamily="18" charset="0"/>
            </a:rPr>
            <a:t>лоперамидом</a:t>
          </a:r>
          <a:r>
            <a:rPr lang="ru-RU" sz="1300" kern="1200" dirty="0" smtClean="0">
              <a:latin typeface="Georgia" panose="02040502050405020303" pitchFamily="18" charset="0"/>
            </a:rPr>
            <a:t> </a:t>
          </a:r>
          <a:r>
            <a:rPr lang="en-US" sz="1300" kern="1200" dirty="0" smtClean="0">
              <a:latin typeface="Georgia" panose="02040502050405020303" pitchFamily="18" charset="0"/>
            </a:rPr>
            <a:t>[5]</a:t>
          </a:r>
          <a:endParaRPr lang="ru-RU" sz="1300" kern="1200" dirty="0">
            <a:latin typeface="Georgia" panose="02040502050405020303" pitchFamily="18" charset="0"/>
          </a:endParaRPr>
        </a:p>
      </dsp:txBody>
      <dsp:txXfrm>
        <a:off x="807140" y="3628576"/>
        <a:ext cx="6098406" cy="786510"/>
      </dsp:txXfrm>
    </dsp:sp>
    <dsp:sp modelId="{D6C0BFB0-34CB-4298-B1DA-1690A9E8D048}">
      <dsp:nvSpPr>
        <dsp:cNvPr id="0" name=""/>
        <dsp:cNvSpPr/>
      </dsp:nvSpPr>
      <dsp:spPr>
        <a:xfrm>
          <a:off x="430731" y="3657602"/>
          <a:ext cx="691926" cy="691926"/>
        </a:xfrm>
        <a:prstGeom prst="ellipse">
          <a:avLst/>
        </a:prstGeom>
        <a:solidFill>
          <a:schemeClr val="lt1">
            <a:hueOff val="0"/>
            <a:satOff val="0"/>
            <a:lumOff val="0"/>
            <a:alphaOff val="0"/>
          </a:schemeClr>
        </a:solidFill>
        <a:ln w="15875" cap="flat" cmpd="sng" algn="ctr">
          <a:solidFill>
            <a:schemeClr val="accent1">
              <a:shade val="80000"/>
              <a:hueOff val="-666276"/>
              <a:satOff val="-51926"/>
              <a:lumOff val="30394"/>
              <a:alphaOff val="0"/>
            </a:schemeClr>
          </a:solidFill>
          <a:prstDash val="solid"/>
        </a:ln>
        <a:effectLst/>
      </dsp:spPr>
      <dsp:style>
        <a:lnRef idx="2">
          <a:scrgbClr r="0" g="0" b="0"/>
        </a:lnRef>
        <a:fillRef idx="1">
          <a:scrgbClr r="0" g="0" b="0"/>
        </a:fillRef>
        <a:effectRef idx="0">
          <a:scrgbClr r="0" g="0" b="0"/>
        </a:effectRef>
        <a:fontRef idx="minor"/>
      </dsp:style>
    </dsp:sp>
    <dsp:sp modelId="{37FA51C8-CB45-4868-BA50-A5136F5D48E4}">
      <dsp:nvSpPr>
        <dsp:cNvPr id="0" name=""/>
        <dsp:cNvSpPr/>
      </dsp:nvSpPr>
      <dsp:spPr>
        <a:xfrm>
          <a:off x="430745" y="4572001"/>
          <a:ext cx="6514589" cy="553541"/>
        </a:xfrm>
        <a:prstGeom prst="rect">
          <a:avLst/>
        </a:prstGeom>
        <a:solidFill>
          <a:schemeClr val="accent1">
            <a:shade val="80000"/>
            <a:hueOff val="-832845"/>
            <a:satOff val="-64907"/>
            <a:lumOff val="379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373"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latin typeface="Georgia" panose="02040502050405020303" pitchFamily="18" charset="0"/>
            </a:rPr>
            <a:t>Минимальный риск </a:t>
          </a:r>
          <a:r>
            <a:rPr lang="ru-RU" sz="1600" kern="1200" dirty="0" err="1" smtClean="0">
              <a:latin typeface="Georgia" panose="02040502050405020303" pitchFamily="18" charset="0"/>
            </a:rPr>
            <a:t>межлекарственного</a:t>
          </a:r>
          <a:r>
            <a:rPr lang="ru-RU" sz="1600" kern="1200" dirty="0" smtClean="0">
              <a:latin typeface="Georgia" panose="02040502050405020303" pitchFamily="18" charset="0"/>
            </a:rPr>
            <a:t> взаимодействия</a:t>
          </a:r>
        </a:p>
        <a:p>
          <a:pPr lvl="0" algn="l" defTabSz="711200">
            <a:lnSpc>
              <a:spcPct val="90000"/>
            </a:lnSpc>
            <a:spcBef>
              <a:spcPct val="0"/>
            </a:spcBef>
            <a:spcAft>
              <a:spcPct val="35000"/>
            </a:spcAft>
          </a:pPr>
          <a:r>
            <a:rPr lang="ru-RU" sz="1600" kern="1200" dirty="0" smtClean="0">
              <a:latin typeface="Georgia" panose="02040502050405020303" pitchFamily="18" charset="0"/>
            </a:rPr>
            <a:t>1 капсула х 3 раза до 7 дней </a:t>
          </a:r>
          <a:r>
            <a:rPr lang="en-US" sz="1600" kern="1200" dirty="0" smtClean="0">
              <a:latin typeface="Georgia" panose="02040502050405020303" pitchFamily="18" charset="0"/>
            </a:rPr>
            <a:t>[2]</a:t>
          </a:r>
          <a:endParaRPr lang="ru-RU" sz="1600" kern="1200" dirty="0">
            <a:latin typeface="Georgia" panose="02040502050405020303" pitchFamily="18" charset="0"/>
          </a:endParaRPr>
        </a:p>
      </dsp:txBody>
      <dsp:txXfrm>
        <a:off x="430745" y="4572001"/>
        <a:ext cx="6514589" cy="553541"/>
      </dsp:txXfrm>
    </dsp:sp>
    <dsp:sp modelId="{E6BA7FBD-B723-46D2-97E8-054BE039FF98}">
      <dsp:nvSpPr>
        <dsp:cNvPr id="0" name=""/>
        <dsp:cNvSpPr/>
      </dsp:nvSpPr>
      <dsp:spPr>
        <a:xfrm>
          <a:off x="26704" y="4495800"/>
          <a:ext cx="691926" cy="691926"/>
        </a:xfrm>
        <a:prstGeom prst="ellipse">
          <a:avLst/>
        </a:prstGeom>
        <a:solidFill>
          <a:schemeClr val="lt1">
            <a:hueOff val="0"/>
            <a:satOff val="0"/>
            <a:lumOff val="0"/>
            <a:alphaOff val="0"/>
          </a:schemeClr>
        </a:solidFill>
        <a:ln w="15875" cap="flat" cmpd="sng" algn="ctr">
          <a:solidFill>
            <a:schemeClr val="accent1">
              <a:shade val="80000"/>
              <a:hueOff val="-832845"/>
              <a:satOff val="-64907"/>
              <a:lumOff val="3799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1B8C8-2763-45E6-BA06-38AFF7E8E3AA}" type="datetimeFigureOut">
              <a:rPr lang="ru-RU" smtClean="0"/>
              <a:t>26.04.2018</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EE0F2D-6EAE-48EE-9871-86B71DE288BE}" type="slidenum">
              <a:rPr lang="ru-RU" smtClean="0"/>
              <a:t>‹#›</a:t>
            </a:fld>
            <a:endParaRPr lang="ru-RU"/>
          </a:p>
        </p:txBody>
      </p:sp>
    </p:spTree>
    <p:extLst>
      <p:ext uri="{BB962C8B-B14F-4D97-AF65-F5344CB8AC3E}">
        <p14:creationId xmlns:p14="http://schemas.microsoft.com/office/powerpoint/2010/main" val="4019005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3EE0F2D-6EAE-48EE-9871-86B71DE288BE}" type="slidenum">
              <a:rPr lang="ru-RU" smtClean="0"/>
              <a:t>2</a:t>
            </a:fld>
            <a:endParaRPr lang="ru-RU"/>
          </a:p>
        </p:txBody>
      </p:sp>
    </p:spTree>
    <p:extLst>
      <p:ext uri="{BB962C8B-B14F-4D97-AF65-F5344CB8AC3E}">
        <p14:creationId xmlns:p14="http://schemas.microsoft.com/office/powerpoint/2010/main" val="89005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226015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1643858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txBox="1">
            <a:spLocks noGrp="1" noChangeArrowheads="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62025" eaLnBrk="0" hangingPunct="0">
              <a:defRPr sz="2400">
                <a:solidFill>
                  <a:schemeClr val="tx1"/>
                </a:solidFill>
                <a:latin typeface="Arial" charset="0"/>
                <a:cs typeface="Arial" charset="0"/>
              </a:defRPr>
            </a:lvl1pPr>
            <a:lvl2pPr marL="742950" indent="-285750" defTabSz="962025" eaLnBrk="0" hangingPunct="0">
              <a:defRPr sz="2400">
                <a:solidFill>
                  <a:schemeClr val="tx1"/>
                </a:solidFill>
                <a:latin typeface="Arial" charset="0"/>
                <a:cs typeface="Arial" charset="0"/>
              </a:defRPr>
            </a:lvl2pPr>
            <a:lvl3pPr marL="1143000" indent="-228600" defTabSz="962025" eaLnBrk="0" hangingPunct="0">
              <a:defRPr sz="2400">
                <a:solidFill>
                  <a:schemeClr val="tx1"/>
                </a:solidFill>
                <a:latin typeface="Arial" charset="0"/>
                <a:cs typeface="Arial" charset="0"/>
              </a:defRPr>
            </a:lvl3pPr>
            <a:lvl4pPr marL="1600200" indent="-228600" defTabSz="962025" eaLnBrk="0" hangingPunct="0">
              <a:defRPr sz="2400">
                <a:solidFill>
                  <a:schemeClr val="tx1"/>
                </a:solidFill>
                <a:latin typeface="Arial" charset="0"/>
                <a:cs typeface="Arial" charset="0"/>
              </a:defRPr>
            </a:lvl4pPr>
            <a:lvl5pPr marL="2057400" indent="-228600" defTabSz="962025" eaLnBrk="0" hangingPunct="0">
              <a:defRPr sz="2400">
                <a:solidFill>
                  <a:schemeClr val="tx1"/>
                </a:solidFill>
                <a:latin typeface="Arial" charset="0"/>
                <a:cs typeface="Arial" charset="0"/>
              </a:defRPr>
            </a:lvl5pPr>
            <a:lvl6pPr marL="2514600" indent="-228600" defTabSz="962025" eaLnBrk="0" fontAlgn="base" hangingPunct="0">
              <a:spcBef>
                <a:spcPct val="0"/>
              </a:spcBef>
              <a:spcAft>
                <a:spcPct val="0"/>
              </a:spcAft>
              <a:defRPr sz="2400">
                <a:solidFill>
                  <a:schemeClr val="tx1"/>
                </a:solidFill>
                <a:latin typeface="Arial" charset="0"/>
                <a:cs typeface="Arial" charset="0"/>
              </a:defRPr>
            </a:lvl6pPr>
            <a:lvl7pPr marL="2971800" indent="-228600" defTabSz="962025" eaLnBrk="0" fontAlgn="base" hangingPunct="0">
              <a:spcBef>
                <a:spcPct val="0"/>
              </a:spcBef>
              <a:spcAft>
                <a:spcPct val="0"/>
              </a:spcAft>
              <a:defRPr sz="2400">
                <a:solidFill>
                  <a:schemeClr val="tx1"/>
                </a:solidFill>
                <a:latin typeface="Arial" charset="0"/>
                <a:cs typeface="Arial" charset="0"/>
              </a:defRPr>
            </a:lvl7pPr>
            <a:lvl8pPr marL="3429000" indent="-228600" defTabSz="962025" eaLnBrk="0" fontAlgn="base" hangingPunct="0">
              <a:spcBef>
                <a:spcPct val="0"/>
              </a:spcBef>
              <a:spcAft>
                <a:spcPct val="0"/>
              </a:spcAft>
              <a:defRPr sz="2400">
                <a:solidFill>
                  <a:schemeClr val="tx1"/>
                </a:solidFill>
                <a:latin typeface="Arial" charset="0"/>
                <a:cs typeface="Arial" charset="0"/>
              </a:defRPr>
            </a:lvl8pPr>
            <a:lvl9pPr marL="3886200" indent="-228600" defTabSz="962025" eaLnBrk="0" fontAlgn="base" hangingPunct="0">
              <a:spcBef>
                <a:spcPct val="0"/>
              </a:spcBef>
              <a:spcAft>
                <a:spcPct val="0"/>
              </a:spcAft>
              <a:defRPr sz="2400">
                <a:solidFill>
                  <a:schemeClr val="tx1"/>
                </a:solidFill>
                <a:latin typeface="Arial" charset="0"/>
                <a:cs typeface="Arial" charset="0"/>
              </a:defRPr>
            </a:lvl9pPr>
          </a:lstStyle>
          <a:p>
            <a:pPr algn="r" fontAlgn="base">
              <a:spcBef>
                <a:spcPct val="0"/>
              </a:spcBef>
              <a:spcAft>
                <a:spcPct val="0"/>
              </a:spcAft>
            </a:pPr>
            <a:fld id="{845722E9-1082-4CC7-9140-F335289A92DF}" type="slidenum">
              <a:rPr lang="en-US" altLang="en-US" sz="1300">
                <a:solidFill>
                  <a:srgbClr val="000000"/>
                </a:solidFill>
                <a:latin typeface="Times" pitchFamily="18" charset="0"/>
              </a:rPr>
              <a:pPr algn="r" fontAlgn="base">
                <a:spcBef>
                  <a:spcPct val="0"/>
                </a:spcBef>
                <a:spcAft>
                  <a:spcPct val="0"/>
                </a:spcAft>
              </a:pPr>
              <a:t>22</a:t>
            </a:fld>
            <a:endParaRPr lang="en-US" altLang="en-US" sz="1300" dirty="0">
              <a:solidFill>
                <a:srgbClr val="000000"/>
              </a:solidFill>
              <a:latin typeface="Times" pitchFamily="18" charset="0"/>
            </a:endParaRPr>
          </a:p>
        </p:txBody>
      </p:sp>
      <p:sp>
        <p:nvSpPr>
          <p:cNvPr id="230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ct val="67000"/>
              </a:spcAft>
            </a:pPr>
            <a:endParaRPr lang="en-US" altLang="en-US" dirty="0">
              <a:latin typeface="Arial" charset="0"/>
            </a:endParaRPr>
          </a:p>
          <a:p>
            <a:pPr>
              <a:spcAft>
                <a:spcPct val="67000"/>
              </a:spcAft>
            </a:pPr>
            <a:r>
              <a:rPr lang="en-IN" altLang="en-US" b="1" dirty="0">
                <a:latin typeface="Arial" charset="0"/>
              </a:rPr>
              <a:t>REFERENCE:</a:t>
            </a:r>
          </a:p>
          <a:p>
            <a:pPr marL="236788" lvl="1" indent="-235230">
              <a:spcAft>
                <a:spcPct val="67000"/>
              </a:spcAft>
            </a:pPr>
            <a:r>
              <a:rPr lang="en-US" altLang="en-US" dirty="0">
                <a:latin typeface="Arial" charset="0"/>
              </a:rPr>
              <a:t>1. 	</a:t>
            </a:r>
            <a:r>
              <a:rPr lang="en-US" altLang="en-US" dirty="0">
                <a:latin typeface="Arial" charset="0"/>
                <a:cs typeface="Arial" charset="0"/>
              </a:rPr>
              <a:t>Schwartz JC. Racecadotril: a new approach to the treatment of diarrhea. </a:t>
            </a:r>
            <a:r>
              <a:rPr lang="en-US" altLang="en-US" i="1" dirty="0">
                <a:latin typeface="Arial" charset="0"/>
                <a:cs typeface="Arial" charset="0"/>
              </a:rPr>
              <a:t>Int J Antimicrob Agents. </a:t>
            </a:r>
            <a:r>
              <a:rPr lang="en-US" altLang="en-US" dirty="0">
                <a:latin typeface="Arial" charset="0"/>
                <a:cs typeface="Arial" charset="0"/>
              </a:rPr>
              <a:t>2000;14:75-79.</a:t>
            </a:r>
            <a:endParaRPr lang="en-US" altLang="en-US" dirty="0">
              <a:latin typeface="Arial" charset="0"/>
            </a:endParaRPr>
          </a:p>
        </p:txBody>
      </p:sp>
    </p:spTree>
    <p:extLst>
      <p:ext uri="{BB962C8B-B14F-4D97-AF65-F5344CB8AC3E}">
        <p14:creationId xmlns:p14="http://schemas.microsoft.com/office/powerpoint/2010/main" val="315544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ct val="67000"/>
              </a:spcAft>
            </a:pPr>
            <a:endParaRPr lang="en-US" altLang="en-US" dirty="0">
              <a:latin typeface="Arial" charset="0"/>
            </a:endParaRPr>
          </a:p>
        </p:txBody>
      </p:sp>
    </p:spTree>
    <p:extLst>
      <p:ext uri="{BB962C8B-B14F-4D97-AF65-F5344CB8AC3E}">
        <p14:creationId xmlns:p14="http://schemas.microsoft.com/office/powerpoint/2010/main" val="204436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04C10-8A72-4BA1-85ED-DEEC572DFD51}" type="slidenum">
              <a:rPr lang="de-CH" smtClean="0">
                <a:solidFill>
                  <a:prstClr val="black"/>
                </a:solidFill>
              </a:rPr>
              <a:pPr/>
              <a:t>26</a:t>
            </a:fld>
            <a:endParaRPr lang="de-CH" dirty="0">
              <a:solidFill>
                <a:prstClr val="black"/>
              </a:solidFill>
            </a:endParaRPr>
          </a:p>
        </p:txBody>
      </p:sp>
    </p:spTree>
    <p:extLst>
      <p:ext uri="{BB962C8B-B14F-4D97-AF65-F5344CB8AC3E}">
        <p14:creationId xmlns:p14="http://schemas.microsoft.com/office/powerpoint/2010/main" val="3348955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27</a:t>
            </a:fld>
            <a:endParaRPr lang="ru-RU">
              <a:solidFill>
                <a:prstClr val="black"/>
              </a:solidFill>
            </a:endParaRPr>
          </a:p>
        </p:txBody>
      </p:sp>
    </p:spTree>
    <p:extLst>
      <p:ext uri="{BB962C8B-B14F-4D97-AF65-F5344CB8AC3E}">
        <p14:creationId xmlns:p14="http://schemas.microsoft.com/office/powerpoint/2010/main" val="193826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28</a:t>
            </a:fld>
            <a:endParaRPr lang="ru-RU">
              <a:solidFill>
                <a:prstClr val="black"/>
              </a:solidFill>
            </a:endParaRPr>
          </a:p>
        </p:txBody>
      </p:sp>
    </p:spTree>
    <p:extLst>
      <p:ext uri="{BB962C8B-B14F-4D97-AF65-F5344CB8AC3E}">
        <p14:creationId xmlns:p14="http://schemas.microsoft.com/office/powerpoint/2010/main" val="3310607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Aft>
                <a:spcPct val="67000"/>
              </a:spcAft>
            </a:pPr>
            <a:r>
              <a:rPr lang="en-GB" altLang="de-DE" dirty="0"/>
              <a:t>A randomised, double blind, placebo-controlled, parallel group study compared the efficacy and safety of racecadotril with placebo in patients with severe acute diarrhoea of infectious origin (with onset of diarrhoea of &lt;5 days). Patients with chronic iatrogenic diarrhoea with faecal blood loss were excluded from the study.</a:t>
            </a:r>
            <a:r>
              <a:rPr lang="en-GB" altLang="de-DE" baseline="30000" dirty="0"/>
              <a:t> </a:t>
            </a:r>
            <a:r>
              <a:rPr lang="en-GB" altLang="de-DE" dirty="0"/>
              <a:t>A total of 194 patients completed the study,  among them 96 patients were randomised to acetorphan 100mg and 98 patients were randomised to placebo (lactose 100mg).</a:t>
            </a:r>
          </a:p>
          <a:p>
            <a:pPr marL="0" lvl="1">
              <a:spcAft>
                <a:spcPct val="67000"/>
              </a:spcAft>
            </a:pPr>
            <a:r>
              <a:rPr lang="en-GB" altLang="de-DE" dirty="0"/>
              <a:t>   </a:t>
            </a:r>
          </a:p>
          <a:p>
            <a:pPr marL="0" lvl="1">
              <a:spcAft>
                <a:spcPct val="67000"/>
              </a:spcAft>
            </a:pPr>
            <a:r>
              <a:rPr lang="en-GB" altLang="de-DE" b="1" dirty="0"/>
              <a:t>REFERENCES:</a:t>
            </a:r>
          </a:p>
          <a:p>
            <a:pPr marL="227428" lvl="2" indent="-225871">
              <a:spcAft>
                <a:spcPct val="67000"/>
              </a:spcAft>
            </a:pPr>
            <a:r>
              <a:rPr lang="en-GB" altLang="de-DE" dirty="0"/>
              <a:t>1. Baumer P, Danquechin Dorval E, Bertrand J, Vetel JM, Schwartz JC, Lecomte JM. Effects of acetorphan, an enkephalinase inhibitor, on experimental and acute diarrhoea. </a:t>
            </a:r>
            <a:r>
              <a:rPr lang="en-GB" altLang="de-DE" i="1" dirty="0"/>
              <a:t>Gut</a:t>
            </a:r>
            <a:r>
              <a:rPr lang="en-GB" altLang="de-DE" dirty="0"/>
              <a:t>. 1992;33:753-758.</a:t>
            </a:r>
          </a:p>
        </p:txBody>
      </p:sp>
      <p:sp>
        <p:nvSpPr>
          <p:cNvPr id="268292"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9A0996AC-FB10-42E5-8873-12299153FC4D}" type="slidenum">
              <a:rPr lang="en-IN" altLang="de-DE" sz="1300">
                <a:solidFill>
                  <a:prstClr val="black"/>
                </a:solidFill>
                <a:latin typeface="Calibri" pitchFamily="34" charset="0"/>
              </a:rPr>
              <a:pPr algn="r" eaLnBrk="1" fontAlgn="base" hangingPunct="1">
                <a:spcBef>
                  <a:spcPct val="0"/>
                </a:spcBef>
                <a:spcAft>
                  <a:spcPct val="0"/>
                </a:spcAft>
              </a:pPr>
              <a:t>29</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3216193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Aft>
                <a:spcPct val="67000"/>
              </a:spcAft>
            </a:pPr>
            <a:r>
              <a:rPr lang="en-GB" altLang="de-DE" dirty="0"/>
              <a:t>Significant reduction in the mean duration of diarrhoea was demonstrated by acetorphan group (3.4 days) as compared with placebo group (4.4 days </a:t>
            </a:r>
            <a:r>
              <a:rPr lang="en-GB" altLang="de-DE" i="1" dirty="0"/>
              <a:t>P</a:t>
            </a:r>
            <a:r>
              <a:rPr lang="en-GB" altLang="de-DE" dirty="0"/>
              <a:t>=0.001).  The cumulative probabilities of recovery was higher for acetorphan group 75 (5%) than with placebo group 37 (5%) (</a:t>
            </a:r>
            <a:r>
              <a:rPr lang="en-GB" altLang="de-DE" i="1" dirty="0"/>
              <a:t>P</a:t>
            </a:r>
            <a:r>
              <a:rPr lang="en-GB" altLang="de-DE" dirty="0"/>
              <a:t>&lt;0.001). </a:t>
            </a:r>
          </a:p>
          <a:p>
            <a:pPr marL="0" lvl="1">
              <a:spcAft>
                <a:spcPct val="67000"/>
              </a:spcAft>
            </a:pPr>
            <a:r>
              <a:rPr lang="en-GB" altLang="de-DE" dirty="0"/>
              <a:t>The number of adverse events were reported to be similar between the two treatment groups (acetorphan: 35 and placebo: 36). The most commonly reported adverse events during the trial were nausea (acetorphan: 8 and placebo: 7), thirstiness (acetorphan: 6 and placebo: 7), vertigo (acetorphan:6 and placebo: 7), constipation (acetorphan: 4 and placebo: 2) and headache (acetorphan: 2 and placebo: 2). </a:t>
            </a:r>
          </a:p>
          <a:p>
            <a:pPr marL="0" lvl="1">
              <a:spcAft>
                <a:spcPct val="67000"/>
              </a:spcAft>
            </a:pPr>
            <a:endParaRPr lang="en-GB" altLang="de-DE" dirty="0"/>
          </a:p>
          <a:p>
            <a:pPr marL="0" lvl="1">
              <a:spcAft>
                <a:spcPct val="67000"/>
              </a:spcAft>
            </a:pPr>
            <a:r>
              <a:rPr lang="en-GB" altLang="de-DE" b="1" dirty="0"/>
              <a:t>REFERENCES:</a:t>
            </a:r>
          </a:p>
          <a:p>
            <a:pPr marL="216525" lvl="2" indent="-214967">
              <a:spcAft>
                <a:spcPct val="67000"/>
              </a:spcAft>
            </a:pPr>
            <a:r>
              <a:rPr lang="en-GB" altLang="de-DE" dirty="0"/>
              <a:t>1.  Baumer P, Danquechin Dorval E, Bertrand J, Vetel JM, Schwartz JC, Lecomte JM. Effects of acetorphan, an enkephalinase inhibitor, on experimental and acute diarrhoea. </a:t>
            </a:r>
            <a:r>
              <a:rPr lang="en-GB" altLang="de-DE" i="1" dirty="0"/>
              <a:t>Gut</a:t>
            </a:r>
            <a:r>
              <a:rPr lang="en-GB" altLang="de-DE" dirty="0"/>
              <a:t>. 1992;33:753-758.</a:t>
            </a:r>
            <a:endParaRPr lang="en-US" altLang="de-DE" dirty="0"/>
          </a:p>
        </p:txBody>
      </p:sp>
      <p:sp>
        <p:nvSpPr>
          <p:cNvPr id="269316"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44568A60-43F3-4205-91A3-A15B62F2C097}" type="slidenum">
              <a:rPr lang="en-IN" altLang="de-DE" sz="1300">
                <a:solidFill>
                  <a:prstClr val="black"/>
                </a:solidFill>
                <a:latin typeface="Calibri" pitchFamily="34" charset="0"/>
              </a:rPr>
              <a:pPr algn="r" eaLnBrk="1" fontAlgn="base" hangingPunct="1">
                <a:spcBef>
                  <a:spcPct val="0"/>
                </a:spcBef>
                <a:spcAft>
                  <a:spcPct val="0"/>
                </a:spcAft>
              </a:pPr>
              <a:t>30</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288550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Aft>
                <a:spcPct val="67000"/>
              </a:spcAft>
            </a:pPr>
            <a:r>
              <a:rPr lang="en-GB" altLang="de-DE" dirty="0"/>
              <a:t>The graph on the slide depicts the signs and symptoms present during the second visit to the physician. Each clinical symptom: anal burning (</a:t>
            </a:r>
            <a:r>
              <a:rPr lang="en-GB" altLang="de-DE" i="1" dirty="0"/>
              <a:t>P</a:t>
            </a:r>
            <a:r>
              <a:rPr lang="en-GB" altLang="de-DE" dirty="0"/>
              <a:t>&lt;0.05), abdominal pain (</a:t>
            </a:r>
            <a:r>
              <a:rPr lang="en-GB" altLang="de-DE" i="1" dirty="0"/>
              <a:t>P</a:t>
            </a:r>
            <a:r>
              <a:rPr lang="en-GB" altLang="de-DE" dirty="0"/>
              <a:t>&lt;0.05), nausea (</a:t>
            </a:r>
            <a:r>
              <a:rPr lang="en-GB" altLang="de-DE" i="1" dirty="0"/>
              <a:t>P</a:t>
            </a:r>
            <a:r>
              <a:rPr lang="en-GB" altLang="de-DE" dirty="0"/>
              <a:t>&lt;0.05), anorexia (</a:t>
            </a:r>
            <a:r>
              <a:rPr lang="en-GB" altLang="de-DE" i="1" dirty="0"/>
              <a:t>P</a:t>
            </a:r>
            <a:r>
              <a:rPr lang="en-GB" altLang="de-DE" dirty="0"/>
              <a:t>&lt;0.05), pain on abdominal palpation (</a:t>
            </a:r>
            <a:r>
              <a:rPr lang="en-GB" altLang="de-DE" i="1" dirty="0"/>
              <a:t>P</a:t>
            </a:r>
            <a:r>
              <a:rPr lang="en-GB" altLang="de-DE" dirty="0"/>
              <a:t>&lt;0.001) and abdominal distension (</a:t>
            </a:r>
            <a:r>
              <a:rPr lang="en-GB" altLang="de-DE" i="1" dirty="0"/>
              <a:t>P</a:t>
            </a:r>
            <a:r>
              <a:rPr lang="en-GB" altLang="de-DE" dirty="0"/>
              <a:t>&lt;0.05) was more frequent in the placebo group as compared to the acetorphan group. </a:t>
            </a:r>
          </a:p>
          <a:p>
            <a:pPr marL="0" lvl="1">
              <a:spcAft>
                <a:spcPct val="67000"/>
              </a:spcAft>
            </a:pPr>
            <a:endParaRPr lang="en-GB" altLang="de-DE" dirty="0"/>
          </a:p>
          <a:p>
            <a:pPr marL="0" lvl="1">
              <a:spcAft>
                <a:spcPct val="67000"/>
              </a:spcAft>
            </a:pPr>
            <a:r>
              <a:rPr lang="en-GB" altLang="de-DE" b="1" dirty="0"/>
              <a:t>REFERENCES:</a:t>
            </a:r>
          </a:p>
          <a:p>
            <a:pPr marL="227428" lvl="2" indent="-225871">
              <a:spcAft>
                <a:spcPct val="67000"/>
              </a:spcAft>
            </a:pPr>
            <a:r>
              <a:rPr lang="en-GB" altLang="de-DE" dirty="0"/>
              <a:t>1.	Baumer P, Danquechin Dorval E, Bertrand J, Vetel JM, Schwartz JC, Lecomte JM. Effects of acetorphan, an enkephalinase inhibitor, on experimental and acute diarrhoea. </a:t>
            </a:r>
            <a:r>
              <a:rPr lang="en-GB" altLang="de-DE" i="1" dirty="0"/>
              <a:t>Gut</a:t>
            </a:r>
            <a:r>
              <a:rPr lang="en-GB" altLang="de-DE" dirty="0"/>
              <a:t>. 1992;33:753-758.</a:t>
            </a:r>
          </a:p>
        </p:txBody>
      </p:sp>
      <p:sp>
        <p:nvSpPr>
          <p:cNvPr id="270340"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5039B0C5-24D2-4B23-AB41-6EBC52095A4A}" type="slidenum">
              <a:rPr lang="en-IN" altLang="de-DE" sz="1300">
                <a:solidFill>
                  <a:prstClr val="black"/>
                </a:solidFill>
                <a:latin typeface="Calibri" pitchFamily="34" charset="0"/>
              </a:rPr>
              <a:pPr algn="r" eaLnBrk="1" fontAlgn="base" hangingPunct="1">
                <a:spcBef>
                  <a:spcPct val="0"/>
                </a:spcBef>
                <a:spcAft>
                  <a:spcPct val="0"/>
                </a:spcAft>
              </a:pPr>
              <a:t>31</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25085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432329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GB" altLang="de-DE" dirty="0"/>
              <a:t>A two-centre, double blind, parallel group, randomised study compared the efficacy and tolerability of racecadotril in comparison to placebo in adults. From a total of 70 patients, 32 were randomly allocated to the racecadotril (100mg 3 times daily) and 38 to the placebo group. All the patients included in the study were over 18 years of age and had acute diarrhoea defined as passage of atleast 3 stools within 24 hours for no more than 5 days. </a:t>
            </a:r>
          </a:p>
          <a:p>
            <a:pPr>
              <a:spcAft>
                <a:spcPct val="67000"/>
              </a:spcAft>
            </a:pPr>
            <a:endParaRPr lang="en-GB" altLang="de-DE" b="1" dirty="0"/>
          </a:p>
          <a:p>
            <a:pPr>
              <a:spcAft>
                <a:spcPct val="67000"/>
              </a:spcAft>
            </a:pPr>
            <a:r>
              <a:rPr lang="en-GB" altLang="de-DE" b="1" dirty="0"/>
              <a:t>REFERENCE:</a:t>
            </a:r>
          </a:p>
          <a:p>
            <a:pPr marL="228986" lvl="1" indent="-228986">
              <a:spcAft>
                <a:spcPct val="67000"/>
              </a:spcAft>
            </a:pPr>
            <a:r>
              <a:rPr lang="en-US" altLang="de-DE" dirty="0">
                <a:cs typeface="Arial" pitchFamily="34" charset="0"/>
              </a:rPr>
              <a:t>1. Hamza  H, Khalifa B.H., Baumer P., Berard H., Lecomte JM. Racecadotril  versus placebo in the treatment of acute diarrhea in adults. </a:t>
            </a:r>
            <a:r>
              <a:rPr lang="en-US" altLang="de-DE" i="1" dirty="0">
                <a:cs typeface="Arial" pitchFamily="34" charset="0"/>
              </a:rPr>
              <a:t>Aliment Pharmacol Ther. </a:t>
            </a:r>
            <a:r>
              <a:rPr lang="en-US" altLang="de-DE" dirty="0">
                <a:cs typeface="Arial" pitchFamily="34" charset="0"/>
              </a:rPr>
              <a:t>1999;13(Suppl.6):15-19.</a:t>
            </a:r>
            <a:endParaRPr lang="en-GB" altLang="de-DE" dirty="0"/>
          </a:p>
        </p:txBody>
      </p:sp>
      <p:sp>
        <p:nvSpPr>
          <p:cNvPr id="272388"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F90BFFAE-FEC4-4C6E-AB5C-74AD76958DD3}" type="slidenum">
              <a:rPr lang="en-IN" altLang="de-DE" sz="1300">
                <a:solidFill>
                  <a:prstClr val="black"/>
                </a:solidFill>
                <a:latin typeface="Calibri" pitchFamily="34" charset="0"/>
              </a:rPr>
              <a:pPr algn="r" eaLnBrk="1" fontAlgn="base" hangingPunct="1">
                <a:spcBef>
                  <a:spcPct val="0"/>
                </a:spcBef>
                <a:spcAft>
                  <a:spcPct val="0"/>
                </a:spcAft>
              </a:pPr>
              <a:t>32</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576435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GB" altLang="de-DE" dirty="0"/>
              <a:t>One of the primary end points of this study was stool weight during the first day of treatment. When the two groups were compared, it was found that the mean stool weight in the racecadotril group was </a:t>
            </a:r>
            <a:r>
              <a:rPr lang="en-GB" altLang="de-DE" dirty="0">
                <a:solidFill>
                  <a:srgbClr val="000000"/>
                </a:solidFill>
              </a:rPr>
              <a:t>355±35g, while that for the patients treated with placebo was 499±46g.  Hence there was a significant decrease of 28.9% in the stool weight when treated with racecadotril.</a:t>
            </a:r>
            <a:r>
              <a:rPr lang="en-GB" altLang="de-DE" baseline="30000" dirty="0"/>
              <a:t> </a:t>
            </a:r>
            <a:endParaRPr lang="en-GB" altLang="de-DE" dirty="0">
              <a:solidFill>
                <a:srgbClr val="000000"/>
              </a:solidFill>
            </a:endParaRPr>
          </a:p>
          <a:p>
            <a:pPr>
              <a:spcAft>
                <a:spcPct val="67000"/>
              </a:spcAft>
            </a:pPr>
            <a:endParaRPr lang="en-GB" altLang="de-DE" dirty="0">
              <a:solidFill>
                <a:srgbClr val="000000"/>
              </a:solidFill>
            </a:endParaRPr>
          </a:p>
          <a:p>
            <a:pPr>
              <a:spcAft>
                <a:spcPct val="67000"/>
              </a:spcAft>
            </a:pPr>
            <a:r>
              <a:rPr lang="en-GB" altLang="de-DE" b="1" dirty="0"/>
              <a:t>REFERENCE</a:t>
            </a:r>
          </a:p>
          <a:p>
            <a:pPr marL="227428" lvl="1" indent="-227428">
              <a:spcAft>
                <a:spcPct val="67000"/>
              </a:spcAft>
            </a:pPr>
            <a:r>
              <a:rPr lang="en-US" altLang="de-DE" dirty="0">
                <a:cs typeface="Arial" pitchFamily="34" charset="0"/>
              </a:rPr>
              <a:t>1. Hamza  H, Khalifa B.H., Baumer P., Berard H., Lecomte JM. Racecadotril  versus placebo in the treatment of acute diarrhea in adults. </a:t>
            </a:r>
            <a:r>
              <a:rPr lang="en-US" altLang="de-DE" i="1" dirty="0">
                <a:cs typeface="Arial" pitchFamily="34" charset="0"/>
              </a:rPr>
              <a:t>Aliment Pharmacol Ther. </a:t>
            </a:r>
            <a:r>
              <a:rPr lang="en-US" altLang="de-DE" dirty="0">
                <a:cs typeface="Arial" pitchFamily="34" charset="0"/>
              </a:rPr>
              <a:t>1999;13(Suppl.6):15-19.</a:t>
            </a:r>
          </a:p>
          <a:p>
            <a:pPr>
              <a:spcAft>
                <a:spcPct val="67000"/>
              </a:spcAft>
            </a:pPr>
            <a:endParaRPr lang="en-GB" altLang="de-DE" dirty="0"/>
          </a:p>
        </p:txBody>
      </p:sp>
      <p:sp>
        <p:nvSpPr>
          <p:cNvPr id="271364"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088B2A88-845F-4AAF-80DD-2CC814F0EA57}" type="slidenum">
              <a:rPr lang="en-IN" altLang="de-DE" sz="1300">
                <a:solidFill>
                  <a:prstClr val="black"/>
                </a:solidFill>
                <a:latin typeface="Calibri" pitchFamily="34" charset="0"/>
              </a:rPr>
              <a:pPr algn="r" eaLnBrk="1" fontAlgn="base" hangingPunct="1">
                <a:spcBef>
                  <a:spcPct val="0"/>
                </a:spcBef>
                <a:spcAft>
                  <a:spcPct val="0"/>
                </a:spcAft>
              </a:pPr>
              <a:t>33</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3689688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GB" altLang="de-DE" dirty="0"/>
              <a:t>Both racecadotril and placebo were well tolerated in adults. Percentage of patients who reported adverse events on day 4 of treatment were 3.1 in the racecadotril group and 5.3 in the placebo group. One patient in the racecadotril group suffered from moderate dizziness and malaise, whereas two other patients in the placebo group reported adverse events. These were moderate backache for one patient and abdominal distension requiring hospitalisation for the other. It was important to note that on day 4 of treatment; fewer patients on racecadotril (5.6%) were suffering from abdominal distension than those on placebo (18.2%).</a:t>
            </a:r>
            <a:r>
              <a:rPr lang="en-GB" altLang="de-DE" dirty="0">
                <a:solidFill>
                  <a:srgbClr val="000000"/>
                </a:solidFill>
              </a:rPr>
              <a:t> </a:t>
            </a:r>
            <a:endParaRPr lang="en-GB" altLang="de-DE" dirty="0"/>
          </a:p>
          <a:p>
            <a:pPr>
              <a:spcAft>
                <a:spcPct val="67000"/>
              </a:spcAft>
            </a:pPr>
            <a:r>
              <a:rPr lang="en-GB" altLang="de-DE" dirty="0"/>
              <a:t>The results of this study state that racecadotril has both efficacy and good tolerability in treatment of acute diarrhoea in adults as compared to placebo.</a:t>
            </a:r>
            <a:endParaRPr lang="en-GB" altLang="de-DE" dirty="0">
              <a:solidFill>
                <a:srgbClr val="000000"/>
              </a:solidFill>
            </a:endParaRPr>
          </a:p>
          <a:p>
            <a:pPr>
              <a:spcAft>
                <a:spcPct val="67000"/>
              </a:spcAft>
            </a:pPr>
            <a:endParaRPr lang="en-GB" altLang="de-DE" dirty="0"/>
          </a:p>
          <a:p>
            <a:pPr>
              <a:spcAft>
                <a:spcPct val="67000"/>
              </a:spcAft>
            </a:pPr>
            <a:r>
              <a:rPr lang="en-GB" altLang="de-DE" b="1" dirty="0"/>
              <a:t>REFERENCE:</a:t>
            </a:r>
          </a:p>
          <a:p>
            <a:pPr marL="228986" lvl="1" indent="-228986">
              <a:spcAft>
                <a:spcPct val="67000"/>
              </a:spcAft>
            </a:pPr>
            <a:r>
              <a:rPr lang="en-US" altLang="de-DE" dirty="0">
                <a:cs typeface="Arial" pitchFamily="34" charset="0"/>
              </a:rPr>
              <a:t>1. Hamza  H, Khalifa B.H., Baumer P., Berard H., Lecomte JM. Racecadotril  versus placebo in the treatment of acute diarrhea in adults. </a:t>
            </a:r>
            <a:r>
              <a:rPr lang="en-US" altLang="de-DE" i="1" dirty="0">
                <a:cs typeface="Arial" pitchFamily="34" charset="0"/>
              </a:rPr>
              <a:t>Aliment Pharmacol Ther. </a:t>
            </a:r>
            <a:r>
              <a:rPr lang="en-US" altLang="de-DE" dirty="0">
                <a:cs typeface="Arial" pitchFamily="34" charset="0"/>
              </a:rPr>
              <a:t>1999;13(Suppl.6):15-19.</a:t>
            </a:r>
            <a:endParaRPr lang="en-GB" altLang="de-DE" dirty="0"/>
          </a:p>
        </p:txBody>
      </p:sp>
      <p:sp>
        <p:nvSpPr>
          <p:cNvPr id="273412"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4502C685-ACB8-46F0-B354-63F8CC4488F8}" type="slidenum">
              <a:rPr lang="en-IN" altLang="de-DE" sz="1300">
                <a:solidFill>
                  <a:prstClr val="black"/>
                </a:solidFill>
                <a:latin typeface="Calibri" pitchFamily="34" charset="0"/>
              </a:rPr>
              <a:pPr algn="r" eaLnBrk="1" fontAlgn="base" hangingPunct="1">
                <a:spcBef>
                  <a:spcPct val="0"/>
                </a:spcBef>
                <a:spcAft>
                  <a:spcPct val="0"/>
                </a:spcAft>
              </a:pPr>
              <a:t>34</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2403303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GB" altLang="de-DE" dirty="0"/>
              <a:t>A </a:t>
            </a:r>
            <a:r>
              <a:rPr lang="en-US" altLang="de-DE" dirty="0"/>
              <a:t>single centre, double-blind, randomised, active-controlled, parallel-group study was conducted to compare</a:t>
            </a:r>
            <a:r>
              <a:rPr lang="en-GB" altLang="de-DE" dirty="0"/>
              <a:t> efficacy and tolerability of racecadotril and loperamide in adult patients greater than 18 years of age and suffering from acute diarrhoea presumably of infectious origin, </a:t>
            </a:r>
            <a:r>
              <a:rPr lang="en-US" altLang="de-DE" dirty="0"/>
              <a:t>defined as passing of more than 2 liquid stools in 24 hours for no more than 5 days.</a:t>
            </a:r>
            <a:r>
              <a:rPr lang="en-GB" altLang="de-DE" dirty="0"/>
              <a:t> Out of a total of 69 patients included in the study 37 were randomised to racecadotril group and 32 were randomised to the placebo group. This study continued up till 7 days or until the resolution of diarrhoeal symptoms. </a:t>
            </a:r>
            <a:endParaRPr lang="en-GB" altLang="de-DE" baseline="30000" dirty="0"/>
          </a:p>
          <a:p>
            <a:pPr>
              <a:spcAft>
                <a:spcPct val="67000"/>
              </a:spcAft>
            </a:pPr>
            <a:endParaRPr lang="en-GB" altLang="de-DE" dirty="0"/>
          </a:p>
          <a:p>
            <a:pPr>
              <a:spcAft>
                <a:spcPct val="67000"/>
              </a:spcAft>
            </a:pPr>
            <a:r>
              <a:rPr lang="en-GB" altLang="de-DE" b="1" dirty="0"/>
              <a:t>REFERENCE:</a:t>
            </a:r>
          </a:p>
          <a:p>
            <a:pPr marL="227428" lvl="1" indent="-225871">
              <a:spcAft>
                <a:spcPct val="67000"/>
              </a:spcAft>
            </a:pPr>
            <a:r>
              <a:rPr lang="en-GB" altLang="de-DE" dirty="0"/>
              <a:t>1. Roge J, Baumer P, Berard H, Schwartz JC, Lecomte JM. </a:t>
            </a:r>
            <a:r>
              <a:rPr lang="en-US" altLang="de-DE" dirty="0"/>
              <a:t>The enkephalinase inhibitor, Acetorphan, in acute diarrhea. A double-blind, controlled clinical Trial versus loperamide </a:t>
            </a:r>
            <a:r>
              <a:rPr lang="en-GB" altLang="de-DE" i="1" dirty="0"/>
              <a:t>Scand J Gastroenterol</a:t>
            </a:r>
            <a:r>
              <a:rPr lang="en-US" altLang="de-DE" i="1" dirty="0">
                <a:cs typeface="Arial" pitchFamily="34" charset="0"/>
              </a:rPr>
              <a:t> </a:t>
            </a:r>
            <a:r>
              <a:rPr lang="en-GB" altLang="de-DE" dirty="0"/>
              <a:t>1993; 28: 352-354</a:t>
            </a:r>
          </a:p>
        </p:txBody>
      </p:sp>
      <p:sp>
        <p:nvSpPr>
          <p:cNvPr id="274436"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6423000C-9166-4DCD-BBCA-0EF2686F887E}" type="slidenum">
              <a:rPr lang="en-IN" altLang="de-DE" sz="1300">
                <a:solidFill>
                  <a:prstClr val="black"/>
                </a:solidFill>
                <a:latin typeface="Calibri" pitchFamily="34" charset="0"/>
              </a:rPr>
              <a:pPr algn="r" eaLnBrk="1" fontAlgn="base" hangingPunct="1">
                <a:spcBef>
                  <a:spcPct val="0"/>
                </a:spcBef>
                <a:spcAft>
                  <a:spcPct val="0"/>
                </a:spcAft>
              </a:pPr>
              <a:t>35</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124634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GB" altLang="de-DE" dirty="0"/>
              <a:t>The efficacy and tolerability assessment was done based on the parameters like delay in the resolution of diarrhoea, duration of treatment and constipation after diarrhoea resolution. Racecadotril decreased the duration of abdominal distension in patients more than that done by loperamide.(</a:t>
            </a:r>
            <a:r>
              <a:rPr lang="en-GB" altLang="de-DE" dirty="0">
                <a:solidFill>
                  <a:srgbClr val="000000"/>
                </a:solidFill>
              </a:rPr>
              <a:t>1.1± 0.2 days </a:t>
            </a:r>
            <a:r>
              <a:rPr lang="en-GB" altLang="de-DE" dirty="0"/>
              <a:t>vs. </a:t>
            </a:r>
            <a:r>
              <a:rPr lang="en-GB" altLang="de-DE" dirty="0">
                <a:solidFill>
                  <a:srgbClr val="000000"/>
                </a:solidFill>
              </a:rPr>
              <a:t>1.8± 0.3 days [</a:t>
            </a:r>
            <a:r>
              <a:rPr lang="en-GB" altLang="de-DE" i="1" dirty="0">
                <a:solidFill>
                  <a:srgbClr val="000000"/>
                </a:solidFill>
              </a:rPr>
              <a:t>P</a:t>
            </a:r>
            <a:r>
              <a:rPr lang="en-GB" altLang="de-DE" dirty="0">
                <a:solidFill>
                  <a:srgbClr val="000000"/>
                </a:solidFill>
              </a:rPr>
              <a:t>&lt;0.05]). Percentage of patients suffering from constipation after diarrhoea resolution were 8.1 for patients in the racecadotril group and 31.3% in the loperamide group (</a:t>
            </a:r>
            <a:r>
              <a:rPr lang="en-GB" altLang="de-DE" i="1" dirty="0">
                <a:solidFill>
                  <a:srgbClr val="000000"/>
                </a:solidFill>
              </a:rPr>
              <a:t>P</a:t>
            </a:r>
            <a:r>
              <a:rPr lang="en-GB" altLang="de-DE" dirty="0">
                <a:solidFill>
                  <a:srgbClr val="000000"/>
                </a:solidFill>
              </a:rPr>
              <a:t>&lt;0.02). Moreover, the duration of treatment with racecadotril (3.0± 0.2 days) was significantly less (</a:t>
            </a:r>
            <a:r>
              <a:rPr lang="en-GB" altLang="de-DE" i="1" dirty="0">
                <a:solidFill>
                  <a:srgbClr val="000000"/>
                </a:solidFill>
              </a:rPr>
              <a:t>P</a:t>
            </a:r>
            <a:r>
              <a:rPr lang="en-GB" altLang="de-DE" dirty="0">
                <a:solidFill>
                  <a:srgbClr val="000000"/>
                </a:solidFill>
              </a:rPr>
              <a:t>&lt;0.0001) than that for loperamide (4.4± 0.3 days). </a:t>
            </a:r>
          </a:p>
          <a:p>
            <a:pPr>
              <a:spcAft>
                <a:spcPct val="67000"/>
              </a:spcAft>
            </a:pPr>
            <a:endParaRPr lang="en-GB" altLang="de-DE" dirty="0">
              <a:solidFill>
                <a:srgbClr val="000000"/>
              </a:solidFill>
            </a:endParaRPr>
          </a:p>
          <a:p>
            <a:pPr>
              <a:spcAft>
                <a:spcPct val="67000"/>
              </a:spcAft>
            </a:pPr>
            <a:r>
              <a:rPr lang="en-GB" altLang="de-DE" b="1" dirty="0"/>
              <a:t>REFERENCE:</a:t>
            </a:r>
          </a:p>
          <a:p>
            <a:pPr marL="227428" lvl="1" indent="-225871">
              <a:spcAft>
                <a:spcPct val="67000"/>
              </a:spcAft>
            </a:pPr>
            <a:r>
              <a:rPr lang="en-GB" altLang="de-DE" dirty="0"/>
              <a:t>1. Roge J, Baumer P, Berard H, Schwartz JC, Lecomte JM. </a:t>
            </a:r>
            <a:r>
              <a:rPr lang="en-US" altLang="de-DE" dirty="0"/>
              <a:t>The enkephalinase inhibitor, Acetorphan, in acute diarrhea. A double-blind, controlled clinical Trial versus loperamide </a:t>
            </a:r>
            <a:r>
              <a:rPr lang="en-GB" altLang="de-DE" i="1" dirty="0"/>
              <a:t>Scand J Gastroenterol</a:t>
            </a:r>
            <a:r>
              <a:rPr lang="en-US" altLang="de-DE" i="1" dirty="0">
                <a:cs typeface="Arial" pitchFamily="34" charset="0"/>
              </a:rPr>
              <a:t> </a:t>
            </a:r>
            <a:r>
              <a:rPr lang="en-GB" altLang="de-DE" dirty="0"/>
              <a:t>1993; 28: 352-354</a:t>
            </a:r>
          </a:p>
        </p:txBody>
      </p:sp>
      <p:sp>
        <p:nvSpPr>
          <p:cNvPr id="275460"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49035236-7BE3-47E5-94F7-D50674483F30}" type="slidenum">
              <a:rPr lang="en-IN" altLang="de-DE" sz="1300">
                <a:solidFill>
                  <a:prstClr val="black"/>
                </a:solidFill>
                <a:latin typeface="Calibri" pitchFamily="34" charset="0"/>
              </a:rPr>
              <a:pPr algn="r" eaLnBrk="1" fontAlgn="base" hangingPunct="1">
                <a:spcBef>
                  <a:spcPct val="0"/>
                </a:spcBef>
                <a:spcAft>
                  <a:spcPct val="0"/>
                </a:spcAft>
              </a:pPr>
              <a:t>36</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3480969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US" altLang="de-DE" dirty="0"/>
              <a:t>A multicentre, randomised, double-blind, double-placebo, parallel-group study compared the efficacy, safety and tolerability of racecadotril with loperamide. (/p22/col1/para1,5) Outpatients aged 18 years and more, with acute diarrhea (&gt;3 loose stools for a minimum of 24 hours to a maximum of 5 days). (/p22/col1/para2) From a total of 157 patients enrolled in the study 82 patients were  randomised to racecadotril 100mg three times daily and 75 patients were randomised to loperamide 2mg after each diarrhoeic stool. </a:t>
            </a:r>
          </a:p>
          <a:p>
            <a:pPr>
              <a:spcAft>
                <a:spcPct val="67000"/>
              </a:spcAft>
            </a:pPr>
            <a:endParaRPr lang="en-US" altLang="de-DE" dirty="0"/>
          </a:p>
          <a:p>
            <a:pPr>
              <a:spcAft>
                <a:spcPct val="67000"/>
              </a:spcAft>
            </a:pPr>
            <a:r>
              <a:rPr lang="en-US" altLang="de-DE" b="1" dirty="0"/>
              <a:t>REFERENCES:</a:t>
            </a:r>
          </a:p>
          <a:p>
            <a:pPr marL="227428" lvl="1" indent="-225871">
              <a:spcAft>
                <a:spcPct val="67000"/>
              </a:spcAft>
            </a:pPr>
            <a:r>
              <a:rPr lang="en-US" altLang="de-DE" dirty="0"/>
              <a:t>1. Vetel JM, Berard H, Fretault N, Lecomte JM. Comparison of racecadotril and loperamide in adults with acute diarrhea. </a:t>
            </a:r>
            <a:r>
              <a:rPr lang="en-US" altLang="de-DE" i="1" dirty="0"/>
              <a:t>Aliment Pharmacol Ther</a:t>
            </a:r>
            <a:r>
              <a:rPr lang="en-US" altLang="de-DE" dirty="0"/>
              <a:t>. 1999;13(6):21-26.</a:t>
            </a:r>
            <a:endParaRPr lang="en-GB" altLang="de-DE" dirty="0"/>
          </a:p>
        </p:txBody>
      </p:sp>
      <p:sp>
        <p:nvSpPr>
          <p:cNvPr id="276484"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10FE3030-9C17-4C53-9CAC-6780EB7D6684}" type="slidenum">
              <a:rPr lang="en-IN" altLang="de-DE" sz="1300">
                <a:solidFill>
                  <a:prstClr val="black"/>
                </a:solidFill>
                <a:latin typeface="Calibri" pitchFamily="34" charset="0"/>
              </a:rPr>
              <a:pPr algn="r" eaLnBrk="1" fontAlgn="base" hangingPunct="1">
                <a:spcBef>
                  <a:spcPct val="0"/>
                </a:spcBef>
                <a:spcAft>
                  <a:spcPct val="0"/>
                </a:spcAft>
              </a:pPr>
              <a:t>37</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3716681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US" altLang="de-DE" dirty="0"/>
              <a:t>The efficacy results of the study demonstrated no difference between the treatment groups  with regard to mean number of stools passed until recovery (racecadotril: 3.5 ± 0.5  and loperamide: 2.9 ± 0.4) and the mean duration of diarrhea (racecadotril: 14.9 ± 2.0 hours and loperamide 13.7 ± 2.2 hours). The Kaplan-Meier curve on the left side of the slide depicts similar trends in the duration of diarrhea in patients receiving racecadotril and loperamide. </a:t>
            </a:r>
            <a:r>
              <a:rPr lang="en-GB" altLang="de-DE" baseline="30000" dirty="0"/>
              <a:t> </a:t>
            </a:r>
            <a:endParaRPr lang="en-US" altLang="de-DE" dirty="0"/>
          </a:p>
          <a:p>
            <a:pPr>
              <a:spcAft>
                <a:spcPct val="67000"/>
              </a:spcAft>
            </a:pPr>
            <a:r>
              <a:rPr lang="en-US" altLang="de-DE" dirty="0"/>
              <a:t> </a:t>
            </a:r>
          </a:p>
          <a:p>
            <a:pPr>
              <a:spcAft>
                <a:spcPct val="67000"/>
              </a:spcAft>
            </a:pPr>
            <a:r>
              <a:rPr lang="en-US" altLang="de-DE" b="1" dirty="0"/>
              <a:t>REFERENCES:</a:t>
            </a:r>
          </a:p>
          <a:p>
            <a:pPr marL="227428" lvl="1" indent="-225871">
              <a:spcAft>
                <a:spcPct val="67000"/>
              </a:spcAft>
            </a:pPr>
            <a:r>
              <a:rPr lang="en-US" altLang="de-DE" dirty="0"/>
              <a:t>1. Vetel JM, Berard H, Fretault N, Lecomte JM. Comparison of racecadotril and loperamide in adults with acute diarrhea. </a:t>
            </a:r>
            <a:r>
              <a:rPr lang="en-US" altLang="de-DE" i="1" dirty="0"/>
              <a:t>Aliment Pharmacol Ther</a:t>
            </a:r>
            <a:r>
              <a:rPr lang="en-US" altLang="de-DE" dirty="0"/>
              <a:t>. 1999;13(6):21-26.</a:t>
            </a:r>
            <a:endParaRPr lang="en-GB" altLang="de-DE" dirty="0"/>
          </a:p>
        </p:txBody>
      </p:sp>
      <p:sp>
        <p:nvSpPr>
          <p:cNvPr id="277508"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1DA55148-EF88-4C2B-B541-CD15B6D77AB7}" type="slidenum">
              <a:rPr lang="en-IN" altLang="de-DE" sz="1300">
                <a:solidFill>
                  <a:prstClr val="black"/>
                </a:solidFill>
                <a:latin typeface="Calibri" pitchFamily="34" charset="0"/>
              </a:rPr>
              <a:pPr algn="r" eaLnBrk="1" fontAlgn="base" hangingPunct="1">
                <a:spcBef>
                  <a:spcPct val="0"/>
                </a:spcBef>
                <a:spcAft>
                  <a:spcPct val="0"/>
                </a:spcAft>
              </a:pPr>
              <a:t>38</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1032433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US" altLang="de-DE" dirty="0"/>
              <a:t>The study reported mild to moderate incidence of adverse  events among the treatment groups (racecadotril:7.4% and loperamide:12%).</a:t>
            </a:r>
            <a:r>
              <a:rPr lang="en-GB" altLang="de-DE" baseline="30000" dirty="0"/>
              <a:t> </a:t>
            </a:r>
            <a:r>
              <a:rPr lang="en-US" altLang="de-DE" dirty="0"/>
              <a:t>The incidence of rebound constipation was higher among patients treated with loperamide (18.7%) than those treated with racecadotril (9.8%) with mean duration of constipation being 1.3 ± 0.1 days for racecadotril and 1.6 ± 0.1 days for loperamide.</a:t>
            </a:r>
            <a:r>
              <a:rPr lang="en-GB" altLang="de-DE" baseline="30000" dirty="0"/>
              <a:t> </a:t>
            </a:r>
            <a:endParaRPr lang="en-US" altLang="de-DE" dirty="0"/>
          </a:p>
          <a:p>
            <a:pPr>
              <a:spcAft>
                <a:spcPct val="67000"/>
              </a:spcAft>
            </a:pPr>
            <a:endParaRPr lang="en-US" altLang="de-DE" dirty="0"/>
          </a:p>
          <a:p>
            <a:pPr>
              <a:spcAft>
                <a:spcPct val="67000"/>
              </a:spcAft>
            </a:pPr>
            <a:r>
              <a:rPr lang="en-US" altLang="de-DE" b="1" dirty="0"/>
              <a:t>REFERENCE:</a:t>
            </a:r>
          </a:p>
          <a:p>
            <a:pPr marL="227428" lvl="1" indent="-225871">
              <a:spcAft>
                <a:spcPct val="67000"/>
              </a:spcAft>
            </a:pPr>
            <a:r>
              <a:rPr lang="en-US" altLang="de-DE" dirty="0"/>
              <a:t>1. Vetel JM, Berard H, Fretault N, Lecomte JM. Comparison of racecadotril and loperamide in adults with acute diarrhea. </a:t>
            </a:r>
            <a:r>
              <a:rPr lang="en-US" altLang="de-DE" i="1" dirty="0"/>
              <a:t>Aliment Pharmacol Ther</a:t>
            </a:r>
            <a:r>
              <a:rPr lang="en-US" altLang="de-DE" dirty="0"/>
              <a:t>. 1999;13(6):21-26.</a:t>
            </a:r>
            <a:endParaRPr lang="en-GB" altLang="de-DE" dirty="0"/>
          </a:p>
        </p:txBody>
      </p:sp>
      <p:sp>
        <p:nvSpPr>
          <p:cNvPr id="278532"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D4A77A73-A1CD-426F-A26C-786C3322E485}" type="slidenum">
              <a:rPr lang="en-IN" altLang="de-DE" sz="1300">
                <a:solidFill>
                  <a:prstClr val="black"/>
                </a:solidFill>
                <a:latin typeface="Calibri" pitchFamily="34" charset="0"/>
              </a:rPr>
              <a:pPr algn="r" eaLnBrk="1" fontAlgn="base" hangingPunct="1">
                <a:spcBef>
                  <a:spcPct val="0"/>
                </a:spcBef>
                <a:spcAft>
                  <a:spcPct val="0"/>
                </a:spcAft>
              </a:pPr>
              <a:t>39</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312616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US" altLang="de-DE" dirty="0"/>
              <a:t>A multicentre, randomised, single-blind, parallel-group study was conducted to compare the efficacy, safety and tolerability of racecadotril and loperamide in adult outpatients with acute watery diarrhea.</a:t>
            </a:r>
            <a:r>
              <a:rPr lang="en-GB" altLang="de-DE" baseline="30000" dirty="0"/>
              <a:t> </a:t>
            </a:r>
            <a:r>
              <a:rPr lang="en-US" altLang="de-DE" dirty="0"/>
              <a:t>Patients included in the study were aged ≥18 years of age with ≥3 watery stools of infectious origin, with no visible blood in the stools and duration of diarrhea being at least 24 hours but no more than 5 days. A total of 945 patients were included in the study, among them 473 patients were randomised to racecadotril 100mg three times daily and 472 patients were randomised to loperamide 2mg three times daily. </a:t>
            </a:r>
          </a:p>
          <a:p>
            <a:pPr>
              <a:spcAft>
                <a:spcPct val="67000"/>
              </a:spcAft>
            </a:pPr>
            <a:endParaRPr lang="en-US" altLang="de-DE" dirty="0"/>
          </a:p>
          <a:p>
            <a:pPr marL="227428" lvl="2" indent="-224312">
              <a:spcAft>
                <a:spcPct val="67000"/>
              </a:spcAft>
            </a:pPr>
            <a:r>
              <a:rPr lang="en-US" altLang="de-DE" b="1" dirty="0">
                <a:cs typeface="Arial" pitchFamily="34" charset="0"/>
              </a:rPr>
              <a:t>REFERENCES:</a:t>
            </a:r>
          </a:p>
          <a:p>
            <a:pPr marL="227428" lvl="2" indent="-224312">
              <a:spcAft>
                <a:spcPct val="67000"/>
              </a:spcAft>
            </a:pPr>
            <a:r>
              <a:rPr lang="en-US" altLang="de-DE" dirty="0">
                <a:cs typeface="Arial" pitchFamily="34" charset="0"/>
              </a:rPr>
              <a:t>1. Prado D (for the Global Adult Racecadotril Study Group). A multinational comparison of Racecadotril and Loperamide in the treatment of acute watery diarrhea in adults. </a:t>
            </a:r>
            <a:r>
              <a:rPr lang="en-US" altLang="de-DE" i="1" dirty="0">
                <a:cs typeface="Arial" pitchFamily="34" charset="0"/>
              </a:rPr>
              <a:t>Scand J of Gastroenterol</a:t>
            </a:r>
            <a:r>
              <a:rPr lang="en-US" altLang="de-DE" dirty="0">
                <a:cs typeface="Arial" pitchFamily="34" charset="0"/>
              </a:rPr>
              <a:t>. 2002;6:656-661.</a:t>
            </a:r>
            <a:endParaRPr lang="en-GB" altLang="de-DE" dirty="0"/>
          </a:p>
        </p:txBody>
      </p:sp>
      <p:sp>
        <p:nvSpPr>
          <p:cNvPr id="279556"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26BB56DF-5E61-4161-9E2A-4974A7AD54A7}" type="slidenum">
              <a:rPr lang="en-IN" altLang="de-DE" sz="1300">
                <a:solidFill>
                  <a:prstClr val="black"/>
                </a:solidFill>
                <a:latin typeface="Calibri" pitchFamily="34" charset="0"/>
              </a:rPr>
              <a:pPr algn="r" eaLnBrk="1" fontAlgn="base" hangingPunct="1">
                <a:spcBef>
                  <a:spcPct val="0"/>
                </a:spcBef>
                <a:spcAft>
                  <a:spcPct val="0"/>
                </a:spcAft>
              </a:pPr>
              <a:t>40</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1101360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US" altLang="de-DE" dirty="0">
                <a:cs typeface="Arial" pitchFamily="34" charset="0"/>
              </a:rPr>
              <a:t>The Kaplan-Meier curve on the left side of the slide depicts, no difference in the duration of diarrhea between the ITT populations receiving racecadotril and loperamide. The median duration of diarrhea was documented as 55.0 hours for both racecadotril and loperamide group. The overall clinical response was similar for the ITT population treated with racecadotril (92%) and loperamide (93%). </a:t>
            </a:r>
          </a:p>
          <a:p>
            <a:pPr marL="216525" lvl="2" indent="-213409">
              <a:spcAft>
                <a:spcPct val="67000"/>
              </a:spcAft>
            </a:pPr>
            <a:endParaRPr lang="en-US" altLang="de-DE" dirty="0">
              <a:cs typeface="Arial" pitchFamily="34" charset="0"/>
            </a:endParaRPr>
          </a:p>
          <a:p>
            <a:pPr marL="0" lvl="1">
              <a:spcAft>
                <a:spcPct val="67000"/>
              </a:spcAft>
            </a:pPr>
            <a:r>
              <a:rPr lang="en-US" altLang="de-DE" b="1" dirty="0">
                <a:cs typeface="Arial" pitchFamily="34" charset="0"/>
              </a:rPr>
              <a:t>REFERENCES:</a:t>
            </a:r>
          </a:p>
          <a:p>
            <a:pPr marL="216525" lvl="2" indent="-213409">
              <a:spcAft>
                <a:spcPct val="67000"/>
              </a:spcAft>
            </a:pPr>
            <a:r>
              <a:rPr lang="en-US" altLang="de-DE" dirty="0">
                <a:cs typeface="Arial" pitchFamily="34" charset="0"/>
              </a:rPr>
              <a:t>1. Prado D (for the Global Adult Racecadotril Study Group). A multinational comparison of Racecadotril and Loperamide in the treatment of acute watery diarrhea in adults. </a:t>
            </a:r>
            <a:r>
              <a:rPr lang="en-US" altLang="de-DE" i="1" dirty="0">
                <a:cs typeface="Arial" pitchFamily="34" charset="0"/>
              </a:rPr>
              <a:t>Scand J of Gastroenterol</a:t>
            </a:r>
            <a:r>
              <a:rPr lang="en-US" altLang="de-DE" dirty="0">
                <a:cs typeface="Arial" pitchFamily="34" charset="0"/>
              </a:rPr>
              <a:t>. 2002;6:656-661.</a:t>
            </a:r>
          </a:p>
          <a:p>
            <a:pPr>
              <a:spcAft>
                <a:spcPct val="67000"/>
              </a:spcAft>
            </a:pPr>
            <a:endParaRPr lang="en-GB" altLang="de-DE" dirty="0"/>
          </a:p>
        </p:txBody>
      </p:sp>
      <p:sp>
        <p:nvSpPr>
          <p:cNvPr id="280580"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CA301DE3-F66F-4021-9EC6-66C3FF79D246}" type="slidenum">
              <a:rPr lang="en-IN" altLang="de-DE" sz="1300">
                <a:solidFill>
                  <a:prstClr val="black"/>
                </a:solidFill>
                <a:latin typeface="Calibri" pitchFamily="34" charset="0"/>
              </a:rPr>
              <a:pPr algn="r" eaLnBrk="1" fontAlgn="base" hangingPunct="1">
                <a:spcBef>
                  <a:spcPct val="0"/>
                </a:spcBef>
                <a:spcAft>
                  <a:spcPct val="0"/>
                </a:spcAft>
              </a:pPr>
              <a:t>41</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328594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4259130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US" altLang="de-DE" dirty="0">
                <a:cs typeface="Arial" pitchFamily="34" charset="0"/>
              </a:rPr>
              <a:t>The incidence of overall adverse events was significantly lower in the racecadotril group (14.3%) as compared to the loperamide group (23.9% </a:t>
            </a:r>
            <a:r>
              <a:rPr lang="en-US" altLang="de-DE" i="1" dirty="0">
                <a:cs typeface="Arial" pitchFamily="34" charset="0"/>
              </a:rPr>
              <a:t>P </a:t>
            </a:r>
            <a:r>
              <a:rPr lang="en-US" altLang="de-DE" dirty="0">
                <a:cs typeface="Arial" pitchFamily="34" charset="0"/>
              </a:rPr>
              <a:t>=0.001).  The treatment emergent adverse events which were reported ≥1% are constipation (racecadotril: 12.5% and loperamide: 3.4%), abdomen enlarged (racecadotril: 1.7% and loperamide: 6.1%), anorexia (racecadotril: 0.8% and loperamide: 2.3%), headache (racecadotril: 2.1% and loperamide: 0.4%) and abdominal pain (racecadotril: 0.2% and loperamide: 1.9%). </a:t>
            </a:r>
          </a:p>
          <a:p>
            <a:pPr marL="1558" lvl="2">
              <a:spcAft>
                <a:spcPct val="67000"/>
              </a:spcAft>
            </a:pPr>
            <a:endParaRPr lang="en-US" altLang="de-DE" dirty="0">
              <a:cs typeface="Arial" pitchFamily="34" charset="0"/>
            </a:endParaRPr>
          </a:p>
          <a:p>
            <a:pPr>
              <a:spcAft>
                <a:spcPct val="67000"/>
              </a:spcAft>
            </a:pPr>
            <a:r>
              <a:rPr lang="en-US" altLang="de-DE" b="1" dirty="0">
                <a:cs typeface="Arial" pitchFamily="34" charset="0"/>
              </a:rPr>
              <a:t>REFERENCES:</a:t>
            </a:r>
          </a:p>
          <a:p>
            <a:pPr marL="227428" lvl="3" indent="-222756">
              <a:spcAft>
                <a:spcPct val="67000"/>
              </a:spcAft>
            </a:pPr>
            <a:r>
              <a:rPr lang="en-US" altLang="de-DE" dirty="0">
                <a:cs typeface="Arial" pitchFamily="34" charset="0"/>
              </a:rPr>
              <a:t>1. Prado D (for the Global Adult Racecadotril Study Group). A multinational comparison of Racecadotril and Loperamide in the treatment of acute watery diarrhea in adults. </a:t>
            </a:r>
            <a:r>
              <a:rPr lang="en-US" altLang="de-DE" i="1" dirty="0">
                <a:cs typeface="Arial" pitchFamily="34" charset="0"/>
              </a:rPr>
              <a:t>Scand J of Gastroenterol</a:t>
            </a:r>
            <a:r>
              <a:rPr lang="en-US" altLang="de-DE" dirty="0">
                <a:cs typeface="Arial" pitchFamily="34" charset="0"/>
              </a:rPr>
              <a:t>. 2002;6:656-661.</a:t>
            </a:r>
            <a:endParaRPr lang="en-GB" altLang="de-DE" dirty="0"/>
          </a:p>
        </p:txBody>
      </p:sp>
      <p:sp>
        <p:nvSpPr>
          <p:cNvPr id="281604"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DD27EB9E-B085-41A1-B755-CC810ABFDEB5}" type="slidenum">
              <a:rPr lang="en-IN" altLang="de-DE" sz="1300">
                <a:solidFill>
                  <a:prstClr val="black"/>
                </a:solidFill>
                <a:latin typeface="Calibri" pitchFamily="34" charset="0"/>
              </a:rPr>
              <a:pPr algn="r" eaLnBrk="1" fontAlgn="base" hangingPunct="1">
                <a:spcBef>
                  <a:spcPct val="0"/>
                </a:spcBef>
                <a:spcAft>
                  <a:spcPct val="0"/>
                </a:spcAft>
              </a:pPr>
              <a:t>42</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3963807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US" altLang="de-DE" dirty="0"/>
              <a:t>The objective of the study is to compare the </a:t>
            </a:r>
            <a:r>
              <a:rPr lang="en-GB" altLang="de-DE" dirty="0"/>
              <a:t>efficacy, tolerability, and safety of racecadotril with loperamide in treating acute diarrhoea in adults. A 2-centre, randomised, parallel-group, single-blind study was conducted in 62 adults suffering from acute diarrhoea.</a:t>
            </a:r>
            <a:r>
              <a:rPr lang="en-GB" altLang="de-DE" baseline="30000" dirty="0"/>
              <a:t> </a:t>
            </a:r>
            <a:r>
              <a:rPr lang="en-GB" altLang="de-DE" dirty="0"/>
              <a:t>Out of 62 patients, half of them received racecadotril of 100 mg thrice daily (i.e., n=31) and the other half received loperamide of 2 mg twice daily (i.e., n=31).</a:t>
            </a:r>
            <a:r>
              <a:rPr lang="en-GB" altLang="de-DE" baseline="30000" dirty="0"/>
              <a:t> </a:t>
            </a:r>
            <a:r>
              <a:rPr lang="en-GB" altLang="de-DE" dirty="0"/>
              <a:t>The inclusion criteria for the trial were male or female adults above 18 years of age suffering from acute diarrhoea.</a:t>
            </a:r>
          </a:p>
          <a:p>
            <a:pPr>
              <a:spcAft>
                <a:spcPct val="67000"/>
              </a:spcAft>
            </a:pPr>
            <a:endParaRPr lang="en-GB" altLang="de-DE" dirty="0"/>
          </a:p>
          <a:p>
            <a:pPr>
              <a:spcAft>
                <a:spcPct val="67000"/>
              </a:spcAft>
            </a:pPr>
            <a:r>
              <a:rPr lang="en-GB" altLang="de-DE" b="1" dirty="0"/>
              <a:t>REFERENCE:</a:t>
            </a:r>
          </a:p>
          <a:p>
            <a:pPr marL="227428" lvl="1" indent="-225871">
              <a:spcAft>
                <a:spcPct val="67000"/>
              </a:spcAft>
            </a:pPr>
            <a:r>
              <a:rPr lang="en-GB" altLang="de-DE" dirty="0"/>
              <a:t>1. Wang HH, Shieh MJ, Liao KF. A blind, randomised comparison of racecadotril and loperamide for stopping acute diarrhea in adults. </a:t>
            </a:r>
            <a:r>
              <a:rPr lang="en-GB" altLang="de-DE" i="1" dirty="0"/>
              <a:t>World J Gastroenterol. </a:t>
            </a:r>
            <a:r>
              <a:rPr lang="en-GB" altLang="de-DE" dirty="0"/>
              <a:t>2005;11(10):1540-1543.</a:t>
            </a:r>
            <a:endParaRPr lang="en-US" altLang="de-DE" dirty="0"/>
          </a:p>
        </p:txBody>
      </p:sp>
      <p:sp>
        <p:nvSpPr>
          <p:cNvPr id="282628"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0DA67107-EA6B-48E7-98A1-B9465B278850}" type="slidenum">
              <a:rPr lang="en-IN" altLang="de-DE" sz="1300">
                <a:solidFill>
                  <a:prstClr val="black"/>
                </a:solidFill>
                <a:latin typeface="Calibri" pitchFamily="34" charset="0"/>
              </a:rPr>
              <a:pPr algn="r" eaLnBrk="1" fontAlgn="base" hangingPunct="1">
                <a:spcBef>
                  <a:spcPct val="0"/>
                </a:spcBef>
                <a:spcAft>
                  <a:spcPct val="0"/>
                </a:spcAft>
              </a:pPr>
              <a:t>43</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951816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GB" altLang="de-DE" dirty="0"/>
              <a:t>Efficacy of racecadotril in the treatment of diarrhoea is based on the mean duration of diarrhoea as shown in the graph above. The graph depicts the mean duration of diarrhoea of racecadotril and loperamide group based on ITT population and PP analysis. Mean duration of diarrhoea based on ITT population in racecadotril and loperamide group was 19.5 h and 13.0 h respectively.</a:t>
            </a:r>
          </a:p>
          <a:p>
            <a:pPr>
              <a:spcAft>
                <a:spcPct val="67000"/>
              </a:spcAft>
            </a:pPr>
            <a:endParaRPr lang="en-GB" altLang="de-DE" b="1" dirty="0"/>
          </a:p>
          <a:p>
            <a:pPr>
              <a:spcAft>
                <a:spcPct val="67000"/>
              </a:spcAft>
            </a:pPr>
            <a:r>
              <a:rPr lang="en-GB" altLang="de-DE" b="1" dirty="0"/>
              <a:t>REFERENCE:</a:t>
            </a:r>
          </a:p>
          <a:p>
            <a:pPr marL="227428" lvl="1" indent="-225871">
              <a:spcAft>
                <a:spcPct val="67000"/>
              </a:spcAft>
            </a:pPr>
            <a:r>
              <a:rPr lang="en-GB" altLang="de-DE" dirty="0"/>
              <a:t>1. Wang HH, Shieh MJ, Liao KF. A blind, randomised comparison of racecadotril and loperamide for stopping acute diarrhea in adults. </a:t>
            </a:r>
            <a:r>
              <a:rPr lang="en-GB" altLang="de-DE" i="1" dirty="0"/>
              <a:t>World J Gastroenterol. </a:t>
            </a:r>
            <a:r>
              <a:rPr lang="en-GB" altLang="de-DE" dirty="0"/>
              <a:t>2005;11(10):1540-1543.</a:t>
            </a:r>
          </a:p>
        </p:txBody>
      </p:sp>
      <p:sp>
        <p:nvSpPr>
          <p:cNvPr id="283652"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C7977FBF-D6D5-402A-B7C0-C0944A365D32}" type="slidenum">
              <a:rPr lang="en-IN" altLang="de-DE" sz="1300">
                <a:solidFill>
                  <a:prstClr val="black"/>
                </a:solidFill>
                <a:latin typeface="Calibri" pitchFamily="34" charset="0"/>
              </a:rPr>
              <a:pPr algn="r" eaLnBrk="1" fontAlgn="base" hangingPunct="1">
                <a:spcBef>
                  <a:spcPct val="0"/>
                </a:spcBef>
                <a:spcAft>
                  <a:spcPct val="0"/>
                </a:spcAft>
              </a:pPr>
              <a:t>44</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2540810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dirty="0"/>
              <a:t>The objective of the study is to compare the </a:t>
            </a:r>
            <a:r>
              <a:rPr lang="en-GB" altLang="de-DE" dirty="0"/>
              <a:t>efficacy and tolerability of racecadotril with loperamide in elderly patients with acute diarrhoea. A randomised, prospective, double-blind, parallel-group study was conducted in 61 adults suffering from acute diarrhoea.</a:t>
            </a:r>
            <a:r>
              <a:rPr lang="en-GB" altLang="de-DE" baseline="30000" dirty="0"/>
              <a:t> </a:t>
            </a:r>
            <a:r>
              <a:rPr lang="en-GB" altLang="de-DE" dirty="0"/>
              <a:t>Out of 62 patients, 30 patients received racecadotril of 100 mg every 8 hours and 31 patients received loperamide of 2 mg </a:t>
            </a:r>
            <a:r>
              <a:rPr lang="en-US" altLang="de-DE" dirty="0"/>
              <a:t>initially and then 1 tablet after each unformed stool (maximum of 4 tablets in 24 hours)</a:t>
            </a:r>
            <a:r>
              <a:rPr lang="en-GB" altLang="de-DE" dirty="0"/>
              <a:t>.</a:t>
            </a:r>
            <a:r>
              <a:rPr lang="en-GB" altLang="de-DE" baseline="30000" dirty="0"/>
              <a:t> </a:t>
            </a:r>
            <a:r>
              <a:rPr lang="en-GB" altLang="de-DE" dirty="0"/>
              <a:t>The inclusion criteria for the trial were women and men with acute diarrhoea, without signs of severe dehydration and bacterial infection.</a:t>
            </a:r>
          </a:p>
          <a:p>
            <a:pPr>
              <a:spcAft>
                <a:spcPct val="67000"/>
              </a:spcAft>
            </a:pPr>
            <a:endParaRPr lang="en-GB" altLang="de-DE" dirty="0"/>
          </a:p>
          <a:p>
            <a:pPr>
              <a:spcAft>
                <a:spcPct val="67000"/>
              </a:spcAft>
            </a:pPr>
            <a:r>
              <a:rPr lang="en-GB" altLang="de-DE" b="1" dirty="0"/>
              <a:t>REFERENCE:</a:t>
            </a:r>
          </a:p>
          <a:p>
            <a:pPr marL="227428" lvl="1" indent="-225871">
              <a:spcAft>
                <a:spcPct val="67000"/>
              </a:spcAft>
            </a:pPr>
            <a:r>
              <a:rPr lang="en-GB" altLang="de-DE" dirty="0"/>
              <a:t>1. Gallelli L, Colosimo M, Tilotta GA, et al. Prospective, randomised double-blind trial of racecadotril compared with loperamide in elderly people with gastroenteritis living in nursing homes. </a:t>
            </a:r>
            <a:r>
              <a:rPr lang="en-GB" altLang="de-DE" i="1" dirty="0"/>
              <a:t>Eur J Clin Pharmacol. </a:t>
            </a:r>
            <a:r>
              <a:rPr lang="en-GB" altLang="de-DE" dirty="0"/>
              <a:t>2009;1-8.</a:t>
            </a:r>
            <a:endParaRPr lang="en-US" altLang="de-DE" dirty="0"/>
          </a:p>
        </p:txBody>
      </p:sp>
      <p:sp>
        <p:nvSpPr>
          <p:cNvPr id="285700"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3B28B443-AFAF-4093-AE63-5948E6415AB9}" type="slidenum">
              <a:rPr lang="en-IN" altLang="de-DE" sz="1300">
                <a:solidFill>
                  <a:prstClr val="black"/>
                </a:solidFill>
                <a:latin typeface="Calibri" pitchFamily="34" charset="0"/>
              </a:rPr>
              <a:pPr algn="r" eaLnBrk="1" fontAlgn="base" hangingPunct="1">
                <a:spcBef>
                  <a:spcPct val="0"/>
                </a:spcBef>
                <a:spcAft>
                  <a:spcPct val="0"/>
                </a:spcAft>
              </a:pPr>
              <a:t>45</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822400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46</a:t>
            </a:fld>
            <a:endParaRPr lang="ru-RU">
              <a:solidFill>
                <a:prstClr val="black"/>
              </a:solidFill>
            </a:endParaRPr>
          </a:p>
        </p:txBody>
      </p:sp>
    </p:spTree>
    <p:extLst>
      <p:ext uri="{BB962C8B-B14F-4D97-AF65-F5344CB8AC3E}">
        <p14:creationId xmlns:p14="http://schemas.microsoft.com/office/powerpoint/2010/main" val="3084987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67000"/>
              </a:spcAft>
            </a:pPr>
            <a:r>
              <a:rPr lang="en-GB" altLang="de-DE" dirty="0"/>
              <a:t>Tolerability and safety of racecadotril in the treatment of diarrhoea is based on the occurrence of adverse events. The most frequent adverse events are nausea and constipation which are described in the table above.</a:t>
            </a:r>
            <a:endParaRPr lang="en-GB" altLang="de-DE" b="1" dirty="0"/>
          </a:p>
          <a:p>
            <a:pPr>
              <a:spcAft>
                <a:spcPct val="67000"/>
              </a:spcAft>
            </a:pPr>
            <a:endParaRPr lang="en-GB" altLang="de-DE" b="1" dirty="0"/>
          </a:p>
          <a:p>
            <a:pPr>
              <a:spcAft>
                <a:spcPct val="67000"/>
              </a:spcAft>
            </a:pPr>
            <a:r>
              <a:rPr lang="en-GB" altLang="de-DE" b="1" dirty="0"/>
              <a:t>REFERENCE:</a:t>
            </a:r>
          </a:p>
          <a:p>
            <a:pPr marL="227428" lvl="1" indent="-225871">
              <a:spcAft>
                <a:spcPct val="67000"/>
              </a:spcAft>
            </a:pPr>
            <a:r>
              <a:rPr lang="en-GB" altLang="de-DE" dirty="0"/>
              <a:t>1.  Gallelli L, Colosimo M, Tilotta GA, et al. Prospective, randomised double-blind trial of racecadotril compared with loperamide in elderly people with gastroenteritis living in nursing homes. </a:t>
            </a:r>
            <a:r>
              <a:rPr lang="en-GB" altLang="de-DE" i="1" dirty="0"/>
              <a:t>Eur J Clin Pharmacol. </a:t>
            </a:r>
            <a:r>
              <a:rPr lang="en-GB" altLang="de-DE" dirty="0"/>
              <a:t>2009;1-8.</a:t>
            </a:r>
          </a:p>
        </p:txBody>
      </p:sp>
      <p:sp>
        <p:nvSpPr>
          <p:cNvPr id="287748"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99C50450-83DF-4FF8-9070-F4237E2B1859}" type="slidenum">
              <a:rPr lang="en-IN" altLang="de-DE" sz="1300">
                <a:solidFill>
                  <a:prstClr val="black"/>
                </a:solidFill>
                <a:latin typeface="Calibri" pitchFamily="34" charset="0"/>
              </a:rPr>
              <a:pPr algn="r" eaLnBrk="1" fontAlgn="base" hangingPunct="1">
                <a:spcBef>
                  <a:spcPct val="0"/>
                </a:spcBef>
                <a:spcAft>
                  <a:spcPct val="0"/>
                </a:spcAft>
              </a:pPr>
              <a:t>47</a:t>
            </a:fld>
            <a:endParaRPr lang="en-IN" altLang="de-DE" sz="1300" dirty="0">
              <a:solidFill>
                <a:prstClr val="black"/>
              </a:solidFill>
              <a:latin typeface="Calibri" pitchFamily="34" charset="0"/>
            </a:endParaRPr>
          </a:p>
        </p:txBody>
      </p:sp>
    </p:spTree>
    <p:extLst>
      <p:ext uri="{BB962C8B-B14F-4D97-AF65-F5344CB8AC3E}">
        <p14:creationId xmlns:p14="http://schemas.microsoft.com/office/powerpoint/2010/main" val="3091418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 </a:t>
            </a:r>
          </a:p>
          <a:p>
            <a:r>
              <a:rPr lang="en-GB" dirty="0"/>
              <a:t>Vetel JM </a:t>
            </a:r>
            <a:r>
              <a:rPr lang="en-GB" i="1" dirty="0"/>
              <a:t>et al. </a:t>
            </a:r>
            <a:r>
              <a:rPr lang="en-GB" dirty="0"/>
              <a:t>Racecadotril Efficacy in the Symptomatic Treatment of Adult Acute Diarrhoea: A Systematic Review and Meta-Analysis. </a:t>
            </a:r>
          </a:p>
          <a:p>
            <a:r>
              <a:rPr lang="en-GB" dirty="0"/>
              <a:t>International Journal of Clinical Medicine, 2014;5:361-375. </a:t>
            </a:r>
          </a:p>
          <a:p>
            <a:endParaRPr lang="en-GB" dirty="0"/>
          </a:p>
        </p:txBody>
      </p:sp>
      <p:sp>
        <p:nvSpPr>
          <p:cNvPr id="4" name="Slide Number Placeholder 3"/>
          <p:cNvSpPr>
            <a:spLocks noGrp="1"/>
          </p:cNvSpPr>
          <p:nvPr>
            <p:ph type="sldNum" sz="quarter" idx="10"/>
          </p:nvPr>
        </p:nvSpPr>
        <p:spPr/>
        <p:txBody>
          <a:bodyPr/>
          <a:lstStyle/>
          <a:p>
            <a:fld id="{25A04C10-8A72-4BA1-85ED-DEEC572DFD51}" type="slidenum">
              <a:rPr lang="de-CH" smtClean="0">
                <a:solidFill>
                  <a:prstClr val="black"/>
                </a:solidFill>
              </a:rPr>
              <a:pPr/>
              <a:t>50</a:t>
            </a:fld>
            <a:endParaRPr lang="de-CH" dirty="0">
              <a:solidFill>
                <a:prstClr val="black"/>
              </a:solidFill>
            </a:endParaRPr>
          </a:p>
        </p:txBody>
      </p:sp>
    </p:spTree>
    <p:extLst>
      <p:ext uri="{BB962C8B-B14F-4D97-AF65-F5344CB8AC3E}">
        <p14:creationId xmlns:p14="http://schemas.microsoft.com/office/powerpoint/2010/main" val="3348955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41" indent="-171441">
              <a:spcAft>
                <a:spcPct val="67000"/>
              </a:spcAft>
              <a:buFont typeface="Arial" panose="020B0604020202020204" pitchFamily="34" charset="0"/>
              <a:buChar char="•"/>
            </a:pPr>
            <a:r>
              <a:rPr lang="en-IN" altLang="de-DE" dirty="0"/>
              <a:t>Details of the 12 RCTs used for the meta-analysis</a:t>
            </a:r>
          </a:p>
          <a:p>
            <a:pPr marL="171441" indent="-171441">
              <a:spcAft>
                <a:spcPct val="67000"/>
              </a:spcAft>
              <a:buFont typeface="Arial" panose="020B0604020202020204" pitchFamily="34" charset="0"/>
              <a:buChar char="•"/>
            </a:pPr>
            <a:r>
              <a:rPr lang="en-GB" altLang="de-DE" dirty="0"/>
              <a:t>The selected trials included a total of 2717 adults (intention to treat population): 1422 were assigned to RC and 1295 to control, the per protocol population was 2619 (1378 in RC groups and 1241 in control groups)</a:t>
            </a:r>
          </a:p>
          <a:p>
            <a:pPr marL="171441" indent="-171441">
              <a:spcAft>
                <a:spcPct val="67000"/>
              </a:spcAft>
              <a:buFont typeface="Arial" panose="020B0604020202020204" pitchFamily="34" charset="0"/>
              <a:buChar char="•"/>
            </a:pPr>
            <a:r>
              <a:rPr lang="en-GB" altLang="de-DE" dirty="0"/>
              <a:t>Five studies were considered as placebo-controlled, four with a placebo arm, one with a Saccharomyces boulardii arm and seven were loperamide-controlled</a:t>
            </a:r>
          </a:p>
          <a:p>
            <a:pPr marL="171441" indent="-171441">
              <a:spcAft>
                <a:spcPct val="67000"/>
              </a:spcAft>
              <a:buFont typeface="Arial" panose="020B0604020202020204" pitchFamily="34" charset="0"/>
              <a:buChar char="•"/>
            </a:pPr>
            <a:endParaRPr lang="en-IN" altLang="de-DE" dirty="0"/>
          </a:p>
          <a:p>
            <a:pPr>
              <a:spcAft>
                <a:spcPct val="67000"/>
              </a:spcAft>
            </a:pPr>
            <a:r>
              <a:rPr lang="en-IN" altLang="de-DE" b="1" dirty="0"/>
              <a:t>REFERENCE:</a:t>
            </a:r>
          </a:p>
          <a:p>
            <a:pPr defTabSz="914350">
              <a:defRPr/>
            </a:pPr>
            <a:r>
              <a:rPr lang="en-GB" dirty="0">
                <a:solidFill>
                  <a:prstClr val="black"/>
                </a:solidFill>
              </a:rPr>
              <a:t>Vetel JM </a:t>
            </a:r>
            <a:r>
              <a:rPr lang="en-GB" i="1" dirty="0">
                <a:solidFill>
                  <a:prstClr val="black"/>
                </a:solidFill>
              </a:rPr>
              <a:t>et al. </a:t>
            </a:r>
            <a:r>
              <a:rPr lang="en-GB" dirty="0">
                <a:solidFill>
                  <a:prstClr val="black"/>
                </a:solidFill>
              </a:rPr>
              <a:t>Racecadotril Efficacy in the Symptomatic Treatment of Adult Acute Diarrhoea: A Systematic Review and Meta-Analysis. </a:t>
            </a:r>
          </a:p>
          <a:p>
            <a:pPr defTabSz="914350">
              <a:defRPr/>
            </a:pPr>
            <a:r>
              <a:rPr lang="en-GB" i="1" dirty="0">
                <a:solidFill>
                  <a:prstClr val="black"/>
                </a:solidFill>
              </a:rPr>
              <a:t>International Journal of Clinical Medicine</a:t>
            </a:r>
            <a:r>
              <a:rPr lang="en-GB" dirty="0">
                <a:solidFill>
                  <a:prstClr val="black"/>
                </a:solidFill>
              </a:rPr>
              <a:t>, 2014;5:361-375. </a:t>
            </a:r>
            <a:endParaRPr lang="en-US" dirty="0">
              <a:solidFill>
                <a:prstClr val="black"/>
              </a:solidFill>
            </a:endParaRPr>
          </a:p>
          <a:p>
            <a:pPr>
              <a:spcAft>
                <a:spcPct val="67000"/>
              </a:spcAft>
            </a:pPr>
            <a:endParaRPr lang="en-IN" altLang="de-DE" dirty="0"/>
          </a:p>
        </p:txBody>
      </p:sp>
      <p:sp>
        <p:nvSpPr>
          <p:cNvPr id="262148"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2025" eaLnBrk="0" hangingPunct="0">
              <a:defRPr sz="2400">
                <a:solidFill>
                  <a:schemeClr val="tx1"/>
                </a:solidFill>
                <a:latin typeface="Arial" pitchFamily="34" charset="0"/>
                <a:cs typeface="Arial" pitchFamily="34" charset="0"/>
              </a:defRPr>
            </a:lvl1pPr>
            <a:lvl2pPr marL="742950" indent="-285750" defTabSz="962025" eaLnBrk="0" hangingPunct="0">
              <a:defRPr sz="2400">
                <a:solidFill>
                  <a:schemeClr val="tx1"/>
                </a:solidFill>
                <a:latin typeface="Arial" pitchFamily="34" charset="0"/>
                <a:cs typeface="Arial" pitchFamily="34" charset="0"/>
              </a:defRPr>
            </a:lvl2pPr>
            <a:lvl3pPr marL="1143000" indent="-228600" defTabSz="962025" eaLnBrk="0" hangingPunct="0">
              <a:defRPr sz="2400">
                <a:solidFill>
                  <a:schemeClr val="tx1"/>
                </a:solidFill>
                <a:latin typeface="Arial" pitchFamily="34" charset="0"/>
                <a:cs typeface="Arial" pitchFamily="34" charset="0"/>
              </a:defRPr>
            </a:lvl3pPr>
            <a:lvl4pPr marL="1600200" indent="-228600" defTabSz="962025" eaLnBrk="0" hangingPunct="0">
              <a:defRPr sz="2400">
                <a:solidFill>
                  <a:schemeClr val="tx1"/>
                </a:solidFill>
                <a:latin typeface="Arial" pitchFamily="34" charset="0"/>
                <a:cs typeface="Arial" pitchFamily="34" charset="0"/>
              </a:defRPr>
            </a:lvl4pPr>
            <a:lvl5pPr marL="2057400" indent="-228600" defTabSz="962025" eaLnBrk="0" hangingPunct="0">
              <a:defRPr sz="2400">
                <a:solidFill>
                  <a:schemeClr val="tx1"/>
                </a:solidFill>
                <a:latin typeface="Arial" pitchFamily="34" charset="0"/>
                <a:cs typeface="Arial" pitchFamily="34" charset="0"/>
              </a:defRPr>
            </a:lvl5pPr>
            <a:lvl6pPr marL="2514600" indent="-228600" defTabSz="962025"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962025"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962025"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962025"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fld id="{9AEE3A48-BD7D-4C8B-BC58-3D32A21D7342}" type="slidenum">
              <a:rPr lang="en-IN" altLang="de-DE" sz="1300">
                <a:solidFill>
                  <a:srgbClr val="000000"/>
                </a:solidFill>
              </a:rPr>
              <a:pPr algn="r" eaLnBrk="1" fontAlgn="base" hangingPunct="1">
                <a:spcBef>
                  <a:spcPct val="0"/>
                </a:spcBef>
                <a:spcAft>
                  <a:spcPct val="0"/>
                </a:spcAft>
              </a:pPr>
              <a:t>52</a:t>
            </a:fld>
            <a:endParaRPr lang="en-IN" altLang="de-DE" sz="1300" dirty="0">
              <a:solidFill>
                <a:srgbClr val="000000"/>
              </a:solidFill>
            </a:endParaRPr>
          </a:p>
        </p:txBody>
      </p:sp>
    </p:spTree>
    <p:extLst>
      <p:ext uri="{BB962C8B-B14F-4D97-AF65-F5344CB8AC3E}">
        <p14:creationId xmlns:p14="http://schemas.microsoft.com/office/powerpoint/2010/main" val="2078678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41" indent="-171441" defTabSz="914350">
              <a:buFont typeface="Arial" panose="020B0604020202020204" pitchFamily="34" charset="0"/>
              <a:buChar char="•"/>
              <a:defRPr/>
            </a:pPr>
            <a:r>
              <a:rPr lang="en-GB" dirty="0">
                <a:solidFill>
                  <a:prstClr val="black"/>
                </a:solidFill>
              </a:rPr>
              <a:t>DD was first compared between RC and placebo based of 5 random controlled trials (n = 1001): 65% more patients recovered in the RC group compared with placebo (HR = 1.65 [1.38 - 1.97], p &lt; 0.00001)</a:t>
            </a:r>
          </a:p>
          <a:p>
            <a:pPr marL="171441" indent="-171441" defTabSz="914350">
              <a:buFont typeface="Arial" panose="020B0604020202020204" pitchFamily="34" charset="0"/>
              <a:buChar char="•"/>
              <a:defRPr/>
            </a:pPr>
            <a:r>
              <a:rPr lang="en-GB" dirty="0">
                <a:solidFill>
                  <a:prstClr val="black"/>
                </a:solidFill>
              </a:rPr>
              <a:t>In as second step, DD was compared between RC and loperamide (on the basis of 7 random controlled trials (n =1618)</a:t>
            </a:r>
          </a:p>
          <a:p>
            <a:pPr marL="171441" indent="-171441" defTabSz="914350">
              <a:buFont typeface="Arial" panose="020B0604020202020204" pitchFamily="34" charset="0"/>
              <a:buChar char="•"/>
              <a:defRPr/>
            </a:pPr>
            <a:r>
              <a:rPr lang="en-GB" dirty="0">
                <a:solidFill>
                  <a:prstClr val="black"/>
                </a:solidFill>
              </a:rPr>
              <a:t>A slightly higher but non significant proportion of recovered patients was found in RC group (HR = 1.08 [0.95 - 1.22], p = 0.24), this result was consistent between studies (I2 = 0, Q test = 5.48, p = 0.55)</a:t>
            </a:r>
          </a:p>
          <a:p>
            <a:pPr marL="171441" indent="-171441" defTabSz="914350">
              <a:buFont typeface="Arial" panose="020B0604020202020204" pitchFamily="34" charset="0"/>
              <a:buChar char="•"/>
              <a:defRPr/>
            </a:pPr>
            <a:endParaRPr lang="en-GB" dirty="0">
              <a:solidFill>
                <a:prstClr val="black"/>
              </a:solidFill>
            </a:endParaRPr>
          </a:p>
          <a:p>
            <a:pPr defTabSz="914350">
              <a:defRPr/>
            </a:pPr>
            <a:r>
              <a:rPr lang="en-GB" b="1" dirty="0">
                <a:solidFill>
                  <a:prstClr val="black"/>
                </a:solidFill>
              </a:rPr>
              <a:t>REFERENCE:</a:t>
            </a:r>
          </a:p>
          <a:p>
            <a:pPr defTabSz="914350">
              <a:defRPr/>
            </a:pPr>
            <a:r>
              <a:rPr lang="en-GB" dirty="0">
                <a:solidFill>
                  <a:prstClr val="black"/>
                </a:solidFill>
              </a:rPr>
              <a:t>Vetel JM </a:t>
            </a:r>
            <a:r>
              <a:rPr lang="en-GB" i="1" dirty="0">
                <a:solidFill>
                  <a:prstClr val="black"/>
                </a:solidFill>
              </a:rPr>
              <a:t>et al. </a:t>
            </a:r>
            <a:r>
              <a:rPr lang="en-GB" dirty="0">
                <a:solidFill>
                  <a:prstClr val="black"/>
                </a:solidFill>
              </a:rPr>
              <a:t>Racecadotril Efficacy in the Symptomatic Treatment of Adult Acute Diarrhoea: A Systematic Review and Meta-Analysis. </a:t>
            </a:r>
            <a:r>
              <a:rPr lang="en-GB" i="1" dirty="0">
                <a:solidFill>
                  <a:prstClr val="black"/>
                </a:solidFill>
              </a:rPr>
              <a:t>International Journal of Clinical Medicine</a:t>
            </a:r>
            <a:r>
              <a:rPr lang="en-GB" dirty="0">
                <a:solidFill>
                  <a:prstClr val="black"/>
                </a:solidFill>
              </a:rPr>
              <a:t>, 2014;5:361-375. </a:t>
            </a:r>
            <a:endParaRPr lang="en-US" dirty="0">
              <a:solidFill>
                <a:prstClr val="black"/>
              </a:solidFill>
            </a:endParaRPr>
          </a:p>
          <a:p>
            <a:pPr>
              <a:spcAft>
                <a:spcPct val="67000"/>
              </a:spcAft>
            </a:pPr>
            <a:endParaRPr lang="en-IN" altLang="de-DE" dirty="0"/>
          </a:p>
        </p:txBody>
      </p:sp>
      <p:sp>
        <p:nvSpPr>
          <p:cNvPr id="262148"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2025" eaLnBrk="0" hangingPunct="0">
              <a:defRPr sz="2400">
                <a:solidFill>
                  <a:schemeClr val="tx1"/>
                </a:solidFill>
                <a:latin typeface="Arial" pitchFamily="34" charset="0"/>
                <a:cs typeface="Arial" pitchFamily="34" charset="0"/>
              </a:defRPr>
            </a:lvl1pPr>
            <a:lvl2pPr marL="742950" indent="-285750" defTabSz="962025" eaLnBrk="0" hangingPunct="0">
              <a:defRPr sz="2400">
                <a:solidFill>
                  <a:schemeClr val="tx1"/>
                </a:solidFill>
                <a:latin typeface="Arial" pitchFamily="34" charset="0"/>
                <a:cs typeface="Arial" pitchFamily="34" charset="0"/>
              </a:defRPr>
            </a:lvl2pPr>
            <a:lvl3pPr marL="1143000" indent="-228600" defTabSz="962025" eaLnBrk="0" hangingPunct="0">
              <a:defRPr sz="2400">
                <a:solidFill>
                  <a:schemeClr val="tx1"/>
                </a:solidFill>
                <a:latin typeface="Arial" pitchFamily="34" charset="0"/>
                <a:cs typeface="Arial" pitchFamily="34" charset="0"/>
              </a:defRPr>
            </a:lvl3pPr>
            <a:lvl4pPr marL="1600200" indent="-228600" defTabSz="962025" eaLnBrk="0" hangingPunct="0">
              <a:defRPr sz="2400">
                <a:solidFill>
                  <a:schemeClr val="tx1"/>
                </a:solidFill>
                <a:latin typeface="Arial" pitchFamily="34" charset="0"/>
                <a:cs typeface="Arial" pitchFamily="34" charset="0"/>
              </a:defRPr>
            </a:lvl4pPr>
            <a:lvl5pPr marL="2057400" indent="-228600" defTabSz="962025" eaLnBrk="0" hangingPunct="0">
              <a:defRPr sz="2400">
                <a:solidFill>
                  <a:schemeClr val="tx1"/>
                </a:solidFill>
                <a:latin typeface="Arial" pitchFamily="34" charset="0"/>
                <a:cs typeface="Arial" pitchFamily="34" charset="0"/>
              </a:defRPr>
            </a:lvl5pPr>
            <a:lvl6pPr marL="2514600" indent="-228600" defTabSz="962025"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962025"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962025"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962025"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9AEE3A48-BD7D-4C8B-BC58-3D32A21D7342}" type="slidenum">
              <a:rPr lang="en-IN" altLang="de-DE" sz="1300">
                <a:solidFill>
                  <a:srgbClr val="000000"/>
                </a:solidFill>
              </a:rPr>
              <a:pPr algn="r" eaLnBrk="1" fontAlgn="base" hangingPunct="1">
                <a:spcBef>
                  <a:spcPct val="0"/>
                </a:spcBef>
                <a:spcAft>
                  <a:spcPct val="0"/>
                </a:spcAft>
                <a:defRPr/>
              </a:pPr>
              <a:t>53</a:t>
            </a:fld>
            <a:endParaRPr lang="en-IN" altLang="de-DE" sz="1300" dirty="0">
              <a:solidFill>
                <a:srgbClr val="000000"/>
              </a:solidFill>
            </a:endParaRPr>
          </a:p>
        </p:txBody>
      </p:sp>
    </p:spTree>
    <p:extLst>
      <p:ext uri="{BB962C8B-B14F-4D97-AF65-F5344CB8AC3E}">
        <p14:creationId xmlns:p14="http://schemas.microsoft.com/office/powerpoint/2010/main" val="3541667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41" indent="-171441" defTabSz="914350">
              <a:buFont typeface="Arial" panose="020B0604020202020204" pitchFamily="34" charset="0"/>
              <a:buChar char="•"/>
              <a:defRPr/>
            </a:pPr>
            <a:r>
              <a:rPr lang="en-GB" dirty="0">
                <a:solidFill>
                  <a:prstClr val="black"/>
                </a:solidFill>
              </a:rPr>
              <a:t>Post-treatment constipation was the main safety endpoint</a:t>
            </a:r>
          </a:p>
          <a:p>
            <a:pPr marL="171441" indent="-171441" defTabSz="914350">
              <a:buFont typeface="Arial" panose="020B0604020202020204" pitchFamily="34" charset="0"/>
              <a:buChar char="•"/>
              <a:defRPr/>
            </a:pPr>
            <a:r>
              <a:rPr lang="en-GB" dirty="0">
                <a:solidFill>
                  <a:prstClr val="black"/>
                </a:solidFill>
              </a:rPr>
              <a:t>The proportion of constipation was similar between RC and placebo (RR = 0.95 [0.24 - 3.68], p = 0.97)</a:t>
            </a:r>
          </a:p>
          <a:p>
            <a:pPr marL="171441" indent="-171441" defTabSz="914350">
              <a:buFont typeface="Arial" panose="020B0604020202020204" pitchFamily="34" charset="0"/>
              <a:buChar char="•"/>
              <a:defRPr/>
            </a:pPr>
            <a:r>
              <a:rPr lang="en-GB" dirty="0">
                <a:solidFill>
                  <a:prstClr val="black"/>
                </a:solidFill>
              </a:rPr>
              <a:t>A significantly lower proportion was observed in the RC group compared with loperamide (RR = 0.34 [0.22 - 0.51], p &lt; 0.0001)</a:t>
            </a:r>
          </a:p>
          <a:p>
            <a:pPr marL="171441" indent="-171441" defTabSz="914350">
              <a:buFont typeface="Arial" panose="020B0604020202020204" pitchFamily="34" charset="0"/>
              <a:buChar char="•"/>
              <a:defRPr/>
            </a:pPr>
            <a:r>
              <a:rPr lang="en-GB" dirty="0">
                <a:solidFill>
                  <a:prstClr val="black"/>
                </a:solidFill>
              </a:rPr>
              <a:t>Results were reasonably consistent between studies</a:t>
            </a:r>
          </a:p>
          <a:p>
            <a:pPr marL="171441" indent="-171441" defTabSz="914350">
              <a:buFont typeface="Arial" panose="020B0604020202020204" pitchFamily="34" charset="0"/>
              <a:buChar char="•"/>
              <a:defRPr/>
            </a:pPr>
            <a:endParaRPr lang="en-GB" dirty="0">
              <a:solidFill>
                <a:prstClr val="black"/>
              </a:solidFill>
            </a:endParaRPr>
          </a:p>
          <a:p>
            <a:pPr defTabSz="914350">
              <a:defRPr/>
            </a:pPr>
            <a:r>
              <a:rPr lang="en-GB" b="1" dirty="0">
                <a:solidFill>
                  <a:prstClr val="black"/>
                </a:solidFill>
              </a:rPr>
              <a:t>REFERENCE:</a:t>
            </a:r>
          </a:p>
          <a:p>
            <a:pPr defTabSz="914350">
              <a:defRPr/>
            </a:pPr>
            <a:r>
              <a:rPr lang="en-GB" dirty="0">
                <a:solidFill>
                  <a:prstClr val="black"/>
                </a:solidFill>
              </a:rPr>
              <a:t>Vetel JM </a:t>
            </a:r>
            <a:r>
              <a:rPr lang="en-GB" i="1" dirty="0">
                <a:solidFill>
                  <a:prstClr val="black"/>
                </a:solidFill>
              </a:rPr>
              <a:t>et al. </a:t>
            </a:r>
            <a:r>
              <a:rPr lang="en-GB" dirty="0">
                <a:solidFill>
                  <a:prstClr val="black"/>
                </a:solidFill>
              </a:rPr>
              <a:t>Racecadotril Efficacy in the Symptomatic Treatment of Adult Acute Diarrhoea: A Systematic Review and Meta-Analysis. </a:t>
            </a:r>
            <a:r>
              <a:rPr lang="en-GB" i="1" dirty="0">
                <a:solidFill>
                  <a:prstClr val="black"/>
                </a:solidFill>
              </a:rPr>
              <a:t>International Journal of Clinical Medicine</a:t>
            </a:r>
            <a:r>
              <a:rPr lang="en-GB" dirty="0">
                <a:solidFill>
                  <a:prstClr val="black"/>
                </a:solidFill>
              </a:rPr>
              <a:t>, 2014;5:361-375. </a:t>
            </a:r>
            <a:endParaRPr lang="en-US" dirty="0">
              <a:solidFill>
                <a:prstClr val="black"/>
              </a:solidFill>
            </a:endParaRPr>
          </a:p>
          <a:p>
            <a:pPr>
              <a:spcAft>
                <a:spcPct val="67000"/>
              </a:spcAft>
            </a:pPr>
            <a:endParaRPr lang="en-IN" altLang="de-DE" dirty="0"/>
          </a:p>
        </p:txBody>
      </p:sp>
      <p:sp>
        <p:nvSpPr>
          <p:cNvPr id="262148" name="Slide Number Placeholder 3"/>
          <p:cNvSpPr txBox="1">
            <a:spLocks noGrp="1"/>
          </p:cNvSpPr>
          <p:nvPr/>
        </p:nvSpPr>
        <p:spPr bwMode="auto">
          <a:xfrm>
            <a:off x="3884028"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2025" eaLnBrk="0" hangingPunct="0">
              <a:defRPr sz="2400">
                <a:solidFill>
                  <a:schemeClr val="tx1"/>
                </a:solidFill>
                <a:latin typeface="Arial" pitchFamily="34" charset="0"/>
                <a:cs typeface="Arial" pitchFamily="34" charset="0"/>
              </a:defRPr>
            </a:lvl1pPr>
            <a:lvl2pPr marL="742950" indent="-285750" defTabSz="962025" eaLnBrk="0" hangingPunct="0">
              <a:defRPr sz="2400">
                <a:solidFill>
                  <a:schemeClr val="tx1"/>
                </a:solidFill>
                <a:latin typeface="Arial" pitchFamily="34" charset="0"/>
                <a:cs typeface="Arial" pitchFamily="34" charset="0"/>
              </a:defRPr>
            </a:lvl2pPr>
            <a:lvl3pPr marL="1143000" indent="-228600" defTabSz="962025" eaLnBrk="0" hangingPunct="0">
              <a:defRPr sz="2400">
                <a:solidFill>
                  <a:schemeClr val="tx1"/>
                </a:solidFill>
                <a:latin typeface="Arial" pitchFamily="34" charset="0"/>
                <a:cs typeface="Arial" pitchFamily="34" charset="0"/>
              </a:defRPr>
            </a:lvl3pPr>
            <a:lvl4pPr marL="1600200" indent="-228600" defTabSz="962025" eaLnBrk="0" hangingPunct="0">
              <a:defRPr sz="2400">
                <a:solidFill>
                  <a:schemeClr val="tx1"/>
                </a:solidFill>
                <a:latin typeface="Arial" pitchFamily="34" charset="0"/>
                <a:cs typeface="Arial" pitchFamily="34" charset="0"/>
              </a:defRPr>
            </a:lvl4pPr>
            <a:lvl5pPr marL="2057400" indent="-228600" defTabSz="962025" eaLnBrk="0" hangingPunct="0">
              <a:defRPr sz="2400">
                <a:solidFill>
                  <a:schemeClr val="tx1"/>
                </a:solidFill>
                <a:latin typeface="Arial" pitchFamily="34" charset="0"/>
                <a:cs typeface="Arial" pitchFamily="34" charset="0"/>
              </a:defRPr>
            </a:lvl5pPr>
            <a:lvl6pPr marL="2514600" indent="-228600" defTabSz="962025"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962025"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962025"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962025"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9AEE3A48-BD7D-4C8B-BC58-3D32A21D7342}" type="slidenum">
              <a:rPr lang="en-IN" altLang="de-DE" sz="1300">
                <a:solidFill>
                  <a:srgbClr val="000000"/>
                </a:solidFill>
              </a:rPr>
              <a:pPr algn="r" eaLnBrk="1" fontAlgn="base" hangingPunct="1">
                <a:spcBef>
                  <a:spcPct val="0"/>
                </a:spcBef>
                <a:spcAft>
                  <a:spcPct val="0"/>
                </a:spcAft>
                <a:defRPr/>
              </a:pPr>
              <a:t>54</a:t>
            </a:fld>
            <a:endParaRPr lang="en-IN" altLang="de-DE" sz="1300" dirty="0">
              <a:solidFill>
                <a:srgbClr val="000000"/>
              </a:solidFill>
            </a:endParaRPr>
          </a:p>
        </p:txBody>
      </p:sp>
    </p:spTree>
    <p:extLst>
      <p:ext uri="{BB962C8B-B14F-4D97-AF65-F5344CB8AC3E}">
        <p14:creationId xmlns:p14="http://schemas.microsoft.com/office/powerpoint/2010/main" val="296906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4161397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GB" b="1" dirty="0">
                <a:solidFill>
                  <a:prstClr val="black"/>
                </a:solidFill>
              </a:rPr>
              <a:t>REFERENCE:</a:t>
            </a:r>
          </a:p>
          <a:p>
            <a:r>
              <a:rPr lang="en-GB" dirty="0"/>
              <a:t>Coffin B </a:t>
            </a:r>
            <a:r>
              <a:rPr lang="en-GB" i="1" dirty="0"/>
              <a:t>et al. </a:t>
            </a:r>
            <a:r>
              <a:rPr lang="en-GB" dirty="0"/>
              <a:t>Racecadotril in the treatment of acute diarrhoea in adults. An individual patient data based meta-analysis. </a:t>
            </a:r>
            <a:r>
              <a:rPr lang="en-GB" i="1" dirty="0"/>
              <a:t>International Journal of Clinical Medicine</a:t>
            </a:r>
            <a:r>
              <a:rPr lang="en-GB" dirty="0"/>
              <a:t>, 2014;5(7):345-360.</a:t>
            </a:r>
          </a:p>
        </p:txBody>
      </p:sp>
      <p:sp>
        <p:nvSpPr>
          <p:cNvPr id="4" name="Slide Number Placeholder 3"/>
          <p:cNvSpPr>
            <a:spLocks noGrp="1"/>
          </p:cNvSpPr>
          <p:nvPr>
            <p:ph type="sldNum" sz="quarter" idx="10"/>
          </p:nvPr>
        </p:nvSpPr>
        <p:spPr/>
        <p:txBody>
          <a:bodyPr/>
          <a:lstStyle/>
          <a:p>
            <a:fld id="{25A04C10-8A72-4BA1-85ED-DEEC572DFD51}" type="slidenum">
              <a:rPr lang="de-CH" smtClean="0">
                <a:solidFill>
                  <a:prstClr val="black"/>
                </a:solidFill>
              </a:rPr>
              <a:pPr/>
              <a:t>56</a:t>
            </a:fld>
            <a:endParaRPr lang="de-CH" dirty="0">
              <a:solidFill>
                <a:prstClr val="black"/>
              </a:solidFill>
            </a:endParaRPr>
          </a:p>
        </p:txBody>
      </p:sp>
    </p:spTree>
    <p:extLst>
      <p:ext uri="{BB962C8B-B14F-4D97-AF65-F5344CB8AC3E}">
        <p14:creationId xmlns:p14="http://schemas.microsoft.com/office/powerpoint/2010/main" val="1159960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14350">
              <a:spcAft>
                <a:spcPct val="67000"/>
              </a:spcAft>
              <a:buFont typeface="Arial" panose="020B0604020202020204" pitchFamily="34" charset="0"/>
              <a:buChar char="•"/>
              <a:defRPr/>
            </a:pPr>
            <a:r>
              <a:rPr lang="en-GB" altLang="de-DE" dirty="0">
                <a:solidFill>
                  <a:prstClr val="black"/>
                </a:solidFill>
              </a:rPr>
              <a:t>Four randomised clinical trials were identified with raw data</a:t>
            </a:r>
          </a:p>
          <a:p>
            <a:pPr marL="171441" indent="-171441" defTabSz="914350">
              <a:spcAft>
                <a:spcPct val="67000"/>
              </a:spcAft>
              <a:buFont typeface="Arial" panose="020B0604020202020204" pitchFamily="34" charset="0"/>
              <a:buChar char="•"/>
              <a:defRPr/>
            </a:pPr>
            <a:r>
              <a:rPr lang="en-GB" altLang="de-DE" dirty="0">
                <a:solidFill>
                  <a:prstClr val="black"/>
                </a:solidFill>
              </a:rPr>
              <a:t>The total number of patients was 669</a:t>
            </a:r>
          </a:p>
          <a:p>
            <a:pPr marL="171441" indent="-171441" defTabSz="914350">
              <a:spcAft>
                <a:spcPct val="67000"/>
              </a:spcAft>
              <a:buFont typeface="Arial" panose="020B0604020202020204" pitchFamily="34" charset="0"/>
              <a:buChar char="•"/>
              <a:defRPr/>
            </a:pPr>
            <a:r>
              <a:rPr lang="en-GB" b="0" dirty="0"/>
              <a:t>Population and diarrhoeal basal characteristics were homogeneous within studies and within therapeutic groups</a:t>
            </a:r>
          </a:p>
          <a:p>
            <a:endParaRPr lang="en-GB" b="1" dirty="0"/>
          </a:p>
          <a:p>
            <a:r>
              <a:rPr lang="en-GB" b="1" dirty="0"/>
              <a:t>REFERENCE:</a:t>
            </a:r>
          </a:p>
          <a:p>
            <a:r>
              <a:rPr lang="en-GB" dirty="0"/>
              <a:t>Coffin B </a:t>
            </a:r>
            <a:r>
              <a:rPr lang="en-GB" i="1" dirty="0"/>
              <a:t>et al</a:t>
            </a:r>
            <a:r>
              <a:rPr lang="en-GB" dirty="0"/>
              <a:t>. Racecadotril in the treatment of acute diarrhoea in adults. An individual patient data based meta-analysis. International Journal of Clinical Medicine, 2014;5(7):345-360.</a:t>
            </a:r>
          </a:p>
          <a:p>
            <a:endParaRPr lang="en-GB" dirty="0"/>
          </a:p>
        </p:txBody>
      </p:sp>
      <p:sp>
        <p:nvSpPr>
          <p:cNvPr id="4" name="Slide Number Placeholder 3"/>
          <p:cNvSpPr>
            <a:spLocks noGrp="1"/>
          </p:cNvSpPr>
          <p:nvPr>
            <p:ph type="sldNum" sz="quarter" idx="10"/>
          </p:nvPr>
        </p:nvSpPr>
        <p:spPr/>
        <p:txBody>
          <a:bodyPr/>
          <a:lstStyle/>
          <a:p>
            <a:fld id="{25A04C10-8A72-4BA1-85ED-DEEC572DFD51}" type="slidenum">
              <a:rPr lang="de-CH" smtClean="0">
                <a:solidFill>
                  <a:prstClr val="black"/>
                </a:solidFill>
              </a:rPr>
              <a:pPr/>
              <a:t>58</a:t>
            </a:fld>
            <a:endParaRPr lang="de-CH" dirty="0">
              <a:solidFill>
                <a:prstClr val="black"/>
              </a:solidFill>
            </a:endParaRPr>
          </a:p>
        </p:txBody>
      </p:sp>
    </p:spTree>
    <p:extLst>
      <p:ext uri="{BB962C8B-B14F-4D97-AF65-F5344CB8AC3E}">
        <p14:creationId xmlns:p14="http://schemas.microsoft.com/office/powerpoint/2010/main" val="3864548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14350">
              <a:spcAft>
                <a:spcPct val="67000"/>
              </a:spcAft>
              <a:buFont typeface="Arial" panose="020B0604020202020204" pitchFamily="34" charset="0"/>
              <a:buChar char="•"/>
              <a:defRPr/>
            </a:pPr>
            <a:r>
              <a:rPr lang="en-GB" altLang="de-DE" dirty="0">
                <a:solidFill>
                  <a:prstClr val="black"/>
                </a:solidFill>
              </a:rPr>
              <a:t>Estimated median time to recovery were 2.86 days [2.68, 3.06] and 4.11 [3.79, 4.53] for RC and placebo, respectively</a:t>
            </a:r>
          </a:p>
          <a:p>
            <a:pPr marL="171441" indent="-171441" defTabSz="914350">
              <a:spcAft>
                <a:spcPct val="67000"/>
              </a:spcAft>
              <a:buFont typeface="Arial" panose="020B0604020202020204" pitchFamily="34" charset="0"/>
              <a:buChar char="•"/>
              <a:defRPr/>
            </a:pPr>
            <a:r>
              <a:rPr lang="en-GB" altLang="de-DE" dirty="0">
                <a:solidFill>
                  <a:prstClr val="black"/>
                </a:solidFill>
              </a:rPr>
              <a:t>The median reduction time to recovery was 30.4 hours [25.2, 35.6]</a:t>
            </a:r>
          </a:p>
          <a:p>
            <a:pPr marL="171441" indent="-171441" defTabSz="914350">
              <a:spcAft>
                <a:spcPct val="67000"/>
              </a:spcAft>
              <a:buFont typeface="Arial" panose="020B0604020202020204" pitchFamily="34" charset="0"/>
              <a:buChar char="•"/>
              <a:defRPr/>
            </a:pPr>
            <a:r>
              <a:rPr lang="en-GB" altLang="de-DE" dirty="0">
                <a:solidFill>
                  <a:prstClr val="black"/>
                </a:solidFill>
              </a:rPr>
              <a:t>Forest trees were calculated for evaluating the 100 mg dose compared with placebo over all the four studies, the proportion of recovered patients in the RC group was 80% higher than placebo: HR = 1.80 [1.30, 2,50], p &lt; 0.001)</a:t>
            </a:r>
          </a:p>
          <a:p>
            <a:pPr marL="171441" indent="-171441" defTabSz="914350">
              <a:spcAft>
                <a:spcPct val="67000"/>
              </a:spcAft>
              <a:buFont typeface="Arial" panose="020B0604020202020204" pitchFamily="34" charset="0"/>
              <a:buChar char="•"/>
              <a:defRPr/>
            </a:pPr>
            <a:endParaRPr lang="en-GB" b="1" dirty="0"/>
          </a:p>
          <a:p>
            <a:r>
              <a:rPr lang="en-GB" b="1" dirty="0"/>
              <a:t>REFERENCE:</a:t>
            </a:r>
          </a:p>
          <a:p>
            <a:r>
              <a:rPr lang="en-GB" dirty="0"/>
              <a:t>Coffin B </a:t>
            </a:r>
            <a:r>
              <a:rPr lang="en-GB" i="1" dirty="0"/>
              <a:t>et al</a:t>
            </a:r>
            <a:r>
              <a:rPr lang="en-GB" dirty="0"/>
              <a:t>. Racecadotril in the treatment of acute diarrhoea in adults. An individual patient data based meta-analysis. International Journal of Clinical Medicine, 2014;5(7):345-360.</a:t>
            </a:r>
          </a:p>
          <a:p>
            <a:endParaRPr lang="en-GB" dirty="0"/>
          </a:p>
        </p:txBody>
      </p:sp>
      <p:sp>
        <p:nvSpPr>
          <p:cNvPr id="4" name="Slide Number Placeholder 3"/>
          <p:cNvSpPr>
            <a:spLocks noGrp="1"/>
          </p:cNvSpPr>
          <p:nvPr>
            <p:ph type="sldNum" sz="quarter" idx="10"/>
          </p:nvPr>
        </p:nvSpPr>
        <p:spPr/>
        <p:txBody>
          <a:bodyPr/>
          <a:lstStyle/>
          <a:p>
            <a:fld id="{25A04C10-8A72-4BA1-85ED-DEEC572DFD51}" type="slidenum">
              <a:rPr lang="de-CH" smtClean="0">
                <a:solidFill>
                  <a:prstClr val="black"/>
                </a:solidFill>
              </a:rPr>
              <a:pPr/>
              <a:t>59</a:t>
            </a:fld>
            <a:endParaRPr lang="de-CH" dirty="0">
              <a:solidFill>
                <a:prstClr val="black"/>
              </a:solidFill>
            </a:endParaRPr>
          </a:p>
        </p:txBody>
      </p:sp>
    </p:spTree>
    <p:extLst>
      <p:ext uri="{BB962C8B-B14F-4D97-AF65-F5344CB8AC3E}">
        <p14:creationId xmlns:p14="http://schemas.microsoft.com/office/powerpoint/2010/main" val="2019203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14350">
              <a:buFont typeface="Arial" panose="020B0604020202020204" pitchFamily="34" charset="0"/>
              <a:buChar char="•"/>
              <a:defRPr/>
            </a:pPr>
            <a:r>
              <a:rPr lang="en-GB" dirty="0">
                <a:solidFill>
                  <a:prstClr val="black"/>
                </a:solidFill>
              </a:rPr>
              <a:t>The 100 mg dose was confirmed as the optimal dose through three differing endpoints:</a:t>
            </a:r>
          </a:p>
          <a:p>
            <a:pPr marL="628615" lvl="1" indent="-171441" defTabSz="914350">
              <a:buFont typeface="Arial" panose="020B0604020202020204" pitchFamily="34" charset="0"/>
              <a:buChar char="•"/>
              <a:defRPr/>
            </a:pPr>
            <a:r>
              <a:rPr lang="en-GB" dirty="0">
                <a:solidFill>
                  <a:prstClr val="black"/>
                </a:solidFill>
              </a:rPr>
              <a:t>This dose was compared with placebo, in eliminating the low and high doses, and restarting the analyses</a:t>
            </a:r>
          </a:p>
          <a:p>
            <a:pPr marL="628615" lvl="1" indent="-171441" defTabSz="914350">
              <a:buFont typeface="Arial" panose="020B0604020202020204" pitchFamily="34" charset="0"/>
              <a:buChar char="•"/>
              <a:defRPr/>
            </a:pPr>
            <a:r>
              <a:rPr lang="en-GB" dirty="0">
                <a:solidFill>
                  <a:prstClr val="black"/>
                </a:solidFill>
              </a:rPr>
              <a:t>Results were almost identical based on 554 patients </a:t>
            </a:r>
          </a:p>
          <a:p>
            <a:pPr marL="628615" lvl="1" indent="-171441" defTabSz="914350">
              <a:buFont typeface="Arial" panose="020B0604020202020204" pitchFamily="34" charset="0"/>
              <a:buChar char="•"/>
              <a:defRPr/>
            </a:pPr>
            <a:r>
              <a:rPr lang="en-GB" dirty="0">
                <a:solidFill>
                  <a:prstClr val="black"/>
                </a:solidFill>
              </a:rPr>
              <a:t>Estimated median time to recovery were 2.86 days [2.68, 3.06] and 4.11 [3.79, 4.53] for RC and placebo, respectively: the median reduction time to recovery was 30.4 hours [25.2, 35.6]</a:t>
            </a:r>
          </a:p>
          <a:p>
            <a:pPr marL="628615" lvl="1" indent="-171441" defTabSz="914350">
              <a:buFont typeface="Arial" panose="020B0604020202020204" pitchFamily="34" charset="0"/>
              <a:buChar char="•"/>
              <a:defRPr/>
            </a:pPr>
            <a:r>
              <a:rPr lang="en-GB" dirty="0">
                <a:solidFill>
                  <a:prstClr val="black"/>
                </a:solidFill>
              </a:rPr>
              <a:t>Forest trees were calculated for evaluating the 100 mg dose compared with placebo over all the four studies: In particular, the proportion of recovered patients in the RC group was 80% higher than placebo: HR = 1.80 [1.30, 2,50], p &lt; 0.001)</a:t>
            </a:r>
          </a:p>
          <a:p>
            <a:pPr marL="628615" lvl="1" indent="-171441" defTabSz="914350">
              <a:buFont typeface="Arial" panose="020B0604020202020204" pitchFamily="34" charset="0"/>
              <a:buChar char="•"/>
              <a:defRPr/>
            </a:pPr>
            <a:r>
              <a:rPr lang="en-GB" dirty="0">
                <a:solidFill>
                  <a:prstClr val="black"/>
                </a:solidFill>
              </a:rPr>
              <a:t>Symptom scores: OSS was reduced by 23% compared with placebo (HR = 0.77 [0.68, 0.88], p &lt; 0.001), and PS and NS were reduced by 47.1% (HR = 0.53 [0.43, 0.65], p &lt; 0.001), 47.3% compared with placebo (HR = 0.53 [0.34, 0.82], p &lt; 0.001), respectively</a:t>
            </a:r>
          </a:p>
          <a:p>
            <a:pPr marL="628615" lvl="1" indent="-171441" defTabSz="914350">
              <a:buFont typeface="Arial" panose="020B0604020202020204" pitchFamily="34" charset="0"/>
              <a:buChar char="•"/>
              <a:defRPr/>
            </a:pPr>
            <a:endParaRPr lang="en-GB" dirty="0">
              <a:solidFill>
                <a:prstClr val="black"/>
              </a:solidFill>
            </a:endParaRPr>
          </a:p>
          <a:p>
            <a:pPr marL="171441" indent="-171441" defTabSz="914350">
              <a:buFont typeface="Arial" panose="020B0604020202020204" pitchFamily="34" charset="0"/>
              <a:buChar char="•"/>
              <a:defRPr/>
            </a:pPr>
            <a:r>
              <a:rPr lang="en-GB" dirty="0">
                <a:solidFill>
                  <a:prstClr val="black"/>
                </a:solidFill>
              </a:rPr>
              <a:t>The duration of sick leave is longer for patients with more severe baseline status</a:t>
            </a:r>
          </a:p>
          <a:p>
            <a:pPr marL="171441" indent="-171441" defTabSz="914350">
              <a:buFont typeface="Arial" panose="020B0604020202020204" pitchFamily="34" charset="0"/>
              <a:buChar char="•"/>
              <a:defRPr/>
            </a:pPr>
            <a:r>
              <a:rPr lang="en-GB" dirty="0">
                <a:solidFill>
                  <a:prstClr val="black"/>
                </a:solidFill>
              </a:rPr>
              <a:t>A beneficial effect was observed within the RC group compared with placebo (p &lt; 0.001)</a:t>
            </a:r>
          </a:p>
          <a:p>
            <a:pPr marL="171441" indent="-171441" defTabSz="914350">
              <a:buFont typeface="Arial" panose="020B0604020202020204" pitchFamily="34" charset="0"/>
              <a:buChar char="•"/>
              <a:defRPr/>
            </a:pPr>
            <a:r>
              <a:rPr lang="en-GB" dirty="0">
                <a:solidFill>
                  <a:prstClr val="black"/>
                </a:solidFill>
              </a:rPr>
              <a:t>An overall mean difference of −0.3 days (p &lt; 0.001) was homogeneously observed among studies</a:t>
            </a:r>
          </a:p>
          <a:p>
            <a:pPr marL="171441" indent="-171441" defTabSz="914350">
              <a:buFont typeface="Arial" panose="020B0604020202020204" pitchFamily="34" charset="0"/>
              <a:buChar char="•"/>
              <a:defRPr/>
            </a:pPr>
            <a:endParaRPr lang="en-GB" dirty="0">
              <a:solidFill>
                <a:prstClr val="black"/>
              </a:solidFill>
            </a:endParaRPr>
          </a:p>
          <a:p>
            <a:pPr defTabSz="914350">
              <a:defRPr/>
            </a:pPr>
            <a:r>
              <a:rPr lang="en-GB" b="1" dirty="0">
                <a:solidFill>
                  <a:prstClr val="black"/>
                </a:solidFill>
              </a:rPr>
              <a:t>REFERENCE:</a:t>
            </a:r>
          </a:p>
          <a:p>
            <a:pPr defTabSz="914350">
              <a:defRPr/>
            </a:pPr>
            <a:r>
              <a:rPr lang="en-GB" dirty="0">
                <a:solidFill>
                  <a:prstClr val="black"/>
                </a:solidFill>
              </a:rPr>
              <a:t>Coffin B </a:t>
            </a:r>
            <a:r>
              <a:rPr lang="en-GB" i="1" dirty="0">
                <a:solidFill>
                  <a:prstClr val="black"/>
                </a:solidFill>
              </a:rPr>
              <a:t>et al</a:t>
            </a:r>
            <a:r>
              <a:rPr lang="en-GB" dirty="0">
                <a:solidFill>
                  <a:prstClr val="black"/>
                </a:solidFill>
              </a:rPr>
              <a:t>. Racecadotril in the treatment of acute diarrhoea in adults. An individual patient data based meta-analysis. International Journal of Clinical Medicine, 2014;5(7):345-360.</a:t>
            </a:r>
          </a:p>
          <a:p>
            <a:endParaRPr lang="en-GB" dirty="0"/>
          </a:p>
        </p:txBody>
      </p:sp>
      <p:sp>
        <p:nvSpPr>
          <p:cNvPr id="4" name="Slide Number Placeholder 3"/>
          <p:cNvSpPr>
            <a:spLocks noGrp="1"/>
          </p:cNvSpPr>
          <p:nvPr>
            <p:ph type="sldNum" sz="quarter" idx="10"/>
          </p:nvPr>
        </p:nvSpPr>
        <p:spPr/>
        <p:txBody>
          <a:bodyPr/>
          <a:lstStyle/>
          <a:p>
            <a:fld id="{25A04C10-8A72-4BA1-85ED-DEEC572DFD51}" type="slidenum">
              <a:rPr lang="de-CH" smtClean="0">
                <a:solidFill>
                  <a:prstClr val="black"/>
                </a:solidFill>
              </a:rPr>
              <a:pPr/>
              <a:t>60</a:t>
            </a:fld>
            <a:endParaRPr lang="de-CH" dirty="0">
              <a:solidFill>
                <a:prstClr val="black"/>
              </a:solidFill>
            </a:endParaRPr>
          </a:p>
        </p:txBody>
      </p:sp>
    </p:spTree>
    <p:extLst>
      <p:ext uri="{BB962C8B-B14F-4D97-AF65-F5344CB8AC3E}">
        <p14:creationId xmlns:p14="http://schemas.microsoft.com/office/powerpoint/2010/main" val="924634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3EE0F2D-6EAE-48EE-9871-86B71DE288BE}" type="slidenum">
              <a:rPr lang="ru-RU" smtClean="0"/>
              <a:t>62</a:t>
            </a:fld>
            <a:endParaRPr lang="ru-RU"/>
          </a:p>
        </p:txBody>
      </p:sp>
    </p:spTree>
    <p:extLst>
      <p:ext uri="{BB962C8B-B14F-4D97-AF65-F5344CB8AC3E}">
        <p14:creationId xmlns:p14="http://schemas.microsoft.com/office/powerpoint/2010/main" val="4348896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3EE0F2D-6EAE-48EE-9871-86B71DE288BE}" type="slidenum">
              <a:rPr lang="ru-RU" smtClean="0"/>
              <a:t>63</a:t>
            </a:fld>
            <a:endParaRPr lang="ru-RU"/>
          </a:p>
        </p:txBody>
      </p:sp>
    </p:spTree>
    <p:extLst>
      <p:ext uri="{BB962C8B-B14F-4D97-AF65-F5344CB8AC3E}">
        <p14:creationId xmlns:p14="http://schemas.microsoft.com/office/powerpoint/2010/main" val="396902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310402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187093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378599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130194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60294A07-681F-438B-8E3B-F1ECFA474FF4}" type="slidenum">
              <a:rPr lang="ru-RU" smtClean="0">
                <a:solidFill>
                  <a:prstClr val="black"/>
                </a:solidFill>
              </a:rPr>
              <a:pPr/>
              <a:t>18</a:t>
            </a:fld>
            <a:endParaRPr lang="ru-RU">
              <a:solidFill>
                <a:prstClr val="black"/>
              </a:solidFill>
            </a:endParaRPr>
          </a:p>
        </p:txBody>
      </p:sp>
    </p:spTree>
    <p:extLst>
      <p:ext uri="{BB962C8B-B14F-4D97-AF65-F5344CB8AC3E}">
        <p14:creationId xmlns:p14="http://schemas.microsoft.com/office/powerpoint/2010/main" val="2022770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42.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5" Type="http://schemas.openxmlformats.org/officeDocument/2006/relationships/image" Target="../media/image4.emf"/><Relationship Id="rId4" Type="http://schemas.openxmlformats.org/officeDocument/2006/relationships/oleObject" Target="../embeddings/oleObject43.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5" Type="http://schemas.openxmlformats.org/officeDocument/2006/relationships/image" Target="../media/image5.emf"/><Relationship Id="rId4" Type="http://schemas.openxmlformats.org/officeDocument/2006/relationships/oleObject" Target="../embeddings/oleObject44.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5" Type="http://schemas.openxmlformats.org/officeDocument/2006/relationships/image" Target="../media/image5.emf"/><Relationship Id="rId4" Type="http://schemas.openxmlformats.org/officeDocument/2006/relationships/oleObject" Target="../embeddings/oleObject45.bin"/></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47.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5" Type="http://schemas.openxmlformats.org/officeDocument/2006/relationships/image" Target="../media/image4.emf"/><Relationship Id="rId4" Type="http://schemas.openxmlformats.org/officeDocument/2006/relationships/oleObject" Target="../embeddings/oleObject48.bin"/></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5" Type="http://schemas.openxmlformats.org/officeDocument/2006/relationships/image" Target="../media/image4.emf"/><Relationship Id="rId4" Type="http://schemas.openxmlformats.org/officeDocument/2006/relationships/oleObject" Target="../embeddings/oleObject53.bin"/></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5" Type="http://schemas.openxmlformats.org/officeDocument/2006/relationships/image" Target="../media/image5.emf"/><Relationship Id="rId4" Type="http://schemas.openxmlformats.org/officeDocument/2006/relationships/oleObject" Target="../embeddings/oleObject54.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57.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5" Type="http://schemas.openxmlformats.org/officeDocument/2006/relationships/image" Target="../media/image4.emf"/><Relationship Id="rId4" Type="http://schemas.openxmlformats.org/officeDocument/2006/relationships/oleObject" Target="../embeddings/oleObject58.bin"/></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5" Type="http://schemas.openxmlformats.org/officeDocument/2006/relationships/image" Target="../media/image5.emf"/><Relationship Id="rId4" Type="http://schemas.openxmlformats.org/officeDocument/2006/relationships/oleObject" Target="../embeddings/oleObject59.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5" Type="http://schemas.openxmlformats.org/officeDocument/2006/relationships/image" Target="../media/image5.emf"/><Relationship Id="rId4" Type="http://schemas.openxmlformats.org/officeDocument/2006/relationships/oleObject" Target="../embeddings/oleObject60.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5" Type="http://schemas.openxmlformats.org/officeDocument/2006/relationships/image" Target="../media/image4.emf"/><Relationship Id="rId4" Type="http://schemas.openxmlformats.org/officeDocument/2006/relationships/oleObject" Target="../embeddings/oleObject63.bin"/></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5" Type="http://schemas.openxmlformats.org/officeDocument/2006/relationships/image" Target="../media/image5.emf"/><Relationship Id="rId4" Type="http://schemas.openxmlformats.org/officeDocument/2006/relationships/oleObject" Target="../embeddings/oleObject64.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5" Type="http://schemas.openxmlformats.org/officeDocument/2006/relationships/image" Target="../media/image5.emf"/><Relationship Id="rId4" Type="http://schemas.openxmlformats.org/officeDocument/2006/relationships/oleObject" Target="../embeddings/oleObject65.bin"/></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67.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5" Type="http://schemas.openxmlformats.org/officeDocument/2006/relationships/image" Target="../media/image4.emf"/><Relationship Id="rId4" Type="http://schemas.openxmlformats.org/officeDocument/2006/relationships/oleObject" Target="../embeddings/oleObject68.bin"/></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5" Type="http://schemas.openxmlformats.org/officeDocument/2006/relationships/image" Target="../media/image5.emf"/><Relationship Id="rId4" Type="http://schemas.openxmlformats.org/officeDocument/2006/relationships/oleObject" Target="../embeddings/oleObject69.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5" Type="http://schemas.openxmlformats.org/officeDocument/2006/relationships/image" Target="../media/image5.emf"/><Relationship Id="rId4" Type="http://schemas.openxmlformats.org/officeDocument/2006/relationships/oleObject" Target="../embeddings/oleObject70.bin"/></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72.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5" Type="http://schemas.openxmlformats.org/officeDocument/2006/relationships/image" Target="../media/image4.emf"/><Relationship Id="rId4" Type="http://schemas.openxmlformats.org/officeDocument/2006/relationships/oleObject" Target="../embeddings/oleObject73.bin"/></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5" Type="http://schemas.openxmlformats.org/officeDocument/2006/relationships/image" Target="../media/image5.emf"/><Relationship Id="rId4" Type="http://schemas.openxmlformats.org/officeDocument/2006/relationships/oleObject" Target="../embeddings/oleObject74.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5" Type="http://schemas.openxmlformats.org/officeDocument/2006/relationships/image" Target="../media/image5.emf"/><Relationship Id="rId4" Type="http://schemas.openxmlformats.org/officeDocument/2006/relationships/oleObject" Target="../embeddings/oleObject75.bin"/></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4.emf"/><Relationship Id="rId4" Type="http://schemas.openxmlformats.org/officeDocument/2006/relationships/oleObject" Target="../embeddings/oleObject23.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5.emf"/><Relationship Id="rId4" Type="http://schemas.openxmlformats.org/officeDocument/2006/relationships/oleObject" Target="../embeddings/oleObject24.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5" Type="http://schemas.openxmlformats.org/officeDocument/2006/relationships/image" Target="../media/image4.emf"/><Relationship Id="rId4" Type="http://schemas.openxmlformats.org/officeDocument/2006/relationships/oleObject" Target="../embeddings/oleObject27.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5" Type="http://schemas.openxmlformats.org/officeDocument/2006/relationships/image" Target="../media/image5.emf"/><Relationship Id="rId4" Type="http://schemas.openxmlformats.org/officeDocument/2006/relationships/oleObject" Target="../embeddings/oleObject28.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5" Type="http://schemas.openxmlformats.org/officeDocument/2006/relationships/image" Target="../media/image5.emf"/><Relationship Id="rId4" Type="http://schemas.openxmlformats.org/officeDocument/2006/relationships/oleObject" Target="../embeddings/oleObject29.bin"/></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5" Type="http://schemas.openxmlformats.org/officeDocument/2006/relationships/image" Target="../media/image4.emf"/><Relationship Id="rId4" Type="http://schemas.openxmlformats.org/officeDocument/2006/relationships/oleObject" Target="../embeddings/oleObject33.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5" Type="http://schemas.openxmlformats.org/officeDocument/2006/relationships/image" Target="../media/image4.emf"/><Relationship Id="rId4" Type="http://schemas.openxmlformats.org/officeDocument/2006/relationships/oleObject" Target="../embeddings/oleObject38.bin"/></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5" Type="http://schemas.openxmlformats.org/officeDocument/2006/relationships/image" Target="../media/image5.emf"/><Relationship Id="rId4" Type="http://schemas.openxmlformats.org/officeDocument/2006/relationships/oleObject" Target="../embeddings/oleObject39.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5693996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830121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893469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9025411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3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0903253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782033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193786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31951003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38562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563793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8536919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6029293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2184686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0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5164530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67450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815836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9294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193763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800034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42123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5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7064416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2170721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7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134530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26995721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16795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234405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9501488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768332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3232737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9629570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07956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9317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460555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0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332722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992711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222268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7424251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4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9204013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5282801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8251846"/>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35465007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8234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058658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9184136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118214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8831437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3182372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4476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650996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1395168"/>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162413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091914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272986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059726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8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7945738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5367544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25937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661486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6488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13641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728300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9472772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0999539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655382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28681159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81856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35080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903056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944533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085653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4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615004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182604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990626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979845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3063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677341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4373091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602782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2157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784964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6351862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21653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690068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820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864488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1299437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6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1556969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1492785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040088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35889551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218976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34737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292990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6253274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9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1324301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313619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0019923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42807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467521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836691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09709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5908624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8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49036217"/>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9828792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943001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15330422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8828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7850768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8358128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0135141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7598487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2317080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7515316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8923268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286347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860175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49098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53151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5213915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188393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516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968577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89819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39234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2866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85195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6983658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2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49395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5883465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4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15614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3298409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567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65695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0245631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7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650259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5425076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9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34469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2173147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6305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0645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0831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86647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4565957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4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759631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434828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6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111936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3190098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4913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3437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344575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9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98822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78032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0550866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665468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5197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81975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03534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69447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5764624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5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4982531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30306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91581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2151931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38095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3301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38992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5412395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0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931546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6212255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2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9271432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40950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13406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0331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25757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5"/>
        </a:solidFill>
        <a:effectLst/>
      </p:bgPr>
    </p:bg>
    <p:spTree>
      <p:nvGrpSpPr>
        <p:cNvPr id="1" name=""/>
        <p:cNvGrpSpPr/>
        <p:nvPr/>
      </p:nvGrpSpPr>
      <p:grpSpPr>
        <a:xfrm>
          <a:off x="0" y="0"/>
          <a:ext cx="0" cy="0"/>
          <a:chOff x="0" y="0"/>
          <a:chExt cx="0" cy="0"/>
        </a:xfrm>
      </p:grpSpPr>
      <p:sp>
        <p:nvSpPr>
          <p:cNvPr id="10" name="Content Placeholder 2"/>
          <p:cNvSpPr txBox="1">
            <a:spLocks/>
          </p:cNvSpPr>
          <p:nvPr userDrawn="1"/>
        </p:nvSpPr>
        <p:spPr bwMode="gray">
          <a:xfrm>
            <a:off x="502920" y="6427479"/>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prstClr val="white"/>
                </a:solidFill>
                <a:latin typeface="Calibri" panose="020F0502020204030204" pitchFamily="34" charset="0"/>
                <a:cs typeface="Calibri" panose="020F0502020204030204" pitchFamily="34" charset="0"/>
              </a:rPr>
              <a:t>Proprietary and confidential — do not distribute</a:t>
            </a:r>
            <a:endParaRPr lang="en-US" sz="1000" dirty="0">
              <a:solidFill>
                <a:prstClr val="white"/>
              </a:solidFill>
              <a:latin typeface="Calibri" panose="020F0502020204030204" pitchFamily="34" charset="0"/>
              <a:cs typeface="Calibri" panose="020F0502020204030204" pitchFamily="34" charset="0"/>
            </a:endParaRPr>
          </a:p>
        </p:txBody>
      </p:sp>
      <p:sp>
        <p:nvSpPr>
          <p:cNvPr id="2" name="Title 1"/>
          <p:cNvSpPr>
            <a:spLocks noGrp="1"/>
          </p:cNvSpPr>
          <p:nvPr>
            <p:ph type="ctrTitle" hasCustomPrompt="1"/>
          </p:nvPr>
        </p:nvSpPr>
        <p:spPr bwMode="gray">
          <a:xfrm>
            <a:off x="502920" y="3106738"/>
            <a:ext cx="7315200" cy="1645920"/>
          </a:xfrm>
        </p:spPr>
        <p:txBody>
          <a:bodyPr/>
          <a:lstStyle>
            <a:lvl1pPr algn="l">
              <a:lnSpc>
                <a:spcPct val="90000"/>
              </a:lnSpc>
              <a:defRPr sz="4400" b="0" cap="none" spc="0" baseline="0">
                <a:solidFill>
                  <a:schemeClr val="bg1"/>
                </a:solidFill>
                <a:latin typeface="+mn-l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502920" y="2333308"/>
            <a:ext cx="7315200" cy="64008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bwMode="gray">
          <a:xfrm>
            <a:off x="502920" y="4935538"/>
            <a:ext cx="4846320" cy="640080"/>
          </a:xfrm>
        </p:spPr>
        <p:txBody>
          <a:bodyPr/>
          <a:lstStyle>
            <a:lvl1pPr>
              <a:defRPr sz="1400" b="0" i="0">
                <a:solidFill>
                  <a:schemeClr val="bg1"/>
                </a:solidFill>
                <a:latin typeface="+mn-lt"/>
              </a:defRPr>
            </a:lvl1pPr>
          </a:lstStyle>
          <a:p>
            <a:pPr lvl="0"/>
            <a:r>
              <a:rPr lang="en-US" dirty="0" smtClean="0"/>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869" y="152409"/>
            <a:ext cx="1371600" cy="1495699"/>
          </a:xfrm>
          <a:prstGeom prst="rect">
            <a:avLst/>
          </a:prstGeom>
        </p:spPr>
      </p:pic>
    </p:spTree>
    <p:extLst>
      <p:ext uri="{BB962C8B-B14F-4D97-AF65-F5344CB8AC3E}">
        <p14:creationId xmlns:p14="http://schemas.microsoft.com/office/powerpoint/2010/main" val="37627849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37229570"/>
              </p:ext>
            </p:extLst>
          </p:nvPr>
        </p:nvGraphicFramePr>
        <p:xfrm>
          <a:off x="1589" y="1597"/>
          <a:ext cx="1587" cy="1587"/>
        </p:xfrm>
        <a:graphic>
          <a:graphicData uri="http://schemas.openxmlformats.org/presentationml/2006/ole">
            <mc:AlternateContent xmlns:mc="http://schemas.openxmlformats.org/markup-compatibility/2006">
              <mc:Choice xmlns:v="urn:schemas-microsoft-com:vml" Requires="v">
                <p:oleObj spid="_x0000_s276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7"/>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502920" y="361950"/>
            <a:ext cx="8229600" cy="914400"/>
          </a:xfrm>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02920" y="1462088"/>
            <a:ext cx="8229600" cy="4754880"/>
          </a:xfrm>
        </p:spPr>
        <p:txBody>
          <a:bodyPr/>
          <a:lstStyle>
            <a:lvl2pPr>
              <a:defRPr/>
            </a:lvl2pPr>
            <a:lvl3pPr>
              <a:defRPr/>
            </a:lvl3pPr>
            <a:lvl4pPr>
              <a:defRPr/>
            </a:lvl4pPr>
            <a:lvl5pPr>
              <a:defRPr/>
            </a:lvl5pPr>
          </a:lstStyle>
          <a:p>
            <a:pPr lvl="0"/>
            <a:r>
              <a:rPr lang="en-US" smtClean="0"/>
              <a:t>CLICK TO EDIT MASTER TEXT STYLES</a:t>
            </a:r>
          </a:p>
          <a:p>
            <a:pPr lvl="1"/>
            <a:r>
              <a:rPr lang="en-US" smtClean="0"/>
              <a:t>First level</a:t>
            </a:r>
          </a:p>
          <a:p>
            <a:pPr lvl="2"/>
            <a:r>
              <a:rPr lang="en-US" smtClean="0"/>
              <a:t>Second level</a:t>
            </a:r>
          </a:p>
          <a:p>
            <a:pPr lvl="3"/>
            <a:r>
              <a:rPr lang="en-US" smtClean="0"/>
              <a:t>Third level</a:t>
            </a:r>
          </a:p>
          <a:p>
            <a:pPr lvl="4"/>
            <a:r>
              <a:rPr lang="en-US" smtClean="0"/>
              <a:t>Fourth level</a:t>
            </a:r>
            <a:endParaRPr lang="en-US" dirty="0"/>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2"/>
          <p:cNvSpPr txBox="1">
            <a:spLocks/>
          </p:cNvSpPr>
          <p:nvPr userDrawn="1"/>
        </p:nvSpPr>
        <p:spPr bwMode="gray">
          <a:xfrm>
            <a:off x="502920" y="6427479"/>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66310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5760"/>
            <a:ext cx="8229600" cy="914400"/>
          </a:xfrm>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02920" y="1462088"/>
            <a:ext cx="8229600" cy="4754880"/>
          </a:xfrm>
        </p:spPr>
        <p:txBody>
          <a:bodyPr/>
          <a:lstStyle>
            <a:lvl1pPr>
              <a:defRPr sz="1800" b="1">
                <a:solidFill>
                  <a:schemeClr val="accent5"/>
                </a:solidFill>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First level</a:t>
            </a:r>
          </a:p>
          <a:p>
            <a:pPr lvl="2"/>
            <a:r>
              <a:rPr lang="en-US" smtClean="0"/>
              <a:t>Second level</a:t>
            </a:r>
          </a:p>
          <a:p>
            <a:pPr lvl="3"/>
            <a:r>
              <a:rPr lang="en-US" smtClean="0"/>
              <a:t>Third level</a:t>
            </a:r>
          </a:p>
          <a:p>
            <a:pPr lvl="4"/>
            <a:r>
              <a:rPr lang="en-US" smtClean="0"/>
              <a:t>Fourth level</a:t>
            </a:r>
            <a:endParaRPr lang="en-US" dirty="0"/>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2"/>
          <p:cNvSpPr txBox="1">
            <a:spLocks/>
          </p:cNvSpPr>
          <p:nvPr userDrawn="1"/>
        </p:nvSpPr>
        <p:spPr bwMode="gray">
          <a:xfrm>
            <a:off x="502920" y="6427479"/>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185591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5760"/>
            <a:ext cx="8229600" cy="914400"/>
          </a:xfrm>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2920" y="1463040"/>
            <a:ext cx="6675120" cy="4754880"/>
          </a:xfrm>
        </p:spPr>
        <p:txBody>
          <a:bodyPr/>
          <a:lstStyle>
            <a:lvl1pPr>
              <a:spcBef>
                <a:spcPts val="1800"/>
              </a:spcBef>
              <a:defRPr sz="1800" b="0">
                <a:solidFill>
                  <a:schemeClr val="tx1"/>
                </a:solidFill>
                <a:latin typeface="+mn-lt"/>
              </a:defRPr>
            </a:lvl1pPr>
            <a:lvl2pPr>
              <a:defRPr sz="1600"/>
            </a:lvl2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0" name="Content Placeholder 2"/>
          <p:cNvSpPr txBox="1">
            <a:spLocks/>
          </p:cNvSpPr>
          <p:nvPr userDrawn="1"/>
        </p:nvSpPr>
        <p:spPr bwMode="gray">
          <a:xfrm>
            <a:off x="502920" y="6427479"/>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t>Proprietary and confidential — do not distribute</a:t>
            </a:r>
            <a:endParaRPr lang="en-US" dirty="0"/>
          </a:p>
        </p:txBody>
      </p:sp>
    </p:spTree>
    <p:extLst>
      <p:ext uri="{BB962C8B-B14F-4D97-AF65-F5344CB8AC3E}">
        <p14:creationId xmlns:p14="http://schemas.microsoft.com/office/powerpoint/2010/main" val="34798948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196348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4171259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5760"/>
            <a:ext cx="8229600" cy="914400"/>
          </a:xfrm>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502920" y="1463040"/>
            <a:ext cx="3977640" cy="4754880"/>
          </a:xfrm>
        </p:spPr>
        <p:txBody>
          <a:bodyPr/>
          <a:lstStyle>
            <a:lvl1pPr>
              <a:spcBef>
                <a:spcPts val="600"/>
              </a:spcBef>
              <a:defRPr sz="1800" b="1">
                <a:solidFill>
                  <a:schemeClr val="accent5"/>
                </a:solidFill>
                <a:latin typeface="Calibri" panose="020F0502020204030204" pitchFamily="34" charset="0"/>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endParaRPr lang="en-US" dirty="0"/>
          </a:p>
        </p:txBody>
      </p:sp>
      <p:sp>
        <p:nvSpPr>
          <p:cNvPr id="4" name="Content Placeholder 3"/>
          <p:cNvSpPr>
            <a:spLocks noGrp="1"/>
          </p:cNvSpPr>
          <p:nvPr>
            <p:ph sz="half" idx="2" hasCustomPrompt="1"/>
          </p:nvPr>
        </p:nvSpPr>
        <p:spPr>
          <a:xfrm>
            <a:off x="4754880" y="1463040"/>
            <a:ext cx="3977640" cy="4754880"/>
          </a:xfrm>
        </p:spPr>
        <p:txBody>
          <a:bodyPr/>
          <a:lstStyle>
            <a:lvl1pPr>
              <a:spcBef>
                <a:spcPts val="600"/>
              </a:spcBef>
              <a:defRPr lang="en-US" sz="1800" b="1" kern="1200" smtClean="0">
                <a:solidFill>
                  <a:schemeClr val="accent5"/>
                </a:solidFill>
                <a:latin typeface="Calibri" panose="020F0502020204030204" pitchFamily="34" charset="0"/>
                <a:ea typeface="+mn-ea"/>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CLICK TO EDIT MASTER TEXT STYLES</a:t>
            </a:r>
          </a:p>
          <a:p>
            <a:pPr lvl="1"/>
            <a:r>
              <a:rPr lang="en-US" smtClean="0"/>
              <a:t>First level</a:t>
            </a:r>
          </a:p>
          <a:p>
            <a:pPr lvl="2"/>
            <a:r>
              <a:rPr lang="en-US" smtClean="0"/>
              <a:t>Second level</a:t>
            </a:r>
          </a:p>
          <a:p>
            <a:pPr lvl="3"/>
            <a:r>
              <a:rPr lang="en-US" smtClean="0"/>
              <a:t>Third level</a:t>
            </a:r>
          </a:p>
          <a:p>
            <a:pPr lvl="4"/>
            <a:r>
              <a:rPr lang="en-US" smtClean="0"/>
              <a:t>Fourth level</a:t>
            </a:r>
            <a:endParaRPr lang="en-US" dirty="0"/>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1" name="Content Placeholder 2"/>
          <p:cNvSpPr txBox="1">
            <a:spLocks/>
          </p:cNvSpPr>
          <p:nvPr userDrawn="1"/>
        </p:nvSpPr>
        <p:spPr bwMode="gray">
          <a:xfrm>
            <a:off x="502920" y="6427479"/>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t>Proprietary and confidential — do not distribute</a:t>
            </a:r>
            <a:endParaRPr lang="en-US" dirty="0"/>
          </a:p>
        </p:txBody>
      </p:sp>
    </p:spTree>
    <p:extLst>
      <p:ext uri="{BB962C8B-B14F-4D97-AF65-F5344CB8AC3E}">
        <p14:creationId xmlns:p14="http://schemas.microsoft.com/office/powerpoint/2010/main" val="292536200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5760"/>
            <a:ext cx="8229600" cy="914400"/>
          </a:xfrm>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502920" y="2743200"/>
            <a:ext cx="3977640" cy="3474720"/>
          </a:xfrm>
        </p:spPr>
        <p:txBody>
          <a:bodyPr/>
          <a:lstStyle>
            <a:lvl1pPr>
              <a:spcBef>
                <a:spcPts val="600"/>
              </a:spcBef>
              <a:defRPr sz="1800">
                <a:solidFill>
                  <a:schemeClr val="accent5"/>
                </a:solidFill>
                <a:latin typeface="Calibri" panose="020F0502020204030204" pitchFamily="34" charset="0"/>
                <a:cs typeface="Calibri" panose="020F0502020204030204" pitchFamily="34" charset="0"/>
              </a:defRPr>
            </a:lvl1pPr>
            <a:lvl2pPr>
              <a:spcBef>
                <a:spcPts val="600"/>
              </a:spcBef>
              <a:defRPr sz="1800">
                <a:solidFill>
                  <a:schemeClr val="tx1"/>
                </a:solidFill>
              </a:defRPr>
            </a:lvl2pPr>
            <a:lvl3pPr>
              <a:spcBef>
                <a:spcPts val="600"/>
              </a:spcBef>
              <a:defRPr sz="16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First level</a:t>
            </a:r>
          </a:p>
          <a:p>
            <a:pPr lvl="2"/>
            <a:r>
              <a:rPr lang="en-US" smtClean="0"/>
              <a:t>Second level</a:t>
            </a:r>
          </a:p>
          <a:p>
            <a:pPr lvl="3"/>
            <a:r>
              <a:rPr lang="en-US" smtClean="0"/>
              <a:t>Third level</a:t>
            </a:r>
          </a:p>
          <a:p>
            <a:pPr lvl="4"/>
            <a:r>
              <a:rPr lang="en-US" smtClean="0"/>
              <a:t>Fourth level</a:t>
            </a:r>
            <a:endParaRPr lang="en-US" dirty="0"/>
          </a:p>
        </p:txBody>
      </p:sp>
      <p:sp>
        <p:nvSpPr>
          <p:cNvPr id="4" name="Content Placeholder 3"/>
          <p:cNvSpPr>
            <a:spLocks noGrp="1"/>
          </p:cNvSpPr>
          <p:nvPr>
            <p:ph sz="half" idx="2" hasCustomPrompt="1"/>
          </p:nvPr>
        </p:nvSpPr>
        <p:spPr>
          <a:xfrm>
            <a:off x="4754880" y="2743200"/>
            <a:ext cx="3977640" cy="3474720"/>
          </a:xfrm>
        </p:spPr>
        <p:txBody>
          <a:bodyPr/>
          <a:lstStyle>
            <a:lvl1pPr>
              <a:spcBef>
                <a:spcPts val="600"/>
              </a:spcBef>
              <a:defRPr lang="en-US" sz="1800" b="1" kern="1200" smtClean="0">
                <a:solidFill>
                  <a:schemeClr val="accent5"/>
                </a:solidFill>
                <a:latin typeface="Calibri" panose="020F0502020204030204" pitchFamily="34" charset="0"/>
                <a:ea typeface="+mn-ea"/>
                <a:cs typeface="Calibri" panose="020F0502020204030204" pitchFamily="34" charset="0"/>
              </a:defRPr>
            </a:lvl1pPr>
            <a:lvl2pPr>
              <a:spcBef>
                <a:spcPts val="600"/>
              </a:spcBef>
              <a:defRPr sz="1800">
                <a:solidFill>
                  <a:schemeClr val="tx1"/>
                </a:solidFill>
              </a:defRPr>
            </a:lvl2pPr>
            <a:lvl3pPr>
              <a:spcBef>
                <a:spcPts val="600"/>
              </a:spcBef>
              <a:defRPr sz="16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CLICK TO EDIT MASTER TEXT STYLES</a:t>
            </a:r>
          </a:p>
          <a:p>
            <a:pPr lvl="1"/>
            <a:r>
              <a:rPr lang="en-US" smtClean="0"/>
              <a:t>First level</a:t>
            </a:r>
          </a:p>
          <a:p>
            <a:pPr lvl="2"/>
            <a:r>
              <a:rPr lang="en-US" smtClean="0"/>
              <a:t>Second level</a:t>
            </a:r>
          </a:p>
          <a:p>
            <a:pPr lvl="3"/>
            <a:r>
              <a:rPr lang="en-US" smtClean="0"/>
              <a:t>Third level</a:t>
            </a:r>
          </a:p>
          <a:p>
            <a:pPr lvl="4"/>
            <a:r>
              <a:rPr lang="en-US" smtClean="0"/>
              <a:t>Fourth level</a:t>
            </a:r>
            <a:endParaRPr lang="en-US" dirty="0"/>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4"/>
          </p:nvPr>
        </p:nvSpPr>
        <p:spPr>
          <a:xfrm>
            <a:off x="502920" y="1463040"/>
            <a:ext cx="8229600" cy="1097280"/>
          </a:xfrm>
        </p:spPr>
        <p:txBody>
          <a:bodyPr/>
          <a:lstStyle>
            <a:lvl1pPr>
              <a:defRPr sz="2000" b="0">
                <a:solidFill>
                  <a:schemeClr val="accent5"/>
                </a:solidFill>
                <a:latin typeface="+mn-lt"/>
              </a:defRPr>
            </a:lvl1pPr>
          </a:lstStyle>
          <a:p>
            <a:pPr lvl="0"/>
            <a:r>
              <a:rPr lang="en-US" smtClean="0"/>
              <a:t>Click to edit Master text styles</a:t>
            </a:r>
          </a:p>
        </p:txBody>
      </p:sp>
      <p:sp>
        <p:nvSpPr>
          <p:cNvPr id="12" name="Content Placeholder 2"/>
          <p:cNvSpPr txBox="1">
            <a:spLocks/>
          </p:cNvSpPr>
          <p:nvPr userDrawn="1"/>
        </p:nvSpPr>
        <p:spPr bwMode="gray">
          <a:xfrm>
            <a:off x="502920" y="6427479"/>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t>Proprietary and confidential — do not distribute</a:t>
            </a:r>
            <a:endParaRPr lang="en-US" dirty="0"/>
          </a:p>
        </p:txBody>
      </p:sp>
    </p:spTree>
    <p:extLst>
      <p:ext uri="{BB962C8B-B14F-4D97-AF65-F5344CB8AC3E}">
        <p14:creationId xmlns:p14="http://schemas.microsoft.com/office/powerpoint/2010/main" val="307058746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9"/>
            <a:ext cx="4572000" cy="6858000"/>
          </a:xfrm>
          <a:solidFill>
            <a:schemeClr val="tx2"/>
          </a:solidFill>
          <a:ln>
            <a:noFill/>
          </a:ln>
          <a:effectLst/>
        </p:spPr>
        <p:txBody>
          <a:bodyPr lIns="365760" rIns="365760" anchor="ctr" anchorCtr="1"/>
          <a:lstStyle>
            <a:lvl1pPr algn="ctr">
              <a:defRPr sz="2400" b="0" baseline="0">
                <a:solidFill>
                  <a:schemeClr val="accent3"/>
                </a:solidFill>
                <a:latin typeface="+mn-lt"/>
              </a:defRPr>
            </a:lvl1pPr>
          </a:lstStyle>
          <a:p>
            <a:r>
              <a:rPr lang="en-US" dirty="0" smtClean="0"/>
              <a:t>Insert an image, chart or typographic element</a:t>
            </a:r>
          </a:p>
          <a:p>
            <a:r>
              <a:rPr lang="en-US" dirty="0" smtClean="0"/>
              <a:t> within this placeholder </a:t>
            </a:r>
          </a:p>
        </p:txBody>
      </p:sp>
      <p:sp>
        <p:nvSpPr>
          <p:cNvPr id="2" name="Title 1"/>
          <p:cNvSpPr>
            <a:spLocks noGrp="1"/>
          </p:cNvSpPr>
          <p:nvPr>
            <p:ph type="title" hasCustomPrompt="1"/>
          </p:nvPr>
        </p:nvSpPr>
        <p:spPr>
          <a:xfrm>
            <a:off x="502920" y="365760"/>
            <a:ext cx="3974592" cy="914400"/>
          </a:xfrm>
        </p:spPr>
        <p:txBody>
          <a:bodyPr rIns="182880"/>
          <a:lstStyle>
            <a:lvl1pPr>
              <a:defRPr cap="none" baseline="0"/>
            </a:lvl1pPr>
          </a:lstStyle>
          <a:p>
            <a:r>
              <a:rPr lang="en-US" dirty="0" smtClean="0"/>
              <a:t>Click to edit master title</a:t>
            </a:r>
            <a:endParaRPr lang="en-US" dirty="0"/>
          </a:p>
        </p:txBody>
      </p:sp>
      <p:sp>
        <p:nvSpPr>
          <p:cNvPr id="3" name="Content Placeholder 2"/>
          <p:cNvSpPr>
            <a:spLocks noGrp="1"/>
          </p:cNvSpPr>
          <p:nvPr>
            <p:ph sz="half" idx="1" hasCustomPrompt="1"/>
          </p:nvPr>
        </p:nvSpPr>
        <p:spPr>
          <a:xfrm>
            <a:off x="502920" y="1463048"/>
            <a:ext cx="3977640" cy="4617721"/>
          </a:xfrm>
        </p:spPr>
        <p:txBody>
          <a:bodyPr rIns="182880"/>
          <a:lstStyle>
            <a:lvl1pPr>
              <a:spcBef>
                <a:spcPts val="3000"/>
              </a:spcBef>
              <a:defRPr sz="18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endParaRPr lang="en-US" dirty="0"/>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2" name="Content Placeholder 2"/>
          <p:cNvSpPr txBox="1">
            <a:spLocks/>
          </p:cNvSpPr>
          <p:nvPr userDrawn="1"/>
        </p:nvSpPr>
        <p:spPr bwMode="gray">
          <a:xfrm>
            <a:off x="502920" y="6427479"/>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t>Proprietary and confidential — do not distribute</a:t>
            </a:r>
            <a:endParaRPr lang="en-US" dirty="0"/>
          </a:p>
        </p:txBody>
      </p:sp>
    </p:spTree>
    <p:extLst>
      <p:ext uri="{BB962C8B-B14F-4D97-AF65-F5344CB8AC3E}">
        <p14:creationId xmlns:p14="http://schemas.microsoft.com/office/powerpoint/2010/main" val="124790618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9"/>
            <a:ext cx="4572000" cy="6858000"/>
          </a:xfrm>
          <a:solidFill>
            <a:schemeClr val="accent2"/>
          </a:solidFill>
          <a:ln>
            <a:noFill/>
          </a:ln>
          <a:effectLst/>
        </p:spPr>
        <p:txBody>
          <a:bodyPr lIns="365760" rIns="365760" anchor="ctr" anchorCtr="1"/>
          <a:lstStyle>
            <a:lvl1pPr algn="ctr">
              <a:defRPr sz="2400" b="0" baseline="0">
                <a:solidFill>
                  <a:schemeClr val="accent4"/>
                </a:solidFill>
                <a:latin typeface="+mn-lt"/>
              </a:defRPr>
            </a:lvl1pPr>
          </a:lstStyle>
          <a:p>
            <a:r>
              <a:rPr lang="en-US" dirty="0" smtClean="0"/>
              <a:t>Insert an image, chart or typographic element</a:t>
            </a:r>
          </a:p>
          <a:p>
            <a:r>
              <a:rPr lang="en-US" dirty="0" smtClean="0"/>
              <a:t> within this placeholder </a:t>
            </a:r>
          </a:p>
        </p:txBody>
      </p:sp>
      <p:sp>
        <p:nvSpPr>
          <p:cNvPr id="2" name="Title 1"/>
          <p:cNvSpPr>
            <a:spLocks noGrp="1"/>
          </p:cNvSpPr>
          <p:nvPr>
            <p:ph type="title" hasCustomPrompt="1"/>
          </p:nvPr>
        </p:nvSpPr>
        <p:spPr>
          <a:xfrm>
            <a:off x="502920" y="365760"/>
            <a:ext cx="3974592" cy="914400"/>
          </a:xfrm>
        </p:spPr>
        <p:txBody>
          <a:bodyPr rIns="182880"/>
          <a:lstStyle>
            <a:lvl1pPr>
              <a:defRPr cap="none" baseline="0"/>
            </a:lvl1pPr>
          </a:lstStyle>
          <a:p>
            <a:r>
              <a:rPr lang="en-US" dirty="0" smtClean="0"/>
              <a:t>Click to edit master title</a:t>
            </a:r>
            <a:endParaRPr lang="en-US" dirty="0"/>
          </a:p>
        </p:txBody>
      </p:sp>
      <p:sp>
        <p:nvSpPr>
          <p:cNvPr id="3" name="Content Placeholder 2"/>
          <p:cNvSpPr>
            <a:spLocks noGrp="1"/>
          </p:cNvSpPr>
          <p:nvPr>
            <p:ph sz="half" idx="1" hasCustomPrompt="1"/>
          </p:nvPr>
        </p:nvSpPr>
        <p:spPr>
          <a:xfrm>
            <a:off x="502920" y="1463048"/>
            <a:ext cx="3977640" cy="4617721"/>
          </a:xfrm>
        </p:spPr>
        <p:txBody>
          <a:bodyPr rIns="182880"/>
          <a:lstStyle>
            <a:lvl1pPr>
              <a:spcBef>
                <a:spcPts val="3000"/>
              </a:spcBef>
              <a:defRPr sz="18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endParaRPr lang="en-US" dirty="0"/>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2" name="Content Placeholder 2"/>
          <p:cNvSpPr txBox="1">
            <a:spLocks/>
          </p:cNvSpPr>
          <p:nvPr userDrawn="1"/>
        </p:nvSpPr>
        <p:spPr bwMode="gray">
          <a:xfrm>
            <a:off x="502920" y="6427479"/>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t>Proprietary and confidential — do not distribute</a:t>
            </a:r>
            <a:endParaRPr lang="en-US" dirty="0"/>
          </a:p>
        </p:txBody>
      </p:sp>
    </p:spTree>
    <p:extLst>
      <p:ext uri="{BB962C8B-B14F-4D97-AF65-F5344CB8AC3E}">
        <p14:creationId xmlns:p14="http://schemas.microsoft.com/office/powerpoint/2010/main" val="346978734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9"/>
            <a:ext cx="4572000" cy="6858000"/>
          </a:xfrm>
          <a:solidFill>
            <a:schemeClr val="accent4"/>
          </a:solidFill>
          <a:ln>
            <a:noFill/>
          </a:ln>
          <a:effectLst/>
        </p:spPr>
        <p:txBody>
          <a:bodyPr lIns="365760" rIns="365760" anchor="ctr" anchorCtr="1"/>
          <a:lstStyle>
            <a:lvl1pPr algn="ctr">
              <a:defRPr sz="2400" b="0" baseline="0">
                <a:solidFill>
                  <a:srgbClr val="7030A0"/>
                </a:solidFill>
                <a:latin typeface="+mn-lt"/>
              </a:defRPr>
            </a:lvl1pPr>
          </a:lstStyle>
          <a:p>
            <a:r>
              <a:rPr lang="en-US" dirty="0" smtClean="0"/>
              <a:t>Insert an image, chart or typographic element</a:t>
            </a:r>
          </a:p>
          <a:p>
            <a:r>
              <a:rPr lang="en-US" dirty="0" smtClean="0"/>
              <a:t> within this placeholder </a:t>
            </a:r>
          </a:p>
        </p:txBody>
      </p:sp>
      <p:sp>
        <p:nvSpPr>
          <p:cNvPr id="2" name="Title 1"/>
          <p:cNvSpPr>
            <a:spLocks noGrp="1"/>
          </p:cNvSpPr>
          <p:nvPr>
            <p:ph type="title" hasCustomPrompt="1"/>
          </p:nvPr>
        </p:nvSpPr>
        <p:spPr>
          <a:xfrm>
            <a:off x="502920" y="365760"/>
            <a:ext cx="3974592" cy="914400"/>
          </a:xfrm>
        </p:spPr>
        <p:txBody>
          <a:bodyPr rIns="182880"/>
          <a:lstStyle>
            <a:lvl1pPr>
              <a:defRPr cap="none" baseline="0"/>
            </a:lvl1pPr>
          </a:lstStyle>
          <a:p>
            <a:r>
              <a:rPr lang="en-US" dirty="0" smtClean="0"/>
              <a:t>Click to edit master title</a:t>
            </a:r>
            <a:endParaRPr lang="en-US" dirty="0"/>
          </a:p>
        </p:txBody>
      </p:sp>
      <p:sp>
        <p:nvSpPr>
          <p:cNvPr id="3" name="Content Placeholder 2"/>
          <p:cNvSpPr>
            <a:spLocks noGrp="1"/>
          </p:cNvSpPr>
          <p:nvPr>
            <p:ph sz="half" idx="1" hasCustomPrompt="1"/>
          </p:nvPr>
        </p:nvSpPr>
        <p:spPr>
          <a:xfrm>
            <a:off x="502920" y="1463048"/>
            <a:ext cx="3977640" cy="4617721"/>
          </a:xfrm>
        </p:spPr>
        <p:txBody>
          <a:bodyPr rIns="182880"/>
          <a:lstStyle>
            <a:lvl1pPr>
              <a:spcBef>
                <a:spcPts val="3000"/>
              </a:spcBef>
              <a:defRPr sz="18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endParaRPr lang="en-US" dirty="0"/>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2" name="Content Placeholder 2"/>
          <p:cNvSpPr txBox="1">
            <a:spLocks/>
          </p:cNvSpPr>
          <p:nvPr userDrawn="1"/>
        </p:nvSpPr>
        <p:spPr bwMode="gray">
          <a:xfrm>
            <a:off x="502920" y="6427479"/>
            <a:ext cx="3057981"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t>Proprietary and confidential — do not distribute</a:t>
            </a:r>
            <a:endParaRPr lang="en-US" dirty="0"/>
          </a:p>
        </p:txBody>
      </p:sp>
    </p:spTree>
    <p:extLst>
      <p:ext uri="{BB962C8B-B14F-4D97-AF65-F5344CB8AC3E}">
        <p14:creationId xmlns:p14="http://schemas.microsoft.com/office/powerpoint/2010/main" val="37589314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26982036"/>
              </p:ext>
            </p:extLst>
          </p:nvPr>
        </p:nvGraphicFramePr>
        <p:xfrm>
          <a:off x="1589" y="1597"/>
          <a:ext cx="1587" cy="1587"/>
        </p:xfrm>
        <a:graphic>
          <a:graphicData uri="http://schemas.openxmlformats.org/presentationml/2006/ole">
            <mc:AlternateContent xmlns:mc="http://schemas.openxmlformats.org/markup-compatibility/2006">
              <mc:Choice xmlns:v="urn:schemas-microsoft-com:vml" Requires="v">
                <p:oleObj spid="_x0000_s287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7"/>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502920" y="365760"/>
            <a:ext cx="8229600" cy="914400"/>
          </a:xfrm>
        </p:spPr>
        <p:txBody>
          <a:bodyPr/>
          <a:lstStyle>
            <a:lvl1pPr>
              <a:defRPr cap="none"/>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9790259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33878729"/>
              </p:ext>
            </p:extLst>
          </p:nvPr>
        </p:nvGraphicFramePr>
        <p:xfrm>
          <a:off x="1589" y="1597"/>
          <a:ext cx="1587" cy="1587"/>
        </p:xfrm>
        <a:graphic>
          <a:graphicData uri="http://schemas.openxmlformats.org/presentationml/2006/ole">
            <mc:AlternateContent xmlns:mc="http://schemas.openxmlformats.org/markup-compatibility/2006">
              <mc:Choice xmlns:v="urn:schemas-microsoft-com:vml" Requires="v">
                <p:oleObj spid="_x0000_s297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7"/>
                        <a:ext cx="1587" cy="1587"/>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893602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65760"/>
            <a:ext cx="8229600" cy="914400"/>
          </a:xfrm>
        </p:spPr>
        <p:txBody>
          <a:bodyPr/>
          <a:lstStyle>
            <a:lvl1pPr>
              <a:defRPr cap="none" baseline="0"/>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502920" y="1463040"/>
            <a:ext cx="8229600" cy="731520"/>
          </a:xfrm>
        </p:spPr>
        <p:txBody>
          <a:bodyPr/>
          <a:lstStyle>
            <a:lvl1pPr>
              <a:lnSpc>
                <a:spcPct val="100000"/>
              </a:lnSpc>
              <a:spcBef>
                <a:spcPts val="0"/>
              </a:spcBef>
              <a:defRPr sz="1800"/>
            </a:lvl1pPr>
            <a:lvl2pPr marL="0" indent="0">
              <a:lnSpc>
                <a:spcPct val="100000"/>
              </a:lnSpc>
              <a:spcBef>
                <a:spcPts val="0"/>
              </a:spcBef>
              <a:buNone/>
              <a:defRPr sz="1400">
                <a:latin typeface="+mj-lt"/>
              </a:defRPr>
            </a:lvl2pPr>
          </a:lstStyle>
          <a:p>
            <a:pPr lvl="0"/>
            <a:r>
              <a:rPr lang="en-US" dirty="0" smtClean="0"/>
              <a:t>CLICK TO EDIT CHART TITLE</a:t>
            </a:r>
          </a:p>
          <a:p>
            <a:pPr lvl="1"/>
            <a:r>
              <a:rPr lang="en-US" dirty="0" smtClean="0"/>
              <a:t>Second level for chart subtitle</a:t>
            </a:r>
            <a:endParaRPr lang="en-US" dirty="0"/>
          </a:p>
        </p:txBody>
      </p:sp>
      <p:sp>
        <p:nvSpPr>
          <p:cNvPr id="9" name="Chart Placeholder 8"/>
          <p:cNvSpPr>
            <a:spLocks noGrp="1"/>
          </p:cNvSpPr>
          <p:nvPr>
            <p:ph type="chart" sz="quarter" idx="14"/>
          </p:nvPr>
        </p:nvSpPr>
        <p:spPr>
          <a:xfrm>
            <a:off x="502920" y="2286000"/>
            <a:ext cx="8229600" cy="3657600"/>
          </a:xfrm>
        </p:spPr>
        <p:txBody>
          <a:bodyPr rIns="0" anchor="ctr" anchorCtr="1"/>
          <a:lstStyle/>
          <a:p>
            <a:r>
              <a:rPr lang="en-US" dirty="0" smtClean="0"/>
              <a:t>Click icon to add chart</a:t>
            </a:r>
            <a:endParaRPr lang="en-US" dirty="0"/>
          </a:p>
        </p:txBody>
      </p:sp>
      <p:sp>
        <p:nvSpPr>
          <p:cNvPr id="8" name="Text Placeholder 7"/>
          <p:cNvSpPr>
            <a:spLocks noGrp="1"/>
          </p:cNvSpPr>
          <p:nvPr>
            <p:ph type="body" sz="quarter" idx="16"/>
          </p:nvPr>
        </p:nvSpPr>
        <p:spPr>
          <a:xfrm>
            <a:off x="502920" y="6035040"/>
            <a:ext cx="8229600" cy="171054"/>
          </a:xfrm>
        </p:spPr>
        <p:txBody>
          <a:bodyPr>
            <a:spAutoFit/>
          </a:bodyPr>
          <a:lstStyle>
            <a:lvl1pPr>
              <a:lnSpc>
                <a:spcPct val="90000"/>
              </a:lnSpc>
              <a:spcBef>
                <a:spcPts val="200"/>
              </a:spcBef>
              <a:defRPr sz="900">
                <a:solidFill>
                  <a:schemeClr val="tx1">
                    <a:lumMod val="65000"/>
                    <a:lumOff val="35000"/>
                  </a:schemeClr>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713517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9"/>
            <a:ext cx="8229600" cy="1645920"/>
          </a:xfrm>
        </p:spPr>
        <p:txBody>
          <a:bodyPr wrap="square" rIns="0" bIns="0" anchor="t">
            <a:noAutofit/>
          </a:bodyPr>
          <a:lstStyle>
            <a:lvl1pPr algn="l">
              <a:lnSpc>
                <a:spcPct val="80000"/>
              </a:lnSpc>
              <a:defRPr sz="3600" b="0" cap="none" spc="0" baseline="0">
                <a:solidFill>
                  <a:schemeClr val="bg1"/>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331721"/>
            <a:ext cx="7772400" cy="64008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9"/>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285887093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bwMode="auto">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9"/>
            <a:ext cx="8229600" cy="1645920"/>
          </a:xfrm>
        </p:spPr>
        <p:txBody>
          <a:bodyPr rIns="0" bIns="0" anchor="t">
            <a:noAutofit/>
          </a:bodyPr>
          <a:lstStyle>
            <a:lvl1pPr algn="l">
              <a:lnSpc>
                <a:spcPct val="80000"/>
              </a:lnSpc>
              <a:defRPr sz="4400" b="0" cap="none" spc="0" baseline="0">
                <a:solidFill>
                  <a:schemeClr val="bg1"/>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331721"/>
            <a:ext cx="7772400" cy="64008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457200" y="6400809"/>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28151131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0408080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8733322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bg bwMode="auto">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9"/>
            <a:ext cx="8229600" cy="1645920"/>
          </a:xfrm>
        </p:spPr>
        <p:txBody>
          <a:bodyPr rIns="0" bIns="0" anchor="t">
            <a:noAutofit/>
          </a:bodyPr>
          <a:lstStyle>
            <a:lvl1pPr algn="l">
              <a:lnSpc>
                <a:spcPct val="80000"/>
              </a:lnSpc>
              <a:defRPr sz="4400" b="0" cap="none" spc="0" baseline="0">
                <a:solidFill>
                  <a:schemeClr val="tx2"/>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331721"/>
            <a:ext cx="7772400" cy="640080"/>
          </a:xfrm>
        </p:spPr>
        <p:txBody>
          <a:bodyPr rIns="0" bIns="0" anchor="b"/>
          <a:lstStyle>
            <a:lvl1pPr marL="0" indent="0">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bwMode="gray"/>
        <p:txBody>
          <a:bodyPr/>
          <a:lstStyle>
            <a:lvl1pPr>
              <a:defRPr>
                <a:solidFill>
                  <a:schemeClr val="tx2"/>
                </a:solidFill>
              </a:defRPr>
            </a:lvl1pPr>
          </a:lstStyle>
          <a:p>
            <a:fld id="{A2885E78-1F86-4A3D-9EE1-B0103B1CEF15}" type="slidenum">
              <a:rPr lang="en-US" smtClean="0">
                <a:solidFill>
                  <a:srgbClr val="004F71"/>
                </a:solidFill>
              </a:rPr>
              <a:pPr/>
              <a:t>‹#›</a:t>
            </a:fld>
            <a:endParaRPr lang="en-US" dirty="0">
              <a:solidFill>
                <a:srgbClr val="004F71"/>
              </a:solidFill>
            </a:endParaRPr>
          </a:p>
        </p:txBody>
      </p:sp>
      <p:sp>
        <p:nvSpPr>
          <p:cNvPr id="7" name="Content Placeholder 2"/>
          <p:cNvSpPr txBox="1">
            <a:spLocks/>
          </p:cNvSpPr>
          <p:nvPr userDrawn="1"/>
        </p:nvSpPr>
        <p:spPr bwMode="gray">
          <a:xfrm>
            <a:off x="502920" y="6427479"/>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srgbClr val="004F71"/>
                </a:solidFill>
              </a:rPr>
              <a:t>Proprietary and confidential — do not distribute</a:t>
            </a:r>
            <a:endParaRPr lang="en-US" dirty="0">
              <a:solidFill>
                <a:srgbClr val="004F71"/>
              </a:solidFill>
            </a:endParaRPr>
          </a:p>
        </p:txBody>
      </p:sp>
    </p:spTree>
    <p:extLst>
      <p:ext uri="{BB962C8B-B14F-4D97-AF65-F5344CB8AC3E}">
        <p14:creationId xmlns:p14="http://schemas.microsoft.com/office/powerpoint/2010/main" val="150071034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5">
    <p:bg bwMode="auto">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3108958"/>
            <a:ext cx="8229600" cy="1645920"/>
          </a:xfrm>
        </p:spPr>
        <p:txBody>
          <a:bodyPr rIns="0" bIns="0" anchor="t">
            <a:noAutofit/>
          </a:bodyPr>
          <a:lstStyle>
            <a:lvl1pPr algn="l">
              <a:lnSpc>
                <a:spcPct val="80000"/>
              </a:lnSpc>
              <a:defRPr sz="4400" b="0" cap="none" spc="0" baseline="0">
                <a:solidFill>
                  <a:schemeClr val="bg1"/>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502920" y="2331721"/>
            <a:ext cx="7772400" cy="64008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dirty="0" smtClean="0"/>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9"/>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407926036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solidFill>
          <a:schemeClr val="accent5"/>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hasCustomPrompt="1"/>
          </p:nvPr>
        </p:nvSpPr>
        <p:spPr bwMode="gray">
          <a:xfrm>
            <a:off x="1371600" y="2011689"/>
            <a:ext cx="6858000" cy="3566160"/>
          </a:xfrm>
        </p:spPr>
        <p:txBody>
          <a:bodyPr/>
          <a:lstStyle>
            <a:lvl1pPr algn="l">
              <a:lnSpc>
                <a:spcPct val="90000"/>
              </a:lnSpc>
              <a:defRPr sz="2800" b="0">
                <a:solidFill>
                  <a:schemeClr val="bg1"/>
                </a:solidFill>
                <a:latin typeface="+mn-lt"/>
              </a:defRPr>
            </a:lvl1pPr>
            <a:lvl2pPr marL="1371600" indent="-228600" algn="l">
              <a:spcBef>
                <a:spcPts val="1800"/>
              </a:spcBef>
              <a:buFont typeface="Arial" panose="020B0604020202020204" pitchFamily="34" charset="0"/>
              <a:buChar char="–"/>
              <a:defRPr sz="1800">
                <a:solidFill>
                  <a:schemeClr val="bg1"/>
                </a:solidFill>
                <a:latin typeface="+mj-lt"/>
              </a:defRPr>
            </a:lvl2pPr>
          </a:lstStyle>
          <a:p>
            <a:pPr lvl="0"/>
            <a:r>
              <a:rPr lang="en-US" dirty="0" smtClean="0"/>
              <a:t>Click to edit quote text</a:t>
            </a:r>
          </a:p>
          <a:p>
            <a:pPr lvl="1"/>
            <a:r>
              <a:rPr lang="en-US" dirty="0" smtClean="0"/>
              <a:t>Second level for attribution</a:t>
            </a:r>
          </a:p>
        </p:txBody>
      </p:sp>
      <p:sp>
        <p:nvSpPr>
          <p:cNvPr id="6" name="Content Placeholder 2"/>
          <p:cNvSpPr txBox="1">
            <a:spLocks/>
          </p:cNvSpPr>
          <p:nvPr userDrawn="1"/>
        </p:nvSpPr>
        <p:spPr bwMode="gray">
          <a:xfrm>
            <a:off x="502920" y="6427479"/>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20832224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chemeClr val="accent5"/>
        </a:solidFill>
        <a:effectLst/>
      </p:bgPr>
    </p:bg>
    <p:spTree>
      <p:nvGrpSpPr>
        <p:cNvPr id="1" name=""/>
        <p:cNvGrpSpPr/>
        <p:nvPr/>
      </p:nvGrpSpPr>
      <p:grpSpPr>
        <a:xfrm>
          <a:off x="0" y="0"/>
          <a:ext cx="0" cy="0"/>
          <a:chOff x="0" y="0"/>
          <a:chExt cx="0" cy="0"/>
        </a:xfrm>
      </p:grpSpPr>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02511" y="1511310"/>
            <a:ext cx="3338978" cy="3641076"/>
          </a:xfrm>
          <a:prstGeom prst="rect">
            <a:avLst/>
          </a:prstGeom>
        </p:spPr>
      </p:pic>
    </p:spTree>
    <p:extLst>
      <p:ext uri="{BB962C8B-B14F-4D97-AF65-F5344CB8AC3E}">
        <p14:creationId xmlns:p14="http://schemas.microsoft.com/office/powerpoint/2010/main" val="422878946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2627331" y="6410325"/>
            <a:ext cx="1614487" cy="365125"/>
          </a:xfrm>
          <a:prstGeom prst="rect">
            <a:avLst/>
          </a:prstGeom>
        </p:spPr>
        <p:txBody>
          <a:bodyPr/>
          <a:lstStyle>
            <a:lvl1pPr>
              <a:defRPr/>
            </a:lvl1pPr>
          </a:lstStyle>
          <a:p>
            <a:pPr>
              <a:defRPr/>
            </a:pPr>
            <a:endParaRPr lang="en-GB" dirty="0">
              <a:solidFill>
                <a:prstClr val="black"/>
              </a:solidFill>
            </a:endParaRPr>
          </a:p>
        </p:txBody>
      </p:sp>
      <p:sp>
        <p:nvSpPr>
          <p:cNvPr id="5" name="Slide Number Placeholder 5"/>
          <p:cNvSpPr>
            <a:spLocks noGrp="1"/>
          </p:cNvSpPr>
          <p:nvPr>
            <p:ph type="sldNum" sz="quarter" idx="11"/>
          </p:nvPr>
        </p:nvSpPr>
        <p:spPr>
          <a:xfrm>
            <a:off x="4251325" y="6410325"/>
            <a:ext cx="465138" cy="365125"/>
          </a:xfrm>
          <a:prstGeom prst="rect">
            <a:avLst/>
          </a:prstGeom>
        </p:spPr>
        <p:txBody>
          <a:bodyPr/>
          <a:lstStyle>
            <a:lvl1pPr>
              <a:defRPr/>
            </a:lvl1pPr>
          </a:lstStyle>
          <a:p>
            <a:pPr>
              <a:defRPr/>
            </a:pPr>
            <a:fld id="{E2B71605-1518-48E4-98EA-B8DF624239CD}"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74841666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996763294"/>
              </p:ext>
            </p:extLst>
          </p:nvPr>
        </p:nvGraphicFramePr>
        <p:xfrm>
          <a:off x="1589" y="1597"/>
          <a:ext cx="1587" cy="1587"/>
        </p:xfrm>
        <a:graphic>
          <a:graphicData uri="http://schemas.openxmlformats.org/presentationml/2006/ole">
            <mc:AlternateContent xmlns:mc="http://schemas.openxmlformats.org/markup-compatibility/2006">
              <mc:Choice xmlns:v="urn:schemas-microsoft-com:vml" Requires="v">
                <p:oleObj spid="_x0000_s3074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7"/>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Rectangle 34"/>
          <p:cNvSpPr>
            <a:spLocks noGrp="1" noChangeArrowheads="1"/>
          </p:cNvSpPr>
          <p:nvPr>
            <p:ph type="sldNum" sz="quarter" idx="10"/>
          </p:nvPr>
        </p:nvSpPr>
        <p:spPr>
          <a:ln/>
        </p:spPr>
        <p:txBody>
          <a:bodyPr/>
          <a:lstStyle>
            <a:lvl1pPr>
              <a:defRPr>
                <a:latin typeface="Calibri" panose="020F0502020204030204" pitchFamily="34" charset="0"/>
                <a:cs typeface="Calibri" panose="020F0502020204030204" pitchFamily="34" charset="0"/>
              </a:defRPr>
            </a:lvl1pPr>
          </a:lstStyle>
          <a:p>
            <a:fld id="{600C5898-F898-451D-9312-F2E2DB039D89}" type="slidenum">
              <a:rPr lang="en-GB" altLang="de-DE" smtClean="0">
                <a:solidFill>
                  <a:srgbClr val="000000"/>
                </a:solidFill>
              </a:rPr>
              <a:pPr/>
              <a:t>‹#›</a:t>
            </a:fld>
            <a:endParaRPr lang="en-GB" altLang="de-DE" dirty="0">
              <a:solidFill>
                <a:srgbClr val="000000"/>
              </a:solidFill>
            </a:endParaRPr>
          </a:p>
        </p:txBody>
      </p:sp>
      <p:sp>
        <p:nvSpPr>
          <p:cNvPr id="4" name="Rectangle 35"/>
          <p:cNvSpPr>
            <a:spLocks noGrp="1" noChangeArrowheads="1"/>
          </p:cNvSpPr>
          <p:nvPr>
            <p:ph type="ftr" sz="quarter" idx="11"/>
          </p:nvPr>
        </p:nvSpPr>
        <p:spPr>
          <a:xfrm>
            <a:off x="3014471" y="6356350"/>
            <a:ext cx="4480560" cy="365125"/>
          </a:xfrm>
          <a:prstGeom prst="rect">
            <a:avLst/>
          </a:prstGeom>
          <a:ln/>
        </p:spPr>
        <p:txBody>
          <a:bodyPr/>
          <a:lstStyle>
            <a:lvl1pPr>
              <a:defRPr>
                <a:latin typeface="Calibri" panose="020F0502020204030204" pitchFamily="34" charset="0"/>
                <a:cs typeface="Calibri" panose="020F0502020204030204"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403362801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02920" y="465138"/>
            <a:ext cx="8229600" cy="9144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bwMode="auto">
          <a:xfrm>
            <a:off x="502920" y="1462088"/>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auto">
          <a:xfrm>
            <a:off x="5436096" y="6356350"/>
            <a:ext cx="1188720" cy="365125"/>
          </a:xfrm>
          <a:prstGeom prst="rect">
            <a:avLst/>
          </a:prstGeom>
        </p:spPr>
        <p:txBody>
          <a:bodyPr/>
          <a:lstStyle>
            <a:lvl1pPr>
              <a:defRPr>
                <a:solidFill>
                  <a:schemeClr val="tx1"/>
                </a:solidFill>
              </a:defRPr>
            </a:lvl1pPr>
          </a:lstStyle>
          <a:p>
            <a:endParaRPr lang="en-US" dirty="0">
              <a:solidFill>
                <a:srgbClr val="000000"/>
              </a:solidFill>
            </a:endParaRPr>
          </a:p>
        </p:txBody>
      </p:sp>
      <p:sp>
        <p:nvSpPr>
          <p:cNvPr id="5" name="Footer Placeholder 4"/>
          <p:cNvSpPr>
            <a:spLocks noGrp="1"/>
          </p:cNvSpPr>
          <p:nvPr>
            <p:ph type="ftr" sz="quarter" idx="11"/>
          </p:nvPr>
        </p:nvSpPr>
        <p:spPr bwMode="auto">
          <a:xfrm>
            <a:off x="539552" y="6356350"/>
            <a:ext cx="4480560" cy="365125"/>
          </a:xfrm>
          <a:prstGeom prst="rect">
            <a:avLst/>
          </a:prstGeom>
        </p:spPr>
        <p:txBody>
          <a:bodyPr/>
          <a:lstStyle>
            <a:lvl1pPr>
              <a:defRPr>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bwMode="auto"/>
        <p:txBody>
          <a:bodyPr/>
          <a:lstStyle>
            <a:lvl1pPr>
              <a:defRPr>
                <a:solidFill>
                  <a:schemeClr val="tx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13" hasCustomPrompt="1"/>
          </p:nvPr>
        </p:nvSpPr>
        <p:spPr bwMode="auto">
          <a:xfrm>
            <a:off x="502920" y="250825"/>
            <a:ext cx="4297680" cy="153888"/>
          </a:xfrm>
        </p:spPr>
        <p:txBody>
          <a:bodyPr rIns="0" bIns="0" anchor="ctr" anchorCtr="0">
            <a:noAutofit/>
          </a:bodyPr>
          <a:lstStyle>
            <a:lvl1pPr>
              <a:defRPr sz="1000">
                <a:solidFill>
                  <a:schemeClr val="tx1"/>
                </a:solidFill>
              </a:defRPr>
            </a:lvl1pPr>
          </a:lstStyle>
          <a:p>
            <a:pPr lvl="0"/>
            <a:r>
              <a:rPr lang="en-US" dirty="0"/>
              <a:t>Click to edit section title</a:t>
            </a:r>
          </a:p>
        </p:txBody>
      </p:sp>
      <p:sp>
        <p:nvSpPr>
          <p:cNvPr id="9" name="Content Placeholder 2"/>
          <p:cNvSpPr txBox="1">
            <a:spLocks/>
          </p:cNvSpPr>
          <p:nvPr userDrawn="1"/>
        </p:nvSpPr>
        <p:spPr bwMode="auto">
          <a:xfrm>
            <a:off x="502920" y="6427479"/>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000000"/>
                </a:solidFill>
              </a:rPr>
              <a:t>Proprietary and confidential — do not distribute</a:t>
            </a:r>
          </a:p>
        </p:txBody>
      </p:sp>
    </p:spTree>
    <p:extLst>
      <p:ext uri="{BB962C8B-B14F-4D97-AF65-F5344CB8AC3E}">
        <p14:creationId xmlns:p14="http://schemas.microsoft.com/office/powerpoint/2010/main" val="14842320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ru-RU">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ru-RU">
              <a:solidFill>
                <a:srgbClr val="000000"/>
              </a:solidFill>
            </a:endParaRPr>
          </a:p>
        </p:txBody>
      </p:sp>
      <p:sp>
        <p:nvSpPr>
          <p:cNvPr id="6" name="Slide Number Placeholder 5"/>
          <p:cNvSpPr>
            <a:spLocks noGrp="1"/>
          </p:cNvSpPr>
          <p:nvPr>
            <p:ph type="sldNum" sz="quarter" idx="12"/>
          </p:nvPr>
        </p:nvSpPr>
        <p:spPr/>
        <p:txBody>
          <a:bodyPr/>
          <a:lstStyle/>
          <a:p>
            <a:fld id="{7EA697CE-A2B8-4595-BFD2-D0E938121F91}"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7709254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0253827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9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738628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9835822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19171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0838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1263542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21928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025073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0193535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4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6420703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024604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5725194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70946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103256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985375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61186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6917226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1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3E3D2D"/>
              </a:solidFill>
            </a:endParaRPr>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0" name="Hexagon 9"/>
          <p:cNvSpPr/>
          <p:nvPr userDrawn="1"/>
        </p:nvSpPr>
        <p:spPr>
          <a:xfrm rot="5400000">
            <a:off x="4477020" y="343753"/>
            <a:ext cx="1546236" cy="1380027"/>
          </a:xfrm>
          <a:prstGeom prst="hexagon">
            <a:avLst/>
          </a:prstGeom>
          <a:blipFill dpi="0" rotWithShape="1">
            <a:blip r:embed="rId6">
              <a:alphaModFix amt="13000"/>
              <a:duotone>
                <a:schemeClr val="accent1">
                  <a:shade val="45000"/>
                  <a:satMod val="135000"/>
                </a:schemeClr>
                <a:prstClr val="white"/>
              </a:duotone>
            </a:blip>
            <a:srcRect/>
            <a:stretch>
              <a:fillRect l="-8000" t="-9000" r="-18000" b="-33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2" name="Hexagon 71"/>
          <p:cNvSpPr/>
          <p:nvPr userDrawn="1"/>
        </p:nvSpPr>
        <p:spPr>
          <a:xfrm rot="1800000">
            <a:off x="3731666" y="1601445"/>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58283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648688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358156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3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smtClean="0">
                <a:solidFill>
                  <a:srgbClr val="000000"/>
                </a:solidFill>
                <a:latin typeface="Calibri" panose="020F0502020204030204" pitchFamily="34" charset="0"/>
                <a:cs typeface="Calibri" panose="020F0502020204030204" pitchFamily="34" charset="0"/>
              </a:rPr>
              <a:t>Proprietary and confidential — do not distribute</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204619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prstClr val="white"/>
                </a:solidFill>
              </a:rPr>
              <a:pPr/>
              <a:t>‹#›</a:t>
            </a:fld>
            <a:endParaRPr lang="en-US" dirty="0">
              <a:solidFill>
                <a:prstClr val="white"/>
              </a:solidFill>
            </a:endParaRPr>
          </a:p>
        </p:txBody>
      </p:sp>
      <p:sp>
        <p:nvSpPr>
          <p:cNvPr id="7" name="Content Placeholder 2"/>
          <p:cNvSpPr txBox="1">
            <a:spLocks/>
          </p:cNvSpPr>
          <p:nvPr userDrawn="1"/>
        </p:nvSpPr>
        <p:spPr bwMode="gray">
          <a:xfrm>
            <a:off x="502920" y="6427470"/>
            <a:ext cx="3057981"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prstClr val="white"/>
                </a:solidFill>
              </a:rPr>
              <a:t>Proprietary and confidential — do not distribute</a:t>
            </a:r>
            <a:endParaRPr lang="en-US" dirty="0">
              <a:solidFill>
                <a:prstClr val="white"/>
              </a:solidFill>
            </a:endParaRPr>
          </a:p>
        </p:txBody>
      </p:sp>
    </p:spTree>
    <p:extLst>
      <p:ext uri="{BB962C8B-B14F-4D97-AF65-F5344CB8AC3E}">
        <p14:creationId xmlns:p14="http://schemas.microsoft.com/office/powerpoint/2010/main" val="34543925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4101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srgbClr val="00B050"/>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35971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srgbClr val="00B050"/>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445040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9490161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srgbClr val="00B050"/>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7980959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5055414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00B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8017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00B050"/>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8734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51584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00B050"/>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06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vmlDrawing" Target="../drawings/vmlDrawing46.v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2" Type="http://schemas.openxmlformats.org/officeDocument/2006/relationships/slideLayout" Target="../slideLayouts/slideLayout112.xml"/><Relationship Id="rId16" Type="http://schemas.openxmlformats.org/officeDocument/2006/relationships/image" Target="../media/image2.emf"/><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oleObject" Target="../embeddings/oleObject46.bin"/><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ags" Target="../tags/tag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vmlDrawing" Target="../drawings/vmlDrawing51.v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1.xml"/><Relationship Id="rId2" Type="http://schemas.openxmlformats.org/officeDocument/2006/relationships/slideLayout" Target="../slideLayouts/slideLayout123.xml"/><Relationship Id="rId16" Type="http://schemas.openxmlformats.org/officeDocument/2006/relationships/image" Target="../media/image2.emf"/><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oleObject" Target="../embeddings/oleObject51.bin"/><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ags" Target="../tags/tag5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vmlDrawing" Target="../drawings/vmlDrawing56.v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2.xml"/><Relationship Id="rId2" Type="http://schemas.openxmlformats.org/officeDocument/2006/relationships/slideLayout" Target="../slideLayouts/slideLayout134.xml"/><Relationship Id="rId16" Type="http://schemas.openxmlformats.org/officeDocument/2006/relationships/image" Target="../media/image2.emf"/><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oleObject" Target="../embeddings/oleObject56.bin"/><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ags" Target="../tags/tag5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vmlDrawing" Target="../drawings/vmlDrawing61.v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6" Type="http://schemas.openxmlformats.org/officeDocument/2006/relationships/image" Target="../media/image2.emf"/><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oleObject" Target="../embeddings/oleObject61.bin"/><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ags" Target="../tags/tag6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vmlDrawing" Target="../drawings/vmlDrawing66.v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4.xml"/><Relationship Id="rId2" Type="http://schemas.openxmlformats.org/officeDocument/2006/relationships/slideLayout" Target="../slideLayouts/slideLayout156.xml"/><Relationship Id="rId16" Type="http://schemas.openxmlformats.org/officeDocument/2006/relationships/image" Target="../media/image2.emf"/><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oleObject" Target="../embeddings/oleObject66.bin"/><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tags" Target="../tags/tag6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vmlDrawing" Target="../drawings/vmlDrawing71.v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5.xml"/><Relationship Id="rId2" Type="http://schemas.openxmlformats.org/officeDocument/2006/relationships/slideLayout" Target="../slideLayouts/slideLayout167.xml"/><Relationship Id="rId16" Type="http://schemas.openxmlformats.org/officeDocument/2006/relationships/image" Target="../media/image2.emf"/><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oleObject" Target="../embeddings/oleObject71.bin"/><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tags" Target="../tags/tag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6.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6.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2.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oleObject" Target="../embeddings/oleObject11.bin"/><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16.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2.emf"/><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oleObject" Target="../embeddings/oleObject16.bin"/><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vmlDrawing" Target="../drawings/vmlDrawing21.v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2.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oleObject" Target="../embeddings/oleObject21.bin"/><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oleObject" Target="../embeddings/oleObject26.bin"/><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tags" Target="../tags/tag2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vmlDrawing" Target="../drawings/vmlDrawing26.v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6.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image" Target="../media/image6.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vmlDrawing" Target="../drawings/vmlDrawing31.v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6" Type="http://schemas.openxmlformats.org/officeDocument/2006/relationships/image" Target="../media/image2.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oleObject" Target="../embeddings/oleObject31.bin"/><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3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vmlDrawing" Target="../drawings/vmlDrawing36.v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6" Type="http://schemas.openxmlformats.org/officeDocument/2006/relationships/image" Target="../media/image2.emf"/><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oleObject" Target="../embeddings/oleObject36.bin"/><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3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vmlDrawing" Target="../drawings/vmlDrawing41.v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6" Type="http://schemas.openxmlformats.org/officeDocument/2006/relationships/image" Target="../media/image2.emf"/><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oleObject" Target="../embeddings/oleObject41.bin"/><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ags" Target="../tags/tag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3277345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2"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3808941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173179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26"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333720840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3651071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18"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4349271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24448858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2"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272347793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23799897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18"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306459631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91037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38"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372296690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41723951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58"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1535754362"/>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113746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83"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3180107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12995060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00"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6240844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242779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19"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990911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19079266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33"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22014559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5"/>
            </p:custDataLst>
            <p:extLst>
              <p:ext uri="{D42A27DB-BD31-4B8C-83A1-F6EECF244321}">
                <p14:modId xmlns:p14="http://schemas.microsoft.com/office/powerpoint/2010/main" val="718002308"/>
              </p:ext>
            </p:extLst>
          </p:nvPr>
        </p:nvGraphicFramePr>
        <p:xfrm>
          <a:off x="1589" y="1597"/>
          <a:ext cx="1587" cy="1587"/>
        </p:xfrm>
        <a:graphic>
          <a:graphicData uri="http://schemas.openxmlformats.org/presentationml/2006/ole">
            <mc:AlternateContent xmlns:mc="http://schemas.openxmlformats.org/markup-compatibility/2006">
              <mc:Choice xmlns:v="urn:schemas-microsoft-com:vml" Requires="v">
                <p:oleObj spid="_x0000_s26652" name="think-cell Slide" r:id="rId26" imgW="360" imgH="360" progId="TCLayout.ActiveDocument.1">
                  <p:embed/>
                </p:oleObj>
              </mc:Choice>
              <mc:Fallback>
                <p:oleObj name="think-cell Slide" r:id="rId26" imgW="360" imgH="360" progId="TCLayout.ActiveDocument.1">
                  <p:embed/>
                  <p:pic>
                    <p:nvPicPr>
                      <p:cNvPr id="0" name=""/>
                      <p:cNvPicPr/>
                      <p:nvPr/>
                    </p:nvPicPr>
                    <p:blipFill>
                      <a:blip r:embed="rId27"/>
                      <a:stretch>
                        <a:fillRect/>
                      </a:stretch>
                    </p:blipFill>
                    <p:spPr>
                      <a:xfrm>
                        <a:off x="1589" y="1597"/>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02920" y="365760"/>
            <a:ext cx="8229600" cy="914400"/>
          </a:xfrm>
          <a:prstGeom prst="rect">
            <a:avLst/>
          </a:prstGeom>
        </p:spPr>
        <p:txBody>
          <a:bodyPr vert="horz" lIns="0" tIns="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463040"/>
            <a:ext cx="8229600" cy="4754880"/>
          </a:xfrm>
          <a:prstGeom prst="rect">
            <a:avLst/>
          </a:prstGeom>
        </p:spPr>
        <p:txBody>
          <a:bodyPr vert="horz" lIns="0" tIns="0" rIns="91440" bIns="45720" rtlCol="0">
            <a:noAutofit/>
          </a:bodyPr>
          <a:lstStyle/>
          <a:p>
            <a:pPr lvl="0"/>
            <a:r>
              <a:rPr lang="en-US" smtClean="0"/>
              <a:t>CLICK TO EDIT MASTER TEXT STYLES</a:t>
            </a:r>
          </a:p>
          <a:p>
            <a:pPr lvl="1"/>
            <a:r>
              <a:rPr lang="en-US" smtClean="0"/>
              <a:t>First level</a:t>
            </a:r>
          </a:p>
          <a:p>
            <a:pPr lvl="2"/>
            <a:r>
              <a:rPr lang="en-US" smtClean="0"/>
              <a:t>Second level</a:t>
            </a:r>
          </a:p>
          <a:p>
            <a:pPr lvl="3"/>
            <a:r>
              <a:rPr lang="en-US" smtClean="0"/>
              <a:t>Third level</a:t>
            </a:r>
          </a:p>
          <a:p>
            <a:pPr lvl="4"/>
            <a:r>
              <a:rPr lang="en-US" smtClean="0"/>
              <a:t>Fourth level</a:t>
            </a:r>
            <a:endParaRPr lang="en-US" dirty="0"/>
          </a:p>
        </p:txBody>
      </p:sp>
      <p:sp>
        <p:nvSpPr>
          <p:cNvPr id="6" name="Slide Number Placeholder 5"/>
          <p:cNvSpPr>
            <a:spLocks noGrp="1"/>
          </p:cNvSpPr>
          <p:nvPr>
            <p:ph type="sldNum" sz="quarter" idx="4"/>
          </p:nvPr>
        </p:nvSpPr>
        <p:spPr>
          <a:xfrm>
            <a:off x="8606290" y="6428232"/>
            <a:ext cx="292608" cy="283464"/>
          </a:xfrm>
          <a:prstGeom prst="rect">
            <a:avLst/>
          </a:prstGeom>
        </p:spPr>
        <p:txBody>
          <a:bodyPr vert="horz" lIns="0" tIns="45720" rIns="0" bIns="45720" rtlCol="0" anchor="b" anchorCtr="0"/>
          <a:lstStyle>
            <a:lvl1pPr algn="l">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07483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2600" b="0" kern="1200" cap="none" spc="0" baseline="0">
          <a:solidFill>
            <a:schemeClr val="accent5"/>
          </a:solidFill>
          <a:latin typeface="+mn-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340654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69"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350020906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24808274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89"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413813431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62000">
              <a:schemeClr val="accent1">
                <a:lumMod val="75000"/>
              </a:schemeClr>
            </a:gs>
            <a:gs pos="100000">
              <a:schemeClr val="accent1">
                <a:lumMod val="50000"/>
              </a:schemeClr>
            </a:gs>
          </a:gsLst>
          <a:lin ang="5400000" scaled="0"/>
        </a:gra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2438135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09" name="think-cell Slide" r:id="rId15" imgW="360" imgH="360" progId="TCLayout.ActiveDocument.1">
                  <p:embed/>
                </p:oleObj>
              </mc:Choice>
              <mc:Fallback>
                <p:oleObj name="think-cell Slide" r:id="rId15" imgW="360" imgH="36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grpSp>
        <p:nvGrpSpPr>
          <p:cNvPr id="42" name="Group 41"/>
          <p:cNvGrpSpPr/>
          <p:nvPr/>
        </p:nvGrpSpPr>
        <p:grpSpPr>
          <a:xfrm>
            <a:off x="-404924" y="29027"/>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solidFill>
                <a:srgbClr val="00B050"/>
              </a:solidFill>
            </a:endParaRPr>
          </a:p>
        </p:txBody>
      </p:sp>
    </p:spTree>
    <p:extLst>
      <p:ext uri="{BB962C8B-B14F-4D97-AF65-F5344CB8AC3E}">
        <p14:creationId xmlns:p14="http://schemas.microsoft.com/office/powerpoint/2010/main" val="362193465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77.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ags" Target="../tags/tag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6.jpeg"/><Relationship Id="rId2" Type="http://schemas.openxmlformats.org/officeDocument/2006/relationships/slideLayout" Target="../slideLayouts/slideLayout18.xml"/><Relationship Id="rId1" Type="http://schemas.openxmlformats.org/officeDocument/2006/relationships/tags" Target="../tags/tag79.xml"/><Relationship Id="rId6" Type="http://schemas.openxmlformats.org/officeDocument/2006/relationships/image" Target="../media/image25.jpeg"/><Relationship Id="rId5" Type="http://schemas.microsoft.com/office/2007/relationships/hdphoto" Target="../media/hdphoto7.wdp"/><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0.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1.jpeg"/><Relationship Id="rId2" Type="http://schemas.openxmlformats.org/officeDocument/2006/relationships/slideLayout" Target="../slideLayouts/slideLayout18.xml"/><Relationship Id="rId1" Type="http://schemas.openxmlformats.org/officeDocument/2006/relationships/tags" Target="../tags/tag8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11.xml"/><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82.xml"/><Relationship Id="rId6" Type="http://schemas.openxmlformats.org/officeDocument/2006/relationships/image" Target="../media/image33.jpeg"/><Relationship Id="rId5" Type="http://schemas.microsoft.com/office/2007/relationships/hdphoto" Target="../media/hdphoto8.wdp"/><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6.xml"/><Relationship Id="rId1" Type="http://schemas.openxmlformats.org/officeDocument/2006/relationships/tags" Target="../tags/tag8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1.xml"/><Relationship Id="rId1" Type="http://schemas.openxmlformats.org/officeDocument/2006/relationships/tags" Target="../tags/tag8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2.wdp"/><Relationship Id="rId4" Type="http://schemas.openxmlformats.org/officeDocument/2006/relationships/diagramData" Target="../diagrams/data1.xm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3.xml"/><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86.xml"/><Relationship Id="rId5" Type="http://schemas.microsoft.com/office/2007/relationships/hdphoto" Target="../media/hdphoto9.wdp"/><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jpeg"/><Relationship Id="rId4" Type="http://schemas.microsoft.com/office/2007/relationships/hdphoto" Target="../media/hdphoto4.wdp"/></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microsoft.com/office/2007/relationships/hdphoto" Target="../media/hdphoto9.wdp"/></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10.wdp"/></Relationships>
</file>

<file path=ppt/slides/_rels/slide62.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62.jpeg"/><Relationship Id="rId3" Type="http://schemas.openxmlformats.org/officeDocument/2006/relationships/image" Target="../media/image59.jpeg"/><Relationship Id="rId7" Type="http://schemas.openxmlformats.org/officeDocument/2006/relationships/diagramColors" Target="../diagrams/colors2.xml"/><Relationship Id="rId12"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60.jpeg"/><Relationship Id="rId5" Type="http://schemas.openxmlformats.org/officeDocument/2006/relationships/diagramLayout" Target="../diagrams/layout2.xml"/><Relationship Id="rId15" Type="http://schemas.openxmlformats.org/officeDocument/2006/relationships/image" Target="../media/image28.jpeg"/><Relationship Id="rId10" Type="http://schemas.microsoft.com/office/2007/relationships/hdphoto" Target="../media/hdphoto6.wdp"/><Relationship Id="rId4" Type="http://schemas.openxmlformats.org/officeDocument/2006/relationships/diagramData" Target="../diagrams/data2.xml"/><Relationship Id="rId9" Type="http://schemas.openxmlformats.org/officeDocument/2006/relationships/image" Target="../media/image20.png"/><Relationship Id="rId1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hyperlink" Target="https://www.fda.gov/Drugs/DrugSafety/ucm504617.htm/&#1060;&#1089;&#1089;&#1091;&#1099;&#1099;&#1091;&#1074;" TargetMode="Externa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hyperlink" Target="https://www.fda.gov/Drugs/DrugSafety/ucm504617.htm/&#1060;&#1089;&#1089;&#1091;&#1099;&#1099;&#1091;&#1074;" TargetMode="External"/><Relationship Id="rId5" Type="http://schemas.openxmlformats.org/officeDocument/2006/relationships/image" Target="../media/image68.jpeg"/><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hyperlink" Target="http://www.gks.ru/bgd/regl/b17_01/IssWWW.exe/Stg/d01/3-3.doc"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hyperlink" Target="http://gks.ru/free_doc/2016/demo/t3_3.xls"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tags" Target="../tags/tag7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10866" y="1823585"/>
            <a:ext cx="4824536" cy="2862322"/>
          </a:xfrm>
          <a:prstGeom prst="rect">
            <a:avLst/>
          </a:prstGeom>
        </p:spPr>
        <p:txBody>
          <a:bodyPr wrap="square">
            <a:spAutoFit/>
          </a:bodyPr>
          <a:lstStyle/>
          <a:p>
            <a:pPr algn="ctr"/>
            <a:r>
              <a:rPr lang="ru-RU" sz="3600" b="1" dirty="0">
                <a:solidFill>
                  <a:prstClr val="white"/>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t>Инновационная терапия для быстрой остановки </a:t>
            </a:r>
            <a:r>
              <a:rPr lang="ru-RU" sz="3600" b="1" dirty="0" smtClean="0">
                <a:solidFill>
                  <a:prstClr val="white"/>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rPr>
              <a:t>острой диареи</a:t>
            </a:r>
            <a:endParaRPr lang="ru-RU" sz="3600" b="1" dirty="0">
              <a:solidFill>
                <a:prstClr val="white"/>
              </a:solidFill>
              <a:effectLst>
                <a:outerShdw blurRad="38100" dist="38100" dir="2700000" algn="tl">
                  <a:srgbClr val="000000">
                    <a:alpha val="43137"/>
                  </a:srgbClr>
                </a:outerShdw>
              </a:effectLst>
              <a:latin typeface="Georgia" panose="02040502050405020303" pitchFamily="18" charset="0"/>
              <a:cs typeface="Calibri" panose="020F0502020204030204" pitchFamily="34" charset="0"/>
            </a:endParaRPr>
          </a:p>
        </p:txBody>
      </p:sp>
      <p:pic>
        <p:nvPicPr>
          <p:cNvPr id="3481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613" b="89969" l="9982" r="91790">
                        <a14:foregroundMark x1="35824" y1="9091" x2="74424" y2="10658"/>
                        <a14:foregroundMark x1="75487" y1="17017" x2="75281" y2="82803"/>
                        <a14:foregroundMark x1="75487" y1="34707" x2="76108" y2="56874"/>
                        <a14:backgroundMark x1="19965" y1="85043" x2="55877" y2="85043"/>
                        <a14:backgroundMark x1="76108" y1="64174" x2="76314"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1602862"/>
            <a:ext cx="5480268" cy="3613892"/>
          </a:xfrm>
          <a:prstGeom prst="hexagon">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1071" y="42372"/>
            <a:ext cx="1432563" cy="1557531"/>
          </a:xfrm>
          <a:prstGeom prst="rect">
            <a:avLst/>
          </a:prstGeom>
        </p:spPr>
      </p:pic>
      <p:sp>
        <p:nvSpPr>
          <p:cNvPr id="5" name="TextBox 4"/>
          <p:cNvSpPr txBox="1"/>
          <p:nvPr/>
        </p:nvSpPr>
        <p:spPr>
          <a:xfrm>
            <a:off x="-9525" y="6291302"/>
            <a:ext cx="9144000" cy="553998"/>
          </a:xfrm>
          <a:prstGeom prst="rect">
            <a:avLst/>
          </a:prstGeom>
          <a:noFill/>
        </p:spPr>
        <p:txBody>
          <a:bodyPr wrap="square" rtlCol="0">
            <a:spAutoFit/>
          </a:bodyPr>
          <a:lstStyle/>
          <a:p>
            <a:r>
              <a:rPr lang="ru-RU" sz="1000" dirty="0" smtClean="0">
                <a:solidFill>
                  <a:schemeClr val="bg1"/>
                </a:solidFill>
                <a:latin typeface="Georgia"/>
              </a:rPr>
              <a:t>Презентация </a:t>
            </a:r>
            <a:r>
              <a:rPr lang="en-US" sz="1000" dirty="0" smtClean="0">
                <a:solidFill>
                  <a:schemeClr val="bg1"/>
                </a:solidFill>
                <a:latin typeface="Georgia"/>
              </a:rPr>
              <a:t> </a:t>
            </a:r>
            <a:r>
              <a:rPr lang="ru-RU" sz="1000" dirty="0" smtClean="0">
                <a:solidFill>
                  <a:schemeClr val="bg1"/>
                </a:solidFill>
                <a:latin typeface="Georgia"/>
              </a:rPr>
              <a:t>подготовлена при поддержке компании </a:t>
            </a:r>
            <a:r>
              <a:rPr lang="ru-RU" sz="1000" dirty="0" err="1" smtClean="0">
                <a:solidFill>
                  <a:schemeClr val="bg1"/>
                </a:solidFill>
                <a:latin typeface="Georgia"/>
              </a:rPr>
              <a:t>Эбботт</a:t>
            </a:r>
            <a:r>
              <a:rPr lang="ru-RU" sz="1000" dirty="0" smtClean="0">
                <a:solidFill>
                  <a:schemeClr val="bg1"/>
                </a:solidFill>
                <a:latin typeface="Georgia"/>
              </a:rPr>
              <a:t>. Информация предназначена исключительно для медицинских работников. Подлежит распространению только в рамках мероприятий, связанных с повышением профессионального уровня медицинских и фармацевтических работников, включая специализированные выставки, конференции, симпозиумы и </a:t>
            </a:r>
            <a:r>
              <a:rPr lang="ru-RU" sz="1000" dirty="0" err="1" smtClean="0">
                <a:solidFill>
                  <a:schemeClr val="bg1"/>
                </a:solidFill>
                <a:latin typeface="Georgia"/>
              </a:rPr>
              <a:t>т.п</a:t>
            </a:r>
            <a:endParaRPr lang="ru-RU" sz="1000" dirty="0" smtClean="0">
              <a:solidFill>
                <a:schemeClr val="bg1"/>
              </a:solidFill>
              <a:latin typeface="Georgia"/>
            </a:endParaRPr>
          </a:p>
        </p:txBody>
      </p:sp>
      <p:sp>
        <p:nvSpPr>
          <p:cNvPr id="2" name="Slide Number Placeholder 1"/>
          <p:cNvSpPr>
            <a:spLocks noGrp="1"/>
          </p:cNvSpPr>
          <p:nvPr>
            <p:ph type="sldNum" sz="quarter" idx="12"/>
          </p:nvPr>
        </p:nvSpPr>
        <p:spPr/>
        <p:txBody>
          <a:bodyPr/>
          <a:lstStyle/>
          <a:p>
            <a:fld id="{A2885E78-1F86-4A3D-9EE1-B0103B1CEF15}" type="slidenum">
              <a:rPr lang="en-US" smtClean="0">
                <a:solidFill>
                  <a:srgbClr val="000000"/>
                </a:solidFill>
              </a:rPr>
              <a:pPr/>
              <a:t>1</a:t>
            </a:fld>
            <a:endParaRPr lang="en-US" dirty="0">
              <a:solidFill>
                <a:srgbClr val="000000"/>
              </a:solidFill>
            </a:endParaRPr>
          </a:p>
        </p:txBody>
      </p:sp>
      <p:sp>
        <p:nvSpPr>
          <p:cNvPr id="4" name="TextBox 3"/>
          <p:cNvSpPr txBox="1"/>
          <p:nvPr/>
        </p:nvSpPr>
        <p:spPr>
          <a:xfrm rot="5400000">
            <a:off x="-2122968" y="27739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771920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ildergebnis für желудочно-кишечный тракт"/>
          <p:cNvPicPr>
            <a:picLocks noChangeAspect="1" noChangeArrowheads="1"/>
          </p:cNvPicPr>
          <p:nvPr/>
        </p:nvPicPr>
        <p:blipFill rotWithShape="1">
          <a:blip r:embed="rId4">
            <a:extLst>
              <a:ext uri="{28A0092B-C50C-407E-A947-70E740481C1C}">
                <a14:useLocalDpi xmlns:a14="http://schemas.microsoft.com/office/drawing/2010/main" val="0"/>
              </a:ext>
            </a:extLst>
          </a:blip>
          <a:srcRect l="24373" t="37544" r="27039"/>
          <a:stretch/>
        </p:blipFill>
        <p:spPr bwMode="auto">
          <a:xfrm>
            <a:off x="2972093" y="1510098"/>
            <a:ext cx="3384376" cy="2773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83464" y="2718898"/>
            <a:ext cx="1927507" cy="523220"/>
          </a:xfrm>
          <a:prstGeom prst="rect">
            <a:avLst/>
          </a:prstGeom>
          <a:solidFill>
            <a:schemeClr val="bg1"/>
          </a:solidFill>
          <a:ln w="57150">
            <a:solidFill>
              <a:schemeClr val="bg2">
                <a:lumMod val="50000"/>
              </a:schemeClr>
            </a:solidFill>
          </a:ln>
        </p:spPr>
        <p:txBody>
          <a:bodyPr wrap="square" rtlCol="0">
            <a:spAutoFit/>
          </a:bodyPr>
          <a:lstStyle/>
          <a:p>
            <a:r>
              <a:rPr lang="ru-RU" sz="2800" b="1" dirty="0">
                <a:solidFill>
                  <a:srgbClr val="3E3D2D">
                    <a:lumMod val="50000"/>
                  </a:srgbClr>
                </a:solidFill>
                <a:latin typeface="Georgia" panose="02040502050405020303" pitchFamily="18" charset="0"/>
              </a:rPr>
              <a:t>ДИАРЕЯ</a:t>
            </a:r>
          </a:p>
        </p:txBody>
      </p:sp>
      <p:sp>
        <p:nvSpPr>
          <p:cNvPr id="4" name="Rectangle 3"/>
          <p:cNvSpPr/>
          <p:nvPr/>
        </p:nvSpPr>
        <p:spPr>
          <a:xfrm>
            <a:off x="341523" y="6519446"/>
            <a:ext cx="8496944" cy="338554"/>
          </a:xfrm>
          <a:prstGeom prst="rect">
            <a:avLst/>
          </a:prstGeom>
        </p:spPr>
        <p:txBody>
          <a:bodyPr wrap="square">
            <a:spAutoFit/>
          </a:bodyPr>
          <a:lstStyle/>
          <a:p>
            <a:r>
              <a:rPr lang="en-US" sz="800" dirty="0">
                <a:solidFill>
                  <a:schemeClr val="bg1"/>
                </a:solidFill>
                <a:latin typeface="Georgia" panose="02040502050405020303" pitchFamily="18" charset="0"/>
              </a:rPr>
              <a:t>1. Farthing MJ. </a:t>
            </a:r>
            <a:r>
              <a:rPr lang="en-US" sz="800" dirty="0" err="1">
                <a:solidFill>
                  <a:schemeClr val="bg1"/>
                </a:solidFill>
                <a:latin typeface="Georgia" panose="02040502050405020303" pitchFamily="18" charset="0"/>
              </a:rPr>
              <a:t>Antisecretory</a:t>
            </a:r>
            <a:r>
              <a:rPr lang="en-US" sz="800" dirty="0">
                <a:solidFill>
                  <a:schemeClr val="bg1"/>
                </a:solidFill>
                <a:latin typeface="Georgia" panose="02040502050405020303" pitchFamily="18" charset="0"/>
              </a:rPr>
              <a:t> drugs for diarrheal disease. </a:t>
            </a:r>
            <a:r>
              <a:rPr lang="en-US" sz="800" dirty="0" err="1">
                <a:solidFill>
                  <a:schemeClr val="bg1"/>
                </a:solidFill>
                <a:latin typeface="Georgia" panose="02040502050405020303" pitchFamily="18" charset="0"/>
              </a:rPr>
              <a:t>Dlg</a:t>
            </a:r>
            <a:r>
              <a:rPr lang="en-US" sz="800" dirty="0">
                <a:solidFill>
                  <a:schemeClr val="bg1"/>
                </a:solidFill>
                <a:latin typeface="Georgia" panose="02040502050405020303" pitchFamily="18" charset="0"/>
              </a:rPr>
              <a:t> </a:t>
            </a:r>
            <a:r>
              <a:rPr lang="en-US" sz="800" dirty="0" err="1">
                <a:solidFill>
                  <a:schemeClr val="bg1"/>
                </a:solidFill>
                <a:latin typeface="Georgia" panose="02040502050405020303" pitchFamily="18" charset="0"/>
              </a:rPr>
              <a:t>Dls</a:t>
            </a:r>
            <a:r>
              <a:rPr lang="en-US" sz="800" dirty="0">
                <a:solidFill>
                  <a:schemeClr val="bg1"/>
                </a:solidFill>
                <a:latin typeface="Georgia" panose="02040502050405020303" pitchFamily="18" charset="0"/>
              </a:rPr>
              <a:t> 2006;24(1-2):47-5B.</a:t>
            </a:r>
          </a:p>
          <a:p>
            <a:r>
              <a:rPr lang="en-US" sz="800" dirty="0">
                <a:solidFill>
                  <a:schemeClr val="bg1"/>
                </a:solidFill>
                <a:latin typeface="Georgia" panose="02040502050405020303" pitchFamily="18" charset="0"/>
              </a:rPr>
              <a:t>2. </a:t>
            </a:r>
            <a:r>
              <a:rPr lang="en-US" sz="800" dirty="0" err="1">
                <a:solidFill>
                  <a:schemeClr val="bg1"/>
                </a:solidFill>
                <a:latin typeface="Georgia" panose="02040502050405020303" pitchFamily="18" charset="0"/>
              </a:rPr>
              <a:t>Cojocanu</a:t>
            </a:r>
            <a:r>
              <a:rPr lang="en-US" sz="800" dirty="0">
                <a:solidFill>
                  <a:schemeClr val="bg1"/>
                </a:solidFill>
                <a:latin typeface="Georgia" panose="02040502050405020303" pitchFamily="18" charset="0"/>
              </a:rPr>
              <a:t> B, </a:t>
            </a:r>
            <a:r>
              <a:rPr lang="en-US" sz="800" dirty="0" err="1">
                <a:solidFill>
                  <a:schemeClr val="bg1"/>
                </a:solidFill>
                <a:latin typeface="Georgia" panose="02040502050405020303" pitchFamily="18" charset="0"/>
              </a:rPr>
              <a:t>Bosquet</a:t>
            </a:r>
            <a:r>
              <a:rPr lang="en-US" sz="800" dirty="0">
                <a:solidFill>
                  <a:schemeClr val="bg1"/>
                </a:solidFill>
                <a:latin typeface="Georgia" panose="02040502050405020303" pitchFamily="18" charset="0"/>
              </a:rPr>
              <a:t> N, </a:t>
            </a:r>
            <a:r>
              <a:rPr lang="en-US" sz="800" dirty="0" err="1">
                <a:solidFill>
                  <a:schemeClr val="bg1"/>
                </a:solidFill>
                <a:latin typeface="Georgia" panose="02040502050405020303" pitchFamily="18" charset="0"/>
              </a:rPr>
              <a:t>Tinsit</a:t>
            </a:r>
            <a:r>
              <a:rPr lang="en-US" sz="800" dirty="0">
                <a:solidFill>
                  <a:schemeClr val="bg1"/>
                </a:solidFill>
                <a:latin typeface="Georgia" panose="02040502050405020303" pitchFamily="18" charset="0"/>
              </a:rPr>
              <a:t> S, et al. (Effect of </a:t>
            </a:r>
            <a:r>
              <a:rPr lang="en-US" sz="800" dirty="0" err="1">
                <a:solidFill>
                  <a:schemeClr val="bg1"/>
                </a:solidFill>
                <a:latin typeface="Georgia" panose="02040502050405020303" pitchFamily="18" charset="0"/>
              </a:rPr>
              <a:t>racecadotril</a:t>
            </a:r>
            <a:r>
              <a:rPr lang="en-US" sz="800" dirty="0">
                <a:solidFill>
                  <a:schemeClr val="bg1"/>
                </a:solidFill>
                <a:latin typeface="Georgia" panose="02040502050405020303" pitchFamily="18" charset="0"/>
              </a:rPr>
              <a:t> in the </a:t>
            </a:r>
            <a:r>
              <a:rPr lang="en-US" sz="800" dirty="0" err="1">
                <a:solidFill>
                  <a:schemeClr val="bg1"/>
                </a:solidFill>
                <a:latin typeface="Georgia" panose="02040502050405020303" pitchFamily="18" charset="0"/>
              </a:rPr>
              <a:t>managerment</a:t>
            </a:r>
            <a:r>
              <a:rPr lang="en-US" sz="800" dirty="0">
                <a:solidFill>
                  <a:schemeClr val="bg1"/>
                </a:solidFill>
                <a:latin typeface="Georgia" panose="02040502050405020303" pitchFamily="18" charset="0"/>
              </a:rPr>
              <a:t> of acute diarrhea in infants and </a:t>
            </a:r>
            <a:r>
              <a:rPr lang="en-US" sz="800" dirty="0" err="1">
                <a:solidFill>
                  <a:schemeClr val="bg1"/>
                </a:solidFill>
                <a:latin typeface="Georgia" panose="02040502050405020303" pitchFamily="18" charset="0"/>
              </a:rPr>
              <a:t>chilfren</a:t>
            </a:r>
            <a:r>
              <a:rPr lang="en-US" sz="800" dirty="0">
                <a:solidFill>
                  <a:schemeClr val="bg1"/>
                </a:solidFill>
                <a:latin typeface="Georgia" panose="02040502050405020303" pitchFamily="18" charset="0"/>
              </a:rPr>
              <a:t>). Arch </a:t>
            </a:r>
            <a:r>
              <a:rPr lang="en-US" sz="800" dirty="0" err="1">
                <a:solidFill>
                  <a:schemeClr val="bg1"/>
                </a:solidFill>
                <a:latin typeface="Georgia" panose="02040502050405020303" pitchFamily="18" charset="0"/>
              </a:rPr>
              <a:t>Pediatr</a:t>
            </a:r>
            <a:r>
              <a:rPr lang="en-US" sz="800" dirty="0">
                <a:solidFill>
                  <a:schemeClr val="bg1"/>
                </a:solidFill>
                <a:latin typeface="Georgia" panose="02040502050405020303" pitchFamily="18" charset="0"/>
              </a:rPr>
              <a:t> 2002;9:774-779.</a:t>
            </a:r>
            <a:endParaRPr lang="ru-RU" sz="800" dirty="0">
              <a:solidFill>
                <a:schemeClr val="bg1"/>
              </a:solidFill>
              <a:latin typeface="Georgia" panose="02040502050405020303" pitchFamily="18" charset="0"/>
            </a:endParaRPr>
          </a:p>
        </p:txBody>
      </p:sp>
      <p:sp>
        <p:nvSpPr>
          <p:cNvPr id="5" name="Rectangle 4"/>
          <p:cNvSpPr/>
          <p:nvPr/>
        </p:nvSpPr>
        <p:spPr>
          <a:xfrm>
            <a:off x="738701" y="2296813"/>
            <a:ext cx="1836894" cy="1200329"/>
          </a:xfrm>
          <a:prstGeom prst="rect">
            <a:avLst/>
          </a:prstGeom>
        </p:spPr>
        <p:txBody>
          <a:bodyPr wrap="square">
            <a:spAutoFit/>
          </a:bodyPr>
          <a:lstStyle/>
          <a:p>
            <a:pPr algn="ctr"/>
            <a:r>
              <a:rPr lang="ru-RU" b="1" dirty="0">
                <a:solidFill>
                  <a:srgbClr val="94C600">
                    <a:lumMod val="50000"/>
                  </a:srgbClr>
                </a:solidFill>
                <a:latin typeface="Georgia" panose="02040502050405020303" pitchFamily="18" charset="0"/>
              </a:rPr>
              <a:t>Уменьшение</a:t>
            </a:r>
          </a:p>
          <a:p>
            <a:pPr algn="ctr"/>
            <a:r>
              <a:rPr lang="ru-RU" b="1" dirty="0">
                <a:solidFill>
                  <a:srgbClr val="94C600">
                    <a:lumMod val="50000"/>
                  </a:srgbClr>
                </a:solidFill>
                <a:latin typeface="Georgia" panose="02040502050405020303" pitchFamily="18" charset="0"/>
              </a:rPr>
              <a:t>всасывания</a:t>
            </a:r>
          </a:p>
          <a:p>
            <a:pPr algn="ctr"/>
            <a:r>
              <a:rPr lang="ru-RU" b="1" dirty="0">
                <a:solidFill>
                  <a:srgbClr val="94C600">
                    <a:lumMod val="50000"/>
                  </a:srgbClr>
                </a:solidFill>
                <a:latin typeface="Georgia" panose="02040502050405020303" pitchFamily="18" charset="0"/>
              </a:rPr>
              <a:t>жидкости в кишечнике</a:t>
            </a:r>
            <a:endParaRPr lang="ru-RU" dirty="0">
              <a:solidFill>
                <a:srgbClr val="94C600">
                  <a:lumMod val="50000"/>
                </a:srgbClr>
              </a:solidFill>
              <a:latin typeface="Georgia" panose="02040502050405020303" pitchFamily="18" charset="0"/>
            </a:endParaRPr>
          </a:p>
        </p:txBody>
      </p:sp>
      <p:sp>
        <p:nvSpPr>
          <p:cNvPr id="6" name="Rectangle 5"/>
          <p:cNvSpPr/>
          <p:nvPr/>
        </p:nvSpPr>
        <p:spPr>
          <a:xfrm>
            <a:off x="6750352" y="2424571"/>
            <a:ext cx="2051981" cy="923330"/>
          </a:xfrm>
          <a:prstGeom prst="rect">
            <a:avLst/>
          </a:prstGeom>
        </p:spPr>
        <p:txBody>
          <a:bodyPr wrap="square">
            <a:spAutoFit/>
          </a:bodyPr>
          <a:lstStyle/>
          <a:p>
            <a:pPr algn="ctr"/>
            <a:r>
              <a:rPr lang="ru-RU" b="1" dirty="0">
                <a:solidFill>
                  <a:srgbClr val="94C600">
                    <a:lumMod val="50000"/>
                  </a:srgbClr>
                </a:solidFill>
                <a:latin typeface="MyriadPro-Bold"/>
              </a:rPr>
              <a:t>Гиперсекреция</a:t>
            </a:r>
          </a:p>
          <a:p>
            <a:pPr algn="ctr"/>
            <a:r>
              <a:rPr lang="ru-RU" b="1" dirty="0">
                <a:solidFill>
                  <a:srgbClr val="94C600">
                    <a:lumMod val="50000"/>
                  </a:srgbClr>
                </a:solidFill>
                <a:latin typeface="MyriadPro-Bold"/>
              </a:rPr>
              <a:t>жидкости в кишечнике</a:t>
            </a:r>
            <a:endParaRPr lang="ru-RU" dirty="0">
              <a:solidFill>
                <a:srgbClr val="94C600">
                  <a:lumMod val="50000"/>
                </a:srgbClr>
              </a:solidFill>
            </a:endParaRPr>
          </a:p>
        </p:txBody>
      </p:sp>
      <p:sp>
        <p:nvSpPr>
          <p:cNvPr id="8" name="TextBox 7"/>
          <p:cNvSpPr txBox="1"/>
          <p:nvPr/>
        </p:nvSpPr>
        <p:spPr>
          <a:xfrm>
            <a:off x="738700" y="5303852"/>
            <a:ext cx="7649723" cy="923330"/>
          </a:xfrm>
          <a:prstGeom prst="rect">
            <a:avLst/>
          </a:prstGeom>
          <a:noFill/>
          <a:ln w="57150">
            <a:solidFill>
              <a:schemeClr val="bg2">
                <a:lumMod val="50000"/>
              </a:schemeClr>
            </a:solidFill>
          </a:ln>
        </p:spPr>
        <p:txBody>
          <a:bodyPr wrap="square" rtlCol="0">
            <a:spAutoFit/>
          </a:bodyPr>
          <a:lstStyle/>
          <a:p>
            <a:pPr algn="just"/>
            <a:r>
              <a:rPr lang="ru-RU" dirty="0">
                <a:solidFill>
                  <a:prstClr val="black"/>
                </a:solidFill>
                <a:latin typeface="Georgia" panose="02040502050405020303" pitchFamily="18" charset="0"/>
              </a:rPr>
              <a:t>Дегидратация - потеря воды и электролитов с жидким стулом, является ведущей причиной развития осложнений и летальных исходов при острой диарее </a:t>
            </a:r>
          </a:p>
        </p:txBody>
      </p:sp>
      <p:sp>
        <p:nvSpPr>
          <p:cNvPr id="9" name="Rectangle 8"/>
          <p:cNvSpPr/>
          <p:nvPr/>
        </p:nvSpPr>
        <p:spPr>
          <a:xfrm>
            <a:off x="2975195" y="4380522"/>
            <a:ext cx="3355620" cy="923330"/>
          </a:xfrm>
          <a:prstGeom prst="rect">
            <a:avLst/>
          </a:prstGeom>
        </p:spPr>
        <p:txBody>
          <a:bodyPr wrap="square">
            <a:spAutoFit/>
          </a:bodyPr>
          <a:lstStyle/>
          <a:p>
            <a:pPr algn="ctr"/>
            <a:r>
              <a:rPr lang="ru-RU" b="1" dirty="0">
                <a:solidFill>
                  <a:srgbClr val="94C600">
                    <a:lumMod val="50000"/>
                  </a:srgbClr>
                </a:solidFill>
                <a:latin typeface="MyriadPro-Bold"/>
              </a:rPr>
              <a:t>Потеря воды и электролитов с жидким учащенным  стулом</a:t>
            </a:r>
            <a:endParaRPr lang="ru-RU" dirty="0">
              <a:solidFill>
                <a:srgbClr val="94C600">
                  <a:lumMod val="50000"/>
                </a:srgbClr>
              </a:solidFill>
            </a:endParaRPr>
          </a:p>
        </p:txBody>
      </p:sp>
      <p:sp>
        <p:nvSpPr>
          <p:cNvPr id="7" name="Striped Right Arrow 6"/>
          <p:cNvSpPr/>
          <p:nvPr/>
        </p:nvSpPr>
        <p:spPr>
          <a:xfrm>
            <a:off x="2669389" y="2438752"/>
            <a:ext cx="978408" cy="9633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1" name="Striped Right Arrow 10"/>
          <p:cNvSpPr/>
          <p:nvPr/>
        </p:nvSpPr>
        <p:spPr>
          <a:xfrm rot="10800000">
            <a:off x="5773612" y="2401846"/>
            <a:ext cx="978408" cy="9633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Striped Right Arrow 11"/>
          <p:cNvSpPr/>
          <p:nvPr/>
        </p:nvSpPr>
        <p:spPr>
          <a:xfrm rot="5400000">
            <a:off x="4195079" y="3409637"/>
            <a:ext cx="978408" cy="9633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TextBox 9"/>
          <p:cNvSpPr txBox="1"/>
          <p:nvPr/>
        </p:nvSpPr>
        <p:spPr>
          <a:xfrm>
            <a:off x="352798" y="813123"/>
            <a:ext cx="8622965" cy="707886"/>
          </a:xfrm>
          <a:prstGeom prst="rect">
            <a:avLst/>
          </a:prstGeom>
          <a:noFill/>
        </p:spPr>
        <p:txBody>
          <a:bodyPr wrap="square" rtlCol="0">
            <a:spAutoFit/>
          </a:bodyPr>
          <a:lstStyle/>
          <a:p>
            <a:pPr algn="ctr"/>
            <a:r>
              <a:rPr lang="ru-RU" sz="2000" b="1" dirty="0">
                <a:solidFill>
                  <a:srgbClr val="CAF278">
                    <a:lumMod val="50000"/>
                  </a:srgbClr>
                </a:solidFill>
                <a:latin typeface="Georgia" panose="02040502050405020303" pitchFamily="18" charset="0"/>
              </a:rPr>
              <a:t>Основной механизм развития </a:t>
            </a:r>
            <a:r>
              <a:rPr lang="ru-RU" sz="2000" b="1" dirty="0" smtClean="0">
                <a:solidFill>
                  <a:srgbClr val="CAF278">
                    <a:lumMod val="50000"/>
                  </a:srgbClr>
                </a:solidFill>
                <a:latin typeface="Georgia" panose="02040502050405020303" pitchFamily="18" charset="0"/>
              </a:rPr>
              <a:t>острой диареи</a:t>
            </a:r>
            <a:r>
              <a:rPr lang="ru-RU" sz="2000" b="1" dirty="0">
                <a:solidFill>
                  <a:srgbClr val="CAF278">
                    <a:lumMod val="50000"/>
                  </a:srgbClr>
                </a:solidFill>
                <a:latin typeface="Georgia" panose="02040502050405020303" pitchFamily="18" charset="0"/>
              </a:rPr>
              <a:t>* – дисбаланс между секрецией и всасыванием жидкости в кишечнике</a:t>
            </a:r>
          </a:p>
        </p:txBody>
      </p:sp>
      <p:sp>
        <p:nvSpPr>
          <p:cNvPr id="13" name="TextBox 12"/>
          <p:cNvSpPr txBox="1"/>
          <p:nvPr/>
        </p:nvSpPr>
        <p:spPr>
          <a:xfrm>
            <a:off x="611560" y="6227182"/>
            <a:ext cx="6912768" cy="215444"/>
          </a:xfrm>
          <a:prstGeom prst="rect">
            <a:avLst/>
          </a:prstGeom>
          <a:noFill/>
        </p:spPr>
        <p:txBody>
          <a:bodyPr wrap="square" rtlCol="0">
            <a:spAutoFit/>
          </a:bodyPr>
          <a:lstStyle/>
          <a:p>
            <a:r>
              <a:rPr lang="ru-RU" sz="800" dirty="0">
                <a:solidFill>
                  <a:prstClr val="black"/>
                </a:solidFill>
                <a:latin typeface="Georgia" panose="02040502050405020303" pitchFamily="18" charset="0"/>
              </a:rPr>
              <a:t>* - секреторная диарея</a:t>
            </a:r>
          </a:p>
        </p:txBody>
      </p:sp>
      <p:pic>
        <p:nvPicPr>
          <p:cNvPr id="16"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750352" y="3603978"/>
            <a:ext cx="1392782" cy="152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47592" r="1"/>
          <a:stretch/>
        </p:blipFill>
        <p:spPr bwMode="auto">
          <a:xfrm>
            <a:off x="1254254" y="3497142"/>
            <a:ext cx="1013490" cy="1740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2857717" y="304800"/>
            <a:ext cx="3405099" cy="584775"/>
          </a:xfrm>
          <a:prstGeom prst="rect">
            <a:avLst/>
          </a:prstGeom>
        </p:spPr>
        <p:txBody>
          <a:bodyPr wrap="none">
            <a:spAutoFit/>
          </a:bodyPr>
          <a:lstStyle/>
          <a:p>
            <a:r>
              <a:rPr lang="ru-RU" sz="3200" b="1" dirty="0">
                <a:solidFill>
                  <a:schemeClr val="accent1">
                    <a:lumMod val="75000"/>
                  </a:schemeClr>
                </a:solidFill>
                <a:latin typeface="Georgia" panose="02040502050405020303" pitchFamily="18" charset="0"/>
              </a:rPr>
              <a:t>Острая диарея</a:t>
            </a:r>
          </a:p>
        </p:txBody>
      </p:sp>
      <p:sp>
        <p:nvSpPr>
          <p:cNvPr id="2" name="Slide Number Placeholder 1"/>
          <p:cNvSpPr>
            <a:spLocks noGrp="1"/>
          </p:cNvSpPr>
          <p:nvPr>
            <p:ph type="sldNum" sz="quarter" idx="12"/>
          </p:nvPr>
        </p:nvSpPr>
        <p:spPr>
          <a:xfrm>
            <a:off x="4499886" y="0"/>
            <a:ext cx="1332156" cy="365125"/>
          </a:xfrm>
        </p:spPr>
        <p:txBody>
          <a:bodyPr/>
          <a:lstStyle/>
          <a:p>
            <a:fld id="{A2885E78-1F86-4A3D-9EE1-B0103B1CEF15}" type="slidenum">
              <a:rPr lang="en-US" smtClean="0">
                <a:solidFill>
                  <a:srgbClr val="000000"/>
                </a:solidFill>
              </a:rPr>
              <a:pPr/>
              <a:t>10</a:t>
            </a:fld>
            <a:endParaRPr lang="en-US" dirty="0">
              <a:solidFill>
                <a:srgbClr val="000000"/>
              </a:solidFill>
            </a:endParaRPr>
          </a:p>
        </p:txBody>
      </p:sp>
      <p:sp>
        <p:nvSpPr>
          <p:cNvPr id="18" name="TextBox 17"/>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467472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2" name="Пятиугольник 11"/>
          <p:cNvSpPr/>
          <p:nvPr/>
        </p:nvSpPr>
        <p:spPr>
          <a:xfrm>
            <a:off x="0" y="79154"/>
            <a:ext cx="8818605" cy="1416962"/>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prstClr val="white"/>
              </a:solidFill>
              <a:latin typeface="Georgia" panose="02040502050405020303" pitchFamily="18" charset="0"/>
            </a:endParaRPr>
          </a:p>
        </p:txBody>
      </p:sp>
      <p:sp>
        <p:nvSpPr>
          <p:cNvPr id="10" name="Пятиугольник 9"/>
          <p:cNvSpPr/>
          <p:nvPr/>
        </p:nvSpPr>
        <p:spPr>
          <a:xfrm>
            <a:off x="0" y="178035"/>
            <a:ext cx="8676502" cy="1219200"/>
          </a:xfrm>
          <a:prstGeom prst="homePlate">
            <a:avLst/>
          </a:prstGeom>
          <a:solidFill>
            <a:srgbClr val="CD9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prstClr val="white"/>
              </a:solidFill>
              <a:latin typeface="Georgia" panose="02040502050405020303" pitchFamily="18" charset="0"/>
            </a:endParaRPr>
          </a:p>
        </p:txBody>
      </p:sp>
      <p:sp>
        <p:nvSpPr>
          <p:cNvPr id="17" name="Прямоугольник 16"/>
          <p:cNvSpPr/>
          <p:nvPr/>
        </p:nvSpPr>
        <p:spPr>
          <a:xfrm>
            <a:off x="1147284" y="6546445"/>
            <a:ext cx="7997814" cy="276999"/>
          </a:xfrm>
          <a:prstGeom prst="rect">
            <a:avLst/>
          </a:prstGeom>
        </p:spPr>
        <p:txBody>
          <a:bodyPr wrap="square">
            <a:spAutoFit/>
          </a:bodyPr>
          <a:lstStyle/>
          <a:p>
            <a:pPr algn="r"/>
            <a:r>
              <a:rPr lang="ru-RU" sz="1200" i="1" dirty="0">
                <a:solidFill>
                  <a:prstClr val="black"/>
                </a:solidFill>
                <a:latin typeface="Georgia" panose="02040502050405020303" pitchFamily="18" charset="0"/>
              </a:rPr>
              <a:t>Ивашкин В.T., Шептулин А.А., </a:t>
            </a:r>
            <a:r>
              <a:rPr lang="ru-RU" sz="1200" i="1" dirty="0" err="1">
                <a:solidFill>
                  <a:prstClr val="black"/>
                </a:solidFill>
                <a:latin typeface="Georgia" panose="02040502050405020303" pitchFamily="18" charset="0"/>
              </a:rPr>
              <a:t>Склянская</a:t>
            </a:r>
            <a:r>
              <a:rPr lang="ru-RU" sz="1200" i="1" dirty="0">
                <a:solidFill>
                  <a:prstClr val="black"/>
                </a:solidFill>
                <a:latin typeface="Georgia" panose="02040502050405020303" pitchFamily="18" charset="0"/>
              </a:rPr>
              <a:t> О.А. </a:t>
            </a:r>
            <a:r>
              <a:rPr lang="en-US" sz="1200" i="1" dirty="0" smtClean="0">
                <a:solidFill>
                  <a:prstClr val="black"/>
                </a:solidFill>
                <a:latin typeface="Georgia" panose="02040502050405020303" pitchFamily="18" charset="0"/>
              </a:rPr>
              <a:t>2002; </a:t>
            </a:r>
            <a:r>
              <a:rPr lang="ru-RU" sz="1200" i="1" dirty="0" smtClean="0">
                <a:solidFill>
                  <a:prstClr val="black"/>
                </a:solidFill>
                <a:latin typeface="Georgia" panose="02040502050405020303" pitchFamily="18" charset="0"/>
              </a:rPr>
              <a:t>Парфенов А.И</a:t>
            </a:r>
            <a:r>
              <a:rPr lang="en-US" sz="1200" i="1" dirty="0" smtClean="0">
                <a:solidFill>
                  <a:prstClr val="black"/>
                </a:solidFill>
                <a:latin typeface="Georgia" panose="02040502050405020303" pitchFamily="18" charset="0"/>
              </a:rPr>
              <a:t>. </a:t>
            </a:r>
            <a:r>
              <a:rPr lang="ru-RU" sz="1200" i="1" dirty="0" smtClean="0">
                <a:solidFill>
                  <a:prstClr val="black"/>
                </a:solidFill>
                <a:latin typeface="Georgia" panose="02040502050405020303" pitchFamily="18" charset="0"/>
              </a:rPr>
              <a:t>200</a:t>
            </a:r>
            <a:r>
              <a:rPr lang="en-US" sz="1200" i="1" dirty="0" smtClean="0">
                <a:solidFill>
                  <a:prstClr val="black"/>
                </a:solidFill>
                <a:latin typeface="Georgia" panose="02040502050405020303" pitchFamily="18" charset="0"/>
              </a:rPr>
              <a:t>9; </a:t>
            </a:r>
            <a:r>
              <a:rPr lang="ru-RU" sz="1200" i="1" dirty="0" smtClean="0">
                <a:solidFill>
                  <a:prstClr val="black"/>
                </a:solidFill>
                <a:latin typeface="Georgia" panose="02040502050405020303" pitchFamily="18" charset="0"/>
              </a:rPr>
              <a:t>Парфенов А.И. 2015</a:t>
            </a:r>
            <a:endParaRPr lang="ru-RU" sz="1200" i="1" dirty="0">
              <a:solidFill>
                <a:prstClr val="black"/>
              </a:solidFill>
              <a:latin typeface="Georgia" panose="02040502050405020303" pitchFamily="18" charset="0"/>
            </a:endParaRPr>
          </a:p>
        </p:txBody>
      </p:sp>
      <p:sp>
        <p:nvSpPr>
          <p:cNvPr id="8" name="Пятиугольник 7"/>
          <p:cNvSpPr/>
          <p:nvPr/>
        </p:nvSpPr>
        <p:spPr>
          <a:xfrm>
            <a:off x="0" y="0"/>
            <a:ext cx="8496300" cy="1219200"/>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a:solidFill>
                <a:prstClr val="black"/>
              </a:solidFill>
              <a:latin typeface="Georgia" panose="02040502050405020303" pitchFamily="18" charset="0"/>
            </a:endParaRPr>
          </a:p>
        </p:txBody>
      </p:sp>
      <p:sp>
        <p:nvSpPr>
          <p:cNvPr id="31" name="TextBox 30"/>
          <p:cNvSpPr txBox="1"/>
          <p:nvPr/>
        </p:nvSpPr>
        <p:spPr>
          <a:xfrm>
            <a:off x="11840" y="-60565"/>
            <a:ext cx="7937500" cy="1323439"/>
          </a:xfrm>
          <a:prstGeom prst="rect">
            <a:avLst/>
          </a:prstGeom>
          <a:noFill/>
        </p:spPr>
        <p:txBody>
          <a:bodyPr wrap="square" rtlCol="0">
            <a:spAutoFit/>
          </a:bodyPr>
          <a:lstStyle/>
          <a:p>
            <a:pPr algn="ctr"/>
            <a:r>
              <a:rPr lang="ru-RU" sz="4000" b="1" dirty="0" smtClean="0">
                <a:solidFill>
                  <a:prstClr val="black"/>
                </a:solidFill>
                <a:effectLst>
                  <a:glow rad="101600">
                    <a:prstClr val="white">
                      <a:alpha val="60000"/>
                    </a:prstClr>
                  </a:glow>
                </a:effectLst>
                <a:latin typeface="Georgia" panose="02040502050405020303" pitchFamily="18" charset="0"/>
              </a:rPr>
              <a:t>Патофизиологические варианты острой диареи</a:t>
            </a:r>
            <a:endParaRPr lang="ru-RU" sz="4000" b="1" dirty="0">
              <a:solidFill>
                <a:prstClr val="black"/>
              </a:solidFill>
              <a:effectLst>
                <a:glow rad="101600">
                  <a:prstClr val="white">
                    <a:alpha val="60000"/>
                  </a:prstClr>
                </a:glow>
              </a:effectLst>
              <a:latin typeface="Georgia" panose="02040502050405020303" pitchFamily="18" charset="0"/>
            </a:endParaRPr>
          </a:p>
        </p:txBody>
      </p:sp>
      <p:sp>
        <p:nvSpPr>
          <p:cNvPr id="11" name="Rounded Rectangle 5"/>
          <p:cNvSpPr/>
          <p:nvPr/>
        </p:nvSpPr>
        <p:spPr>
          <a:xfrm>
            <a:off x="52799" y="1772103"/>
            <a:ext cx="2188969" cy="914400"/>
          </a:xfrm>
          <a:prstGeom prst="rect">
            <a:avLst/>
          </a:prstGeom>
          <a:solidFill>
            <a:schemeClr val="bg1"/>
          </a:solidFill>
          <a:ln w="28575">
            <a:solidFill>
              <a:srgbClr val="CD97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black"/>
                </a:solidFill>
                <a:latin typeface="Georgia" panose="02040502050405020303" pitchFamily="18" charset="0"/>
              </a:rPr>
              <a:t>Секреторная</a:t>
            </a:r>
            <a:endParaRPr lang="ru-RU" b="1" dirty="0">
              <a:solidFill>
                <a:prstClr val="black"/>
              </a:solidFill>
              <a:latin typeface="Georgia" panose="02040502050405020303" pitchFamily="18" charset="0"/>
            </a:endParaRPr>
          </a:p>
        </p:txBody>
      </p:sp>
      <p:sp>
        <p:nvSpPr>
          <p:cNvPr id="13" name="Rounded Rectangle 6"/>
          <p:cNvSpPr/>
          <p:nvPr/>
        </p:nvSpPr>
        <p:spPr>
          <a:xfrm>
            <a:off x="2435188" y="1772103"/>
            <a:ext cx="2092255" cy="914400"/>
          </a:xfrm>
          <a:prstGeom prst="rect">
            <a:avLst/>
          </a:prstGeom>
          <a:solidFill>
            <a:schemeClr val="bg1"/>
          </a:solidFill>
          <a:ln w="28575">
            <a:solidFill>
              <a:srgbClr val="CD97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black"/>
                </a:solidFill>
                <a:latin typeface="Georgia" panose="02040502050405020303" pitchFamily="18" charset="0"/>
              </a:rPr>
              <a:t>Инвазивная</a:t>
            </a:r>
            <a:endParaRPr lang="ru-RU" b="1" dirty="0">
              <a:solidFill>
                <a:prstClr val="black"/>
              </a:solidFill>
              <a:latin typeface="Georgia" panose="02040502050405020303" pitchFamily="18" charset="0"/>
            </a:endParaRPr>
          </a:p>
        </p:txBody>
      </p:sp>
      <p:sp>
        <p:nvSpPr>
          <p:cNvPr id="14" name="Rounded Rectangle 7"/>
          <p:cNvSpPr/>
          <p:nvPr/>
        </p:nvSpPr>
        <p:spPr>
          <a:xfrm>
            <a:off x="4680854" y="1772103"/>
            <a:ext cx="2160240" cy="914400"/>
          </a:xfrm>
          <a:prstGeom prst="rect">
            <a:avLst/>
          </a:prstGeom>
          <a:solidFill>
            <a:schemeClr val="bg1"/>
          </a:solidFill>
          <a:ln w="28575">
            <a:solidFill>
              <a:srgbClr val="CD97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black"/>
                </a:solidFill>
                <a:latin typeface="Georgia" panose="02040502050405020303" pitchFamily="18" charset="0"/>
              </a:rPr>
              <a:t>Моторная</a:t>
            </a:r>
            <a:endParaRPr lang="ru-RU" b="1" dirty="0">
              <a:solidFill>
                <a:prstClr val="black"/>
              </a:solidFill>
              <a:latin typeface="Georgia" panose="02040502050405020303" pitchFamily="18" charset="0"/>
            </a:endParaRPr>
          </a:p>
        </p:txBody>
      </p:sp>
      <p:sp>
        <p:nvSpPr>
          <p:cNvPr id="15" name="Rounded Rectangle 8"/>
          <p:cNvSpPr/>
          <p:nvPr/>
        </p:nvSpPr>
        <p:spPr>
          <a:xfrm>
            <a:off x="6971406" y="1772103"/>
            <a:ext cx="2065103" cy="914400"/>
          </a:xfrm>
          <a:prstGeom prst="rect">
            <a:avLst/>
          </a:prstGeom>
          <a:solidFill>
            <a:schemeClr val="bg1"/>
          </a:solidFill>
          <a:ln w="28575">
            <a:solidFill>
              <a:srgbClr val="CD97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black"/>
                </a:solidFill>
                <a:latin typeface="Georgia" panose="02040502050405020303" pitchFamily="18" charset="0"/>
              </a:rPr>
              <a:t>Осмотическая</a:t>
            </a:r>
            <a:endParaRPr lang="ru-RU" b="1" dirty="0">
              <a:solidFill>
                <a:prstClr val="black"/>
              </a:solidFill>
              <a:latin typeface="Georgia" panose="02040502050405020303" pitchFamily="18" charset="0"/>
            </a:endParaRPr>
          </a:p>
        </p:txBody>
      </p:sp>
      <p:sp>
        <p:nvSpPr>
          <p:cNvPr id="16" name="TextBox 15"/>
          <p:cNvSpPr txBox="1"/>
          <p:nvPr/>
        </p:nvSpPr>
        <p:spPr>
          <a:xfrm>
            <a:off x="52798" y="3813950"/>
            <a:ext cx="2188969" cy="2650957"/>
          </a:xfrm>
          <a:prstGeom prst="rect">
            <a:avLst/>
          </a:prstGeom>
          <a:solidFill>
            <a:schemeClr val="bg1"/>
          </a:solidFill>
          <a:ln w="28575">
            <a:solidFill>
              <a:srgbClr val="CD97C3"/>
            </a:solidFill>
            <a:prstDash val="sysDash"/>
          </a:ln>
        </p:spPr>
        <p:txBody>
          <a:bodyPr wrap="square" rtlCol="0">
            <a:noAutofit/>
          </a:bodyPr>
          <a:lstStyle/>
          <a:p>
            <a:pPr algn="ctr"/>
            <a:r>
              <a:rPr lang="ru-RU" sz="1400" dirty="0">
                <a:solidFill>
                  <a:srgbClr val="000000"/>
                </a:solidFill>
                <a:latin typeface="Georgia" panose="02040502050405020303" pitchFamily="18" charset="0"/>
              </a:rPr>
              <a:t>П</a:t>
            </a:r>
            <a:r>
              <a:rPr lang="ru-RU" sz="1400" dirty="0" smtClean="0">
                <a:solidFill>
                  <a:srgbClr val="000000"/>
                </a:solidFill>
                <a:latin typeface="Georgia" panose="02040502050405020303" pitchFamily="18" charset="0"/>
              </a:rPr>
              <a:t>рямая стимуляция секреции воды </a:t>
            </a:r>
            <a:r>
              <a:rPr lang="ru-RU" sz="1400" dirty="0">
                <a:solidFill>
                  <a:srgbClr val="000000"/>
                </a:solidFill>
                <a:latin typeface="Georgia" panose="02040502050405020303" pitchFamily="18" charset="0"/>
              </a:rPr>
              <a:t>и электролитов в просвет тонкой и/или толстой кишки при действии секреторных </a:t>
            </a:r>
            <a:r>
              <a:rPr lang="ru-RU" sz="1400" dirty="0" smtClean="0">
                <a:solidFill>
                  <a:srgbClr val="000000"/>
                </a:solidFill>
                <a:latin typeface="Georgia" panose="02040502050405020303" pitchFamily="18" charset="0"/>
              </a:rPr>
              <a:t>агентов</a:t>
            </a:r>
          </a:p>
          <a:p>
            <a:pPr marL="285750" indent="-285750" algn="just">
              <a:buFont typeface="Wingdings" panose="05000000000000000000" pitchFamily="2" charset="2"/>
              <a:buChar char="v"/>
            </a:pPr>
            <a:r>
              <a:rPr lang="ru-RU" sz="1400" dirty="0" smtClean="0">
                <a:solidFill>
                  <a:srgbClr val="000000"/>
                </a:solidFill>
                <a:latin typeface="Georgia" panose="02040502050405020303" pitchFamily="18" charset="0"/>
              </a:rPr>
              <a:t>Бактерии </a:t>
            </a:r>
            <a:endParaRPr lang="ru-RU" sz="1400" dirty="0">
              <a:solidFill>
                <a:srgbClr val="000000"/>
              </a:solidFill>
              <a:latin typeface="Georgia" panose="02040502050405020303" pitchFamily="18" charset="0"/>
            </a:endParaRPr>
          </a:p>
          <a:p>
            <a:pPr marL="285750" indent="-285750" algn="just">
              <a:buFont typeface="Wingdings" panose="05000000000000000000" pitchFamily="2" charset="2"/>
              <a:buChar char="v"/>
            </a:pPr>
            <a:r>
              <a:rPr lang="ru-RU" sz="1400" dirty="0" smtClean="0">
                <a:solidFill>
                  <a:srgbClr val="000000"/>
                </a:solidFill>
                <a:latin typeface="Georgia" panose="02040502050405020303" pitchFamily="18" charset="0"/>
              </a:rPr>
              <a:t>Вирусы </a:t>
            </a:r>
          </a:p>
          <a:p>
            <a:pPr marL="285750" indent="-285750" algn="just">
              <a:buFont typeface="Wingdings" panose="05000000000000000000" pitchFamily="2" charset="2"/>
              <a:buChar char="v"/>
            </a:pPr>
            <a:r>
              <a:rPr lang="ru-RU" sz="1400" dirty="0" smtClean="0">
                <a:solidFill>
                  <a:srgbClr val="000000"/>
                </a:solidFill>
                <a:latin typeface="Georgia" panose="02040502050405020303" pitchFamily="18" charset="0"/>
              </a:rPr>
              <a:t>Простагландины, биогенные амины и др.</a:t>
            </a:r>
          </a:p>
        </p:txBody>
      </p:sp>
      <p:sp>
        <p:nvSpPr>
          <p:cNvPr id="18" name="TextBox 17"/>
          <p:cNvSpPr txBox="1"/>
          <p:nvPr/>
        </p:nvSpPr>
        <p:spPr>
          <a:xfrm>
            <a:off x="2435186" y="3812293"/>
            <a:ext cx="2092255" cy="2650957"/>
          </a:xfrm>
          <a:prstGeom prst="rect">
            <a:avLst/>
          </a:prstGeom>
          <a:solidFill>
            <a:schemeClr val="bg1"/>
          </a:solidFill>
          <a:ln w="28575">
            <a:solidFill>
              <a:srgbClr val="CD97C3"/>
            </a:solidFill>
            <a:prstDash val="sysDash"/>
          </a:ln>
        </p:spPr>
        <p:txBody>
          <a:bodyPr wrap="square" rtlCol="0">
            <a:noAutofit/>
          </a:bodyPr>
          <a:lstStyle/>
          <a:p>
            <a:pPr algn="ctr"/>
            <a:r>
              <a:rPr lang="ru-RU" sz="1400" dirty="0">
                <a:solidFill>
                  <a:srgbClr val="000000"/>
                </a:solidFill>
                <a:latin typeface="Georgia" panose="02040502050405020303" pitchFamily="18" charset="0"/>
              </a:rPr>
              <a:t>В</a:t>
            </a:r>
            <a:r>
              <a:rPr lang="ru-RU" sz="1400" dirty="0" smtClean="0">
                <a:solidFill>
                  <a:srgbClr val="000000"/>
                </a:solidFill>
                <a:latin typeface="Georgia" panose="02040502050405020303" pitchFamily="18" charset="0"/>
              </a:rPr>
              <a:t>оспаление </a:t>
            </a:r>
            <a:r>
              <a:rPr lang="ru-RU" sz="1400" dirty="0">
                <a:solidFill>
                  <a:srgbClr val="000000"/>
                </a:solidFill>
                <a:latin typeface="Georgia" panose="02040502050405020303" pitchFamily="18" charset="0"/>
              </a:rPr>
              <a:t>и </a:t>
            </a:r>
            <a:r>
              <a:rPr lang="ru-RU" sz="1400" dirty="0" smtClean="0">
                <a:solidFill>
                  <a:srgbClr val="000000"/>
                </a:solidFill>
                <a:latin typeface="Georgia" panose="02040502050405020303" pitchFamily="18" charset="0"/>
              </a:rPr>
              <a:t>изъязвление </a:t>
            </a:r>
            <a:r>
              <a:rPr lang="ru-RU" sz="1400" dirty="0">
                <a:solidFill>
                  <a:srgbClr val="000000"/>
                </a:solidFill>
                <a:latin typeface="Georgia" panose="02040502050405020303" pitchFamily="18" charset="0"/>
              </a:rPr>
              <a:t>слизистой оболочки толстой </a:t>
            </a:r>
            <a:r>
              <a:rPr lang="ru-RU" sz="1400" dirty="0" smtClean="0">
                <a:solidFill>
                  <a:srgbClr val="000000"/>
                </a:solidFill>
                <a:latin typeface="Georgia" panose="02040502050405020303" pitchFamily="18" charset="0"/>
              </a:rPr>
              <a:t>кишки</a:t>
            </a:r>
          </a:p>
          <a:p>
            <a:pPr marL="285750" indent="-285750" algn="just">
              <a:buFont typeface="Wingdings" panose="05000000000000000000" pitchFamily="2" charset="2"/>
              <a:buChar char="v"/>
            </a:pPr>
            <a:r>
              <a:rPr lang="ru-RU" sz="1400" dirty="0" smtClean="0">
                <a:solidFill>
                  <a:srgbClr val="000000"/>
                </a:solidFill>
                <a:latin typeface="Georgia" panose="02040502050405020303" pitchFamily="18" charset="0"/>
              </a:rPr>
              <a:t>Воспалительные заболевания кишечника</a:t>
            </a:r>
          </a:p>
          <a:p>
            <a:pPr marL="285750" indent="-285750" algn="just">
              <a:buFont typeface="Wingdings" panose="05000000000000000000" pitchFamily="2" charset="2"/>
              <a:buChar char="v"/>
            </a:pPr>
            <a:r>
              <a:rPr lang="ru-RU" sz="1400" dirty="0" err="1" smtClean="0">
                <a:solidFill>
                  <a:srgbClr val="000000"/>
                </a:solidFill>
                <a:latin typeface="Georgia" panose="02040502050405020303" pitchFamily="18" charset="0"/>
              </a:rPr>
              <a:t>Дивертикулез</a:t>
            </a:r>
            <a:endParaRPr lang="ru-RU" sz="1400" dirty="0" smtClean="0">
              <a:solidFill>
                <a:srgbClr val="000000"/>
              </a:solidFill>
              <a:latin typeface="Georgia" panose="02040502050405020303" pitchFamily="18" charset="0"/>
            </a:endParaRPr>
          </a:p>
          <a:p>
            <a:pPr marL="285750" indent="-285750" algn="just">
              <a:buFont typeface="Wingdings" panose="05000000000000000000" pitchFamily="2" charset="2"/>
              <a:buChar char="v"/>
            </a:pPr>
            <a:r>
              <a:rPr lang="ru-RU" sz="1400" dirty="0" smtClean="0">
                <a:solidFill>
                  <a:prstClr val="black"/>
                </a:solidFill>
                <a:latin typeface="Georgia" panose="02040502050405020303" pitchFamily="18" charset="0"/>
              </a:rPr>
              <a:t>Дизентерия</a:t>
            </a:r>
          </a:p>
          <a:p>
            <a:pPr marL="285750" indent="-285750" algn="just">
              <a:buFont typeface="Wingdings" panose="05000000000000000000" pitchFamily="2" charset="2"/>
              <a:buChar char="v"/>
            </a:pPr>
            <a:r>
              <a:rPr lang="ru-RU" sz="1400" dirty="0" smtClean="0">
                <a:solidFill>
                  <a:prstClr val="black"/>
                </a:solidFill>
                <a:latin typeface="Georgia" panose="02040502050405020303" pitchFamily="18" charset="0"/>
              </a:rPr>
              <a:t>Туберкулез и др.</a:t>
            </a:r>
          </a:p>
          <a:p>
            <a:pPr algn="just"/>
            <a:endParaRPr lang="ru-RU" sz="1400" dirty="0" smtClean="0">
              <a:solidFill>
                <a:prstClr val="black"/>
              </a:solidFill>
              <a:latin typeface="Georgia" panose="02040502050405020303" pitchFamily="18" charset="0"/>
            </a:endParaRPr>
          </a:p>
        </p:txBody>
      </p:sp>
      <p:sp>
        <p:nvSpPr>
          <p:cNvPr id="19" name="TextBox 18"/>
          <p:cNvSpPr txBox="1"/>
          <p:nvPr/>
        </p:nvSpPr>
        <p:spPr>
          <a:xfrm>
            <a:off x="4691265" y="3812293"/>
            <a:ext cx="2149829" cy="2650957"/>
          </a:xfrm>
          <a:prstGeom prst="rect">
            <a:avLst/>
          </a:prstGeom>
          <a:solidFill>
            <a:schemeClr val="bg1"/>
          </a:solidFill>
          <a:ln w="28575">
            <a:solidFill>
              <a:srgbClr val="CD97C3"/>
            </a:solidFill>
            <a:prstDash val="sysDash"/>
          </a:ln>
        </p:spPr>
        <p:txBody>
          <a:bodyPr wrap="square" rtlCol="0">
            <a:noAutofit/>
          </a:bodyPr>
          <a:lstStyle/>
          <a:p>
            <a:pPr algn="ctr"/>
            <a:r>
              <a:rPr lang="ru-RU" sz="1400" dirty="0" smtClean="0">
                <a:solidFill>
                  <a:srgbClr val="000000"/>
                </a:solidFill>
                <a:latin typeface="Georgia" panose="02040502050405020303" pitchFamily="18" charset="0"/>
              </a:rPr>
              <a:t>Нарушение моторики толстой кишки</a:t>
            </a:r>
          </a:p>
          <a:p>
            <a:pPr marL="285750" indent="-285750" algn="just">
              <a:buFont typeface="Wingdings" panose="05000000000000000000" pitchFamily="2" charset="2"/>
              <a:buChar char="v"/>
            </a:pPr>
            <a:r>
              <a:rPr lang="ru-RU" sz="1400" dirty="0" smtClean="0">
                <a:solidFill>
                  <a:srgbClr val="000000"/>
                </a:solidFill>
                <a:latin typeface="Georgia" panose="02040502050405020303" pitchFamily="18" charset="0"/>
              </a:rPr>
              <a:t>СРК</a:t>
            </a:r>
          </a:p>
          <a:p>
            <a:pPr marL="285750" indent="-285750" algn="just">
              <a:buFont typeface="Wingdings" panose="05000000000000000000" pitchFamily="2" charset="2"/>
              <a:buChar char="v"/>
            </a:pPr>
            <a:r>
              <a:rPr lang="ru-RU" sz="1400" dirty="0" smtClean="0">
                <a:solidFill>
                  <a:srgbClr val="000000"/>
                </a:solidFill>
                <a:latin typeface="Georgia" panose="02040502050405020303" pitchFamily="18" charset="0"/>
              </a:rPr>
              <a:t>Функциональная диарея</a:t>
            </a:r>
          </a:p>
          <a:p>
            <a:pPr algn="just"/>
            <a:endParaRPr lang="ru-RU" sz="1400" dirty="0">
              <a:solidFill>
                <a:srgbClr val="44546A">
                  <a:lumMod val="75000"/>
                </a:srgbClr>
              </a:solidFill>
              <a:latin typeface="Georgia" panose="02040502050405020303" pitchFamily="18" charset="0"/>
            </a:endParaRPr>
          </a:p>
          <a:p>
            <a:pPr algn="just"/>
            <a:endParaRPr lang="ru-RU" sz="1400" dirty="0" smtClean="0">
              <a:solidFill>
                <a:srgbClr val="44546A">
                  <a:lumMod val="75000"/>
                </a:srgbClr>
              </a:solidFill>
              <a:latin typeface="Georgia" panose="02040502050405020303" pitchFamily="18" charset="0"/>
            </a:endParaRPr>
          </a:p>
          <a:p>
            <a:pPr algn="just"/>
            <a:endParaRPr lang="ru-RU" sz="1400" dirty="0">
              <a:solidFill>
                <a:srgbClr val="44546A">
                  <a:lumMod val="75000"/>
                </a:srgbClr>
              </a:solidFill>
              <a:latin typeface="Georgia" panose="02040502050405020303" pitchFamily="18" charset="0"/>
            </a:endParaRPr>
          </a:p>
          <a:p>
            <a:pPr algn="just"/>
            <a:endParaRPr lang="ru-RU" sz="1400" dirty="0" smtClean="0">
              <a:solidFill>
                <a:srgbClr val="44546A">
                  <a:lumMod val="75000"/>
                </a:srgbClr>
              </a:solidFill>
              <a:latin typeface="Georgia" panose="02040502050405020303" pitchFamily="18" charset="0"/>
            </a:endParaRPr>
          </a:p>
          <a:p>
            <a:pPr algn="just"/>
            <a:endParaRPr lang="ru-RU" sz="1400" dirty="0" smtClean="0">
              <a:solidFill>
                <a:srgbClr val="44546A">
                  <a:lumMod val="75000"/>
                </a:srgbClr>
              </a:solidFill>
              <a:latin typeface="Georgia" panose="02040502050405020303" pitchFamily="18" charset="0"/>
            </a:endParaRPr>
          </a:p>
        </p:txBody>
      </p:sp>
      <p:sp>
        <p:nvSpPr>
          <p:cNvPr id="20" name="TextBox 19"/>
          <p:cNvSpPr txBox="1"/>
          <p:nvPr/>
        </p:nvSpPr>
        <p:spPr>
          <a:xfrm>
            <a:off x="6976939" y="3812293"/>
            <a:ext cx="2059570" cy="2650957"/>
          </a:xfrm>
          <a:prstGeom prst="rect">
            <a:avLst/>
          </a:prstGeom>
          <a:solidFill>
            <a:schemeClr val="bg1"/>
          </a:solidFill>
          <a:ln w="28575">
            <a:solidFill>
              <a:srgbClr val="CD97C3"/>
            </a:solidFill>
            <a:prstDash val="sysDash"/>
          </a:ln>
        </p:spPr>
        <p:txBody>
          <a:bodyPr wrap="square" rtlCol="0">
            <a:noAutofit/>
          </a:bodyPr>
          <a:lstStyle/>
          <a:p>
            <a:pPr algn="just"/>
            <a:r>
              <a:rPr lang="ru-RU" sz="1400" dirty="0" smtClean="0">
                <a:solidFill>
                  <a:srgbClr val="000000"/>
                </a:solidFill>
                <a:latin typeface="Georgia" panose="02040502050405020303" pitchFamily="18" charset="0"/>
              </a:rPr>
              <a:t>Нарушение </a:t>
            </a:r>
            <a:r>
              <a:rPr lang="ru-RU" sz="1400" dirty="0">
                <a:solidFill>
                  <a:srgbClr val="000000"/>
                </a:solidFill>
                <a:latin typeface="Georgia" panose="02040502050405020303" pitchFamily="18" charset="0"/>
              </a:rPr>
              <a:t>полостного или мембранного пищеварения и </a:t>
            </a:r>
            <a:r>
              <a:rPr lang="ru-RU" sz="1400" dirty="0" smtClean="0">
                <a:solidFill>
                  <a:srgbClr val="000000"/>
                </a:solidFill>
                <a:latin typeface="Georgia" panose="02040502050405020303" pitchFamily="18" charset="0"/>
              </a:rPr>
              <a:t>накопление </a:t>
            </a:r>
            <a:r>
              <a:rPr lang="ru-RU" sz="1400" dirty="0">
                <a:solidFill>
                  <a:srgbClr val="000000"/>
                </a:solidFill>
                <a:latin typeface="Georgia" panose="02040502050405020303" pitchFamily="18" charset="0"/>
              </a:rPr>
              <a:t>в просвете кишки </a:t>
            </a:r>
            <a:r>
              <a:rPr lang="ru-RU" sz="1400" dirty="0" err="1">
                <a:solidFill>
                  <a:srgbClr val="000000"/>
                </a:solidFill>
                <a:latin typeface="Georgia" panose="02040502050405020303" pitchFamily="18" charset="0"/>
              </a:rPr>
              <a:t>осмотически</a:t>
            </a:r>
            <a:r>
              <a:rPr lang="ru-RU" sz="1400" dirty="0">
                <a:solidFill>
                  <a:srgbClr val="000000"/>
                </a:solidFill>
                <a:latin typeface="Georgia" panose="02040502050405020303" pitchFamily="18" charset="0"/>
              </a:rPr>
              <a:t> активных </a:t>
            </a:r>
            <a:r>
              <a:rPr lang="ru-RU" sz="1400" dirty="0" smtClean="0">
                <a:solidFill>
                  <a:srgbClr val="000000"/>
                </a:solidFill>
                <a:latin typeface="Georgia" panose="02040502050405020303" pitchFamily="18" charset="0"/>
              </a:rPr>
              <a:t>нутриентов</a:t>
            </a:r>
          </a:p>
          <a:p>
            <a:pPr marL="285750" indent="-285750" algn="just">
              <a:buFont typeface="Wingdings" panose="05000000000000000000" pitchFamily="2" charset="2"/>
              <a:buChar char="v"/>
            </a:pPr>
            <a:r>
              <a:rPr lang="ru-RU" sz="1400" dirty="0" smtClean="0">
                <a:solidFill>
                  <a:srgbClr val="000000"/>
                </a:solidFill>
                <a:latin typeface="Georgia" panose="02040502050405020303" pitchFamily="18" charset="0"/>
              </a:rPr>
              <a:t>Ферментопатии (</a:t>
            </a:r>
            <a:r>
              <a:rPr lang="ru-RU" sz="1400" dirty="0" err="1" smtClean="0">
                <a:solidFill>
                  <a:srgbClr val="000000"/>
                </a:solidFill>
                <a:latin typeface="Georgia" panose="02040502050405020303" pitchFamily="18" charset="0"/>
              </a:rPr>
              <a:t>целиакия</a:t>
            </a:r>
            <a:r>
              <a:rPr lang="ru-RU" sz="1400" dirty="0" smtClean="0">
                <a:solidFill>
                  <a:srgbClr val="000000"/>
                </a:solidFill>
                <a:latin typeface="Georgia" panose="02040502050405020303" pitchFamily="18" charset="0"/>
              </a:rPr>
              <a:t>, </a:t>
            </a:r>
            <a:r>
              <a:rPr lang="ru-RU" sz="1400" dirty="0" err="1" smtClean="0">
                <a:solidFill>
                  <a:srgbClr val="000000"/>
                </a:solidFill>
                <a:latin typeface="Georgia" panose="02040502050405020303" pitchFamily="18" charset="0"/>
              </a:rPr>
              <a:t>лактазная</a:t>
            </a:r>
            <a:r>
              <a:rPr lang="ru-RU" sz="1400" dirty="0" smtClean="0">
                <a:solidFill>
                  <a:srgbClr val="000000"/>
                </a:solidFill>
                <a:latin typeface="Georgia" panose="02040502050405020303" pitchFamily="18" charset="0"/>
              </a:rPr>
              <a:t> недостаточность)</a:t>
            </a:r>
          </a:p>
          <a:p>
            <a:pPr algn="just"/>
            <a:endParaRPr lang="ru-RU" sz="1400" dirty="0" smtClean="0">
              <a:solidFill>
                <a:srgbClr val="44546A">
                  <a:lumMod val="75000"/>
                </a:srgbClr>
              </a:solidFill>
              <a:latin typeface="Georgia" panose="02040502050405020303" pitchFamily="18" charset="0"/>
            </a:endParaRPr>
          </a:p>
          <a:p>
            <a:pPr algn="just"/>
            <a:endParaRPr lang="ru-RU" sz="1400" dirty="0" smtClean="0">
              <a:solidFill>
                <a:srgbClr val="44546A">
                  <a:lumMod val="75000"/>
                </a:srgbClr>
              </a:solidFill>
              <a:latin typeface="Georgia" panose="02040502050405020303" pitchFamily="18" charset="0"/>
            </a:endParaRPr>
          </a:p>
          <a:p>
            <a:pPr algn="just"/>
            <a:endParaRPr lang="ru-RU" sz="1400" dirty="0" smtClean="0">
              <a:solidFill>
                <a:srgbClr val="44546A">
                  <a:lumMod val="75000"/>
                </a:srgbClr>
              </a:solidFill>
              <a:latin typeface="Georgia" panose="02040502050405020303" pitchFamily="18" charset="0"/>
            </a:endParaRPr>
          </a:p>
        </p:txBody>
      </p:sp>
      <p:sp>
        <p:nvSpPr>
          <p:cNvPr id="21" name="TextBox 20"/>
          <p:cNvSpPr txBox="1"/>
          <p:nvPr/>
        </p:nvSpPr>
        <p:spPr>
          <a:xfrm>
            <a:off x="52798" y="2923064"/>
            <a:ext cx="2188969" cy="657009"/>
          </a:xfrm>
          <a:prstGeom prst="rect">
            <a:avLst/>
          </a:prstGeom>
          <a:solidFill>
            <a:schemeClr val="bg1"/>
          </a:solidFill>
          <a:ln w="28575">
            <a:solidFill>
              <a:srgbClr val="CD97C3"/>
            </a:solidFill>
            <a:prstDash val="sysDash"/>
          </a:ln>
        </p:spPr>
        <p:txBody>
          <a:bodyPr wrap="square" rtlCol="0" anchor="ctr">
            <a:noAutofit/>
          </a:bodyPr>
          <a:lstStyle/>
          <a:p>
            <a:pPr algn="ctr"/>
            <a:r>
              <a:rPr lang="ru-RU" sz="1200" b="1" dirty="0" smtClean="0">
                <a:solidFill>
                  <a:prstClr val="black"/>
                </a:solidFill>
                <a:latin typeface="Georgia" panose="02040502050405020303" pitchFamily="18" charset="0"/>
              </a:rPr>
              <a:t>Стул многократный, водянистый до 800-1000 мл</a:t>
            </a:r>
            <a:endParaRPr lang="ru-RU" sz="1200" b="1" dirty="0">
              <a:solidFill>
                <a:prstClr val="black"/>
              </a:solidFill>
              <a:latin typeface="Georgia" panose="02040502050405020303" pitchFamily="18" charset="0"/>
            </a:endParaRPr>
          </a:p>
        </p:txBody>
      </p:sp>
      <p:sp>
        <p:nvSpPr>
          <p:cNvPr id="22" name="TextBox 21"/>
          <p:cNvSpPr txBox="1"/>
          <p:nvPr/>
        </p:nvSpPr>
        <p:spPr>
          <a:xfrm>
            <a:off x="2435187" y="2923063"/>
            <a:ext cx="2092255" cy="657009"/>
          </a:xfrm>
          <a:prstGeom prst="rect">
            <a:avLst/>
          </a:prstGeom>
          <a:solidFill>
            <a:schemeClr val="bg1"/>
          </a:solidFill>
          <a:ln w="28575">
            <a:solidFill>
              <a:srgbClr val="CD97C3"/>
            </a:solidFill>
            <a:prstDash val="sysDash"/>
          </a:ln>
        </p:spPr>
        <p:txBody>
          <a:bodyPr wrap="square" rtlCol="0" anchor="ctr">
            <a:noAutofit/>
          </a:bodyPr>
          <a:lstStyle/>
          <a:p>
            <a:pPr algn="ctr"/>
            <a:r>
              <a:rPr lang="ru-RU" sz="1200" b="1" dirty="0" smtClean="0">
                <a:solidFill>
                  <a:prstClr val="black"/>
                </a:solidFill>
                <a:latin typeface="Georgia" panose="02040502050405020303" pitchFamily="18" charset="0"/>
              </a:rPr>
              <a:t>Жидкий, необильный, с примесью слизи и крови </a:t>
            </a:r>
            <a:endParaRPr lang="ru-RU" sz="1200" b="1" dirty="0">
              <a:solidFill>
                <a:prstClr val="black"/>
              </a:solidFill>
              <a:latin typeface="Georgia" panose="02040502050405020303" pitchFamily="18" charset="0"/>
            </a:endParaRPr>
          </a:p>
        </p:txBody>
      </p:sp>
      <p:sp>
        <p:nvSpPr>
          <p:cNvPr id="23" name="TextBox 22"/>
          <p:cNvSpPr txBox="1"/>
          <p:nvPr/>
        </p:nvSpPr>
        <p:spPr>
          <a:xfrm>
            <a:off x="4680854" y="2923062"/>
            <a:ext cx="2160240" cy="657009"/>
          </a:xfrm>
          <a:prstGeom prst="rect">
            <a:avLst/>
          </a:prstGeom>
          <a:solidFill>
            <a:schemeClr val="bg1"/>
          </a:solidFill>
          <a:ln w="28575">
            <a:solidFill>
              <a:srgbClr val="CD97C3"/>
            </a:solidFill>
            <a:prstDash val="sysDash"/>
          </a:ln>
        </p:spPr>
        <p:txBody>
          <a:bodyPr wrap="square" rtlCol="0" anchor="ctr">
            <a:noAutofit/>
          </a:bodyPr>
          <a:lstStyle/>
          <a:p>
            <a:pPr algn="ctr"/>
            <a:r>
              <a:rPr lang="ru-RU" sz="1200" b="1" dirty="0" smtClean="0">
                <a:solidFill>
                  <a:prstClr val="black"/>
                </a:solidFill>
                <a:latin typeface="Georgia" panose="02040502050405020303" pitchFamily="18" charset="0"/>
              </a:rPr>
              <a:t>Жидкий или кашицеобразный, необильный </a:t>
            </a:r>
            <a:endParaRPr lang="ru-RU" sz="1200" b="1" dirty="0">
              <a:solidFill>
                <a:prstClr val="black"/>
              </a:solidFill>
              <a:latin typeface="Georgia" panose="02040502050405020303" pitchFamily="18" charset="0"/>
            </a:endParaRPr>
          </a:p>
        </p:txBody>
      </p:sp>
      <p:sp>
        <p:nvSpPr>
          <p:cNvPr id="24" name="TextBox 23"/>
          <p:cNvSpPr txBox="1"/>
          <p:nvPr/>
        </p:nvSpPr>
        <p:spPr>
          <a:xfrm>
            <a:off x="6976938" y="2923062"/>
            <a:ext cx="2059571" cy="657009"/>
          </a:xfrm>
          <a:prstGeom prst="rect">
            <a:avLst/>
          </a:prstGeom>
          <a:solidFill>
            <a:schemeClr val="bg1"/>
          </a:solidFill>
          <a:ln w="28575">
            <a:solidFill>
              <a:srgbClr val="CD97C3"/>
            </a:solidFill>
            <a:prstDash val="sysDash"/>
          </a:ln>
        </p:spPr>
        <p:txBody>
          <a:bodyPr wrap="square" rtlCol="0" anchor="ctr">
            <a:noAutofit/>
          </a:bodyPr>
          <a:lstStyle/>
          <a:p>
            <a:pPr algn="ctr"/>
            <a:r>
              <a:rPr lang="ru-RU" sz="1200" b="1" dirty="0" err="1" smtClean="0">
                <a:solidFill>
                  <a:prstClr val="black"/>
                </a:solidFill>
                <a:latin typeface="Georgia" panose="02040502050405020303" pitchFamily="18" charset="0"/>
              </a:rPr>
              <a:t>Полифекалия</a:t>
            </a:r>
            <a:r>
              <a:rPr lang="ru-RU" sz="1200" b="1" dirty="0" smtClean="0">
                <a:solidFill>
                  <a:prstClr val="black"/>
                </a:solidFill>
                <a:latin typeface="Georgia" panose="02040502050405020303" pitchFamily="18" charset="0"/>
              </a:rPr>
              <a:t>, </a:t>
            </a:r>
            <a:r>
              <a:rPr lang="ru-RU" sz="1200" b="1" dirty="0" err="1" smtClean="0">
                <a:solidFill>
                  <a:prstClr val="black"/>
                </a:solidFill>
                <a:latin typeface="Georgia" panose="02040502050405020303" pitchFamily="18" charset="0"/>
              </a:rPr>
              <a:t>стеаторея</a:t>
            </a:r>
            <a:endParaRPr lang="ru-RU" sz="1200" b="1" dirty="0">
              <a:solidFill>
                <a:prstClr val="black"/>
              </a:solidFill>
              <a:latin typeface="Georgia" panose="02040502050405020303" pitchFamily="18" charset="0"/>
            </a:endParaRPr>
          </a:p>
        </p:txBody>
      </p:sp>
      <p:cxnSp>
        <p:nvCxnSpPr>
          <p:cNvPr id="25" name="Прямая со стрелкой 24"/>
          <p:cNvCxnSpPr>
            <a:stCxn id="11" idx="2"/>
            <a:endCxn id="21" idx="0"/>
          </p:cNvCxnSpPr>
          <p:nvPr/>
        </p:nvCxnSpPr>
        <p:spPr>
          <a:xfrm flipH="1">
            <a:off x="1147283" y="2686503"/>
            <a:ext cx="1" cy="23656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7" name="Прямая со стрелкой 26"/>
          <p:cNvCxnSpPr>
            <a:stCxn id="21" idx="2"/>
            <a:endCxn id="16" idx="0"/>
          </p:cNvCxnSpPr>
          <p:nvPr/>
        </p:nvCxnSpPr>
        <p:spPr>
          <a:xfrm>
            <a:off x="1147283" y="3580073"/>
            <a:ext cx="0" cy="23387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6" name="Прямая со стрелкой 35"/>
          <p:cNvCxnSpPr>
            <a:stCxn id="13" idx="2"/>
            <a:endCxn id="22" idx="0"/>
          </p:cNvCxnSpPr>
          <p:nvPr/>
        </p:nvCxnSpPr>
        <p:spPr>
          <a:xfrm flipH="1">
            <a:off x="3481315" y="2686503"/>
            <a:ext cx="1" cy="23656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9" name="Прямая со стрелкой 38"/>
          <p:cNvCxnSpPr>
            <a:stCxn id="22" idx="2"/>
            <a:endCxn id="18" idx="0"/>
          </p:cNvCxnSpPr>
          <p:nvPr/>
        </p:nvCxnSpPr>
        <p:spPr>
          <a:xfrm flipH="1">
            <a:off x="3481314" y="3580072"/>
            <a:ext cx="1" cy="23222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42" name="Прямая со стрелкой 41"/>
          <p:cNvCxnSpPr>
            <a:stCxn id="14" idx="2"/>
            <a:endCxn id="23" idx="0"/>
          </p:cNvCxnSpPr>
          <p:nvPr/>
        </p:nvCxnSpPr>
        <p:spPr>
          <a:xfrm>
            <a:off x="5760974" y="2686503"/>
            <a:ext cx="0" cy="23655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45" name="Прямая со стрелкой 44"/>
          <p:cNvCxnSpPr>
            <a:stCxn id="23" idx="2"/>
            <a:endCxn id="19" idx="0"/>
          </p:cNvCxnSpPr>
          <p:nvPr/>
        </p:nvCxnSpPr>
        <p:spPr>
          <a:xfrm>
            <a:off x="5760974" y="3580071"/>
            <a:ext cx="5206" cy="23222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50" name="Прямая со стрелкой 49"/>
          <p:cNvCxnSpPr>
            <a:stCxn id="15" idx="2"/>
            <a:endCxn id="24" idx="0"/>
          </p:cNvCxnSpPr>
          <p:nvPr/>
        </p:nvCxnSpPr>
        <p:spPr>
          <a:xfrm>
            <a:off x="8003958" y="2686503"/>
            <a:ext cx="2766" cy="23655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54" name="Прямая со стрелкой 53"/>
          <p:cNvCxnSpPr>
            <a:stCxn id="24" idx="2"/>
            <a:endCxn id="20" idx="0"/>
          </p:cNvCxnSpPr>
          <p:nvPr/>
        </p:nvCxnSpPr>
        <p:spPr>
          <a:xfrm>
            <a:off x="8006724" y="3580071"/>
            <a:ext cx="0" cy="23222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a:xfrm>
            <a:off x="7340646" y="0"/>
            <a:ext cx="1332156" cy="365125"/>
          </a:xfrm>
        </p:spPr>
        <p:txBody>
          <a:bodyPr/>
          <a:lstStyle/>
          <a:p>
            <a:fld id="{A2885E78-1F86-4A3D-9EE1-B0103B1CEF15}" type="slidenum">
              <a:rPr lang="en-US" smtClean="0">
                <a:solidFill>
                  <a:srgbClr val="000000"/>
                </a:solidFill>
              </a:rPr>
              <a:pPr/>
              <a:t>11</a:t>
            </a:fld>
            <a:endParaRPr lang="en-US" dirty="0">
              <a:solidFill>
                <a:srgbClr val="000000"/>
              </a:solidFill>
            </a:endParaRPr>
          </a:p>
        </p:txBody>
      </p:sp>
      <p:sp>
        <p:nvSpPr>
          <p:cNvPr id="28" name="TextBox 27"/>
          <p:cNvSpPr txBox="1"/>
          <p:nvPr/>
        </p:nvSpPr>
        <p:spPr>
          <a:xfrm>
            <a:off x="-19699" y="1357616"/>
            <a:ext cx="4522934" cy="276999"/>
          </a:xfrm>
          <a:prstGeom prst="rect">
            <a:avLst/>
          </a:prstGeom>
          <a:noFill/>
        </p:spPr>
        <p:txBody>
          <a:bodyPr wrap="square" rtlCol="0">
            <a:spAutoFit/>
          </a:bodyPr>
          <a:lstStyle/>
          <a:p>
            <a:r>
              <a:rPr lang="en-US" sz="1200" dirty="0" smtClean="0">
                <a:latin typeface="Georgia" panose="02040502050405020303" pitchFamily="18" charset="0"/>
              </a:rPr>
              <a:t>RUHID172191 </a:t>
            </a:r>
            <a:r>
              <a:rPr lang="ru-RU" sz="1200" dirty="0" smtClean="0">
                <a:latin typeface="Georgia" panose="02040502050405020303" pitchFamily="18" charset="0"/>
              </a:rPr>
              <a:t>от 30 августа 2017</a:t>
            </a:r>
            <a:endParaRPr lang="ru-RU" sz="1200" dirty="0">
              <a:latin typeface="Georgia" panose="02040502050405020303" pitchFamily="18" charset="0"/>
            </a:endParaRPr>
          </a:p>
        </p:txBody>
      </p:sp>
    </p:spTree>
    <p:extLst>
      <p:ext uri="{BB962C8B-B14F-4D97-AF65-F5344CB8AC3E}">
        <p14:creationId xmlns:p14="http://schemas.microsoft.com/office/powerpoint/2010/main" val="2744996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2" name="Пятиугольник 11"/>
          <p:cNvSpPr/>
          <p:nvPr/>
        </p:nvSpPr>
        <p:spPr>
          <a:xfrm>
            <a:off x="0" y="79154"/>
            <a:ext cx="8818605" cy="1416962"/>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Georgia" panose="02040502050405020303" pitchFamily="18" charset="0"/>
            </a:endParaRPr>
          </a:p>
        </p:txBody>
      </p:sp>
      <p:sp>
        <p:nvSpPr>
          <p:cNvPr id="10" name="Пятиугольник 9"/>
          <p:cNvSpPr/>
          <p:nvPr/>
        </p:nvSpPr>
        <p:spPr>
          <a:xfrm>
            <a:off x="0" y="178035"/>
            <a:ext cx="8676502" cy="1219200"/>
          </a:xfrm>
          <a:prstGeom prst="homePlate">
            <a:avLst/>
          </a:prstGeom>
          <a:solidFill>
            <a:srgbClr val="CD9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Georgia" panose="02040502050405020303" pitchFamily="18" charset="0"/>
            </a:endParaRPr>
          </a:p>
        </p:txBody>
      </p:sp>
      <p:sp>
        <p:nvSpPr>
          <p:cNvPr id="17" name="Прямоугольник 16"/>
          <p:cNvSpPr/>
          <p:nvPr/>
        </p:nvSpPr>
        <p:spPr>
          <a:xfrm>
            <a:off x="2209800" y="6546445"/>
            <a:ext cx="6935297" cy="307777"/>
          </a:xfrm>
          <a:prstGeom prst="rect">
            <a:avLst/>
          </a:prstGeom>
        </p:spPr>
        <p:txBody>
          <a:bodyPr wrap="square">
            <a:spAutoFit/>
          </a:bodyPr>
          <a:lstStyle/>
          <a:p>
            <a:pPr algn="r"/>
            <a:r>
              <a:rPr lang="sv-SE" sz="1400" i="1" dirty="0">
                <a:solidFill>
                  <a:prstClr val="black"/>
                </a:solidFill>
                <a:latin typeface="Georgia" panose="02040502050405020303" pitchFamily="18" charset="0"/>
              </a:rPr>
              <a:t>Deshpande A, Lever DS, Soffer E. 2013;</a:t>
            </a:r>
            <a:r>
              <a:rPr lang="ru-RU" sz="1400" i="1" dirty="0">
                <a:solidFill>
                  <a:prstClr val="black"/>
                </a:solidFill>
                <a:latin typeface="Georgia" panose="02040502050405020303" pitchFamily="18" charset="0"/>
              </a:rPr>
              <a:t> </a:t>
            </a:r>
            <a:r>
              <a:rPr lang="en-US" sz="1400" i="1" dirty="0">
                <a:solidFill>
                  <a:prstClr val="black"/>
                </a:solidFill>
                <a:latin typeface="Georgia" panose="02040502050405020303" pitchFamily="18" charset="0"/>
              </a:rPr>
              <a:t>Riddle MS, DuPont HL, Connor BA. </a:t>
            </a:r>
            <a:r>
              <a:rPr lang="ru-RU" sz="1400" i="1" dirty="0">
                <a:solidFill>
                  <a:prstClr val="black"/>
                </a:solidFill>
                <a:latin typeface="Georgia" panose="02040502050405020303" pitchFamily="18" charset="0"/>
              </a:rPr>
              <a:t>2016</a:t>
            </a:r>
          </a:p>
        </p:txBody>
      </p:sp>
      <p:sp>
        <p:nvSpPr>
          <p:cNvPr id="8" name="Пятиугольник 7"/>
          <p:cNvSpPr/>
          <p:nvPr/>
        </p:nvSpPr>
        <p:spPr>
          <a:xfrm>
            <a:off x="0" y="0"/>
            <a:ext cx="8496300" cy="1219200"/>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prstClr val="black"/>
              </a:solidFill>
              <a:latin typeface="Georgia" panose="02040502050405020303" pitchFamily="18" charset="0"/>
            </a:endParaRPr>
          </a:p>
        </p:txBody>
      </p:sp>
      <p:sp>
        <p:nvSpPr>
          <p:cNvPr id="9" name="Прямоугольник 8"/>
          <p:cNvSpPr/>
          <p:nvPr/>
        </p:nvSpPr>
        <p:spPr>
          <a:xfrm>
            <a:off x="3014343" y="1928217"/>
            <a:ext cx="2171700" cy="440238"/>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a:solidFill>
                  <a:prstClr val="black"/>
                </a:solidFill>
                <a:latin typeface="Georgia" panose="02040502050405020303" pitchFamily="18" charset="0"/>
              </a:rPr>
              <a:t>Острая диарея</a:t>
            </a:r>
          </a:p>
        </p:txBody>
      </p:sp>
      <p:sp>
        <p:nvSpPr>
          <p:cNvPr id="13" name="Прямоугольник 12"/>
          <p:cNvSpPr/>
          <p:nvPr/>
        </p:nvSpPr>
        <p:spPr>
          <a:xfrm>
            <a:off x="397727" y="2540979"/>
            <a:ext cx="3268087" cy="662493"/>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a:solidFill>
                  <a:prstClr val="black"/>
                </a:solidFill>
                <a:latin typeface="Georgia" panose="02040502050405020303" pitchFamily="18" charset="0"/>
              </a:rPr>
              <a:t>Водянистая диарея</a:t>
            </a:r>
          </a:p>
        </p:txBody>
      </p:sp>
      <p:sp>
        <p:nvSpPr>
          <p:cNvPr id="14" name="Прямоугольник 13"/>
          <p:cNvSpPr/>
          <p:nvPr/>
        </p:nvSpPr>
        <p:spPr>
          <a:xfrm>
            <a:off x="4652226" y="2540978"/>
            <a:ext cx="3268087" cy="662493"/>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a:solidFill>
                  <a:prstClr val="black"/>
                </a:solidFill>
                <a:latin typeface="Georgia" panose="02040502050405020303" pitchFamily="18" charset="0"/>
              </a:rPr>
              <a:t>Диарея с примесью крови</a:t>
            </a:r>
          </a:p>
          <a:p>
            <a:pPr algn="ctr"/>
            <a:r>
              <a:rPr lang="ru-RU" sz="1600" b="1" dirty="0">
                <a:solidFill>
                  <a:prstClr val="black"/>
                </a:solidFill>
                <a:latin typeface="Georgia" panose="02040502050405020303" pitchFamily="18" charset="0"/>
              </a:rPr>
              <a:t>Температура </a:t>
            </a:r>
            <a:r>
              <a:rPr lang="en-US" sz="1600" b="1" dirty="0">
                <a:solidFill>
                  <a:prstClr val="black"/>
                </a:solidFill>
                <a:latin typeface="Georgia" panose="02040502050405020303" pitchFamily="18" charset="0"/>
              </a:rPr>
              <a:t>≥38,5</a:t>
            </a:r>
            <a:r>
              <a:rPr lang="en-US" sz="1600" b="1" baseline="30000" dirty="0">
                <a:solidFill>
                  <a:prstClr val="black"/>
                </a:solidFill>
                <a:latin typeface="Georgia" panose="02040502050405020303" pitchFamily="18" charset="0"/>
              </a:rPr>
              <a:t>o</a:t>
            </a:r>
            <a:r>
              <a:rPr lang="en-US" sz="1600" b="1" dirty="0">
                <a:solidFill>
                  <a:prstClr val="black"/>
                </a:solidFill>
                <a:latin typeface="Georgia" panose="02040502050405020303" pitchFamily="18" charset="0"/>
              </a:rPr>
              <a:t>C</a:t>
            </a:r>
            <a:endParaRPr lang="ru-RU" sz="1600" b="1" dirty="0">
              <a:solidFill>
                <a:prstClr val="black"/>
              </a:solidFill>
              <a:latin typeface="Georgia" panose="02040502050405020303" pitchFamily="18" charset="0"/>
            </a:endParaRPr>
          </a:p>
        </p:txBody>
      </p:sp>
      <p:sp>
        <p:nvSpPr>
          <p:cNvPr id="18" name="Прямоугольник 17"/>
          <p:cNvSpPr/>
          <p:nvPr/>
        </p:nvSpPr>
        <p:spPr>
          <a:xfrm>
            <a:off x="399404" y="3488327"/>
            <a:ext cx="3268087" cy="403429"/>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Font typeface="Wingdings" panose="05000000000000000000" pitchFamily="2" charset="2"/>
              <a:buChar char="v"/>
            </a:pPr>
            <a:r>
              <a:rPr lang="ru-RU" sz="1400" b="1" dirty="0" err="1">
                <a:solidFill>
                  <a:prstClr val="black"/>
                </a:solidFill>
                <a:latin typeface="Georgia" panose="02040502050405020303" pitchFamily="18" charset="0"/>
              </a:rPr>
              <a:t>Регидратация</a:t>
            </a:r>
            <a:endParaRPr lang="ru-RU" sz="1400" b="1" dirty="0">
              <a:solidFill>
                <a:prstClr val="black"/>
              </a:solidFill>
              <a:latin typeface="Georgia" panose="02040502050405020303" pitchFamily="18" charset="0"/>
            </a:endParaRPr>
          </a:p>
          <a:p>
            <a:pPr marL="285750" indent="-285750" algn="ctr">
              <a:buFont typeface="Wingdings" panose="05000000000000000000" pitchFamily="2" charset="2"/>
              <a:buChar char="v"/>
            </a:pPr>
            <a:r>
              <a:rPr lang="ru-RU" sz="1400" b="1" dirty="0">
                <a:solidFill>
                  <a:prstClr val="black"/>
                </a:solidFill>
                <a:latin typeface="Georgia" panose="02040502050405020303" pitchFamily="18" charset="0"/>
              </a:rPr>
              <a:t>Симптоматическая терапия</a:t>
            </a:r>
            <a:endParaRPr lang="ru-RU" sz="1400" dirty="0">
              <a:solidFill>
                <a:prstClr val="black"/>
              </a:solidFill>
              <a:latin typeface="Georgia" panose="02040502050405020303" pitchFamily="18" charset="0"/>
            </a:endParaRPr>
          </a:p>
        </p:txBody>
      </p:sp>
      <p:sp>
        <p:nvSpPr>
          <p:cNvPr id="20" name="Прямоугольник 19"/>
          <p:cNvSpPr/>
          <p:nvPr/>
        </p:nvSpPr>
        <p:spPr>
          <a:xfrm>
            <a:off x="4653903" y="3488327"/>
            <a:ext cx="3268087" cy="403429"/>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Font typeface="Wingdings" panose="05000000000000000000" pitchFamily="2" charset="2"/>
              <a:buChar char="v"/>
            </a:pPr>
            <a:r>
              <a:rPr lang="ru-RU" sz="1400" b="1" dirty="0" err="1">
                <a:solidFill>
                  <a:prstClr val="black"/>
                </a:solidFill>
                <a:latin typeface="Georgia" panose="02040502050405020303" pitchFamily="18" charset="0"/>
              </a:rPr>
              <a:t>Регидратация</a:t>
            </a:r>
            <a:endParaRPr lang="ru-RU" sz="1400" b="1" dirty="0">
              <a:solidFill>
                <a:prstClr val="black"/>
              </a:solidFill>
              <a:latin typeface="Georgia" panose="02040502050405020303" pitchFamily="18" charset="0"/>
            </a:endParaRPr>
          </a:p>
          <a:p>
            <a:pPr marL="285750" indent="-285750" algn="ctr">
              <a:buFont typeface="Wingdings" panose="05000000000000000000" pitchFamily="2" charset="2"/>
              <a:buChar char="v"/>
            </a:pPr>
            <a:r>
              <a:rPr lang="ru-RU" sz="1400" b="1" dirty="0">
                <a:solidFill>
                  <a:prstClr val="black"/>
                </a:solidFill>
                <a:latin typeface="Georgia" panose="02040502050405020303" pitchFamily="18" charset="0"/>
              </a:rPr>
              <a:t>Симптоматическая терапия</a:t>
            </a:r>
            <a:r>
              <a:rPr lang="ru-RU" sz="1400" b="1" dirty="0">
                <a:solidFill>
                  <a:srgbClr val="FF0000"/>
                </a:solidFill>
                <a:latin typeface="Georgia" panose="02040502050405020303" pitchFamily="18" charset="0"/>
              </a:rPr>
              <a:t>*</a:t>
            </a:r>
            <a:endParaRPr lang="ru-RU" sz="1400" dirty="0">
              <a:solidFill>
                <a:srgbClr val="FF0000"/>
              </a:solidFill>
              <a:latin typeface="Georgia" panose="02040502050405020303" pitchFamily="18" charset="0"/>
            </a:endParaRPr>
          </a:p>
        </p:txBody>
      </p:sp>
      <p:sp>
        <p:nvSpPr>
          <p:cNvPr id="22" name="Прямоугольник 21"/>
          <p:cNvSpPr/>
          <p:nvPr/>
        </p:nvSpPr>
        <p:spPr>
          <a:xfrm>
            <a:off x="4346863" y="5416669"/>
            <a:ext cx="1941084" cy="824722"/>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a:solidFill>
                  <a:prstClr val="black"/>
                </a:solidFill>
                <a:latin typeface="Georgia" panose="02040502050405020303" pitchFamily="18" charset="0"/>
              </a:rPr>
              <a:t>Эмпирическая антибиотикотерапия</a:t>
            </a:r>
            <a:endParaRPr lang="ru-RU" sz="1200" dirty="0">
              <a:solidFill>
                <a:prstClr val="black"/>
              </a:solidFill>
              <a:latin typeface="Georgia" panose="02040502050405020303" pitchFamily="18" charset="0"/>
            </a:endParaRPr>
          </a:p>
        </p:txBody>
      </p:sp>
      <p:sp>
        <p:nvSpPr>
          <p:cNvPr id="23" name="Прямоугольник 22"/>
          <p:cNvSpPr/>
          <p:nvPr/>
        </p:nvSpPr>
        <p:spPr>
          <a:xfrm>
            <a:off x="4654765" y="4240850"/>
            <a:ext cx="3265547" cy="474411"/>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a:solidFill>
                  <a:prstClr val="black"/>
                </a:solidFill>
                <a:latin typeface="Georgia" panose="02040502050405020303" pitchFamily="18" charset="0"/>
              </a:rPr>
              <a:t>Посев кала на кишечную группу, ПЦР</a:t>
            </a:r>
            <a:endParaRPr lang="ru-RU" sz="1200" dirty="0">
              <a:solidFill>
                <a:prstClr val="black"/>
              </a:solidFill>
              <a:latin typeface="Georgia" panose="02040502050405020303" pitchFamily="18" charset="0"/>
            </a:endParaRPr>
          </a:p>
        </p:txBody>
      </p:sp>
      <p:sp>
        <p:nvSpPr>
          <p:cNvPr id="24" name="Прямоугольник 23"/>
          <p:cNvSpPr/>
          <p:nvPr/>
        </p:nvSpPr>
        <p:spPr>
          <a:xfrm>
            <a:off x="6435165" y="5416669"/>
            <a:ext cx="1905988" cy="824722"/>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b="1" dirty="0">
                <a:solidFill>
                  <a:prstClr val="black"/>
                </a:solidFill>
                <a:latin typeface="Georgia" panose="02040502050405020303" pitchFamily="18" charset="0"/>
              </a:rPr>
              <a:t>Специфическая антибиотикотерапия</a:t>
            </a:r>
            <a:endParaRPr lang="ru-RU" sz="1100" dirty="0">
              <a:solidFill>
                <a:prstClr val="black"/>
              </a:solidFill>
              <a:latin typeface="Georgia" panose="02040502050405020303" pitchFamily="18" charset="0"/>
            </a:endParaRPr>
          </a:p>
        </p:txBody>
      </p:sp>
      <p:cxnSp>
        <p:nvCxnSpPr>
          <p:cNvPr id="26" name="Прямая со стрелкой 25"/>
          <p:cNvCxnSpPr>
            <a:stCxn id="13" idx="2"/>
            <a:endCxn id="18" idx="0"/>
          </p:cNvCxnSpPr>
          <p:nvPr/>
        </p:nvCxnSpPr>
        <p:spPr>
          <a:xfrm>
            <a:off x="2031771" y="3203472"/>
            <a:ext cx="1677" cy="28485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7" name="Прямая со стрелкой 26"/>
          <p:cNvCxnSpPr>
            <a:stCxn id="14" idx="2"/>
            <a:endCxn id="20" idx="0"/>
          </p:cNvCxnSpPr>
          <p:nvPr/>
        </p:nvCxnSpPr>
        <p:spPr>
          <a:xfrm>
            <a:off x="6286270" y="3203471"/>
            <a:ext cx="1677" cy="28485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0" name="Прямая со стрелкой 29"/>
          <p:cNvCxnSpPr>
            <a:endCxn id="13" idx="0"/>
          </p:cNvCxnSpPr>
          <p:nvPr/>
        </p:nvCxnSpPr>
        <p:spPr>
          <a:xfrm>
            <a:off x="2031771" y="2148336"/>
            <a:ext cx="0" cy="39264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3" name="Прямая со стрелкой 32"/>
          <p:cNvCxnSpPr>
            <a:stCxn id="9" idx="1"/>
          </p:cNvCxnSpPr>
          <p:nvPr/>
        </p:nvCxnSpPr>
        <p:spPr>
          <a:xfrm flipH="1">
            <a:off x="2031484" y="2148336"/>
            <a:ext cx="982859" cy="0"/>
          </a:xfrm>
          <a:prstGeom prst="straightConnector1">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6" name="Прямая со стрелкой 35"/>
          <p:cNvCxnSpPr>
            <a:endCxn id="14" idx="0"/>
          </p:cNvCxnSpPr>
          <p:nvPr/>
        </p:nvCxnSpPr>
        <p:spPr>
          <a:xfrm>
            <a:off x="6286270" y="2161089"/>
            <a:ext cx="0" cy="37988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9" name="Прямая со стрелкой 38"/>
          <p:cNvCxnSpPr>
            <a:stCxn id="9" idx="3"/>
          </p:cNvCxnSpPr>
          <p:nvPr/>
        </p:nvCxnSpPr>
        <p:spPr>
          <a:xfrm>
            <a:off x="5186043" y="2148336"/>
            <a:ext cx="1100226" cy="0"/>
          </a:xfrm>
          <a:prstGeom prst="straightConnector1">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5" name="Прямая со стрелкой 44"/>
          <p:cNvCxnSpPr>
            <a:stCxn id="18" idx="2"/>
          </p:cNvCxnSpPr>
          <p:nvPr/>
        </p:nvCxnSpPr>
        <p:spPr>
          <a:xfrm>
            <a:off x="2033448" y="3891756"/>
            <a:ext cx="0" cy="586299"/>
          </a:xfrm>
          <a:prstGeom prst="straightConnector1">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9" name="Прямая со стрелкой 48"/>
          <p:cNvCxnSpPr>
            <a:endCxn id="23" idx="1"/>
          </p:cNvCxnSpPr>
          <p:nvPr/>
        </p:nvCxnSpPr>
        <p:spPr>
          <a:xfrm flipV="1">
            <a:off x="2031484" y="4478056"/>
            <a:ext cx="2623281" cy="1162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52" name="Прямая со стрелкой 51"/>
          <p:cNvCxnSpPr>
            <a:stCxn id="20" idx="2"/>
            <a:endCxn id="23" idx="0"/>
          </p:cNvCxnSpPr>
          <p:nvPr/>
        </p:nvCxnSpPr>
        <p:spPr>
          <a:xfrm flipH="1">
            <a:off x="6287539" y="3891756"/>
            <a:ext cx="408" cy="349094"/>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56" name="Прямая со стрелкой 55"/>
          <p:cNvCxnSpPr>
            <a:endCxn id="22" idx="0"/>
          </p:cNvCxnSpPr>
          <p:nvPr/>
        </p:nvCxnSpPr>
        <p:spPr>
          <a:xfrm>
            <a:off x="5299857" y="4715261"/>
            <a:ext cx="17548" cy="70140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62" name="TextBox 61"/>
          <p:cNvSpPr txBox="1"/>
          <p:nvPr/>
        </p:nvSpPr>
        <p:spPr>
          <a:xfrm>
            <a:off x="137793" y="5533505"/>
            <a:ext cx="4089898" cy="707886"/>
          </a:xfrm>
          <a:prstGeom prst="rect">
            <a:avLst/>
          </a:prstGeom>
          <a:noFill/>
        </p:spPr>
        <p:txBody>
          <a:bodyPr wrap="square" rtlCol="0">
            <a:spAutoFit/>
          </a:bodyPr>
          <a:lstStyle/>
          <a:p>
            <a:pPr algn="ctr"/>
            <a:r>
              <a:rPr lang="ru-RU" sz="1000" dirty="0">
                <a:solidFill>
                  <a:srgbClr val="FF0000"/>
                </a:solidFill>
                <a:latin typeface="Georgia" panose="02040502050405020303" pitchFamily="18" charset="0"/>
              </a:rPr>
              <a:t>*</a:t>
            </a:r>
            <a:r>
              <a:rPr lang="ru-RU" sz="1000" dirty="0">
                <a:solidFill>
                  <a:prstClr val="black"/>
                </a:solidFill>
                <a:latin typeface="Georgia" panose="02040502050405020303" pitchFamily="18" charset="0"/>
              </a:rPr>
              <a:t>При отсутствии противопоказаний (подозрение на ВЗК, </a:t>
            </a:r>
            <a:r>
              <a:rPr lang="ru-RU" sz="1000" dirty="0" err="1">
                <a:solidFill>
                  <a:prstClr val="black"/>
                </a:solidFill>
                <a:latin typeface="Georgia" panose="02040502050405020303" pitchFamily="18" charset="0"/>
              </a:rPr>
              <a:t>дивертикулез</a:t>
            </a:r>
            <a:r>
              <a:rPr lang="ru-RU" sz="1000" dirty="0">
                <a:solidFill>
                  <a:prstClr val="black"/>
                </a:solidFill>
                <a:latin typeface="Georgia" panose="02040502050405020303" pitchFamily="18" charset="0"/>
              </a:rPr>
              <a:t>, псевдомембранозный колит и бактериальный энтероколит, индуцированный </a:t>
            </a:r>
            <a:r>
              <a:rPr lang="ru-RU" sz="1000" i="1" dirty="0" err="1">
                <a:solidFill>
                  <a:prstClr val="black"/>
                </a:solidFill>
                <a:latin typeface="Georgia" panose="02040502050405020303" pitchFamily="18" charset="0"/>
              </a:rPr>
              <a:t>Salmonella</a:t>
            </a:r>
            <a:r>
              <a:rPr lang="ru-RU" sz="1000" dirty="0">
                <a:solidFill>
                  <a:prstClr val="black"/>
                </a:solidFill>
                <a:latin typeface="Georgia" panose="02040502050405020303" pitchFamily="18" charset="0"/>
              </a:rPr>
              <a:t>, </a:t>
            </a:r>
            <a:r>
              <a:rPr lang="ru-RU" sz="1000" i="1" dirty="0" err="1">
                <a:solidFill>
                  <a:prstClr val="black"/>
                </a:solidFill>
                <a:latin typeface="Georgia" panose="02040502050405020303" pitchFamily="18" charset="0"/>
              </a:rPr>
              <a:t>Shigellа</a:t>
            </a:r>
            <a:r>
              <a:rPr lang="ru-RU" sz="1000" dirty="0">
                <a:solidFill>
                  <a:prstClr val="black"/>
                </a:solidFill>
                <a:latin typeface="Georgia" panose="02040502050405020303" pitchFamily="18" charset="0"/>
              </a:rPr>
              <a:t> и </a:t>
            </a:r>
            <a:r>
              <a:rPr lang="ru-RU" sz="1000" i="1" dirty="0" err="1">
                <a:solidFill>
                  <a:prstClr val="black"/>
                </a:solidFill>
                <a:latin typeface="Georgia" panose="02040502050405020303" pitchFamily="18" charset="0"/>
              </a:rPr>
              <a:t>Campylobacter</a:t>
            </a:r>
            <a:r>
              <a:rPr lang="ru-RU" sz="1000" dirty="0">
                <a:solidFill>
                  <a:prstClr val="black"/>
                </a:solidFill>
                <a:latin typeface="Georgia" panose="02040502050405020303" pitchFamily="18" charset="0"/>
              </a:rPr>
              <a:t>)</a:t>
            </a:r>
          </a:p>
        </p:txBody>
      </p:sp>
      <p:cxnSp>
        <p:nvCxnSpPr>
          <p:cNvPr id="70" name="Прямая со стрелкой 69"/>
          <p:cNvCxnSpPr>
            <a:endCxn id="24" idx="0"/>
          </p:cNvCxnSpPr>
          <p:nvPr/>
        </p:nvCxnSpPr>
        <p:spPr>
          <a:xfrm>
            <a:off x="7388159" y="4715261"/>
            <a:ext cx="0" cy="70140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76" name="TextBox 75"/>
          <p:cNvSpPr txBox="1"/>
          <p:nvPr/>
        </p:nvSpPr>
        <p:spPr>
          <a:xfrm>
            <a:off x="442814" y="4542745"/>
            <a:ext cx="3224677" cy="523220"/>
          </a:xfrm>
          <a:prstGeom prst="rect">
            <a:avLst/>
          </a:prstGeom>
          <a:noFill/>
        </p:spPr>
        <p:txBody>
          <a:bodyPr wrap="square" rtlCol="0">
            <a:spAutoFit/>
          </a:bodyPr>
          <a:lstStyle/>
          <a:p>
            <a:pPr algn="ctr"/>
            <a:r>
              <a:rPr lang="ru-RU" sz="1400" b="1" dirty="0">
                <a:solidFill>
                  <a:prstClr val="black"/>
                </a:solidFill>
                <a:latin typeface="Georgia" panose="02040502050405020303" pitchFamily="18" charset="0"/>
              </a:rPr>
              <a:t>Отсутствие положительной динамики в течение 2 суток</a:t>
            </a:r>
          </a:p>
        </p:txBody>
      </p:sp>
      <p:sp>
        <p:nvSpPr>
          <p:cNvPr id="77" name="TextBox 76"/>
          <p:cNvSpPr txBox="1"/>
          <p:nvPr/>
        </p:nvSpPr>
        <p:spPr>
          <a:xfrm>
            <a:off x="7428191" y="4769168"/>
            <a:ext cx="2047177" cy="400110"/>
          </a:xfrm>
          <a:prstGeom prst="rect">
            <a:avLst/>
          </a:prstGeom>
          <a:noFill/>
        </p:spPr>
        <p:txBody>
          <a:bodyPr wrap="square" rtlCol="0">
            <a:spAutoFit/>
          </a:bodyPr>
          <a:lstStyle/>
          <a:p>
            <a:r>
              <a:rPr lang="ru-RU" sz="1000" b="1" dirty="0">
                <a:solidFill>
                  <a:prstClr val="black"/>
                </a:solidFill>
                <a:latin typeface="Georgia" panose="02040502050405020303" pitchFamily="18" charset="0"/>
              </a:rPr>
              <a:t>Патоген идентифицирован</a:t>
            </a:r>
          </a:p>
        </p:txBody>
      </p:sp>
      <p:sp>
        <p:nvSpPr>
          <p:cNvPr id="80" name="TextBox 79"/>
          <p:cNvSpPr txBox="1"/>
          <p:nvPr/>
        </p:nvSpPr>
        <p:spPr>
          <a:xfrm>
            <a:off x="3179868" y="4784291"/>
            <a:ext cx="2047177" cy="400110"/>
          </a:xfrm>
          <a:prstGeom prst="rect">
            <a:avLst/>
          </a:prstGeom>
          <a:noFill/>
        </p:spPr>
        <p:txBody>
          <a:bodyPr wrap="square" rtlCol="0">
            <a:spAutoFit/>
          </a:bodyPr>
          <a:lstStyle/>
          <a:p>
            <a:pPr algn="r"/>
            <a:r>
              <a:rPr lang="ru-RU" sz="1000" b="1" dirty="0">
                <a:solidFill>
                  <a:prstClr val="black"/>
                </a:solidFill>
                <a:latin typeface="Georgia" panose="02040502050405020303" pitchFamily="18" charset="0"/>
              </a:rPr>
              <a:t>Патоген не идентифицирован</a:t>
            </a:r>
          </a:p>
        </p:txBody>
      </p:sp>
      <p:sp>
        <p:nvSpPr>
          <p:cNvPr id="81" name="TextBox 80"/>
          <p:cNvSpPr txBox="1"/>
          <p:nvPr/>
        </p:nvSpPr>
        <p:spPr>
          <a:xfrm>
            <a:off x="35575" y="79154"/>
            <a:ext cx="7937500" cy="954107"/>
          </a:xfrm>
          <a:prstGeom prst="rect">
            <a:avLst/>
          </a:prstGeom>
          <a:noFill/>
        </p:spPr>
        <p:txBody>
          <a:bodyPr wrap="square" rtlCol="0">
            <a:spAutoFit/>
          </a:bodyPr>
          <a:lstStyle/>
          <a:p>
            <a:pPr algn="ctr"/>
            <a:r>
              <a:rPr lang="ru-RU" sz="2800" b="1" dirty="0">
                <a:solidFill>
                  <a:prstClr val="black"/>
                </a:solidFill>
                <a:effectLst>
                  <a:glow rad="101600">
                    <a:prstClr val="white">
                      <a:alpha val="60000"/>
                    </a:prstClr>
                  </a:glow>
                </a:effectLst>
                <a:latin typeface="Georgia" panose="02040502050405020303" pitchFamily="18" charset="0"/>
              </a:rPr>
              <a:t>Диагностическая и терапевтическая тактика при острой диарее</a:t>
            </a:r>
          </a:p>
        </p:txBody>
      </p:sp>
      <p:sp>
        <p:nvSpPr>
          <p:cNvPr id="31" name="TextBox 30"/>
          <p:cNvSpPr txBox="1"/>
          <p:nvPr/>
        </p:nvSpPr>
        <p:spPr>
          <a:xfrm>
            <a:off x="0" y="6451600"/>
            <a:ext cx="800100" cy="368300"/>
          </a:xfrm>
          <a:prstGeom prst="rect">
            <a:avLst/>
          </a:prstGeom>
          <a:noFill/>
        </p:spPr>
        <p:txBody>
          <a:bodyPr wrap="square" rtlCol="0">
            <a:spAutoFit/>
          </a:bodyPr>
          <a:lstStyle/>
          <a:p>
            <a:r>
              <a:rPr lang="ru-RU" dirty="0">
                <a:solidFill>
                  <a:prstClr val="black"/>
                </a:solidFill>
                <a:latin typeface="Georgia" panose="02040502050405020303" pitchFamily="18" charset="0"/>
              </a:rPr>
              <a:t>12</a:t>
            </a:r>
          </a:p>
        </p:txBody>
      </p:sp>
      <p:sp>
        <p:nvSpPr>
          <p:cNvPr id="2" name="Slide Number Placeholder 1"/>
          <p:cNvSpPr>
            <a:spLocks noGrp="1"/>
          </p:cNvSpPr>
          <p:nvPr>
            <p:ph type="sldNum" sz="quarter" idx="12"/>
          </p:nvPr>
        </p:nvSpPr>
        <p:spPr>
          <a:xfrm>
            <a:off x="7785701" y="-4528"/>
            <a:ext cx="1332156" cy="365125"/>
          </a:xfrm>
        </p:spPr>
        <p:txBody>
          <a:bodyPr/>
          <a:lstStyle/>
          <a:p>
            <a:fld id="{A2885E78-1F86-4A3D-9EE1-B0103B1CEF15}" type="slidenum">
              <a:rPr lang="en-US" smtClean="0">
                <a:solidFill>
                  <a:srgbClr val="000000"/>
                </a:solidFill>
              </a:rPr>
              <a:pPr/>
              <a:t>12</a:t>
            </a:fld>
            <a:endParaRPr lang="en-US" dirty="0">
              <a:solidFill>
                <a:srgbClr val="000000"/>
              </a:solidFill>
            </a:endParaRPr>
          </a:p>
        </p:txBody>
      </p:sp>
      <p:sp>
        <p:nvSpPr>
          <p:cNvPr id="32" name="TextBox 31"/>
          <p:cNvSpPr txBox="1"/>
          <p:nvPr/>
        </p:nvSpPr>
        <p:spPr>
          <a:xfrm rot="5400000">
            <a:off x="-2087393" y="4306754"/>
            <a:ext cx="4522934" cy="276999"/>
          </a:xfrm>
          <a:prstGeom prst="rect">
            <a:avLst/>
          </a:prstGeom>
          <a:noFill/>
        </p:spPr>
        <p:txBody>
          <a:bodyPr wrap="square" rtlCol="0">
            <a:spAutoFit/>
          </a:bodyPr>
          <a:lstStyle/>
          <a:p>
            <a:r>
              <a:rPr lang="en-US" sz="1200" dirty="0" smtClean="0">
                <a:latin typeface="Georgia" panose="02040502050405020303" pitchFamily="18" charset="0"/>
              </a:rPr>
              <a:t>RUHID172191 </a:t>
            </a:r>
            <a:r>
              <a:rPr lang="ru-RU" sz="1200" dirty="0" smtClean="0">
                <a:latin typeface="Georgia" panose="02040502050405020303" pitchFamily="18" charset="0"/>
              </a:rPr>
              <a:t>от 30 августа 2017</a:t>
            </a:r>
            <a:endParaRPr lang="ru-RU" sz="1200" dirty="0">
              <a:latin typeface="Georgia" panose="02040502050405020303" pitchFamily="18" charset="0"/>
            </a:endParaRPr>
          </a:p>
        </p:txBody>
      </p:sp>
    </p:spTree>
    <p:custDataLst>
      <p:tags r:id="rId1"/>
    </p:custDataLst>
    <p:extLst>
      <p:ext uri="{BB962C8B-B14F-4D97-AF65-F5344CB8AC3E}">
        <p14:creationId xmlns:p14="http://schemas.microsoft.com/office/powerpoint/2010/main" val="1184881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2" name="Пятиугольник 11"/>
          <p:cNvSpPr/>
          <p:nvPr/>
        </p:nvSpPr>
        <p:spPr>
          <a:xfrm>
            <a:off x="0" y="79154"/>
            <a:ext cx="8818605" cy="1416962"/>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prstClr val="white"/>
              </a:solidFill>
              <a:latin typeface="Georgia" panose="02040502050405020303" pitchFamily="18" charset="0"/>
            </a:endParaRPr>
          </a:p>
        </p:txBody>
      </p:sp>
      <p:sp>
        <p:nvSpPr>
          <p:cNvPr id="10" name="Пятиугольник 9"/>
          <p:cNvSpPr/>
          <p:nvPr/>
        </p:nvSpPr>
        <p:spPr>
          <a:xfrm>
            <a:off x="0" y="178035"/>
            <a:ext cx="8676502" cy="1219200"/>
          </a:xfrm>
          <a:prstGeom prst="homePlate">
            <a:avLst/>
          </a:prstGeom>
          <a:solidFill>
            <a:srgbClr val="CD9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prstClr val="white"/>
              </a:solidFill>
              <a:latin typeface="Georgia" panose="02040502050405020303" pitchFamily="18" charset="0"/>
            </a:endParaRPr>
          </a:p>
        </p:txBody>
      </p:sp>
      <p:sp>
        <p:nvSpPr>
          <p:cNvPr id="17" name="Прямоугольник 16"/>
          <p:cNvSpPr/>
          <p:nvPr/>
        </p:nvSpPr>
        <p:spPr>
          <a:xfrm>
            <a:off x="2209800" y="6546445"/>
            <a:ext cx="6935297" cy="369332"/>
          </a:xfrm>
          <a:prstGeom prst="rect">
            <a:avLst/>
          </a:prstGeom>
        </p:spPr>
        <p:txBody>
          <a:bodyPr wrap="square">
            <a:spAutoFit/>
          </a:bodyPr>
          <a:lstStyle/>
          <a:p>
            <a:pPr algn="r"/>
            <a:r>
              <a:rPr lang="en-US" i="1" dirty="0" err="1" smtClean="0">
                <a:solidFill>
                  <a:prstClr val="black"/>
                </a:solidFill>
                <a:latin typeface="Georgia" panose="02040502050405020303" pitchFamily="18" charset="0"/>
              </a:rPr>
              <a:t>Wanke</a:t>
            </a:r>
            <a:r>
              <a:rPr lang="en-US" i="1" dirty="0" smtClean="0">
                <a:solidFill>
                  <a:prstClr val="black"/>
                </a:solidFill>
                <a:latin typeface="Georgia" panose="02040502050405020303" pitchFamily="18" charset="0"/>
              </a:rPr>
              <a:t> CA., Calderwood SB, Bloom A. </a:t>
            </a:r>
            <a:r>
              <a:rPr lang="ru-RU" i="1" dirty="0" smtClean="0">
                <a:solidFill>
                  <a:prstClr val="black"/>
                </a:solidFill>
                <a:latin typeface="Georgia" panose="02040502050405020303" pitchFamily="18" charset="0"/>
              </a:rPr>
              <a:t>201</a:t>
            </a:r>
            <a:r>
              <a:rPr lang="en-US" i="1" dirty="0" smtClean="0">
                <a:solidFill>
                  <a:prstClr val="black"/>
                </a:solidFill>
                <a:latin typeface="Georgia" panose="02040502050405020303" pitchFamily="18" charset="0"/>
              </a:rPr>
              <a:t>7</a:t>
            </a:r>
            <a:endParaRPr lang="ru-RU" i="1" dirty="0">
              <a:solidFill>
                <a:prstClr val="black"/>
              </a:solidFill>
              <a:latin typeface="Georgia" panose="02040502050405020303" pitchFamily="18" charset="0"/>
            </a:endParaRPr>
          </a:p>
        </p:txBody>
      </p:sp>
      <p:sp>
        <p:nvSpPr>
          <p:cNvPr id="8" name="Пятиугольник 7"/>
          <p:cNvSpPr/>
          <p:nvPr/>
        </p:nvSpPr>
        <p:spPr>
          <a:xfrm>
            <a:off x="0" y="0"/>
            <a:ext cx="8496300" cy="1219200"/>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000">
              <a:solidFill>
                <a:prstClr val="black"/>
              </a:solidFill>
              <a:latin typeface="Georgia" panose="02040502050405020303" pitchFamily="18" charset="0"/>
            </a:endParaRPr>
          </a:p>
        </p:txBody>
      </p:sp>
      <p:sp>
        <p:nvSpPr>
          <p:cNvPr id="31" name="TextBox 30"/>
          <p:cNvSpPr txBox="1"/>
          <p:nvPr/>
        </p:nvSpPr>
        <p:spPr>
          <a:xfrm>
            <a:off x="11840" y="84575"/>
            <a:ext cx="7937500" cy="830997"/>
          </a:xfrm>
          <a:prstGeom prst="rect">
            <a:avLst/>
          </a:prstGeom>
          <a:noFill/>
        </p:spPr>
        <p:txBody>
          <a:bodyPr wrap="square" rtlCol="0">
            <a:spAutoFit/>
          </a:bodyPr>
          <a:lstStyle/>
          <a:p>
            <a:pPr algn="ctr"/>
            <a:r>
              <a:rPr lang="ru-RU" sz="2400" b="1" dirty="0" smtClean="0">
                <a:solidFill>
                  <a:prstClr val="black"/>
                </a:solidFill>
                <a:effectLst>
                  <a:glow rad="101600">
                    <a:prstClr val="white">
                      <a:alpha val="60000"/>
                    </a:prstClr>
                  </a:glow>
                </a:effectLst>
                <a:latin typeface="Georgia" panose="02040502050405020303" pitchFamily="18" charset="0"/>
              </a:rPr>
              <a:t>Категории пациентов, которым требуется обязательное проведение посева кала и ПЦР</a:t>
            </a:r>
            <a:endParaRPr lang="ru-RU" sz="2400" b="1" dirty="0">
              <a:solidFill>
                <a:prstClr val="black"/>
              </a:solidFill>
              <a:effectLst>
                <a:glow rad="101600">
                  <a:prstClr val="white">
                    <a:alpha val="60000"/>
                  </a:prstClr>
                </a:glow>
              </a:effectLst>
              <a:latin typeface="Georgia" panose="02040502050405020303" pitchFamily="18" charset="0"/>
            </a:endParaRPr>
          </a:p>
        </p:txBody>
      </p:sp>
      <p:sp>
        <p:nvSpPr>
          <p:cNvPr id="32" name="Прямоугольник 31"/>
          <p:cNvSpPr/>
          <p:nvPr/>
        </p:nvSpPr>
        <p:spPr>
          <a:xfrm>
            <a:off x="397727" y="1800755"/>
            <a:ext cx="8420878" cy="2038278"/>
          </a:xfrm>
          <a:prstGeom prst="rect">
            <a:avLst/>
          </a:prstGeom>
          <a:ln w="28575">
            <a:solidFill>
              <a:srgbClr val="CD97C3"/>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solidFill>
                  <a:prstClr val="black"/>
                </a:solidFill>
                <a:latin typeface="Georgia" panose="02040502050405020303" pitchFamily="18" charset="0"/>
              </a:rPr>
              <a:t>Тяжелое течение ОД</a:t>
            </a:r>
          </a:p>
          <a:p>
            <a:pPr marL="285750" indent="-285750" algn="ctr">
              <a:buFont typeface="Wingdings" panose="05000000000000000000" pitchFamily="2" charset="2"/>
              <a:buChar char="v"/>
            </a:pPr>
            <a:r>
              <a:rPr lang="ru-RU" sz="2000" dirty="0">
                <a:solidFill>
                  <a:prstClr val="black"/>
                </a:solidFill>
                <a:latin typeface="Georgia" panose="02040502050405020303" pitchFamily="18" charset="0"/>
              </a:rPr>
              <a:t>Профузный водянистый стул, более 6 эпизодов в течение 24 </a:t>
            </a:r>
            <a:r>
              <a:rPr lang="ru-RU" sz="2000" dirty="0" smtClean="0">
                <a:solidFill>
                  <a:prstClr val="black"/>
                </a:solidFill>
                <a:latin typeface="Georgia" panose="02040502050405020303" pitchFamily="18" charset="0"/>
              </a:rPr>
              <a:t>часов, признаки </a:t>
            </a:r>
            <a:r>
              <a:rPr lang="ru-RU" sz="2000" dirty="0" err="1" smtClean="0">
                <a:solidFill>
                  <a:prstClr val="black"/>
                </a:solidFill>
                <a:latin typeface="Georgia" panose="02040502050405020303" pitchFamily="18" charset="0"/>
              </a:rPr>
              <a:t>гиповолемии</a:t>
            </a:r>
            <a:endParaRPr lang="ru-RU" sz="2000" dirty="0" smtClean="0">
              <a:solidFill>
                <a:prstClr val="black"/>
              </a:solidFill>
              <a:latin typeface="Georgia" panose="02040502050405020303" pitchFamily="18" charset="0"/>
            </a:endParaRPr>
          </a:p>
          <a:p>
            <a:pPr marL="285750" indent="-285750" algn="ctr">
              <a:buFont typeface="Wingdings" panose="05000000000000000000" pitchFamily="2" charset="2"/>
              <a:buChar char="v"/>
            </a:pPr>
            <a:r>
              <a:rPr lang="ru-RU" sz="2000" dirty="0">
                <a:solidFill>
                  <a:prstClr val="black"/>
                </a:solidFill>
                <a:latin typeface="Georgia" panose="02040502050405020303" pitchFamily="18" charset="0"/>
              </a:rPr>
              <a:t>Наличие крови в каловых массах</a:t>
            </a:r>
          </a:p>
          <a:p>
            <a:pPr marL="285750" indent="-285750" algn="ctr">
              <a:buFont typeface="Wingdings" panose="05000000000000000000" pitchFamily="2" charset="2"/>
              <a:buChar char="v"/>
            </a:pPr>
            <a:r>
              <a:rPr lang="ru-RU" sz="2000" dirty="0" smtClean="0">
                <a:solidFill>
                  <a:prstClr val="black"/>
                </a:solidFill>
                <a:latin typeface="Georgia" panose="02040502050405020303" pitchFamily="18" charset="0"/>
              </a:rPr>
              <a:t>Выраженный </a:t>
            </a:r>
            <a:r>
              <a:rPr lang="ru-RU" sz="2000" dirty="0">
                <a:solidFill>
                  <a:prstClr val="black"/>
                </a:solidFill>
                <a:latin typeface="Georgia" panose="02040502050405020303" pitchFamily="18" charset="0"/>
              </a:rPr>
              <a:t>болевой абдоминальный синдром</a:t>
            </a:r>
          </a:p>
          <a:p>
            <a:pPr marL="285750" indent="-285750" algn="ctr">
              <a:buFont typeface="Wingdings" panose="05000000000000000000" pitchFamily="2" charset="2"/>
              <a:buChar char="v"/>
            </a:pPr>
            <a:r>
              <a:rPr lang="ru-RU" sz="2000" dirty="0" smtClean="0">
                <a:solidFill>
                  <a:prstClr val="black"/>
                </a:solidFill>
                <a:latin typeface="Georgia" panose="02040502050405020303" pitchFamily="18" charset="0"/>
              </a:rPr>
              <a:t>Фебрильная лихорадка </a:t>
            </a:r>
            <a:endParaRPr lang="ru-RU" sz="2000" dirty="0">
              <a:solidFill>
                <a:prstClr val="black"/>
              </a:solidFill>
              <a:latin typeface="Georgia" panose="02040502050405020303" pitchFamily="18" charset="0"/>
            </a:endParaRPr>
          </a:p>
        </p:txBody>
      </p:sp>
      <p:sp>
        <p:nvSpPr>
          <p:cNvPr id="34" name="Прямоугольник 33"/>
          <p:cNvSpPr/>
          <p:nvPr/>
        </p:nvSpPr>
        <p:spPr>
          <a:xfrm>
            <a:off x="397727" y="4188352"/>
            <a:ext cx="8420878" cy="2038278"/>
          </a:xfrm>
          <a:prstGeom prst="rect">
            <a:avLst/>
          </a:prstGeom>
          <a:ln w="28575">
            <a:solidFill>
              <a:srgbClr val="CD97C3"/>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solidFill>
                  <a:prstClr val="black"/>
                </a:solidFill>
                <a:latin typeface="Georgia" panose="02040502050405020303" pitchFamily="18" charset="0"/>
              </a:rPr>
              <a:t>Лица высокого риска осложненного течения ОД</a:t>
            </a:r>
          </a:p>
          <a:p>
            <a:pPr marL="285750" indent="-285750" algn="ctr">
              <a:buFont typeface="Wingdings" panose="05000000000000000000" pitchFamily="2" charset="2"/>
              <a:buChar char="v"/>
            </a:pPr>
            <a:r>
              <a:rPr lang="ru-RU" sz="2000" dirty="0" smtClean="0">
                <a:solidFill>
                  <a:prstClr val="black"/>
                </a:solidFill>
                <a:latin typeface="Georgia" panose="02040502050405020303" pitchFamily="18" charset="0"/>
              </a:rPr>
              <a:t>Возраст ≥70 </a:t>
            </a:r>
            <a:r>
              <a:rPr lang="ru-RU" sz="2000" dirty="0">
                <a:solidFill>
                  <a:prstClr val="black"/>
                </a:solidFill>
                <a:latin typeface="Georgia" panose="02040502050405020303" pitchFamily="18" charset="0"/>
              </a:rPr>
              <a:t>лет</a:t>
            </a:r>
          </a:p>
          <a:p>
            <a:pPr marL="285750" indent="-285750" algn="ctr">
              <a:buFont typeface="Wingdings" panose="05000000000000000000" pitchFamily="2" charset="2"/>
              <a:buChar char="v"/>
            </a:pPr>
            <a:r>
              <a:rPr lang="ru-RU" sz="2000" dirty="0" err="1" smtClean="0">
                <a:solidFill>
                  <a:prstClr val="black"/>
                </a:solidFill>
                <a:latin typeface="Georgia" panose="02040502050405020303" pitchFamily="18" charset="0"/>
              </a:rPr>
              <a:t>Иммунокомпрометированные</a:t>
            </a:r>
            <a:r>
              <a:rPr lang="ru-RU" sz="2000" dirty="0" smtClean="0">
                <a:solidFill>
                  <a:prstClr val="black"/>
                </a:solidFill>
                <a:latin typeface="Georgia" panose="02040502050405020303" pitchFamily="18" charset="0"/>
              </a:rPr>
              <a:t> </a:t>
            </a:r>
            <a:r>
              <a:rPr lang="ru-RU" sz="2000" dirty="0">
                <a:solidFill>
                  <a:prstClr val="black"/>
                </a:solidFill>
                <a:latin typeface="Georgia" panose="02040502050405020303" pitchFamily="18" charset="0"/>
              </a:rPr>
              <a:t>пациенты (</a:t>
            </a:r>
            <a:r>
              <a:rPr lang="ru-RU" sz="2000" dirty="0" smtClean="0">
                <a:solidFill>
                  <a:prstClr val="black"/>
                </a:solidFill>
                <a:latin typeface="Georgia" panose="02040502050405020303" pitchFamily="18" charset="0"/>
              </a:rPr>
              <a:t>ВИЧ-инфицированные)</a:t>
            </a:r>
            <a:endParaRPr lang="ru-RU" sz="2000" dirty="0">
              <a:solidFill>
                <a:prstClr val="black"/>
              </a:solidFill>
              <a:latin typeface="Georgia" panose="02040502050405020303" pitchFamily="18" charset="0"/>
            </a:endParaRPr>
          </a:p>
          <a:p>
            <a:pPr marL="285750" indent="-285750" algn="ctr">
              <a:buFont typeface="Wingdings" panose="05000000000000000000" pitchFamily="2" charset="2"/>
              <a:buChar char="v"/>
            </a:pPr>
            <a:r>
              <a:rPr lang="ru-RU" sz="2000" dirty="0" smtClean="0">
                <a:solidFill>
                  <a:prstClr val="black"/>
                </a:solidFill>
                <a:latin typeface="Georgia" panose="02040502050405020303" pitchFamily="18" charset="0"/>
              </a:rPr>
              <a:t>Пациенты, </a:t>
            </a:r>
            <a:r>
              <a:rPr lang="ru-RU" sz="2000" dirty="0">
                <a:solidFill>
                  <a:prstClr val="black"/>
                </a:solidFill>
                <a:latin typeface="Georgia" panose="02040502050405020303" pitchFamily="18" charset="0"/>
              </a:rPr>
              <a:t>страдающие воспалительными заболеваниями кишечника (</a:t>
            </a:r>
            <a:r>
              <a:rPr lang="ru-RU" sz="2000" dirty="0" smtClean="0">
                <a:solidFill>
                  <a:prstClr val="black"/>
                </a:solidFill>
                <a:latin typeface="Georgia" panose="02040502050405020303" pitchFamily="18" charset="0"/>
              </a:rPr>
              <a:t>болезнь </a:t>
            </a:r>
            <a:r>
              <a:rPr lang="ru-RU" sz="2000" dirty="0">
                <a:solidFill>
                  <a:prstClr val="black"/>
                </a:solidFill>
                <a:latin typeface="Georgia" panose="02040502050405020303" pitchFamily="18" charset="0"/>
              </a:rPr>
              <a:t>Крона, язвенный колит)</a:t>
            </a:r>
          </a:p>
          <a:p>
            <a:pPr marL="285750" indent="-285750" algn="ctr">
              <a:buFont typeface="Wingdings" panose="05000000000000000000" pitchFamily="2" charset="2"/>
              <a:buChar char="v"/>
            </a:pPr>
            <a:r>
              <a:rPr lang="ru-RU" sz="2000" dirty="0" smtClean="0">
                <a:solidFill>
                  <a:prstClr val="black"/>
                </a:solidFill>
                <a:latin typeface="Georgia" panose="02040502050405020303" pitchFamily="18" charset="0"/>
              </a:rPr>
              <a:t>Беременные женщины</a:t>
            </a:r>
            <a:endParaRPr lang="ru-RU" sz="2000" dirty="0">
              <a:solidFill>
                <a:prstClr val="black"/>
              </a:solidFill>
              <a:latin typeface="Georgia" panose="02040502050405020303" pitchFamily="18" charset="0"/>
            </a:endParaRPr>
          </a:p>
        </p:txBody>
      </p:sp>
      <p:sp>
        <p:nvSpPr>
          <p:cNvPr id="11" name="TextBox 10"/>
          <p:cNvSpPr txBox="1"/>
          <p:nvPr/>
        </p:nvSpPr>
        <p:spPr>
          <a:xfrm>
            <a:off x="0" y="6451600"/>
            <a:ext cx="800100" cy="400110"/>
          </a:xfrm>
          <a:prstGeom prst="rect">
            <a:avLst/>
          </a:prstGeom>
          <a:noFill/>
        </p:spPr>
        <p:txBody>
          <a:bodyPr wrap="square" rtlCol="0">
            <a:spAutoFit/>
          </a:bodyPr>
          <a:lstStyle/>
          <a:p>
            <a:r>
              <a:rPr lang="ru-RU" sz="2000" dirty="0" smtClean="0">
                <a:solidFill>
                  <a:prstClr val="black"/>
                </a:solidFill>
                <a:latin typeface="Georgia" panose="02040502050405020303" pitchFamily="18" charset="0"/>
              </a:rPr>
              <a:t>13</a:t>
            </a:r>
            <a:endParaRPr lang="ru-RU" sz="2000" dirty="0">
              <a:solidFill>
                <a:prstClr val="black"/>
              </a:solidFill>
              <a:latin typeface="Georgia" panose="02040502050405020303" pitchFamily="18" charset="0"/>
            </a:endParaRPr>
          </a:p>
        </p:txBody>
      </p:sp>
      <p:sp>
        <p:nvSpPr>
          <p:cNvPr id="2" name="Slide Number Placeholder 1"/>
          <p:cNvSpPr>
            <a:spLocks noGrp="1"/>
          </p:cNvSpPr>
          <p:nvPr>
            <p:ph type="sldNum" sz="quarter" idx="12"/>
          </p:nvPr>
        </p:nvSpPr>
        <p:spPr>
          <a:xfrm>
            <a:off x="8010424" y="-4528"/>
            <a:ext cx="1332156" cy="365125"/>
          </a:xfrm>
        </p:spPr>
        <p:txBody>
          <a:bodyPr/>
          <a:lstStyle/>
          <a:p>
            <a:fld id="{A2885E78-1F86-4A3D-9EE1-B0103B1CEF15}" type="slidenum">
              <a:rPr lang="en-US" smtClean="0">
                <a:solidFill>
                  <a:srgbClr val="000000"/>
                </a:solidFill>
              </a:rPr>
              <a:pPr/>
              <a:t>13</a:t>
            </a:fld>
            <a:endParaRPr lang="en-US" dirty="0">
              <a:solidFill>
                <a:srgbClr val="000000"/>
              </a:solidFill>
            </a:endParaRPr>
          </a:p>
        </p:txBody>
      </p:sp>
      <p:sp>
        <p:nvSpPr>
          <p:cNvPr id="13" name="TextBox 12"/>
          <p:cNvSpPr txBox="1"/>
          <p:nvPr/>
        </p:nvSpPr>
        <p:spPr>
          <a:xfrm rot="5400000">
            <a:off x="-2100909" y="4406736"/>
            <a:ext cx="4522934" cy="276999"/>
          </a:xfrm>
          <a:prstGeom prst="rect">
            <a:avLst/>
          </a:prstGeom>
          <a:noFill/>
        </p:spPr>
        <p:txBody>
          <a:bodyPr wrap="square" rtlCol="0">
            <a:spAutoFit/>
          </a:bodyPr>
          <a:lstStyle/>
          <a:p>
            <a:r>
              <a:rPr lang="en-US" sz="1200" dirty="0" smtClean="0">
                <a:latin typeface="Georgia" panose="02040502050405020303" pitchFamily="18" charset="0"/>
              </a:rPr>
              <a:t>RUHID172191 </a:t>
            </a:r>
            <a:r>
              <a:rPr lang="ru-RU" sz="1200" dirty="0" smtClean="0">
                <a:latin typeface="Georgia" panose="02040502050405020303" pitchFamily="18" charset="0"/>
              </a:rPr>
              <a:t>от 30 августа 2017</a:t>
            </a:r>
            <a:endParaRPr lang="ru-RU" sz="1200" dirty="0">
              <a:latin typeface="Georgia" panose="02040502050405020303" pitchFamily="18" charset="0"/>
            </a:endParaRPr>
          </a:p>
        </p:txBody>
      </p:sp>
    </p:spTree>
    <p:extLst>
      <p:ext uri="{BB962C8B-B14F-4D97-AF65-F5344CB8AC3E}">
        <p14:creationId xmlns:p14="http://schemas.microsoft.com/office/powerpoint/2010/main" val="2432435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6"/>
          <p:cNvSpPr/>
          <p:nvPr/>
        </p:nvSpPr>
        <p:spPr>
          <a:xfrm>
            <a:off x="1147284" y="6546445"/>
            <a:ext cx="7997814" cy="261610"/>
          </a:xfrm>
          <a:prstGeom prst="rect">
            <a:avLst/>
          </a:prstGeom>
        </p:spPr>
        <p:txBody>
          <a:bodyPr wrap="square">
            <a:spAutoFit/>
          </a:bodyPr>
          <a:lstStyle/>
          <a:p>
            <a:pPr algn="r"/>
            <a:r>
              <a:rPr lang="ru-RU" sz="1100" i="1" dirty="0">
                <a:solidFill>
                  <a:schemeClr val="bg1"/>
                </a:solidFill>
              </a:rPr>
              <a:t>Ивашкин В.T., Шептулин А.А., </a:t>
            </a:r>
            <a:r>
              <a:rPr lang="ru-RU" sz="1100" i="1" dirty="0" err="1">
                <a:solidFill>
                  <a:schemeClr val="bg1"/>
                </a:solidFill>
              </a:rPr>
              <a:t>Склянская</a:t>
            </a:r>
            <a:r>
              <a:rPr lang="ru-RU" sz="1100" i="1" dirty="0">
                <a:solidFill>
                  <a:schemeClr val="bg1"/>
                </a:solidFill>
              </a:rPr>
              <a:t> О.А. </a:t>
            </a:r>
            <a:r>
              <a:rPr lang="en-US" sz="1100" i="1" dirty="0">
                <a:solidFill>
                  <a:schemeClr val="bg1"/>
                </a:solidFill>
              </a:rPr>
              <a:t>2002; </a:t>
            </a:r>
            <a:r>
              <a:rPr lang="ru-RU" sz="1100" i="1" dirty="0">
                <a:solidFill>
                  <a:schemeClr val="bg1"/>
                </a:solidFill>
              </a:rPr>
              <a:t>Парфенов А.И</a:t>
            </a:r>
            <a:r>
              <a:rPr lang="en-US" sz="1100" i="1" dirty="0">
                <a:solidFill>
                  <a:schemeClr val="bg1"/>
                </a:solidFill>
              </a:rPr>
              <a:t>. </a:t>
            </a:r>
            <a:r>
              <a:rPr lang="ru-RU" sz="1100" i="1" dirty="0">
                <a:solidFill>
                  <a:schemeClr val="bg1"/>
                </a:solidFill>
              </a:rPr>
              <a:t>200</a:t>
            </a:r>
            <a:r>
              <a:rPr lang="en-US" sz="1100" i="1" dirty="0">
                <a:solidFill>
                  <a:schemeClr val="bg1"/>
                </a:solidFill>
              </a:rPr>
              <a:t>9; </a:t>
            </a:r>
            <a:r>
              <a:rPr lang="ru-RU" sz="1100" i="1" dirty="0">
                <a:solidFill>
                  <a:schemeClr val="bg1"/>
                </a:solidFill>
              </a:rPr>
              <a:t>Парфенов А.И. 2015</a:t>
            </a:r>
          </a:p>
        </p:txBody>
      </p:sp>
      <p:sp>
        <p:nvSpPr>
          <p:cNvPr id="3" name="Rectangle 2"/>
          <p:cNvSpPr/>
          <p:nvPr/>
        </p:nvSpPr>
        <p:spPr>
          <a:xfrm>
            <a:off x="4788024" y="0"/>
            <a:ext cx="2997937" cy="523220"/>
          </a:xfrm>
          <a:prstGeom prst="rect">
            <a:avLst/>
          </a:prstGeom>
        </p:spPr>
        <p:txBody>
          <a:bodyPr wrap="none">
            <a:spAutoFit/>
          </a:bodyPr>
          <a:lstStyle/>
          <a:p>
            <a:r>
              <a:rPr lang="ru-RU" sz="2800" b="1" dirty="0">
                <a:solidFill>
                  <a:prstClr val="white"/>
                </a:solidFill>
                <a:latin typeface="Georgia" panose="02040502050405020303" pitchFamily="18" charset="0"/>
              </a:rPr>
              <a:t>Острая диарея</a:t>
            </a:r>
          </a:p>
        </p:txBody>
      </p:sp>
      <p:sp>
        <p:nvSpPr>
          <p:cNvPr id="4" name="Пятиугольник 9"/>
          <p:cNvSpPr/>
          <p:nvPr/>
        </p:nvSpPr>
        <p:spPr>
          <a:xfrm>
            <a:off x="16592" y="79154"/>
            <a:ext cx="9144000" cy="1219200"/>
          </a:xfrm>
          <a:prstGeom prst="homePlate">
            <a:avLst/>
          </a:prstGeom>
          <a:solidFill>
            <a:srgbClr val="CD9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 name="Пятиугольник 7"/>
          <p:cNvSpPr/>
          <p:nvPr/>
        </p:nvSpPr>
        <p:spPr>
          <a:xfrm>
            <a:off x="-1" y="0"/>
            <a:ext cx="8818605" cy="1219200"/>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prstClr val="black"/>
              </a:solidFill>
            </a:endParaRPr>
          </a:p>
        </p:txBody>
      </p:sp>
      <p:sp>
        <p:nvSpPr>
          <p:cNvPr id="6" name="TextBox 5"/>
          <p:cNvSpPr txBox="1"/>
          <p:nvPr/>
        </p:nvSpPr>
        <p:spPr>
          <a:xfrm>
            <a:off x="16592" y="314438"/>
            <a:ext cx="7937500" cy="584775"/>
          </a:xfrm>
          <a:prstGeom prst="rect">
            <a:avLst/>
          </a:prstGeom>
          <a:noFill/>
        </p:spPr>
        <p:txBody>
          <a:bodyPr wrap="square" rtlCol="0">
            <a:spAutoFit/>
          </a:bodyPr>
          <a:lstStyle/>
          <a:p>
            <a:pPr algn="ctr"/>
            <a:r>
              <a:rPr lang="ru-RU" sz="3200" b="1" dirty="0">
                <a:solidFill>
                  <a:prstClr val="black"/>
                </a:solidFill>
                <a:effectLst>
                  <a:glow rad="101600">
                    <a:prstClr val="white">
                      <a:alpha val="60000"/>
                    </a:prstClr>
                  </a:glow>
                </a:effectLst>
                <a:latin typeface="Georgia" panose="02040502050405020303" pitchFamily="18" charset="0"/>
              </a:rPr>
              <a:t>Принципы лечения острой диареи</a:t>
            </a:r>
          </a:p>
        </p:txBody>
      </p:sp>
      <p:sp>
        <p:nvSpPr>
          <p:cNvPr id="7" name="Rectangle 6"/>
          <p:cNvSpPr/>
          <p:nvPr/>
        </p:nvSpPr>
        <p:spPr>
          <a:xfrm>
            <a:off x="6703159" y="6204246"/>
            <a:ext cx="1871025" cy="215444"/>
          </a:xfrm>
          <a:prstGeom prst="rect">
            <a:avLst/>
          </a:prstGeom>
        </p:spPr>
        <p:txBody>
          <a:bodyPr wrap="none">
            <a:spAutoFit/>
          </a:bodyPr>
          <a:lstStyle/>
          <a:p>
            <a:r>
              <a:rPr lang="en-US" sz="800" dirty="0">
                <a:solidFill>
                  <a:prstClr val="black"/>
                </a:solidFill>
                <a:latin typeface="Georgia" panose="02040502050405020303" pitchFamily="18" charset="0"/>
              </a:rPr>
              <a:t>http://grls.rosminzdrav.ru/grls.aspx</a:t>
            </a:r>
            <a:endParaRPr lang="ru-RU" sz="800" dirty="0">
              <a:solidFill>
                <a:prstClr val="black"/>
              </a:solidFill>
              <a:latin typeface="Georgia" panose="02040502050405020303" pitchFamily="18" charset="0"/>
            </a:endParaRPr>
          </a:p>
        </p:txBody>
      </p:sp>
      <p:pic>
        <p:nvPicPr>
          <p:cNvPr id="8"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740" l="0" r="100000"/>
                    </a14:imgEffect>
                  </a14:imgLayer>
                </a14:imgProps>
              </a:ext>
              <a:ext uri="{28A0092B-C50C-407E-A947-70E740481C1C}">
                <a14:useLocalDpi xmlns:a14="http://schemas.microsoft.com/office/drawing/2010/main" val="0"/>
              </a:ext>
            </a:extLst>
          </a:blip>
          <a:srcRect/>
          <a:stretch>
            <a:fillRect/>
          </a:stretch>
        </p:blipFill>
        <p:spPr bwMode="auto">
          <a:xfrm>
            <a:off x="838714" y="1528441"/>
            <a:ext cx="1108879" cy="142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descr="Bildergebnis für больной ЖК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3" y="3191369"/>
            <a:ext cx="1463841" cy="1459406"/>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Ähnliches Fot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3" y="5013176"/>
            <a:ext cx="1522997" cy="14204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75025" y="1484784"/>
            <a:ext cx="5542332" cy="954107"/>
          </a:xfrm>
          <a:prstGeom prst="rect">
            <a:avLst/>
          </a:prstGeom>
          <a:noFill/>
        </p:spPr>
        <p:txBody>
          <a:bodyPr wrap="square" rtlCol="0">
            <a:spAutoFit/>
          </a:bodyPr>
          <a:lstStyle/>
          <a:p>
            <a:r>
              <a:rPr lang="ru-RU" sz="2800" b="1" dirty="0">
                <a:solidFill>
                  <a:srgbClr val="94C600">
                    <a:lumMod val="50000"/>
                  </a:srgbClr>
                </a:solidFill>
                <a:latin typeface="Georgia" panose="02040502050405020303" pitchFamily="18" charset="0"/>
              </a:rPr>
              <a:t>Оральная </a:t>
            </a:r>
            <a:r>
              <a:rPr lang="ru-RU" sz="2800" b="1" dirty="0" err="1">
                <a:solidFill>
                  <a:srgbClr val="94C600">
                    <a:lumMod val="50000"/>
                  </a:srgbClr>
                </a:solidFill>
                <a:latin typeface="Georgia" panose="02040502050405020303" pitchFamily="18" charset="0"/>
              </a:rPr>
              <a:t>регидратация</a:t>
            </a:r>
            <a:endParaRPr lang="ru-RU" sz="2800" b="1" dirty="0">
              <a:solidFill>
                <a:srgbClr val="94C600">
                  <a:lumMod val="50000"/>
                </a:srgbClr>
              </a:solidFill>
              <a:latin typeface="Georgia" panose="02040502050405020303" pitchFamily="18" charset="0"/>
            </a:endParaRPr>
          </a:p>
          <a:p>
            <a:pPr marL="457200" indent="-457200">
              <a:buFont typeface="Arial" panose="020B0604020202020204" pitchFamily="34" charset="0"/>
              <a:buChar char="•"/>
            </a:pPr>
            <a:r>
              <a:rPr lang="ru-RU" sz="1400" dirty="0">
                <a:solidFill>
                  <a:prstClr val="black"/>
                </a:solidFill>
                <a:latin typeface="Georgia" panose="02040502050405020303" pitchFamily="18" charset="0"/>
              </a:rPr>
              <a:t>Растворы для пероральной </a:t>
            </a:r>
            <a:r>
              <a:rPr lang="ru-RU" sz="1400" dirty="0" err="1">
                <a:solidFill>
                  <a:prstClr val="black"/>
                </a:solidFill>
                <a:latin typeface="Georgia" panose="02040502050405020303" pitchFamily="18" charset="0"/>
              </a:rPr>
              <a:t>регидратации</a:t>
            </a:r>
            <a:endParaRPr lang="ru-RU" sz="1400" dirty="0">
              <a:solidFill>
                <a:prstClr val="black"/>
              </a:solidFill>
              <a:latin typeface="Georgia" panose="02040502050405020303" pitchFamily="18" charset="0"/>
            </a:endParaRPr>
          </a:p>
          <a:p>
            <a:pPr marL="457200" indent="-457200">
              <a:buFont typeface="Arial" panose="020B0604020202020204" pitchFamily="34" charset="0"/>
              <a:buChar char="•"/>
            </a:pPr>
            <a:r>
              <a:rPr lang="ru-RU" sz="1400" dirty="0" err="1">
                <a:solidFill>
                  <a:prstClr val="black"/>
                </a:solidFill>
                <a:latin typeface="Georgia" panose="02040502050405020303" pitchFamily="18" charset="0"/>
              </a:rPr>
              <a:t>Инфузионная</a:t>
            </a:r>
            <a:r>
              <a:rPr lang="ru-RU" sz="1400" dirty="0">
                <a:solidFill>
                  <a:prstClr val="black"/>
                </a:solidFill>
                <a:latin typeface="Georgia" panose="02040502050405020303" pitchFamily="18" charset="0"/>
              </a:rPr>
              <a:t> терапия</a:t>
            </a:r>
          </a:p>
        </p:txBody>
      </p:sp>
      <p:sp>
        <p:nvSpPr>
          <p:cNvPr id="14" name="TextBox 13"/>
          <p:cNvSpPr txBox="1"/>
          <p:nvPr/>
        </p:nvSpPr>
        <p:spPr>
          <a:xfrm>
            <a:off x="2441938" y="3284984"/>
            <a:ext cx="5542332" cy="738664"/>
          </a:xfrm>
          <a:prstGeom prst="rect">
            <a:avLst/>
          </a:prstGeom>
          <a:noFill/>
        </p:spPr>
        <p:txBody>
          <a:bodyPr wrap="square" rtlCol="0">
            <a:spAutoFit/>
          </a:bodyPr>
          <a:lstStyle/>
          <a:p>
            <a:r>
              <a:rPr lang="ru-RU" sz="2800" b="1" dirty="0">
                <a:solidFill>
                  <a:srgbClr val="94C600">
                    <a:lumMod val="50000"/>
                  </a:srgbClr>
                </a:solidFill>
                <a:latin typeface="Georgia" panose="02040502050405020303" pitchFamily="18" charset="0"/>
              </a:rPr>
              <a:t>Этиотропная терапия</a:t>
            </a:r>
          </a:p>
          <a:p>
            <a:pPr marL="457200" indent="-457200">
              <a:buFont typeface="Arial" panose="020B0604020202020204" pitchFamily="34" charset="0"/>
              <a:buChar char="•"/>
            </a:pPr>
            <a:r>
              <a:rPr lang="ru-RU" sz="1400" dirty="0" smtClean="0">
                <a:solidFill>
                  <a:prstClr val="black"/>
                </a:solidFill>
                <a:latin typeface="Georgia" panose="02040502050405020303" pitchFamily="18" charset="0"/>
              </a:rPr>
              <a:t>Антибиотики/антисептики</a:t>
            </a:r>
            <a:endParaRPr lang="ru-RU" sz="1400" dirty="0">
              <a:solidFill>
                <a:prstClr val="black"/>
              </a:solidFill>
              <a:latin typeface="Georgia" panose="02040502050405020303" pitchFamily="18" charset="0"/>
            </a:endParaRPr>
          </a:p>
        </p:txBody>
      </p:sp>
      <p:sp>
        <p:nvSpPr>
          <p:cNvPr id="15" name="TextBox 14"/>
          <p:cNvSpPr txBox="1"/>
          <p:nvPr/>
        </p:nvSpPr>
        <p:spPr>
          <a:xfrm>
            <a:off x="2245756" y="4925366"/>
            <a:ext cx="6096671" cy="1446550"/>
          </a:xfrm>
          <a:prstGeom prst="rect">
            <a:avLst/>
          </a:prstGeom>
          <a:noFill/>
        </p:spPr>
        <p:txBody>
          <a:bodyPr wrap="square" rtlCol="0">
            <a:spAutoFit/>
          </a:bodyPr>
          <a:lstStyle/>
          <a:p>
            <a:r>
              <a:rPr lang="ru-RU" sz="2800" b="1" dirty="0">
                <a:solidFill>
                  <a:srgbClr val="94C600">
                    <a:lumMod val="50000"/>
                  </a:srgbClr>
                </a:solidFill>
                <a:latin typeface="Georgia" panose="02040502050405020303" pitchFamily="18" charset="0"/>
              </a:rPr>
              <a:t>Симптоматическая терапия</a:t>
            </a:r>
          </a:p>
          <a:p>
            <a:pPr marL="457200" indent="-457200">
              <a:buFont typeface="Arial" panose="020B0604020202020204" pitchFamily="34" charset="0"/>
              <a:buChar char="•"/>
            </a:pPr>
            <a:r>
              <a:rPr lang="ru-RU" sz="1400" dirty="0" err="1">
                <a:solidFill>
                  <a:prstClr val="black"/>
                </a:solidFill>
                <a:latin typeface="Georgia" panose="02040502050405020303" pitchFamily="18" charset="0"/>
              </a:rPr>
              <a:t>Лоперамиды</a:t>
            </a:r>
            <a:endParaRPr lang="ru-RU" sz="1400" dirty="0">
              <a:solidFill>
                <a:prstClr val="black"/>
              </a:solidFill>
              <a:latin typeface="Georgia" panose="02040502050405020303" pitchFamily="18" charset="0"/>
            </a:endParaRPr>
          </a:p>
          <a:p>
            <a:pPr marL="457200" indent="-457200">
              <a:buFont typeface="Arial" panose="020B0604020202020204" pitchFamily="34" charset="0"/>
              <a:buChar char="•"/>
            </a:pPr>
            <a:r>
              <a:rPr lang="ru-RU" sz="1400" dirty="0">
                <a:solidFill>
                  <a:prstClr val="black"/>
                </a:solidFill>
                <a:latin typeface="Georgia" panose="02040502050405020303" pitchFamily="18" charset="0"/>
              </a:rPr>
              <a:t>Сорбенты</a:t>
            </a:r>
          </a:p>
          <a:p>
            <a:pPr marL="457200" indent="-457200">
              <a:buFont typeface="Arial" panose="020B0604020202020204" pitchFamily="34" charset="0"/>
              <a:buChar char="•"/>
            </a:pPr>
            <a:r>
              <a:rPr lang="ru-RU" sz="1400" dirty="0" err="1">
                <a:solidFill>
                  <a:prstClr val="black"/>
                </a:solidFill>
                <a:latin typeface="Georgia" panose="02040502050405020303" pitchFamily="18" charset="0"/>
              </a:rPr>
              <a:t>Пробиотики</a:t>
            </a:r>
            <a:endParaRPr lang="ru-RU" sz="1400" dirty="0">
              <a:solidFill>
                <a:prstClr val="black"/>
              </a:solidFill>
              <a:latin typeface="Georgia" panose="02040502050405020303" pitchFamily="18" charset="0"/>
            </a:endParaRPr>
          </a:p>
          <a:p>
            <a:pPr marL="457200" indent="-457200">
              <a:buFont typeface="Arial" panose="020B0604020202020204" pitchFamily="34" charset="0"/>
              <a:buChar char="•"/>
            </a:pPr>
            <a:r>
              <a:rPr lang="ru-RU" b="1" dirty="0" err="1">
                <a:solidFill>
                  <a:schemeClr val="accent1">
                    <a:lumMod val="50000"/>
                  </a:schemeClr>
                </a:solidFill>
                <a:latin typeface="Georgia" panose="02040502050405020303" pitchFamily="18" charset="0"/>
              </a:rPr>
              <a:t>Гидрасек</a:t>
            </a:r>
            <a:r>
              <a:rPr lang="ru-RU" b="1" dirty="0">
                <a:solidFill>
                  <a:schemeClr val="accent1">
                    <a:lumMod val="50000"/>
                  </a:schemeClr>
                </a:solidFill>
                <a:latin typeface="Georgia" panose="02040502050405020303" pitchFamily="18" charset="0"/>
              </a:rPr>
              <a:t> (</a:t>
            </a:r>
            <a:r>
              <a:rPr lang="ru-RU" b="1" dirty="0" err="1">
                <a:solidFill>
                  <a:schemeClr val="accent1">
                    <a:lumMod val="50000"/>
                  </a:schemeClr>
                </a:solidFill>
                <a:latin typeface="Georgia" panose="02040502050405020303" pitchFamily="18" charset="0"/>
              </a:rPr>
              <a:t>рацекадотрил</a:t>
            </a:r>
            <a:r>
              <a:rPr lang="ru-RU" b="1" dirty="0">
                <a:solidFill>
                  <a:schemeClr val="accent1">
                    <a:lumMod val="50000"/>
                  </a:schemeClr>
                </a:solidFill>
                <a:latin typeface="Georgia" panose="02040502050405020303" pitchFamily="18" charset="0"/>
              </a:rPr>
              <a:t>)</a:t>
            </a:r>
          </a:p>
        </p:txBody>
      </p:sp>
      <p:sp>
        <p:nvSpPr>
          <p:cNvPr id="12" name="Rounded Rectangle 11"/>
          <p:cNvSpPr/>
          <p:nvPr/>
        </p:nvSpPr>
        <p:spPr>
          <a:xfrm>
            <a:off x="2056303" y="2534968"/>
            <a:ext cx="6463085" cy="576065"/>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prstClr val="black"/>
                </a:solidFill>
                <a:latin typeface="Georgia" panose="02040502050405020303" pitchFamily="18" charset="0"/>
              </a:rPr>
              <a:t>Глюкозо-солевые растворы до </a:t>
            </a:r>
            <a:r>
              <a:rPr lang="en-US" dirty="0">
                <a:solidFill>
                  <a:prstClr val="black"/>
                </a:solidFill>
                <a:latin typeface="Georgia" panose="02040502050405020303" pitchFamily="18" charset="0"/>
              </a:rPr>
              <a:t>2-</a:t>
            </a:r>
            <a:r>
              <a:rPr lang="ru-RU" dirty="0">
                <a:solidFill>
                  <a:prstClr val="black"/>
                </a:solidFill>
                <a:latin typeface="Georgia" panose="02040502050405020303" pitchFamily="18" charset="0"/>
              </a:rPr>
              <a:t>4 литров в сутки</a:t>
            </a:r>
          </a:p>
        </p:txBody>
      </p:sp>
      <p:sp>
        <p:nvSpPr>
          <p:cNvPr id="17" name="Rounded Rectangle 16"/>
          <p:cNvSpPr/>
          <p:nvPr/>
        </p:nvSpPr>
        <p:spPr>
          <a:xfrm>
            <a:off x="2062550" y="4024309"/>
            <a:ext cx="6462017" cy="576065"/>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prstClr val="black"/>
                </a:solidFill>
                <a:latin typeface="Georgia" panose="02040502050405020303" pitchFamily="18" charset="0"/>
              </a:rPr>
              <a:t>При инвазивных  бактериальных диареях</a:t>
            </a:r>
          </a:p>
        </p:txBody>
      </p:sp>
      <p:sp>
        <p:nvSpPr>
          <p:cNvPr id="11" name="Slide Number Placeholder 10"/>
          <p:cNvSpPr>
            <a:spLocks noGrp="1"/>
          </p:cNvSpPr>
          <p:nvPr>
            <p:ph type="sldNum" sz="quarter" idx="12"/>
          </p:nvPr>
        </p:nvSpPr>
        <p:spPr/>
        <p:txBody>
          <a:bodyPr/>
          <a:lstStyle/>
          <a:p>
            <a:fld id="{A2885E78-1F86-4A3D-9EE1-B0103B1CEF15}" type="slidenum">
              <a:rPr lang="en-US" smtClean="0">
                <a:solidFill>
                  <a:srgbClr val="000000"/>
                </a:solidFill>
              </a:rPr>
              <a:pPr/>
              <a:t>14</a:t>
            </a:fld>
            <a:endParaRPr lang="en-US" dirty="0">
              <a:solidFill>
                <a:srgbClr val="000000"/>
              </a:solidFill>
            </a:endParaRPr>
          </a:p>
        </p:txBody>
      </p:sp>
      <p:sp>
        <p:nvSpPr>
          <p:cNvPr id="18" name="TextBox 17"/>
          <p:cNvSpPr txBox="1"/>
          <p:nvPr/>
        </p:nvSpPr>
        <p:spPr>
          <a:xfrm rot="5400000">
            <a:off x="-1970569" y="4084804"/>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928679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2" name="Пятиугольник 11"/>
          <p:cNvSpPr/>
          <p:nvPr/>
        </p:nvSpPr>
        <p:spPr>
          <a:xfrm>
            <a:off x="0" y="79154"/>
            <a:ext cx="8818605" cy="1416962"/>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Пятиугольник 9"/>
          <p:cNvSpPr/>
          <p:nvPr/>
        </p:nvSpPr>
        <p:spPr>
          <a:xfrm>
            <a:off x="0" y="178035"/>
            <a:ext cx="8676502" cy="1219200"/>
          </a:xfrm>
          <a:prstGeom prst="homePlate">
            <a:avLst/>
          </a:prstGeom>
          <a:solidFill>
            <a:srgbClr val="CD9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Прямоугольник 16"/>
          <p:cNvSpPr/>
          <p:nvPr/>
        </p:nvSpPr>
        <p:spPr>
          <a:xfrm>
            <a:off x="6081374" y="6546445"/>
            <a:ext cx="3063723" cy="307777"/>
          </a:xfrm>
          <a:prstGeom prst="rect">
            <a:avLst/>
          </a:prstGeom>
        </p:spPr>
        <p:txBody>
          <a:bodyPr wrap="none">
            <a:spAutoFit/>
          </a:bodyPr>
          <a:lstStyle/>
          <a:p>
            <a:pPr algn="r"/>
            <a:r>
              <a:rPr lang="en-US" sz="1400" i="1" dirty="0">
                <a:solidFill>
                  <a:prstClr val="black"/>
                </a:solidFill>
              </a:rPr>
              <a:t>Riddle </a:t>
            </a:r>
            <a:r>
              <a:rPr lang="en-US" sz="1400" i="1" dirty="0" smtClean="0">
                <a:solidFill>
                  <a:prstClr val="black"/>
                </a:solidFill>
              </a:rPr>
              <a:t>MS, </a:t>
            </a:r>
            <a:r>
              <a:rPr lang="en-US" sz="1400" i="1" dirty="0">
                <a:solidFill>
                  <a:prstClr val="black"/>
                </a:solidFill>
              </a:rPr>
              <a:t>DuPont </a:t>
            </a:r>
            <a:r>
              <a:rPr lang="en-US" sz="1400" i="1" dirty="0" smtClean="0">
                <a:solidFill>
                  <a:prstClr val="black"/>
                </a:solidFill>
              </a:rPr>
              <a:t>HL, </a:t>
            </a:r>
            <a:r>
              <a:rPr lang="en-US" sz="1400" i="1" dirty="0">
                <a:solidFill>
                  <a:prstClr val="black"/>
                </a:solidFill>
              </a:rPr>
              <a:t>Connor </a:t>
            </a:r>
            <a:r>
              <a:rPr lang="en-US" sz="1400" i="1" dirty="0" smtClean="0">
                <a:solidFill>
                  <a:prstClr val="black"/>
                </a:solidFill>
              </a:rPr>
              <a:t>BA. </a:t>
            </a:r>
            <a:r>
              <a:rPr lang="ru-RU" sz="1400" i="1" dirty="0" smtClean="0">
                <a:solidFill>
                  <a:prstClr val="black"/>
                </a:solidFill>
              </a:rPr>
              <a:t>201</a:t>
            </a:r>
            <a:r>
              <a:rPr lang="ru-RU" sz="1400" i="1" dirty="0">
                <a:solidFill>
                  <a:prstClr val="black"/>
                </a:solidFill>
              </a:rPr>
              <a:t>6</a:t>
            </a:r>
          </a:p>
        </p:txBody>
      </p:sp>
      <p:sp>
        <p:nvSpPr>
          <p:cNvPr id="8" name="Пятиугольник 7"/>
          <p:cNvSpPr/>
          <p:nvPr/>
        </p:nvSpPr>
        <p:spPr>
          <a:xfrm>
            <a:off x="0" y="0"/>
            <a:ext cx="8496300" cy="1219200"/>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prstClr val="black"/>
              </a:solidFill>
            </a:endParaRPr>
          </a:p>
        </p:txBody>
      </p:sp>
      <p:sp>
        <p:nvSpPr>
          <p:cNvPr id="7" name="TextBox 6"/>
          <p:cNvSpPr txBox="1"/>
          <p:nvPr/>
        </p:nvSpPr>
        <p:spPr>
          <a:xfrm>
            <a:off x="0" y="-85946"/>
            <a:ext cx="7937500" cy="1200329"/>
          </a:xfrm>
          <a:prstGeom prst="rect">
            <a:avLst/>
          </a:prstGeom>
          <a:noFill/>
        </p:spPr>
        <p:txBody>
          <a:bodyPr wrap="square" rtlCol="0">
            <a:spAutoFit/>
          </a:bodyPr>
          <a:lstStyle/>
          <a:p>
            <a:pPr algn="ctr"/>
            <a:r>
              <a:rPr lang="ru-RU" sz="3600" b="1" dirty="0" smtClean="0">
                <a:solidFill>
                  <a:prstClr val="black"/>
                </a:solidFill>
                <a:effectLst>
                  <a:glow rad="101600">
                    <a:prstClr val="white">
                      <a:alpha val="60000"/>
                    </a:prstClr>
                  </a:glow>
                </a:effectLst>
                <a:latin typeface="Georgia" panose="02040502050405020303" pitchFamily="18" charset="0"/>
              </a:rPr>
              <a:t>Антибактериальная терапия (рекомендации </a:t>
            </a:r>
            <a:r>
              <a:rPr lang="en-US" sz="3600" b="1" dirty="0" smtClean="0">
                <a:solidFill>
                  <a:prstClr val="black"/>
                </a:solidFill>
                <a:effectLst>
                  <a:glow rad="101600">
                    <a:prstClr val="white">
                      <a:alpha val="60000"/>
                    </a:prstClr>
                  </a:glow>
                </a:effectLst>
                <a:latin typeface="Georgia" panose="02040502050405020303" pitchFamily="18" charset="0"/>
              </a:rPr>
              <a:t>ACG, 2016 </a:t>
            </a:r>
            <a:r>
              <a:rPr lang="ru-RU" sz="3600" b="1" dirty="0" smtClean="0">
                <a:solidFill>
                  <a:prstClr val="black"/>
                </a:solidFill>
                <a:effectLst>
                  <a:glow rad="101600">
                    <a:prstClr val="white">
                      <a:alpha val="60000"/>
                    </a:prstClr>
                  </a:glow>
                </a:effectLst>
                <a:latin typeface="Georgia" panose="02040502050405020303" pitchFamily="18" charset="0"/>
              </a:rPr>
              <a:t>г.</a:t>
            </a:r>
            <a:r>
              <a:rPr lang="en-US" sz="3600" b="1" dirty="0" smtClean="0">
                <a:solidFill>
                  <a:prstClr val="black"/>
                </a:solidFill>
                <a:effectLst>
                  <a:glow rad="101600">
                    <a:prstClr val="white">
                      <a:alpha val="60000"/>
                    </a:prstClr>
                  </a:glow>
                </a:effectLst>
                <a:latin typeface="Georgia" panose="02040502050405020303" pitchFamily="18" charset="0"/>
              </a:rPr>
              <a:t> </a:t>
            </a:r>
            <a:r>
              <a:rPr lang="ru-RU" sz="3600" b="1" dirty="0" smtClean="0">
                <a:solidFill>
                  <a:prstClr val="black"/>
                </a:solidFill>
                <a:effectLst>
                  <a:glow rad="101600">
                    <a:prstClr val="white">
                      <a:alpha val="60000"/>
                    </a:prstClr>
                  </a:glow>
                </a:effectLst>
                <a:latin typeface="Georgia" panose="02040502050405020303" pitchFamily="18" charset="0"/>
              </a:rPr>
              <a:t>)</a:t>
            </a:r>
            <a:endParaRPr lang="ru-RU" sz="3600" b="1" dirty="0">
              <a:solidFill>
                <a:prstClr val="black"/>
              </a:solidFill>
              <a:effectLst>
                <a:glow rad="101600">
                  <a:prstClr val="white">
                    <a:alpha val="60000"/>
                  </a:prstClr>
                </a:glow>
              </a:effectLst>
              <a:latin typeface="Georgia" panose="02040502050405020303"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94908513"/>
              </p:ext>
            </p:extLst>
          </p:nvPr>
        </p:nvGraphicFramePr>
        <p:xfrm>
          <a:off x="555425" y="1828800"/>
          <a:ext cx="8102601" cy="2966720"/>
        </p:xfrm>
        <a:graphic>
          <a:graphicData uri="http://schemas.openxmlformats.org/drawingml/2006/table">
            <a:tbl>
              <a:tblPr firstRow="1" bandRow="1">
                <a:tableStyleId>{5C22544A-7EE6-4342-B048-85BDC9FD1C3A}</a:tableStyleId>
              </a:tblPr>
              <a:tblGrid>
                <a:gridCol w="2374900"/>
                <a:gridCol w="2743200"/>
                <a:gridCol w="2984501"/>
              </a:tblGrid>
              <a:tr h="370840">
                <a:tc>
                  <a:txBody>
                    <a:bodyPr/>
                    <a:lstStyle/>
                    <a:p>
                      <a:pPr algn="ctr"/>
                      <a:r>
                        <a:rPr lang="ru-RU" sz="1600" dirty="0" smtClean="0">
                          <a:latin typeface="Georgia" panose="02040502050405020303" pitchFamily="18" charset="0"/>
                        </a:rPr>
                        <a:t>Препарат</a:t>
                      </a:r>
                      <a:endParaRPr lang="ru-RU" sz="1600" dirty="0">
                        <a:latin typeface="Georgia" panose="02040502050405020303" pitchFamily="18" charset="0"/>
                      </a:endParaRPr>
                    </a:p>
                  </a:txBody>
                  <a:tcPr/>
                </a:tc>
                <a:tc>
                  <a:txBody>
                    <a:bodyPr/>
                    <a:lstStyle/>
                    <a:p>
                      <a:pPr algn="ctr"/>
                      <a:r>
                        <a:rPr lang="ru-RU" sz="1600" dirty="0" smtClean="0">
                          <a:latin typeface="Georgia" panose="02040502050405020303" pitchFamily="18" charset="0"/>
                        </a:rPr>
                        <a:t>Доза</a:t>
                      </a:r>
                      <a:endParaRPr lang="ru-RU" sz="1600" dirty="0">
                        <a:latin typeface="Georgia" panose="02040502050405020303" pitchFamily="18" charset="0"/>
                      </a:endParaRPr>
                    </a:p>
                  </a:txBody>
                  <a:tcPr/>
                </a:tc>
                <a:tc>
                  <a:txBody>
                    <a:bodyPr/>
                    <a:lstStyle/>
                    <a:p>
                      <a:pPr algn="ctr"/>
                      <a:r>
                        <a:rPr lang="ru-RU" sz="1600" dirty="0" smtClean="0">
                          <a:latin typeface="Georgia" panose="02040502050405020303" pitchFamily="18" charset="0"/>
                        </a:rPr>
                        <a:t>Длительность</a:t>
                      </a:r>
                      <a:endParaRPr lang="ru-RU" sz="1600" dirty="0">
                        <a:latin typeface="Georgia" panose="02040502050405020303" pitchFamily="18" charset="0"/>
                      </a:endParaRPr>
                    </a:p>
                  </a:txBody>
                  <a:tcPr/>
                </a:tc>
              </a:tr>
              <a:tr h="370840">
                <a:tc>
                  <a:txBody>
                    <a:bodyPr/>
                    <a:lstStyle/>
                    <a:p>
                      <a:r>
                        <a:rPr lang="ru-RU" sz="1600" dirty="0" err="1" smtClean="0">
                          <a:latin typeface="Georgia" panose="02040502050405020303" pitchFamily="18" charset="0"/>
                        </a:rPr>
                        <a:t>Левофлоксацин</a:t>
                      </a:r>
                      <a:endParaRPr lang="ru-RU" sz="1600" dirty="0">
                        <a:latin typeface="Georgia" panose="02040502050405020303" pitchFamily="18" charset="0"/>
                      </a:endParaRPr>
                    </a:p>
                  </a:txBody>
                  <a:tcPr/>
                </a:tc>
                <a:tc>
                  <a:txBody>
                    <a:bodyPr/>
                    <a:lstStyle/>
                    <a:p>
                      <a:r>
                        <a:rPr lang="ru-RU" sz="1600" dirty="0" smtClean="0">
                          <a:latin typeface="Georgia" panose="02040502050405020303" pitchFamily="18" charset="0"/>
                        </a:rPr>
                        <a:t>500 мг </a:t>
                      </a:r>
                      <a:r>
                        <a:rPr lang="en-US" sz="1600" i="1" dirty="0" smtClean="0">
                          <a:latin typeface="Georgia" panose="02040502050405020303" pitchFamily="18" charset="0"/>
                        </a:rPr>
                        <a:t>per </a:t>
                      </a:r>
                      <a:r>
                        <a:rPr lang="en-US" sz="1600" i="1" dirty="0" err="1" smtClean="0">
                          <a:latin typeface="Georgia" panose="02040502050405020303" pitchFamily="18" charset="0"/>
                        </a:rPr>
                        <a:t>os</a:t>
                      </a:r>
                      <a:endParaRPr lang="ru-RU" sz="1600" i="1" dirty="0">
                        <a:latin typeface="Georgia" panose="02040502050405020303" pitchFamily="18" charset="0"/>
                      </a:endParaRPr>
                    </a:p>
                  </a:txBody>
                  <a:tcPr/>
                </a:tc>
                <a:tc>
                  <a:txBody>
                    <a:bodyPr/>
                    <a:lstStyle/>
                    <a:p>
                      <a:r>
                        <a:rPr lang="ru-RU" sz="1600" dirty="0" smtClean="0">
                          <a:latin typeface="Georgia" panose="02040502050405020303" pitchFamily="18" charset="0"/>
                        </a:rPr>
                        <a:t>Однократно или 3</a:t>
                      </a:r>
                      <a:r>
                        <a:rPr lang="ru-RU" sz="1600" baseline="0" dirty="0" smtClean="0">
                          <a:latin typeface="Georgia" panose="02040502050405020303" pitchFamily="18" charset="0"/>
                        </a:rPr>
                        <a:t> дня</a:t>
                      </a:r>
                      <a:endParaRPr lang="ru-RU" sz="1600" dirty="0">
                        <a:latin typeface="Georgia" panose="02040502050405020303" pitchFamily="18" charset="0"/>
                      </a:endParaRPr>
                    </a:p>
                  </a:txBody>
                  <a:tcPr/>
                </a:tc>
              </a:tr>
              <a:tr h="370840">
                <a:tc>
                  <a:txBody>
                    <a:bodyPr/>
                    <a:lstStyle/>
                    <a:p>
                      <a:r>
                        <a:rPr lang="ru-RU" sz="1600" dirty="0" err="1" smtClean="0">
                          <a:latin typeface="Georgia" panose="02040502050405020303" pitchFamily="18" charset="0"/>
                        </a:rPr>
                        <a:t>Ципрофлоксацин</a:t>
                      </a:r>
                      <a:endParaRPr lang="ru-RU" sz="1600" dirty="0">
                        <a:latin typeface="Georgia" panose="020405020504050203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600" dirty="0" smtClean="0">
                          <a:latin typeface="Georgia" panose="02040502050405020303" pitchFamily="18" charset="0"/>
                        </a:rPr>
                        <a:t>750 мг </a:t>
                      </a:r>
                      <a:r>
                        <a:rPr lang="en-US" sz="1600" i="1" dirty="0" smtClean="0">
                          <a:latin typeface="Georgia" panose="02040502050405020303" pitchFamily="18" charset="0"/>
                        </a:rPr>
                        <a:t>per </a:t>
                      </a:r>
                      <a:r>
                        <a:rPr lang="en-US" sz="1600" i="1" dirty="0" err="1" smtClean="0">
                          <a:latin typeface="Georgia" panose="02040502050405020303" pitchFamily="18" charset="0"/>
                        </a:rPr>
                        <a:t>os</a:t>
                      </a:r>
                      <a:endParaRPr lang="ru-RU" sz="1600" i="1" dirty="0" smtClean="0">
                        <a:latin typeface="Georgia" panose="02040502050405020303" pitchFamily="18" charset="0"/>
                      </a:endParaRPr>
                    </a:p>
                  </a:txBody>
                  <a:tcPr/>
                </a:tc>
                <a:tc>
                  <a:txBody>
                    <a:bodyPr/>
                    <a:lstStyle/>
                    <a:p>
                      <a:r>
                        <a:rPr lang="ru-RU" sz="1600" dirty="0" smtClean="0">
                          <a:latin typeface="Georgia" panose="02040502050405020303" pitchFamily="18" charset="0"/>
                        </a:rPr>
                        <a:t>Однократно </a:t>
                      </a:r>
                      <a:endParaRPr lang="ru-RU" sz="1600" dirty="0">
                        <a:latin typeface="Georgia" panose="02040502050405020303" pitchFamily="18" charset="0"/>
                      </a:endParaRPr>
                    </a:p>
                  </a:txBody>
                  <a:tcPr/>
                </a:tc>
              </a:tr>
              <a:tr h="370840">
                <a:tc>
                  <a:txBody>
                    <a:bodyPr/>
                    <a:lstStyle/>
                    <a:p>
                      <a:endParaRPr lang="ru-RU" sz="1600" dirty="0">
                        <a:latin typeface="Georgia" panose="020405020504050203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600" dirty="0" smtClean="0">
                          <a:latin typeface="Georgia" panose="02040502050405020303" pitchFamily="18" charset="0"/>
                        </a:rPr>
                        <a:t>500 мг </a:t>
                      </a:r>
                      <a:r>
                        <a:rPr lang="en-US" sz="1600" i="1" dirty="0" smtClean="0">
                          <a:latin typeface="Georgia" panose="02040502050405020303" pitchFamily="18" charset="0"/>
                        </a:rPr>
                        <a:t>per </a:t>
                      </a:r>
                      <a:r>
                        <a:rPr lang="en-US" sz="1600" i="1" dirty="0" err="1" smtClean="0">
                          <a:latin typeface="Georgia" panose="02040502050405020303" pitchFamily="18" charset="0"/>
                        </a:rPr>
                        <a:t>os</a:t>
                      </a:r>
                      <a:endParaRPr lang="ru-RU" sz="1600" i="1" dirty="0" smtClean="0">
                        <a:latin typeface="Georgia" panose="02040502050405020303" pitchFamily="18" charset="0"/>
                      </a:endParaRPr>
                    </a:p>
                  </a:txBody>
                  <a:tcPr/>
                </a:tc>
                <a:tc>
                  <a:txBody>
                    <a:bodyPr/>
                    <a:lstStyle/>
                    <a:p>
                      <a:r>
                        <a:rPr lang="ru-RU" sz="1600" dirty="0" smtClean="0">
                          <a:latin typeface="Georgia" panose="02040502050405020303" pitchFamily="18" charset="0"/>
                        </a:rPr>
                        <a:t>3</a:t>
                      </a:r>
                      <a:r>
                        <a:rPr lang="ru-RU" sz="1600" baseline="0" dirty="0" smtClean="0">
                          <a:latin typeface="Georgia" panose="02040502050405020303" pitchFamily="18" charset="0"/>
                        </a:rPr>
                        <a:t> дня</a:t>
                      </a:r>
                      <a:endParaRPr lang="ru-RU" sz="1600" dirty="0">
                        <a:latin typeface="Georgia" panose="02040502050405020303" pitchFamily="18" charset="0"/>
                      </a:endParaRPr>
                    </a:p>
                  </a:txBody>
                  <a:tcPr/>
                </a:tc>
              </a:tr>
              <a:tr h="370840">
                <a:tc>
                  <a:txBody>
                    <a:bodyPr/>
                    <a:lstStyle/>
                    <a:p>
                      <a:r>
                        <a:rPr lang="ru-RU" sz="1600" dirty="0" err="1" smtClean="0">
                          <a:latin typeface="Georgia" panose="02040502050405020303" pitchFamily="18" charset="0"/>
                        </a:rPr>
                        <a:t>Офлоксацин</a:t>
                      </a:r>
                      <a:endParaRPr lang="ru-RU" sz="1600" dirty="0">
                        <a:latin typeface="Georgia" panose="020405020504050203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600" dirty="0" smtClean="0">
                          <a:latin typeface="Georgia" panose="02040502050405020303" pitchFamily="18" charset="0"/>
                        </a:rPr>
                        <a:t>400 мг </a:t>
                      </a:r>
                      <a:r>
                        <a:rPr lang="en-US" sz="1600" i="1" dirty="0" smtClean="0">
                          <a:latin typeface="Georgia" panose="02040502050405020303" pitchFamily="18" charset="0"/>
                        </a:rPr>
                        <a:t>per </a:t>
                      </a:r>
                      <a:r>
                        <a:rPr lang="en-US" sz="1600" i="1" dirty="0" err="1" smtClean="0">
                          <a:latin typeface="Georgia" panose="02040502050405020303" pitchFamily="18" charset="0"/>
                        </a:rPr>
                        <a:t>os</a:t>
                      </a:r>
                      <a:endParaRPr lang="ru-RU" sz="1600" i="1" dirty="0" smtClean="0">
                        <a:latin typeface="Georgia" panose="020405020504050203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600" dirty="0" smtClean="0">
                          <a:latin typeface="Georgia" panose="02040502050405020303" pitchFamily="18" charset="0"/>
                        </a:rPr>
                        <a:t>Однократно или 3</a:t>
                      </a:r>
                      <a:r>
                        <a:rPr lang="ru-RU" sz="1600" baseline="0" dirty="0" smtClean="0">
                          <a:latin typeface="Georgia" panose="02040502050405020303" pitchFamily="18" charset="0"/>
                        </a:rPr>
                        <a:t> дня</a:t>
                      </a:r>
                      <a:endParaRPr lang="ru-RU" sz="1600" dirty="0" smtClean="0">
                        <a:latin typeface="Georgia" panose="02040502050405020303" pitchFamily="18" charset="0"/>
                      </a:endParaRPr>
                    </a:p>
                  </a:txBody>
                  <a:tcPr/>
                </a:tc>
              </a:tr>
              <a:tr h="370840">
                <a:tc>
                  <a:txBody>
                    <a:bodyPr/>
                    <a:lstStyle/>
                    <a:p>
                      <a:r>
                        <a:rPr lang="ru-RU" sz="1600" dirty="0" err="1" smtClean="0">
                          <a:latin typeface="Georgia" panose="02040502050405020303" pitchFamily="18" charset="0"/>
                        </a:rPr>
                        <a:t>Азитромицин</a:t>
                      </a:r>
                      <a:endParaRPr lang="ru-RU" sz="1600" dirty="0">
                        <a:latin typeface="Georgia" panose="020405020504050203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600" dirty="0" smtClean="0">
                          <a:latin typeface="Georgia" panose="02040502050405020303" pitchFamily="18" charset="0"/>
                        </a:rPr>
                        <a:t>1000 мг </a:t>
                      </a:r>
                      <a:r>
                        <a:rPr lang="en-US" sz="1600" i="1" dirty="0" smtClean="0">
                          <a:latin typeface="Georgia" panose="02040502050405020303" pitchFamily="18" charset="0"/>
                        </a:rPr>
                        <a:t>per </a:t>
                      </a:r>
                      <a:r>
                        <a:rPr lang="en-US" sz="1600" i="1" dirty="0" err="1" smtClean="0">
                          <a:latin typeface="Georgia" panose="02040502050405020303" pitchFamily="18" charset="0"/>
                        </a:rPr>
                        <a:t>os</a:t>
                      </a:r>
                      <a:endParaRPr lang="ru-RU" sz="1600" i="1" dirty="0" smtClean="0">
                        <a:latin typeface="Georgia" panose="02040502050405020303" pitchFamily="18" charset="0"/>
                      </a:endParaRPr>
                    </a:p>
                  </a:txBody>
                  <a:tcPr/>
                </a:tc>
                <a:tc>
                  <a:txBody>
                    <a:bodyPr/>
                    <a:lstStyle/>
                    <a:p>
                      <a:r>
                        <a:rPr lang="ru-RU" sz="1600" dirty="0" smtClean="0">
                          <a:latin typeface="Georgia" panose="02040502050405020303" pitchFamily="18" charset="0"/>
                        </a:rPr>
                        <a:t>Однократно </a:t>
                      </a:r>
                      <a:endParaRPr lang="ru-RU" sz="1600" dirty="0">
                        <a:latin typeface="Georgia" panose="02040502050405020303" pitchFamily="18" charset="0"/>
                      </a:endParaRPr>
                    </a:p>
                  </a:txBody>
                  <a:tcPr/>
                </a:tc>
              </a:tr>
              <a:tr h="370840">
                <a:tc>
                  <a:txBody>
                    <a:bodyPr/>
                    <a:lstStyle/>
                    <a:p>
                      <a:endParaRPr lang="ru-RU" sz="1600">
                        <a:latin typeface="Georgia" panose="02040502050405020303" pitchFamily="18" charset="0"/>
                      </a:endParaRPr>
                    </a:p>
                  </a:txBody>
                  <a:tcPr/>
                </a:tc>
                <a:tc>
                  <a:txBody>
                    <a:bodyPr/>
                    <a:lstStyle/>
                    <a:p>
                      <a:r>
                        <a:rPr lang="ru-RU" sz="1600" dirty="0" smtClean="0">
                          <a:latin typeface="Georgia" panose="02040502050405020303" pitchFamily="18" charset="0"/>
                        </a:rPr>
                        <a:t>500 мг </a:t>
                      </a:r>
                      <a:r>
                        <a:rPr lang="en-US" sz="1600" i="1" dirty="0" smtClean="0">
                          <a:latin typeface="Georgia" panose="02040502050405020303" pitchFamily="18" charset="0"/>
                        </a:rPr>
                        <a:t>per </a:t>
                      </a:r>
                      <a:r>
                        <a:rPr lang="en-US" sz="1600" i="1" dirty="0" err="1" smtClean="0">
                          <a:latin typeface="Georgia" panose="02040502050405020303" pitchFamily="18" charset="0"/>
                        </a:rPr>
                        <a:t>os</a:t>
                      </a:r>
                      <a:endParaRPr lang="ru-RU" sz="1600" i="1" dirty="0">
                        <a:latin typeface="Georgia" panose="02040502050405020303" pitchFamily="18" charset="0"/>
                      </a:endParaRPr>
                    </a:p>
                  </a:txBody>
                  <a:tcPr/>
                </a:tc>
                <a:tc>
                  <a:txBody>
                    <a:bodyPr/>
                    <a:lstStyle/>
                    <a:p>
                      <a:r>
                        <a:rPr lang="ru-RU" sz="1600" dirty="0" smtClean="0">
                          <a:latin typeface="Georgia" panose="02040502050405020303" pitchFamily="18" charset="0"/>
                        </a:rPr>
                        <a:t>3</a:t>
                      </a:r>
                      <a:r>
                        <a:rPr lang="ru-RU" sz="1600" baseline="0" dirty="0" smtClean="0">
                          <a:latin typeface="Georgia" panose="02040502050405020303" pitchFamily="18" charset="0"/>
                        </a:rPr>
                        <a:t> дня</a:t>
                      </a:r>
                      <a:endParaRPr lang="ru-RU" sz="1600" dirty="0">
                        <a:latin typeface="Georgia" panose="02040502050405020303" pitchFamily="18" charset="0"/>
                      </a:endParaRPr>
                    </a:p>
                  </a:txBody>
                  <a:tcPr/>
                </a:tc>
              </a:tr>
              <a:tr h="370840">
                <a:tc>
                  <a:txBody>
                    <a:bodyPr/>
                    <a:lstStyle/>
                    <a:p>
                      <a:r>
                        <a:rPr lang="ru-RU" sz="1600" dirty="0" err="1" smtClean="0">
                          <a:latin typeface="Georgia" panose="02040502050405020303" pitchFamily="18" charset="0"/>
                        </a:rPr>
                        <a:t>Рифаксимин</a:t>
                      </a:r>
                      <a:endParaRPr lang="ru-RU" sz="1600" dirty="0">
                        <a:latin typeface="Georgia" panose="020405020504050203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600" dirty="0" smtClean="0">
                          <a:latin typeface="Georgia" panose="02040502050405020303" pitchFamily="18" charset="0"/>
                        </a:rPr>
                        <a:t>200 мг </a:t>
                      </a:r>
                      <a:r>
                        <a:rPr lang="en-US" sz="1600" i="1" dirty="0" smtClean="0">
                          <a:latin typeface="Georgia" panose="02040502050405020303" pitchFamily="18" charset="0"/>
                        </a:rPr>
                        <a:t>per </a:t>
                      </a:r>
                      <a:r>
                        <a:rPr lang="en-US" sz="1600" i="1" dirty="0" err="1" smtClean="0">
                          <a:latin typeface="Georgia" panose="02040502050405020303" pitchFamily="18" charset="0"/>
                        </a:rPr>
                        <a:t>os</a:t>
                      </a:r>
                      <a:r>
                        <a:rPr lang="ru-RU" sz="1600" i="1" dirty="0" smtClean="0">
                          <a:latin typeface="Georgia" panose="02040502050405020303" pitchFamily="18" charset="0"/>
                        </a:rPr>
                        <a:t> </a:t>
                      </a:r>
                      <a:r>
                        <a:rPr lang="ru-RU" sz="1600" dirty="0" smtClean="0">
                          <a:latin typeface="Georgia" panose="02040502050405020303" pitchFamily="18" charset="0"/>
                        </a:rPr>
                        <a:t>х</a:t>
                      </a:r>
                      <a:r>
                        <a:rPr lang="ru-RU" sz="1600" baseline="0" dirty="0" smtClean="0">
                          <a:latin typeface="Georgia" panose="02040502050405020303" pitchFamily="18" charset="0"/>
                        </a:rPr>
                        <a:t> 3 р.</a:t>
                      </a:r>
                      <a:endParaRPr lang="ru-RU" sz="1600" dirty="0" smtClean="0">
                        <a:latin typeface="Georgia" panose="020405020504050203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600" dirty="0" smtClean="0">
                          <a:latin typeface="Georgia" panose="02040502050405020303" pitchFamily="18" charset="0"/>
                        </a:rPr>
                        <a:t>3</a:t>
                      </a:r>
                      <a:r>
                        <a:rPr lang="ru-RU" sz="1600" baseline="0" dirty="0" smtClean="0">
                          <a:latin typeface="Georgia" panose="02040502050405020303" pitchFamily="18" charset="0"/>
                        </a:rPr>
                        <a:t> дня</a:t>
                      </a:r>
                      <a:endParaRPr lang="ru-RU" sz="1600" dirty="0" smtClean="0">
                        <a:latin typeface="Georgia" panose="02040502050405020303" pitchFamily="18" charset="0"/>
                      </a:endParaRPr>
                    </a:p>
                  </a:txBody>
                  <a:tcPr/>
                </a:tc>
              </a:tr>
            </a:tbl>
          </a:graphicData>
        </a:graphic>
      </p:graphicFrame>
      <p:sp>
        <p:nvSpPr>
          <p:cNvPr id="4" name="TextBox 3"/>
          <p:cNvSpPr txBox="1"/>
          <p:nvPr/>
        </p:nvSpPr>
        <p:spPr>
          <a:xfrm>
            <a:off x="502250" y="5380584"/>
            <a:ext cx="8139500" cy="1077218"/>
          </a:xfrm>
          <a:prstGeom prst="rect">
            <a:avLst/>
          </a:prstGeom>
          <a:noFill/>
        </p:spPr>
        <p:txBody>
          <a:bodyPr wrap="square" rtlCol="0">
            <a:spAutoFit/>
          </a:bodyPr>
          <a:lstStyle/>
          <a:p>
            <a:pPr marL="285750" indent="-285750">
              <a:buFont typeface="Wingdings" panose="05000000000000000000" pitchFamily="2" charset="2"/>
              <a:buChar char="v"/>
            </a:pPr>
            <a:r>
              <a:rPr lang="ru-RU" sz="1600" dirty="0" smtClean="0">
                <a:solidFill>
                  <a:prstClr val="black"/>
                </a:solidFill>
              </a:rPr>
              <a:t>Если однократный прием препарата не привел к разрешению ОД в течение суток – пролонгировать терапию до 3-х дней</a:t>
            </a:r>
          </a:p>
          <a:p>
            <a:pPr marL="285750" indent="-285750">
              <a:buFont typeface="Wingdings" panose="05000000000000000000" pitchFamily="2" charset="2"/>
              <a:buChar char="v"/>
            </a:pPr>
            <a:r>
              <a:rPr lang="ru-RU" sz="1600" dirty="0" err="1" smtClean="0">
                <a:solidFill>
                  <a:prstClr val="black"/>
                </a:solidFill>
              </a:rPr>
              <a:t>Азитромицин</a:t>
            </a:r>
            <a:r>
              <a:rPr lang="ru-RU" sz="1600" dirty="0" smtClean="0">
                <a:solidFill>
                  <a:prstClr val="black"/>
                </a:solidFill>
              </a:rPr>
              <a:t> (500 мг, 3 дня) – приоритет при дизентерии и других ОД, ассоциированных с фебрильной лихорадкой</a:t>
            </a:r>
            <a:endParaRPr lang="ru-RU" sz="1600" dirty="0">
              <a:solidFill>
                <a:prstClr val="black"/>
              </a:solidFill>
            </a:endParaRPr>
          </a:p>
        </p:txBody>
      </p:sp>
      <p:sp>
        <p:nvSpPr>
          <p:cNvPr id="2" name="Slide Number Placeholder 1"/>
          <p:cNvSpPr>
            <a:spLocks noGrp="1"/>
          </p:cNvSpPr>
          <p:nvPr>
            <p:ph type="sldNum" sz="quarter" idx="12"/>
          </p:nvPr>
        </p:nvSpPr>
        <p:spPr>
          <a:xfrm>
            <a:off x="8010424" y="-17174"/>
            <a:ext cx="1332156" cy="365125"/>
          </a:xfrm>
        </p:spPr>
        <p:txBody>
          <a:bodyPr/>
          <a:lstStyle/>
          <a:p>
            <a:fld id="{81A2C920-D45E-4A04-AE9E-A64ACAABFF96}" type="slidenum">
              <a:rPr lang="ru-RU" smtClean="0">
                <a:solidFill>
                  <a:prstClr val="black">
                    <a:tint val="75000"/>
                  </a:prstClr>
                </a:solidFill>
              </a:rPr>
              <a:pPr/>
              <a:t>15</a:t>
            </a:fld>
            <a:endParaRPr lang="ru-RU" dirty="0">
              <a:solidFill>
                <a:prstClr val="black">
                  <a:tint val="75000"/>
                </a:prstClr>
              </a:solidFill>
            </a:endParaRPr>
          </a:p>
        </p:txBody>
      </p:sp>
      <p:sp>
        <p:nvSpPr>
          <p:cNvPr id="11" name="TextBox 10"/>
          <p:cNvSpPr txBox="1"/>
          <p:nvPr/>
        </p:nvSpPr>
        <p:spPr>
          <a:xfrm rot="5400000">
            <a:off x="-2125084" y="4087802"/>
            <a:ext cx="4522934" cy="276999"/>
          </a:xfrm>
          <a:prstGeom prst="rect">
            <a:avLst/>
          </a:prstGeom>
          <a:noFill/>
        </p:spPr>
        <p:txBody>
          <a:bodyPr wrap="square" rtlCol="0">
            <a:spAutoFit/>
          </a:bodyPr>
          <a:lstStyle/>
          <a:p>
            <a:r>
              <a:rPr lang="en-US" sz="1200" dirty="0" smtClean="0">
                <a:latin typeface="Georgia" panose="02040502050405020303" pitchFamily="18" charset="0"/>
              </a:rPr>
              <a:t>RUHID172191 </a:t>
            </a:r>
            <a:r>
              <a:rPr lang="ru-RU" sz="1200" dirty="0" smtClean="0">
                <a:latin typeface="Georgia" panose="02040502050405020303" pitchFamily="18" charset="0"/>
              </a:rPr>
              <a:t>от 30 августа 2017</a:t>
            </a:r>
            <a:endParaRPr lang="ru-RU" sz="1200" dirty="0">
              <a:latin typeface="Georgia" panose="02040502050405020303" pitchFamily="18" charset="0"/>
            </a:endParaRPr>
          </a:p>
        </p:txBody>
      </p:sp>
    </p:spTree>
    <p:extLst>
      <p:ext uri="{BB962C8B-B14F-4D97-AF65-F5344CB8AC3E}">
        <p14:creationId xmlns:p14="http://schemas.microsoft.com/office/powerpoint/2010/main" val="3398189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752" y="4149089"/>
            <a:ext cx="8763985" cy="1328023"/>
          </a:xfrm>
          <a:prstGeom prst="roundRect">
            <a:avLst/>
          </a:prstGeom>
          <a:solidFill>
            <a:srgbClr val="0070C0"/>
          </a:solidFill>
        </p:spPr>
        <p:style>
          <a:lnRef idx="3">
            <a:schemeClr val="lt1"/>
          </a:lnRef>
          <a:fillRef idx="1">
            <a:schemeClr val="accent5"/>
          </a:fillRef>
          <a:effectRef idx="1">
            <a:schemeClr val="accent5"/>
          </a:effectRef>
          <a:fontRef idx="minor">
            <a:schemeClr val="lt1"/>
          </a:fontRef>
        </p:style>
        <p:txBody>
          <a:bodyPr wrap="square">
            <a:spAutoFit/>
          </a:bodyPr>
          <a:lstStyle/>
          <a:p>
            <a:r>
              <a:rPr lang="ru-RU" dirty="0" smtClean="0">
                <a:solidFill>
                  <a:prstClr val="white"/>
                </a:solidFill>
                <a:latin typeface="Exo2Light"/>
              </a:rPr>
              <a:t> В 85-95</a:t>
            </a:r>
            <a:r>
              <a:rPr lang="ru-RU" dirty="0">
                <a:solidFill>
                  <a:prstClr val="white"/>
                </a:solidFill>
                <a:latin typeface="Exo2Light"/>
              </a:rPr>
              <a:t>% случаев </a:t>
            </a:r>
            <a:r>
              <a:rPr lang="ru-RU" dirty="0" smtClean="0">
                <a:solidFill>
                  <a:prstClr val="white"/>
                </a:solidFill>
                <a:latin typeface="Exo2Light"/>
              </a:rPr>
              <a:t>лечение может  осуществляться путем оральной </a:t>
            </a:r>
            <a:r>
              <a:rPr lang="ru-RU" dirty="0" err="1" smtClean="0">
                <a:solidFill>
                  <a:prstClr val="white"/>
                </a:solidFill>
                <a:latin typeface="Exo2Light"/>
              </a:rPr>
              <a:t>регидратации</a:t>
            </a:r>
            <a:r>
              <a:rPr lang="ru-RU" dirty="0" smtClean="0">
                <a:solidFill>
                  <a:prstClr val="white"/>
                </a:solidFill>
                <a:latin typeface="Exo2Light"/>
              </a:rPr>
              <a:t> с использованием </a:t>
            </a:r>
            <a:r>
              <a:rPr lang="ru-RU" dirty="0" err="1" smtClean="0">
                <a:solidFill>
                  <a:prstClr val="white"/>
                </a:solidFill>
                <a:latin typeface="Exo2Light"/>
              </a:rPr>
              <a:t>глюкозо</a:t>
            </a:r>
            <a:r>
              <a:rPr lang="ru-RU" dirty="0" smtClean="0">
                <a:solidFill>
                  <a:prstClr val="white"/>
                </a:solidFill>
                <a:latin typeface="Exo2Light"/>
              </a:rPr>
              <a:t>-солевых растворов:</a:t>
            </a:r>
          </a:p>
          <a:p>
            <a:r>
              <a:rPr lang="ru-RU" dirty="0" smtClean="0">
                <a:solidFill>
                  <a:prstClr val="white"/>
                </a:solidFill>
                <a:latin typeface="Exo2Light"/>
              </a:rPr>
              <a:t>Объем оральной </a:t>
            </a:r>
            <a:r>
              <a:rPr lang="ru-RU" dirty="0" err="1" smtClean="0">
                <a:solidFill>
                  <a:prstClr val="white"/>
                </a:solidFill>
                <a:latin typeface="Exo2Light"/>
              </a:rPr>
              <a:t>регидратации</a:t>
            </a:r>
            <a:endParaRPr lang="ru-RU" dirty="0" smtClean="0">
              <a:solidFill>
                <a:prstClr val="white"/>
              </a:solidFill>
              <a:latin typeface="Exo2Light"/>
            </a:endParaRPr>
          </a:p>
          <a:p>
            <a:pPr marL="285750" indent="-285750">
              <a:buFont typeface="Wingdings" panose="05000000000000000000" pitchFamily="2" charset="2"/>
              <a:buChar char="§"/>
            </a:pPr>
            <a:r>
              <a:rPr lang="ru-RU" dirty="0" smtClean="0">
                <a:solidFill>
                  <a:prstClr val="white"/>
                </a:solidFill>
                <a:latin typeface="Exo2Light"/>
              </a:rPr>
              <a:t>750 мл/час за первые 4 часа (до 4 литров за 4 часа)</a:t>
            </a:r>
            <a:endParaRPr lang="ru-RU" dirty="0">
              <a:solidFill>
                <a:prstClr val="white"/>
              </a:solidFill>
            </a:endParaRPr>
          </a:p>
        </p:txBody>
      </p:sp>
      <p:sp>
        <p:nvSpPr>
          <p:cNvPr id="3" name="Rounded Rectangle 2"/>
          <p:cNvSpPr/>
          <p:nvPr/>
        </p:nvSpPr>
        <p:spPr>
          <a:xfrm>
            <a:off x="213761" y="2276872"/>
            <a:ext cx="8784976" cy="1634490"/>
          </a:xfrm>
          <a:prstGeom prst="round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dirty="0">
                <a:solidFill>
                  <a:prstClr val="white"/>
                </a:solidFill>
                <a:latin typeface="arial"/>
              </a:rPr>
              <a:t>Основу лечения больных острыми </a:t>
            </a:r>
            <a:r>
              <a:rPr lang="ru-RU" dirty="0" smtClean="0">
                <a:solidFill>
                  <a:prstClr val="white"/>
                </a:solidFill>
                <a:latin typeface="arial"/>
              </a:rPr>
              <a:t>диареей составляет </a:t>
            </a:r>
            <a:r>
              <a:rPr lang="ru-RU" dirty="0" err="1">
                <a:solidFill>
                  <a:prstClr val="white"/>
                </a:solidFill>
                <a:latin typeface="arial"/>
              </a:rPr>
              <a:t>регидратационная</a:t>
            </a:r>
            <a:r>
              <a:rPr lang="ru-RU" dirty="0">
                <a:solidFill>
                  <a:prstClr val="white"/>
                </a:solidFill>
                <a:latin typeface="arial"/>
              </a:rPr>
              <a:t> </a:t>
            </a:r>
            <a:r>
              <a:rPr lang="ru-RU" dirty="0" smtClean="0">
                <a:solidFill>
                  <a:prstClr val="white"/>
                </a:solidFill>
                <a:latin typeface="arial"/>
              </a:rPr>
              <a:t>терапия:</a:t>
            </a:r>
          </a:p>
          <a:p>
            <a:pPr marL="285750" indent="-285750">
              <a:buFont typeface="Wingdings" panose="05000000000000000000" pitchFamily="2" charset="2"/>
              <a:buChar char="§"/>
            </a:pPr>
            <a:r>
              <a:rPr lang="ru-RU" dirty="0">
                <a:solidFill>
                  <a:prstClr val="white"/>
                </a:solidFill>
                <a:latin typeface="arial"/>
              </a:rPr>
              <a:t>В</a:t>
            </a:r>
            <a:r>
              <a:rPr lang="ru-RU" dirty="0" smtClean="0">
                <a:solidFill>
                  <a:prstClr val="white"/>
                </a:solidFill>
                <a:latin typeface="arial"/>
              </a:rPr>
              <a:t>осстановление водно-электролитного</a:t>
            </a:r>
            <a:r>
              <a:rPr lang="ru-RU" dirty="0">
                <a:solidFill>
                  <a:prstClr val="white"/>
                </a:solidFill>
                <a:latin typeface="arial"/>
              </a:rPr>
              <a:t> </a:t>
            </a:r>
            <a:r>
              <a:rPr lang="ru-RU" dirty="0" smtClean="0">
                <a:solidFill>
                  <a:prstClr val="white"/>
                </a:solidFill>
                <a:latin typeface="arial"/>
              </a:rPr>
              <a:t>баланса</a:t>
            </a:r>
          </a:p>
          <a:p>
            <a:pPr marL="285750" indent="-285750">
              <a:buFont typeface="Wingdings" panose="05000000000000000000" pitchFamily="2" charset="2"/>
              <a:buChar char="§"/>
            </a:pPr>
            <a:r>
              <a:rPr lang="ru-RU" dirty="0" smtClean="0">
                <a:solidFill>
                  <a:prstClr val="white"/>
                </a:solidFill>
                <a:latin typeface="arial"/>
              </a:rPr>
              <a:t>Восстановление кислотно-основного баланса</a:t>
            </a:r>
          </a:p>
          <a:p>
            <a:pPr marL="285750" indent="-285750">
              <a:buFont typeface="Wingdings" panose="05000000000000000000" pitchFamily="2" charset="2"/>
              <a:buChar char="§"/>
            </a:pPr>
            <a:r>
              <a:rPr lang="ru-RU" dirty="0" err="1" smtClean="0">
                <a:solidFill>
                  <a:prstClr val="white"/>
                </a:solidFill>
                <a:latin typeface="arial"/>
              </a:rPr>
              <a:t>Дезинтоксикация</a:t>
            </a:r>
            <a:endParaRPr lang="ru-RU" dirty="0">
              <a:solidFill>
                <a:prstClr val="white"/>
              </a:solidFill>
            </a:endParaRPr>
          </a:p>
        </p:txBody>
      </p:sp>
      <p:sp>
        <p:nvSpPr>
          <p:cNvPr id="6" name="Rectangle 5"/>
          <p:cNvSpPr/>
          <p:nvPr/>
        </p:nvSpPr>
        <p:spPr>
          <a:xfrm>
            <a:off x="3276600" y="6455183"/>
            <a:ext cx="5867401" cy="338554"/>
          </a:xfrm>
          <a:prstGeom prst="rect">
            <a:avLst/>
          </a:prstGeom>
        </p:spPr>
        <p:txBody>
          <a:bodyPr wrap="square">
            <a:spAutoFit/>
          </a:bodyPr>
          <a:lstStyle/>
          <a:p>
            <a:r>
              <a:rPr lang="en-US" sz="1600" dirty="0">
                <a:solidFill>
                  <a:schemeClr val="bg1"/>
                </a:solidFill>
                <a:latin typeface="Georgia" panose="02040502050405020303" pitchFamily="18" charset="0"/>
              </a:rPr>
              <a:t>http://www.gastroscan.ru/handbook/121/4705</a:t>
            </a:r>
            <a:endParaRPr lang="ru-RU" sz="1600" dirty="0">
              <a:solidFill>
                <a:schemeClr val="bg1"/>
              </a:solidFill>
              <a:latin typeface="Georgia" panose="02040502050405020303" pitchFamily="18" charset="0"/>
            </a:endParaRPr>
          </a:p>
        </p:txBody>
      </p:sp>
      <p:pic>
        <p:nvPicPr>
          <p:cNvPr id="8194" name="Picture 2" descr="Bildergebnis für этапы пероральной регидратации при острой диарее у взрослых пациент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57200"/>
            <a:ext cx="1819333" cy="1512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64021" y="645385"/>
            <a:ext cx="6480720" cy="830997"/>
          </a:xfrm>
          <a:prstGeom prst="rect">
            <a:avLst/>
          </a:prstGeom>
          <a:noFill/>
        </p:spPr>
        <p:txBody>
          <a:bodyPr wrap="square" rtlCol="0">
            <a:spAutoFit/>
          </a:bodyPr>
          <a:lstStyle/>
          <a:p>
            <a:r>
              <a:rPr lang="ru-RU" sz="2800" b="1" dirty="0" err="1" smtClean="0">
                <a:solidFill>
                  <a:prstClr val="black"/>
                </a:solidFill>
                <a:latin typeface="Georgia" panose="02040502050405020303" pitchFamily="18" charset="0"/>
              </a:rPr>
              <a:t>Регидратация</a:t>
            </a:r>
            <a:r>
              <a:rPr lang="ru-RU" sz="2800" b="1" dirty="0" smtClean="0">
                <a:solidFill>
                  <a:prstClr val="black"/>
                </a:solidFill>
                <a:latin typeface="Georgia" panose="02040502050405020303" pitchFamily="18" charset="0"/>
              </a:rPr>
              <a:t>:</a:t>
            </a:r>
          </a:p>
          <a:p>
            <a:r>
              <a:rPr lang="ru-RU" sz="2000" b="1" dirty="0" smtClean="0">
                <a:solidFill>
                  <a:prstClr val="black"/>
                </a:solidFill>
                <a:latin typeface="Georgia" panose="02040502050405020303" pitchFamily="18" charset="0"/>
              </a:rPr>
              <a:t>Восполнение потери жидкости </a:t>
            </a:r>
            <a:endParaRPr lang="ru-RU" sz="2000" b="1" dirty="0">
              <a:solidFill>
                <a:prstClr val="black"/>
              </a:solidFill>
              <a:latin typeface="Georgia" panose="02040502050405020303" pitchFamily="18" charset="0"/>
            </a:endParaRPr>
          </a:p>
        </p:txBody>
      </p:sp>
      <p:sp>
        <p:nvSpPr>
          <p:cNvPr id="4" name="Slide Number Placeholder 3"/>
          <p:cNvSpPr>
            <a:spLocks noGrp="1"/>
          </p:cNvSpPr>
          <p:nvPr>
            <p:ph type="sldNum" sz="quarter" idx="12"/>
          </p:nvPr>
        </p:nvSpPr>
        <p:spPr>
          <a:xfrm>
            <a:off x="4552533" y="0"/>
            <a:ext cx="1332156" cy="365125"/>
          </a:xfrm>
        </p:spPr>
        <p:txBody>
          <a:bodyPr/>
          <a:lstStyle/>
          <a:p>
            <a:fld id="{A2885E78-1F86-4A3D-9EE1-B0103B1CEF15}" type="slidenum">
              <a:rPr lang="en-US" smtClean="0">
                <a:solidFill>
                  <a:srgbClr val="000000"/>
                </a:solidFill>
              </a:rPr>
              <a:pPr/>
              <a:t>16</a:t>
            </a:fld>
            <a:endParaRPr lang="en-US" dirty="0">
              <a:solidFill>
                <a:srgbClr val="000000"/>
              </a:solidFill>
            </a:endParaRPr>
          </a:p>
        </p:txBody>
      </p:sp>
      <p:sp>
        <p:nvSpPr>
          <p:cNvPr id="8" name="TextBox 7"/>
          <p:cNvSpPr txBox="1"/>
          <p:nvPr/>
        </p:nvSpPr>
        <p:spPr>
          <a:xfrm rot="5400000">
            <a:off x="-2047707" y="2138372"/>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81152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2" name="Пятиугольник 11"/>
          <p:cNvSpPr/>
          <p:nvPr/>
        </p:nvSpPr>
        <p:spPr>
          <a:xfrm>
            <a:off x="0" y="79154"/>
            <a:ext cx="8818605" cy="1416962"/>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Пятиугольник 9"/>
          <p:cNvSpPr/>
          <p:nvPr/>
        </p:nvSpPr>
        <p:spPr>
          <a:xfrm>
            <a:off x="0" y="178035"/>
            <a:ext cx="8676502" cy="1219200"/>
          </a:xfrm>
          <a:prstGeom prst="homePlate">
            <a:avLst/>
          </a:prstGeom>
          <a:solidFill>
            <a:srgbClr val="CD9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Прямоугольник 16"/>
          <p:cNvSpPr/>
          <p:nvPr/>
        </p:nvSpPr>
        <p:spPr>
          <a:xfrm>
            <a:off x="0" y="6532721"/>
            <a:ext cx="9144000" cy="307777"/>
          </a:xfrm>
          <a:prstGeom prst="rect">
            <a:avLst/>
          </a:prstGeom>
        </p:spPr>
        <p:txBody>
          <a:bodyPr wrap="square">
            <a:spAutoFit/>
          </a:bodyPr>
          <a:lstStyle/>
          <a:p>
            <a:pPr algn="r"/>
            <a:r>
              <a:rPr lang="de-DE" sz="1400" i="1" dirty="0" smtClean="0">
                <a:solidFill>
                  <a:prstClr val="black"/>
                </a:solidFill>
              </a:rPr>
              <a:t>Fischbach W, Andresen V, </a:t>
            </a:r>
            <a:r>
              <a:rPr lang="de-DE" sz="1400" i="1" dirty="0" err="1" smtClean="0">
                <a:solidFill>
                  <a:prstClr val="black"/>
                </a:solidFill>
              </a:rPr>
              <a:t>Eberlin</a:t>
            </a:r>
            <a:r>
              <a:rPr lang="de-DE" sz="1400" i="1" dirty="0" smtClean="0">
                <a:solidFill>
                  <a:prstClr val="black"/>
                </a:solidFill>
              </a:rPr>
              <a:t> M, </a:t>
            </a:r>
            <a:r>
              <a:rPr lang="en-US" sz="1400" i="1" dirty="0" smtClean="0">
                <a:solidFill>
                  <a:prstClr val="black"/>
                </a:solidFill>
              </a:rPr>
              <a:t>et al. 2016; Riddle MS, DuPont HL, Connor BA. </a:t>
            </a:r>
            <a:r>
              <a:rPr lang="ru-RU" sz="1400" i="1" dirty="0" smtClean="0">
                <a:solidFill>
                  <a:prstClr val="black"/>
                </a:solidFill>
              </a:rPr>
              <a:t>2016</a:t>
            </a:r>
            <a:endParaRPr lang="ru-RU" sz="1400" i="1" dirty="0">
              <a:solidFill>
                <a:prstClr val="black"/>
              </a:solidFill>
            </a:endParaRPr>
          </a:p>
        </p:txBody>
      </p:sp>
      <p:sp>
        <p:nvSpPr>
          <p:cNvPr id="8" name="Пятиугольник 7"/>
          <p:cNvSpPr/>
          <p:nvPr/>
        </p:nvSpPr>
        <p:spPr>
          <a:xfrm>
            <a:off x="0" y="0"/>
            <a:ext cx="8496300" cy="1219200"/>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prstClr val="black"/>
              </a:solidFill>
            </a:endParaRPr>
          </a:p>
        </p:txBody>
      </p:sp>
      <p:sp>
        <p:nvSpPr>
          <p:cNvPr id="7" name="TextBox 6"/>
          <p:cNvSpPr txBox="1"/>
          <p:nvPr/>
        </p:nvSpPr>
        <p:spPr>
          <a:xfrm>
            <a:off x="0" y="117250"/>
            <a:ext cx="8496300" cy="1200329"/>
          </a:xfrm>
          <a:prstGeom prst="rect">
            <a:avLst/>
          </a:prstGeom>
          <a:noFill/>
        </p:spPr>
        <p:txBody>
          <a:bodyPr wrap="square" rtlCol="0">
            <a:spAutoFit/>
          </a:bodyPr>
          <a:lstStyle/>
          <a:p>
            <a:pPr algn="ctr"/>
            <a:r>
              <a:rPr lang="ru-RU" sz="3600" b="1" dirty="0" smtClean="0">
                <a:solidFill>
                  <a:prstClr val="black"/>
                </a:solidFill>
                <a:effectLst>
                  <a:glow rad="101600">
                    <a:prstClr val="white">
                      <a:alpha val="60000"/>
                    </a:prstClr>
                  </a:glow>
                </a:effectLst>
                <a:latin typeface="Georgia" panose="02040502050405020303" pitchFamily="18" charset="0"/>
              </a:rPr>
              <a:t>Симптоматическая терапия</a:t>
            </a:r>
          </a:p>
          <a:p>
            <a:pPr algn="ctr"/>
            <a:r>
              <a:rPr lang="ru-RU" sz="3600" b="1" dirty="0">
                <a:solidFill>
                  <a:prstClr val="black"/>
                </a:solidFill>
                <a:effectLst>
                  <a:glow rad="101600">
                    <a:prstClr val="white">
                      <a:alpha val="60000"/>
                    </a:prstClr>
                  </a:glow>
                </a:effectLst>
                <a:latin typeface="Georgia" panose="02040502050405020303" pitchFamily="18" charset="0"/>
              </a:rPr>
              <a:t>о</a:t>
            </a:r>
            <a:r>
              <a:rPr lang="ru-RU" sz="3600" b="1" dirty="0" smtClean="0">
                <a:solidFill>
                  <a:prstClr val="black"/>
                </a:solidFill>
                <a:effectLst>
                  <a:glow rad="101600">
                    <a:prstClr val="white">
                      <a:alpha val="60000"/>
                    </a:prstClr>
                  </a:glow>
                </a:effectLst>
                <a:latin typeface="Georgia" panose="02040502050405020303" pitchFamily="18" charset="0"/>
              </a:rPr>
              <a:t>строй диареи</a:t>
            </a:r>
            <a:endParaRPr lang="ru-RU" sz="3600" b="1" dirty="0">
              <a:solidFill>
                <a:prstClr val="black"/>
              </a:solidFill>
              <a:effectLst>
                <a:glow rad="101600">
                  <a:prstClr val="white">
                    <a:alpha val="60000"/>
                  </a:prstClr>
                </a:glow>
              </a:effectLst>
              <a:latin typeface="Georgia" panose="02040502050405020303" pitchFamily="18" charset="0"/>
            </a:endParaRPr>
          </a:p>
        </p:txBody>
      </p:sp>
      <p:sp>
        <p:nvSpPr>
          <p:cNvPr id="9" name="Прямоугольник 8"/>
          <p:cNvSpPr/>
          <p:nvPr/>
        </p:nvSpPr>
        <p:spPr>
          <a:xfrm>
            <a:off x="173619" y="1763926"/>
            <a:ext cx="4322179" cy="2217119"/>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ru-RU" sz="1400" b="1" dirty="0" smtClean="0">
                <a:solidFill>
                  <a:prstClr val="black"/>
                </a:solidFill>
                <a:latin typeface="Georgia" panose="02040502050405020303" pitchFamily="18" charset="0"/>
              </a:rPr>
              <a:t>Преимущества:</a:t>
            </a:r>
          </a:p>
          <a:p>
            <a:pPr marL="285750" indent="-285750">
              <a:buFont typeface="Wingdings" panose="05000000000000000000" pitchFamily="2" charset="2"/>
              <a:buChar char="v"/>
            </a:pPr>
            <a:r>
              <a:rPr lang="ru-RU" sz="1400" dirty="0" smtClean="0">
                <a:solidFill>
                  <a:prstClr val="black"/>
                </a:solidFill>
                <a:latin typeface="Georgia" panose="02040502050405020303" pitchFamily="18" charset="0"/>
              </a:rPr>
              <a:t>Широкая доказательная база при лечении ОД</a:t>
            </a:r>
          </a:p>
          <a:p>
            <a:pPr marL="285750" indent="-285750">
              <a:buFont typeface="Wingdings" panose="05000000000000000000" pitchFamily="2" charset="2"/>
              <a:buChar char="v"/>
            </a:pPr>
            <a:r>
              <a:rPr lang="ru-RU" sz="1400" dirty="0" smtClean="0">
                <a:solidFill>
                  <a:prstClr val="black"/>
                </a:solidFill>
                <a:latin typeface="Georgia" panose="02040502050405020303" pitchFamily="18" charset="0"/>
              </a:rPr>
              <a:t>Быстрый эффект</a:t>
            </a:r>
          </a:p>
          <a:p>
            <a:pPr algn="ctr"/>
            <a:r>
              <a:rPr lang="ru-RU" sz="1400" b="1" dirty="0" smtClean="0">
                <a:solidFill>
                  <a:prstClr val="black"/>
                </a:solidFill>
                <a:latin typeface="Georgia" panose="02040502050405020303" pitchFamily="18" charset="0"/>
              </a:rPr>
              <a:t>Недостатки:</a:t>
            </a:r>
          </a:p>
          <a:p>
            <a:pPr marL="285750" indent="-285750">
              <a:buFont typeface="Wingdings" panose="05000000000000000000" pitchFamily="2" charset="2"/>
              <a:buChar char="v"/>
            </a:pPr>
            <a:r>
              <a:rPr lang="ru-RU" sz="1400" dirty="0" smtClean="0">
                <a:solidFill>
                  <a:prstClr val="black"/>
                </a:solidFill>
                <a:latin typeface="Georgia" panose="02040502050405020303" pitchFamily="18" charset="0"/>
              </a:rPr>
              <a:t>Противопоказан при ВЗК</a:t>
            </a:r>
            <a:r>
              <a:rPr lang="ru-RU" sz="1400" dirty="0">
                <a:solidFill>
                  <a:prstClr val="black"/>
                </a:solidFill>
                <a:latin typeface="Georgia" panose="02040502050405020303" pitchFamily="18" charset="0"/>
              </a:rPr>
              <a:t>, </a:t>
            </a:r>
            <a:r>
              <a:rPr lang="ru-RU" sz="1400" dirty="0" err="1" smtClean="0">
                <a:solidFill>
                  <a:prstClr val="black"/>
                </a:solidFill>
                <a:latin typeface="Georgia" panose="02040502050405020303" pitchFamily="18" charset="0"/>
              </a:rPr>
              <a:t>дивертикулезе</a:t>
            </a:r>
            <a:r>
              <a:rPr lang="ru-RU" sz="1400" dirty="0" smtClean="0">
                <a:solidFill>
                  <a:prstClr val="black"/>
                </a:solidFill>
                <a:latin typeface="Georgia" panose="02040502050405020303" pitchFamily="18" charset="0"/>
              </a:rPr>
              <a:t>, псевдомембранозном колите и бактериальном энтероколите</a:t>
            </a:r>
          </a:p>
          <a:p>
            <a:pPr marL="285750" indent="-285750">
              <a:buFont typeface="Wingdings" panose="05000000000000000000" pitchFamily="2" charset="2"/>
              <a:buChar char="v"/>
            </a:pPr>
            <a:r>
              <a:rPr lang="ru-RU" sz="1400" dirty="0" smtClean="0">
                <a:solidFill>
                  <a:prstClr val="black"/>
                </a:solidFill>
                <a:latin typeface="Georgia" panose="02040502050405020303" pitchFamily="18" charset="0"/>
              </a:rPr>
              <a:t>Риск развития вторичного запора</a:t>
            </a:r>
          </a:p>
        </p:txBody>
      </p:sp>
      <p:sp>
        <p:nvSpPr>
          <p:cNvPr id="11" name="Прямоугольник 10"/>
          <p:cNvSpPr/>
          <p:nvPr/>
        </p:nvSpPr>
        <p:spPr>
          <a:xfrm>
            <a:off x="4608011" y="4252112"/>
            <a:ext cx="4159758" cy="2280609"/>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b="1" dirty="0" smtClean="0">
              <a:solidFill>
                <a:prstClr val="black"/>
              </a:solidFill>
              <a:latin typeface="Georgia" panose="02040502050405020303" pitchFamily="18" charset="0"/>
            </a:endParaRPr>
          </a:p>
          <a:p>
            <a:pPr algn="ctr"/>
            <a:endParaRPr lang="en-US" sz="1400" b="1" dirty="0">
              <a:solidFill>
                <a:prstClr val="black"/>
              </a:solidFill>
              <a:latin typeface="Georgia" panose="02040502050405020303" pitchFamily="18" charset="0"/>
            </a:endParaRPr>
          </a:p>
          <a:p>
            <a:pPr algn="ctr"/>
            <a:r>
              <a:rPr lang="ru-RU" sz="1400" b="1" dirty="0" smtClean="0">
                <a:solidFill>
                  <a:prstClr val="black"/>
                </a:solidFill>
                <a:latin typeface="Georgia" panose="02040502050405020303" pitchFamily="18" charset="0"/>
              </a:rPr>
              <a:t>Преимущества</a:t>
            </a:r>
            <a:r>
              <a:rPr lang="ru-RU" sz="1400" b="1" dirty="0">
                <a:solidFill>
                  <a:prstClr val="black"/>
                </a:solidFill>
                <a:latin typeface="Georgia" panose="02040502050405020303" pitchFamily="18" charset="0"/>
              </a:rPr>
              <a:t>:</a:t>
            </a:r>
          </a:p>
          <a:p>
            <a:pPr marL="285750" indent="-285750">
              <a:buFont typeface="Wingdings" panose="05000000000000000000" pitchFamily="2" charset="2"/>
              <a:buChar char="v"/>
            </a:pPr>
            <a:r>
              <a:rPr lang="ru-RU" sz="1400" dirty="0">
                <a:solidFill>
                  <a:prstClr val="black"/>
                </a:solidFill>
                <a:latin typeface="Georgia" panose="02040502050405020303" pitchFamily="18" charset="0"/>
              </a:rPr>
              <a:t>Широкая доказательная база при лечении ОД</a:t>
            </a:r>
          </a:p>
          <a:p>
            <a:pPr marL="285750" indent="-285750">
              <a:buFont typeface="Wingdings" panose="05000000000000000000" pitchFamily="2" charset="2"/>
              <a:buChar char="v"/>
            </a:pPr>
            <a:r>
              <a:rPr lang="ru-RU" sz="1400" dirty="0">
                <a:solidFill>
                  <a:prstClr val="black"/>
                </a:solidFill>
                <a:latin typeface="Georgia" panose="02040502050405020303" pitchFamily="18" charset="0"/>
              </a:rPr>
              <a:t>Быстрый эффект</a:t>
            </a:r>
          </a:p>
          <a:p>
            <a:pPr algn="ctr"/>
            <a:r>
              <a:rPr lang="ru-RU" sz="1400" b="1" dirty="0">
                <a:solidFill>
                  <a:prstClr val="black"/>
                </a:solidFill>
                <a:latin typeface="Georgia" panose="02040502050405020303" pitchFamily="18" charset="0"/>
              </a:rPr>
              <a:t>Недостатки:</a:t>
            </a:r>
          </a:p>
          <a:p>
            <a:pPr marL="285750" indent="-285750">
              <a:buFont typeface="Wingdings" panose="05000000000000000000" pitchFamily="2" charset="2"/>
              <a:buChar char="v"/>
            </a:pPr>
            <a:r>
              <a:rPr lang="ru-RU" sz="1400" dirty="0" smtClean="0">
                <a:solidFill>
                  <a:prstClr val="black"/>
                </a:solidFill>
                <a:latin typeface="Georgia" panose="02040502050405020303" pitchFamily="18" charset="0"/>
              </a:rPr>
              <a:t>Недоступны в ряде стран мира</a:t>
            </a:r>
            <a:endParaRPr lang="ru-RU" sz="1400" dirty="0">
              <a:solidFill>
                <a:prstClr val="black"/>
              </a:solidFill>
              <a:latin typeface="Georgia" panose="02040502050405020303" pitchFamily="18" charset="0"/>
            </a:endParaRPr>
          </a:p>
        </p:txBody>
      </p:sp>
      <p:sp>
        <p:nvSpPr>
          <p:cNvPr id="13" name="Прямоугольник 12"/>
          <p:cNvSpPr/>
          <p:nvPr/>
        </p:nvSpPr>
        <p:spPr>
          <a:xfrm>
            <a:off x="4608011" y="1476948"/>
            <a:ext cx="4159759" cy="2504097"/>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ru-RU" sz="1400" b="1" dirty="0" smtClean="0">
                <a:solidFill>
                  <a:prstClr val="black"/>
                </a:solidFill>
                <a:latin typeface="Georgia" panose="02040502050405020303" pitchFamily="18" charset="0"/>
              </a:rPr>
              <a:t>Преимущества</a:t>
            </a:r>
            <a:r>
              <a:rPr lang="ru-RU" sz="1400" b="1" dirty="0">
                <a:solidFill>
                  <a:prstClr val="black"/>
                </a:solidFill>
                <a:latin typeface="Georgia" panose="02040502050405020303" pitchFamily="18" charset="0"/>
              </a:rPr>
              <a:t>:</a:t>
            </a:r>
          </a:p>
          <a:p>
            <a:pPr marL="285750" indent="-285750">
              <a:buFont typeface="Wingdings" panose="05000000000000000000" pitchFamily="2" charset="2"/>
              <a:buChar char="v"/>
            </a:pPr>
            <a:r>
              <a:rPr lang="ru-RU" sz="1400" dirty="0" smtClean="0">
                <a:solidFill>
                  <a:prstClr val="black"/>
                </a:solidFill>
                <a:latin typeface="Georgia" panose="02040502050405020303" pitchFamily="18" charset="0"/>
              </a:rPr>
              <a:t>Благоприятный профиль безопасности</a:t>
            </a:r>
            <a:endParaRPr lang="ru-RU" sz="1400" dirty="0">
              <a:solidFill>
                <a:prstClr val="black"/>
              </a:solidFill>
              <a:latin typeface="Georgia" panose="02040502050405020303" pitchFamily="18" charset="0"/>
            </a:endParaRPr>
          </a:p>
          <a:p>
            <a:pPr algn="ctr"/>
            <a:r>
              <a:rPr lang="ru-RU" sz="1400" b="1" dirty="0">
                <a:solidFill>
                  <a:prstClr val="black"/>
                </a:solidFill>
                <a:latin typeface="Georgia" panose="02040502050405020303" pitchFamily="18" charset="0"/>
              </a:rPr>
              <a:t>Недостатки:</a:t>
            </a:r>
          </a:p>
          <a:p>
            <a:pPr marL="285750" indent="-285750">
              <a:buFont typeface="Wingdings" panose="05000000000000000000" pitchFamily="2" charset="2"/>
              <a:buChar char="v"/>
            </a:pPr>
            <a:r>
              <a:rPr lang="ru-RU" sz="1400" dirty="0" smtClean="0">
                <a:solidFill>
                  <a:prstClr val="black"/>
                </a:solidFill>
                <a:latin typeface="Georgia" panose="02040502050405020303" pitchFamily="18" charset="0"/>
              </a:rPr>
              <a:t>Очень ограниченная доказательная база при лечении ОД</a:t>
            </a:r>
            <a:endParaRPr lang="ru-RU" sz="1400" dirty="0">
              <a:solidFill>
                <a:prstClr val="black"/>
              </a:solidFill>
              <a:latin typeface="Georgia" panose="02040502050405020303" pitchFamily="18" charset="0"/>
            </a:endParaRPr>
          </a:p>
          <a:p>
            <a:pPr marL="285750" indent="-285750">
              <a:buFont typeface="Wingdings" panose="05000000000000000000" pitchFamily="2" charset="2"/>
              <a:buChar char="v"/>
            </a:pPr>
            <a:r>
              <a:rPr lang="ru-RU" sz="1400" dirty="0" smtClean="0">
                <a:solidFill>
                  <a:prstClr val="black"/>
                </a:solidFill>
                <a:latin typeface="Georgia" panose="02040502050405020303" pitchFamily="18" charset="0"/>
              </a:rPr>
              <a:t>Неудобный прием</a:t>
            </a:r>
          </a:p>
          <a:p>
            <a:pPr marL="285750" indent="-285750">
              <a:buFont typeface="Wingdings" panose="05000000000000000000" pitchFamily="2" charset="2"/>
              <a:buChar char="v"/>
            </a:pPr>
            <a:r>
              <a:rPr lang="ru-RU" sz="1400" dirty="0" smtClean="0">
                <a:solidFill>
                  <a:prstClr val="black"/>
                </a:solidFill>
                <a:latin typeface="Georgia" panose="02040502050405020303" pitchFamily="18" charset="0"/>
              </a:rPr>
              <a:t>Адсорбция других препаратов</a:t>
            </a:r>
            <a:endParaRPr lang="ru-RU" sz="1400" dirty="0">
              <a:solidFill>
                <a:prstClr val="black"/>
              </a:solidFill>
              <a:latin typeface="Georgia" panose="02040502050405020303" pitchFamily="18" charset="0"/>
            </a:endParaRPr>
          </a:p>
        </p:txBody>
      </p:sp>
      <p:sp>
        <p:nvSpPr>
          <p:cNvPr id="14" name="Прямоугольник 13"/>
          <p:cNvSpPr/>
          <p:nvPr/>
        </p:nvSpPr>
        <p:spPr>
          <a:xfrm>
            <a:off x="173620" y="4315602"/>
            <a:ext cx="4322180" cy="2217119"/>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ru-RU" sz="1400" b="1" dirty="0" smtClean="0">
                <a:solidFill>
                  <a:prstClr val="black"/>
                </a:solidFill>
                <a:latin typeface="Georgia" panose="02040502050405020303" pitchFamily="18" charset="0"/>
              </a:rPr>
              <a:t>Преимущества</a:t>
            </a:r>
            <a:r>
              <a:rPr lang="ru-RU" sz="1400" b="1" dirty="0">
                <a:solidFill>
                  <a:prstClr val="black"/>
                </a:solidFill>
                <a:latin typeface="Georgia" panose="02040502050405020303" pitchFamily="18" charset="0"/>
              </a:rPr>
              <a:t>:</a:t>
            </a:r>
          </a:p>
          <a:p>
            <a:pPr marL="285750" indent="-285750">
              <a:buFont typeface="Wingdings" panose="05000000000000000000" pitchFamily="2" charset="2"/>
              <a:buChar char="v"/>
            </a:pPr>
            <a:r>
              <a:rPr lang="ru-RU" sz="1400" dirty="0">
                <a:solidFill>
                  <a:prstClr val="black"/>
                </a:solidFill>
                <a:latin typeface="Georgia" panose="02040502050405020303" pitchFamily="18" charset="0"/>
              </a:rPr>
              <a:t>Благоприятный профиль безопасности</a:t>
            </a:r>
          </a:p>
          <a:p>
            <a:pPr algn="ctr"/>
            <a:r>
              <a:rPr lang="ru-RU" sz="1400" b="1" dirty="0">
                <a:solidFill>
                  <a:prstClr val="black"/>
                </a:solidFill>
                <a:latin typeface="Georgia" panose="02040502050405020303" pitchFamily="18" charset="0"/>
              </a:rPr>
              <a:t>Недостатки:</a:t>
            </a:r>
          </a:p>
          <a:p>
            <a:pPr marL="285750" indent="-285750">
              <a:buFont typeface="Wingdings" panose="05000000000000000000" pitchFamily="2" charset="2"/>
              <a:buChar char="v"/>
            </a:pPr>
            <a:r>
              <a:rPr lang="ru-RU" sz="1400" dirty="0" smtClean="0">
                <a:solidFill>
                  <a:prstClr val="black"/>
                </a:solidFill>
                <a:latin typeface="Georgia" panose="02040502050405020303" pitchFamily="18" charset="0"/>
              </a:rPr>
              <a:t>Ограниченная </a:t>
            </a:r>
            <a:r>
              <a:rPr lang="ru-RU" sz="1400" dirty="0">
                <a:solidFill>
                  <a:prstClr val="black"/>
                </a:solidFill>
                <a:latin typeface="Georgia" panose="02040502050405020303" pitchFamily="18" charset="0"/>
              </a:rPr>
              <a:t>доказательная база при лечении </a:t>
            </a:r>
            <a:r>
              <a:rPr lang="ru-RU" sz="1400" dirty="0" smtClean="0">
                <a:solidFill>
                  <a:prstClr val="black"/>
                </a:solidFill>
                <a:latin typeface="Georgia" panose="02040502050405020303" pitchFamily="18" charset="0"/>
              </a:rPr>
              <a:t>ОД</a:t>
            </a:r>
          </a:p>
          <a:p>
            <a:pPr marL="285750" indent="-285750">
              <a:buFont typeface="Wingdings" panose="05000000000000000000" pitchFamily="2" charset="2"/>
              <a:buChar char="v"/>
            </a:pPr>
            <a:r>
              <a:rPr lang="ru-RU" sz="1400" dirty="0" smtClean="0">
                <a:solidFill>
                  <a:prstClr val="black"/>
                </a:solidFill>
                <a:latin typeface="Georgia" panose="02040502050405020303" pitchFamily="18" charset="0"/>
              </a:rPr>
              <a:t>Не рекомендуются для лечения ОД у взрослых, за исключением ААД (</a:t>
            </a:r>
            <a:r>
              <a:rPr lang="en-US" sz="1400" dirty="0" smtClean="0">
                <a:solidFill>
                  <a:prstClr val="black"/>
                </a:solidFill>
                <a:latin typeface="Georgia" panose="02040502050405020303" pitchFamily="18" charset="0"/>
              </a:rPr>
              <a:t>ACG, 2016</a:t>
            </a:r>
            <a:r>
              <a:rPr lang="ru-RU" sz="1400" dirty="0" smtClean="0">
                <a:solidFill>
                  <a:prstClr val="black"/>
                </a:solidFill>
                <a:latin typeface="Georgia" panose="02040502050405020303" pitchFamily="18" charset="0"/>
              </a:rPr>
              <a:t> г.</a:t>
            </a:r>
            <a:r>
              <a:rPr lang="en-US" sz="1400" dirty="0" smtClean="0">
                <a:solidFill>
                  <a:prstClr val="black"/>
                </a:solidFill>
                <a:latin typeface="Georgia" panose="02040502050405020303" pitchFamily="18" charset="0"/>
              </a:rPr>
              <a:t>)</a:t>
            </a:r>
            <a:endParaRPr lang="ru-RU" sz="1400" dirty="0">
              <a:solidFill>
                <a:prstClr val="black"/>
              </a:solidFill>
              <a:latin typeface="Georgia" panose="02040502050405020303" pitchFamily="18" charset="0"/>
            </a:endParaRPr>
          </a:p>
        </p:txBody>
      </p:sp>
      <p:sp>
        <p:nvSpPr>
          <p:cNvPr id="5" name="Прямоугольник 4"/>
          <p:cNvSpPr/>
          <p:nvPr/>
        </p:nvSpPr>
        <p:spPr>
          <a:xfrm>
            <a:off x="178490" y="4102468"/>
            <a:ext cx="4317309" cy="769441"/>
          </a:xfrm>
          <a:prstGeom prst="rect">
            <a:avLst/>
          </a:prstGeom>
          <a:solidFill>
            <a:schemeClr val="bg1"/>
          </a:solidFill>
          <a:ln w="19050">
            <a:solidFill>
              <a:srgbClr val="CD97C3"/>
            </a:solidFill>
          </a:ln>
        </p:spPr>
        <p:txBody>
          <a:bodyPr wrap="square">
            <a:spAutoFit/>
          </a:bodyPr>
          <a:lstStyle/>
          <a:p>
            <a:pPr algn="ctr"/>
            <a:r>
              <a:rPr lang="ru-RU" sz="1600" b="1" dirty="0" smtClean="0">
                <a:solidFill>
                  <a:prstClr val="black"/>
                </a:solidFill>
                <a:latin typeface="Georgia" panose="02040502050405020303" pitchFamily="18" charset="0"/>
              </a:rPr>
              <a:t>ПРОБИОТИКИ</a:t>
            </a:r>
            <a:endParaRPr lang="ru-RU" sz="1400" b="1" dirty="0">
              <a:solidFill>
                <a:prstClr val="black"/>
              </a:solidFill>
              <a:latin typeface="Georgia" panose="02040502050405020303" pitchFamily="18" charset="0"/>
            </a:endParaRPr>
          </a:p>
          <a:p>
            <a:pPr algn="ctr"/>
            <a:r>
              <a:rPr lang="ru-RU" sz="1400" b="1" i="1" dirty="0" err="1">
                <a:solidFill>
                  <a:srgbClr val="7030A0"/>
                </a:solidFill>
                <a:latin typeface="Georgia" panose="02040502050405020303" pitchFamily="18" charset="0"/>
              </a:rPr>
              <a:t>Lactobacillus</a:t>
            </a:r>
            <a:r>
              <a:rPr lang="ru-RU" sz="1400" b="1" i="1" dirty="0">
                <a:solidFill>
                  <a:srgbClr val="7030A0"/>
                </a:solidFill>
                <a:latin typeface="Georgia" panose="02040502050405020303" pitchFamily="18" charset="0"/>
              </a:rPr>
              <a:t> </a:t>
            </a:r>
            <a:r>
              <a:rPr lang="ru-RU" sz="1400" b="1" i="1" dirty="0" err="1">
                <a:solidFill>
                  <a:srgbClr val="7030A0"/>
                </a:solidFill>
                <a:latin typeface="Georgia" panose="02040502050405020303" pitchFamily="18" charset="0"/>
              </a:rPr>
              <a:t>rhamnosus</a:t>
            </a:r>
            <a:r>
              <a:rPr lang="ru-RU" sz="1400" b="1" dirty="0">
                <a:solidFill>
                  <a:srgbClr val="7030A0"/>
                </a:solidFill>
                <a:latin typeface="Georgia" panose="02040502050405020303" pitchFamily="18" charset="0"/>
              </a:rPr>
              <a:t> </a:t>
            </a:r>
            <a:r>
              <a:rPr lang="ru-RU" sz="1400" b="1" dirty="0" smtClean="0">
                <a:solidFill>
                  <a:srgbClr val="7030A0"/>
                </a:solidFill>
                <a:latin typeface="Georgia" panose="02040502050405020303" pitchFamily="18" charset="0"/>
              </a:rPr>
              <a:t>GG</a:t>
            </a:r>
            <a:r>
              <a:rPr lang="en-US" sz="1400" b="1" dirty="0" smtClean="0">
                <a:solidFill>
                  <a:srgbClr val="7030A0"/>
                </a:solidFill>
                <a:latin typeface="Georgia" panose="02040502050405020303" pitchFamily="18" charset="0"/>
              </a:rPr>
              <a:t>,</a:t>
            </a:r>
            <a:r>
              <a:rPr lang="ru-RU" sz="1400" b="1" dirty="0" smtClean="0">
                <a:solidFill>
                  <a:srgbClr val="7030A0"/>
                </a:solidFill>
                <a:latin typeface="Georgia" panose="02040502050405020303" pitchFamily="18" charset="0"/>
              </a:rPr>
              <a:t> </a:t>
            </a:r>
            <a:r>
              <a:rPr lang="ru-RU" sz="1400" b="1" i="1" dirty="0" err="1">
                <a:solidFill>
                  <a:srgbClr val="7030A0"/>
                </a:solidFill>
                <a:latin typeface="Georgia" panose="02040502050405020303" pitchFamily="18" charset="0"/>
              </a:rPr>
              <a:t>Saccharomyces</a:t>
            </a:r>
            <a:r>
              <a:rPr lang="ru-RU" sz="1400" b="1" i="1" dirty="0">
                <a:solidFill>
                  <a:srgbClr val="7030A0"/>
                </a:solidFill>
                <a:latin typeface="Georgia" panose="02040502050405020303" pitchFamily="18" charset="0"/>
              </a:rPr>
              <a:t> </a:t>
            </a:r>
            <a:r>
              <a:rPr lang="ru-RU" sz="1400" b="1" i="1" dirty="0" err="1">
                <a:solidFill>
                  <a:srgbClr val="7030A0"/>
                </a:solidFill>
                <a:latin typeface="Georgia" panose="02040502050405020303" pitchFamily="18" charset="0"/>
              </a:rPr>
              <a:t>boulardii</a:t>
            </a:r>
            <a:endParaRPr lang="ru-RU" sz="1400" b="1" i="1" dirty="0">
              <a:solidFill>
                <a:srgbClr val="7030A0"/>
              </a:solidFill>
              <a:latin typeface="Georgia" panose="02040502050405020303" pitchFamily="18" charset="0"/>
            </a:endParaRPr>
          </a:p>
        </p:txBody>
      </p:sp>
      <p:sp>
        <p:nvSpPr>
          <p:cNvPr id="6" name="Прямоугольник 5"/>
          <p:cNvSpPr/>
          <p:nvPr/>
        </p:nvSpPr>
        <p:spPr>
          <a:xfrm>
            <a:off x="178490" y="1432339"/>
            <a:ext cx="4317308" cy="553998"/>
          </a:xfrm>
          <a:prstGeom prst="rect">
            <a:avLst/>
          </a:prstGeom>
          <a:solidFill>
            <a:schemeClr val="bg1"/>
          </a:solidFill>
          <a:ln w="19050">
            <a:solidFill>
              <a:srgbClr val="CD97C3"/>
            </a:solidFill>
          </a:ln>
        </p:spPr>
        <p:txBody>
          <a:bodyPr wrap="square">
            <a:spAutoFit/>
          </a:bodyPr>
          <a:lstStyle/>
          <a:p>
            <a:pPr algn="ctr"/>
            <a:r>
              <a:rPr lang="ru-RU" sz="1600" b="1" dirty="0" smtClean="0">
                <a:solidFill>
                  <a:prstClr val="black"/>
                </a:solidFill>
                <a:latin typeface="Georgia" panose="02040502050405020303" pitchFamily="18" charset="0"/>
              </a:rPr>
              <a:t>ИНГИБИТОРЫ МОТОРИКИ</a:t>
            </a:r>
          </a:p>
          <a:p>
            <a:pPr algn="ctr"/>
            <a:r>
              <a:rPr lang="ru-RU" sz="1400" b="1" dirty="0" err="1" smtClean="0">
                <a:solidFill>
                  <a:srgbClr val="7030A0"/>
                </a:solidFill>
                <a:latin typeface="Georgia" panose="02040502050405020303" pitchFamily="18" charset="0"/>
              </a:rPr>
              <a:t>Лоперамид</a:t>
            </a:r>
            <a:endParaRPr lang="ru-RU" sz="1400" b="1" dirty="0">
              <a:solidFill>
                <a:srgbClr val="7030A0"/>
              </a:solidFill>
              <a:latin typeface="Georgia" panose="02040502050405020303" pitchFamily="18" charset="0"/>
            </a:endParaRPr>
          </a:p>
        </p:txBody>
      </p:sp>
      <p:sp>
        <p:nvSpPr>
          <p:cNvPr id="16" name="Прямоугольник 15"/>
          <p:cNvSpPr/>
          <p:nvPr/>
        </p:nvSpPr>
        <p:spPr>
          <a:xfrm>
            <a:off x="4608009" y="4102468"/>
            <a:ext cx="4159759" cy="769441"/>
          </a:xfrm>
          <a:prstGeom prst="rect">
            <a:avLst/>
          </a:prstGeom>
          <a:solidFill>
            <a:schemeClr val="bg1"/>
          </a:solidFill>
          <a:ln w="19050">
            <a:solidFill>
              <a:srgbClr val="CD97C3"/>
            </a:solidFill>
          </a:ln>
        </p:spPr>
        <p:txBody>
          <a:bodyPr wrap="square">
            <a:spAutoFit/>
          </a:bodyPr>
          <a:lstStyle/>
          <a:p>
            <a:pPr algn="ctr"/>
            <a:r>
              <a:rPr lang="ru-RU" sz="1600" b="1" dirty="0" smtClean="0">
                <a:solidFill>
                  <a:prstClr val="black"/>
                </a:solidFill>
                <a:latin typeface="Georgia" panose="02040502050405020303" pitchFamily="18" charset="0"/>
              </a:rPr>
              <a:t>ИНГИБИТОРЫ ГИПЕРСЕКРЕЦИИ</a:t>
            </a:r>
          </a:p>
          <a:p>
            <a:pPr algn="ctr"/>
            <a:r>
              <a:rPr lang="ru-RU" sz="1400" b="1" dirty="0" err="1" smtClean="0">
                <a:solidFill>
                  <a:srgbClr val="7030A0"/>
                </a:solidFill>
                <a:latin typeface="Georgia" panose="02040502050405020303" pitchFamily="18" charset="0"/>
              </a:rPr>
              <a:t>Рацекадотрил</a:t>
            </a:r>
            <a:r>
              <a:rPr lang="ru-RU" sz="1400" b="1" dirty="0" smtClean="0">
                <a:solidFill>
                  <a:srgbClr val="7030A0"/>
                </a:solidFill>
                <a:latin typeface="Georgia" panose="02040502050405020303" pitchFamily="18" charset="0"/>
              </a:rPr>
              <a:t> (</a:t>
            </a:r>
            <a:r>
              <a:rPr lang="ru-RU" sz="1400" b="1" dirty="0" err="1" smtClean="0">
                <a:solidFill>
                  <a:srgbClr val="7030A0"/>
                </a:solidFill>
                <a:latin typeface="Georgia" panose="02040502050405020303" pitchFamily="18" charset="0"/>
              </a:rPr>
              <a:t>Гидрасек</a:t>
            </a:r>
            <a:r>
              <a:rPr lang="ru-RU" sz="1400" b="1" dirty="0" smtClean="0">
                <a:solidFill>
                  <a:srgbClr val="7030A0"/>
                </a:solidFill>
                <a:latin typeface="Georgia" panose="02040502050405020303" pitchFamily="18" charset="0"/>
              </a:rPr>
              <a:t>)</a:t>
            </a:r>
          </a:p>
          <a:p>
            <a:pPr algn="ctr"/>
            <a:endParaRPr lang="en-US" sz="1400" b="1" dirty="0">
              <a:solidFill>
                <a:srgbClr val="7030A0"/>
              </a:solidFill>
              <a:latin typeface="Georgia" panose="02040502050405020303" pitchFamily="18" charset="0"/>
            </a:endParaRPr>
          </a:p>
        </p:txBody>
      </p:sp>
      <p:sp>
        <p:nvSpPr>
          <p:cNvPr id="18" name="Прямоугольник 17"/>
          <p:cNvSpPr/>
          <p:nvPr/>
        </p:nvSpPr>
        <p:spPr>
          <a:xfrm>
            <a:off x="4608011" y="1431400"/>
            <a:ext cx="4159759" cy="553998"/>
          </a:xfrm>
          <a:prstGeom prst="rect">
            <a:avLst/>
          </a:prstGeom>
          <a:ln w="19050">
            <a:solidFill>
              <a:srgbClr val="CD97C3"/>
            </a:solidFill>
          </a:ln>
        </p:spPr>
        <p:txBody>
          <a:bodyPr wrap="square">
            <a:spAutoFit/>
          </a:bodyPr>
          <a:lstStyle/>
          <a:p>
            <a:pPr algn="ctr"/>
            <a:r>
              <a:rPr lang="ru-RU" sz="1600" b="1" dirty="0" smtClean="0">
                <a:solidFill>
                  <a:prstClr val="black"/>
                </a:solidFill>
                <a:latin typeface="Georgia" panose="02040502050405020303" pitchFamily="18" charset="0"/>
              </a:rPr>
              <a:t>АДСОРБЕНТЫ</a:t>
            </a:r>
            <a:endParaRPr lang="ru-RU" sz="1600" b="1" dirty="0">
              <a:solidFill>
                <a:prstClr val="black"/>
              </a:solidFill>
              <a:latin typeface="Georgia" panose="02040502050405020303" pitchFamily="18" charset="0"/>
            </a:endParaRPr>
          </a:p>
          <a:p>
            <a:pPr algn="ctr"/>
            <a:r>
              <a:rPr lang="ru-RU" sz="1400" b="1" dirty="0" err="1">
                <a:solidFill>
                  <a:srgbClr val="7030A0"/>
                </a:solidFill>
                <a:latin typeface="Georgia" panose="02040502050405020303" pitchFamily="18" charset="0"/>
              </a:rPr>
              <a:t>Диоктаэдрический</a:t>
            </a:r>
            <a:r>
              <a:rPr lang="ru-RU" sz="1400" b="1" dirty="0">
                <a:solidFill>
                  <a:srgbClr val="7030A0"/>
                </a:solidFill>
                <a:latin typeface="Georgia" panose="02040502050405020303" pitchFamily="18" charset="0"/>
              </a:rPr>
              <a:t> </a:t>
            </a:r>
            <a:r>
              <a:rPr lang="ru-RU" sz="1400" b="1" dirty="0" err="1">
                <a:solidFill>
                  <a:srgbClr val="7030A0"/>
                </a:solidFill>
                <a:latin typeface="Georgia" panose="02040502050405020303" pitchFamily="18" charset="0"/>
              </a:rPr>
              <a:t>смектит</a:t>
            </a:r>
            <a:endParaRPr lang="ru-RU" sz="1400" b="1" dirty="0">
              <a:solidFill>
                <a:srgbClr val="7030A0"/>
              </a:solidFill>
              <a:latin typeface="Georgia" panose="02040502050405020303" pitchFamily="18" charset="0"/>
            </a:endParaRPr>
          </a:p>
        </p:txBody>
      </p:sp>
      <p:sp>
        <p:nvSpPr>
          <p:cNvPr id="19" name="TextBox 18"/>
          <p:cNvSpPr txBox="1"/>
          <p:nvPr/>
        </p:nvSpPr>
        <p:spPr>
          <a:xfrm>
            <a:off x="0" y="6451600"/>
            <a:ext cx="800100" cy="368300"/>
          </a:xfrm>
          <a:prstGeom prst="rect">
            <a:avLst/>
          </a:prstGeom>
          <a:noFill/>
        </p:spPr>
        <p:txBody>
          <a:bodyPr wrap="square" rtlCol="0">
            <a:spAutoFit/>
          </a:bodyPr>
          <a:lstStyle/>
          <a:p>
            <a:r>
              <a:rPr lang="ru-RU" dirty="0" smtClean="0">
                <a:solidFill>
                  <a:prstClr val="black"/>
                </a:solidFill>
              </a:rPr>
              <a:t>15</a:t>
            </a:r>
            <a:endParaRPr lang="ru-RU" dirty="0">
              <a:solidFill>
                <a:prstClr val="black"/>
              </a:solidFill>
            </a:endParaRPr>
          </a:p>
        </p:txBody>
      </p:sp>
      <p:sp>
        <p:nvSpPr>
          <p:cNvPr id="2" name="Slide Number Placeholder 1"/>
          <p:cNvSpPr>
            <a:spLocks noGrp="1"/>
          </p:cNvSpPr>
          <p:nvPr>
            <p:ph type="sldNum" sz="quarter" idx="12"/>
          </p:nvPr>
        </p:nvSpPr>
        <p:spPr>
          <a:xfrm>
            <a:off x="4531758" y="0"/>
            <a:ext cx="1332156" cy="365125"/>
          </a:xfrm>
        </p:spPr>
        <p:txBody>
          <a:bodyPr/>
          <a:lstStyle/>
          <a:p>
            <a:fld id="{A2885E78-1F86-4A3D-9EE1-B0103B1CEF15}" type="slidenum">
              <a:rPr lang="en-US" smtClean="0">
                <a:solidFill>
                  <a:srgbClr val="000000"/>
                </a:solidFill>
              </a:rPr>
              <a:pPr/>
              <a:t>17</a:t>
            </a:fld>
            <a:endParaRPr lang="en-US" dirty="0">
              <a:solidFill>
                <a:srgbClr val="000000"/>
              </a:solidFill>
            </a:endParaRPr>
          </a:p>
        </p:txBody>
      </p:sp>
      <p:sp>
        <p:nvSpPr>
          <p:cNvPr id="20" name="TextBox 19"/>
          <p:cNvSpPr txBox="1"/>
          <p:nvPr/>
        </p:nvSpPr>
        <p:spPr>
          <a:xfrm rot="5400000">
            <a:off x="-2135358" y="2087221"/>
            <a:ext cx="4522934" cy="276999"/>
          </a:xfrm>
          <a:prstGeom prst="rect">
            <a:avLst/>
          </a:prstGeom>
          <a:noFill/>
        </p:spPr>
        <p:txBody>
          <a:bodyPr wrap="square" rtlCol="0">
            <a:spAutoFit/>
          </a:bodyPr>
          <a:lstStyle/>
          <a:p>
            <a:r>
              <a:rPr lang="en-US" sz="1200" dirty="0" smtClean="0">
                <a:latin typeface="Georgia" panose="02040502050405020303" pitchFamily="18" charset="0"/>
              </a:rPr>
              <a:t>RUHID172191 </a:t>
            </a:r>
            <a:r>
              <a:rPr lang="ru-RU" sz="1200" dirty="0" smtClean="0">
                <a:latin typeface="Georgia" panose="02040502050405020303" pitchFamily="18" charset="0"/>
              </a:rPr>
              <a:t>от 30 августа 2017</a:t>
            </a:r>
            <a:endParaRPr lang="ru-RU" sz="1200" dirty="0">
              <a:latin typeface="Georgia" panose="02040502050405020303" pitchFamily="18" charset="0"/>
            </a:endParaRPr>
          </a:p>
        </p:txBody>
      </p:sp>
    </p:spTree>
    <p:extLst>
      <p:ext uri="{BB962C8B-B14F-4D97-AF65-F5344CB8AC3E}">
        <p14:creationId xmlns:p14="http://schemas.microsoft.com/office/powerpoint/2010/main" val="2784445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10"/>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44046" y="1988840"/>
            <a:ext cx="7084474" cy="4098925"/>
          </a:xfrm>
          <a:prstGeom prst="rect">
            <a:avLst/>
          </a:prstGeom>
          <a:effectLst>
            <a:glow rad="101600">
              <a:schemeClr val="bg1">
                <a:alpha val="60000"/>
              </a:schemeClr>
            </a:glow>
          </a:effectLst>
        </p:spPr>
      </p:pic>
      <p:sp>
        <p:nvSpPr>
          <p:cNvPr id="2" name="Rectangle 1"/>
          <p:cNvSpPr/>
          <p:nvPr/>
        </p:nvSpPr>
        <p:spPr>
          <a:xfrm>
            <a:off x="2475286" y="208091"/>
            <a:ext cx="4102405" cy="1200329"/>
          </a:xfrm>
          <a:prstGeom prst="rect">
            <a:avLst/>
          </a:prstGeom>
        </p:spPr>
        <p:txBody>
          <a:bodyPr wrap="none">
            <a:spAutoFit/>
          </a:bodyPr>
          <a:lstStyle/>
          <a:p>
            <a:pPr algn="ctr"/>
            <a:r>
              <a:rPr lang="ru-RU" sz="3600" b="1" dirty="0" smtClean="0">
                <a:latin typeface="Georgia" panose="02040502050405020303" pitchFamily="18" charset="0"/>
              </a:rPr>
              <a:t>ГИДРАСЕК</a:t>
            </a:r>
          </a:p>
          <a:p>
            <a:pPr algn="ctr"/>
            <a:r>
              <a:rPr lang="ru-RU" sz="3600" b="1" dirty="0" smtClean="0">
                <a:latin typeface="Georgia" panose="02040502050405020303" pitchFamily="18" charset="0"/>
              </a:rPr>
              <a:t>(</a:t>
            </a:r>
            <a:r>
              <a:rPr lang="ru-RU" sz="3600" b="1" dirty="0" err="1" smtClean="0">
                <a:latin typeface="Georgia" panose="02040502050405020303" pitchFamily="18" charset="0"/>
              </a:rPr>
              <a:t>рацекадотрил</a:t>
            </a:r>
            <a:r>
              <a:rPr lang="ru-RU" sz="3600" b="1" dirty="0" smtClean="0">
                <a:latin typeface="Georgia" panose="02040502050405020303" pitchFamily="18" charset="0"/>
              </a:rPr>
              <a:t>)</a:t>
            </a:r>
            <a:endParaRPr lang="ru-RU" sz="3600" b="1" dirty="0">
              <a:latin typeface="Georgia" panose="02040502050405020303" pitchFamily="18" charset="0"/>
            </a:endParaRPr>
          </a:p>
        </p:txBody>
      </p:sp>
      <p:pic>
        <p:nvPicPr>
          <p:cNvPr id="3" name="Picture 2"/>
          <p:cNvPicPr/>
          <p:nvPr/>
        </p:nvPicPr>
        <p:blipFill>
          <a:blip r:embed="rId5" cstate="print">
            <a:extLst>
              <a:ext uri="{BEBA8EAE-BF5A-486C-A8C5-ECC9F3942E4B}">
                <a14:imgProps xmlns:a14="http://schemas.microsoft.com/office/drawing/2010/main">
                  <a14:imgLayer r:embed="rId6">
                    <a14:imgEffect>
                      <a14:backgroundRemoval t="7613" b="89969" l="9982" r="91790">
                        <a14:foregroundMark x1="35824" y1="9091" x2="74424" y2="10658"/>
                        <a14:foregroundMark x1="75487" y1="17017" x2="75281" y2="82803"/>
                        <a14:foregroundMark x1="75487" y1="34707" x2="76108" y2="56874"/>
                        <a14:backgroundMark x1="19965" y1="85043" x2="55877" y2="85043"/>
                        <a14:backgroundMark x1="76108" y1="64174" x2="76314"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1600200"/>
            <a:ext cx="6781800" cy="4133056"/>
          </a:xfrm>
          <a:prstGeom prst="hexagon">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7987" y="6566702"/>
            <a:ext cx="8352928" cy="291298"/>
          </a:xfrm>
          <a:prstGeom prst="rect">
            <a:avLst/>
          </a:prstGeom>
        </p:spPr>
        <p:txBody>
          <a:bodyPr wrap="square">
            <a:spAutoFit/>
          </a:bodyPr>
          <a:lstStyle/>
          <a:p>
            <a:pPr>
              <a:lnSpc>
                <a:spcPct val="115000"/>
              </a:lnSpc>
              <a:spcAft>
                <a:spcPts val="1000"/>
              </a:spcAft>
            </a:pPr>
            <a:r>
              <a:rPr lang="ru-RU" sz="1200" dirty="0">
                <a:solidFill>
                  <a:schemeClr val="bg1"/>
                </a:solidFill>
                <a:latin typeface="Times New Roman"/>
                <a:ea typeface="Times New Roman"/>
                <a:cs typeface="Times New Roman"/>
              </a:rPr>
              <a:t>Инструкция по медицинскому применению препарата </a:t>
            </a:r>
            <a:r>
              <a:rPr lang="ru-RU" sz="1200" dirty="0" err="1">
                <a:solidFill>
                  <a:schemeClr val="bg1"/>
                </a:solidFill>
                <a:latin typeface="Times New Roman"/>
                <a:ea typeface="Times New Roman"/>
                <a:cs typeface="Times New Roman"/>
              </a:rPr>
              <a:t>Гидрасек</a:t>
            </a:r>
            <a:r>
              <a:rPr lang="ru-RU" sz="1200" dirty="0">
                <a:solidFill>
                  <a:schemeClr val="bg1"/>
                </a:solidFill>
                <a:latin typeface="Times New Roman"/>
                <a:ea typeface="Times New Roman"/>
                <a:cs typeface="Times New Roman"/>
              </a:rPr>
              <a:t> (</a:t>
            </a:r>
            <a:r>
              <a:rPr lang="ru-RU" sz="1200" dirty="0" err="1">
                <a:solidFill>
                  <a:schemeClr val="bg1"/>
                </a:solidFill>
                <a:latin typeface="Times New Roman"/>
                <a:ea typeface="Times New Roman"/>
                <a:cs typeface="Times New Roman"/>
              </a:rPr>
              <a:t>рацекадотрил</a:t>
            </a:r>
            <a:r>
              <a:rPr lang="ru-RU" sz="1200" dirty="0">
                <a:solidFill>
                  <a:schemeClr val="bg1"/>
                </a:solidFill>
                <a:latin typeface="Times New Roman"/>
                <a:ea typeface="Times New Roman"/>
                <a:cs typeface="Times New Roman"/>
              </a:rPr>
              <a:t>), капсулы  100 мг от 21.02.2017</a:t>
            </a:r>
            <a:endParaRPr lang="ru-RU" sz="1200" dirty="0">
              <a:solidFill>
                <a:schemeClr val="bg1"/>
              </a:solidFill>
              <a:latin typeface="Calibri"/>
              <a:ea typeface="Calibri"/>
              <a:cs typeface="Times New Roman"/>
            </a:endParaRPr>
          </a:p>
        </p:txBody>
      </p:sp>
      <p:sp>
        <p:nvSpPr>
          <p:cNvPr id="5" name="TextBox 4"/>
          <p:cNvSpPr txBox="1"/>
          <p:nvPr/>
        </p:nvSpPr>
        <p:spPr>
          <a:xfrm>
            <a:off x="710065" y="5317757"/>
            <a:ext cx="7632848" cy="830997"/>
          </a:xfrm>
          <a:prstGeom prst="rect">
            <a:avLst/>
          </a:prstGeom>
          <a:noFill/>
        </p:spPr>
        <p:txBody>
          <a:bodyPr wrap="square" rtlCol="0">
            <a:spAutoFit/>
          </a:bodyPr>
          <a:lstStyle/>
          <a:p>
            <a:pPr algn="ctr"/>
            <a:r>
              <a:rPr lang="ru-RU" sz="2400" b="1" dirty="0">
                <a:solidFill>
                  <a:srgbClr val="94C600">
                    <a:lumMod val="50000"/>
                  </a:srgbClr>
                </a:solidFill>
                <a:latin typeface="Georgia" panose="02040502050405020303" pitchFamily="18" charset="0"/>
              </a:rPr>
              <a:t>Новый препарат для симптоматического лечения острой диареи</a:t>
            </a:r>
          </a:p>
        </p:txBody>
      </p:sp>
      <p:sp>
        <p:nvSpPr>
          <p:cNvPr id="7" name="TextBox 6"/>
          <p:cNvSpPr txBox="1"/>
          <p:nvPr/>
        </p:nvSpPr>
        <p:spPr>
          <a:xfrm>
            <a:off x="3196450" y="1307812"/>
            <a:ext cx="2520280" cy="584775"/>
          </a:xfrm>
          <a:prstGeom prst="rect">
            <a:avLst/>
          </a:prstGeom>
          <a:noFill/>
        </p:spPr>
        <p:txBody>
          <a:bodyPr wrap="square" rtlCol="0">
            <a:spAutoFit/>
          </a:bodyPr>
          <a:lstStyle/>
          <a:p>
            <a:pPr algn="ctr"/>
            <a:r>
              <a:rPr lang="ru-RU" sz="3200" b="1" dirty="0">
                <a:solidFill>
                  <a:schemeClr val="accent1">
                    <a:lumMod val="50000"/>
                  </a:schemeClr>
                </a:solidFill>
                <a:latin typeface="Georgia" panose="02040502050405020303" pitchFamily="18" charset="0"/>
              </a:rPr>
              <a:t>2017 год</a:t>
            </a:r>
          </a:p>
        </p:txBody>
      </p:sp>
      <p:sp>
        <p:nvSpPr>
          <p:cNvPr id="8" name="Slide Number Placeholder 7"/>
          <p:cNvSpPr>
            <a:spLocks noGrp="1"/>
          </p:cNvSpPr>
          <p:nvPr>
            <p:ph type="sldNum" sz="quarter" idx="12"/>
          </p:nvPr>
        </p:nvSpPr>
        <p:spPr>
          <a:xfrm>
            <a:off x="4457700" y="12882"/>
            <a:ext cx="1332156" cy="365125"/>
          </a:xfrm>
        </p:spPr>
        <p:txBody>
          <a:bodyPr/>
          <a:lstStyle/>
          <a:p>
            <a:fld id="{A2885E78-1F86-4A3D-9EE1-B0103B1CEF15}" type="slidenum">
              <a:rPr lang="en-US" smtClean="0">
                <a:solidFill>
                  <a:srgbClr val="000000"/>
                </a:solidFill>
              </a:rPr>
              <a:pPr/>
              <a:t>18</a:t>
            </a:fld>
            <a:endParaRPr lang="en-US" dirty="0">
              <a:solidFill>
                <a:srgbClr val="000000"/>
              </a:solidFill>
            </a:endParaRPr>
          </a:p>
        </p:txBody>
      </p:sp>
      <p:sp>
        <p:nvSpPr>
          <p:cNvPr id="9" name="TextBox 8"/>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926574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428" y="859604"/>
            <a:ext cx="8001850" cy="1754326"/>
          </a:xfrm>
          <a:prstGeom prst="rect">
            <a:avLst/>
          </a:prstGeom>
          <a:noFill/>
        </p:spPr>
        <p:txBody>
          <a:bodyPr wrap="square" rtlCol="0">
            <a:spAutoFit/>
          </a:bodyPr>
          <a:lstStyle/>
          <a:p>
            <a:r>
              <a:rPr lang="ru-RU" b="1" dirty="0">
                <a:solidFill>
                  <a:prstClr val="black"/>
                </a:solidFill>
                <a:latin typeface="Georgia" panose="02040502050405020303" pitchFamily="18" charset="0"/>
              </a:rPr>
              <a:t>МНН: </a:t>
            </a:r>
            <a:r>
              <a:rPr lang="ru-RU" dirty="0" err="1">
                <a:solidFill>
                  <a:prstClr val="black"/>
                </a:solidFill>
                <a:latin typeface="Georgia" panose="02040502050405020303" pitchFamily="18" charset="0"/>
              </a:rPr>
              <a:t>рацекадотрил</a:t>
            </a:r>
            <a:endParaRPr lang="ru-RU" dirty="0">
              <a:solidFill>
                <a:prstClr val="black"/>
              </a:solidFill>
              <a:latin typeface="Georgia" panose="02040502050405020303" pitchFamily="18" charset="0"/>
            </a:endParaRPr>
          </a:p>
          <a:p>
            <a:r>
              <a:rPr lang="ru-RU" b="1" dirty="0">
                <a:solidFill>
                  <a:prstClr val="black"/>
                </a:solidFill>
                <a:latin typeface="Georgia" panose="02040502050405020303" pitchFamily="18" charset="0"/>
              </a:rPr>
              <a:t>Лекарственная форма: </a:t>
            </a:r>
            <a:r>
              <a:rPr lang="ru-RU" dirty="0">
                <a:solidFill>
                  <a:prstClr val="black"/>
                </a:solidFill>
                <a:latin typeface="Georgia" panose="02040502050405020303" pitchFamily="18" charset="0"/>
              </a:rPr>
              <a:t>капсулы 100 мг №10</a:t>
            </a:r>
          </a:p>
          <a:p>
            <a:r>
              <a:rPr lang="ru-RU" b="1" dirty="0">
                <a:solidFill>
                  <a:prstClr val="black"/>
                </a:solidFill>
                <a:latin typeface="Georgia" panose="02040502050405020303" pitchFamily="18" charset="0"/>
              </a:rPr>
              <a:t>Показание: </a:t>
            </a:r>
            <a:r>
              <a:rPr lang="ru-RU" dirty="0">
                <a:solidFill>
                  <a:prstClr val="black"/>
                </a:solidFill>
                <a:latin typeface="Georgia" panose="02040502050405020303" pitchFamily="18" charset="0"/>
              </a:rPr>
              <a:t>симптоматическое лечение острой диареи у взрослых</a:t>
            </a:r>
          </a:p>
          <a:p>
            <a:r>
              <a:rPr lang="ru-RU" b="1" dirty="0">
                <a:solidFill>
                  <a:prstClr val="black"/>
                </a:solidFill>
                <a:latin typeface="Georgia" panose="02040502050405020303" pitchFamily="18" charset="0"/>
              </a:rPr>
              <a:t>Способ приема и дозы: </a:t>
            </a:r>
            <a:r>
              <a:rPr lang="ru-RU" dirty="0">
                <a:solidFill>
                  <a:prstClr val="black"/>
                </a:solidFill>
                <a:latin typeface="Georgia" panose="02040502050405020303" pitchFamily="18" charset="0"/>
              </a:rPr>
              <a:t>100 мг х 3 раза не более 7 дней</a:t>
            </a:r>
          </a:p>
          <a:p>
            <a:r>
              <a:rPr lang="ru-RU" b="1" dirty="0">
                <a:solidFill>
                  <a:prstClr val="black"/>
                </a:solidFill>
                <a:latin typeface="Georgia" panose="02040502050405020303" pitchFamily="18" charset="0"/>
              </a:rPr>
              <a:t>Механизм действия: </a:t>
            </a:r>
            <a:r>
              <a:rPr lang="ru-RU" dirty="0">
                <a:solidFill>
                  <a:prstClr val="black"/>
                </a:solidFill>
                <a:latin typeface="Georgia" panose="02040502050405020303" pitchFamily="18" charset="0"/>
              </a:rPr>
              <a:t>антисекреторный – подавление патологической секреции жидкости при острой диарее </a:t>
            </a:r>
          </a:p>
        </p:txBody>
      </p:sp>
      <p:sp>
        <p:nvSpPr>
          <p:cNvPr id="5" name="Freeform 3"/>
          <p:cNvSpPr/>
          <p:nvPr/>
        </p:nvSpPr>
        <p:spPr>
          <a:xfrm>
            <a:off x="506596" y="3839505"/>
            <a:ext cx="2232247" cy="779268"/>
          </a:xfrm>
          <a:custGeom>
            <a:avLst/>
            <a:gdLst>
              <a:gd name="connsiteX0" fmla="*/ 91440 w 1828800"/>
              <a:gd name="connsiteY0" fmla="*/ 0 h 548640"/>
              <a:gd name="connsiteX1" fmla="*/ 0 w 1828800"/>
              <a:gd name="connsiteY1" fmla="*/ 91440 h 548640"/>
              <a:gd name="connsiteX2" fmla="*/ 0 w 1828800"/>
              <a:gd name="connsiteY2" fmla="*/ 457200 h 548640"/>
              <a:gd name="connsiteX3" fmla="*/ 91440 w 1828800"/>
              <a:gd name="connsiteY3" fmla="*/ 548639 h 548640"/>
              <a:gd name="connsiteX4" fmla="*/ 1737359 w 1828800"/>
              <a:gd name="connsiteY4" fmla="*/ 548639 h 548640"/>
              <a:gd name="connsiteX5" fmla="*/ 1828799 w 1828800"/>
              <a:gd name="connsiteY5" fmla="*/ 457200 h 548640"/>
              <a:gd name="connsiteX6" fmla="*/ 1828799 w 1828800"/>
              <a:gd name="connsiteY6" fmla="*/ 91440 h 548640"/>
              <a:gd name="connsiteX7" fmla="*/ 1737359 w 1828800"/>
              <a:gd name="connsiteY7" fmla="*/ 0 h 548640"/>
              <a:gd name="connsiteX8" fmla="*/ 91440 w 1828800"/>
              <a:gd name="connsiteY8" fmla="*/ 0 h 54864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828800" h="548640">
                <a:moveTo>
                  <a:pt x="91440" y="0"/>
                </a:moveTo>
                <a:cubicBezTo>
                  <a:pt x="41148" y="0"/>
                  <a:pt x="0" y="41148"/>
                  <a:pt x="0" y="91440"/>
                </a:cubicBezTo>
                <a:lnTo>
                  <a:pt x="0" y="457200"/>
                </a:lnTo>
                <a:cubicBezTo>
                  <a:pt x="0" y="507492"/>
                  <a:pt x="41148" y="548639"/>
                  <a:pt x="91440" y="548639"/>
                </a:cubicBezTo>
                <a:lnTo>
                  <a:pt x="1737359" y="548639"/>
                </a:lnTo>
                <a:cubicBezTo>
                  <a:pt x="1787652" y="548639"/>
                  <a:pt x="1828799" y="507492"/>
                  <a:pt x="1828799" y="457200"/>
                </a:cubicBezTo>
                <a:lnTo>
                  <a:pt x="1828799" y="91440"/>
                </a:lnTo>
                <a:cubicBezTo>
                  <a:pt x="1828799" y="41148"/>
                  <a:pt x="1787652" y="0"/>
                  <a:pt x="1737359" y="0"/>
                </a:cubicBezTo>
                <a:lnTo>
                  <a:pt x="91440" y="0"/>
                </a:lnTo>
              </a:path>
            </a:pathLst>
          </a:custGeom>
          <a:solidFill>
            <a:schemeClr val="accent1">
              <a:lumMod val="75000"/>
            </a:schemeClr>
          </a:solidFill>
          <a:ln w="12700" cap="flat" cmpd="sng" algn="ctr">
            <a:solidFill>
              <a:srgbClr val="000000">
                <a:alpha val="0"/>
              </a:srgbClr>
            </a:solidFill>
            <a:prstDash val="solid"/>
          </a:ln>
          <a:effectLst/>
        </p:spPr>
        <p:txBody>
          <a:bodyPr wrap="square" bIns="0" rtlCol="0" anchor="ctr"/>
          <a:lstStyle/>
          <a:p>
            <a:pPr algn="ctr">
              <a:defRPr/>
            </a:pPr>
            <a:r>
              <a:rPr lang="ru-RU" altLang="zh-CN" kern="0" dirty="0">
                <a:solidFill>
                  <a:prstClr val="white"/>
                </a:solidFill>
                <a:latin typeface="Georgia" panose="02040502050405020303" pitchFamily="18" charset="0"/>
                <a:cs typeface="Arial" panose="020B0604020202020204" pitchFamily="34" charset="0"/>
              </a:rPr>
              <a:t>Незамедлительно</a:t>
            </a:r>
            <a:endParaRPr lang="zh-CN" altLang="en-US" kern="0" dirty="0">
              <a:solidFill>
                <a:prstClr val="white"/>
              </a:solidFill>
              <a:latin typeface="Georgia" panose="02040502050405020303" pitchFamily="18" charset="0"/>
              <a:cs typeface="Arial" panose="020B0604020202020204" pitchFamily="34" charset="0"/>
            </a:endParaRPr>
          </a:p>
        </p:txBody>
      </p:sp>
      <p:sp>
        <p:nvSpPr>
          <p:cNvPr id="7" name="Freeform 3"/>
          <p:cNvSpPr/>
          <p:nvPr/>
        </p:nvSpPr>
        <p:spPr>
          <a:xfrm>
            <a:off x="2974632" y="3896445"/>
            <a:ext cx="712735" cy="665387"/>
          </a:xfrm>
          <a:prstGeom prst="stripedRightArrow">
            <a:avLst/>
          </a:prstGeom>
          <a:solidFill>
            <a:schemeClr val="accent1">
              <a:lumMod val="75000"/>
            </a:schemeClr>
          </a:solidFill>
          <a:ln w="12700" cap="flat" cmpd="sng" algn="ctr">
            <a:solidFill>
              <a:srgbClr val="000000">
                <a:alpha val="0"/>
              </a:srgbClr>
            </a:solidFill>
            <a:prstDash val="solid"/>
          </a:ln>
          <a:effectLst/>
        </p:spPr>
        <p:txBody>
          <a:bodyPr wrap="square" bIns="0" rtlCol="0" anchor="ctr"/>
          <a:lstStyle/>
          <a:p>
            <a:pPr algn="ctr">
              <a:defRPr/>
            </a:pPr>
            <a:endParaRPr lang="zh-CN" altLang="en-US" kern="0">
              <a:solidFill>
                <a:prstClr val="white"/>
              </a:solidFill>
              <a:latin typeface="Arial" panose="020B0604020202020204" pitchFamily="34" charset="0"/>
              <a:cs typeface="Arial" panose="020B0604020202020204" pitchFamily="34" charset="0"/>
            </a:endParaRPr>
          </a:p>
        </p:txBody>
      </p:sp>
      <p:sp>
        <p:nvSpPr>
          <p:cNvPr id="10" name="Freeform 3"/>
          <p:cNvSpPr/>
          <p:nvPr/>
        </p:nvSpPr>
        <p:spPr>
          <a:xfrm>
            <a:off x="3761346" y="2595286"/>
            <a:ext cx="1644396" cy="989883"/>
          </a:xfrm>
          <a:custGeom>
            <a:avLst/>
            <a:gdLst>
              <a:gd name="connsiteX0" fmla="*/ 0 w 1644396"/>
              <a:gd name="connsiteY0" fmla="*/ 217932 h 1309116"/>
              <a:gd name="connsiteX1" fmla="*/ 217932 w 1644396"/>
              <a:gd name="connsiteY1" fmla="*/ 0 h 1309116"/>
              <a:gd name="connsiteX2" fmla="*/ 1426464 w 1644396"/>
              <a:gd name="connsiteY2" fmla="*/ 0 h 1309116"/>
              <a:gd name="connsiteX3" fmla="*/ 1644395 w 1644396"/>
              <a:gd name="connsiteY3" fmla="*/ 217932 h 1309116"/>
              <a:gd name="connsiteX4" fmla="*/ 1644395 w 1644396"/>
              <a:gd name="connsiteY4" fmla="*/ 1091184 h 1309116"/>
              <a:gd name="connsiteX5" fmla="*/ 1426464 w 1644396"/>
              <a:gd name="connsiteY5" fmla="*/ 1309116 h 1309116"/>
              <a:gd name="connsiteX6" fmla="*/ 217932 w 1644396"/>
              <a:gd name="connsiteY6" fmla="*/ 1309116 h 1309116"/>
              <a:gd name="connsiteX7" fmla="*/ 0 w 1644396"/>
              <a:gd name="connsiteY7" fmla="*/ 1091184 h 1309116"/>
              <a:gd name="connsiteX8" fmla="*/ 0 w 1644396"/>
              <a:gd name="connsiteY8" fmla="*/ 217932 h 130911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644396" h="1309116">
                <a:moveTo>
                  <a:pt x="0" y="217932"/>
                </a:moveTo>
                <a:cubicBezTo>
                  <a:pt x="0" y="97536"/>
                  <a:pt x="97535" y="0"/>
                  <a:pt x="217932" y="0"/>
                </a:cubicBezTo>
                <a:lnTo>
                  <a:pt x="1426464" y="0"/>
                </a:lnTo>
                <a:cubicBezTo>
                  <a:pt x="1546859" y="0"/>
                  <a:pt x="1644395" y="97536"/>
                  <a:pt x="1644395" y="217932"/>
                </a:cubicBezTo>
                <a:lnTo>
                  <a:pt x="1644395" y="1091184"/>
                </a:lnTo>
                <a:cubicBezTo>
                  <a:pt x="1644395" y="1211580"/>
                  <a:pt x="1546859" y="1309116"/>
                  <a:pt x="1426464" y="1309116"/>
                </a:cubicBezTo>
                <a:lnTo>
                  <a:pt x="217932" y="1309116"/>
                </a:lnTo>
                <a:cubicBezTo>
                  <a:pt x="97535" y="1309116"/>
                  <a:pt x="0" y="1211580"/>
                  <a:pt x="0" y="1091184"/>
                </a:cubicBezTo>
                <a:lnTo>
                  <a:pt x="0" y="217932"/>
                </a:lnTo>
              </a:path>
            </a:pathLst>
          </a:custGeom>
          <a:solidFill>
            <a:schemeClr val="accent1">
              <a:lumMod val="75000"/>
            </a:schemeClr>
          </a:solidFill>
          <a:ln w="12700" cap="flat" cmpd="sng" algn="ctr">
            <a:solidFill>
              <a:srgbClr val="000000">
                <a:alpha val="0"/>
              </a:srgbClr>
            </a:solidFill>
            <a:prstDash val="solid"/>
          </a:ln>
          <a:effectLst/>
        </p:spPr>
        <p:txBody>
          <a:bodyPr wrap="square" bIns="0" rtlCol="0" anchor="ctr"/>
          <a:lstStyle/>
          <a:p>
            <a:pPr algn="ctr">
              <a:defRPr/>
            </a:pPr>
            <a:r>
              <a:rPr lang="ru-RU" altLang="zh-CN" kern="0" dirty="0">
                <a:solidFill>
                  <a:prstClr val="white"/>
                </a:solidFill>
                <a:latin typeface="Georgia" panose="02040502050405020303" pitchFamily="18" charset="0"/>
                <a:cs typeface="Arial" panose="020B0604020202020204" pitchFamily="34" charset="0"/>
              </a:rPr>
              <a:t>Утро</a:t>
            </a:r>
            <a:endParaRPr lang="zh-CN" altLang="en-US" kern="0" dirty="0">
              <a:solidFill>
                <a:prstClr val="white"/>
              </a:solidFill>
              <a:latin typeface="Georgia" panose="02040502050405020303" pitchFamily="18" charset="0"/>
              <a:cs typeface="Arial" panose="020B0604020202020204" pitchFamily="34" charset="0"/>
            </a:endParaRPr>
          </a:p>
        </p:txBody>
      </p:sp>
      <p:sp>
        <p:nvSpPr>
          <p:cNvPr id="13" name="Freeform 3"/>
          <p:cNvSpPr/>
          <p:nvPr/>
        </p:nvSpPr>
        <p:spPr>
          <a:xfrm>
            <a:off x="3764738" y="3747363"/>
            <a:ext cx="1644396" cy="963551"/>
          </a:xfrm>
          <a:custGeom>
            <a:avLst/>
            <a:gdLst>
              <a:gd name="connsiteX0" fmla="*/ 0 w 1644396"/>
              <a:gd name="connsiteY0" fmla="*/ 217932 h 1310639"/>
              <a:gd name="connsiteX1" fmla="*/ 217932 w 1644396"/>
              <a:gd name="connsiteY1" fmla="*/ 0 h 1310639"/>
              <a:gd name="connsiteX2" fmla="*/ 1426464 w 1644396"/>
              <a:gd name="connsiteY2" fmla="*/ 0 h 1310639"/>
              <a:gd name="connsiteX3" fmla="*/ 1644395 w 1644396"/>
              <a:gd name="connsiteY3" fmla="*/ 217932 h 1310639"/>
              <a:gd name="connsiteX4" fmla="*/ 1644395 w 1644396"/>
              <a:gd name="connsiteY4" fmla="*/ 1092707 h 1310639"/>
              <a:gd name="connsiteX5" fmla="*/ 1426464 w 1644396"/>
              <a:gd name="connsiteY5" fmla="*/ 1310639 h 1310639"/>
              <a:gd name="connsiteX6" fmla="*/ 217932 w 1644396"/>
              <a:gd name="connsiteY6" fmla="*/ 1310639 h 1310639"/>
              <a:gd name="connsiteX7" fmla="*/ 0 w 1644396"/>
              <a:gd name="connsiteY7" fmla="*/ 1092707 h 1310639"/>
              <a:gd name="connsiteX8" fmla="*/ 0 w 1644396"/>
              <a:gd name="connsiteY8" fmla="*/ 217932 h 131063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644396" h="1310639">
                <a:moveTo>
                  <a:pt x="0" y="217932"/>
                </a:moveTo>
                <a:cubicBezTo>
                  <a:pt x="0" y="97536"/>
                  <a:pt x="97535" y="0"/>
                  <a:pt x="217932" y="0"/>
                </a:cubicBezTo>
                <a:lnTo>
                  <a:pt x="1426464" y="0"/>
                </a:lnTo>
                <a:cubicBezTo>
                  <a:pt x="1546859" y="0"/>
                  <a:pt x="1644395" y="97536"/>
                  <a:pt x="1644395" y="217932"/>
                </a:cubicBezTo>
                <a:lnTo>
                  <a:pt x="1644395" y="1092707"/>
                </a:lnTo>
                <a:cubicBezTo>
                  <a:pt x="1644395" y="1213104"/>
                  <a:pt x="1546859" y="1310639"/>
                  <a:pt x="1426464" y="1310639"/>
                </a:cubicBezTo>
                <a:lnTo>
                  <a:pt x="217932" y="1310639"/>
                </a:lnTo>
                <a:cubicBezTo>
                  <a:pt x="97535" y="1310639"/>
                  <a:pt x="0" y="1213104"/>
                  <a:pt x="0" y="1092707"/>
                </a:cubicBezTo>
                <a:lnTo>
                  <a:pt x="0" y="217932"/>
                </a:lnTo>
              </a:path>
            </a:pathLst>
          </a:custGeom>
          <a:solidFill>
            <a:schemeClr val="accent1">
              <a:lumMod val="75000"/>
            </a:schemeClr>
          </a:solidFill>
          <a:ln w="12700" cap="flat" cmpd="sng" algn="ctr">
            <a:solidFill>
              <a:srgbClr val="000000">
                <a:alpha val="0"/>
              </a:srgbClr>
            </a:solidFill>
            <a:prstDash val="solid"/>
          </a:ln>
          <a:effectLst/>
        </p:spPr>
        <p:txBody>
          <a:bodyPr wrap="square" bIns="0" rtlCol="0" anchor="ctr"/>
          <a:lstStyle/>
          <a:p>
            <a:pPr algn="ctr">
              <a:defRPr/>
            </a:pPr>
            <a:r>
              <a:rPr lang="ru-RU" altLang="zh-CN" kern="0" dirty="0">
                <a:solidFill>
                  <a:prstClr val="white"/>
                </a:solidFill>
                <a:latin typeface="Georgia" panose="02040502050405020303" pitchFamily="18" charset="0"/>
                <a:cs typeface="Arial" panose="020B0604020202020204" pitchFamily="34" charset="0"/>
              </a:rPr>
              <a:t>День</a:t>
            </a:r>
            <a:endParaRPr lang="zh-CN" altLang="en-US" kern="0" dirty="0">
              <a:solidFill>
                <a:prstClr val="white"/>
              </a:solidFill>
              <a:latin typeface="Georgia" panose="02040502050405020303" pitchFamily="18" charset="0"/>
              <a:cs typeface="Arial" panose="020B0604020202020204" pitchFamily="34" charset="0"/>
            </a:endParaRPr>
          </a:p>
        </p:txBody>
      </p:sp>
      <p:pic>
        <p:nvPicPr>
          <p:cNvPr id="18" name="Picture 3"/>
          <p:cNvPicPr>
            <a:picLocks noChangeAspect="1" noChangeArrowheads="1"/>
          </p:cNvPicPr>
          <p:nvPr/>
        </p:nvPicPr>
        <p:blipFill>
          <a:blip r:embed="rId4"/>
          <a:srcRect/>
          <a:stretch>
            <a:fillRect/>
          </a:stretch>
        </p:blipFill>
        <p:spPr bwMode="auto">
          <a:xfrm>
            <a:off x="983295" y="2770503"/>
            <a:ext cx="1089083" cy="1069002"/>
          </a:xfrm>
          <a:prstGeom prst="rect">
            <a:avLst/>
          </a:prstGeom>
          <a:noFill/>
        </p:spPr>
      </p:pic>
      <p:pic>
        <p:nvPicPr>
          <p:cNvPr id="19" name="Picture 3"/>
          <p:cNvPicPr>
            <a:picLocks noChangeAspect="1" noChangeArrowheads="1"/>
          </p:cNvPicPr>
          <p:nvPr/>
        </p:nvPicPr>
        <p:blipFill>
          <a:blip r:embed="rId5"/>
          <a:srcRect/>
          <a:stretch>
            <a:fillRect/>
          </a:stretch>
        </p:blipFill>
        <p:spPr bwMode="auto">
          <a:xfrm>
            <a:off x="5435394" y="2572485"/>
            <a:ext cx="1117975" cy="1086603"/>
          </a:xfrm>
          <a:prstGeom prst="rect">
            <a:avLst/>
          </a:prstGeom>
          <a:noFill/>
        </p:spPr>
      </p:pic>
      <p:pic>
        <p:nvPicPr>
          <p:cNvPr id="20" name="Picture 3"/>
          <p:cNvPicPr>
            <a:picLocks noChangeAspect="1" noChangeArrowheads="1"/>
          </p:cNvPicPr>
          <p:nvPr/>
        </p:nvPicPr>
        <p:blipFill>
          <a:blip r:embed="rId6"/>
          <a:srcRect/>
          <a:stretch>
            <a:fillRect/>
          </a:stretch>
        </p:blipFill>
        <p:spPr bwMode="auto">
          <a:xfrm>
            <a:off x="5383788" y="3674039"/>
            <a:ext cx="1142254" cy="1110200"/>
          </a:xfrm>
          <a:prstGeom prst="rect">
            <a:avLst/>
          </a:prstGeom>
          <a:noFill/>
        </p:spPr>
      </p:pic>
      <p:pic>
        <p:nvPicPr>
          <p:cNvPr id="21" name="Picture 3"/>
          <p:cNvPicPr>
            <a:picLocks noChangeAspect="1" noChangeArrowheads="1"/>
          </p:cNvPicPr>
          <p:nvPr/>
        </p:nvPicPr>
        <p:blipFill>
          <a:blip r:embed="rId7"/>
          <a:srcRect/>
          <a:stretch>
            <a:fillRect/>
          </a:stretch>
        </p:blipFill>
        <p:spPr bwMode="auto">
          <a:xfrm>
            <a:off x="5409134" y="4954491"/>
            <a:ext cx="1144235" cy="1100892"/>
          </a:xfrm>
          <a:prstGeom prst="rect">
            <a:avLst/>
          </a:prstGeom>
          <a:noFill/>
        </p:spPr>
      </p:pic>
      <p:sp>
        <p:nvSpPr>
          <p:cNvPr id="22" name="Прямоугольник 28"/>
          <p:cNvSpPr/>
          <p:nvPr/>
        </p:nvSpPr>
        <p:spPr>
          <a:xfrm>
            <a:off x="4135987" y="7140789"/>
            <a:ext cx="3627078" cy="367892"/>
          </a:xfrm>
          <a:prstGeom prst="rect">
            <a:avLst/>
          </a:prstGeom>
          <a:solidFill>
            <a:srgbClr val="D1E9F5"/>
          </a:solidFill>
          <a:ln w="25400" cap="flat" cmpd="sng" algn="ctr">
            <a:noFill/>
            <a:prstDash val="solid"/>
          </a:ln>
          <a:effectLst/>
        </p:spPr>
        <p:txBody>
          <a:bodyPr rtlCol="0" anchor="ctr"/>
          <a:lstStyle/>
          <a:p>
            <a:pPr algn="ctr">
              <a:defRPr/>
            </a:pPr>
            <a:r>
              <a:rPr lang="ru-RU" altLang="zh-CN" kern="0" dirty="0">
                <a:solidFill>
                  <a:srgbClr val="000000"/>
                </a:solidFill>
                <a:latin typeface="Arial" panose="020B0604020202020204" pitchFamily="34" charset="0"/>
                <a:cs typeface="Arial" panose="020B0604020202020204" pitchFamily="34" charset="0"/>
              </a:rPr>
              <a:t>До основного приема пищи</a:t>
            </a:r>
            <a:endParaRPr lang="en-US" altLang="zh-CN" kern="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6512380" y="3400788"/>
            <a:ext cx="2084898" cy="1634490"/>
          </a:xfrm>
          <a:prstGeom prst="roundRect">
            <a:avLst/>
          </a:prstGeom>
          <a:ln w="381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dirty="0">
                <a:solidFill>
                  <a:prstClr val="black"/>
                </a:solidFill>
                <a:latin typeface="Georgia" panose="02040502050405020303" pitchFamily="18" charset="0"/>
              </a:rPr>
              <a:t>До появления нормального стула, но </a:t>
            </a:r>
          </a:p>
          <a:p>
            <a:pPr algn="ctr"/>
            <a:r>
              <a:rPr lang="ru-RU" b="1" dirty="0">
                <a:solidFill>
                  <a:prstClr val="black"/>
                </a:solidFill>
                <a:latin typeface="Georgia" panose="02040502050405020303" pitchFamily="18" charset="0"/>
              </a:rPr>
              <a:t>не более 7 дней</a:t>
            </a:r>
          </a:p>
        </p:txBody>
      </p:sp>
      <p:sp>
        <p:nvSpPr>
          <p:cNvPr id="25" name="TextBox 24"/>
          <p:cNvSpPr txBox="1"/>
          <p:nvPr/>
        </p:nvSpPr>
        <p:spPr>
          <a:xfrm>
            <a:off x="157275" y="6578995"/>
            <a:ext cx="8807213" cy="276999"/>
          </a:xfrm>
          <a:prstGeom prst="rect">
            <a:avLst/>
          </a:prstGeom>
          <a:noFill/>
        </p:spPr>
        <p:txBody>
          <a:bodyPr wrap="square" rtlCol="0">
            <a:spAutoFit/>
          </a:bodyPr>
          <a:lstStyle/>
          <a:p>
            <a:pPr algn="r"/>
            <a:r>
              <a:rPr lang="ru-RU" sz="1200" dirty="0">
                <a:solidFill>
                  <a:schemeClr val="bg1"/>
                </a:solidFill>
                <a:latin typeface="Georgia" panose="02040502050405020303" pitchFamily="18" charset="0"/>
              </a:rPr>
              <a:t>Инструкция по медицинскому применению лекарственного препарата </a:t>
            </a:r>
            <a:r>
              <a:rPr lang="ru-RU" sz="1200" dirty="0" err="1">
                <a:solidFill>
                  <a:schemeClr val="bg1"/>
                </a:solidFill>
                <a:latin typeface="Georgia" panose="02040502050405020303" pitchFamily="18" charset="0"/>
              </a:rPr>
              <a:t>Гидрасек</a:t>
            </a:r>
            <a:r>
              <a:rPr lang="ru-RU" sz="1200" dirty="0">
                <a:solidFill>
                  <a:schemeClr val="bg1"/>
                </a:solidFill>
                <a:latin typeface="Georgia" panose="02040502050405020303" pitchFamily="18" charset="0"/>
              </a:rPr>
              <a:t> 100 мг  от 21.02.2017</a:t>
            </a:r>
          </a:p>
        </p:txBody>
      </p:sp>
      <p:sp>
        <p:nvSpPr>
          <p:cNvPr id="26" name="Rectangle 25"/>
          <p:cNvSpPr/>
          <p:nvPr/>
        </p:nvSpPr>
        <p:spPr>
          <a:xfrm>
            <a:off x="511035" y="303671"/>
            <a:ext cx="2988319" cy="646331"/>
          </a:xfrm>
          <a:prstGeom prst="rect">
            <a:avLst/>
          </a:prstGeom>
        </p:spPr>
        <p:txBody>
          <a:bodyPr wrap="none">
            <a:spAutoFit/>
          </a:bodyPr>
          <a:lstStyle/>
          <a:p>
            <a:r>
              <a:rPr lang="ru-RU" sz="3600" b="1" dirty="0">
                <a:solidFill>
                  <a:schemeClr val="accent1">
                    <a:lumMod val="50000"/>
                  </a:schemeClr>
                </a:solidFill>
                <a:latin typeface="Georgia" panose="02040502050405020303" pitchFamily="18" charset="0"/>
              </a:rPr>
              <a:t>ГИДРАСЕК</a:t>
            </a:r>
          </a:p>
        </p:txBody>
      </p:sp>
      <p:sp>
        <p:nvSpPr>
          <p:cNvPr id="29" name="Freeform 3"/>
          <p:cNvSpPr/>
          <p:nvPr/>
        </p:nvSpPr>
        <p:spPr>
          <a:xfrm>
            <a:off x="3749523" y="4946442"/>
            <a:ext cx="1644396" cy="963551"/>
          </a:xfrm>
          <a:custGeom>
            <a:avLst/>
            <a:gdLst>
              <a:gd name="connsiteX0" fmla="*/ 0 w 1644396"/>
              <a:gd name="connsiteY0" fmla="*/ 217932 h 1310639"/>
              <a:gd name="connsiteX1" fmla="*/ 217932 w 1644396"/>
              <a:gd name="connsiteY1" fmla="*/ 0 h 1310639"/>
              <a:gd name="connsiteX2" fmla="*/ 1426464 w 1644396"/>
              <a:gd name="connsiteY2" fmla="*/ 0 h 1310639"/>
              <a:gd name="connsiteX3" fmla="*/ 1644395 w 1644396"/>
              <a:gd name="connsiteY3" fmla="*/ 217932 h 1310639"/>
              <a:gd name="connsiteX4" fmla="*/ 1644395 w 1644396"/>
              <a:gd name="connsiteY4" fmla="*/ 1092707 h 1310639"/>
              <a:gd name="connsiteX5" fmla="*/ 1426464 w 1644396"/>
              <a:gd name="connsiteY5" fmla="*/ 1310639 h 1310639"/>
              <a:gd name="connsiteX6" fmla="*/ 217932 w 1644396"/>
              <a:gd name="connsiteY6" fmla="*/ 1310639 h 1310639"/>
              <a:gd name="connsiteX7" fmla="*/ 0 w 1644396"/>
              <a:gd name="connsiteY7" fmla="*/ 1092707 h 1310639"/>
              <a:gd name="connsiteX8" fmla="*/ 0 w 1644396"/>
              <a:gd name="connsiteY8" fmla="*/ 217932 h 131063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1644396" h="1310639">
                <a:moveTo>
                  <a:pt x="0" y="217932"/>
                </a:moveTo>
                <a:cubicBezTo>
                  <a:pt x="0" y="97536"/>
                  <a:pt x="97535" y="0"/>
                  <a:pt x="217932" y="0"/>
                </a:cubicBezTo>
                <a:lnTo>
                  <a:pt x="1426464" y="0"/>
                </a:lnTo>
                <a:cubicBezTo>
                  <a:pt x="1546859" y="0"/>
                  <a:pt x="1644395" y="97536"/>
                  <a:pt x="1644395" y="217932"/>
                </a:cubicBezTo>
                <a:lnTo>
                  <a:pt x="1644395" y="1092707"/>
                </a:lnTo>
                <a:cubicBezTo>
                  <a:pt x="1644395" y="1213104"/>
                  <a:pt x="1546859" y="1310639"/>
                  <a:pt x="1426464" y="1310639"/>
                </a:cubicBezTo>
                <a:lnTo>
                  <a:pt x="217932" y="1310639"/>
                </a:lnTo>
                <a:cubicBezTo>
                  <a:pt x="97535" y="1310639"/>
                  <a:pt x="0" y="1213104"/>
                  <a:pt x="0" y="1092707"/>
                </a:cubicBezTo>
                <a:lnTo>
                  <a:pt x="0" y="217932"/>
                </a:lnTo>
              </a:path>
            </a:pathLst>
          </a:custGeom>
          <a:solidFill>
            <a:schemeClr val="accent1">
              <a:lumMod val="75000"/>
            </a:schemeClr>
          </a:solidFill>
          <a:ln w="12700" cap="flat" cmpd="sng" algn="ctr">
            <a:solidFill>
              <a:srgbClr val="000000">
                <a:alpha val="0"/>
              </a:srgbClr>
            </a:solidFill>
            <a:prstDash val="solid"/>
          </a:ln>
          <a:effectLst/>
        </p:spPr>
        <p:txBody>
          <a:bodyPr wrap="square" bIns="0" rtlCol="0" anchor="ctr"/>
          <a:lstStyle/>
          <a:p>
            <a:pPr algn="ctr">
              <a:defRPr/>
            </a:pPr>
            <a:r>
              <a:rPr lang="ru-RU" altLang="zh-CN" kern="0" dirty="0">
                <a:solidFill>
                  <a:prstClr val="white"/>
                </a:solidFill>
                <a:latin typeface="Georgia" panose="02040502050405020303" pitchFamily="18" charset="0"/>
                <a:cs typeface="Arial" panose="020B0604020202020204" pitchFamily="34" charset="0"/>
              </a:rPr>
              <a:t>Вечер</a:t>
            </a:r>
            <a:endParaRPr lang="zh-CN" altLang="en-US" kern="0" dirty="0">
              <a:solidFill>
                <a:prstClr val="white"/>
              </a:solidFill>
              <a:latin typeface="Georgia" panose="02040502050405020303" pitchFamily="18" charset="0"/>
              <a:cs typeface="Arial" panose="020B0604020202020204" pitchFamily="34" charset="0"/>
            </a:endParaRPr>
          </a:p>
        </p:txBody>
      </p:sp>
      <p:sp>
        <p:nvSpPr>
          <p:cNvPr id="2" name="Slide Number Placeholder 1"/>
          <p:cNvSpPr>
            <a:spLocks noGrp="1"/>
          </p:cNvSpPr>
          <p:nvPr>
            <p:ph type="sldNum" sz="quarter" idx="12"/>
          </p:nvPr>
        </p:nvSpPr>
        <p:spPr>
          <a:xfrm>
            <a:off x="4560881" y="0"/>
            <a:ext cx="1332156" cy="365125"/>
          </a:xfrm>
        </p:spPr>
        <p:txBody>
          <a:bodyPr/>
          <a:lstStyle/>
          <a:p>
            <a:fld id="{A2885E78-1F86-4A3D-9EE1-B0103B1CEF15}" type="slidenum">
              <a:rPr lang="en-US" smtClean="0">
                <a:solidFill>
                  <a:srgbClr val="000000"/>
                </a:solidFill>
              </a:rPr>
              <a:pPr/>
              <a:t>19</a:t>
            </a:fld>
            <a:endParaRPr lang="en-US" dirty="0">
              <a:solidFill>
                <a:srgbClr val="000000"/>
              </a:solidFill>
            </a:endParaRPr>
          </a:p>
        </p:txBody>
      </p:sp>
      <p:sp>
        <p:nvSpPr>
          <p:cNvPr id="17" name="TextBox 16"/>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1451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2" name="Пятиугольник 11"/>
          <p:cNvSpPr/>
          <p:nvPr/>
        </p:nvSpPr>
        <p:spPr>
          <a:xfrm>
            <a:off x="0" y="79154"/>
            <a:ext cx="8818605" cy="1416962"/>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Georgia" panose="02040502050405020303" pitchFamily="18" charset="0"/>
            </a:endParaRPr>
          </a:p>
        </p:txBody>
      </p:sp>
      <p:sp>
        <p:nvSpPr>
          <p:cNvPr id="10" name="Пятиугольник 9"/>
          <p:cNvSpPr/>
          <p:nvPr/>
        </p:nvSpPr>
        <p:spPr>
          <a:xfrm>
            <a:off x="0" y="178035"/>
            <a:ext cx="8676502" cy="1219200"/>
          </a:xfrm>
          <a:prstGeom prst="homePlate">
            <a:avLst/>
          </a:prstGeom>
          <a:solidFill>
            <a:srgbClr val="CD9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Georgia" panose="02040502050405020303" pitchFamily="18" charset="0"/>
            </a:endParaRPr>
          </a:p>
        </p:txBody>
      </p:sp>
      <p:sp>
        <p:nvSpPr>
          <p:cNvPr id="17" name="Прямоугольник 16"/>
          <p:cNvSpPr/>
          <p:nvPr/>
        </p:nvSpPr>
        <p:spPr>
          <a:xfrm>
            <a:off x="0" y="6360771"/>
            <a:ext cx="9145098" cy="523220"/>
          </a:xfrm>
          <a:prstGeom prst="rect">
            <a:avLst/>
          </a:prstGeom>
        </p:spPr>
        <p:txBody>
          <a:bodyPr wrap="square">
            <a:spAutoFit/>
          </a:bodyPr>
          <a:lstStyle/>
          <a:p>
            <a:pPr algn="r"/>
            <a:r>
              <a:rPr lang="it-IT" sz="1400" i="1" dirty="0" smtClean="0">
                <a:solidFill>
                  <a:prstClr val="black"/>
                </a:solidFill>
                <a:latin typeface="Georgia" panose="02040502050405020303" pitchFamily="18" charset="0"/>
              </a:rPr>
              <a:t>Guarino </a:t>
            </a:r>
            <a:r>
              <a:rPr lang="it-IT" sz="1400" i="1" dirty="0">
                <a:solidFill>
                  <a:prstClr val="black"/>
                </a:solidFill>
                <a:latin typeface="Georgia" panose="02040502050405020303" pitchFamily="18" charset="0"/>
              </a:rPr>
              <a:t>A, Albano F, Ashkenazi S, et al. </a:t>
            </a:r>
            <a:r>
              <a:rPr lang="it-IT" sz="1400" i="1" dirty="0" smtClean="0">
                <a:solidFill>
                  <a:prstClr val="black"/>
                </a:solidFill>
                <a:latin typeface="Georgia" panose="02040502050405020303" pitchFamily="18" charset="0"/>
              </a:rPr>
              <a:t>2008. </a:t>
            </a:r>
            <a:r>
              <a:rPr lang="en-US" sz="1400" i="1" dirty="0" smtClean="0">
                <a:solidFill>
                  <a:prstClr val="black"/>
                </a:solidFill>
                <a:latin typeface="Georgia" panose="02040502050405020303" pitchFamily="18" charset="0"/>
              </a:rPr>
              <a:t>Riddle </a:t>
            </a:r>
            <a:r>
              <a:rPr lang="en-US" sz="1400" i="1" dirty="0">
                <a:solidFill>
                  <a:prstClr val="black"/>
                </a:solidFill>
                <a:latin typeface="Georgia" panose="02040502050405020303" pitchFamily="18" charset="0"/>
              </a:rPr>
              <a:t>MS, DuPont HL, Connor BA. </a:t>
            </a:r>
            <a:r>
              <a:rPr lang="en-US" sz="1400" i="1" dirty="0" smtClean="0">
                <a:solidFill>
                  <a:prstClr val="black"/>
                </a:solidFill>
                <a:latin typeface="Georgia" panose="02040502050405020303" pitchFamily="18" charset="0"/>
              </a:rPr>
              <a:t>2016</a:t>
            </a:r>
            <a:r>
              <a:rPr lang="ru-RU" sz="1400" i="1" dirty="0" smtClean="0">
                <a:solidFill>
                  <a:prstClr val="black"/>
                </a:solidFill>
                <a:latin typeface="Georgia" panose="02040502050405020303" pitchFamily="18" charset="0"/>
              </a:rPr>
              <a:t>; </a:t>
            </a:r>
            <a:endParaRPr lang="en-US" sz="1400" i="1" dirty="0" smtClean="0">
              <a:solidFill>
                <a:prstClr val="black"/>
              </a:solidFill>
              <a:latin typeface="Georgia" panose="02040502050405020303" pitchFamily="18" charset="0"/>
            </a:endParaRPr>
          </a:p>
          <a:p>
            <a:pPr algn="r"/>
            <a:r>
              <a:rPr lang="ru-RU" sz="1400" i="1" dirty="0" smtClean="0">
                <a:solidFill>
                  <a:prstClr val="black"/>
                </a:solidFill>
                <a:latin typeface="Georgia" panose="02040502050405020303" pitchFamily="18" charset="0"/>
              </a:rPr>
              <a:t>Кожухова </a:t>
            </a:r>
            <a:r>
              <a:rPr lang="ru-RU" sz="1400" i="1" dirty="0">
                <a:solidFill>
                  <a:prstClr val="black"/>
                </a:solidFill>
                <a:latin typeface="Georgia" panose="02040502050405020303" pitchFamily="18" charset="0"/>
              </a:rPr>
              <a:t>Е.А., Андреева Н.В., Иващенко В.Д. </a:t>
            </a:r>
            <a:r>
              <a:rPr lang="ru-RU" sz="1400" i="1" dirty="0" smtClean="0">
                <a:solidFill>
                  <a:prstClr val="black"/>
                </a:solidFill>
                <a:latin typeface="Georgia" panose="02040502050405020303" pitchFamily="18" charset="0"/>
              </a:rPr>
              <a:t>201</a:t>
            </a:r>
            <a:r>
              <a:rPr lang="en-US" sz="1400" i="1" dirty="0" smtClean="0">
                <a:solidFill>
                  <a:prstClr val="black"/>
                </a:solidFill>
                <a:latin typeface="Georgia" panose="02040502050405020303" pitchFamily="18" charset="0"/>
              </a:rPr>
              <a:t>6</a:t>
            </a:r>
            <a:endParaRPr lang="ru-RU" sz="1400" i="1" dirty="0">
              <a:solidFill>
                <a:prstClr val="black"/>
              </a:solidFill>
              <a:latin typeface="Georgia" panose="02040502050405020303" pitchFamily="18" charset="0"/>
            </a:endParaRPr>
          </a:p>
        </p:txBody>
      </p:sp>
      <p:sp>
        <p:nvSpPr>
          <p:cNvPr id="8" name="Пятиугольник 7"/>
          <p:cNvSpPr/>
          <p:nvPr/>
        </p:nvSpPr>
        <p:spPr>
          <a:xfrm>
            <a:off x="0" y="0"/>
            <a:ext cx="8496300" cy="1219200"/>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prstClr val="black"/>
              </a:solidFill>
            </a:endParaRPr>
          </a:p>
        </p:txBody>
      </p:sp>
      <p:sp>
        <p:nvSpPr>
          <p:cNvPr id="7" name="TextBox 6"/>
          <p:cNvSpPr txBox="1"/>
          <p:nvPr/>
        </p:nvSpPr>
        <p:spPr>
          <a:xfrm>
            <a:off x="220462" y="194604"/>
            <a:ext cx="7937500" cy="769441"/>
          </a:xfrm>
          <a:prstGeom prst="rect">
            <a:avLst/>
          </a:prstGeom>
          <a:noFill/>
        </p:spPr>
        <p:txBody>
          <a:bodyPr wrap="square" rtlCol="0">
            <a:spAutoFit/>
          </a:bodyPr>
          <a:lstStyle/>
          <a:p>
            <a:pPr algn="ctr"/>
            <a:r>
              <a:rPr lang="ru-RU" sz="4400" b="1" dirty="0" smtClean="0">
                <a:solidFill>
                  <a:prstClr val="black"/>
                </a:solidFill>
                <a:effectLst>
                  <a:glow rad="101600">
                    <a:prstClr val="white">
                      <a:alpha val="60000"/>
                    </a:prstClr>
                  </a:glow>
                </a:effectLst>
                <a:latin typeface="Georgia" panose="02040502050405020303" pitchFamily="18" charset="0"/>
              </a:rPr>
              <a:t>Определение</a:t>
            </a:r>
            <a:endParaRPr lang="ru-RU" sz="4400" b="1" dirty="0">
              <a:solidFill>
                <a:prstClr val="black"/>
              </a:solidFill>
              <a:effectLst>
                <a:glow rad="101600">
                  <a:prstClr val="white">
                    <a:alpha val="60000"/>
                  </a:prstClr>
                </a:glow>
              </a:effectLst>
              <a:latin typeface="Georgia" panose="02040502050405020303" pitchFamily="18" charset="0"/>
            </a:endParaRPr>
          </a:p>
        </p:txBody>
      </p:sp>
      <p:sp>
        <p:nvSpPr>
          <p:cNvPr id="19" name="Прямоугольник 18"/>
          <p:cNvSpPr/>
          <p:nvPr/>
        </p:nvSpPr>
        <p:spPr>
          <a:xfrm>
            <a:off x="3263900" y="1820236"/>
            <a:ext cx="2616200" cy="440238"/>
          </a:xfrm>
          <a:prstGeom prst="rect">
            <a:avLst/>
          </a:prstGeom>
          <a:ln w="28575">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3200" b="1" dirty="0" smtClean="0">
                <a:solidFill>
                  <a:prstClr val="black"/>
                </a:solidFill>
                <a:latin typeface="Georgia" panose="02040502050405020303" pitchFamily="18" charset="0"/>
              </a:rPr>
              <a:t>Диарея</a:t>
            </a:r>
            <a:endParaRPr lang="ru-RU" sz="3200" b="1" dirty="0">
              <a:solidFill>
                <a:prstClr val="black"/>
              </a:solidFill>
              <a:latin typeface="Georgia" panose="02040502050405020303" pitchFamily="18" charset="0"/>
            </a:endParaRPr>
          </a:p>
        </p:txBody>
      </p:sp>
      <p:sp>
        <p:nvSpPr>
          <p:cNvPr id="20" name="Прямоугольник 19"/>
          <p:cNvSpPr/>
          <p:nvPr/>
        </p:nvSpPr>
        <p:spPr>
          <a:xfrm>
            <a:off x="342900" y="2683204"/>
            <a:ext cx="2616200" cy="747332"/>
          </a:xfrm>
          <a:prstGeom prst="rect">
            <a:avLst/>
          </a:prstGeom>
          <a:ln w="28575">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solidFill>
                  <a:prstClr val="black"/>
                </a:solidFill>
                <a:latin typeface="Georgia" panose="02040502050405020303" pitchFamily="18" charset="0"/>
              </a:rPr>
              <a:t>Острая</a:t>
            </a:r>
          </a:p>
          <a:p>
            <a:pPr algn="ctr"/>
            <a:r>
              <a:rPr lang="ru-RU" dirty="0" smtClean="0">
                <a:solidFill>
                  <a:prstClr val="black"/>
                </a:solidFill>
                <a:latin typeface="Georgia" panose="02040502050405020303" pitchFamily="18" charset="0"/>
              </a:rPr>
              <a:t>(</a:t>
            </a:r>
            <a:r>
              <a:rPr lang="en-US" dirty="0" smtClean="0">
                <a:solidFill>
                  <a:prstClr val="black"/>
                </a:solidFill>
                <a:latin typeface="Georgia" panose="02040502050405020303" pitchFamily="18" charset="0"/>
              </a:rPr>
              <a:t>≤14 </a:t>
            </a:r>
            <a:r>
              <a:rPr lang="ru-RU" dirty="0" smtClean="0">
                <a:solidFill>
                  <a:prstClr val="black"/>
                </a:solidFill>
                <a:latin typeface="Georgia" panose="02040502050405020303" pitchFamily="18" charset="0"/>
              </a:rPr>
              <a:t>дней)</a:t>
            </a:r>
            <a:endParaRPr lang="ru-RU" dirty="0">
              <a:solidFill>
                <a:prstClr val="black"/>
              </a:solidFill>
              <a:latin typeface="Georgia" panose="02040502050405020303" pitchFamily="18" charset="0"/>
            </a:endParaRPr>
          </a:p>
        </p:txBody>
      </p:sp>
      <p:sp>
        <p:nvSpPr>
          <p:cNvPr id="21" name="Прямоугольник 20"/>
          <p:cNvSpPr/>
          <p:nvPr/>
        </p:nvSpPr>
        <p:spPr>
          <a:xfrm>
            <a:off x="3263900" y="2678692"/>
            <a:ext cx="2616200" cy="747332"/>
          </a:xfrm>
          <a:prstGeom prst="rect">
            <a:avLst/>
          </a:prstGeom>
          <a:ln w="28575">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smtClean="0">
                <a:solidFill>
                  <a:prstClr val="black"/>
                </a:solidFill>
                <a:latin typeface="Georgia" panose="02040502050405020303" pitchFamily="18" charset="0"/>
              </a:rPr>
              <a:t>Персистирующая</a:t>
            </a:r>
            <a:endParaRPr lang="ru-RU" b="1" dirty="0" smtClean="0">
              <a:solidFill>
                <a:prstClr val="black"/>
              </a:solidFill>
              <a:latin typeface="Georgia" panose="02040502050405020303" pitchFamily="18" charset="0"/>
            </a:endParaRPr>
          </a:p>
          <a:p>
            <a:pPr algn="ctr"/>
            <a:r>
              <a:rPr lang="ru-RU" dirty="0" smtClean="0">
                <a:solidFill>
                  <a:prstClr val="black"/>
                </a:solidFill>
                <a:latin typeface="Georgia" panose="02040502050405020303" pitchFamily="18" charset="0"/>
              </a:rPr>
              <a:t>(</a:t>
            </a:r>
            <a:r>
              <a:rPr lang="en-US" dirty="0" smtClean="0">
                <a:solidFill>
                  <a:prstClr val="black"/>
                </a:solidFill>
                <a:latin typeface="Georgia" panose="02040502050405020303" pitchFamily="18" charset="0"/>
              </a:rPr>
              <a:t>14</a:t>
            </a:r>
            <a:r>
              <a:rPr lang="ru-RU" dirty="0" smtClean="0">
                <a:solidFill>
                  <a:prstClr val="black"/>
                </a:solidFill>
                <a:latin typeface="Georgia" panose="02040502050405020303" pitchFamily="18" charset="0"/>
              </a:rPr>
              <a:t>-30</a:t>
            </a:r>
            <a:r>
              <a:rPr lang="en-US" dirty="0" smtClean="0">
                <a:solidFill>
                  <a:prstClr val="black"/>
                </a:solidFill>
                <a:latin typeface="Georgia" panose="02040502050405020303" pitchFamily="18" charset="0"/>
              </a:rPr>
              <a:t> </a:t>
            </a:r>
            <a:r>
              <a:rPr lang="ru-RU" dirty="0" smtClean="0">
                <a:solidFill>
                  <a:prstClr val="black"/>
                </a:solidFill>
                <a:latin typeface="Georgia" panose="02040502050405020303" pitchFamily="18" charset="0"/>
              </a:rPr>
              <a:t>дней)</a:t>
            </a:r>
            <a:endParaRPr lang="ru-RU" dirty="0">
              <a:solidFill>
                <a:prstClr val="black"/>
              </a:solidFill>
              <a:latin typeface="Georgia" panose="02040502050405020303" pitchFamily="18" charset="0"/>
            </a:endParaRPr>
          </a:p>
        </p:txBody>
      </p:sp>
      <p:sp>
        <p:nvSpPr>
          <p:cNvPr id="22" name="Прямоугольник 21"/>
          <p:cNvSpPr/>
          <p:nvPr/>
        </p:nvSpPr>
        <p:spPr>
          <a:xfrm>
            <a:off x="6202405" y="2678692"/>
            <a:ext cx="2616200" cy="747332"/>
          </a:xfrm>
          <a:prstGeom prst="rect">
            <a:avLst/>
          </a:prstGeom>
          <a:ln w="28575">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solidFill>
                  <a:prstClr val="black"/>
                </a:solidFill>
                <a:latin typeface="Georgia" panose="02040502050405020303" pitchFamily="18" charset="0"/>
              </a:rPr>
              <a:t>Хроническая</a:t>
            </a:r>
          </a:p>
          <a:p>
            <a:pPr algn="ctr"/>
            <a:r>
              <a:rPr lang="ru-RU" dirty="0" smtClean="0">
                <a:solidFill>
                  <a:prstClr val="black"/>
                </a:solidFill>
                <a:latin typeface="Georgia" panose="02040502050405020303" pitchFamily="18" charset="0"/>
              </a:rPr>
              <a:t>(</a:t>
            </a:r>
            <a:r>
              <a:rPr lang="en-US" dirty="0">
                <a:solidFill>
                  <a:prstClr val="black"/>
                </a:solidFill>
                <a:latin typeface="Georgia" panose="02040502050405020303" pitchFamily="18" charset="0"/>
              </a:rPr>
              <a:t>&gt;</a:t>
            </a:r>
            <a:r>
              <a:rPr lang="ru-RU" dirty="0" smtClean="0">
                <a:solidFill>
                  <a:prstClr val="black"/>
                </a:solidFill>
                <a:latin typeface="Georgia" panose="02040502050405020303" pitchFamily="18" charset="0"/>
              </a:rPr>
              <a:t>30</a:t>
            </a:r>
            <a:r>
              <a:rPr lang="en-US" dirty="0" smtClean="0">
                <a:solidFill>
                  <a:prstClr val="black"/>
                </a:solidFill>
                <a:latin typeface="Georgia" panose="02040502050405020303" pitchFamily="18" charset="0"/>
              </a:rPr>
              <a:t> </a:t>
            </a:r>
            <a:r>
              <a:rPr lang="ru-RU" dirty="0" smtClean="0">
                <a:solidFill>
                  <a:prstClr val="black"/>
                </a:solidFill>
                <a:latin typeface="Georgia" panose="02040502050405020303" pitchFamily="18" charset="0"/>
              </a:rPr>
              <a:t>дней)</a:t>
            </a:r>
            <a:endParaRPr lang="ru-RU" dirty="0">
              <a:solidFill>
                <a:prstClr val="black"/>
              </a:solidFill>
              <a:latin typeface="Georgia" panose="02040502050405020303" pitchFamily="18" charset="0"/>
            </a:endParaRPr>
          </a:p>
        </p:txBody>
      </p:sp>
      <p:sp>
        <p:nvSpPr>
          <p:cNvPr id="14" name="Прямоугольник 13"/>
          <p:cNvSpPr/>
          <p:nvPr/>
        </p:nvSpPr>
        <p:spPr>
          <a:xfrm>
            <a:off x="342900" y="3959688"/>
            <a:ext cx="8475705" cy="1938992"/>
          </a:xfrm>
          <a:prstGeom prst="rect">
            <a:avLst/>
          </a:prstGeom>
          <a:ln w="28575">
            <a:solidFill>
              <a:srgbClr val="CD97C3"/>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Wingdings" panose="05000000000000000000" pitchFamily="2" charset="2"/>
              <a:buChar char="v"/>
            </a:pPr>
            <a:r>
              <a:rPr lang="ru-RU" sz="2000" b="1" dirty="0" smtClean="0">
                <a:solidFill>
                  <a:prstClr val="black"/>
                </a:solidFill>
                <a:latin typeface="Georgia" panose="02040502050405020303" pitchFamily="18" charset="0"/>
              </a:rPr>
              <a:t>Острая </a:t>
            </a:r>
            <a:r>
              <a:rPr lang="ru-RU" sz="2000" b="1" dirty="0">
                <a:solidFill>
                  <a:prstClr val="black"/>
                </a:solidFill>
                <a:latin typeface="Georgia" panose="02040502050405020303" pitchFamily="18" charset="0"/>
              </a:rPr>
              <a:t>диарея (ОД) </a:t>
            </a:r>
            <a:r>
              <a:rPr lang="ru-RU" sz="2000" dirty="0" smtClean="0">
                <a:solidFill>
                  <a:prstClr val="black"/>
                </a:solidFill>
                <a:latin typeface="Georgia" panose="02040502050405020303" pitchFamily="18" charset="0"/>
              </a:rPr>
              <a:t>– учащенное </a:t>
            </a:r>
            <a:r>
              <a:rPr lang="ru-RU" sz="2000" dirty="0">
                <a:solidFill>
                  <a:prstClr val="black"/>
                </a:solidFill>
                <a:latin typeface="Georgia" panose="02040502050405020303" pitchFamily="18" charset="0"/>
              </a:rPr>
              <a:t>опорожнение кишечника (от 3 и более раз в сутки) в виде жидкого или неоформленного стула продолжительностью до 14 дней</a:t>
            </a:r>
            <a:r>
              <a:rPr lang="ru-RU" sz="2000" dirty="0" smtClean="0">
                <a:solidFill>
                  <a:prstClr val="black"/>
                </a:solidFill>
                <a:latin typeface="Georgia" panose="02040502050405020303" pitchFamily="18" charset="0"/>
              </a:rPr>
              <a:t>.</a:t>
            </a:r>
          </a:p>
          <a:p>
            <a:pPr marL="285750" indent="-285750" algn="just">
              <a:buFont typeface="Wingdings" panose="05000000000000000000" pitchFamily="2" charset="2"/>
              <a:buChar char="v"/>
            </a:pPr>
            <a:r>
              <a:rPr lang="ru-RU" sz="2000" dirty="0">
                <a:solidFill>
                  <a:prstClr val="black"/>
                </a:solidFill>
                <a:latin typeface="Georgia" panose="02040502050405020303" pitchFamily="18" charset="0"/>
              </a:rPr>
              <a:t>Ведущим фактором развития ОД являются </a:t>
            </a:r>
            <a:r>
              <a:rPr lang="ru-RU" sz="2000" b="1" dirty="0">
                <a:solidFill>
                  <a:prstClr val="black"/>
                </a:solidFill>
                <a:latin typeface="Georgia" panose="02040502050405020303" pitchFamily="18" charset="0"/>
              </a:rPr>
              <a:t>острые кишечные инфекции (ОКИ)</a:t>
            </a:r>
            <a:r>
              <a:rPr lang="ru-RU" sz="2000" dirty="0">
                <a:solidFill>
                  <a:prstClr val="black"/>
                </a:solidFill>
                <a:latin typeface="Georgia" panose="02040502050405020303" pitchFamily="18" charset="0"/>
              </a:rPr>
              <a:t>, характеризующиеся широкой распространенностью и высокой </a:t>
            </a:r>
            <a:r>
              <a:rPr lang="ru-RU" sz="2000" dirty="0" err="1">
                <a:solidFill>
                  <a:prstClr val="black"/>
                </a:solidFill>
                <a:latin typeface="Georgia" panose="02040502050405020303" pitchFamily="18" charset="0"/>
              </a:rPr>
              <a:t>контагиозностью</a:t>
            </a:r>
            <a:r>
              <a:rPr lang="ru-RU" sz="2000" dirty="0" smtClean="0">
                <a:solidFill>
                  <a:prstClr val="black"/>
                </a:solidFill>
                <a:latin typeface="Georgia" panose="02040502050405020303" pitchFamily="18" charset="0"/>
              </a:rPr>
              <a:t>. </a:t>
            </a:r>
            <a:endParaRPr lang="ru-RU" sz="2000" dirty="0">
              <a:solidFill>
                <a:prstClr val="black"/>
              </a:solidFill>
              <a:latin typeface="Georgia" panose="02040502050405020303" pitchFamily="18" charset="0"/>
            </a:endParaRPr>
          </a:p>
        </p:txBody>
      </p:sp>
      <p:cxnSp>
        <p:nvCxnSpPr>
          <p:cNvPr id="23" name="Прямая со стрелкой 22"/>
          <p:cNvCxnSpPr>
            <a:endCxn id="20" idx="0"/>
          </p:cNvCxnSpPr>
          <p:nvPr/>
        </p:nvCxnSpPr>
        <p:spPr>
          <a:xfrm>
            <a:off x="1651000" y="2048877"/>
            <a:ext cx="0" cy="63432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4" name="Прямая со стрелкой 23"/>
          <p:cNvCxnSpPr>
            <a:stCxn id="19" idx="1"/>
          </p:cNvCxnSpPr>
          <p:nvPr/>
        </p:nvCxnSpPr>
        <p:spPr>
          <a:xfrm flipH="1">
            <a:off x="1657350" y="2040355"/>
            <a:ext cx="1606550" cy="4345"/>
          </a:xfrm>
          <a:prstGeom prst="straightConnector1">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3" name="Прямая со стрелкой 32"/>
          <p:cNvCxnSpPr>
            <a:stCxn id="19" idx="2"/>
            <a:endCxn id="21" idx="0"/>
          </p:cNvCxnSpPr>
          <p:nvPr/>
        </p:nvCxnSpPr>
        <p:spPr>
          <a:xfrm>
            <a:off x="4572000" y="2260474"/>
            <a:ext cx="0" cy="41821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6" name="Прямая со стрелкой 35"/>
          <p:cNvCxnSpPr>
            <a:endCxn id="22" idx="0"/>
          </p:cNvCxnSpPr>
          <p:nvPr/>
        </p:nvCxnSpPr>
        <p:spPr>
          <a:xfrm>
            <a:off x="7510505" y="2040355"/>
            <a:ext cx="0" cy="63833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41" name="Прямая со стрелкой 40"/>
          <p:cNvCxnSpPr>
            <a:endCxn id="19" idx="3"/>
          </p:cNvCxnSpPr>
          <p:nvPr/>
        </p:nvCxnSpPr>
        <p:spPr>
          <a:xfrm flipH="1">
            <a:off x="5880100" y="2040355"/>
            <a:ext cx="1630405" cy="0"/>
          </a:xfrm>
          <a:prstGeom prst="straightConnector1">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a:xfrm>
            <a:off x="4160958" y="-6900"/>
            <a:ext cx="1332156" cy="365125"/>
          </a:xfrm>
        </p:spPr>
        <p:txBody>
          <a:bodyPr/>
          <a:lstStyle/>
          <a:p>
            <a:fld id="{A2885E78-1F86-4A3D-9EE1-B0103B1CEF15}" type="slidenum">
              <a:rPr lang="en-US" smtClean="0">
                <a:solidFill>
                  <a:srgbClr val="000000"/>
                </a:solidFill>
              </a:rPr>
              <a:pPr/>
              <a:t>2</a:t>
            </a:fld>
            <a:endParaRPr lang="en-US" dirty="0">
              <a:solidFill>
                <a:srgbClr val="000000"/>
              </a:solidFill>
            </a:endParaRPr>
          </a:p>
        </p:txBody>
      </p:sp>
      <p:sp>
        <p:nvSpPr>
          <p:cNvPr id="18" name="TextBox 17"/>
          <p:cNvSpPr txBox="1"/>
          <p:nvPr/>
        </p:nvSpPr>
        <p:spPr>
          <a:xfrm rot="5400000">
            <a:off x="-2102823" y="4222414"/>
            <a:ext cx="4522934" cy="276999"/>
          </a:xfrm>
          <a:prstGeom prst="rect">
            <a:avLst/>
          </a:prstGeom>
          <a:noFill/>
        </p:spPr>
        <p:txBody>
          <a:bodyPr wrap="square" rtlCol="0">
            <a:spAutoFit/>
          </a:bodyPr>
          <a:lstStyle/>
          <a:p>
            <a:r>
              <a:rPr lang="en-US" sz="1200" dirty="0" smtClean="0">
                <a:latin typeface="Georgia" panose="02040502050405020303" pitchFamily="18" charset="0"/>
              </a:rPr>
              <a:t>RUHID172191 </a:t>
            </a:r>
            <a:r>
              <a:rPr lang="ru-RU" sz="1200" dirty="0" smtClean="0">
                <a:latin typeface="Georgia" panose="02040502050405020303" pitchFamily="18" charset="0"/>
              </a:rPr>
              <a:t>от 30 августа 2017</a:t>
            </a:r>
            <a:endParaRPr lang="ru-RU" sz="1200" dirty="0">
              <a:latin typeface="Georgia" panose="02040502050405020303" pitchFamily="18" charset="0"/>
            </a:endParaRPr>
          </a:p>
        </p:txBody>
      </p:sp>
    </p:spTree>
    <p:extLst>
      <p:ext uri="{BB962C8B-B14F-4D97-AF65-F5344CB8AC3E}">
        <p14:creationId xmlns:p14="http://schemas.microsoft.com/office/powerpoint/2010/main" val="707044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958" y="228600"/>
            <a:ext cx="2988319" cy="646331"/>
          </a:xfrm>
          <a:prstGeom prst="rect">
            <a:avLst/>
          </a:prstGeom>
        </p:spPr>
        <p:txBody>
          <a:bodyPr wrap="none">
            <a:spAutoFit/>
          </a:bodyPr>
          <a:lstStyle/>
          <a:p>
            <a:r>
              <a:rPr lang="ru-RU" sz="3600" b="1" dirty="0">
                <a:latin typeface="Georgia" panose="02040502050405020303" pitchFamily="18" charset="0"/>
              </a:rPr>
              <a:t>ГИДРАСЕК</a:t>
            </a:r>
          </a:p>
        </p:txBody>
      </p:sp>
      <p:pic>
        <p:nvPicPr>
          <p:cNvPr id="3" name="Picture 4" descr="http://www.qptour.ru/images/maps/0281e7efc1f8d9e84e46f130ce5d838f_35eba8419a3712c5dc2fd7b656cd2d02_map_world.gif"/>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6729" y="610836"/>
            <a:ext cx="7969905" cy="58070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33803" y="1559423"/>
            <a:ext cx="5521633" cy="830997"/>
          </a:xfrm>
          <a:prstGeom prst="rect">
            <a:avLst/>
          </a:prstGeom>
          <a:noFill/>
        </p:spPr>
        <p:txBody>
          <a:bodyPr wrap="square" rtlCol="0">
            <a:spAutoFit/>
          </a:bodyPr>
          <a:lstStyle/>
          <a:p>
            <a:pPr marL="285750" indent="-285750" algn="just">
              <a:buFont typeface="Wingdings" panose="05000000000000000000" pitchFamily="2" charset="2"/>
              <a:buChar char="q"/>
            </a:pPr>
            <a:r>
              <a:rPr lang="ru-RU" sz="2400" b="1" dirty="0">
                <a:solidFill>
                  <a:prstClr val="black"/>
                </a:solidFill>
                <a:latin typeface="Georgia" panose="02040502050405020303" pitchFamily="18" charset="0"/>
              </a:rPr>
              <a:t> Разработка </a:t>
            </a:r>
            <a:r>
              <a:rPr lang="ru-RU" sz="2400" b="1" dirty="0" err="1">
                <a:solidFill>
                  <a:prstClr val="black"/>
                </a:solidFill>
                <a:latin typeface="Georgia" panose="02040502050405020303" pitchFamily="18" charset="0"/>
              </a:rPr>
              <a:t>рацекадотрила</a:t>
            </a:r>
            <a:r>
              <a:rPr lang="ru-RU" sz="2400" b="1" dirty="0">
                <a:solidFill>
                  <a:prstClr val="black"/>
                </a:solidFill>
                <a:latin typeface="Georgia" panose="02040502050405020303" pitchFamily="18" charset="0"/>
              </a:rPr>
              <a:t>  в 1985 году</a:t>
            </a:r>
          </a:p>
        </p:txBody>
      </p:sp>
      <p:pic>
        <p:nvPicPr>
          <p:cNvPr id="12294" name="Picture 6" descr="Ähnliches F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564" y="3079831"/>
            <a:ext cx="2080889" cy="1368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6" name="Picture 8" descr="Bildergebnis für лечение во всем мире"/>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631" y="1414025"/>
            <a:ext cx="2080889" cy="13455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300" name="Picture 12" descr="Bildergebnis für лечение во всем мир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631" y="4800600"/>
            <a:ext cx="2080889" cy="1379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006957" y="3134333"/>
            <a:ext cx="5325981" cy="1200329"/>
          </a:xfrm>
          <a:prstGeom prst="rect">
            <a:avLst/>
          </a:prstGeom>
        </p:spPr>
        <p:txBody>
          <a:bodyPr wrap="square">
            <a:spAutoFit/>
          </a:bodyPr>
          <a:lstStyle/>
          <a:p>
            <a:pPr marL="285750" indent="-285750" algn="just">
              <a:buFont typeface="Wingdings" panose="05000000000000000000" pitchFamily="2" charset="2"/>
              <a:buChar char="q"/>
            </a:pPr>
            <a:r>
              <a:rPr lang="ru-RU" sz="2400" b="1" dirty="0">
                <a:solidFill>
                  <a:prstClr val="black"/>
                </a:solidFill>
                <a:latin typeface="Georgia" panose="02040502050405020303" pitchFamily="18" charset="0"/>
                <a:ea typeface="Calibri"/>
                <a:cs typeface="Times New Roman"/>
              </a:rPr>
              <a:t> Зарегистрирован в 92 странах мира с 1992 </a:t>
            </a:r>
            <a:r>
              <a:rPr lang="ru-RU" sz="2400" b="1" dirty="0" smtClean="0">
                <a:solidFill>
                  <a:prstClr val="black"/>
                </a:solidFill>
                <a:latin typeface="Georgia" panose="02040502050405020303" pitchFamily="18" charset="0"/>
                <a:ea typeface="Calibri"/>
                <a:cs typeface="Times New Roman"/>
              </a:rPr>
              <a:t>года (Франция)</a:t>
            </a:r>
            <a:endParaRPr lang="ru-RU" sz="2400" b="1" dirty="0">
              <a:solidFill>
                <a:prstClr val="black"/>
              </a:solidFill>
              <a:latin typeface="Georgia" panose="02040502050405020303" pitchFamily="18" charset="0"/>
            </a:endParaRPr>
          </a:p>
        </p:txBody>
      </p:sp>
      <p:sp>
        <p:nvSpPr>
          <p:cNvPr id="12" name="Rectangle 11"/>
          <p:cNvSpPr/>
          <p:nvPr/>
        </p:nvSpPr>
        <p:spPr>
          <a:xfrm>
            <a:off x="3146376" y="5074767"/>
            <a:ext cx="5325981" cy="830997"/>
          </a:xfrm>
          <a:prstGeom prst="rect">
            <a:avLst/>
          </a:prstGeom>
        </p:spPr>
        <p:txBody>
          <a:bodyPr wrap="square">
            <a:spAutoFit/>
          </a:bodyPr>
          <a:lstStyle/>
          <a:p>
            <a:pPr marL="285750" indent="-285750" algn="just">
              <a:buFont typeface="Wingdings" panose="05000000000000000000" pitchFamily="2" charset="2"/>
              <a:buChar char="q"/>
            </a:pPr>
            <a:r>
              <a:rPr lang="ru-RU" sz="2400" b="1" dirty="0">
                <a:solidFill>
                  <a:prstClr val="black"/>
                </a:solidFill>
                <a:latin typeface="Georgia" panose="02040502050405020303" pitchFamily="18" charset="0"/>
                <a:ea typeface="Calibri"/>
                <a:cs typeface="Times New Roman"/>
              </a:rPr>
              <a:t> Мировой опыт применения более 125 млн. пациентов</a:t>
            </a:r>
            <a:endParaRPr lang="ru-RU" sz="2400" b="1" dirty="0">
              <a:solidFill>
                <a:prstClr val="black"/>
              </a:solidFill>
              <a:latin typeface="Georgia" panose="02040502050405020303" pitchFamily="18" charset="0"/>
            </a:endParaRPr>
          </a:p>
        </p:txBody>
      </p:sp>
      <p:sp>
        <p:nvSpPr>
          <p:cNvPr id="6" name="TextBox 5"/>
          <p:cNvSpPr txBox="1"/>
          <p:nvPr/>
        </p:nvSpPr>
        <p:spPr>
          <a:xfrm>
            <a:off x="531958" y="798731"/>
            <a:ext cx="7267745" cy="461665"/>
          </a:xfrm>
          <a:prstGeom prst="rect">
            <a:avLst/>
          </a:prstGeom>
          <a:noFill/>
        </p:spPr>
        <p:txBody>
          <a:bodyPr wrap="square" rtlCol="0">
            <a:spAutoFit/>
          </a:bodyPr>
          <a:lstStyle/>
          <a:p>
            <a:r>
              <a:rPr lang="ru-RU" sz="2400" b="1" dirty="0" smtClean="0">
                <a:solidFill>
                  <a:schemeClr val="accent1">
                    <a:lumMod val="50000"/>
                  </a:schemeClr>
                </a:solidFill>
                <a:latin typeface="Georgia" panose="02040502050405020303" pitchFamily="18" charset="0"/>
              </a:rPr>
              <a:t>МИРОВОЙ </a:t>
            </a:r>
            <a:r>
              <a:rPr lang="ru-RU" sz="2400" b="1" dirty="0">
                <a:solidFill>
                  <a:schemeClr val="accent1">
                    <a:lumMod val="50000"/>
                  </a:schemeClr>
                </a:solidFill>
                <a:latin typeface="Georgia" panose="02040502050405020303" pitchFamily="18" charset="0"/>
              </a:rPr>
              <a:t>ОПЫТ ПРИМЕНЕНИЯ</a:t>
            </a:r>
          </a:p>
        </p:txBody>
      </p:sp>
      <p:sp>
        <p:nvSpPr>
          <p:cNvPr id="14" name="TextBox 13"/>
          <p:cNvSpPr txBox="1"/>
          <p:nvPr/>
        </p:nvSpPr>
        <p:spPr>
          <a:xfrm>
            <a:off x="706564" y="6568217"/>
            <a:ext cx="7848872" cy="246221"/>
          </a:xfrm>
          <a:prstGeom prst="rect">
            <a:avLst/>
          </a:prstGeom>
          <a:noFill/>
        </p:spPr>
        <p:txBody>
          <a:bodyPr wrap="square" rtlCol="0">
            <a:spAutoFit/>
          </a:bodyPr>
          <a:lstStyle/>
          <a:p>
            <a:pPr algn="r"/>
            <a:r>
              <a:rPr lang="en-US" sz="1000" dirty="0">
                <a:solidFill>
                  <a:schemeClr val="bg1"/>
                </a:solidFill>
                <a:latin typeface="Calibri"/>
              </a:rPr>
              <a:t>Scientific </a:t>
            </a:r>
            <a:r>
              <a:rPr lang="en-US" sz="1000" dirty="0" err="1">
                <a:solidFill>
                  <a:schemeClr val="bg1"/>
                </a:solidFill>
                <a:latin typeface="Calibri"/>
              </a:rPr>
              <a:t>broschure</a:t>
            </a:r>
            <a:r>
              <a:rPr lang="en-US" sz="1000" dirty="0">
                <a:solidFill>
                  <a:schemeClr val="bg1"/>
                </a:solidFill>
                <a:latin typeface="Calibri"/>
              </a:rPr>
              <a:t> </a:t>
            </a:r>
            <a:r>
              <a:rPr lang="en-US" sz="1000" dirty="0" err="1">
                <a:solidFill>
                  <a:schemeClr val="bg1"/>
                </a:solidFill>
                <a:latin typeface="Calibri"/>
              </a:rPr>
              <a:t>Racecadotril</a:t>
            </a:r>
            <a:r>
              <a:rPr lang="en-US" sz="1000" dirty="0">
                <a:solidFill>
                  <a:schemeClr val="bg1"/>
                </a:solidFill>
                <a:latin typeface="Calibri"/>
              </a:rPr>
              <a:t> (Abbott, data on file)</a:t>
            </a:r>
            <a:endParaRPr lang="ru-RU" sz="1000" dirty="0">
              <a:solidFill>
                <a:schemeClr val="bg1"/>
              </a:solidFill>
              <a:latin typeface="Calibri"/>
            </a:endParaRPr>
          </a:p>
        </p:txBody>
      </p:sp>
      <p:sp>
        <p:nvSpPr>
          <p:cNvPr id="7" name="Slide Number Placeholder 6"/>
          <p:cNvSpPr>
            <a:spLocks noGrp="1"/>
          </p:cNvSpPr>
          <p:nvPr>
            <p:ph type="sldNum" sz="quarter" idx="12"/>
          </p:nvPr>
        </p:nvSpPr>
        <p:spPr>
          <a:xfrm>
            <a:off x="4544832" y="4661"/>
            <a:ext cx="1332156" cy="365125"/>
          </a:xfrm>
        </p:spPr>
        <p:txBody>
          <a:bodyPr/>
          <a:lstStyle/>
          <a:p>
            <a:fld id="{A2885E78-1F86-4A3D-9EE1-B0103B1CEF15}" type="slidenum">
              <a:rPr lang="en-US" smtClean="0">
                <a:solidFill>
                  <a:srgbClr val="000000"/>
                </a:solidFill>
              </a:rPr>
              <a:pPr/>
              <a:t>20</a:t>
            </a:fld>
            <a:endParaRPr lang="en-US" dirty="0">
              <a:solidFill>
                <a:srgbClr val="000000"/>
              </a:solidFill>
            </a:endParaRPr>
          </a:p>
        </p:txBody>
      </p:sp>
      <p:sp>
        <p:nvSpPr>
          <p:cNvPr id="13" name="TextBox 12"/>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4055256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77916" y="1371600"/>
            <a:ext cx="4032986" cy="4683070"/>
          </a:xfrm>
          <a:custGeom>
            <a:avLst/>
            <a:gdLst>
              <a:gd name="connsiteX0" fmla="*/ 265429 w 4436871"/>
              <a:gd name="connsiteY0" fmla="*/ 6350 h 4517643"/>
              <a:gd name="connsiteX1" fmla="*/ 6350 w 4436871"/>
              <a:gd name="connsiteY1" fmla="*/ 263905 h 4517643"/>
              <a:gd name="connsiteX2" fmla="*/ 6350 w 4436871"/>
              <a:gd name="connsiteY2" fmla="*/ 4253737 h 4517643"/>
              <a:gd name="connsiteX3" fmla="*/ 265429 w 4436871"/>
              <a:gd name="connsiteY3" fmla="*/ 4511293 h 4517643"/>
              <a:gd name="connsiteX4" fmla="*/ 4171441 w 4436871"/>
              <a:gd name="connsiteY4" fmla="*/ 4511293 h 4517643"/>
              <a:gd name="connsiteX5" fmla="*/ 4430521 w 4436871"/>
              <a:gd name="connsiteY5" fmla="*/ 4253737 h 4517643"/>
              <a:gd name="connsiteX6" fmla="*/ 4430521 w 4436871"/>
              <a:gd name="connsiteY6" fmla="*/ 263905 h 4517643"/>
              <a:gd name="connsiteX7" fmla="*/ 4171441 w 4436871"/>
              <a:gd name="connsiteY7" fmla="*/ 6350 h 4517643"/>
              <a:gd name="connsiteX8" fmla="*/ 265429 w 4436871"/>
              <a:gd name="connsiteY8" fmla="*/ 6350 h 451764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436871" h="4517643">
                <a:moveTo>
                  <a:pt x="265429" y="6350"/>
                </a:moveTo>
                <a:cubicBezTo>
                  <a:pt x="122173" y="6350"/>
                  <a:pt x="6350" y="120650"/>
                  <a:pt x="6350" y="263905"/>
                </a:cubicBezTo>
                <a:lnTo>
                  <a:pt x="6350" y="4253737"/>
                </a:lnTo>
                <a:cubicBezTo>
                  <a:pt x="6350" y="4395469"/>
                  <a:pt x="122173" y="4511293"/>
                  <a:pt x="265429" y="4511293"/>
                </a:cubicBezTo>
                <a:lnTo>
                  <a:pt x="4171441" y="4511293"/>
                </a:lnTo>
                <a:cubicBezTo>
                  <a:pt x="4314697" y="4511293"/>
                  <a:pt x="4430521" y="4395469"/>
                  <a:pt x="4430521" y="4253737"/>
                </a:cubicBezTo>
                <a:lnTo>
                  <a:pt x="4430521" y="263905"/>
                </a:lnTo>
                <a:cubicBezTo>
                  <a:pt x="4430521" y="120650"/>
                  <a:pt x="4314697" y="6350"/>
                  <a:pt x="4171441" y="6350"/>
                </a:cubicBezTo>
                <a:lnTo>
                  <a:pt x="265429" y="6350"/>
                </a:lnTo>
              </a:path>
            </a:pathLst>
          </a:custGeom>
          <a:solidFill>
            <a:schemeClr val="accent1">
              <a:lumMod val="40000"/>
              <a:lumOff val="60000"/>
              <a:alpha val="0"/>
            </a:schemeClr>
          </a:solidFill>
          <a:ln w="12700" cap="flat" cmpd="sng" algn="ctr">
            <a:solidFill>
              <a:schemeClr val="accent1">
                <a:lumMod val="75000"/>
              </a:schemeClr>
            </a:solidFill>
            <a:prstDash val="solid"/>
          </a:ln>
          <a:effectLst/>
        </p:spPr>
        <p:txBody>
          <a:bodyPr lIns="144000" rtlCol="0" anchor="ctr"/>
          <a:lstStyle/>
          <a:p>
            <a:pPr>
              <a:spcAft>
                <a:spcPts val="300"/>
              </a:spcAft>
            </a:pPr>
            <a:r>
              <a:rPr lang="ru-RU" altLang="zh-CN" sz="1200" b="1" kern="0" dirty="0" smtClean="0">
                <a:solidFill>
                  <a:srgbClr val="000000"/>
                </a:solidFill>
                <a:latin typeface="Arial" panose="020B0604020202020204" pitchFamily="34" charset="0"/>
                <a:cs typeface="Arial" panose="020B0604020202020204" pitchFamily="34" charset="0"/>
              </a:rPr>
              <a:t>НОРМАЛЬНЫЙ ПРОЦЕСС СЕКРЕЦИИ</a:t>
            </a:r>
            <a:endParaRPr lang="en-US" altLang="zh-CN" sz="1200" b="1" kern="0" dirty="0" smtClean="0">
              <a:solidFill>
                <a:srgbClr val="000000"/>
              </a:solidFill>
              <a:latin typeface="Arial" panose="020B0604020202020204" pitchFamily="34" charset="0"/>
              <a:cs typeface="Arial" panose="020B0604020202020204" pitchFamily="34" charset="0"/>
            </a:endParaRPr>
          </a:p>
          <a:p>
            <a:pPr>
              <a:spcAft>
                <a:spcPts val="300"/>
              </a:spcAft>
            </a:pPr>
            <a:r>
              <a:rPr lang="ru-RU" altLang="zh-CN" sz="1200" kern="0" dirty="0" smtClean="0">
                <a:solidFill>
                  <a:srgbClr val="000000"/>
                </a:solidFill>
                <a:latin typeface="Arial" panose="020B0604020202020204" pitchFamily="34" charset="0"/>
                <a:cs typeface="Arial" panose="020B0604020202020204" pitchFamily="34" charset="0"/>
              </a:rPr>
              <a:t>Регулируется нейротрансмиттерами, энкефалинами и ферментом энкефалиназой</a:t>
            </a:r>
          </a:p>
          <a:p>
            <a:pPr>
              <a:spcAft>
                <a:spcPts val="300"/>
              </a:spcAft>
            </a:pPr>
            <a:r>
              <a:rPr lang="ru-RU" altLang="zh-CN" sz="1200" b="1" kern="0" dirty="0" smtClean="0">
                <a:solidFill>
                  <a:srgbClr val="000000"/>
                </a:solidFill>
                <a:latin typeface="Arial" panose="020B0604020202020204" pitchFamily="34" charset="0"/>
                <a:cs typeface="Arial" panose="020B0604020202020204" pitchFamily="34" charset="0"/>
              </a:rPr>
              <a:t>БАЗОВОЕ СОСТОЯНИЕ</a:t>
            </a:r>
            <a:endParaRPr lang="en-US" altLang="zh-CN" sz="1200" b="1" kern="0" dirty="0" smtClean="0">
              <a:solidFill>
                <a:srgbClr val="000000"/>
              </a:solidFill>
              <a:latin typeface="Arial" panose="020B0604020202020204" pitchFamily="34" charset="0"/>
              <a:cs typeface="Arial" panose="020B0604020202020204" pitchFamily="34" charset="0"/>
            </a:endParaRPr>
          </a:p>
          <a:p>
            <a:pPr>
              <a:spcAft>
                <a:spcPts val="300"/>
              </a:spcAft>
            </a:pPr>
            <a:r>
              <a:rPr lang="en-US" altLang="zh-CN" sz="1200" kern="0" dirty="0" smtClean="0">
                <a:solidFill>
                  <a:srgbClr val="000000"/>
                </a:solidFill>
                <a:latin typeface="Arial" panose="020B0604020202020204" pitchFamily="34" charset="0"/>
                <a:cs typeface="Arial" panose="020B0604020202020204" pitchFamily="34" charset="0"/>
              </a:rPr>
              <a:t>•</a:t>
            </a:r>
            <a:r>
              <a:rPr lang="ru-RU" altLang="zh-CN" sz="1200" kern="0" dirty="0" smtClean="0">
                <a:solidFill>
                  <a:srgbClr val="000000"/>
                </a:solidFill>
                <a:latin typeface="Arial" panose="020B0604020202020204" pitchFamily="34" charset="0"/>
                <a:cs typeface="Arial" panose="020B0604020202020204" pitchFamily="34" charset="0"/>
              </a:rPr>
              <a:t>Энкефалины приводят к снижению уровня </a:t>
            </a:r>
            <a:r>
              <a:rPr lang="ru-RU" altLang="zh-CN" sz="1200" kern="0" dirty="0" err="1" smtClean="0">
                <a:solidFill>
                  <a:srgbClr val="000000"/>
                </a:solidFill>
                <a:latin typeface="Arial" panose="020B0604020202020204" pitchFamily="34" charset="0"/>
                <a:cs typeface="Arial" panose="020B0604020202020204" pitchFamily="34" charset="0"/>
              </a:rPr>
              <a:t>цАМФ</a:t>
            </a:r>
            <a:r>
              <a:rPr lang="ru-RU" altLang="zh-CN" sz="1200" kern="0" dirty="0" smtClean="0">
                <a:solidFill>
                  <a:srgbClr val="000000"/>
                </a:solidFill>
                <a:latin typeface="Arial" panose="020B0604020202020204" pitchFamily="34" charset="0"/>
                <a:cs typeface="Arial" panose="020B0604020202020204" pitchFamily="34" charset="0"/>
              </a:rPr>
              <a:t> </a:t>
            </a:r>
            <a:r>
              <a:rPr lang="en-US" altLang="zh-CN" sz="1200" kern="0" dirty="0" smtClean="0">
                <a:solidFill>
                  <a:srgbClr val="000000"/>
                </a:solidFill>
                <a:latin typeface="Arial" panose="020B0604020202020204" pitchFamily="34" charset="0"/>
                <a:cs typeface="Arial" panose="020B0604020202020204" pitchFamily="34" charset="0"/>
              </a:rPr>
              <a:t>•</a:t>
            </a:r>
            <a:r>
              <a:rPr lang="ru-RU" altLang="zh-CN" sz="1200" kern="0" dirty="0" smtClean="0">
                <a:solidFill>
                  <a:srgbClr val="000000"/>
                </a:solidFill>
                <a:latin typeface="Arial" panose="020B0604020202020204" pitchFamily="34" charset="0"/>
                <a:cs typeface="Arial" panose="020B0604020202020204" pitchFamily="34" charset="0"/>
              </a:rPr>
              <a:t>Вследствие этого уменьшается секреция воды и электролитов в просвет тонкого кишечника</a:t>
            </a:r>
            <a:endParaRPr lang="en-US" altLang="zh-CN" sz="1200" kern="0" dirty="0" smtClean="0">
              <a:solidFill>
                <a:srgbClr val="000000"/>
              </a:solidFill>
              <a:latin typeface="Arial" panose="020B0604020202020204" pitchFamily="34" charset="0"/>
              <a:cs typeface="Arial" panose="020B0604020202020204" pitchFamily="34" charset="0"/>
            </a:endParaRPr>
          </a:p>
          <a:p>
            <a:pPr>
              <a:spcAft>
                <a:spcPts val="300"/>
              </a:spcAft>
            </a:pPr>
            <a:r>
              <a:rPr lang="en-US" altLang="zh-CN" sz="1200" kern="0" dirty="0" smtClean="0">
                <a:solidFill>
                  <a:srgbClr val="000000"/>
                </a:solidFill>
                <a:latin typeface="Arial" panose="020B0604020202020204" pitchFamily="34" charset="0"/>
                <a:cs typeface="Arial" panose="020B0604020202020204" pitchFamily="34" charset="0"/>
              </a:rPr>
              <a:t>•</a:t>
            </a:r>
            <a:r>
              <a:rPr lang="ru-RU" altLang="zh-CN" sz="1200" kern="0" dirty="0" smtClean="0">
                <a:solidFill>
                  <a:srgbClr val="000000"/>
                </a:solidFill>
                <a:latin typeface="Arial" panose="020B0604020202020204" pitchFamily="34" charset="0"/>
                <a:cs typeface="Arial" panose="020B0604020202020204" pitchFamily="34" charset="0"/>
              </a:rPr>
              <a:t>Энкефалиназа вызывает повышение уровня </a:t>
            </a:r>
            <a:r>
              <a:rPr lang="ru-RU" altLang="zh-CN" sz="1200" kern="0" dirty="0" err="1" smtClean="0">
                <a:solidFill>
                  <a:srgbClr val="000000"/>
                </a:solidFill>
                <a:latin typeface="Arial" panose="020B0604020202020204" pitchFamily="34" charset="0"/>
                <a:cs typeface="Arial" panose="020B0604020202020204" pitchFamily="34" charset="0"/>
              </a:rPr>
              <a:t>цАМФ</a:t>
            </a:r>
            <a:r>
              <a:rPr lang="ru-RU" altLang="zh-CN" sz="1200" kern="0" dirty="0" smtClean="0">
                <a:solidFill>
                  <a:srgbClr val="000000"/>
                </a:solidFill>
                <a:latin typeface="Arial" panose="020B0604020202020204" pitchFamily="34" charset="0"/>
                <a:cs typeface="Arial" panose="020B0604020202020204" pitchFamily="34" charset="0"/>
              </a:rPr>
              <a:t> и, следовательно, секреции путем инактивации энкефалинов</a:t>
            </a:r>
          </a:p>
          <a:p>
            <a:pPr>
              <a:spcAft>
                <a:spcPts val="300"/>
              </a:spcAft>
            </a:pPr>
            <a:r>
              <a:rPr lang="ru-RU" altLang="zh-CN" sz="1200" b="1" kern="0" dirty="0" smtClean="0">
                <a:solidFill>
                  <a:srgbClr val="000000"/>
                </a:solidFill>
                <a:latin typeface="Arial" panose="020B0604020202020204" pitchFamily="34" charset="0"/>
                <a:cs typeface="Arial" panose="020B0604020202020204" pitchFamily="34" charset="0"/>
              </a:rPr>
              <a:t>ГИПЕРСЕКРЕЦИЯ</a:t>
            </a:r>
            <a:endParaRPr lang="en-US" altLang="zh-CN" sz="1200" b="1" kern="0" dirty="0" smtClean="0">
              <a:solidFill>
                <a:srgbClr val="000000"/>
              </a:solidFill>
              <a:latin typeface="Arial" panose="020B0604020202020204" pitchFamily="34" charset="0"/>
              <a:cs typeface="Arial" panose="020B0604020202020204" pitchFamily="34" charset="0"/>
            </a:endParaRPr>
          </a:p>
          <a:p>
            <a:pPr>
              <a:spcAft>
                <a:spcPts val="300"/>
              </a:spcAft>
            </a:pPr>
            <a:r>
              <a:rPr lang="en-US" altLang="zh-CN" sz="1200" kern="0" dirty="0" smtClean="0">
                <a:solidFill>
                  <a:srgbClr val="000000"/>
                </a:solidFill>
                <a:latin typeface="Arial" panose="020B0604020202020204" pitchFamily="34" charset="0"/>
                <a:cs typeface="Arial" panose="020B0604020202020204" pitchFamily="34" charset="0"/>
              </a:rPr>
              <a:t>•</a:t>
            </a:r>
            <a:r>
              <a:rPr lang="ru-RU" altLang="zh-CN" sz="1200" kern="0" dirty="0" smtClean="0">
                <a:solidFill>
                  <a:srgbClr val="000000"/>
                </a:solidFill>
                <a:latin typeface="Arial" panose="020B0604020202020204" pitchFamily="34" charset="0"/>
                <a:cs typeface="Arial" panose="020B0604020202020204" pitchFamily="34" charset="0"/>
              </a:rPr>
              <a:t>При диарее вирусные/бактериальные токсины и простагландины приводят к значительному повышение уровня</a:t>
            </a:r>
            <a:r>
              <a:rPr lang="en-US" altLang="zh-CN" sz="1200" kern="0" dirty="0" smtClean="0">
                <a:solidFill>
                  <a:prstClr val="white"/>
                </a:solidFill>
                <a:latin typeface="Arial" panose="020B0604020202020204" pitchFamily="34" charset="0"/>
                <a:cs typeface="Arial" panose="020B0604020202020204" pitchFamily="34" charset="0"/>
              </a:rPr>
              <a:t> </a:t>
            </a:r>
            <a:r>
              <a:rPr lang="ru-RU" altLang="zh-CN" sz="1200" kern="0" dirty="0" smtClean="0">
                <a:solidFill>
                  <a:prstClr val="black"/>
                </a:solidFill>
                <a:latin typeface="Arial" panose="020B0604020202020204" pitchFamily="34" charset="0"/>
                <a:cs typeface="Arial" panose="020B0604020202020204" pitchFamily="34" charset="0"/>
              </a:rPr>
              <a:t>ц</a:t>
            </a:r>
            <a:r>
              <a:rPr lang="en-US" altLang="zh-CN" sz="1200" kern="0" dirty="0" smtClean="0">
                <a:solidFill>
                  <a:srgbClr val="000000"/>
                </a:solidFill>
                <a:latin typeface="Arial" panose="020B0604020202020204" pitchFamily="34" charset="0"/>
                <a:cs typeface="Arial" panose="020B0604020202020204" pitchFamily="34" charset="0"/>
              </a:rPr>
              <a:t>AM</a:t>
            </a:r>
            <a:r>
              <a:rPr lang="ru-RU" altLang="zh-CN" sz="1200" kern="0" dirty="0" smtClean="0">
                <a:solidFill>
                  <a:srgbClr val="000000"/>
                </a:solidFill>
                <a:latin typeface="Arial" panose="020B0604020202020204" pitchFamily="34" charset="0"/>
                <a:cs typeface="Arial" panose="020B0604020202020204" pitchFamily="34" charset="0"/>
              </a:rPr>
              <a:t>Ф</a:t>
            </a:r>
            <a:endParaRPr lang="en-US" altLang="zh-CN" sz="1200" kern="0" dirty="0" smtClean="0">
              <a:solidFill>
                <a:srgbClr val="000000"/>
              </a:solidFill>
              <a:latin typeface="Arial" panose="020B0604020202020204" pitchFamily="34" charset="0"/>
              <a:cs typeface="Arial" panose="020B0604020202020204" pitchFamily="34" charset="0"/>
            </a:endParaRPr>
          </a:p>
          <a:p>
            <a:pPr>
              <a:spcAft>
                <a:spcPts val="300"/>
              </a:spcAft>
            </a:pPr>
            <a:r>
              <a:rPr lang="en-US" altLang="zh-CN" sz="1200" kern="0" dirty="0" smtClean="0">
                <a:solidFill>
                  <a:srgbClr val="000000"/>
                </a:solidFill>
                <a:latin typeface="Arial" panose="020B0604020202020204" pitchFamily="34" charset="0"/>
                <a:cs typeface="Arial" panose="020B0604020202020204" pitchFamily="34" charset="0"/>
              </a:rPr>
              <a:t>•</a:t>
            </a:r>
            <a:r>
              <a:rPr lang="ru-RU" altLang="zh-CN" sz="1200" kern="0" dirty="0" smtClean="0">
                <a:solidFill>
                  <a:srgbClr val="000000"/>
                </a:solidFill>
                <a:latin typeface="Arial" panose="020B0604020202020204" pitchFamily="34" charset="0"/>
                <a:cs typeface="Arial" panose="020B0604020202020204" pitchFamily="34" charset="0"/>
              </a:rPr>
              <a:t>Секреция воды и электролитов в просвет тонкого кишечника</a:t>
            </a:r>
            <a:endParaRPr lang="en-US" altLang="zh-CN" sz="1200" kern="0" dirty="0" smtClean="0">
              <a:solidFill>
                <a:srgbClr val="000000"/>
              </a:solidFill>
              <a:latin typeface="Arial" panose="020B0604020202020204" pitchFamily="34" charset="0"/>
              <a:cs typeface="Arial" panose="020B0604020202020204" pitchFamily="34" charset="0"/>
            </a:endParaRPr>
          </a:p>
          <a:p>
            <a:pPr>
              <a:spcAft>
                <a:spcPts val="300"/>
              </a:spcAft>
            </a:pPr>
            <a:r>
              <a:rPr lang="ru-RU" altLang="zh-CN" sz="1200" b="1" kern="0" dirty="0" smtClean="0">
                <a:solidFill>
                  <a:srgbClr val="000000"/>
                </a:solidFill>
                <a:latin typeface="Arial" panose="020B0604020202020204" pitchFamily="34" charset="0"/>
                <a:cs typeface="Arial" panose="020B0604020202020204" pitchFamily="34" charset="0"/>
              </a:rPr>
              <a:t>НОРМАЛИЗАЦИЯ</a:t>
            </a:r>
            <a:endParaRPr lang="en-US" altLang="zh-CN" sz="1200" b="1" kern="0" dirty="0" smtClean="0">
              <a:solidFill>
                <a:srgbClr val="000000"/>
              </a:solidFill>
              <a:latin typeface="Arial" panose="020B0604020202020204" pitchFamily="34" charset="0"/>
              <a:cs typeface="Arial" panose="020B0604020202020204" pitchFamily="34" charset="0"/>
            </a:endParaRPr>
          </a:p>
          <a:p>
            <a:pPr>
              <a:spcAft>
                <a:spcPts val="300"/>
              </a:spcAft>
            </a:pPr>
            <a:r>
              <a:rPr lang="ru-RU" altLang="zh-CN" sz="1200" kern="0" dirty="0" smtClean="0">
                <a:solidFill>
                  <a:srgbClr val="000000"/>
                </a:solidFill>
                <a:latin typeface="Arial" panose="020B0604020202020204" pitchFamily="34" charset="0"/>
                <a:cs typeface="Arial" panose="020B0604020202020204" pitchFamily="34" charset="0"/>
              </a:rPr>
              <a:t>Рацекадотрил</a:t>
            </a:r>
            <a:r>
              <a:rPr lang="en-US" altLang="zh-CN" sz="1200" kern="0" dirty="0" smtClean="0">
                <a:solidFill>
                  <a:srgbClr val="000000"/>
                </a:solidFill>
                <a:latin typeface="Arial" panose="020B0604020202020204" pitchFamily="34" charset="0"/>
                <a:cs typeface="Arial" panose="020B0604020202020204" pitchFamily="34" charset="0"/>
              </a:rPr>
              <a:t>:</a:t>
            </a:r>
          </a:p>
          <a:p>
            <a:pPr>
              <a:spcAft>
                <a:spcPts val="300"/>
              </a:spcAft>
            </a:pPr>
            <a:r>
              <a:rPr lang="en-US" altLang="zh-CN" sz="1200" kern="0" dirty="0" smtClean="0">
                <a:solidFill>
                  <a:srgbClr val="000000"/>
                </a:solidFill>
                <a:latin typeface="Arial" panose="020B0604020202020204" pitchFamily="34" charset="0"/>
                <a:cs typeface="Arial" panose="020B0604020202020204" pitchFamily="34" charset="0"/>
              </a:rPr>
              <a:t>•</a:t>
            </a:r>
            <a:r>
              <a:rPr lang="ru-RU" altLang="zh-CN" sz="1200" kern="0" dirty="0" smtClean="0">
                <a:solidFill>
                  <a:srgbClr val="000000"/>
                </a:solidFill>
                <a:latin typeface="Arial" panose="020B0604020202020204" pitchFamily="34" charset="0"/>
                <a:cs typeface="Arial" panose="020B0604020202020204" pitchFamily="34" charset="0"/>
              </a:rPr>
              <a:t>Мощный и селективный ингибитор энкефалиназы</a:t>
            </a:r>
            <a:endParaRPr lang="en-US" altLang="zh-CN" sz="1200" kern="0" dirty="0" smtClean="0">
              <a:solidFill>
                <a:srgbClr val="000000"/>
              </a:solidFill>
              <a:latin typeface="Arial" panose="020B0604020202020204" pitchFamily="34" charset="0"/>
              <a:cs typeface="Arial" panose="020B0604020202020204" pitchFamily="34" charset="0"/>
            </a:endParaRPr>
          </a:p>
          <a:p>
            <a:pPr>
              <a:spcAft>
                <a:spcPts val="300"/>
              </a:spcAft>
            </a:pPr>
            <a:r>
              <a:rPr lang="en-US" altLang="zh-CN" sz="1200" kern="0" dirty="0" smtClean="0">
                <a:solidFill>
                  <a:srgbClr val="000000"/>
                </a:solidFill>
                <a:latin typeface="Arial" panose="020B0604020202020204" pitchFamily="34" charset="0"/>
                <a:cs typeface="Arial" panose="020B0604020202020204" pitchFamily="34" charset="0"/>
              </a:rPr>
              <a:t>•</a:t>
            </a:r>
            <a:r>
              <a:rPr lang="ru-RU" altLang="zh-CN" sz="1200" kern="0" dirty="0" smtClean="0">
                <a:solidFill>
                  <a:srgbClr val="000000"/>
                </a:solidFill>
                <a:latin typeface="Arial" panose="020B0604020202020204" pitchFamily="34" charset="0"/>
                <a:cs typeface="Arial" panose="020B0604020202020204" pitchFamily="34" charset="0"/>
              </a:rPr>
              <a:t>Пролонгирует антисекреторное действие энкефалинов</a:t>
            </a:r>
            <a:endParaRPr lang="en-US" altLang="zh-CN" sz="1200" kern="0" dirty="0" smtClean="0">
              <a:solidFill>
                <a:srgbClr val="000000"/>
              </a:solidFill>
              <a:latin typeface="Arial" panose="020B0604020202020204" pitchFamily="34" charset="0"/>
              <a:cs typeface="Arial" panose="020B0604020202020204" pitchFamily="34" charset="0"/>
            </a:endParaRPr>
          </a:p>
          <a:p>
            <a:pPr>
              <a:spcAft>
                <a:spcPts val="300"/>
              </a:spcAft>
            </a:pPr>
            <a:r>
              <a:rPr lang="en-US" altLang="zh-CN" sz="1200" kern="0" dirty="0" smtClean="0">
                <a:solidFill>
                  <a:srgbClr val="000000"/>
                </a:solidFill>
                <a:latin typeface="Arial" panose="020B0604020202020204" pitchFamily="34" charset="0"/>
                <a:cs typeface="Arial" panose="020B0604020202020204" pitchFamily="34" charset="0"/>
              </a:rPr>
              <a:t>•</a:t>
            </a:r>
            <a:r>
              <a:rPr lang="ru-RU" altLang="zh-CN" sz="1200" kern="0" dirty="0" smtClean="0">
                <a:solidFill>
                  <a:srgbClr val="000000"/>
                </a:solidFill>
                <a:latin typeface="Arial" panose="020B0604020202020204" pitchFamily="34" charset="0"/>
                <a:cs typeface="Arial" panose="020B0604020202020204" pitchFamily="34" charset="0"/>
              </a:rPr>
              <a:t>Препятствует гиперсекреции воды и электролитов в кишечнике</a:t>
            </a:r>
            <a:endParaRPr lang="en-US" altLang="zh-CN" sz="1200" kern="0" dirty="0" smtClean="0">
              <a:solidFill>
                <a:srgbClr val="000000"/>
              </a:solidFill>
              <a:latin typeface="Arial" panose="020B0604020202020204" pitchFamily="34" charset="0"/>
              <a:cs typeface="Arial" panose="020B0604020202020204" pitchFamily="34" charset="0"/>
            </a:endParaRPr>
          </a:p>
        </p:txBody>
      </p:sp>
      <p:sp>
        <p:nvSpPr>
          <p:cNvPr id="3" name="TextBox 1"/>
          <p:cNvSpPr txBox="1"/>
          <p:nvPr/>
        </p:nvSpPr>
        <p:spPr>
          <a:xfrm>
            <a:off x="506986" y="381000"/>
            <a:ext cx="8141186" cy="1137234"/>
          </a:xfrm>
          <a:prstGeom prst="rect">
            <a:avLst/>
          </a:prstGeom>
          <a:noFill/>
        </p:spPr>
        <p:txBody>
          <a:bodyPr wrap="square" lIns="0" tIns="0" rIns="0" bIns="0" rtlCol="0">
            <a:spAutoFit/>
          </a:bodyPr>
          <a:lstStyle/>
          <a:p>
            <a:pPr>
              <a:tabLst>
                <a:tab pos="165100" algn="l"/>
              </a:tabLst>
            </a:pPr>
            <a:r>
              <a:rPr lang="ru-RU" altLang="zh-CN" sz="2795" dirty="0" smtClean="0">
                <a:solidFill>
                  <a:srgbClr val="00B050">
                    <a:lumMod val="50000"/>
                  </a:srgbClr>
                </a:solidFill>
                <a:latin typeface="Georgia" panose="02040502050405020303" pitchFamily="18" charset="0"/>
                <a:cs typeface="Arial" panose="020B0604020202020204" pitchFamily="34" charset="0"/>
              </a:rPr>
              <a:t>Рацекадотрил </a:t>
            </a:r>
            <a:r>
              <a:rPr lang="en-US" altLang="zh-CN" sz="2795" dirty="0" smtClean="0">
                <a:solidFill>
                  <a:srgbClr val="00B050">
                    <a:lumMod val="50000"/>
                  </a:srgbClr>
                </a:solidFill>
                <a:latin typeface="Georgia" panose="02040502050405020303" pitchFamily="18" charset="0"/>
                <a:cs typeface="Arial" panose="020B0604020202020204" pitchFamily="34" charset="0"/>
              </a:rPr>
              <a:t>(</a:t>
            </a:r>
            <a:r>
              <a:rPr lang="ru-RU" altLang="zh-CN" sz="2795" dirty="0" smtClean="0">
                <a:solidFill>
                  <a:srgbClr val="00B050">
                    <a:lumMod val="50000"/>
                  </a:srgbClr>
                </a:solidFill>
                <a:latin typeface="Georgia" panose="02040502050405020303" pitchFamily="18" charset="0"/>
                <a:cs typeface="Arial" panose="020B0604020202020204" pitchFamily="34" charset="0"/>
              </a:rPr>
              <a:t>ГИДРАСЕК</a:t>
            </a:r>
            <a:r>
              <a:rPr lang="en-US" altLang="zh-CN" sz="2795" dirty="0" smtClean="0">
                <a:solidFill>
                  <a:srgbClr val="00B050">
                    <a:lumMod val="50000"/>
                  </a:srgbClr>
                </a:solidFill>
                <a:latin typeface="Georgia" panose="02040502050405020303" pitchFamily="18" charset="0"/>
                <a:cs typeface="Arial" panose="020B0604020202020204" pitchFamily="34" charset="0"/>
              </a:rPr>
              <a:t>):</a:t>
            </a:r>
            <a:r>
              <a:rPr lang="ru-RU" altLang="zh-CN" b="1" dirty="0">
                <a:solidFill>
                  <a:srgbClr val="00B050">
                    <a:lumMod val="50000"/>
                  </a:srgbClr>
                </a:solidFill>
                <a:latin typeface="Georgia" panose="02040502050405020303" pitchFamily="18" charset="0"/>
                <a:cs typeface="Arial" panose="020B0604020202020204" pitchFamily="34" charset="0"/>
              </a:rPr>
              <a:t>Селективный ингибитор </a:t>
            </a:r>
            <a:r>
              <a:rPr lang="ru-RU" altLang="zh-CN" b="1" dirty="0" err="1">
                <a:solidFill>
                  <a:srgbClr val="00B050">
                    <a:lumMod val="50000"/>
                  </a:srgbClr>
                </a:solidFill>
                <a:latin typeface="Georgia" panose="02040502050405020303" pitchFamily="18" charset="0"/>
                <a:cs typeface="Arial" panose="020B0604020202020204" pitchFamily="34" charset="0"/>
              </a:rPr>
              <a:t>энкефалиназы</a:t>
            </a:r>
            <a:r>
              <a:rPr lang="ru-RU" altLang="zh-CN" b="1" dirty="0">
                <a:solidFill>
                  <a:srgbClr val="00B050">
                    <a:lumMod val="50000"/>
                  </a:srgbClr>
                </a:solidFill>
                <a:latin typeface="Georgia" panose="02040502050405020303" pitchFamily="18" charset="0"/>
                <a:cs typeface="Arial" panose="020B0604020202020204" pitchFamily="34" charset="0"/>
              </a:rPr>
              <a:t>, </a:t>
            </a:r>
            <a:r>
              <a:rPr lang="ru-RU" altLang="zh-CN" b="1" dirty="0" smtClean="0">
                <a:solidFill>
                  <a:srgbClr val="00B050">
                    <a:lumMod val="50000"/>
                  </a:srgbClr>
                </a:solidFill>
                <a:latin typeface="Georgia" panose="02040502050405020303" pitchFamily="18" charset="0"/>
                <a:cs typeface="Arial" panose="020B0604020202020204" pitchFamily="34" charset="0"/>
              </a:rPr>
              <a:t>снижающий гиперсекрецию </a:t>
            </a:r>
            <a:r>
              <a:rPr lang="ru-RU" altLang="zh-CN" b="1" dirty="0">
                <a:solidFill>
                  <a:srgbClr val="00B050">
                    <a:lumMod val="50000"/>
                  </a:srgbClr>
                </a:solidFill>
                <a:latin typeface="Georgia" panose="02040502050405020303" pitchFamily="18" charset="0"/>
                <a:cs typeface="Arial" panose="020B0604020202020204" pitchFamily="34" charset="0"/>
              </a:rPr>
              <a:t>в кишечнике</a:t>
            </a:r>
            <a:endParaRPr lang="en-US" altLang="zh-CN" b="1" dirty="0">
              <a:solidFill>
                <a:srgbClr val="00B050">
                  <a:lumMod val="50000"/>
                </a:srgbClr>
              </a:solidFill>
              <a:latin typeface="Georgia" panose="02040502050405020303" pitchFamily="18" charset="0"/>
              <a:cs typeface="Arial" panose="020B0604020202020204" pitchFamily="34" charset="0"/>
            </a:endParaRPr>
          </a:p>
          <a:p>
            <a:endParaRPr lang="en-US" altLang="zh-CN" sz="2795" dirty="0" smtClean="0">
              <a:solidFill>
                <a:srgbClr val="00B050">
                  <a:lumMod val="50000"/>
                </a:srgbClr>
              </a:solidFill>
              <a:latin typeface="Georgia" panose="02040502050405020303" pitchFamily="18" charset="0"/>
              <a:cs typeface="Arial" panose="020B0604020202020204" pitchFamily="34" charset="0"/>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604" t="24838" r="928" b="19997"/>
          <a:stretch/>
        </p:blipFill>
        <p:spPr bwMode="auto">
          <a:xfrm>
            <a:off x="4510902" y="1955672"/>
            <a:ext cx="4249001" cy="37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
          <p:cNvSpPr txBox="1"/>
          <p:nvPr/>
        </p:nvSpPr>
        <p:spPr>
          <a:xfrm>
            <a:off x="6063474" y="1648325"/>
            <a:ext cx="1139736" cy="308205"/>
          </a:xfrm>
          <a:prstGeom prst="rect">
            <a:avLst/>
          </a:prstGeom>
          <a:noFill/>
        </p:spPr>
        <p:txBody>
          <a:bodyPr wrap="none" lIns="0" tIns="0" rIns="0" bIns="0" rtlCol="0">
            <a:spAutoFit/>
          </a:bodyPr>
          <a:lstStyle/>
          <a:p>
            <a:pPr>
              <a:tabLst>
                <a:tab pos="558800" algn="l"/>
              </a:tabLst>
            </a:pPr>
            <a:r>
              <a:rPr lang="en-US" altLang="zh-CN" sz="1000" dirty="0" smtClean="0">
                <a:solidFill>
                  <a:prstClr val="black"/>
                </a:solidFill>
                <a:latin typeface="Arial" panose="020B0604020202020204" pitchFamily="34" charset="0"/>
                <a:cs typeface="Arial" panose="020B0604020202020204" pitchFamily="34" charset="0"/>
              </a:rPr>
              <a:t>	</a:t>
            </a:r>
            <a:r>
              <a:rPr lang="en-US" altLang="zh-CN" sz="1000" b="1" i="1" dirty="0" smtClean="0">
                <a:solidFill>
                  <a:srgbClr val="000000"/>
                </a:solidFill>
                <a:latin typeface="Arial" panose="020B0604020202020204" pitchFamily="34" charset="0"/>
                <a:cs typeface="Arial" panose="020B0604020202020204" pitchFamily="34" charset="0"/>
              </a:rPr>
              <a:t>2</a:t>
            </a:r>
          </a:p>
          <a:p>
            <a:pPr>
              <a:tabLst>
                <a:tab pos="558800" algn="l"/>
              </a:tabLst>
            </a:pPr>
            <a:r>
              <a:rPr lang="ru-RU" altLang="zh-CN" sz="1000" b="1" i="1" dirty="0" smtClean="0">
                <a:solidFill>
                  <a:srgbClr val="000000"/>
                </a:solidFill>
                <a:latin typeface="Arial" panose="020B0604020202020204" pitchFamily="34" charset="0"/>
                <a:cs typeface="Arial" panose="020B0604020202020204" pitchFamily="34" charset="0"/>
              </a:rPr>
              <a:t>ГИПЕРСЕКРЕЦИЯ</a:t>
            </a:r>
            <a:endParaRPr lang="en-US" altLang="zh-CN" sz="1000" b="1" i="1" dirty="0" smtClean="0">
              <a:solidFill>
                <a:srgbClr val="000000"/>
              </a:solidFill>
              <a:latin typeface="Arial" panose="020B0604020202020204" pitchFamily="34" charset="0"/>
              <a:cs typeface="Arial" panose="020B0604020202020204" pitchFamily="34" charset="0"/>
            </a:endParaRPr>
          </a:p>
        </p:txBody>
      </p:sp>
      <p:sp>
        <p:nvSpPr>
          <p:cNvPr id="6" name="TextBox 1"/>
          <p:cNvSpPr txBox="1"/>
          <p:nvPr/>
        </p:nvSpPr>
        <p:spPr>
          <a:xfrm>
            <a:off x="7562103" y="1647468"/>
            <a:ext cx="1112484" cy="308205"/>
          </a:xfrm>
          <a:prstGeom prst="rect">
            <a:avLst/>
          </a:prstGeom>
          <a:noFill/>
        </p:spPr>
        <p:txBody>
          <a:bodyPr wrap="none" lIns="0" tIns="0" rIns="0" bIns="0" rtlCol="0">
            <a:spAutoFit/>
          </a:bodyPr>
          <a:lstStyle/>
          <a:p>
            <a:pPr>
              <a:tabLst>
                <a:tab pos="495300" algn="l"/>
              </a:tabLst>
            </a:pPr>
            <a:r>
              <a:rPr lang="en-US" altLang="zh-CN" sz="1000" dirty="0" smtClean="0">
                <a:solidFill>
                  <a:prstClr val="black"/>
                </a:solidFill>
                <a:latin typeface="Arial" panose="020B0604020202020204" pitchFamily="34" charset="0"/>
                <a:cs typeface="Arial" panose="020B0604020202020204" pitchFamily="34" charset="0"/>
              </a:rPr>
              <a:t>	</a:t>
            </a:r>
            <a:r>
              <a:rPr lang="en-US" altLang="zh-CN" sz="1000" b="1" i="1" dirty="0" smtClean="0">
                <a:solidFill>
                  <a:srgbClr val="000000"/>
                </a:solidFill>
                <a:latin typeface="Arial" panose="020B0604020202020204" pitchFamily="34" charset="0"/>
                <a:cs typeface="Arial" panose="020B0604020202020204" pitchFamily="34" charset="0"/>
              </a:rPr>
              <a:t>3</a:t>
            </a:r>
          </a:p>
          <a:p>
            <a:pPr>
              <a:tabLst>
                <a:tab pos="495300" algn="l"/>
              </a:tabLst>
            </a:pPr>
            <a:r>
              <a:rPr lang="ru-RU" altLang="zh-CN" sz="1000" b="1" i="1" dirty="0" smtClean="0">
                <a:solidFill>
                  <a:srgbClr val="000000"/>
                </a:solidFill>
                <a:latin typeface="Arial" panose="020B0604020202020204" pitchFamily="34" charset="0"/>
                <a:cs typeface="Arial" panose="020B0604020202020204" pitchFamily="34" charset="0"/>
              </a:rPr>
              <a:t>НОРМАЛИЗАЦИЯ</a:t>
            </a:r>
            <a:endParaRPr lang="en-US" altLang="zh-CN" sz="1000" b="1" i="1" dirty="0" smtClean="0">
              <a:solidFill>
                <a:srgbClr val="000000"/>
              </a:solidFill>
              <a:latin typeface="Arial" panose="020B0604020202020204" pitchFamily="34" charset="0"/>
              <a:cs typeface="Arial" panose="020B0604020202020204" pitchFamily="34" charset="0"/>
            </a:endParaRPr>
          </a:p>
        </p:txBody>
      </p:sp>
      <p:sp>
        <p:nvSpPr>
          <p:cNvPr id="7" name="TextBox 1"/>
          <p:cNvSpPr txBox="1"/>
          <p:nvPr/>
        </p:nvSpPr>
        <p:spPr>
          <a:xfrm>
            <a:off x="4628473" y="1648324"/>
            <a:ext cx="1256754" cy="246563"/>
          </a:xfrm>
          <a:prstGeom prst="rect">
            <a:avLst/>
          </a:prstGeom>
          <a:noFill/>
        </p:spPr>
        <p:txBody>
          <a:bodyPr wrap="none" lIns="0" tIns="0" rIns="0" bIns="0" rtlCol="0">
            <a:spAutoFit/>
          </a:bodyPr>
          <a:lstStyle/>
          <a:p>
            <a:pPr>
              <a:tabLst>
                <a:tab pos="50800" algn="l"/>
                <a:tab pos="419100" algn="l"/>
                <a:tab pos="558800" algn="l"/>
              </a:tabLst>
            </a:pPr>
            <a:r>
              <a:rPr lang="en-US" altLang="zh-CN" sz="800" dirty="0" smtClean="0">
                <a:solidFill>
                  <a:prstClr val="black"/>
                </a:solidFill>
                <a:latin typeface="Arial" panose="020B0604020202020204" pitchFamily="34" charset="0"/>
                <a:cs typeface="Arial" panose="020B0604020202020204" pitchFamily="34" charset="0"/>
              </a:rPr>
              <a:t>			</a:t>
            </a:r>
            <a:r>
              <a:rPr lang="en-US" altLang="zh-CN" sz="800" b="1" i="1" dirty="0" smtClean="0">
                <a:solidFill>
                  <a:srgbClr val="000000"/>
                </a:solidFill>
                <a:latin typeface="Arial" panose="020B0604020202020204" pitchFamily="34" charset="0"/>
                <a:cs typeface="Arial" panose="020B0604020202020204" pitchFamily="34" charset="0"/>
              </a:rPr>
              <a:t>1</a:t>
            </a:r>
          </a:p>
          <a:p>
            <a:pPr>
              <a:tabLst>
                <a:tab pos="50800" algn="l"/>
                <a:tab pos="419100" algn="l"/>
                <a:tab pos="558800" algn="l"/>
              </a:tabLst>
            </a:pPr>
            <a:r>
              <a:rPr lang="en-US" altLang="zh-CN" sz="800" dirty="0" smtClean="0">
                <a:solidFill>
                  <a:prstClr val="black"/>
                </a:solidFill>
                <a:latin typeface="Arial" panose="020B0604020202020204" pitchFamily="34" charset="0"/>
                <a:cs typeface="Arial" panose="020B0604020202020204" pitchFamily="34" charset="0"/>
              </a:rPr>
              <a:t>	</a:t>
            </a:r>
            <a:r>
              <a:rPr lang="ru-RU" altLang="zh-CN" sz="800" b="1" i="1" dirty="0" smtClean="0">
                <a:solidFill>
                  <a:srgbClr val="000000"/>
                </a:solidFill>
                <a:latin typeface="Arial" panose="020B0604020202020204" pitchFamily="34" charset="0"/>
                <a:cs typeface="Arial" panose="020B0604020202020204" pitchFamily="34" charset="0"/>
              </a:rPr>
              <a:t>БАЗОВОЕ СОСТОЯНИЕ</a:t>
            </a:r>
            <a:endParaRPr lang="en-US" altLang="zh-CN" sz="800" b="1" i="1" dirty="0" smtClean="0">
              <a:solidFill>
                <a:srgbClr val="000000"/>
              </a:solidFill>
              <a:latin typeface="Arial" panose="020B0604020202020204" pitchFamily="34" charset="0"/>
              <a:cs typeface="Arial" panose="020B0604020202020204" pitchFamily="34" charset="0"/>
            </a:endParaRPr>
          </a:p>
        </p:txBody>
      </p:sp>
      <p:sp>
        <p:nvSpPr>
          <p:cNvPr id="8" name="TextBox 1"/>
          <p:cNvSpPr txBox="1"/>
          <p:nvPr/>
        </p:nvSpPr>
        <p:spPr>
          <a:xfrm>
            <a:off x="5303020" y="4042469"/>
            <a:ext cx="581891" cy="123732"/>
          </a:xfrm>
          <a:prstGeom prst="rect">
            <a:avLst/>
          </a:prstGeom>
          <a:noFill/>
        </p:spPr>
        <p:txBody>
          <a:bodyPr wrap="none" lIns="0" tIns="0" rIns="0" bIns="0" rtlCol="0">
            <a:spAutoFit/>
          </a:bodyPr>
          <a:lstStyle/>
          <a:p>
            <a:pPr>
              <a:tabLst>
                <a:tab pos="520700" algn="l"/>
                <a:tab pos="711200" algn="l"/>
              </a:tabLst>
            </a:pPr>
            <a:r>
              <a:rPr lang="en-US" altLang="zh-CN" sz="803" dirty="0" smtClean="0">
                <a:solidFill>
                  <a:srgbClr val="000000"/>
                </a:solidFill>
                <a:latin typeface="Arial" panose="020B0604020202020204" pitchFamily="34" charset="0"/>
                <a:cs typeface="Arial" panose="020B0604020202020204" pitchFamily="34" charset="0"/>
              </a:rPr>
              <a:t>§</a:t>
            </a:r>
            <a:r>
              <a:rPr lang="en-US" altLang="zh-CN" sz="803" dirty="0" smtClean="0">
                <a:solidFill>
                  <a:prstClr val="black"/>
                </a:solidFill>
                <a:latin typeface="Arial" panose="020B0604020202020204" pitchFamily="34" charset="0"/>
                <a:cs typeface="Arial" panose="020B0604020202020204" pitchFamily="34" charset="0"/>
              </a:rPr>
              <a:t> </a:t>
            </a:r>
            <a:r>
              <a:rPr lang="ru-RU" altLang="zh-CN" sz="803" dirty="0" smtClean="0">
                <a:solidFill>
                  <a:srgbClr val="000000"/>
                </a:solidFill>
                <a:latin typeface="Arial" panose="020B0604020202020204" pitchFamily="34" charset="0"/>
                <a:cs typeface="Arial" panose="020B0604020202020204" pitchFamily="34" charset="0"/>
              </a:rPr>
              <a:t>рецептор</a:t>
            </a:r>
            <a:endParaRPr lang="en-US" altLang="zh-CN" sz="803" dirty="0" smtClean="0">
              <a:solidFill>
                <a:srgbClr val="000000"/>
              </a:solidFill>
              <a:latin typeface="Arial" panose="020B0604020202020204" pitchFamily="34" charset="0"/>
              <a:cs typeface="Arial" panose="020B0604020202020204" pitchFamily="34" charset="0"/>
            </a:endParaRPr>
          </a:p>
        </p:txBody>
      </p:sp>
      <p:sp>
        <p:nvSpPr>
          <p:cNvPr id="9" name="TextBox 1"/>
          <p:cNvSpPr txBox="1"/>
          <p:nvPr/>
        </p:nvSpPr>
        <p:spPr>
          <a:xfrm>
            <a:off x="6039431" y="3394215"/>
            <a:ext cx="439224" cy="247119"/>
          </a:xfrm>
          <a:prstGeom prst="rect">
            <a:avLst/>
          </a:prstGeom>
          <a:noFill/>
        </p:spPr>
        <p:txBody>
          <a:bodyPr wrap="none" lIns="0" tIns="0" rIns="0" bIns="0" rtlCol="0">
            <a:spAutoFit/>
          </a:bodyPr>
          <a:lstStyle/>
          <a:p>
            <a:pPr algn="ctr"/>
            <a:r>
              <a:rPr lang="ru-RU" altLang="zh-CN" sz="803" dirty="0" smtClean="0">
                <a:solidFill>
                  <a:srgbClr val="000000"/>
                </a:solidFill>
                <a:latin typeface="Arial" panose="020B0604020202020204" pitchFamily="34" charset="0"/>
                <a:cs typeface="Arial" panose="020B0604020202020204" pitchFamily="34" charset="0"/>
              </a:rPr>
              <a:t>Вирусы</a:t>
            </a:r>
          </a:p>
          <a:p>
            <a:pPr algn="ctr"/>
            <a:r>
              <a:rPr lang="ru-RU" altLang="zh-CN" sz="803" dirty="0" smtClean="0">
                <a:solidFill>
                  <a:srgbClr val="000000"/>
                </a:solidFill>
                <a:latin typeface="Arial" panose="020B0604020202020204" pitchFamily="34" charset="0"/>
                <a:cs typeface="Arial" panose="020B0604020202020204" pitchFamily="34" charset="0"/>
              </a:rPr>
              <a:t>бактерии</a:t>
            </a:r>
            <a:endParaRPr lang="en-US" altLang="zh-CN" sz="803" dirty="0" smtClean="0">
              <a:solidFill>
                <a:srgbClr val="000000"/>
              </a:solidFill>
              <a:latin typeface="Arial" panose="020B0604020202020204" pitchFamily="34" charset="0"/>
              <a:cs typeface="Arial" panose="020B0604020202020204" pitchFamily="34" charset="0"/>
            </a:endParaRPr>
          </a:p>
        </p:txBody>
      </p:sp>
      <p:sp>
        <p:nvSpPr>
          <p:cNvPr id="10" name="TextBox 1"/>
          <p:cNvSpPr txBox="1"/>
          <p:nvPr/>
        </p:nvSpPr>
        <p:spPr>
          <a:xfrm>
            <a:off x="7841081" y="3957654"/>
            <a:ext cx="1150869" cy="247463"/>
          </a:xfrm>
          <a:prstGeom prst="rect">
            <a:avLst/>
          </a:prstGeom>
          <a:noFill/>
        </p:spPr>
        <p:txBody>
          <a:bodyPr wrap="square" lIns="0" tIns="0" rIns="0" bIns="0" rtlCol="0">
            <a:spAutoFit/>
          </a:bodyPr>
          <a:lstStyle/>
          <a:p>
            <a:pPr>
              <a:tabLst>
                <a:tab pos="254000" algn="l"/>
                <a:tab pos="279400" algn="l"/>
              </a:tabLst>
            </a:pPr>
            <a:r>
              <a:rPr lang="ru-RU" altLang="zh-CN" sz="803" dirty="0" smtClean="0">
                <a:solidFill>
                  <a:srgbClr val="000000"/>
                </a:solidFill>
                <a:latin typeface="Arial" panose="020B0604020202020204" pitchFamily="34" charset="0"/>
                <a:cs typeface="Arial" panose="020B0604020202020204" pitchFamily="34" charset="0"/>
              </a:rPr>
              <a:t>ИНГИБИТОР ЭНКЕФАЛИНАЗЫ</a:t>
            </a:r>
            <a:endParaRPr lang="en-US" altLang="zh-CN" sz="803" dirty="0" smtClean="0">
              <a:solidFill>
                <a:srgbClr val="000000"/>
              </a:solidFill>
              <a:latin typeface="Arial" panose="020B0604020202020204" pitchFamily="34" charset="0"/>
              <a:cs typeface="Arial" panose="020B0604020202020204" pitchFamily="34" charset="0"/>
            </a:endParaRPr>
          </a:p>
        </p:txBody>
      </p:sp>
      <p:sp>
        <p:nvSpPr>
          <p:cNvPr id="11" name="TextBox 1"/>
          <p:cNvSpPr txBox="1"/>
          <p:nvPr/>
        </p:nvSpPr>
        <p:spPr>
          <a:xfrm>
            <a:off x="4577579" y="4643738"/>
            <a:ext cx="559295" cy="247463"/>
          </a:xfrm>
          <a:prstGeom prst="rect">
            <a:avLst/>
          </a:prstGeom>
          <a:noFill/>
        </p:spPr>
        <p:txBody>
          <a:bodyPr wrap="square" lIns="0" tIns="0" rIns="0" bIns="0" rtlCol="0">
            <a:spAutoFit/>
          </a:bodyPr>
          <a:lstStyle/>
          <a:p>
            <a:r>
              <a:rPr lang="ru-RU" altLang="zh-CN" sz="803" dirty="0" smtClean="0">
                <a:solidFill>
                  <a:srgbClr val="000000"/>
                </a:solidFill>
                <a:latin typeface="Arial" panose="020B0604020202020204" pitchFamily="34" charset="0"/>
                <a:cs typeface="Arial" panose="020B0604020202020204" pitchFamily="34" charset="0"/>
              </a:rPr>
              <a:t>Тонкий кишечник</a:t>
            </a:r>
            <a:endParaRPr lang="en-US" altLang="zh-CN" sz="803" dirty="0" smtClean="0">
              <a:solidFill>
                <a:srgbClr val="000000"/>
              </a:solidFill>
              <a:latin typeface="Arial" panose="020B0604020202020204" pitchFamily="34" charset="0"/>
              <a:cs typeface="Arial" panose="020B0604020202020204" pitchFamily="34" charset="0"/>
            </a:endParaRPr>
          </a:p>
        </p:txBody>
      </p:sp>
      <p:sp>
        <p:nvSpPr>
          <p:cNvPr id="12" name="TextBox 1"/>
          <p:cNvSpPr txBox="1"/>
          <p:nvPr/>
        </p:nvSpPr>
        <p:spPr>
          <a:xfrm>
            <a:off x="4663129" y="5307771"/>
            <a:ext cx="1111305" cy="306920"/>
          </a:xfrm>
          <a:prstGeom prst="rect">
            <a:avLst/>
          </a:prstGeom>
          <a:noFill/>
        </p:spPr>
        <p:txBody>
          <a:bodyPr wrap="square" lIns="0" tIns="0" rIns="0" bIns="0" rtlCol="0">
            <a:spAutoFit/>
          </a:bodyPr>
          <a:lstStyle/>
          <a:p>
            <a:pPr algn="ctr"/>
            <a:r>
              <a:rPr lang="ru-RU" altLang="zh-CN" sz="996" b="1" i="1" dirty="0" smtClean="0">
                <a:solidFill>
                  <a:srgbClr val="000000"/>
                </a:solidFill>
                <a:latin typeface="Arial" panose="020B0604020202020204" pitchFamily="34" charset="0"/>
                <a:cs typeface="Arial" panose="020B0604020202020204" pitchFamily="34" charset="0"/>
              </a:rPr>
              <a:t>Нормальная секреция</a:t>
            </a:r>
            <a:endParaRPr lang="en-US" altLang="zh-CN" sz="996" b="1" i="1" dirty="0" smtClean="0">
              <a:solidFill>
                <a:srgbClr val="000000"/>
              </a:solidFill>
              <a:latin typeface="Arial" panose="020B0604020202020204" pitchFamily="34" charset="0"/>
              <a:cs typeface="Arial" panose="020B0604020202020204" pitchFamily="34" charset="0"/>
            </a:endParaRPr>
          </a:p>
        </p:txBody>
      </p:sp>
      <p:sp>
        <p:nvSpPr>
          <p:cNvPr id="13" name="TextBox 1"/>
          <p:cNvSpPr txBox="1"/>
          <p:nvPr/>
        </p:nvSpPr>
        <p:spPr>
          <a:xfrm>
            <a:off x="6201614" y="5378150"/>
            <a:ext cx="974626" cy="153460"/>
          </a:xfrm>
          <a:prstGeom prst="rect">
            <a:avLst/>
          </a:prstGeom>
          <a:noFill/>
        </p:spPr>
        <p:txBody>
          <a:bodyPr wrap="none" lIns="0" tIns="0" rIns="0" bIns="0" rtlCol="0">
            <a:spAutoFit/>
          </a:bodyPr>
          <a:lstStyle/>
          <a:p>
            <a:r>
              <a:rPr lang="ru-RU" altLang="zh-CN" sz="996" b="1" i="1" dirty="0" smtClean="0">
                <a:solidFill>
                  <a:srgbClr val="000000"/>
                </a:solidFill>
                <a:latin typeface="Arial" panose="020B0604020202020204" pitchFamily="34" charset="0"/>
                <a:cs typeface="Arial" panose="020B0604020202020204" pitchFamily="34" charset="0"/>
              </a:rPr>
              <a:t>Гиперсекреция</a:t>
            </a:r>
            <a:endParaRPr lang="en-US" altLang="zh-CN" sz="996" b="1" i="1" dirty="0" smtClean="0">
              <a:solidFill>
                <a:srgbClr val="000000"/>
              </a:solidFill>
              <a:latin typeface="Arial" panose="020B0604020202020204" pitchFamily="34" charset="0"/>
              <a:cs typeface="Arial" panose="020B0604020202020204" pitchFamily="34" charset="0"/>
            </a:endParaRPr>
          </a:p>
        </p:txBody>
      </p:sp>
      <p:sp>
        <p:nvSpPr>
          <p:cNvPr id="14" name="TextBox 1"/>
          <p:cNvSpPr txBox="1"/>
          <p:nvPr/>
        </p:nvSpPr>
        <p:spPr>
          <a:xfrm>
            <a:off x="7532010" y="5297803"/>
            <a:ext cx="1172670" cy="306920"/>
          </a:xfrm>
          <a:prstGeom prst="rect">
            <a:avLst/>
          </a:prstGeom>
          <a:noFill/>
        </p:spPr>
        <p:txBody>
          <a:bodyPr wrap="square" lIns="0" tIns="0" rIns="0" bIns="0" rtlCol="0">
            <a:spAutoFit/>
          </a:bodyPr>
          <a:lstStyle/>
          <a:p>
            <a:pPr algn="ctr"/>
            <a:r>
              <a:rPr lang="ru-RU" altLang="zh-CN" sz="996" b="1" i="1" dirty="0" smtClean="0">
                <a:solidFill>
                  <a:srgbClr val="000000"/>
                </a:solidFill>
                <a:latin typeface="Arial" panose="020B0604020202020204" pitchFamily="34" charset="0"/>
                <a:cs typeface="Arial" panose="020B0604020202020204" pitchFamily="34" charset="0"/>
              </a:rPr>
              <a:t>Нормальная секреция</a:t>
            </a:r>
            <a:endParaRPr lang="en-US" altLang="zh-CN" sz="996" b="1" i="1" dirty="0" smtClean="0">
              <a:solidFill>
                <a:srgbClr val="000000"/>
              </a:solidFill>
              <a:latin typeface="Arial" panose="020B0604020202020204" pitchFamily="34" charset="0"/>
              <a:cs typeface="Arial" panose="020B0604020202020204" pitchFamily="34" charset="0"/>
            </a:endParaRPr>
          </a:p>
        </p:txBody>
      </p:sp>
      <p:sp>
        <p:nvSpPr>
          <p:cNvPr id="15" name="TextBox 1"/>
          <p:cNvSpPr txBox="1"/>
          <p:nvPr/>
        </p:nvSpPr>
        <p:spPr>
          <a:xfrm>
            <a:off x="4606339" y="2023444"/>
            <a:ext cx="1198500" cy="246563"/>
          </a:xfrm>
          <a:prstGeom prst="rect">
            <a:avLst/>
          </a:prstGeom>
          <a:noFill/>
        </p:spPr>
        <p:txBody>
          <a:bodyPr wrap="square" lIns="0" tIns="0" rIns="0" bIns="0" rtlCol="0">
            <a:spAutoFit/>
          </a:bodyPr>
          <a:lstStyle/>
          <a:p>
            <a:pPr algn="ctr">
              <a:tabLst>
                <a:tab pos="50800" algn="l"/>
                <a:tab pos="419100" algn="l"/>
                <a:tab pos="558800" algn="l"/>
              </a:tabLst>
            </a:pPr>
            <a:r>
              <a:rPr lang="ru-RU" altLang="zh-CN" sz="800" dirty="0" smtClean="0">
                <a:solidFill>
                  <a:srgbClr val="000000"/>
                </a:solidFill>
                <a:latin typeface="Arial" panose="020B0604020202020204" pitchFamily="34" charset="0"/>
                <a:cs typeface="Arial" panose="020B0604020202020204" pitchFamily="34" charset="0"/>
              </a:rPr>
              <a:t>Баланс энкефалин-энкефалиназа</a:t>
            </a:r>
            <a:endParaRPr lang="en-US" altLang="zh-CN" sz="800" dirty="0" smtClean="0">
              <a:solidFill>
                <a:srgbClr val="000000"/>
              </a:solidFill>
              <a:latin typeface="Arial" panose="020B0604020202020204" pitchFamily="34" charset="0"/>
              <a:cs typeface="Arial" panose="020B0604020202020204" pitchFamily="34" charset="0"/>
            </a:endParaRPr>
          </a:p>
        </p:txBody>
      </p:sp>
      <p:sp>
        <p:nvSpPr>
          <p:cNvPr id="16" name="TextBox 1"/>
          <p:cNvSpPr txBox="1"/>
          <p:nvPr/>
        </p:nvSpPr>
        <p:spPr>
          <a:xfrm>
            <a:off x="4635483" y="3565034"/>
            <a:ext cx="689291" cy="123732"/>
          </a:xfrm>
          <a:prstGeom prst="rect">
            <a:avLst/>
          </a:prstGeom>
          <a:noFill/>
        </p:spPr>
        <p:txBody>
          <a:bodyPr wrap="none" lIns="0" tIns="0" rIns="0" bIns="0" rtlCol="0">
            <a:spAutoFit/>
          </a:bodyPr>
          <a:lstStyle/>
          <a:p>
            <a:pPr>
              <a:tabLst>
                <a:tab pos="520700" algn="l"/>
                <a:tab pos="711200" algn="l"/>
              </a:tabLst>
            </a:pPr>
            <a:r>
              <a:rPr lang="ru-RU" altLang="zh-CN" sz="803" dirty="0" smtClean="0">
                <a:solidFill>
                  <a:srgbClr val="000000"/>
                </a:solidFill>
                <a:latin typeface="Arial" panose="020B0604020202020204" pitchFamily="34" charset="0"/>
                <a:cs typeface="Arial" panose="020B0604020202020204" pitchFamily="34" charset="0"/>
              </a:rPr>
              <a:t>энкефалиназа</a:t>
            </a:r>
            <a:endParaRPr lang="en-US" altLang="zh-CN" sz="803" dirty="0" smtClean="0">
              <a:solidFill>
                <a:srgbClr val="000000"/>
              </a:solidFill>
              <a:latin typeface="Arial" panose="020B0604020202020204" pitchFamily="34" charset="0"/>
              <a:cs typeface="Arial" panose="020B0604020202020204" pitchFamily="34" charset="0"/>
            </a:endParaRPr>
          </a:p>
        </p:txBody>
      </p:sp>
      <p:sp>
        <p:nvSpPr>
          <p:cNvPr id="17" name="TextBox 1"/>
          <p:cNvSpPr txBox="1"/>
          <p:nvPr/>
        </p:nvSpPr>
        <p:spPr>
          <a:xfrm>
            <a:off x="5184655" y="3826145"/>
            <a:ext cx="527388" cy="123732"/>
          </a:xfrm>
          <a:prstGeom prst="rect">
            <a:avLst/>
          </a:prstGeom>
          <a:noFill/>
        </p:spPr>
        <p:txBody>
          <a:bodyPr wrap="none" lIns="0" tIns="0" rIns="0" bIns="0" rtlCol="0">
            <a:spAutoFit/>
          </a:bodyPr>
          <a:lstStyle/>
          <a:p>
            <a:pPr>
              <a:tabLst>
                <a:tab pos="520700" algn="l"/>
                <a:tab pos="711200" algn="l"/>
              </a:tabLst>
            </a:pPr>
            <a:r>
              <a:rPr lang="ru-RU" altLang="zh-CN" sz="803" dirty="0" smtClean="0">
                <a:solidFill>
                  <a:srgbClr val="000000"/>
                </a:solidFill>
                <a:latin typeface="Arial" panose="020B0604020202020204" pitchFamily="34" charset="0"/>
                <a:cs typeface="Arial" panose="020B0604020202020204" pitchFamily="34" charset="0"/>
              </a:rPr>
              <a:t>энкефалин</a:t>
            </a:r>
            <a:endParaRPr lang="en-US" altLang="zh-CN" sz="803" dirty="0" smtClean="0">
              <a:solidFill>
                <a:srgbClr val="000000"/>
              </a:solidFill>
              <a:latin typeface="Arial" panose="020B0604020202020204" pitchFamily="34" charset="0"/>
              <a:cs typeface="Arial" panose="020B0604020202020204" pitchFamily="34" charset="0"/>
            </a:endParaRPr>
          </a:p>
        </p:txBody>
      </p:sp>
      <p:sp>
        <p:nvSpPr>
          <p:cNvPr id="18" name="TextBox 1"/>
          <p:cNvSpPr txBox="1"/>
          <p:nvPr/>
        </p:nvSpPr>
        <p:spPr>
          <a:xfrm>
            <a:off x="7913583" y="3615779"/>
            <a:ext cx="761004" cy="123111"/>
          </a:xfrm>
          <a:prstGeom prst="rect">
            <a:avLst/>
          </a:prstGeom>
          <a:noFill/>
        </p:spPr>
        <p:txBody>
          <a:bodyPr wrap="square" lIns="0" tIns="0" rIns="0" bIns="0" rtlCol="0">
            <a:spAutoFit/>
          </a:bodyPr>
          <a:lstStyle/>
          <a:p>
            <a:pPr algn="ctr">
              <a:tabLst>
                <a:tab pos="254000" algn="l"/>
                <a:tab pos="279400" algn="l"/>
              </a:tabLst>
            </a:pPr>
            <a:r>
              <a:rPr lang="ru-RU" altLang="zh-CN" sz="800" b="1" dirty="0" smtClean="0">
                <a:solidFill>
                  <a:srgbClr val="000000"/>
                </a:solidFill>
                <a:latin typeface="Arial" panose="020B0604020202020204" pitchFamily="34" charset="0"/>
                <a:cs typeface="Arial" panose="020B0604020202020204" pitchFamily="34" charset="0"/>
              </a:rPr>
              <a:t>ГИДРАСЕК</a:t>
            </a:r>
            <a:endParaRPr lang="en-US" altLang="zh-CN" sz="800" b="1" baseline="30000" dirty="0" smtClean="0">
              <a:solidFill>
                <a:srgbClr val="000000"/>
              </a:solidFill>
              <a:latin typeface="Arial" panose="020B0604020202020204" pitchFamily="34" charset="0"/>
              <a:cs typeface="Arial" panose="020B0604020202020204" pitchFamily="34" charset="0"/>
            </a:endParaRPr>
          </a:p>
        </p:txBody>
      </p:sp>
      <p:sp>
        <p:nvSpPr>
          <p:cNvPr id="19" name="TextBox 1"/>
          <p:cNvSpPr txBox="1"/>
          <p:nvPr/>
        </p:nvSpPr>
        <p:spPr>
          <a:xfrm>
            <a:off x="477916" y="6647557"/>
            <a:ext cx="2526333" cy="138692"/>
          </a:xfrm>
          <a:prstGeom prst="rect">
            <a:avLst/>
          </a:prstGeom>
          <a:noFill/>
        </p:spPr>
        <p:txBody>
          <a:bodyPr wrap="square" lIns="0" tIns="0" rIns="0" bIns="0" rtlCol="0">
            <a:spAutoFit/>
          </a:bodyPr>
          <a:lstStyle/>
          <a:p>
            <a:r>
              <a:rPr lang="en-US" altLang="zh-CN" sz="900" dirty="0" smtClean="0">
                <a:solidFill>
                  <a:prstClr val="white"/>
                </a:solidFill>
                <a:latin typeface="Arial" panose="020B0604020202020204" pitchFamily="34" charset="0"/>
                <a:cs typeface="Arial" panose="020B0604020202020204" pitchFamily="34" charset="0"/>
              </a:rPr>
              <a:t>Drugs in focus. Wolters Kluwer Health. 2009.</a:t>
            </a:r>
          </a:p>
        </p:txBody>
      </p:sp>
      <p:sp>
        <p:nvSpPr>
          <p:cNvPr id="20" name="Slide Number Placeholder 19"/>
          <p:cNvSpPr>
            <a:spLocks noGrp="1"/>
          </p:cNvSpPr>
          <p:nvPr>
            <p:ph type="sldNum" sz="quarter" idx="12"/>
          </p:nvPr>
        </p:nvSpPr>
        <p:spPr>
          <a:xfrm>
            <a:off x="4628473" y="0"/>
            <a:ext cx="1332156" cy="365125"/>
          </a:xfrm>
        </p:spPr>
        <p:txBody>
          <a:bodyPr/>
          <a:lstStyle/>
          <a:p>
            <a:fld id="{A2885E78-1F86-4A3D-9EE1-B0103B1CEF15}" type="slidenum">
              <a:rPr lang="en-US" smtClean="0">
                <a:solidFill>
                  <a:srgbClr val="000000"/>
                </a:solidFill>
              </a:rPr>
              <a:pPr/>
              <a:t>21</a:t>
            </a:fld>
            <a:endParaRPr lang="en-US" dirty="0">
              <a:solidFill>
                <a:srgbClr val="000000"/>
              </a:solidFill>
            </a:endParaRPr>
          </a:p>
        </p:txBody>
      </p:sp>
      <p:sp>
        <p:nvSpPr>
          <p:cNvPr id="21" name="TextBox 20"/>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976137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5"/>
          <p:cNvSpPr txBox="1">
            <a:spLocks noChangeArrowheads="1"/>
          </p:cNvSpPr>
          <p:nvPr/>
        </p:nvSpPr>
        <p:spPr bwMode="auto">
          <a:xfrm>
            <a:off x="289719" y="6719888"/>
            <a:ext cx="73152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fontAlgn="base">
              <a:spcBef>
                <a:spcPct val="0"/>
              </a:spcBef>
              <a:spcAft>
                <a:spcPct val="0"/>
              </a:spcAft>
            </a:pPr>
            <a:r>
              <a:rPr lang="en-US" altLang="en-US" sz="900" dirty="0">
                <a:solidFill>
                  <a:prstClr val="white"/>
                </a:solidFill>
              </a:rPr>
              <a:t>1. 	Schwartz JC. </a:t>
            </a:r>
            <a:r>
              <a:rPr lang="en-US" altLang="en-US" sz="900" i="1" dirty="0">
                <a:solidFill>
                  <a:prstClr val="white"/>
                </a:solidFill>
              </a:rPr>
              <a:t>Int J Antimicrob Agents . </a:t>
            </a:r>
            <a:r>
              <a:rPr lang="en-US" altLang="en-US" sz="900" dirty="0">
                <a:solidFill>
                  <a:prstClr val="white"/>
                </a:solidFill>
              </a:rPr>
              <a:t>2000;14:75-79.</a:t>
            </a:r>
          </a:p>
        </p:txBody>
      </p:sp>
      <p:sp>
        <p:nvSpPr>
          <p:cNvPr id="68611" name="Title 1"/>
          <p:cNvSpPr>
            <a:spLocks noGrp="1"/>
          </p:cNvSpPr>
          <p:nvPr>
            <p:ph type="title" idx="4294967295"/>
          </p:nvPr>
        </p:nvSpPr>
        <p:spPr>
          <a:xfrm>
            <a:off x="459435" y="484188"/>
            <a:ext cx="8307387" cy="927100"/>
          </a:xfrm>
        </p:spPr>
        <p:txBody>
          <a:bodyPr>
            <a:normAutofit fontScale="90000"/>
          </a:bodyPr>
          <a:lstStyle/>
          <a:p>
            <a:r>
              <a:rPr lang="ru-RU" altLang="en-US" sz="2400" b="1" u="sng" dirty="0" smtClean="0">
                <a:solidFill>
                  <a:schemeClr val="accent1">
                    <a:lumMod val="50000"/>
                  </a:schemeClr>
                </a:solidFill>
                <a:latin typeface="Georgia" panose="02040502050405020303" pitchFamily="18" charset="0"/>
              </a:rPr>
              <a:t>РАЦЕКАДОТРИЛ (ГИДРАСЕК) </a:t>
            </a:r>
            <a:r>
              <a:rPr lang="ru-RU" altLang="en-US" sz="2400" b="1" dirty="0" smtClean="0">
                <a:solidFill>
                  <a:schemeClr val="accent1">
                    <a:lumMod val="50000"/>
                  </a:schemeClr>
                </a:solidFill>
                <a:latin typeface="Georgia" panose="02040502050405020303" pitchFamily="18" charset="0"/>
              </a:rPr>
              <a:t/>
            </a:r>
            <a:br>
              <a:rPr lang="ru-RU" altLang="en-US" sz="2400" b="1" dirty="0" smtClean="0">
                <a:solidFill>
                  <a:schemeClr val="accent1">
                    <a:lumMod val="50000"/>
                  </a:schemeClr>
                </a:solidFill>
                <a:latin typeface="Georgia" panose="02040502050405020303" pitchFamily="18" charset="0"/>
              </a:rPr>
            </a:br>
            <a:r>
              <a:rPr lang="ru-RU" altLang="en-US" sz="2000" b="1" dirty="0" smtClean="0">
                <a:solidFill>
                  <a:schemeClr val="accent1">
                    <a:lumMod val="50000"/>
                  </a:schemeClr>
                </a:solidFill>
                <a:latin typeface="Georgia" panose="02040502050405020303" pitchFamily="18" charset="0"/>
              </a:rPr>
              <a:t>НОРМАЛИЗУЕТ </a:t>
            </a:r>
            <a:r>
              <a:rPr lang="ru-RU" altLang="en-US" sz="2000" b="1" dirty="0">
                <a:solidFill>
                  <a:schemeClr val="accent1">
                    <a:lumMod val="50000"/>
                  </a:schemeClr>
                </a:solidFill>
                <a:latin typeface="Georgia" panose="02040502050405020303" pitchFamily="18" charset="0"/>
              </a:rPr>
              <a:t>СЕКРЕЦИЮ ПУТЕМ ПОДДЕРЖАНИЯ АКТИВНОСТИ ЭНКЕФАЛИНОВ</a:t>
            </a:r>
          </a:p>
        </p:txBody>
      </p:sp>
      <p:sp>
        <p:nvSpPr>
          <p:cNvPr id="68612" name="Text Box 15"/>
          <p:cNvSpPr txBox="1">
            <a:spLocks noChangeArrowheads="1"/>
          </p:cNvSpPr>
          <p:nvPr/>
        </p:nvSpPr>
        <p:spPr bwMode="auto">
          <a:xfrm>
            <a:off x="7315200" y="1830188"/>
            <a:ext cx="1619672" cy="53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163" tIns="36081" rIns="72163" bIns="36081">
            <a:spAutoFit/>
          </a:bodyPr>
          <a:lstStyle>
            <a:lvl1pPr defTabSz="722313" eaLnBrk="0" hangingPunct="0">
              <a:defRPr sz="2400">
                <a:solidFill>
                  <a:schemeClr val="tx1"/>
                </a:solidFill>
                <a:latin typeface="Arial" charset="0"/>
                <a:cs typeface="Arial" charset="0"/>
              </a:defRPr>
            </a:lvl1pPr>
            <a:lvl2pPr marL="742950" indent="-285750" defTabSz="722313" eaLnBrk="0" hangingPunct="0">
              <a:defRPr sz="2400">
                <a:solidFill>
                  <a:schemeClr val="tx1"/>
                </a:solidFill>
                <a:latin typeface="Arial" charset="0"/>
                <a:cs typeface="Arial" charset="0"/>
              </a:defRPr>
            </a:lvl2pPr>
            <a:lvl3pPr marL="1143000" indent="-228600" defTabSz="722313" eaLnBrk="0" hangingPunct="0">
              <a:defRPr sz="2400">
                <a:solidFill>
                  <a:schemeClr val="tx1"/>
                </a:solidFill>
                <a:latin typeface="Arial" charset="0"/>
                <a:cs typeface="Arial" charset="0"/>
              </a:defRPr>
            </a:lvl3pPr>
            <a:lvl4pPr marL="1600200" indent="-228600" defTabSz="722313" eaLnBrk="0" hangingPunct="0">
              <a:defRPr sz="2400">
                <a:solidFill>
                  <a:schemeClr val="tx1"/>
                </a:solidFill>
                <a:latin typeface="Arial" charset="0"/>
                <a:cs typeface="Arial" charset="0"/>
              </a:defRPr>
            </a:lvl4pPr>
            <a:lvl5pPr marL="2057400" indent="-228600" defTabSz="722313" eaLnBrk="0" hangingPunct="0">
              <a:defRPr sz="2400">
                <a:solidFill>
                  <a:schemeClr val="tx1"/>
                </a:solidFill>
                <a:latin typeface="Arial" charset="0"/>
                <a:cs typeface="Arial" charset="0"/>
              </a:defRPr>
            </a:lvl5pPr>
            <a:lvl6pPr marL="2514600" indent="-228600" defTabSz="722313" eaLnBrk="0" fontAlgn="base" hangingPunct="0">
              <a:spcBef>
                <a:spcPct val="0"/>
              </a:spcBef>
              <a:spcAft>
                <a:spcPct val="0"/>
              </a:spcAft>
              <a:defRPr sz="2400">
                <a:solidFill>
                  <a:schemeClr val="tx1"/>
                </a:solidFill>
                <a:latin typeface="Arial" charset="0"/>
                <a:cs typeface="Arial" charset="0"/>
              </a:defRPr>
            </a:lvl6pPr>
            <a:lvl7pPr marL="2971800" indent="-228600" defTabSz="722313" eaLnBrk="0" fontAlgn="base" hangingPunct="0">
              <a:spcBef>
                <a:spcPct val="0"/>
              </a:spcBef>
              <a:spcAft>
                <a:spcPct val="0"/>
              </a:spcAft>
              <a:defRPr sz="2400">
                <a:solidFill>
                  <a:schemeClr val="tx1"/>
                </a:solidFill>
                <a:latin typeface="Arial" charset="0"/>
                <a:cs typeface="Arial" charset="0"/>
              </a:defRPr>
            </a:lvl7pPr>
            <a:lvl8pPr marL="3429000" indent="-228600" defTabSz="722313" eaLnBrk="0" fontAlgn="base" hangingPunct="0">
              <a:spcBef>
                <a:spcPct val="0"/>
              </a:spcBef>
              <a:spcAft>
                <a:spcPct val="0"/>
              </a:spcAft>
              <a:defRPr sz="2400">
                <a:solidFill>
                  <a:schemeClr val="tx1"/>
                </a:solidFill>
                <a:latin typeface="Arial" charset="0"/>
                <a:cs typeface="Arial" charset="0"/>
              </a:defRPr>
            </a:lvl8pPr>
            <a:lvl9pPr marL="3886200" indent="-228600" defTabSz="722313"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lnSpc>
                <a:spcPts val="1800"/>
              </a:lnSpc>
              <a:spcBef>
                <a:spcPct val="0"/>
              </a:spcBef>
              <a:spcAft>
                <a:spcPct val="0"/>
              </a:spcAft>
            </a:pPr>
            <a:r>
              <a:rPr lang="ru-RU" altLang="en-US" sz="1400" b="1" dirty="0" smtClean="0">
                <a:solidFill>
                  <a:srgbClr val="000000"/>
                </a:solidFill>
              </a:rPr>
              <a:t>Вирусы</a:t>
            </a:r>
          </a:p>
          <a:p>
            <a:pPr algn="ctr" eaLnBrk="1" fontAlgn="base" hangingPunct="1">
              <a:lnSpc>
                <a:spcPts val="1800"/>
              </a:lnSpc>
              <a:spcBef>
                <a:spcPct val="0"/>
              </a:spcBef>
              <a:spcAft>
                <a:spcPct val="0"/>
              </a:spcAft>
            </a:pPr>
            <a:r>
              <a:rPr lang="ru-RU" altLang="en-US" sz="1400" b="1" dirty="0" smtClean="0">
                <a:solidFill>
                  <a:srgbClr val="000000"/>
                </a:solidFill>
              </a:rPr>
              <a:t>Бактерии</a:t>
            </a:r>
            <a:endParaRPr lang="ru-RU" altLang="en-US" sz="1400" b="1" dirty="0">
              <a:solidFill>
                <a:srgbClr val="000000"/>
              </a:solidFill>
            </a:endParaRPr>
          </a:p>
        </p:txBody>
      </p:sp>
      <p:pic>
        <p:nvPicPr>
          <p:cNvPr id="68613"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11288"/>
            <a:ext cx="8313738"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6"/>
          <p:cNvSpPr txBox="1">
            <a:spLocks noChangeArrowheads="1"/>
          </p:cNvSpPr>
          <p:nvPr/>
        </p:nvSpPr>
        <p:spPr bwMode="auto">
          <a:xfrm>
            <a:off x="468313" y="3987800"/>
            <a:ext cx="127793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163" tIns="36081" rIns="72163" bIns="36081">
            <a:spAutoFit/>
          </a:bodyPr>
          <a:lstStyle>
            <a:lvl1pPr defTabSz="722313" eaLnBrk="0" hangingPunct="0">
              <a:defRPr sz="2400">
                <a:solidFill>
                  <a:schemeClr val="tx1"/>
                </a:solidFill>
                <a:latin typeface="Arial" charset="0"/>
                <a:cs typeface="Arial" charset="0"/>
              </a:defRPr>
            </a:lvl1pPr>
            <a:lvl2pPr marL="742950" indent="-285750" defTabSz="722313" eaLnBrk="0" hangingPunct="0">
              <a:defRPr sz="2400">
                <a:solidFill>
                  <a:schemeClr val="tx1"/>
                </a:solidFill>
                <a:latin typeface="Arial" charset="0"/>
                <a:cs typeface="Arial" charset="0"/>
              </a:defRPr>
            </a:lvl2pPr>
            <a:lvl3pPr marL="1143000" indent="-228600" defTabSz="722313" eaLnBrk="0" hangingPunct="0">
              <a:defRPr sz="2400">
                <a:solidFill>
                  <a:schemeClr val="tx1"/>
                </a:solidFill>
                <a:latin typeface="Arial" charset="0"/>
                <a:cs typeface="Arial" charset="0"/>
              </a:defRPr>
            </a:lvl3pPr>
            <a:lvl4pPr marL="1600200" indent="-228600" defTabSz="722313" eaLnBrk="0" hangingPunct="0">
              <a:defRPr sz="2400">
                <a:solidFill>
                  <a:schemeClr val="tx1"/>
                </a:solidFill>
                <a:latin typeface="Arial" charset="0"/>
                <a:cs typeface="Arial" charset="0"/>
              </a:defRPr>
            </a:lvl4pPr>
            <a:lvl5pPr marL="2057400" indent="-228600" defTabSz="722313" eaLnBrk="0" hangingPunct="0">
              <a:defRPr sz="2400">
                <a:solidFill>
                  <a:schemeClr val="tx1"/>
                </a:solidFill>
                <a:latin typeface="Arial" charset="0"/>
                <a:cs typeface="Arial" charset="0"/>
              </a:defRPr>
            </a:lvl5pPr>
            <a:lvl6pPr marL="2514600" indent="-228600" defTabSz="722313" eaLnBrk="0" fontAlgn="base" hangingPunct="0">
              <a:spcBef>
                <a:spcPct val="0"/>
              </a:spcBef>
              <a:spcAft>
                <a:spcPct val="0"/>
              </a:spcAft>
              <a:defRPr sz="2400">
                <a:solidFill>
                  <a:schemeClr val="tx1"/>
                </a:solidFill>
                <a:latin typeface="Arial" charset="0"/>
                <a:cs typeface="Arial" charset="0"/>
              </a:defRPr>
            </a:lvl6pPr>
            <a:lvl7pPr marL="2971800" indent="-228600" defTabSz="722313" eaLnBrk="0" fontAlgn="base" hangingPunct="0">
              <a:spcBef>
                <a:spcPct val="0"/>
              </a:spcBef>
              <a:spcAft>
                <a:spcPct val="0"/>
              </a:spcAft>
              <a:defRPr sz="2400">
                <a:solidFill>
                  <a:schemeClr val="tx1"/>
                </a:solidFill>
                <a:latin typeface="Arial" charset="0"/>
                <a:cs typeface="Arial" charset="0"/>
              </a:defRPr>
            </a:lvl7pPr>
            <a:lvl8pPr marL="3429000" indent="-228600" defTabSz="722313" eaLnBrk="0" fontAlgn="base" hangingPunct="0">
              <a:spcBef>
                <a:spcPct val="0"/>
              </a:spcBef>
              <a:spcAft>
                <a:spcPct val="0"/>
              </a:spcAft>
              <a:defRPr sz="2400">
                <a:solidFill>
                  <a:schemeClr val="tx1"/>
                </a:solidFill>
                <a:latin typeface="Arial" charset="0"/>
                <a:cs typeface="Arial" charset="0"/>
              </a:defRPr>
            </a:lvl8pPr>
            <a:lvl9pPr marL="3886200" indent="-228600" defTabSz="722313"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lnSpc>
                <a:spcPts val="1800"/>
              </a:lnSpc>
              <a:spcBef>
                <a:spcPct val="0"/>
              </a:spcBef>
              <a:spcAft>
                <a:spcPct val="0"/>
              </a:spcAft>
            </a:pPr>
            <a:r>
              <a:rPr lang="ru-RU" altLang="en-US" sz="1200" b="1" dirty="0">
                <a:solidFill>
                  <a:srgbClr val="000000"/>
                </a:solidFill>
              </a:rPr>
              <a:t>Энкефалины</a:t>
            </a:r>
          </a:p>
        </p:txBody>
      </p:sp>
      <p:sp>
        <p:nvSpPr>
          <p:cNvPr id="68615" name="Line 8"/>
          <p:cNvSpPr>
            <a:spLocks noChangeShapeType="1"/>
          </p:cNvSpPr>
          <p:nvPr/>
        </p:nvSpPr>
        <p:spPr bwMode="auto">
          <a:xfrm>
            <a:off x="2282234" y="5353072"/>
            <a:ext cx="258762" cy="80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000000"/>
              </a:solidFill>
              <a:cs typeface="Arial" charset="0"/>
            </a:endParaRPr>
          </a:p>
        </p:txBody>
      </p:sp>
      <p:sp>
        <p:nvSpPr>
          <p:cNvPr id="68616" name="Line 9"/>
          <p:cNvSpPr>
            <a:spLocks noChangeShapeType="1"/>
          </p:cNvSpPr>
          <p:nvPr/>
        </p:nvSpPr>
        <p:spPr bwMode="auto">
          <a:xfrm>
            <a:off x="3640138" y="5507038"/>
            <a:ext cx="2150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000000"/>
              </a:solidFill>
              <a:cs typeface="Arial" charset="0"/>
            </a:endParaRPr>
          </a:p>
        </p:txBody>
      </p:sp>
      <p:sp>
        <p:nvSpPr>
          <p:cNvPr id="68617" name="Text Box 10"/>
          <p:cNvSpPr txBox="1">
            <a:spLocks noChangeArrowheads="1"/>
          </p:cNvSpPr>
          <p:nvPr/>
        </p:nvSpPr>
        <p:spPr bwMode="auto">
          <a:xfrm>
            <a:off x="2441207" y="5350415"/>
            <a:ext cx="12779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163" tIns="36081" rIns="72163" bIns="36081">
            <a:spAutoFit/>
          </a:bodyPr>
          <a:lstStyle>
            <a:lvl1pPr defTabSz="722313" eaLnBrk="0" hangingPunct="0">
              <a:defRPr sz="2400">
                <a:solidFill>
                  <a:schemeClr val="tx1"/>
                </a:solidFill>
                <a:latin typeface="Arial" charset="0"/>
                <a:cs typeface="Arial" charset="0"/>
              </a:defRPr>
            </a:lvl1pPr>
            <a:lvl2pPr marL="742950" indent="-285750" defTabSz="722313" eaLnBrk="0" hangingPunct="0">
              <a:defRPr sz="2400">
                <a:solidFill>
                  <a:schemeClr val="tx1"/>
                </a:solidFill>
                <a:latin typeface="Arial" charset="0"/>
                <a:cs typeface="Arial" charset="0"/>
              </a:defRPr>
            </a:lvl2pPr>
            <a:lvl3pPr marL="1143000" indent="-228600" defTabSz="722313" eaLnBrk="0" hangingPunct="0">
              <a:defRPr sz="2400">
                <a:solidFill>
                  <a:schemeClr val="tx1"/>
                </a:solidFill>
                <a:latin typeface="Arial" charset="0"/>
                <a:cs typeface="Arial" charset="0"/>
              </a:defRPr>
            </a:lvl3pPr>
            <a:lvl4pPr marL="1600200" indent="-228600" defTabSz="722313" eaLnBrk="0" hangingPunct="0">
              <a:defRPr sz="2400">
                <a:solidFill>
                  <a:schemeClr val="tx1"/>
                </a:solidFill>
                <a:latin typeface="Arial" charset="0"/>
                <a:cs typeface="Arial" charset="0"/>
              </a:defRPr>
            </a:lvl4pPr>
            <a:lvl5pPr marL="2057400" indent="-228600" defTabSz="722313" eaLnBrk="0" hangingPunct="0">
              <a:defRPr sz="2400">
                <a:solidFill>
                  <a:schemeClr val="tx1"/>
                </a:solidFill>
                <a:latin typeface="Arial" charset="0"/>
                <a:cs typeface="Arial" charset="0"/>
              </a:defRPr>
            </a:lvl5pPr>
            <a:lvl6pPr marL="2514600" indent="-228600" defTabSz="722313" eaLnBrk="0" fontAlgn="base" hangingPunct="0">
              <a:spcBef>
                <a:spcPct val="0"/>
              </a:spcBef>
              <a:spcAft>
                <a:spcPct val="0"/>
              </a:spcAft>
              <a:defRPr sz="2400">
                <a:solidFill>
                  <a:schemeClr val="tx1"/>
                </a:solidFill>
                <a:latin typeface="Arial" charset="0"/>
                <a:cs typeface="Arial" charset="0"/>
              </a:defRPr>
            </a:lvl6pPr>
            <a:lvl7pPr marL="2971800" indent="-228600" defTabSz="722313" eaLnBrk="0" fontAlgn="base" hangingPunct="0">
              <a:spcBef>
                <a:spcPct val="0"/>
              </a:spcBef>
              <a:spcAft>
                <a:spcPct val="0"/>
              </a:spcAft>
              <a:defRPr sz="2400">
                <a:solidFill>
                  <a:schemeClr val="tx1"/>
                </a:solidFill>
                <a:latin typeface="Arial" charset="0"/>
                <a:cs typeface="Arial" charset="0"/>
              </a:defRPr>
            </a:lvl7pPr>
            <a:lvl8pPr marL="3429000" indent="-228600" defTabSz="722313" eaLnBrk="0" fontAlgn="base" hangingPunct="0">
              <a:spcBef>
                <a:spcPct val="0"/>
              </a:spcBef>
              <a:spcAft>
                <a:spcPct val="0"/>
              </a:spcAft>
              <a:defRPr sz="2400">
                <a:solidFill>
                  <a:schemeClr val="tx1"/>
                </a:solidFill>
                <a:latin typeface="Arial" charset="0"/>
                <a:cs typeface="Arial" charset="0"/>
              </a:defRPr>
            </a:lvl8pPr>
            <a:lvl9pPr marL="3886200" indent="-228600" defTabSz="722313"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lnSpc>
                <a:spcPts val="1800"/>
              </a:lnSpc>
              <a:spcBef>
                <a:spcPct val="0"/>
              </a:spcBef>
              <a:spcAft>
                <a:spcPct val="0"/>
              </a:spcAft>
            </a:pPr>
            <a:r>
              <a:rPr lang="ru-RU" altLang="en-US" sz="1200" b="1" dirty="0">
                <a:solidFill>
                  <a:srgbClr val="000000"/>
                </a:solidFill>
              </a:rPr>
              <a:t>Энкефалиназа</a:t>
            </a:r>
          </a:p>
        </p:txBody>
      </p:sp>
      <p:sp>
        <p:nvSpPr>
          <p:cNvPr id="68618" name="Line 13"/>
          <p:cNvSpPr>
            <a:spLocks noChangeShapeType="1"/>
          </p:cNvSpPr>
          <p:nvPr/>
        </p:nvSpPr>
        <p:spPr bwMode="auto">
          <a:xfrm flipV="1">
            <a:off x="1135063" y="3756025"/>
            <a:ext cx="223837" cy="260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000000"/>
              </a:solidFill>
              <a:cs typeface="Arial" charset="0"/>
            </a:endParaRPr>
          </a:p>
        </p:txBody>
      </p:sp>
      <p:sp>
        <p:nvSpPr>
          <p:cNvPr id="68619" name="Line 18"/>
          <p:cNvSpPr>
            <a:spLocks noChangeShapeType="1"/>
          </p:cNvSpPr>
          <p:nvPr/>
        </p:nvSpPr>
        <p:spPr bwMode="auto">
          <a:xfrm flipV="1">
            <a:off x="2278063" y="4830763"/>
            <a:ext cx="414337" cy="146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000000"/>
              </a:solidFill>
              <a:cs typeface="Arial" charset="0"/>
            </a:endParaRPr>
          </a:p>
        </p:txBody>
      </p:sp>
      <p:sp>
        <p:nvSpPr>
          <p:cNvPr id="68620" name="Line 19"/>
          <p:cNvSpPr>
            <a:spLocks noChangeShapeType="1"/>
          </p:cNvSpPr>
          <p:nvPr/>
        </p:nvSpPr>
        <p:spPr bwMode="auto">
          <a:xfrm>
            <a:off x="3735388" y="4832350"/>
            <a:ext cx="319087" cy="211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000000"/>
              </a:solidFill>
              <a:cs typeface="Arial" charset="0"/>
            </a:endParaRPr>
          </a:p>
        </p:txBody>
      </p:sp>
      <p:sp>
        <p:nvSpPr>
          <p:cNvPr id="68621" name="Text Box 20"/>
          <p:cNvSpPr txBox="1">
            <a:spLocks noChangeArrowheads="1"/>
          </p:cNvSpPr>
          <p:nvPr/>
        </p:nvSpPr>
        <p:spPr bwMode="auto">
          <a:xfrm>
            <a:off x="2555776" y="4581128"/>
            <a:ext cx="12779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163" tIns="36081" rIns="72163" bIns="36081">
            <a:spAutoFit/>
          </a:bodyPr>
          <a:lstStyle>
            <a:lvl1pPr defTabSz="722313" eaLnBrk="0" hangingPunct="0">
              <a:defRPr sz="2400">
                <a:solidFill>
                  <a:schemeClr val="tx1"/>
                </a:solidFill>
                <a:latin typeface="Arial" charset="0"/>
                <a:cs typeface="Arial" charset="0"/>
              </a:defRPr>
            </a:lvl1pPr>
            <a:lvl2pPr marL="742950" indent="-285750" defTabSz="722313" eaLnBrk="0" hangingPunct="0">
              <a:defRPr sz="2400">
                <a:solidFill>
                  <a:schemeClr val="tx1"/>
                </a:solidFill>
                <a:latin typeface="Arial" charset="0"/>
                <a:cs typeface="Arial" charset="0"/>
              </a:defRPr>
            </a:lvl2pPr>
            <a:lvl3pPr marL="1143000" indent="-228600" defTabSz="722313" eaLnBrk="0" hangingPunct="0">
              <a:defRPr sz="2400">
                <a:solidFill>
                  <a:schemeClr val="tx1"/>
                </a:solidFill>
                <a:latin typeface="Arial" charset="0"/>
                <a:cs typeface="Arial" charset="0"/>
              </a:defRPr>
            </a:lvl3pPr>
            <a:lvl4pPr marL="1600200" indent="-228600" defTabSz="722313" eaLnBrk="0" hangingPunct="0">
              <a:defRPr sz="2400">
                <a:solidFill>
                  <a:schemeClr val="tx1"/>
                </a:solidFill>
                <a:latin typeface="Arial" charset="0"/>
                <a:cs typeface="Arial" charset="0"/>
              </a:defRPr>
            </a:lvl4pPr>
            <a:lvl5pPr marL="2057400" indent="-228600" defTabSz="722313" eaLnBrk="0" hangingPunct="0">
              <a:defRPr sz="2400">
                <a:solidFill>
                  <a:schemeClr val="tx1"/>
                </a:solidFill>
                <a:latin typeface="Arial" charset="0"/>
                <a:cs typeface="Arial" charset="0"/>
              </a:defRPr>
            </a:lvl5pPr>
            <a:lvl6pPr marL="2514600" indent="-228600" defTabSz="722313" eaLnBrk="0" fontAlgn="base" hangingPunct="0">
              <a:spcBef>
                <a:spcPct val="0"/>
              </a:spcBef>
              <a:spcAft>
                <a:spcPct val="0"/>
              </a:spcAft>
              <a:defRPr sz="2400">
                <a:solidFill>
                  <a:schemeClr val="tx1"/>
                </a:solidFill>
                <a:latin typeface="Arial" charset="0"/>
                <a:cs typeface="Arial" charset="0"/>
              </a:defRPr>
            </a:lvl6pPr>
            <a:lvl7pPr marL="2971800" indent="-228600" defTabSz="722313" eaLnBrk="0" fontAlgn="base" hangingPunct="0">
              <a:spcBef>
                <a:spcPct val="0"/>
              </a:spcBef>
              <a:spcAft>
                <a:spcPct val="0"/>
              </a:spcAft>
              <a:defRPr sz="2400">
                <a:solidFill>
                  <a:schemeClr val="tx1"/>
                </a:solidFill>
                <a:latin typeface="Arial" charset="0"/>
                <a:cs typeface="Arial" charset="0"/>
              </a:defRPr>
            </a:lvl7pPr>
            <a:lvl8pPr marL="3429000" indent="-228600" defTabSz="722313" eaLnBrk="0" fontAlgn="base" hangingPunct="0">
              <a:spcBef>
                <a:spcPct val="0"/>
              </a:spcBef>
              <a:spcAft>
                <a:spcPct val="0"/>
              </a:spcAft>
              <a:defRPr sz="2400">
                <a:solidFill>
                  <a:schemeClr val="tx1"/>
                </a:solidFill>
                <a:latin typeface="Arial" charset="0"/>
                <a:cs typeface="Arial" charset="0"/>
              </a:defRPr>
            </a:lvl8pPr>
            <a:lvl9pPr marL="3886200" indent="-228600" defTabSz="722313"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lnSpc>
                <a:spcPts val="1800"/>
              </a:lnSpc>
              <a:spcBef>
                <a:spcPct val="0"/>
              </a:spcBef>
              <a:spcAft>
                <a:spcPct val="0"/>
              </a:spcAft>
            </a:pPr>
            <a:r>
              <a:rPr lang="ru-RU" altLang="en-US" sz="1200" b="1" dirty="0">
                <a:solidFill>
                  <a:srgbClr val="000000"/>
                </a:solidFill>
              </a:rPr>
              <a:t>Рацекадотрил</a:t>
            </a:r>
          </a:p>
        </p:txBody>
      </p:sp>
      <p:sp>
        <p:nvSpPr>
          <p:cNvPr id="68622" name="Text Box 3"/>
          <p:cNvSpPr txBox="1">
            <a:spLocks noChangeArrowheads="1"/>
          </p:cNvSpPr>
          <p:nvPr/>
        </p:nvSpPr>
        <p:spPr bwMode="auto">
          <a:xfrm>
            <a:off x="3640138" y="2700338"/>
            <a:ext cx="29019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163" tIns="36081" rIns="72163" bIns="36081">
            <a:spAutoFit/>
          </a:bodyPr>
          <a:lstStyle>
            <a:lvl1pPr defTabSz="722313" eaLnBrk="0" hangingPunct="0">
              <a:defRPr sz="2400">
                <a:solidFill>
                  <a:schemeClr val="tx1"/>
                </a:solidFill>
                <a:latin typeface="Arial" charset="0"/>
                <a:cs typeface="Arial" charset="0"/>
              </a:defRPr>
            </a:lvl1pPr>
            <a:lvl2pPr marL="742950" indent="-285750" defTabSz="722313" eaLnBrk="0" hangingPunct="0">
              <a:defRPr sz="2400">
                <a:solidFill>
                  <a:schemeClr val="tx1"/>
                </a:solidFill>
                <a:latin typeface="Arial" charset="0"/>
                <a:cs typeface="Arial" charset="0"/>
              </a:defRPr>
            </a:lvl2pPr>
            <a:lvl3pPr marL="1143000" indent="-228600" defTabSz="722313" eaLnBrk="0" hangingPunct="0">
              <a:defRPr sz="2400">
                <a:solidFill>
                  <a:schemeClr val="tx1"/>
                </a:solidFill>
                <a:latin typeface="Arial" charset="0"/>
                <a:cs typeface="Arial" charset="0"/>
              </a:defRPr>
            </a:lvl3pPr>
            <a:lvl4pPr marL="1600200" indent="-228600" defTabSz="722313" eaLnBrk="0" hangingPunct="0">
              <a:defRPr sz="2400">
                <a:solidFill>
                  <a:schemeClr val="tx1"/>
                </a:solidFill>
                <a:latin typeface="Arial" charset="0"/>
                <a:cs typeface="Arial" charset="0"/>
              </a:defRPr>
            </a:lvl4pPr>
            <a:lvl5pPr marL="2057400" indent="-228600" defTabSz="722313" eaLnBrk="0" hangingPunct="0">
              <a:defRPr sz="2400">
                <a:solidFill>
                  <a:schemeClr val="tx1"/>
                </a:solidFill>
                <a:latin typeface="Arial" charset="0"/>
                <a:cs typeface="Arial" charset="0"/>
              </a:defRPr>
            </a:lvl5pPr>
            <a:lvl6pPr marL="2514600" indent="-228600" defTabSz="722313" eaLnBrk="0" fontAlgn="base" hangingPunct="0">
              <a:spcBef>
                <a:spcPct val="0"/>
              </a:spcBef>
              <a:spcAft>
                <a:spcPct val="0"/>
              </a:spcAft>
              <a:defRPr sz="2400">
                <a:solidFill>
                  <a:schemeClr val="tx1"/>
                </a:solidFill>
                <a:latin typeface="Arial" charset="0"/>
                <a:cs typeface="Arial" charset="0"/>
              </a:defRPr>
            </a:lvl6pPr>
            <a:lvl7pPr marL="2971800" indent="-228600" defTabSz="722313" eaLnBrk="0" fontAlgn="base" hangingPunct="0">
              <a:spcBef>
                <a:spcPct val="0"/>
              </a:spcBef>
              <a:spcAft>
                <a:spcPct val="0"/>
              </a:spcAft>
              <a:defRPr sz="2400">
                <a:solidFill>
                  <a:schemeClr val="tx1"/>
                </a:solidFill>
                <a:latin typeface="Arial" charset="0"/>
                <a:cs typeface="Arial" charset="0"/>
              </a:defRPr>
            </a:lvl7pPr>
            <a:lvl8pPr marL="3429000" indent="-228600" defTabSz="722313" eaLnBrk="0" fontAlgn="base" hangingPunct="0">
              <a:spcBef>
                <a:spcPct val="0"/>
              </a:spcBef>
              <a:spcAft>
                <a:spcPct val="0"/>
              </a:spcAft>
              <a:defRPr sz="2400">
                <a:solidFill>
                  <a:schemeClr val="tx1"/>
                </a:solidFill>
                <a:latin typeface="Arial" charset="0"/>
                <a:cs typeface="Arial" charset="0"/>
              </a:defRPr>
            </a:lvl8pPr>
            <a:lvl9pPr marL="3886200" indent="-228600" defTabSz="722313"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lnSpc>
                <a:spcPts val="1800"/>
              </a:lnSpc>
              <a:spcBef>
                <a:spcPct val="0"/>
              </a:spcBef>
              <a:spcAft>
                <a:spcPct val="0"/>
              </a:spcAft>
            </a:pPr>
            <a:r>
              <a:rPr lang="ru-RU" altLang="en-US" sz="1800" b="1" dirty="0">
                <a:solidFill>
                  <a:srgbClr val="000000"/>
                </a:solidFill>
              </a:rPr>
              <a:t>ц</a:t>
            </a:r>
            <a:r>
              <a:rPr lang="fr-FR" altLang="en-US" sz="1800" b="1" dirty="0">
                <a:solidFill>
                  <a:srgbClr val="000000"/>
                </a:solidFill>
              </a:rPr>
              <a:t>A</a:t>
            </a:r>
            <a:r>
              <a:rPr lang="ru-RU" altLang="en-US" sz="1800" b="1" dirty="0">
                <a:solidFill>
                  <a:srgbClr val="000000"/>
                </a:solidFill>
              </a:rPr>
              <a:t>МФ</a:t>
            </a:r>
          </a:p>
        </p:txBody>
      </p:sp>
      <p:sp>
        <p:nvSpPr>
          <p:cNvPr id="68623" name="Text Box 4"/>
          <p:cNvSpPr txBox="1">
            <a:spLocks noChangeArrowheads="1"/>
          </p:cNvSpPr>
          <p:nvPr/>
        </p:nvSpPr>
        <p:spPr bwMode="auto">
          <a:xfrm>
            <a:off x="4554538" y="3614738"/>
            <a:ext cx="17272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163" tIns="36081" rIns="72163" bIns="36081">
            <a:spAutoFit/>
          </a:bodyPr>
          <a:lstStyle>
            <a:lvl1pPr defTabSz="722313" eaLnBrk="0" hangingPunct="0">
              <a:defRPr sz="2400">
                <a:solidFill>
                  <a:schemeClr val="tx1"/>
                </a:solidFill>
                <a:latin typeface="Arial" charset="0"/>
                <a:cs typeface="Arial" charset="0"/>
              </a:defRPr>
            </a:lvl1pPr>
            <a:lvl2pPr marL="742950" indent="-285750" defTabSz="722313" eaLnBrk="0" hangingPunct="0">
              <a:defRPr sz="2400">
                <a:solidFill>
                  <a:schemeClr val="tx1"/>
                </a:solidFill>
                <a:latin typeface="Arial" charset="0"/>
                <a:cs typeface="Arial" charset="0"/>
              </a:defRPr>
            </a:lvl2pPr>
            <a:lvl3pPr marL="1143000" indent="-228600" defTabSz="722313" eaLnBrk="0" hangingPunct="0">
              <a:defRPr sz="2400">
                <a:solidFill>
                  <a:schemeClr val="tx1"/>
                </a:solidFill>
                <a:latin typeface="Arial" charset="0"/>
                <a:cs typeface="Arial" charset="0"/>
              </a:defRPr>
            </a:lvl3pPr>
            <a:lvl4pPr marL="1600200" indent="-228600" defTabSz="722313" eaLnBrk="0" hangingPunct="0">
              <a:defRPr sz="2400">
                <a:solidFill>
                  <a:schemeClr val="tx1"/>
                </a:solidFill>
                <a:latin typeface="Arial" charset="0"/>
                <a:cs typeface="Arial" charset="0"/>
              </a:defRPr>
            </a:lvl4pPr>
            <a:lvl5pPr marL="2057400" indent="-228600" defTabSz="722313" eaLnBrk="0" hangingPunct="0">
              <a:defRPr sz="2400">
                <a:solidFill>
                  <a:schemeClr val="tx1"/>
                </a:solidFill>
                <a:latin typeface="Arial" charset="0"/>
                <a:cs typeface="Arial" charset="0"/>
              </a:defRPr>
            </a:lvl5pPr>
            <a:lvl6pPr marL="2514600" indent="-228600" defTabSz="722313" eaLnBrk="0" fontAlgn="base" hangingPunct="0">
              <a:spcBef>
                <a:spcPct val="0"/>
              </a:spcBef>
              <a:spcAft>
                <a:spcPct val="0"/>
              </a:spcAft>
              <a:defRPr sz="2400">
                <a:solidFill>
                  <a:schemeClr val="tx1"/>
                </a:solidFill>
                <a:latin typeface="Arial" charset="0"/>
                <a:cs typeface="Arial" charset="0"/>
              </a:defRPr>
            </a:lvl6pPr>
            <a:lvl7pPr marL="2971800" indent="-228600" defTabSz="722313" eaLnBrk="0" fontAlgn="base" hangingPunct="0">
              <a:spcBef>
                <a:spcPct val="0"/>
              </a:spcBef>
              <a:spcAft>
                <a:spcPct val="0"/>
              </a:spcAft>
              <a:defRPr sz="2400">
                <a:solidFill>
                  <a:schemeClr val="tx1"/>
                </a:solidFill>
                <a:latin typeface="Arial" charset="0"/>
                <a:cs typeface="Arial" charset="0"/>
              </a:defRPr>
            </a:lvl7pPr>
            <a:lvl8pPr marL="3429000" indent="-228600" defTabSz="722313" eaLnBrk="0" fontAlgn="base" hangingPunct="0">
              <a:spcBef>
                <a:spcPct val="0"/>
              </a:spcBef>
              <a:spcAft>
                <a:spcPct val="0"/>
              </a:spcAft>
              <a:defRPr sz="2400">
                <a:solidFill>
                  <a:schemeClr val="tx1"/>
                </a:solidFill>
                <a:latin typeface="Arial" charset="0"/>
                <a:cs typeface="Arial" charset="0"/>
              </a:defRPr>
            </a:lvl8pPr>
            <a:lvl9pPr marL="3886200" indent="-228600" defTabSz="722313"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lnSpc>
                <a:spcPts val="1800"/>
              </a:lnSpc>
              <a:spcBef>
                <a:spcPct val="0"/>
              </a:spcBef>
              <a:spcAft>
                <a:spcPct val="0"/>
              </a:spcAft>
            </a:pPr>
            <a:r>
              <a:rPr lang="fr-FR" altLang="en-US" sz="1600" b="1" dirty="0">
                <a:solidFill>
                  <a:srgbClr val="000000"/>
                </a:solidFill>
              </a:rPr>
              <a:t>AT</a:t>
            </a:r>
            <a:r>
              <a:rPr lang="ru-RU" altLang="en-US" sz="1600" b="1" dirty="0">
                <a:solidFill>
                  <a:srgbClr val="000000"/>
                </a:solidFill>
              </a:rPr>
              <a:t>Ф</a:t>
            </a:r>
          </a:p>
        </p:txBody>
      </p:sp>
      <p:sp>
        <p:nvSpPr>
          <p:cNvPr id="68624" name="Text Box 11"/>
          <p:cNvSpPr txBox="1">
            <a:spLocks noChangeArrowheads="1"/>
          </p:cNvSpPr>
          <p:nvPr/>
        </p:nvSpPr>
        <p:spPr bwMode="auto">
          <a:xfrm>
            <a:off x="1477963" y="2014538"/>
            <a:ext cx="10271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163" tIns="36081" rIns="72163" bIns="36081">
            <a:spAutoFit/>
          </a:bodyPr>
          <a:lstStyle>
            <a:lvl1pPr defTabSz="722313" eaLnBrk="0" hangingPunct="0">
              <a:defRPr sz="2400">
                <a:solidFill>
                  <a:schemeClr val="tx1"/>
                </a:solidFill>
                <a:latin typeface="Arial" charset="0"/>
                <a:cs typeface="Arial" charset="0"/>
              </a:defRPr>
            </a:lvl1pPr>
            <a:lvl2pPr marL="742950" indent="-285750" defTabSz="722313" eaLnBrk="0" hangingPunct="0">
              <a:defRPr sz="2400">
                <a:solidFill>
                  <a:schemeClr val="tx1"/>
                </a:solidFill>
                <a:latin typeface="Arial" charset="0"/>
                <a:cs typeface="Arial" charset="0"/>
              </a:defRPr>
            </a:lvl2pPr>
            <a:lvl3pPr marL="1143000" indent="-228600" defTabSz="722313" eaLnBrk="0" hangingPunct="0">
              <a:defRPr sz="2400">
                <a:solidFill>
                  <a:schemeClr val="tx1"/>
                </a:solidFill>
                <a:latin typeface="Arial" charset="0"/>
                <a:cs typeface="Arial" charset="0"/>
              </a:defRPr>
            </a:lvl3pPr>
            <a:lvl4pPr marL="1600200" indent="-228600" defTabSz="722313" eaLnBrk="0" hangingPunct="0">
              <a:defRPr sz="2400">
                <a:solidFill>
                  <a:schemeClr val="tx1"/>
                </a:solidFill>
                <a:latin typeface="Arial" charset="0"/>
                <a:cs typeface="Arial" charset="0"/>
              </a:defRPr>
            </a:lvl4pPr>
            <a:lvl5pPr marL="2057400" indent="-228600" defTabSz="722313" eaLnBrk="0" hangingPunct="0">
              <a:defRPr sz="2400">
                <a:solidFill>
                  <a:schemeClr val="tx1"/>
                </a:solidFill>
                <a:latin typeface="Arial" charset="0"/>
                <a:cs typeface="Arial" charset="0"/>
              </a:defRPr>
            </a:lvl5pPr>
            <a:lvl6pPr marL="2514600" indent="-228600" defTabSz="722313" eaLnBrk="0" fontAlgn="base" hangingPunct="0">
              <a:spcBef>
                <a:spcPct val="0"/>
              </a:spcBef>
              <a:spcAft>
                <a:spcPct val="0"/>
              </a:spcAft>
              <a:defRPr sz="2400">
                <a:solidFill>
                  <a:schemeClr val="tx1"/>
                </a:solidFill>
                <a:latin typeface="Arial" charset="0"/>
                <a:cs typeface="Arial" charset="0"/>
              </a:defRPr>
            </a:lvl6pPr>
            <a:lvl7pPr marL="2971800" indent="-228600" defTabSz="722313" eaLnBrk="0" fontAlgn="base" hangingPunct="0">
              <a:spcBef>
                <a:spcPct val="0"/>
              </a:spcBef>
              <a:spcAft>
                <a:spcPct val="0"/>
              </a:spcAft>
              <a:defRPr sz="2400">
                <a:solidFill>
                  <a:schemeClr val="tx1"/>
                </a:solidFill>
                <a:latin typeface="Arial" charset="0"/>
                <a:cs typeface="Arial" charset="0"/>
              </a:defRPr>
            </a:lvl7pPr>
            <a:lvl8pPr marL="3429000" indent="-228600" defTabSz="722313" eaLnBrk="0" fontAlgn="base" hangingPunct="0">
              <a:spcBef>
                <a:spcPct val="0"/>
              </a:spcBef>
              <a:spcAft>
                <a:spcPct val="0"/>
              </a:spcAft>
              <a:defRPr sz="2400">
                <a:solidFill>
                  <a:schemeClr val="tx1"/>
                </a:solidFill>
                <a:latin typeface="Arial" charset="0"/>
                <a:cs typeface="Arial" charset="0"/>
              </a:defRPr>
            </a:lvl8pPr>
            <a:lvl9pPr marL="3886200" indent="-228600" defTabSz="722313"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lnSpc>
                <a:spcPts val="1400"/>
              </a:lnSpc>
              <a:spcBef>
                <a:spcPct val="0"/>
              </a:spcBef>
              <a:spcAft>
                <a:spcPct val="0"/>
              </a:spcAft>
            </a:pPr>
            <a:r>
              <a:rPr lang="ru-RU" altLang="en-US" sz="1200" b="1" dirty="0">
                <a:solidFill>
                  <a:srgbClr val="000000"/>
                </a:solidFill>
              </a:rPr>
              <a:t>Дельта рецептор</a:t>
            </a:r>
          </a:p>
        </p:txBody>
      </p:sp>
      <p:sp>
        <p:nvSpPr>
          <p:cNvPr id="68625" name="Line 12"/>
          <p:cNvSpPr>
            <a:spLocks noChangeShapeType="1"/>
          </p:cNvSpPr>
          <p:nvPr/>
        </p:nvSpPr>
        <p:spPr bwMode="auto">
          <a:xfrm flipH="1" flipV="1">
            <a:off x="2058988" y="2452688"/>
            <a:ext cx="396875" cy="276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dirty="0">
              <a:solidFill>
                <a:srgbClr val="000000"/>
              </a:solidFill>
              <a:cs typeface="Arial" charset="0"/>
            </a:endParaRPr>
          </a:p>
        </p:txBody>
      </p:sp>
      <p:sp>
        <p:nvSpPr>
          <p:cNvPr id="2" name="Slide Number Placeholder 1"/>
          <p:cNvSpPr>
            <a:spLocks noGrp="1"/>
          </p:cNvSpPr>
          <p:nvPr>
            <p:ph type="sldNum" sz="quarter" idx="12"/>
          </p:nvPr>
        </p:nvSpPr>
        <p:spPr>
          <a:xfrm>
            <a:off x="4267200" y="0"/>
            <a:ext cx="1332156" cy="365125"/>
          </a:xfrm>
        </p:spPr>
        <p:txBody>
          <a:bodyPr/>
          <a:lstStyle/>
          <a:p>
            <a:fld id="{A2885E78-1F86-4A3D-9EE1-B0103B1CEF15}" type="slidenum">
              <a:rPr lang="en-US" smtClean="0">
                <a:solidFill>
                  <a:srgbClr val="000000"/>
                </a:solidFill>
              </a:rPr>
              <a:pPr/>
              <a:t>22</a:t>
            </a:fld>
            <a:endParaRPr lang="en-US" dirty="0">
              <a:solidFill>
                <a:srgbClr val="000000"/>
              </a:solidFill>
            </a:endParaRPr>
          </a:p>
        </p:txBody>
      </p:sp>
      <p:sp>
        <p:nvSpPr>
          <p:cNvPr id="19" name="TextBox 18"/>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361302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600200"/>
            <a:ext cx="8229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1"/>
          <p:cNvSpPr txBox="1"/>
          <p:nvPr/>
        </p:nvSpPr>
        <p:spPr>
          <a:xfrm>
            <a:off x="506986" y="381000"/>
            <a:ext cx="8141186" cy="1414233"/>
          </a:xfrm>
          <a:prstGeom prst="rect">
            <a:avLst/>
          </a:prstGeom>
          <a:noFill/>
        </p:spPr>
        <p:txBody>
          <a:bodyPr wrap="square" lIns="0" tIns="0" rIns="0" bIns="0" rtlCol="0">
            <a:spAutoFit/>
          </a:bodyPr>
          <a:lstStyle/>
          <a:p>
            <a:pPr>
              <a:tabLst>
                <a:tab pos="165100" algn="l"/>
              </a:tabLst>
            </a:pPr>
            <a:r>
              <a:rPr lang="ru-RU" altLang="zh-CN" sz="2795" b="1" dirty="0" smtClean="0">
                <a:solidFill>
                  <a:srgbClr val="00B050">
                    <a:lumMod val="50000"/>
                  </a:srgbClr>
                </a:solidFill>
                <a:latin typeface="Georgia" panose="02040502050405020303" pitchFamily="18" charset="0"/>
                <a:cs typeface="Arial" panose="020B0604020202020204" pitchFamily="34" charset="0"/>
              </a:rPr>
              <a:t>Рацекадотрил </a:t>
            </a:r>
            <a:r>
              <a:rPr lang="en-US" altLang="zh-CN" sz="2795" b="1" dirty="0" smtClean="0">
                <a:solidFill>
                  <a:srgbClr val="00B050">
                    <a:lumMod val="50000"/>
                  </a:srgbClr>
                </a:solidFill>
                <a:latin typeface="Georgia" panose="02040502050405020303" pitchFamily="18" charset="0"/>
                <a:cs typeface="Arial" panose="020B0604020202020204" pitchFamily="34" charset="0"/>
              </a:rPr>
              <a:t>(</a:t>
            </a:r>
            <a:r>
              <a:rPr lang="ru-RU" altLang="zh-CN" sz="2795" b="1" dirty="0" smtClean="0">
                <a:solidFill>
                  <a:srgbClr val="00B050">
                    <a:lumMod val="50000"/>
                  </a:srgbClr>
                </a:solidFill>
                <a:latin typeface="Georgia" panose="02040502050405020303" pitchFamily="18" charset="0"/>
                <a:cs typeface="Arial" panose="020B0604020202020204" pitchFamily="34" charset="0"/>
              </a:rPr>
              <a:t>ГИДРАСЕК</a:t>
            </a:r>
            <a:r>
              <a:rPr lang="en-US" altLang="zh-CN" sz="2795" b="1" dirty="0" smtClean="0">
                <a:solidFill>
                  <a:srgbClr val="00B050">
                    <a:lumMod val="50000"/>
                  </a:srgbClr>
                </a:solidFill>
                <a:latin typeface="Georgia" panose="02040502050405020303" pitchFamily="18" charset="0"/>
                <a:cs typeface="Arial" panose="020B0604020202020204" pitchFamily="34" charset="0"/>
              </a:rPr>
              <a:t>):</a:t>
            </a:r>
            <a:endParaRPr lang="ru-RU" altLang="zh-CN" sz="2795" b="1" dirty="0" smtClean="0">
              <a:solidFill>
                <a:srgbClr val="00B050">
                  <a:lumMod val="50000"/>
                </a:srgbClr>
              </a:solidFill>
              <a:latin typeface="Georgia" panose="02040502050405020303" pitchFamily="18" charset="0"/>
              <a:cs typeface="Arial" panose="020B0604020202020204" pitchFamily="34" charset="0"/>
            </a:endParaRPr>
          </a:p>
          <a:p>
            <a:pPr>
              <a:tabLst>
                <a:tab pos="165100" algn="l"/>
              </a:tabLst>
            </a:pPr>
            <a:r>
              <a:rPr lang="ru-RU" altLang="zh-CN" b="1" dirty="0" smtClean="0">
                <a:solidFill>
                  <a:srgbClr val="00B050">
                    <a:lumMod val="50000"/>
                  </a:srgbClr>
                </a:solidFill>
                <a:latin typeface="Georgia" panose="02040502050405020303" pitchFamily="18" charset="0"/>
                <a:cs typeface="Arial" panose="020B0604020202020204" pitchFamily="34" charset="0"/>
              </a:rPr>
              <a:t>Селективный </a:t>
            </a:r>
            <a:r>
              <a:rPr lang="ru-RU" altLang="zh-CN" b="1" dirty="0">
                <a:solidFill>
                  <a:srgbClr val="00B050">
                    <a:lumMod val="50000"/>
                  </a:srgbClr>
                </a:solidFill>
                <a:latin typeface="Georgia" panose="02040502050405020303" pitchFamily="18" charset="0"/>
                <a:cs typeface="Arial" panose="020B0604020202020204" pitchFamily="34" charset="0"/>
              </a:rPr>
              <a:t>ингибитор </a:t>
            </a:r>
            <a:r>
              <a:rPr lang="ru-RU" altLang="zh-CN" b="1" dirty="0" err="1">
                <a:solidFill>
                  <a:srgbClr val="00B050">
                    <a:lumMod val="50000"/>
                  </a:srgbClr>
                </a:solidFill>
                <a:latin typeface="Georgia" panose="02040502050405020303" pitchFamily="18" charset="0"/>
                <a:cs typeface="Arial" panose="020B0604020202020204" pitchFamily="34" charset="0"/>
              </a:rPr>
              <a:t>энкефалиназы</a:t>
            </a:r>
            <a:r>
              <a:rPr lang="ru-RU" altLang="zh-CN" b="1" dirty="0">
                <a:solidFill>
                  <a:srgbClr val="00B050">
                    <a:lumMod val="50000"/>
                  </a:srgbClr>
                </a:solidFill>
                <a:latin typeface="Georgia" panose="02040502050405020303" pitchFamily="18" charset="0"/>
                <a:cs typeface="Arial" panose="020B0604020202020204" pitchFamily="34" charset="0"/>
              </a:rPr>
              <a:t>, </a:t>
            </a:r>
            <a:r>
              <a:rPr lang="ru-RU" altLang="zh-CN" b="1" dirty="0" smtClean="0">
                <a:solidFill>
                  <a:srgbClr val="00B050">
                    <a:lumMod val="50000"/>
                  </a:srgbClr>
                </a:solidFill>
                <a:latin typeface="Georgia" panose="02040502050405020303" pitchFamily="18" charset="0"/>
                <a:cs typeface="Arial" panose="020B0604020202020204" pitchFamily="34" charset="0"/>
              </a:rPr>
              <a:t>снижающий гиперсекрецию </a:t>
            </a:r>
            <a:r>
              <a:rPr lang="ru-RU" altLang="zh-CN" b="1" dirty="0">
                <a:solidFill>
                  <a:srgbClr val="00B050">
                    <a:lumMod val="50000"/>
                  </a:srgbClr>
                </a:solidFill>
                <a:latin typeface="Georgia" panose="02040502050405020303" pitchFamily="18" charset="0"/>
                <a:cs typeface="Arial" panose="020B0604020202020204" pitchFamily="34" charset="0"/>
              </a:rPr>
              <a:t>в кишечнике</a:t>
            </a:r>
            <a:endParaRPr lang="en-US" altLang="zh-CN" b="1" dirty="0">
              <a:solidFill>
                <a:srgbClr val="00B050">
                  <a:lumMod val="50000"/>
                </a:srgbClr>
              </a:solidFill>
              <a:latin typeface="Georgia" panose="02040502050405020303" pitchFamily="18" charset="0"/>
              <a:cs typeface="Arial" panose="020B0604020202020204" pitchFamily="34" charset="0"/>
            </a:endParaRPr>
          </a:p>
          <a:p>
            <a:endParaRPr lang="en-US" altLang="zh-CN" sz="2795" dirty="0" smtClean="0">
              <a:solidFill>
                <a:srgbClr val="00B050">
                  <a:lumMod val="50000"/>
                </a:srgbClr>
              </a:solidFill>
              <a:latin typeface="Georgia" panose="02040502050405020303" pitchFamily="18" charset="0"/>
              <a:cs typeface="Arial" panose="020B0604020202020204" pitchFamily="34" charset="0"/>
            </a:endParaRPr>
          </a:p>
        </p:txBody>
      </p:sp>
      <p:sp>
        <p:nvSpPr>
          <p:cNvPr id="4" name="TextBox 1"/>
          <p:cNvSpPr txBox="1"/>
          <p:nvPr/>
        </p:nvSpPr>
        <p:spPr>
          <a:xfrm>
            <a:off x="990600" y="6716903"/>
            <a:ext cx="2526333" cy="138692"/>
          </a:xfrm>
          <a:prstGeom prst="rect">
            <a:avLst/>
          </a:prstGeom>
          <a:noFill/>
        </p:spPr>
        <p:txBody>
          <a:bodyPr wrap="square" lIns="0" tIns="0" rIns="0" bIns="0" rtlCol="0">
            <a:spAutoFit/>
          </a:bodyPr>
          <a:lstStyle/>
          <a:p>
            <a:r>
              <a:rPr lang="en-US" altLang="zh-CN" sz="900" dirty="0" smtClean="0">
                <a:solidFill>
                  <a:prstClr val="white"/>
                </a:solidFill>
                <a:latin typeface="Arial" panose="020B0604020202020204" pitchFamily="34" charset="0"/>
                <a:cs typeface="Arial" panose="020B0604020202020204" pitchFamily="34" charset="0"/>
              </a:rPr>
              <a:t>Drugs in focus. Wolters Kluwer Health. 2009.</a:t>
            </a:r>
          </a:p>
        </p:txBody>
      </p:sp>
      <p:sp>
        <p:nvSpPr>
          <p:cNvPr id="5" name="Slide Number Placeholder 4"/>
          <p:cNvSpPr>
            <a:spLocks noGrp="1"/>
          </p:cNvSpPr>
          <p:nvPr>
            <p:ph type="sldNum" sz="quarter" idx="12"/>
          </p:nvPr>
        </p:nvSpPr>
        <p:spPr>
          <a:xfrm>
            <a:off x="4572001" y="2569"/>
            <a:ext cx="1332156" cy="365125"/>
          </a:xfrm>
        </p:spPr>
        <p:txBody>
          <a:bodyPr/>
          <a:lstStyle/>
          <a:p>
            <a:fld id="{A2885E78-1F86-4A3D-9EE1-B0103B1CEF15}" type="slidenum">
              <a:rPr lang="en-US" smtClean="0">
                <a:solidFill>
                  <a:srgbClr val="000000"/>
                </a:solidFill>
              </a:rPr>
              <a:pPr/>
              <a:t>23</a:t>
            </a:fld>
            <a:endParaRPr lang="en-US" dirty="0">
              <a:solidFill>
                <a:srgbClr val="000000"/>
              </a:solidFill>
            </a:endParaRPr>
          </a:p>
        </p:txBody>
      </p:sp>
      <p:sp>
        <p:nvSpPr>
          <p:cNvPr id="6" name="TextBox 5"/>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864467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505295" y="228600"/>
            <a:ext cx="7712075" cy="927100"/>
          </a:xfrm>
        </p:spPr>
        <p:txBody>
          <a:bodyPr>
            <a:normAutofit/>
          </a:bodyPr>
          <a:lstStyle/>
          <a:p>
            <a:r>
              <a:rPr lang="ru-RU" altLang="en-US" sz="2000" b="1" dirty="0" smtClean="0">
                <a:solidFill>
                  <a:schemeClr val="accent1">
                    <a:lumMod val="50000"/>
                  </a:schemeClr>
                </a:solidFill>
                <a:latin typeface="Georgia" panose="02040502050405020303" pitchFamily="18" charset="0"/>
              </a:rPr>
              <a:t>ГИДРАСЕК (</a:t>
            </a:r>
            <a:r>
              <a:rPr lang="ru-RU" altLang="en-US" sz="2000" b="1" dirty="0" err="1" smtClean="0">
                <a:solidFill>
                  <a:schemeClr val="accent1">
                    <a:lumMod val="50000"/>
                  </a:schemeClr>
                </a:solidFill>
                <a:latin typeface="Georgia" panose="02040502050405020303" pitchFamily="18" charset="0"/>
              </a:rPr>
              <a:t>рацекадотрил</a:t>
            </a:r>
            <a:r>
              <a:rPr lang="ru-RU" altLang="en-US" sz="2000" b="1" dirty="0" smtClean="0">
                <a:solidFill>
                  <a:schemeClr val="accent1">
                    <a:lumMod val="50000"/>
                  </a:schemeClr>
                </a:solidFill>
                <a:latin typeface="Georgia" panose="02040502050405020303" pitchFamily="18" charset="0"/>
              </a:rPr>
              <a:t>)</a:t>
            </a:r>
            <a:br>
              <a:rPr lang="ru-RU" altLang="en-US" sz="2000" b="1" dirty="0" smtClean="0">
                <a:solidFill>
                  <a:schemeClr val="accent1">
                    <a:lumMod val="50000"/>
                  </a:schemeClr>
                </a:solidFill>
                <a:latin typeface="Georgia" panose="02040502050405020303" pitchFamily="18" charset="0"/>
              </a:rPr>
            </a:br>
            <a:endParaRPr lang="en-US" altLang="en-US" sz="2000" b="1" dirty="0">
              <a:solidFill>
                <a:schemeClr val="accent1">
                  <a:lumMod val="50000"/>
                </a:schemeClr>
              </a:solidFill>
              <a:latin typeface="Georgia" panose="02040502050405020303" pitchFamily="18" charset="0"/>
            </a:endParaRPr>
          </a:p>
        </p:txBody>
      </p:sp>
      <p:sp>
        <p:nvSpPr>
          <p:cNvPr id="62467" name="Rectangle 3"/>
          <p:cNvSpPr>
            <a:spLocks noGrp="1" noChangeArrowheads="1"/>
          </p:cNvSpPr>
          <p:nvPr>
            <p:ph type="body" idx="4294967295"/>
          </p:nvPr>
        </p:nvSpPr>
        <p:spPr>
          <a:xfrm>
            <a:off x="533400" y="1066800"/>
            <a:ext cx="8351763" cy="1417637"/>
          </a:xfrm>
        </p:spPr>
        <p:txBody>
          <a:bodyPr>
            <a:normAutofit/>
          </a:bodyPr>
          <a:lstStyle/>
          <a:p>
            <a:pPr>
              <a:buFont typeface="Wingdings" panose="05000000000000000000" pitchFamily="2" charset="2"/>
              <a:buChar char="q"/>
            </a:pPr>
            <a:r>
              <a:rPr lang="ru-RU" altLang="en-US" sz="1600" dirty="0">
                <a:solidFill>
                  <a:schemeClr val="tx1"/>
                </a:solidFill>
                <a:latin typeface="Georgia" panose="02040502050405020303" pitchFamily="18" charset="0"/>
                <a:ea typeface="+mj-ea"/>
                <a:cs typeface="+mj-cs"/>
              </a:rPr>
              <a:t>БЫСТРОЕ НАЧАЛО ДЕЙСТВИЯ: НАЧАЛО ИНГИБИРОВАНИЯ ЭНКЕФАЛИНАЗЫ ЧЕРЕЗ 30 МИНУТ </a:t>
            </a:r>
            <a:r>
              <a:rPr lang="ru-RU" altLang="en-US" sz="1600" dirty="0" smtClean="0">
                <a:solidFill>
                  <a:schemeClr val="tx1"/>
                </a:solidFill>
                <a:latin typeface="Georgia" panose="02040502050405020303" pitchFamily="18" charset="0"/>
                <a:ea typeface="+mj-ea"/>
                <a:cs typeface="+mj-cs"/>
              </a:rPr>
              <a:t>  </a:t>
            </a:r>
          </a:p>
          <a:p>
            <a:pPr>
              <a:buFont typeface="Wingdings" panose="05000000000000000000" pitchFamily="2" charset="2"/>
              <a:buChar char="q"/>
            </a:pPr>
            <a:r>
              <a:rPr lang="ru-RU" altLang="en-US" sz="1600" dirty="0" smtClean="0">
                <a:solidFill>
                  <a:schemeClr val="tx1"/>
                </a:solidFill>
                <a:latin typeface="Georgia" panose="02040502050405020303" pitchFamily="18" charset="0"/>
                <a:ea typeface="+mj-ea"/>
                <a:cs typeface="+mj-cs"/>
              </a:rPr>
              <a:t>АНТИСЕКРЕТОРНЫЙ </a:t>
            </a:r>
            <a:r>
              <a:rPr lang="ru-RU" altLang="en-US" sz="1600" dirty="0">
                <a:solidFill>
                  <a:schemeClr val="tx1"/>
                </a:solidFill>
                <a:latin typeface="Georgia" panose="02040502050405020303" pitchFamily="18" charset="0"/>
                <a:ea typeface="+mj-ea"/>
                <a:cs typeface="+mj-cs"/>
              </a:rPr>
              <a:t>ЭФФЕКТ В ТЕЧЕНИЕ 8 ЧАСОВ</a:t>
            </a:r>
            <a:endParaRPr lang="en-US" altLang="zh-CN" sz="1600" dirty="0">
              <a:solidFill>
                <a:schemeClr val="tx1"/>
              </a:solidFill>
              <a:latin typeface="Georgia" panose="02040502050405020303" pitchFamily="18" charset="0"/>
              <a:cs typeface="Arial" panose="020B0604020202020204" pitchFamily="34" charset="0"/>
            </a:endParaRPr>
          </a:p>
        </p:txBody>
      </p:sp>
      <p:grpSp>
        <p:nvGrpSpPr>
          <p:cNvPr id="62468" name="Group 3"/>
          <p:cNvGrpSpPr>
            <a:grpSpLocks/>
          </p:cNvGrpSpPr>
          <p:nvPr/>
        </p:nvGrpSpPr>
        <p:grpSpPr bwMode="auto">
          <a:xfrm>
            <a:off x="5688013" y="3081338"/>
            <a:ext cx="511175" cy="136525"/>
            <a:chOff x="5688486" y="3080964"/>
            <a:chExt cx="511262" cy="136303"/>
          </a:xfrm>
        </p:grpSpPr>
        <p:sp>
          <p:nvSpPr>
            <p:cNvPr id="62546" name="Rectangle 92"/>
            <p:cNvSpPr>
              <a:spLocks noChangeArrowheads="1"/>
            </p:cNvSpPr>
            <p:nvPr/>
          </p:nvSpPr>
          <p:spPr bwMode="auto">
            <a:xfrm>
              <a:off x="5888730" y="3080964"/>
              <a:ext cx="110774" cy="136303"/>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cxnSp>
          <p:nvCxnSpPr>
            <p:cNvPr id="62547" name="Straight Connector 93"/>
            <p:cNvCxnSpPr>
              <a:cxnSpLocks noChangeShapeType="1"/>
            </p:cNvCxnSpPr>
            <p:nvPr/>
          </p:nvCxnSpPr>
          <p:spPr bwMode="auto">
            <a:xfrm flipH="1">
              <a:off x="5688486" y="3149114"/>
              <a:ext cx="511262"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62469" name="Group 4"/>
          <p:cNvGrpSpPr>
            <a:grpSpLocks/>
          </p:cNvGrpSpPr>
          <p:nvPr/>
        </p:nvGrpSpPr>
        <p:grpSpPr bwMode="auto">
          <a:xfrm>
            <a:off x="838200" y="2693988"/>
            <a:ext cx="7020420" cy="2989237"/>
            <a:chOff x="1352558" y="2694257"/>
            <a:chExt cx="6505478" cy="2989238"/>
          </a:xfrm>
        </p:grpSpPr>
        <p:grpSp>
          <p:nvGrpSpPr>
            <p:cNvPr id="62474" name="Group 8"/>
            <p:cNvGrpSpPr>
              <a:grpSpLocks noChangeAspect="1"/>
            </p:cNvGrpSpPr>
            <p:nvPr/>
          </p:nvGrpSpPr>
          <p:grpSpPr bwMode="auto">
            <a:xfrm>
              <a:off x="2023646" y="3241967"/>
              <a:ext cx="4953568" cy="1821162"/>
              <a:chOff x="1490" y="1984"/>
              <a:chExt cx="2616" cy="962"/>
            </a:xfrm>
          </p:grpSpPr>
          <p:sp>
            <p:nvSpPr>
              <p:cNvPr id="62544" name="AutoShape 7"/>
              <p:cNvSpPr>
                <a:spLocks noChangeAspect="1" noChangeArrowheads="1" noTextEdit="1"/>
              </p:cNvSpPr>
              <p:nvPr/>
            </p:nvSpPr>
            <p:spPr bwMode="auto">
              <a:xfrm>
                <a:off x="1490" y="1984"/>
                <a:ext cx="2616" cy="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a:solidFill>
                    <a:srgbClr val="000000"/>
                  </a:solidFill>
                  <a:cs typeface="Arial" charset="0"/>
                </a:endParaRPr>
              </a:p>
            </p:txBody>
          </p:sp>
          <p:sp>
            <p:nvSpPr>
              <p:cNvPr id="62545" name="Freeform 9"/>
              <p:cNvSpPr>
                <a:spLocks/>
              </p:cNvSpPr>
              <p:nvPr/>
            </p:nvSpPr>
            <p:spPr bwMode="auto">
              <a:xfrm>
                <a:off x="1506" y="1984"/>
                <a:ext cx="2598" cy="962"/>
              </a:xfrm>
              <a:custGeom>
                <a:avLst/>
                <a:gdLst>
                  <a:gd name="T0" fmla="*/ 0 w 10000"/>
                  <a:gd name="T1" fmla="*/ 0 h 10105"/>
                  <a:gd name="T2" fmla="*/ 0 w 10000"/>
                  <a:gd name="T3" fmla="*/ 0 h 10105"/>
                  <a:gd name="T4" fmla="*/ 0 w 10000"/>
                  <a:gd name="T5" fmla="*/ 0 h 10105"/>
                  <a:gd name="T6" fmla="*/ 0 w 10000"/>
                  <a:gd name="T7" fmla="*/ 0 h 10105"/>
                  <a:gd name="T8" fmla="*/ 0 w 10000"/>
                  <a:gd name="T9" fmla="*/ 0 h 10105"/>
                  <a:gd name="T10" fmla="*/ 0 w 10000"/>
                  <a:gd name="T11" fmla="*/ 0 h 10105"/>
                  <a:gd name="T12" fmla="*/ 0 w 10000"/>
                  <a:gd name="T13" fmla="*/ 0 h 10105"/>
                  <a:gd name="T14" fmla="*/ 0 w 10000"/>
                  <a:gd name="T15" fmla="*/ 0 h 10105"/>
                  <a:gd name="T16" fmla="*/ 0 w 10000"/>
                  <a:gd name="T17" fmla="*/ 0 h 10105"/>
                  <a:gd name="T18" fmla="*/ 0 w 10000"/>
                  <a:gd name="T19" fmla="*/ 0 h 10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00"/>
                  <a:gd name="T31" fmla="*/ 0 h 10105"/>
                  <a:gd name="T32" fmla="*/ 10000 w 10000"/>
                  <a:gd name="T33" fmla="*/ 10105 h 10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00" h="10105">
                    <a:moveTo>
                      <a:pt x="10000" y="9959"/>
                    </a:moveTo>
                    <a:lnTo>
                      <a:pt x="4180" y="9086"/>
                    </a:lnTo>
                    <a:lnTo>
                      <a:pt x="3310" y="7668"/>
                    </a:lnTo>
                    <a:lnTo>
                      <a:pt x="2456" y="5010"/>
                    </a:lnTo>
                    <a:lnTo>
                      <a:pt x="1663" y="704"/>
                    </a:lnTo>
                    <a:cubicBezTo>
                      <a:pt x="1424" y="722"/>
                      <a:pt x="1262" y="612"/>
                      <a:pt x="1031" y="734"/>
                    </a:cubicBezTo>
                    <a:cubicBezTo>
                      <a:pt x="918" y="413"/>
                      <a:pt x="759" y="322"/>
                      <a:pt x="646" y="0"/>
                    </a:cubicBezTo>
                    <a:lnTo>
                      <a:pt x="392" y="31"/>
                    </a:lnTo>
                    <a:cubicBezTo>
                      <a:pt x="308" y="1128"/>
                      <a:pt x="276" y="2475"/>
                      <a:pt x="192" y="3571"/>
                    </a:cubicBezTo>
                    <a:cubicBezTo>
                      <a:pt x="130" y="5735"/>
                      <a:pt x="61" y="7941"/>
                      <a:pt x="0" y="10105"/>
                    </a:cubicBezTo>
                  </a:path>
                </a:pathLst>
              </a:cu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dirty="0">
                  <a:solidFill>
                    <a:srgbClr val="000000"/>
                  </a:solidFill>
                  <a:cs typeface="Arial" charset="0"/>
                </a:endParaRPr>
              </a:p>
            </p:txBody>
          </p:sp>
        </p:grpSp>
        <p:cxnSp>
          <p:nvCxnSpPr>
            <p:cNvPr id="62475" name="Straight Connector 6"/>
            <p:cNvCxnSpPr>
              <a:cxnSpLocks noChangeShapeType="1"/>
            </p:cNvCxnSpPr>
            <p:nvPr/>
          </p:nvCxnSpPr>
          <p:spPr bwMode="auto">
            <a:xfrm>
              <a:off x="2042587" y="2788569"/>
              <a:ext cx="11355" cy="227455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2476" name="Straight Connector 10"/>
            <p:cNvCxnSpPr>
              <a:cxnSpLocks noChangeShapeType="1"/>
            </p:cNvCxnSpPr>
            <p:nvPr/>
          </p:nvCxnSpPr>
          <p:spPr bwMode="auto">
            <a:xfrm>
              <a:off x="1944117" y="4601212"/>
              <a:ext cx="10604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2477" name="Straight Connector 15"/>
            <p:cNvCxnSpPr>
              <a:cxnSpLocks noChangeShapeType="1"/>
            </p:cNvCxnSpPr>
            <p:nvPr/>
          </p:nvCxnSpPr>
          <p:spPr bwMode="auto">
            <a:xfrm>
              <a:off x="1944117" y="4135510"/>
              <a:ext cx="10604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2478" name="Straight Connector 16"/>
            <p:cNvCxnSpPr>
              <a:cxnSpLocks noChangeShapeType="1"/>
            </p:cNvCxnSpPr>
            <p:nvPr/>
          </p:nvCxnSpPr>
          <p:spPr bwMode="auto">
            <a:xfrm>
              <a:off x="1944117" y="3711455"/>
              <a:ext cx="10604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2479" name="Straight Connector 17"/>
            <p:cNvCxnSpPr>
              <a:cxnSpLocks noChangeShapeType="1"/>
            </p:cNvCxnSpPr>
            <p:nvPr/>
          </p:nvCxnSpPr>
          <p:spPr bwMode="auto">
            <a:xfrm>
              <a:off x="1944117" y="3253325"/>
              <a:ext cx="10604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2480" name="Straight Connector 18"/>
            <p:cNvCxnSpPr>
              <a:cxnSpLocks noChangeShapeType="1"/>
            </p:cNvCxnSpPr>
            <p:nvPr/>
          </p:nvCxnSpPr>
          <p:spPr bwMode="auto">
            <a:xfrm>
              <a:off x="1944117" y="2791409"/>
              <a:ext cx="10604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2481" name="Rectangle 11"/>
            <p:cNvSpPr>
              <a:spLocks noChangeArrowheads="1"/>
            </p:cNvSpPr>
            <p:nvPr/>
          </p:nvSpPr>
          <p:spPr bwMode="auto">
            <a:xfrm>
              <a:off x="2085188" y="3771088"/>
              <a:ext cx="110774" cy="136303"/>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sp>
          <p:nvSpPr>
            <p:cNvPr id="62482" name="Rectangle 20"/>
            <p:cNvSpPr>
              <a:spLocks noChangeArrowheads="1"/>
            </p:cNvSpPr>
            <p:nvPr/>
          </p:nvSpPr>
          <p:spPr bwMode="auto">
            <a:xfrm>
              <a:off x="2187440" y="3163403"/>
              <a:ext cx="110774" cy="136303"/>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sp>
          <p:nvSpPr>
            <p:cNvPr id="62483" name="Rectangle 21"/>
            <p:cNvSpPr>
              <a:spLocks noChangeArrowheads="1"/>
            </p:cNvSpPr>
            <p:nvPr/>
          </p:nvSpPr>
          <p:spPr bwMode="auto">
            <a:xfrm>
              <a:off x="2298214" y="3149204"/>
              <a:ext cx="110774" cy="136303"/>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sp>
          <p:nvSpPr>
            <p:cNvPr id="62484" name="Rectangle 22"/>
            <p:cNvSpPr>
              <a:spLocks noChangeArrowheads="1"/>
            </p:cNvSpPr>
            <p:nvPr/>
          </p:nvSpPr>
          <p:spPr bwMode="auto">
            <a:xfrm>
              <a:off x="2400467" y="3194639"/>
              <a:ext cx="110774" cy="136303"/>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sp>
          <p:nvSpPr>
            <p:cNvPr id="62485" name="Rectangle 23"/>
            <p:cNvSpPr>
              <a:spLocks noChangeArrowheads="1"/>
            </p:cNvSpPr>
            <p:nvPr/>
          </p:nvSpPr>
          <p:spPr bwMode="auto">
            <a:xfrm>
              <a:off x="2497038" y="3311065"/>
              <a:ext cx="110774" cy="136303"/>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sp>
          <p:nvSpPr>
            <p:cNvPr id="62486" name="Rectangle 24"/>
            <p:cNvSpPr>
              <a:spLocks noChangeArrowheads="1"/>
            </p:cNvSpPr>
            <p:nvPr/>
          </p:nvSpPr>
          <p:spPr bwMode="auto">
            <a:xfrm>
              <a:off x="2610652" y="3282668"/>
              <a:ext cx="110774" cy="136303"/>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sp>
          <p:nvSpPr>
            <p:cNvPr id="62487" name="Rectangle 25"/>
            <p:cNvSpPr>
              <a:spLocks noChangeArrowheads="1"/>
            </p:cNvSpPr>
            <p:nvPr/>
          </p:nvSpPr>
          <p:spPr bwMode="auto">
            <a:xfrm>
              <a:off x="2809476" y="3288347"/>
              <a:ext cx="110774" cy="136303"/>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sp>
          <p:nvSpPr>
            <p:cNvPr id="62488" name="Rectangle 26"/>
            <p:cNvSpPr>
              <a:spLocks noChangeArrowheads="1"/>
            </p:cNvSpPr>
            <p:nvPr/>
          </p:nvSpPr>
          <p:spPr bwMode="auto">
            <a:xfrm>
              <a:off x="3215646" y="4063571"/>
              <a:ext cx="110774" cy="136303"/>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sp>
          <p:nvSpPr>
            <p:cNvPr id="62489" name="Rectangle 27"/>
            <p:cNvSpPr>
              <a:spLocks noChangeArrowheads="1"/>
            </p:cNvSpPr>
            <p:nvPr/>
          </p:nvSpPr>
          <p:spPr bwMode="auto">
            <a:xfrm>
              <a:off x="3633177" y="4549151"/>
              <a:ext cx="110774" cy="136303"/>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sp>
          <p:nvSpPr>
            <p:cNvPr id="62490" name="Rectangle 28"/>
            <p:cNvSpPr>
              <a:spLocks noChangeArrowheads="1"/>
            </p:cNvSpPr>
            <p:nvPr/>
          </p:nvSpPr>
          <p:spPr bwMode="auto">
            <a:xfrm>
              <a:off x="4039346" y="4790521"/>
              <a:ext cx="110774" cy="136303"/>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cxnSp>
          <p:nvCxnSpPr>
            <p:cNvPr id="62491" name="Straight Connector 31"/>
            <p:cNvCxnSpPr>
              <a:cxnSpLocks noChangeShapeType="1"/>
            </p:cNvCxnSpPr>
            <p:nvPr/>
          </p:nvCxnSpPr>
          <p:spPr bwMode="auto">
            <a:xfrm rot="-5400000">
              <a:off x="2826531" y="5108563"/>
              <a:ext cx="10601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2492" name="Straight Connector 32"/>
            <p:cNvCxnSpPr>
              <a:cxnSpLocks noChangeShapeType="1"/>
            </p:cNvCxnSpPr>
            <p:nvPr/>
          </p:nvCxnSpPr>
          <p:spPr bwMode="auto">
            <a:xfrm rot="-5400000">
              <a:off x="3648339" y="5108563"/>
              <a:ext cx="10601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2493" name="Straight Connector 33"/>
            <p:cNvCxnSpPr>
              <a:cxnSpLocks noChangeShapeType="1"/>
            </p:cNvCxnSpPr>
            <p:nvPr/>
          </p:nvCxnSpPr>
          <p:spPr bwMode="auto">
            <a:xfrm rot="-5400000">
              <a:off x="4466359" y="5108563"/>
              <a:ext cx="10601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2494" name="Straight Connector 34"/>
            <p:cNvCxnSpPr>
              <a:cxnSpLocks noChangeShapeType="1"/>
            </p:cNvCxnSpPr>
            <p:nvPr/>
          </p:nvCxnSpPr>
          <p:spPr bwMode="auto">
            <a:xfrm rot="-5400000">
              <a:off x="5291954" y="5108563"/>
              <a:ext cx="10601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2495" name="Straight Connector 35"/>
            <p:cNvCxnSpPr>
              <a:cxnSpLocks noChangeShapeType="1"/>
            </p:cNvCxnSpPr>
            <p:nvPr/>
          </p:nvCxnSpPr>
          <p:spPr bwMode="auto">
            <a:xfrm rot="-5400000">
              <a:off x="6106187" y="5108563"/>
              <a:ext cx="10601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2496" name="Straight Connector 36"/>
            <p:cNvCxnSpPr>
              <a:cxnSpLocks noChangeShapeType="1"/>
            </p:cNvCxnSpPr>
            <p:nvPr/>
          </p:nvCxnSpPr>
          <p:spPr bwMode="auto">
            <a:xfrm rot="-5400000">
              <a:off x="6916633" y="5108563"/>
              <a:ext cx="10601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62497" name="Group 13"/>
            <p:cNvGrpSpPr>
              <a:grpSpLocks/>
            </p:cNvGrpSpPr>
            <p:nvPr/>
          </p:nvGrpSpPr>
          <p:grpSpPr bwMode="auto">
            <a:xfrm>
              <a:off x="6905259" y="4888963"/>
              <a:ext cx="140124" cy="106014"/>
              <a:chOff x="6457950" y="4530725"/>
              <a:chExt cx="117475" cy="88900"/>
            </a:xfrm>
          </p:grpSpPr>
          <p:cxnSp>
            <p:nvCxnSpPr>
              <p:cNvPr id="62542" name="Straight Connector 37"/>
              <p:cNvCxnSpPr>
                <a:cxnSpLocks noChangeShapeType="1"/>
              </p:cNvCxnSpPr>
              <p:nvPr/>
            </p:nvCxnSpPr>
            <p:spPr bwMode="auto">
              <a:xfrm rot="-5400000">
                <a:off x="6470650" y="4575175"/>
                <a:ext cx="88900"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62543" name="Straight Connector 38"/>
              <p:cNvCxnSpPr>
                <a:cxnSpLocks noChangeShapeType="1"/>
              </p:cNvCxnSpPr>
              <p:nvPr/>
            </p:nvCxnSpPr>
            <p:spPr bwMode="auto">
              <a:xfrm flipH="1">
                <a:off x="6457950" y="4537075"/>
                <a:ext cx="117475"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62498" name="Group 41"/>
            <p:cNvGrpSpPr>
              <a:grpSpLocks/>
            </p:cNvGrpSpPr>
            <p:nvPr/>
          </p:nvGrpSpPr>
          <p:grpSpPr bwMode="auto">
            <a:xfrm>
              <a:off x="4034613" y="4476268"/>
              <a:ext cx="140124" cy="314253"/>
              <a:chOff x="6457950" y="4530725"/>
              <a:chExt cx="117475" cy="263524"/>
            </a:xfrm>
          </p:grpSpPr>
          <p:cxnSp>
            <p:nvCxnSpPr>
              <p:cNvPr id="62540" name="Straight Connector 42"/>
              <p:cNvCxnSpPr>
                <a:cxnSpLocks noChangeShapeType="1"/>
                <a:stCxn id="62490" idx="0"/>
              </p:cNvCxnSpPr>
              <p:nvPr/>
            </p:nvCxnSpPr>
            <p:spPr bwMode="auto">
              <a:xfrm flipV="1">
                <a:off x="6508353" y="4530725"/>
                <a:ext cx="6747" cy="26352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62541" name="Straight Connector 43"/>
              <p:cNvCxnSpPr>
                <a:cxnSpLocks noChangeShapeType="1"/>
              </p:cNvCxnSpPr>
              <p:nvPr/>
            </p:nvCxnSpPr>
            <p:spPr bwMode="auto">
              <a:xfrm flipH="1">
                <a:off x="6457950" y="4537075"/>
                <a:ext cx="117475"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62499" name="Group 45"/>
            <p:cNvGrpSpPr>
              <a:grpSpLocks/>
            </p:cNvGrpSpPr>
            <p:nvPr/>
          </p:nvGrpSpPr>
          <p:grpSpPr bwMode="auto">
            <a:xfrm>
              <a:off x="3220380" y="3605444"/>
              <a:ext cx="140124" cy="458126"/>
              <a:chOff x="6457950" y="4530727"/>
              <a:chExt cx="117475" cy="384172"/>
            </a:xfrm>
          </p:grpSpPr>
          <p:cxnSp>
            <p:nvCxnSpPr>
              <p:cNvPr id="62538" name="Straight Connector 46"/>
              <p:cNvCxnSpPr>
                <a:cxnSpLocks noChangeShapeType="1"/>
                <a:stCxn id="62488" idx="0"/>
              </p:cNvCxnSpPr>
              <p:nvPr/>
            </p:nvCxnSpPr>
            <p:spPr bwMode="auto">
              <a:xfrm flipV="1">
                <a:off x="6500416" y="4530727"/>
                <a:ext cx="14684" cy="384172"/>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62539" name="Straight Connector 47"/>
              <p:cNvCxnSpPr>
                <a:cxnSpLocks noChangeShapeType="1"/>
              </p:cNvCxnSpPr>
              <p:nvPr/>
            </p:nvCxnSpPr>
            <p:spPr bwMode="auto">
              <a:xfrm flipH="1">
                <a:off x="6457950" y="4537075"/>
                <a:ext cx="117475"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62500" name="Group 28680"/>
            <p:cNvGrpSpPr>
              <a:grpSpLocks/>
            </p:cNvGrpSpPr>
            <p:nvPr/>
          </p:nvGrpSpPr>
          <p:grpSpPr bwMode="auto">
            <a:xfrm>
              <a:off x="2811370" y="2988291"/>
              <a:ext cx="140124" cy="300055"/>
              <a:chOff x="3025775" y="2936875"/>
              <a:chExt cx="117475" cy="251618"/>
            </a:xfrm>
          </p:grpSpPr>
          <p:cxnSp>
            <p:nvCxnSpPr>
              <p:cNvPr id="62536" name="Straight Connector 53"/>
              <p:cNvCxnSpPr>
                <a:cxnSpLocks noChangeShapeType="1"/>
              </p:cNvCxnSpPr>
              <p:nvPr/>
            </p:nvCxnSpPr>
            <p:spPr bwMode="auto">
              <a:xfrm flipH="1">
                <a:off x="3025775" y="2943225"/>
                <a:ext cx="117475"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62537" name="Straight Connector 28679"/>
              <p:cNvCxnSpPr>
                <a:cxnSpLocks noChangeShapeType="1"/>
                <a:endCxn id="62487" idx="0"/>
              </p:cNvCxnSpPr>
              <p:nvPr/>
            </p:nvCxnSpPr>
            <p:spPr bwMode="auto">
              <a:xfrm flipH="1">
                <a:off x="3070622" y="2936875"/>
                <a:ext cx="5953" cy="2516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62501" name="Group 59"/>
            <p:cNvGrpSpPr>
              <a:grpSpLocks/>
            </p:cNvGrpSpPr>
            <p:nvPr/>
          </p:nvGrpSpPr>
          <p:grpSpPr bwMode="auto">
            <a:xfrm>
              <a:off x="2610652" y="3090519"/>
              <a:ext cx="140124" cy="246103"/>
              <a:chOff x="3025775" y="2936875"/>
              <a:chExt cx="117475" cy="251618"/>
            </a:xfrm>
          </p:grpSpPr>
          <p:cxnSp>
            <p:nvCxnSpPr>
              <p:cNvPr id="62534" name="Straight Connector 60"/>
              <p:cNvCxnSpPr>
                <a:cxnSpLocks noChangeShapeType="1"/>
              </p:cNvCxnSpPr>
              <p:nvPr/>
            </p:nvCxnSpPr>
            <p:spPr bwMode="auto">
              <a:xfrm flipH="1">
                <a:off x="3025775" y="2943225"/>
                <a:ext cx="117475"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62535" name="Straight Connector 61"/>
              <p:cNvCxnSpPr>
                <a:cxnSpLocks noChangeShapeType="1"/>
              </p:cNvCxnSpPr>
              <p:nvPr/>
            </p:nvCxnSpPr>
            <p:spPr bwMode="auto">
              <a:xfrm flipH="1">
                <a:off x="3070622" y="2936875"/>
                <a:ext cx="5953" cy="251618"/>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62502" name="Group 28694"/>
            <p:cNvGrpSpPr>
              <a:grpSpLocks/>
            </p:cNvGrpSpPr>
            <p:nvPr/>
          </p:nvGrpSpPr>
          <p:grpSpPr bwMode="auto">
            <a:xfrm>
              <a:off x="2398572" y="2889850"/>
              <a:ext cx="140124" cy="304788"/>
              <a:chOff x="2679700" y="2854325"/>
              <a:chExt cx="117475" cy="255587"/>
            </a:xfrm>
          </p:grpSpPr>
          <p:cxnSp>
            <p:nvCxnSpPr>
              <p:cNvPr id="62532" name="Straight Connector 28684"/>
              <p:cNvCxnSpPr>
                <a:cxnSpLocks noChangeShapeType="1"/>
                <a:endCxn id="62484" idx="0"/>
              </p:cNvCxnSpPr>
              <p:nvPr/>
            </p:nvCxnSpPr>
            <p:spPr bwMode="auto">
              <a:xfrm flipH="1">
                <a:off x="2727723" y="2854325"/>
                <a:ext cx="9128" cy="255587"/>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62533" name="Straight Connector 71"/>
              <p:cNvCxnSpPr>
                <a:cxnSpLocks noChangeShapeType="1"/>
              </p:cNvCxnSpPr>
              <p:nvPr/>
            </p:nvCxnSpPr>
            <p:spPr bwMode="auto">
              <a:xfrm flipH="1">
                <a:off x="2679700" y="2858524"/>
                <a:ext cx="117475"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62503" name="Group 28695"/>
            <p:cNvGrpSpPr>
              <a:grpSpLocks/>
            </p:cNvGrpSpPr>
            <p:nvPr/>
          </p:nvGrpSpPr>
          <p:grpSpPr bwMode="auto">
            <a:xfrm>
              <a:off x="2500825" y="2984505"/>
              <a:ext cx="140124" cy="326560"/>
              <a:chOff x="2765425" y="2933700"/>
              <a:chExt cx="117475" cy="273844"/>
            </a:xfrm>
          </p:grpSpPr>
          <p:cxnSp>
            <p:nvCxnSpPr>
              <p:cNvPr id="62530" name="Straight Connector 63"/>
              <p:cNvCxnSpPr>
                <a:cxnSpLocks noChangeShapeType="1"/>
              </p:cNvCxnSpPr>
              <p:nvPr/>
            </p:nvCxnSpPr>
            <p:spPr bwMode="auto">
              <a:xfrm flipH="1">
                <a:off x="2765425" y="2934724"/>
                <a:ext cx="117475"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62531" name="Straight Connector 28693"/>
              <p:cNvCxnSpPr>
                <a:cxnSpLocks noChangeShapeType="1"/>
                <a:endCxn id="62485" idx="0"/>
              </p:cNvCxnSpPr>
              <p:nvPr/>
            </p:nvCxnSpPr>
            <p:spPr bwMode="auto">
              <a:xfrm flipH="1">
                <a:off x="2808685" y="2933700"/>
                <a:ext cx="10715" cy="27384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62504" name="Group 28700"/>
            <p:cNvGrpSpPr>
              <a:grpSpLocks/>
            </p:cNvGrpSpPr>
            <p:nvPr/>
          </p:nvGrpSpPr>
          <p:grpSpPr bwMode="auto">
            <a:xfrm>
              <a:off x="2299160" y="2930552"/>
              <a:ext cx="127817" cy="218653"/>
              <a:chOff x="2596356" y="2888456"/>
              <a:chExt cx="107157" cy="183356"/>
            </a:xfrm>
          </p:grpSpPr>
          <p:cxnSp>
            <p:nvCxnSpPr>
              <p:cNvPr id="62528" name="Straight Connector 28697"/>
              <p:cNvCxnSpPr>
                <a:cxnSpLocks noChangeShapeType="1"/>
              </p:cNvCxnSpPr>
              <p:nvPr/>
            </p:nvCxnSpPr>
            <p:spPr bwMode="auto">
              <a:xfrm>
                <a:off x="2596356" y="2888456"/>
                <a:ext cx="107157"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62529" name="Straight Connector 28699"/>
              <p:cNvCxnSpPr>
                <a:cxnSpLocks noChangeShapeType="1"/>
                <a:endCxn id="62483" idx="0"/>
              </p:cNvCxnSpPr>
              <p:nvPr/>
            </p:nvCxnSpPr>
            <p:spPr bwMode="auto">
              <a:xfrm flipH="1">
                <a:off x="2641998" y="2890838"/>
                <a:ext cx="3571" cy="18097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62505" name="Group 86"/>
            <p:cNvGrpSpPr>
              <a:grpSpLocks/>
            </p:cNvGrpSpPr>
            <p:nvPr/>
          </p:nvGrpSpPr>
          <p:grpSpPr bwMode="auto">
            <a:xfrm>
              <a:off x="2199747" y="2788569"/>
              <a:ext cx="127817" cy="406070"/>
              <a:chOff x="2596356" y="2888456"/>
              <a:chExt cx="107157" cy="183356"/>
            </a:xfrm>
          </p:grpSpPr>
          <p:cxnSp>
            <p:nvCxnSpPr>
              <p:cNvPr id="62526" name="Straight Connector 87"/>
              <p:cNvCxnSpPr>
                <a:cxnSpLocks noChangeShapeType="1"/>
              </p:cNvCxnSpPr>
              <p:nvPr/>
            </p:nvCxnSpPr>
            <p:spPr bwMode="auto">
              <a:xfrm>
                <a:off x="2596356" y="2888456"/>
                <a:ext cx="107157"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62527" name="Straight Connector 88"/>
              <p:cNvCxnSpPr>
                <a:cxnSpLocks noChangeShapeType="1"/>
              </p:cNvCxnSpPr>
              <p:nvPr/>
            </p:nvCxnSpPr>
            <p:spPr bwMode="auto">
              <a:xfrm flipH="1">
                <a:off x="2641998" y="2890838"/>
                <a:ext cx="3571" cy="18097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grpSp>
          <p:nvGrpSpPr>
            <p:cNvPr id="62506" name="Group 89"/>
            <p:cNvGrpSpPr>
              <a:grpSpLocks/>
            </p:cNvGrpSpPr>
            <p:nvPr/>
          </p:nvGrpSpPr>
          <p:grpSpPr bwMode="auto">
            <a:xfrm>
              <a:off x="2089405" y="3190449"/>
              <a:ext cx="127817" cy="663011"/>
              <a:chOff x="2596718" y="2890412"/>
              <a:chExt cx="107157" cy="181400"/>
            </a:xfrm>
          </p:grpSpPr>
          <p:cxnSp>
            <p:nvCxnSpPr>
              <p:cNvPr id="62524" name="Straight Connector 90"/>
              <p:cNvCxnSpPr>
                <a:cxnSpLocks noChangeShapeType="1"/>
              </p:cNvCxnSpPr>
              <p:nvPr/>
            </p:nvCxnSpPr>
            <p:spPr bwMode="auto">
              <a:xfrm>
                <a:off x="2596718" y="2890412"/>
                <a:ext cx="107157" cy="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62525" name="Straight Connector 91"/>
              <p:cNvCxnSpPr>
                <a:cxnSpLocks noChangeShapeType="1"/>
              </p:cNvCxnSpPr>
              <p:nvPr/>
            </p:nvCxnSpPr>
            <p:spPr bwMode="auto">
              <a:xfrm flipH="1">
                <a:off x="2641998" y="2890838"/>
                <a:ext cx="3571" cy="180974"/>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grpSp>
        <p:sp>
          <p:nvSpPr>
            <p:cNvPr id="62507" name="TextBox 39"/>
            <p:cNvSpPr txBox="1">
              <a:spLocks noChangeArrowheads="1"/>
            </p:cNvSpPr>
            <p:nvPr/>
          </p:nvSpPr>
          <p:spPr bwMode="auto">
            <a:xfrm>
              <a:off x="1537216" y="2694257"/>
              <a:ext cx="304018" cy="22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fontAlgn="base" hangingPunct="1">
                <a:spcBef>
                  <a:spcPct val="0"/>
                </a:spcBef>
                <a:spcAft>
                  <a:spcPct val="0"/>
                </a:spcAft>
              </a:pPr>
              <a:r>
                <a:rPr lang="en-US" altLang="en-US" sz="1200" dirty="0">
                  <a:solidFill>
                    <a:srgbClr val="000000"/>
                  </a:solidFill>
                </a:rPr>
                <a:t>100</a:t>
              </a:r>
            </a:p>
          </p:txBody>
        </p:sp>
        <p:sp>
          <p:nvSpPr>
            <p:cNvPr id="62508" name="TextBox 97"/>
            <p:cNvSpPr txBox="1">
              <a:spLocks noChangeArrowheads="1"/>
            </p:cNvSpPr>
            <p:nvPr/>
          </p:nvSpPr>
          <p:spPr bwMode="auto">
            <a:xfrm>
              <a:off x="1638557" y="3084993"/>
              <a:ext cx="202678" cy="22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fontAlgn="base" hangingPunct="1">
                <a:spcBef>
                  <a:spcPct val="0"/>
                </a:spcBef>
                <a:spcAft>
                  <a:spcPct val="0"/>
                </a:spcAft>
              </a:pPr>
              <a:r>
                <a:rPr lang="en-US" altLang="en-US" sz="1200" dirty="0">
                  <a:solidFill>
                    <a:srgbClr val="000000"/>
                  </a:solidFill>
                </a:rPr>
                <a:t>80</a:t>
              </a:r>
            </a:p>
          </p:txBody>
        </p:sp>
        <p:sp>
          <p:nvSpPr>
            <p:cNvPr id="62509" name="TextBox 98"/>
            <p:cNvSpPr txBox="1">
              <a:spLocks noChangeArrowheads="1"/>
            </p:cNvSpPr>
            <p:nvPr/>
          </p:nvSpPr>
          <p:spPr bwMode="auto">
            <a:xfrm>
              <a:off x="1638557" y="3584771"/>
              <a:ext cx="202678" cy="22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fontAlgn="base" hangingPunct="1">
                <a:spcBef>
                  <a:spcPct val="0"/>
                </a:spcBef>
                <a:spcAft>
                  <a:spcPct val="0"/>
                </a:spcAft>
              </a:pPr>
              <a:r>
                <a:rPr lang="en-US" altLang="en-US" sz="1200" dirty="0">
                  <a:solidFill>
                    <a:srgbClr val="000000"/>
                  </a:solidFill>
                </a:rPr>
                <a:t>60</a:t>
              </a:r>
            </a:p>
          </p:txBody>
        </p:sp>
        <p:sp>
          <p:nvSpPr>
            <p:cNvPr id="62510" name="TextBox 99"/>
            <p:cNvSpPr txBox="1">
              <a:spLocks noChangeArrowheads="1"/>
            </p:cNvSpPr>
            <p:nvPr/>
          </p:nvSpPr>
          <p:spPr bwMode="auto">
            <a:xfrm>
              <a:off x="1638557" y="4057289"/>
              <a:ext cx="202678" cy="22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fontAlgn="base" hangingPunct="1">
                <a:spcBef>
                  <a:spcPct val="0"/>
                </a:spcBef>
                <a:spcAft>
                  <a:spcPct val="0"/>
                </a:spcAft>
              </a:pPr>
              <a:r>
                <a:rPr lang="en-US" altLang="en-US" sz="1200" dirty="0">
                  <a:solidFill>
                    <a:srgbClr val="000000"/>
                  </a:solidFill>
                </a:rPr>
                <a:t>40</a:t>
              </a:r>
            </a:p>
          </p:txBody>
        </p:sp>
        <p:sp>
          <p:nvSpPr>
            <p:cNvPr id="62511" name="TextBox 100"/>
            <p:cNvSpPr txBox="1">
              <a:spLocks noChangeArrowheads="1"/>
            </p:cNvSpPr>
            <p:nvPr/>
          </p:nvSpPr>
          <p:spPr bwMode="auto">
            <a:xfrm>
              <a:off x="1638557" y="4493459"/>
              <a:ext cx="202678" cy="22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fontAlgn="base" hangingPunct="1">
                <a:spcBef>
                  <a:spcPct val="0"/>
                </a:spcBef>
                <a:spcAft>
                  <a:spcPct val="0"/>
                </a:spcAft>
              </a:pPr>
              <a:r>
                <a:rPr lang="en-US" altLang="en-US" sz="1200" dirty="0">
                  <a:solidFill>
                    <a:srgbClr val="000000"/>
                  </a:solidFill>
                </a:rPr>
                <a:t>20</a:t>
              </a:r>
            </a:p>
          </p:txBody>
        </p:sp>
        <p:sp>
          <p:nvSpPr>
            <p:cNvPr id="62512" name="TextBox 101"/>
            <p:cNvSpPr txBox="1">
              <a:spLocks noChangeArrowheads="1"/>
            </p:cNvSpPr>
            <p:nvPr/>
          </p:nvSpPr>
          <p:spPr bwMode="auto">
            <a:xfrm>
              <a:off x="1739894" y="4938716"/>
              <a:ext cx="101339" cy="22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fontAlgn="base" hangingPunct="1">
                <a:spcBef>
                  <a:spcPct val="0"/>
                </a:spcBef>
                <a:spcAft>
                  <a:spcPct val="0"/>
                </a:spcAft>
              </a:pPr>
              <a:r>
                <a:rPr lang="en-US" altLang="en-US" sz="1200" dirty="0">
                  <a:solidFill>
                    <a:srgbClr val="000000"/>
                  </a:solidFill>
                </a:rPr>
                <a:t>0</a:t>
              </a:r>
            </a:p>
          </p:txBody>
        </p:sp>
        <p:sp>
          <p:nvSpPr>
            <p:cNvPr id="62513" name="TextBox 102"/>
            <p:cNvSpPr txBox="1">
              <a:spLocks noChangeArrowheads="1"/>
            </p:cNvSpPr>
            <p:nvPr/>
          </p:nvSpPr>
          <p:spPr bwMode="auto">
            <a:xfrm>
              <a:off x="2021678" y="5248340"/>
              <a:ext cx="84959" cy="18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en-US" sz="1200" dirty="0">
                  <a:solidFill>
                    <a:srgbClr val="000000"/>
                  </a:solidFill>
                </a:rPr>
                <a:t>0</a:t>
              </a:r>
            </a:p>
          </p:txBody>
        </p:sp>
        <p:sp>
          <p:nvSpPr>
            <p:cNvPr id="62514" name="TextBox 103"/>
            <p:cNvSpPr txBox="1">
              <a:spLocks noChangeArrowheads="1"/>
            </p:cNvSpPr>
            <p:nvPr/>
          </p:nvSpPr>
          <p:spPr bwMode="auto">
            <a:xfrm>
              <a:off x="2838951" y="5250176"/>
              <a:ext cx="84959" cy="18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en-US" sz="1200" dirty="0">
                  <a:solidFill>
                    <a:srgbClr val="000000"/>
                  </a:solidFill>
                </a:rPr>
                <a:t>4</a:t>
              </a:r>
            </a:p>
          </p:txBody>
        </p:sp>
        <p:sp>
          <p:nvSpPr>
            <p:cNvPr id="62515" name="TextBox 104"/>
            <p:cNvSpPr txBox="1">
              <a:spLocks noChangeArrowheads="1"/>
            </p:cNvSpPr>
            <p:nvPr/>
          </p:nvSpPr>
          <p:spPr bwMode="auto">
            <a:xfrm>
              <a:off x="3658993" y="5250176"/>
              <a:ext cx="84959" cy="18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en-US" sz="1200" dirty="0">
                  <a:solidFill>
                    <a:srgbClr val="000000"/>
                  </a:solidFill>
                </a:rPr>
                <a:t>8</a:t>
              </a:r>
            </a:p>
          </p:txBody>
        </p:sp>
        <p:sp>
          <p:nvSpPr>
            <p:cNvPr id="62516" name="TextBox 105"/>
            <p:cNvSpPr txBox="1">
              <a:spLocks noChangeArrowheads="1"/>
            </p:cNvSpPr>
            <p:nvPr/>
          </p:nvSpPr>
          <p:spPr bwMode="auto">
            <a:xfrm>
              <a:off x="4434407" y="5250176"/>
              <a:ext cx="169919" cy="18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en-US" sz="1200" dirty="0">
                  <a:solidFill>
                    <a:srgbClr val="000000"/>
                  </a:solidFill>
                </a:rPr>
                <a:t>12</a:t>
              </a:r>
            </a:p>
          </p:txBody>
        </p:sp>
        <p:sp>
          <p:nvSpPr>
            <p:cNvPr id="62517" name="TextBox 107"/>
            <p:cNvSpPr txBox="1">
              <a:spLocks noChangeArrowheads="1"/>
            </p:cNvSpPr>
            <p:nvPr/>
          </p:nvSpPr>
          <p:spPr bwMode="auto">
            <a:xfrm>
              <a:off x="5260001" y="5250176"/>
              <a:ext cx="169919" cy="18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en-US" sz="1200" dirty="0">
                  <a:solidFill>
                    <a:srgbClr val="000000"/>
                  </a:solidFill>
                </a:rPr>
                <a:t>16</a:t>
              </a:r>
            </a:p>
          </p:txBody>
        </p:sp>
        <p:sp>
          <p:nvSpPr>
            <p:cNvPr id="62518" name="TextBox 108"/>
            <p:cNvSpPr txBox="1">
              <a:spLocks noChangeArrowheads="1"/>
            </p:cNvSpPr>
            <p:nvPr/>
          </p:nvSpPr>
          <p:spPr bwMode="auto">
            <a:xfrm>
              <a:off x="6074234" y="5250176"/>
              <a:ext cx="169919" cy="18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en-US" sz="1200" dirty="0">
                  <a:solidFill>
                    <a:srgbClr val="000000"/>
                  </a:solidFill>
                </a:rPr>
                <a:t>20</a:t>
              </a:r>
            </a:p>
          </p:txBody>
        </p:sp>
        <p:sp>
          <p:nvSpPr>
            <p:cNvPr id="62519" name="TextBox 109"/>
            <p:cNvSpPr txBox="1">
              <a:spLocks noChangeArrowheads="1"/>
            </p:cNvSpPr>
            <p:nvPr/>
          </p:nvSpPr>
          <p:spPr bwMode="auto">
            <a:xfrm>
              <a:off x="6884682" y="5250176"/>
              <a:ext cx="169919" cy="18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pPr>
              <a:r>
                <a:rPr lang="en-US" altLang="en-US" sz="1200" dirty="0">
                  <a:solidFill>
                    <a:srgbClr val="000000"/>
                  </a:solidFill>
                </a:rPr>
                <a:t>24</a:t>
              </a:r>
            </a:p>
          </p:txBody>
        </p:sp>
        <p:sp>
          <p:nvSpPr>
            <p:cNvPr id="62520" name="TextBox 110"/>
            <p:cNvSpPr txBox="1">
              <a:spLocks noChangeArrowheads="1"/>
            </p:cNvSpPr>
            <p:nvPr/>
          </p:nvSpPr>
          <p:spPr bwMode="auto">
            <a:xfrm>
              <a:off x="6342180" y="3056782"/>
              <a:ext cx="15158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fontAlgn="base">
                <a:spcBef>
                  <a:spcPct val="0"/>
                </a:spcBef>
                <a:spcAft>
                  <a:spcPct val="0"/>
                </a:spcAft>
              </a:pPr>
              <a:r>
                <a:rPr lang="ru-RU" altLang="zh-CN" sz="1200" dirty="0">
                  <a:solidFill>
                    <a:srgbClr val="000000"/>
                  </a:solidFill>
                  <a:latin typeface="Arial" panose="020B0604020202020204" pitchFamily="34" charset="0"/>
                  <a:cs typeface="Arial" panose="020B0604020202020204" pitchFamily="34" charset="0"/>
                </a:rPr>
                <a:t>Рацекадотрил </a:t>
              </a:r>
              <a:r>
                <a:rPr lang="en-US" altLang="zh-CN" sz="1200" dirty="0">
                  <a:solidFill>
                    <a:srgbClr val="000000"/>
                  </a:solidFill>
                  <a:latin typeface="Arial" panose="020B0604020202020204" pitchFamily="34" charset="0"/>
                  <a:cs typeface="Arial" panose="020B0604020202020204" pitchFamily="34" charset="0"/>
                </a:rPr>
                <a:t>100</a:t>
              </a:r>
              <a:r>
                <a:rPr lang="en-US" altLang="zh-CN" sz="1200" dirty="0">
                  <a:solidFill>
                    <a:prstClr val="black"/>
                  </a:solidFill>
                  <a:latin typeface="Arial" panose="020B0604020202020204" pitchFamily="34" charset="0"/>
                  <a:cs typeface="Arial" panose="020B0604020202020204" pitchFamily="34" charset="0"/>
                </a:rPr>
                <a:t> </a:t>
              </a:r>
              <a:r>
                <a:rPr lang="ru-RU" altLang="zh-CN" sz="1200" dirty="0">
                  <a:solidFill>
                    <a:srgbClr val="000000"/>
                  </a:solidFill>
                  <a:latin typeface="Arial" panose="020B0604020202020204" pitchFamily="34" charset="0"/>
                  <a:cs typeface="Arial" panose="020B0604020202020204" pitchFamily="34" charset="0"/>
                </a:rPr>
                <a:t>мг</a:t>
              </a:r>
              <a:endParaRPr lang="en-US" altLang="zh-CN" sz="1200" dirty="0">
                <a:solidFill>
                  <a:srgbClr val="000000"/>
                </a:solidFill>
                <a:latin typeface="Arial" panose="020B0604020202020204" pitchFamily="34" charset="0"/>
                <a:cs typeface="Arial" panose="020B0604020202020204" pitchFamily="34" charset="0"/>
              </a:endParaRPr>
            </a:p>
          </p:txBody>
        </p:sp>
        <p:sp>
          <p:nvSpPr>
            <p:cNvPr id="62521" name="TextBox 111"/>
            <p:cNvSpPr txBox="1">
              <a:spLocks noChangeArrowheads="1"/>
            </p:cNvSpPr>
            <p:nvPr/>
          </p:nvSpPr>
          <p:spPr bwMode="auto">
            <a:xfrm rot="16200000">
              <a:off x="708527" y="3833050"/>
              <a:ext cx="1472711" cy="18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fontAlgn="base">
                <a:spcBef>
                  <a:spcPct val="0"/>
                </a:spcBef>
                <a:spcAft>
                  <a:spcPct val="0"/>
                </a:spcAft>
              </a:pPr>
              <a:r>
                <a:rPr lang="ru-RU" altLang="zh-CN" sz="1200" b="1" dirty="0">
                  <a:solidFill>
                    <a:srgbClr val="000000"/>
                  </a:solidFill>
                  <a:latin typeface="Arial" panose="020B0604020202020204" pitchFamily="34" charset="0"/>
                  <a:cs typeface="Arial" panose="020B0604020202020204" pitchFamily="34" charset="0"/>
                </a:rPr>
                <a:t>Ингибирование </a:t>
              </a:r>
              <a:r>
                <a:rPr lang="en-US" altLang="zh-CN" sz="1200" b="1" dirty="0">
                  <a:solidFill>
                    <a:srgbClr val="000000"/>
                  </a:solidFill>
                  <a:latin typeface="Arial" panose="020B0604020202020204" pitchFamily="34" charset="0"/>
                  <a:cs typeface="Arial" panose="020B0604020202020204" pitchFamily="34" charset="0"/>
                </a:rPr>
                <a:t>(%)</a:t>
              </a:r>
            </a:p>
          </p:txBody>
        </p:sp>
        <p:sp>
          <p:nvSpPr>
            <p:cNvPr id="62522" name="TextBox 112"/>
            <p:cNvSpPr txBox="1">
              <a:spLocks noChangeArrowheads="1"/>
            </p:cNvSpPr>
            <p:nvPr/>
          </p:nvSpPr>
          <p:spPr bwMode="auto">
            <a:xfrm>
              <a:off x="4361063" y="5498829"/>
              <a:ext cx="10285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fontAlgn="base">
                <a:spcBef>
                  <a:spcPct val="0"/>
                </a:spcBef>
                <a:spcAft>
                  <a:spcPct val="0"/>
                </a:spcAft>
              </a:pPr>
              <a:r>
                <a:rPr lang="ru-RU" altLang="zh-CN" sz="1200" b="1" dirty="0">
                  <a:solidFill>
                    <a:srgbClr val="000000"/>
                  </a:solidFill>
                  <a:latin typeface="Arial" panose="020B0604020202020204" pitchFamily="34" charset="0"/>
                  <a:cs typeface="Arial" panose="020B0604020202020204" pitchFamily="34" charset="0"/>
                </a:rPr>
                <a:t>Время </a:t>
              </a:r>
              <a:r>
                <a:rPr lang="en-US" altLang="zh-CN" sz="1200" b="1" dirty="0">
                  <a:solidFill>
                    <a:srgbClr val="000000"/>
                  </a:solidFill>
                  <a:latin typeface="Arial" panose="020B0604020202020204" pitchFamily="34" charset="0"/>
                  <a:cs typeface="Arial" panose="020B0604020202020204" pitchFamily="34" charset="0"/>
                </a:rPr>
                <a:t>(</a:t>
              </a:r>
              <a:r>
                <a:rPr lang="ru-RU" altLang="zh-CN" sz="1200" b="1" dirty="0">
                  <a:solidFill>
                    <a:srgbClr val="000000"/>
                  </a:solidFill>
                  <a:latin typeface="Arial" panose="020B0604020202020204" pitchFamily="34" charset="0"/>
                  <a:cs typeface="Arial" panose="020B0604020202020204" pitchFamily="34" charset="0"/>
                </a:rPr>
                <a:t>часы</a:t>
              </a:r>
              <a:r>
                <a:rPr lang="en-US" altLang="zh-CN" sz="1200" b="1" dirty="0">
                  <a:solidFill>
                    <a:srgbClr val="000000"/>
                  </a:solidFill>
                  <a:latin typeface="Arial" panose="020B0604020202020204" pitchFamily="34" charset="0"/>
                  <a:cs typeface="Arial" panose="020B0604020202020204" pitchFamily="34" charset="0"/>
                </a:rPr>
                <a:t>)</a:t>
              </a:r>
            </a:p>
          </p:txBody>
        </p:sp>
        <p:cxnSp>
          <p:nvCxnSpPr>
            <p:cNvPr id="62523" name="Straight Connector 114"/>
            <p:cNvCxnSpPr>
              <a:cxnSpLocks noChangeShapeType="1"/>
            </p:cNvCxnSpPr>
            <p:nvPr/>
          </p:nvCxnSpPr>
          <p:spPr bwMode="auto">
            <a:xfrm rot="-5400000">
              <a:off x="2002831" y="5108563"/>
              <a:ext cx="10601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cxnSp>
        <p:nvCxnSpPr>
          <p:cNvPr id="62470" name="Straight Connector 8"/>
          <p:cNvCxnSpPr>
            <a:cxnSpLocks noChangeShapeType="1"/>
          </p:cNvCxnSpPr>
          <p:nvPr/>
        </p:nvCxnSpPr>
        <p:spPr bwMode="auto">
          <a:xfrm flipV="1">
            <a:off x="1606126" y="5059363"/>
            <a:ext cx="6185324" cy="349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2471" name="Rectangle 30"/>
          <p:cNvSpPr>
            <a:spLocks noChangeArrowheads="1"/>
          </p:cNvSpPr>
          <p:nvPr/>
        </p:nvSpPr>
        <p:spPr bwMode="auto">
          <a:xfrm>
            <a:off x="2020888" y="4953000"/>
            <a:ext cx="111125" cy="134938"/>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sp>
        <p:nvSpPr>
          <p:cNvPr id="62472" name="Rectangle 29"/>
          <p:cNvSpPr>
            <a:spLocks noChangeArrowheads="1"/>
          </p:cNvSpPr>
          <p:nvPr/>
        </p:nvSpPr>
        <p:spPr bwMode="auto">
          <a:xfrm>
            <a:off x="6905625" y="4962525"/>
            <a:ext cx="111125" cy="134938"/>
          </a:xfrm>
          <a:prstGeom prst="rect">
            <a:avLst/>
          </a:prstGeom>
          <a:solidFill>
            <a:schemeClr val="tx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0" tIns="0" rIns="0" bIns="0"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base" hangingPunct="1">
              <a:spcBef>
                <a:spcPct val="50000"/>
              </a:spcBef>
              <a:spcAft>
                <a:spcPct val="50000"/>
              </a:spcAft>
            </a:pPr>
            <a:endParaRPr lang="en-US" altLang="en-US" sz="1800" dirty="0">
              <a:solidFill>
                <a:srgbClr val="000000"/>
              </a:solidFill>
            </a:endParaRPr>
          </a:p>
        </p:txBody>
      </p:sp>
      <p:sp>
        <p:nvSpPr>
          <p:cNvPr id="62473" name="Rectangle 5"/>
          <p:cNvSpPr>
            <a:spLocks noChangeArrowheads="1"/>
          </p:cNvSpPr>
          <p:nvPr/>
        </p:nvSpPr>
        <p:spPr bwMode="auto">
          <a:xfrm>
            <a:off x="324556" y="6519347"/>
            <a:ext cx="8378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buFontTx/>
              <a:buAutoNum type="arabicPeriod"/>
            </a:pPr>
            <a:r>
              <a:rPr lang="en-US" altLang="en-US" sz="900" dirty="0">
                <a:solidFill>
                  <a:schemeClr val="bg1"/>
                </a:solidFill>
              </a:rPr>
              <a:t>RACECADOTRIL: CCDS 17 JUNE 2016 </a:t>
            </a:r>
          </a:p>
          <a:p>
            <a:pPr eaLnBrk="1" fontAlgn="base" hangingPunct="1">
              <a:spcBef>
                <a:spcPct val="0"/>
              </a:spcBef>
              <a:spcAft>
                <a:spcPct val="0"/>
              </a:spcAft>
              <a:buFontTx/>
              <a:buAutoNum type="arabicPeriod"/>
            </a:pPr>
            <a:r>
              <a:rPr lang="en-GB" altLang="en-US" sz="900" dirty="0">
                <a:solidFill>
                  <a:schemeClr val="bg1"/>
                </a:solidFill>
              </a:rPr>
              <a:t>Duchier J. Action of racecadotril on plasma enkephalinase in healthy volunteers – effect of a single dose (n° 88-469). Bioprojet Data on File. </a:t>
            </a:r>
            <a:endParaRPr lang="en-US" altLang="en-US" sz="900" dirty="0">
              <a:solidFill>
                <a:schemeClr val="bg1"/>
              </a:solidFill>
            </a:endParaRPr>
          </a:p>
        </p:txBody>
      </p:sp>
      <p:sp>
        <p:nvSpPr>
          <p:cNvPr id="2" name="Slide Number Placeholder 1"/>
          <p:cNvSpPr>
            <a:spLocks noGrp="1"/>
          </p:cNvSpPr>
          <p:nvPr>
            <p:ph type="sldNum" sz="quarter" idx="12"/>
          </p:nvPr>
        </p:nvSpPr>
        <p:spPr>
          <a:xfrm>
            <a:off x="4611444" y="0"/>
            <a:ext cx="1332156" cy="365125"/>
          </a:xfrm>
        </p:spPr>
        <p:txBody>
          <a:bodyPr/>
          <a:lstStyle/>
          <a:p>
            <a:fld id="{A2885E78-1F86-4A3D-9EE1-B0103B1CEF15}" type="slidenum">
              <a:rPr lang="en-US" smtClean="0">
                <a:solidFill>
                  <a:srgbClr val="000000"/>
                </a:solidFill>
              </a:rPr>
              <a:pPr/>
              <a:t>24</a:t>
            </a:fld>
            <a:endParaRPr lang="en-US" dirty="0">
              <a:solidFill>
                <a:srgbClr val="000000"/>
              </a:solidFill>
            </a:endParaRPr>
          </a:p>
        </p:txBody>
      </p:sp>
      <p:sp>
        <p:nvSpPr>
          <p:cNvPr id="85" name="TextBox 84"/>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14424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388" y="4700422"/>
            <a:ext cx="7475756" cy="784830"/>
          </a:xfrm>
          <a:prstGeom prst="rect">
            <a:avLst/>
          </a:prstGeom>
          <a:noFill/>
        </p:spPr>
        <p:txBody>
          <a:bodyPr wrap="square" lIns="0" tIns="0" rIns="0" rtlCol="0">
            <a:spAutoFit/>
          </a:bodyPr>
          <a:lstStyle/>
          <a:p>
            <a:pPr algn="ctr">
              <a:tabLst>
                <a:tab pos="76200" algn="l"/>
                <a:tab pos="1079500" algn="l"/>
              </a:tabLst>
            </a:pPr>
            <a:r>
              <a:rPr lang="ru-RU" altLang="zh-CN" sz="1200" b="1" dirty="0" smtClean="0">
                <a:solidFill>
                  <a:schemeClr val="accent1">
                    <a:lumMod val="50000"/>
                  </a:schemeClr>
                </a:solidFill>
                <a:latin typeface="Georgia" panose="02040502050405020303" pitchFamily="18" charset="0"/>
                <a:cs typeface="Arial" panose="020B0604020202020204" pitchFamily="34" charset="0"/>
              </a:rPr>
              <a:t>Среднее время ороцекального и толстокишечного транзита у 12 здоровых взрослых пациентов, получавших Гидрасек в дозе 100 мг или плацебо 3 раза в день в течение 7 дней. Не было выявлено статистически значимой разницы между действием Гидраска и плацебо на нормальную моторику кишки</a:t>
            </a:r>
            <a:r>
              <a:rPr lang="en-US" altLang="zh-CN" sz="1200" dirty="0" smtClean="0">
                <a:solidFill>
                  <a:schemeClr val="accent1">
                    <a:lumMod val="50000"/>
                  </a:schemeClr>
                </a:solidFill>
                <a:latin typeface="Georgia" panose="02040502050405020303" pitchFamily="18" charset="0"/>
                <a:cs typeface="Arial" panose="020B0604020202020204" pitchFamily="34" charset="0"/>
              </a:rPr>
              <a:t> </a:t>
            </a:r>
            <a:r>
              <a:rPr lang="en-US" altLang="zh-CN" sz="1200" b="1" dirty="0" smtClean="0">
                <a:solidFill>
                  <a:schemeClr val="accent1">
                    <a:lumMod val="50000"/>
                  </a:schemeClr>
                </a:solidFill>
                <a:latin typeface="Georgia" panose="02040502050405020303" pitchFamily="18" charset="0"/>
                <a:cs typeface="Arial" panose="020B0604020202020204" pitchFamily="34" charset="0"/>
              </a:rPr>
              <a:t>(Bergmann</a:t>
            </a:r>
            <a:r>
              <a:rPr lang="en-US" altLang="zh-CN" sz="1200" dirty="0" smtClean="0">
                <a:solidFill>
                  <a:schemeClr val="accent1">
                    <a:lumMod val="50000"/>
                  </a:schemeClr>
                </a:solidFill>
                <a:latin typeface="Georgia" panose="02040502050405020303" pitchFamily="18" charset="0"/>
                <a:cs typeface="Arial" panose="020B0604020202020204" pitchFamily="34" charset="0"/>
              </a:rPr>
              <a:t>  </a:t>
            </a:r>
            <a:r>
              <a:rPr lang="en-US" altLang="zh-CN" sz="1200" b="1" dirty="0" smtClean="0">
                <a:solidFill>
                  <a:schemeClr val="accent1">
                    <a:lumMod val="50000"/>
                  </a:schemeClr>
                </a:solidFill>
                <a:latin typeface="Georgia" panose="02040502050405020303" pitchFamily="18" charset="0"/>
                <a:cs typeface="Arial" panose="020B0604020202020204" pitchFamily="34" charset="0"/>
              </a:rPr>
              <a:t>et</a:t>
            </a:r>
            <a:r>
              <a:rPr lang="en-US" altLang="zh-CN" sz="1200" dirty="0" smtClean="0">
                <a:solidFill>
                  <a:schemeClr val="accent1">
                    <a:lumMod val="50000"/>
                  </a:schemeClr>
                </a:solidFill>
                <a:latin typeface="Georgia" panose="02040502050405020303" pitchFamily="18" charset="0"/>
                <a:cs typeface="Arial" panose="020B0604020202020204" pitchFamily="34" charset="0"/>
              </a:rPr>
              <a:t> </a:t>
            </a:r>
            <a:r>
              <a:rPr lang="en-US" altLang="zh-CN" sz="1200" b="1" dirty="0" smtClean="0">
                <a:solidFill>
                  <a:schemeClr val="accent1">
                    <a:lumMod val="50000"/>
                  </a:schemeClr>
                </a:solidFill>
                <a:latin typeface="Georgia" panose="02040502050405020303" pitchFamily="18" charset="0"/>
                <a:cs typeface="Arial" panose="020B0604020202020204" pitchFamily="34" charset="0"/>
              </a:rPr>
              <a:t>al.,1992)</a:t>
            </a:r>
          </a:p>
        </p:txBody>
      </p:sp>
      <p:grpSp>
        <p:nvGrpSpPr>
          <p:cNvPr id="3" name="Группа 42"/>
          <p:cNvGrpSpPr/>
          <p:nvPr/>
        </p:nvGrpSpPr>
        <p:grpSpPr>
          <a:xfrm>
            <a:off x="1835736" y="2134811"/>
            <a:ext cx="5058026" cy="2493511"/>
            <a:chOff x="4085974" y="2463799"/>
            <a:chExt cx="5058026" cy="2490048"/>
          </a:xfrm>
        </p:grpSpPr>
        <p:pic>
          <p:nvPicPr>
            <p:cNvPr id="4"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46704" t="38624" b="33210"/>
            <a:stretch/>
          </p:blipFill>
          <p:spPr bwMode="auto">
            <a:xfrm>
              <a:off x="4270634" y="2643933"/>
              <a:ext cx="4873366" cy="192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p:nvPr/>
          </p:nvSpPr>
          <p:spPr>
            <a:xfrm>
              <a:off x="5729114" y="2613030"/>
              <a:ext cx="279026" cy="204466"/>
            </a:xfrm>
            <a:prstGeom prst="rect">
              <a:avLst/>
            </a:prstGeom>
            <a:solidFill>
              <a:sysClr val="window" lastClr="FFFFFF"/>
            </a:solidFill>
          </p:spPr>
          <p:txBody>
            <a:bodyPr wrap="square" lIns="0" tIns="0" rIns="0" bIns="0" rtlCol="0">
              <a:noAutofit/>
            </a:bodyPr>
            <a:lstStyle/>
            <a:p>
              <a:pPr algn="ctr">
                <a:tabLst>
                  <a:tab pos="38100" algn="l"/>
                  <a:tab pos="76200" algn="l"/>
                  <a:tab pos="101600" algn="l"/>
                </a:tabLst>
              </a:pPr>
              <a:endParaRPr lang="en-US" altLang="zh-CN" sz="900" kern="0" dirty="0" smtClean="0">
                <a:solidFill>
                  <a:srgbClr val="000000"/>
                </a:solidFill>
                <a:latin typeface="Arial" panose="020B0604020202020204" pitchFamily="34" charset="0"/>
                <a:cs typeface="Arial" panose="020B0604020202020204" pitchFamily="34" charset="0"/>
              </a:endParaRPr>
            </a:p>
          </p:txBody>
        </p:sp>
        <p:sp>
          <p:nvSpPr>
            <p:cNvPr id="6" name="TextBox 1"/>
            <p:cNvSpPr txBox="1"/>
            <p:nvPr/>
          </p:nvSpPr>
          <p:spPr>
            <a:xfrm>
              <a:off x="8190326" y="2780514"/>
              <a:ext cx="293408" cy="187852"/>
            </a:xfrm>
            <a:prstGeom prst="rect">
              <a:avLst/>
            </a:prstGeom>
            <a:solidFill>
              <a:sysClr val="window" lastClr="FFFFFF"/>
            </a:solidFill>
          </p:spPr>
          <p:txBody>
            <a:bodyPr wrap="square" lIns="0" tIns="0" rIns="0" bIns="0" rtlCol="0">
              <a:noAutofit/>
            </a:bodyPr>
            <a:lstStyle/>
            <a:p>
              <a:pPr algn="ctr">
                <a:tabLst>
                  <a:tab pos="38100" algn="l"/>
                  <a:tab pos="76200" algn="l"/>
                  <a:tab pos="101600" algn="l"/>
                </a:tabLst>
              </a:pPr>
              <a:endParaRPr lang="en-US" altLang="zh-CN" sz="900" kern="0" dirty="0" smtClean="0">
                <a:solidFill>
                  <a:srgbClr val="000000"/>
                </a:solidFill>
                <a:latin typeface="Arial" panose="020B0604020202020204" pitchFamily="34" charset="0"/>
                <a:cs typeface="Arial" panose="020B0604020202020204" pitchFamily="34" charset="0"/>
              </a:endParaRPr>
            </a:p>
          </p:txBody>
        </p:sp>
        <p:sp>
          <p:nvSpPr>
            <p:cNvPr id="7" name="TextBox 1"/>
            <p:cNvSpPr txBox="1"/>
            <p:nvPr/>
          </p:nvSpPr>
          <p:spPr>
            <a:xfrm>
              <a:off x="6522878" y="2921423"/>
              <a:ext cx="391780" cy="1553174"/>
            </a:xfrm>
            <a:prstGeom prst="rect">
              <a:avLst/>
            </a:prstGeom>
            <a:solidFill>
              <a:sysClr val="window" lastClr="FFFFFF"/>
            </a:solidFill>
          </p:spPr>
          <p:txBody>
            <a:bodyPr wrap="square" lIns="0" tIns="0" rIns="0" bIns="0" rtlCol="0">
              <a:noAutofit/>
            </a:bodyPr>
            <a:lstStyle/>
            <a:p>
              <a:pPr algn="ctr">
                <a:tabLst>
                  <a:tab pos="38100" algn="l"/>
                  <a:tab pos="76200" algn="l"/>
                  <a:tab pos="101600" algn="l"/>
                </a:tabLst>
              </a:pPr>
              <a:endParaRPr lang="en-US" altLang="zh-CN" sz="900" kern="0" dirty="0" smtClean="0">
                <a:solidFill>
                  <a:srgbClr val="000000"/>
                </a:solidFill>
                <a:latin typeface="Arial" panose="020B0604020202020204" pitchFamily="34" charset="0"/>
                <a:cs typeface="Arial" panose="020B0604020202020204" pitchFamily="34" charset="0"/>
              </a:endParaRPr>
            </a:p>
          </p:txBody>
        </p:sp>
        <p:grpSp>
          <p:nvGrpSpPr>
            <p:cNvPr id="8" name="Группа 41"/>
            <p:cNvGrpSpPr/>
            <p:nvPr/>
          </p:nvGrpSpPr>
          <p:grpSpPr>
            <a:xfrm>
              <a:off x="4085974" y="2463799"/>
              <a:ext cx="4589433" cy="2490048"/>
              <a:chOff x="4085974" y="2463799"/>
              <a:chExt cx="4589433" cy="2490048"/>
            </a:xfrm>
          </p:grpSpPr>
          <p:sp>
            <p:nvSpPr>
              <p:cNvPr id="9" name="TextBox 8"/>
              <p:cNvSpPr txBox="1"/>
              <p:nvPr/>
            </p:nvSpPr>
            <p:spPr>
              <a:xfrm rot="16200000">
                <a:off x="3347374" y="3508118"/>
                <a:ext cx="1661865" cy="184666"/>
              </a:xfrm>
              <a:prstGeom prst="rect">
                <a:avLst/>
              </a:prstGeom>
              <a:noFill/>
            </p:spPr>
            <p:txBody>
              <a:bodyPr wrap="none" lIns="0" tIns="0" rIns="0" bIns="0" rtlCol="0">
                <a:spAutoFit/>
              </a:bodyPr>
              <a:lstStyle/>
              <a:p>
                <a:pPr algn="ctr"/>
                <a:r>
                  <a:rPr lang="ru-RU" altLang="zh-CN" sz="1200" b="1" kern="0" dirty="0" smtClean="0">
                    <a:solidFill>
                      <a:srgbClr val="000000"/>
                    </a:solidFill>
                    <a:latin typeface="Arial" panose="020B0604020202020204" pitchFamily="34" charset="0"/>
                    <a:cs typeface="Arial" panose="020B0604020202020204" pitchFamily="34" charset="0"/>
                  </a:rPr>
                  <a:t>Время транзита (мин)</a:t>
                </a:r>
                <a:endParaRPr lang="en-US" altLang="zh-CN" sz="1200" b="1" kern="0" dirty="0" smtClean="0">
                  <a:solidFill>
                    <a:srgbClr val="000000"/>
                  </a:solidFill>
                  <a:latin typeface="Arial" panose="020B0604020202020204" pitchFamily="34" charset="0"/>
                  <a:cs typeface="Arial" panose="020B0604020202020204" pitchFamily="34" charset="0"/>
                </a:endParaRPr>
              </a:p>
            </p:txBody>
          </p:sp>
          <p:sp>
            <p:nvSpPr>
              <p:cNvPr id="10" name="TextBox 1"/>
              <p:cNvSpPr txBox="1"/>
              <p:nvPr/>
            </p:nvSpPr>
            <p:spPr>
              <a:xfrm rot="16200000">
                <a:off x="5918688" y="3635118"/>
                <a:ext cx="1751633" cy="184666"/>
              </a:xfrm>
              <a:prstGeom prst="rect">
                <a:avLst/>
              </a:prstGeom>
              <a:noFill/>
            </p:spPr>
            <p:txBody>
              <a:bodyPr wrap="none" lIns="0" tIns="0" rIns="0" bIns="0" rtlCol="0">
                <a:spAutoFit/>
              </a:bodyPr>
              <a:lstStyle/>
              <a:p>
                <a:pPr algn="ctr"/>
                <a:r>
                  <a:rPr lang="ru-RU" altLang="zh-CN" sz="1200" b="1" kern="0" dirty="0" smtClean="0">
                    <a:solidFill>
                      <a:srgbClr val="000000"/>
                    </a:solidFill>
                    <a:latin typeface="Arial" panose="020B0604020202020204" pitchFamily="34" charset="0"/>
                    <a:cs typeface="Arial" panose="020B0604020202020204" pitchFamily="34" charset="0"/>
                  </a:rPr>
                  <a:t>Время транзита (часы)</a:t>
                </a:r>
                <a:endParaRPr lang="en-US" altLang="zh-CN" sz="1200" b="1" kern="0" dirty="0" smtClean="0">
                  <a:solidFill>
                    <a:srgbClr val="000000"/>
                  </a:solidFill>
                  <a:latin typeface="Arial" panose="020B0604020202020204" pitchFamily="34" charset="0"/>
                  <a:cs typeface="Arial" panose="020B0604020202020204" pitchFamily="34" charset="0"/>
                </a:endParaRPr>
              </a:p>
            </p:txBody>
          </p:sp>
          <p:sp>
            <p:nvSpPr>
              <p:cNvPr id="11" name="TextBox 1"/>
              <p:cNvSpPr txBox="1"/>
              <p:nvPr/>
            </p:nvSpPr>
            <p:spPr>
              <a:xfrm>
                <a:off x="8159565" y="4572000"/>
                <a:ext cx="493726" cy="138499"/>
              </a:xfrm>
              <a:prstGeom prst="rect">
                <a:avLst/>
              </a:prstGeom>
              <a:noFill/>
            </p:spPr>
            <p:txBody>
              <a:bodyPr wrap="none" lIns="0" tIns="0" rIns="0" bIns="0" rtlCol="0">
                <a:spAutoFit/>
              </a:bodyPr>
              <a:lstStyle/>
              <a:p>
                <a:pPr algn="ctr"/>
                <a:r>
                  <a:rPr lang="ru-RU" altLang="zh-CN" sz="900" kern="0" dirty="0" smtClean="0">
                    <a:solidFill>
                      <a:srgbClr val="000000"/>
                    </a:solidFill>
                    <a:latin typeface="Arial" panose="020B0604020202020204" pitchFamily="34" charset="0"/>
                    <a:cs typeface="Arial" panose="020B0604020202020204" pitchFamily="34" charset="0"/>
                  </a:rPr>
                  <a:t>Гидрасек</a:t>
                </a:r>
                <a:endParaRPr lang="en-US" altLang="zh-CN" sz="900" kern="0" dirty="0" smtClean="0">
                  <a:solidFill>
                    <a:srgbClr val="000000"/>
                  </a:solidFill>
                  <a:latin typeface="Arial" panose="020B0604020202020204" pitchFamily="34" charset="0"/>
                  <a:cs typeface="Arial" panose="020B0604020202020204" pitchFamily="34" charset="0"/>
                </a:endParaRPr>
              </a:p>
            </p:txBody>
          </p:sp>
          <p:sp>
            <p:nvSpPr>
              <p:cNvPr id="12" name="TextBox 1"/>
              <p:cNvSpPr txBox="1"/>
              <p:nvPr/>
            </p:nvSpPr>
            <p:spPr>
              <a:xfrm>
                <a:off x="8305800" y="2844800"/>
                <a:ext cx="177934" cy="153247"/>
              </a:xfrm>
              <a:prstGeom prst="rect">
                <a:avLst/>
              </a:prstGeom>
              <a:noFill/>
            </p:spPr>
            <p:txBody>
              <a:bodyPr wrap="none" lIns="0" tIns="0" rIns="0" bIns="0" rtlCol="0">
                <a:spAutoFit/>
              </a:bodyPr>
              <a:lstStyle/>
              <a:p>
                <a:pPr algn="ctr"/>
                <a:r>
                  <a:rPr lang="en-US" altLang="zh-CN" sz="996" kern="0" dirty="0" smtClean="0">
                    <a:solidFill>
                      <a:srgbClr val="000000"/>
                    </a:solidFill>
                    <a:latin typeface="Arial" panose="020B0604020202020204" pitchFamily="34" charset="0"/>
                    <a:cs typeface="Arial" panose="020B0604020202020204" pitchFamily="34" charset="0"/>
                  </a:rPr>
                  <a:t>NS</a:t>
                </a:r>
              </a:p>
            </p:txBody>
          </p:sp>
          <p:sp>
            <p:nvSpPr>
              <p:cNvPr id="13" name="TextBox 1"/>
              <p:cNvSpPr txBox="1"/>
              <p:nvPr/>
            </p:nvSpPr>
            <p:spPr>
              <a:xfrm>
                <a:off x="7502246" y="4572000"/>
                <a:ext cx="474490" cy="138499"/>
              </a:xfrm>
              <a:prstGeom prst="rect">
                <a:avLst/>
              </a:prstGeom>
              <a:noFill/>
            </p:spPr>
            <p:txBody>
              <a:bodyPr wrap="none" lIns="0" tIns="0" rIns="0" bIns="0" rtlCol="0">
                <a:spAutoFit/>
              </a:bodyPr>
              <a:lstStyle/>
              <a:p>
                <a:pPr algn="ctr"/>
                <a:r>
                  <a:rPr lang="ru-RU" altLang="zh-CN" sz="900" kern="0" dirty="0" smtClean="0">
                    <a:solidFill>
                      <a:srgbClr val="000000"/>
                    </a:solidFill>
                    <a:latin typeface="Arial" panose="020B0604020202020204" pitchFamily="34" charset="0"/>
                    <a:cs typeface="Arial" panose="020B0604020202020204" pitchFamily="34" charset="0"/>
                  </a:rPr>
                  <a:t>Плацебо</a:t>
                </a:r>
                <a:endParaRPr lang="en-US" altLang="zh-CN" sz="900" kern="0" dirty="0" smtClean="0">
                  <a:solidFill>
                    <a:srgbClr val="000000"/>
                  </a:solidFill>
                  <a:latin typeface="Arial" panose="020B0604020202020204" pitchFamily="34" charset="0"/>
                  <a:cs typeface="Arial" panose="020B0604020202020204" pitchFamily="34" charset="0"/>
                </a:endParaRPr>
              </a:p>
            </p:txBody>
          </p:sp>
          <p:sp>
            <p:nvSpPr>
              <p:cNvPr id="14" name="TextBox 1"/>
              <p:cNvSpPr txBox="1"/>
              <p:nvPr/>
            </p:nvSpPr>
            <p:spPr>
              <a:xfrm>
                <a:off x="5644163" y="4572000"/>
                <a:ext cx="495328" cy="138499"/>
              </a:xfrm>
              <a:prstGeom prst="rect">
                <a:avLst/>
              </a:prstGeom>
              <a:noFill/>
            </p:spPr>
            <p:txBody>
              <a:bodyPr wrap="none" lIns="0" tIns="0" rIns="0" bIns="0" rtlCol="0">
                <a:spAutoFit/>
              </a:bodyPr>
              <a:lstStyle/>
              <a:p>
                <a:pPr algn="ctr"/>
                <a:r>
                  <a:rPr lang="ru-RU" altLang="zh-CN" sz="900" kern="0" dirty="0" smtClean="0">
                    <a:solidFill>
                      <a:srgbClr val="000000"/>
                    </a:solidFill>
                    <a:latin typeface="Arial" panose="020B0604020202020204" pitchFamily="34" charset="0"/>
                    <a:cs typeface="Arial" panose="020B0604020202020204" pitchFamily="34" charset="0"/>
                  </a:rPr>
                  <a:t>Гидрасек</a:t>
                </a:r>
                <a:endParaRPr lang="en-US" altLang="zh-CN" sz="900" kern="0" dirty="0" smtClean="0">
                  <a:solidFill>
                    <a:srgbClr val="000000"/>
                  </a:solidFill>
                  <a:latin typeface="Arial" panose="020B0604020202020204" pitchFamily="34" charset="0"/>
                  <a:cs typeface="Arial" panose="020B0604020202020204" pitchFamily="34" charset="0"/>
                </a:endParaRPr>
              </a:p>
            </p:txBody>
          </p:sp>
          <p:sp>
            <p:nvSpPr>
              <p:cNvPr id="15" name="TextBox 1"/>
              <p:cNvSpPr txBox="1"/>
              <p:nvPr/>
            </p:nvSpPr>
            <p:spPr>
              <a:xfrm>
                <a:off x="4962246" y="4572000"/>
                <a:ext cx="474490" cy="138499"/>
              </a:xfrm>
              <a:prstGeom prst="rect">
                <a:avLst/>
              </a:prstGeom>
              <a:noFill/>
            </p:spPr>
            <p:txBody>
              <a:bodyPr wrap="none" lIns="0" tIns="0" rIns="0" bIns="0" rtlCol="0">
                <a:spAutoFit/>
              </a:bodyPr>
              <a:lstStyle/>
              <a:p>
                <a:pPr algn="ctr"/>
                <a:r>
                  <a:rPr lang="ru-RU" altLang="zh-CN" sz="900" kern="0" dirty="0" smtClean="0">
                    <a:solidFill>
                      <a:srgbClr val="000000"/>
                    </a:solidFill>
                    <a:latin typeface="Arial" panose="020B0604020202020204" pitchFamily="34" charset="0"/>
                    <a:cs typeface="Arial" panose="020B0604020202020204" pitchFamily="34" charset="0"/>
                  </a:rPr>
                  <a:t>Плацебо</a:t>
                </a:r>
                <a:endParaRPr lang="en-US" altLang="zh-CN" sz="900" kern="0" dirty="0" smtClean="0">
                  <a:solidFill>
                    <a:srgbClr val="000000"/>
                  </a:solidFill>
                  <a:latin typeface="Arial" panose="020B0604020202020204" pitchFamily="34" charset="0"/>
                  <a:cs typeface="Arial" panose="020B0604020202020204" pitchFamily="34" charset="0"/>
                </a:endParaRPr>
              </a:p>
            </p:txBody>
          </p:sp>
          <p:sp>
            <p:nvSpPr>
              <p:cNvPr id="16" name="TextBox 1"/>
              <p:cNvSpPr txBox="1"/>
              <p:nvPr/>
            </p:nvSpPr>
            <p:spPr>
              <a:xfrm>
                <a:off x="4689736" y="2463799"/>
                <a:ext cx="1494000" cy="153247"/>
              </a:xfrm>
              <a:prstGeom prst="rect">
                <a:avLst/>
              </a:prstGeom>
              <a:noFill/>
            </p:spPr>
            <p:txBody>
              <a:bodyPr wrap="none" lIns="0" tIns="0" rIns="0" bIns="0" rtlCol="0">
                <a:spAutoFit/>
              </a:bodyPr>
              <a:lstStyle/>
              <a:p>
                <a:pPr algn="ctr"/>
                <a:r>
                  <a:rPr lang="ru-RU" altLang="zh-CN" sz="996" b="1" kern="0" dirty="0" smtClean="0">
                    <a:solidFill>
                      <a:srgbClr val="000000"/>
                    </a:solidFill>
                    <a:latin typeface="Arial" panose="020B0604020202020204" pitchFamily="34" charset="0"/>
                    <a:cs typeface="Arial" panose="020B0604020202020204" pitchFamily="34" charset="0"/>
                  </a:rPr>
                  <a:t>Ороцекальный транзит</a:t>
                </a:r>
                <a:endParaRPr lang="en-US" altLang="zh-CN" sz="996" b="1" kern="0" dirty="0" smtClean="0">
                  <a:solidFill>
                    <a:srgbClr val="000000"/>
                  </a:solidFill>
                  <a:latin typeface="Arial" panose="020B0604020202020204" pitchFamily="34" charset="0"/>
                  <a:cs typeface="Arial" panose="020B0604020202020204" pitchFamily="34" charset="0"/>
                </a:endParaRPr>
              </a:p>
            </p:txBody>
          </p:sp>
          <p:sp>
            <p:nvSpPr>
              <p:cNvPr id="17" name="TextBox 1"/>
              <p:cNvSpPr txBox="1"/>
              <p:nvPr/>
            </p:nvSpPr>
            <p:spPr>
              <a:xfrm>
                <a:off x="7038741" y="2463800"/>
                <a:ext cx="1636666" cy="153247"/>
              </a:xfrm>
              <a:prstGeom prst="rect">
                <a:avLst/>
              </a:prstGeom>
              <a:noFill/>
            </p:spPr>
            <p:txBody>
              <a:bodyPr wrap="none" lIns="0" tIns="0" rIns="0" bIns="0" rtlCol="0">
                <a:spAutoFit/>
              </a:bodyPr>
              <a:lstStyle/>
              <a:p>
                <a:pPr algn="ctr"/>
                <a:r>
                  <a:rPr lang="ru-RU" altLang="zh-CN" sz="996" b="1" kern="0" dirty="0" smtClean="0">
                    <a:solidFill>
                      <a:srgbClr val="000000"/>
                    </a:solidFill>
                    <a:latin typeface="Arial" panose="020B0604020202020204" pitchFamily="34" charset="0"/>
                    <a:cs typeface="Arial" panose="020B0604020202020204" pitchFamily="34" charset="0"/>
                  </a:rPr>
                  <a:t>Толстокишечный транзит</a:t>
                </a:r>
                <a:endParaRPr lang="en-US" altLang="zh-CN" sz="996" b="1" kern="0" dirty="0" smtClean="0">
                  <a:solidFill>
                    <a:srgbClr val="000000"/>
                  </a:solidFill>
                  <a:latin typeface="Arial" panose="020B0604020202020204" pitchFamily="34" charset="0"/>
                  <a:cs typeface="Arial" panose="020B0604020202020204" pitchFamily="34" charset="0"/>
                </a:endParaRPr>
              </a:p>
            </p:txBody>
          </p:sp>
          <p:sp>
            <p:nvSpPr>
              <p:cNvPr id="18" name="TextBox 1"/>
              <p:cNvSpPr txBox="1"/>
              <p:nvPr/>
            </p:nvSpPr>
            <p:spPr>
              <a:xfrm>
                <a:off x="5308600" y="4800600"/>
                <a:ext cx="407163" cy="153247"/>
              </a:xfrm>
              <a:prstGeom prst="rect">
                <a:avLst/>
              </a:prstGeom>
              <a:noFill/>
            </p:spPr>
            <p:txBody>
              <a:bodyPr wrap="none" lIns="0" tIns="0" rIns="0" bIns="0" rtlCol="0">
                <a:spAutoFit/>
              </a:bodyPr>
              <a:lstStyle/>
              <a:p>
                <a:pPr algn="ctr"/>
                <a:r>
                  <a:rPr lang="en-US" altLang="zh-CN" sz="996" i="1" kern="0" dirty="0" smtClean="0">
                    <a:solidFill>
                      <a:srgbClr val="000000"/>
                    </a:solidFill>
                    <a:latin typeface="Arial" panose="020B0604020202020204" pitchFamily="34" charset="0"/>
                    <a:cs typeface="Arial" panose="020B0604020202020204" pitchFamily="34" charset="0"/>
                  </a:rPr>
                  <a:t>P</a:t>
                </a:r>
                <a:r>
                  <a:rPr lang="en-US" altLang="zh-CN" sz="996" kern="0" dirty="0" smtClean="0">
                    <a:solidFill>
                      <a:srgbClr val="000000"/>
                    </a:solidFill>
                    <a:latin typeface="Arial" panose="020B0604020202020204" pitchFamily="34" charset="0"/>
                    <a:cs typeface="Arial" panose="020B0604020202020204" pitchFamily="34" charset="0"/>
                  </a:rPr>
                  <a:t>=0,66</a:t>
                </a:r>
              </a:p>
            </p:txBody>
          </p:sp>
          <p:sp>
            <p:nvSpPr>
              <p:cNvPr id="19" name="TextBox 1"/>
              <p:cNvSpPr txBox="1"/>
              <p:nvPr/>
            </p:nvSpPr>
            <p:spPr>
              <a:xfrm>
                <a:off x="7874000" y="4800600"/>
                <a:ext cx="407163" cy="153247"/>
              </a:xfrm>
              <a:prstGeom prst="rect">
                <a:avLst/>
              </a:prstGeom>
              <a:noFill/>
            </p:spPr>
            <p:txBody>
              <a:bodyPr wrap="none" lIns="0" tIns="0" rIns="0" bIns="0" rtlCol="0">
                <a:spAutoFit/>
              </a:bodyPr>
              <a:lstStyle/>
              <a:p>
                <a:pPr algn="ctr"/>
                <a:r>
                  <a:rPr lang="en-US" altLang="zh-CN" sz="996" i="1" kern="0" dirty="0" smtClean="0">
                    <a:solidFill>
                      <a:srgbClr val="000000"/>
                    </a:solidFill>
                    <a:latin typeface="Arial" panose="020B0604020202020204" pitchFamily="34" charset="0"/>
                    <a:cs typeface="Arial" panose="020B0604020202020204" pitchFamily="34" charset="0"/>
                  </a:rPr>
                  <a:t>P</a:t>
                </a:r>
                <a:r>
                  <a:rPr lang="en-US" altLang="zh-CN" sz="996" kern="0" dirty="0" smtClean="0">
                    <a:solidFill>
                      <a:srgbClr val="000000"/>
                    </a:solidFill>
                    <a:latin typeface="Arial" panose="020B0604020202020204" pitchFamily="34" charset="0"/>
                    <a:cs typeface="Arial" panose="020B0604020202020204" pitchFamily="34" charset="0"/>
                  </a:rPr>
                  <a:t>=0,63</a:t>
                </a:r>
              </a:p>
            </p:txBody>
          </p:sp>
          <p:sp>
            <p:nvSpPr>
              <p:cNvPr id="20" name="TextBox 1"/>
              <p:cNvSpPr txBox="1"/>
              <p:nvPr/>
            </p:nvSpPr>
            <p:spPr>
              <a:xfrm>
                <a:off x="5779660" y="2643933"/>
                <a:ext cx="177934" cy="153247"/>
              </a:xfrm>
              <a:prstGeom prst="rect">
                <a:avLst/>
              </a:prstGeom>
              <a:noFill/>
            </p:spPr>
            <p:txBody>
              <a:bodyPr wrap="none" lIns="0" tIns="0" rIns="0" bIns="0" rtlCol="0">
                <a:spAutoFit/>
              </a:bodyPr>
              <a:lstStyle/>
              <a:p>
                <a:pPr algn="ctr"/>
                <a:r>
                  <a:rPr lang="en-US" altLang="zh-CN" sz="996" kern="0" dirty="0" smtClean="0">
                    <a:solidFill>
                      <a:srgbClr val="000000"/>
                    </a:solidFill>
                    <a:latin typeface="Arial" panose="020B0604020202020204" pitchFamily="34" charset="0"/>
                    <a:cs typeface="Arial" panose="020B0604020202020204" pitchFamily="34" charset="0"/>
                  </a:rPr>
                  <a:t>NS</a:t>
                </a:r>
              </a:p>
            </p:txBody>
          </p:sp>
        </p:grpSp>
      </p:grpSp>
      <p:sp>
        <p:nvSpPr>
          <p:cNvPr id="21" name="TextBox 1"/>
          <p:cNvSpPr txBox="1"/>
          <p:nvPr/>
        </p:nvSpPr>
        <p:spPr>
          <a:xfrm>
            <a:off x="746477" y="457200"/>
            <a:ext cx="7236544" cy="430118"/>
          </a:xfrm>
          <a:prstGeom prst="rect">
            <a:avLst/>
          </a:prstGeom>
          <a:noFill/>
        </p:spPr>
        <p:txBody>
          <a:bodyPr wrap="square" lIns="0" tIns="0" rIns="0" bIns="0" rtlCol="0">
            <a:spAutoFit/>
          </a:bodyPr>
          <a:lstStyle/>
          <a:p>
            <a:r>
              <a:rPr lang="ru-RU" altLang="zh-CN" sz="2795" b="1" dirty="0" err="1" smtClean="0">
                <a:solidFill>
                  <a:schemeClr val="accent1">
                    <a:lumMod val="50000"/>
                  </a:schemeClr>
                </a:solidFill>
                <a:latin typeface="Georgia" panose="02040502050405020303" pitchFamily="18" charset="0"/>
                <a:cs typeface="Arial" panose="020B0604020202020204" pitchFamily="34" charset="0"/>
              </a:rPr>
              <a:t>Гидрасек</a:t>
            </a:r>
            <a:r>
              <a:rPr lang="ru-RU" altLang="zh-CN" sz="2795" b="1" dirty="0" smtClean="0">
                <a:solidFill>
                  <a:schemeClr val="accent1">
                    <a:lumMod val="50000"/>
                  </a:schemeClr>
                </a:solidFill>
                <a:latin typeface="Georgia" panose="02040502050405020303" pitchFamily="18" charset="0"/>
                <a:cs typeface="Arial" panose="020B0604020202020204" pitchFamily="34" charset="0"/>
              </a:rPr>
              <a:t> (</a:t>
            </a:r>
            <a:r>
              <a:rPr lang="ru-RU" altLang="zh-CN" sz="2795" b="1" dirty="0" err="1" smtClean="0">
                <a:solidFill>
                  <a:schemeClr val="accent1">
                    <a:lumMod val="50000"/>
                  </a:schemeClr>
                </a:solidFill>
                <a:latin typeface="Georgia" panose="02040502050405020303" pitchFamily="18" charset="0"/>
                <a:cs typeface="Arial" panose="020B0604020202020204" pitchFamily="34" charset="0"/>
              </a:rPr>
              <a:t>рацекадотрил</a:t>
            </a:r>
            <a:r>
              <a:rPr lang="ru-RU" altLang="zh-CN" sz="2795" b="1" dirty="0" smtClean="0">
                <a:solidFill>
                  <a:schemeClr val="accent1">
                    <a:lumMod val="50000"/>
                  </a:schemeClr>
                </a:solidFill>
                <a:latin typeface="Georgia" panose="02040502050405020303" pitchFamily="18" charset="0"/>
                <a:cs typeface="Arial" panose="020B0604020202020204" pitchFamily="34" charset="0"/>
              </a:rPr>
              <a:t>) </a:t>
            </a:r>
            <a:endParaRPr lang="ru-RU" altLang="zh-CN" sz="2795" b="1" dirty="0">
              <a:solidFill>
                <a:schemeClr val="accent1">
                  <a:lumMod val="50000"/>
                </a:schemeClr>
              </a:solidFill>
              <a:latin typeface="Georgia" panose="02040502050405020303" pitchFamily="18" charset="0"/>
              <a:cs typeface="Arial" panose="020B0604020202020204" pitchFamily="34" charset="0"/>
            </a:endParaRPr>
          </a:p>
        </p:txBody>
      </p:sp>
      <p:sp>
        <p:nvSpPr>
          <p:cNvPr id="22" name="TextBox 1"/>
          <p:cNvSpPr txBox="1"/>
          <p:nvPr/>
        </p:nvSpPr>
        <p:spPr>
          <a:xfrm>
            <a:off x="533400" y="6019800"/>
            <a:ext cx="3379130" cy="461665"/>
          </a:xfrm>
          <a:prstGeom prst="rect">
            <a:avLst/>
          </a:prstGeom>
          <a:noFill/>
        </p:spPr>
        <p:txBody>
          <a:bodyPr wrap="none" lIns="0" tIns="0" rIns="0" rtlCol="0">
            <a:spAutoFit/>
          </a:bodyPr>
          <a:lstStyle/>
          <a:p>
            <a:pPr marL="228600" indent="-228600">
              <a:buFont typeface="+mj-lt"/>
              <a:buAutoNum type="arabicPeriod"/>
            </a:pPr>
            <a:r>
              <a:rPr lang="en-US" altLang="zh-CN" sz="900" dirty="0" err="1" smtClean="0">
                <a:solidFill>
                  <a:srgbClr val="292526"/>
                </a:solidFill>
                <a:latin typeface="Arial" panose="020B0604020202020204" pitchFamily="34" charset="0"/>
                <a:cs typeface="Arial" panose="020B0604020202020204" pitchFamily="34" charset="0"/>
              </a:rPr>
              <a:t>Lecomte</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dirty="0" smtClean="0">
                <a:solidFill>
                  <a:srgbClr val="000000"/>
                </a:solidFill>
                <a:latin typeface="Arial" panose="020B0604020202020204" pitchFamily="34" charset="0"/>
                <a:cs typeface="Arial" panose="020B0604020202020204" pitchFamily="34" charset="0"/>
              </a:rPr>
              <a:t>JM.</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i="1" dirty="0" smtClean="0">
                <a:solidFill>
                  <a:srgbClr val="000000"/>
                </a:solidFill>
                <a:latin typeface="Arial" panose="020B0604020202020204" pitchFamily="34" charset="0"/>
                <a:cs typeface="Arial" panose="020B0604020202020204" pitchFamily="34" charset="0"/>
              </a:rPr>
              <a:t>lnt</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i="1" dirty="0" smtClean="0">
                <a:solidFill>
                  <a:srgbClr val="000000"/>
                </a:solidFill>
                <a:latin typeface="Arial" panose="020B0604020202020204" pitchFamily="34" charset="0"/>
                <a:cs typeface="Arial" panose="020B0604020202020204" pitchFamily="34" charset="0"/>
              </a:rPr>
              <a:t>J</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i="1" dirty="0" smtClean="0">
                <a:solidFill>
                  <a:srgbClr val="000000"/>
                </a:solidFill>
                <a:latin typeface="Arial" panose="020B0604020202020204" pitchFamily="34" charset="0"/>
                <a:cs typeface="Arial" panose="020B0604020202020204" pitchFamily="34" charset="0"/>
              </a:rPr>
              <a:t>of</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i="1" dirty="0" smtClean="0">
                <a:solidFill>
                  <a:srgbClr val="000000"/>
                </a:solidFill>
                <a:latin typeface="Arial" panose="020B0604020202020204" pitchFamily="34" charset="0"/>
                <a:cs typeface="Arial" panose="020B0604020202020204" pitchFamily="34" charset="0"/>
              </a:rPr>
              <a:t>Antimicrob</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i="1" dirty="0" smtClean="0">
                <a:solidFill>
                  <a:srgbClr val="000000"/>
                </a:solidFill>
                <a:latin typeface="Arial" panose="020B0604020202020204" pitchFamily="34" charset="0"/>
                <a:cs typeface="Arial" panose="020B0604020202020204" pitchFamily="34" charset="0"/>
              </a:rPr>
              <a:t>Agents.</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dirty="0" smtClean="0">
                <a:solidFill>
                  <a:srgbClr val="000000"/>
                </a:solidFill>
                <a:latin typeface="Arial" panose="020B0604020202020204" pitchFamily="34" charset="0"/>
                <a:cs typeface="Arial" panose="020B0604020202020204" pitchFamily="34" charset="0"/>
              </a:rPr>
              <a:t>2000;14:81-87.</a:t>
            </a:r>
          </a:p>
          <a:p>
            <a:pPr marL="228600" indent="-228600">
              <a:buFont typeface="+mj-lt"/>
              <a:buAutoNum type="arabicPeriod"/>
            </a:pPr>
            <a:r>
              <a:rPr lang="en-US" altLang="zh-CN" sz="900" dirty="0" smtClean="0">
                <a:solidFill>
                  <a:srgbClr val="000000"/>
                </a:solidFill>
                <a:latin typeface="Arial" panose="020B0604020202020204" pitchFamily="34" charset="0"/>
                <a:cs typeface="Arial" panose="020B0604020202020204" pitchFamily="34" charset="0"/>
              </a:rPr>
              <a:t>Bergmann</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dirty="0" smtClean="0">
                <a:solidFill>
                  <a:srgbClr val="000000"/>
                </a:solidFill>
                <a:latin typeface="Arial" panose="020B0604020202020204" pitchFamily="34" charset="0"/>
                <a:cs typeface="Arial" panose="020B0604020202020204" pitchFamily="34" charset="0"/>
              </a:rPr>
              <a:t>JF</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dirty="0" smtClean="0">
                <a:solidFill>
                  <a:srgbClr val="000000"/>
                </a:solidFill>
                <a:latin typeface="Arial" panose="020B0604020202020204" pitchFamily="34" charset="0"/>
                <a:cs typeface="Arial" panose="020B0604020202020204" pitchFamily="34" charset="0"/>
              </a:rPr>
              <a:t>et</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dirty="0" smtClean="0">
                <a:solidFill>
                  <a:srgbClr val="000000"/>
                </a:solidFill>
                <a:latin typeface="Arial" panose="020B0604020202020204" pitchFamily="34" charset="0"/>
                <a:cs typeface="Arial" panose="020B0604020202020204" pitchFamily="34" charset="0"/>
              </a:rPr>
              <a:t>al.</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i="1" dirty="0" smtClean="0">
                <a:solidFill>
                  <a:srgbClr val="000000"/>
                </a:solidFill>
                <a:latin typeface="Arial" panose="020B0604020202020204" pitchFamily="34" charset="0"/>
                <a:cs typeface="Arial" panose="020B0604020202020204" pitchFamily="34" charset="0"/>
              </a:rPr>
              <a:t>Aliment</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i="1" dirty="0" smtClean="0">
                <a:solidFill>
                  <a:srgbClr val="000000"/>
                </a:solidFill>
                <a:latin typeface="Arial" panose="020B0604020202020204" pitchFamily="34" charset="0"/>
                <a:cs typeface="Arial" panose="020B0604020202020204" pitchFamily="34" charset="0"/>
              </a:rPr>
              <a:t>Pharmacol</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i="1" dirty="0" smtClean="0">
                <a:solidFill>
                  <a:srgbClr val="000000"/>
                </a:solidFill>
                <a:latin typeface="Arial" panose="020B0604020202020204" pitchFamily="34" charset="0"/>
                <a:cs typeface="Arial" panose="020B0604020202020204" pitchFamily="34" charset="0"/>
              </a:rPr>
              <a:t>Ther.</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dirty="0" smtClean="0">
                <a:solidFill>
                  <a:srgbClr val="000000"/>
                </a:solidFill>
                <a:latin typeface="Arial" panose="020B0604020202020204" pitchFamily="34" charset="0"/>
                <a:cs typeface="Arial" panose="020B0604020202020204" pitchFamily="34" charset="0"/>
              </a:rPr>
              <a:t>1992;6:305-313.</a:t>
            </a:r>
          </a:p>
          <a:p>
            <a:pPr marL="228600" indent="-228600">
              <a:buFont typeface="+mj-lt"/>
              <a:buAutoNum type="arabicPeriod"/>
            </a:pPr>
            <a:r>
              <a:rPr lang="en-US" altLang="zh-CN" sz="900" dirty="0" smtClean="0">
                <a:solidFill>
                  <a:srgbClr val="000000"/>
                </a:solidFill>
                <a:latin typeface="Arial" panose="020B0604020202020204" pitchFamily="34" charset="0"/>
                <a:cs typeface="Arial" panose="020B0604020202020204" pitchFamily="34" charset="0"/>
              </a:rPr>
              <a:t>Baumer</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dirty="0" smtClean="0">
                <a:solidFill>
                  <a:srgbClr val="000000"/>
                </a:solidFill>
                <a:latin typeface="Arial" panose="020B0604020202020204" pitchFamily="34" charset="0"/>
                <a:cs typeface="Arial" panose="020B0604020202020204" pitchFamily="34" charset="0"/>
              </a:rPr>
              <a:t>Ph</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dirty="0" smtClean="0">
                <a:solidFill>
                  <a:srgbClr val="000000"/>
                </a:solidFill>
                <a:latin typeface="Arial" panose="020B0604020202020204" pitchFamily="34" charset="0"/>
                <a:cs typeface="Arial" panose="020B0604020202020204" pitchFamily="34" charset="0"/>
              </a:rPr>
              <a:t>et</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dirty="0" smtClean="0">
                <a:solidFill>
                  <a:srgbClr val="000000"/>
                </a:solidFill>
                <a:latin typeface="Arial" panose="020B0604020202020204" pitchFamily="34" charset="0"/>
                <a:cs typeface="Arial" panose="020B0604020202020204" pitchFamily="34" charset="0"/>
              </a:rPr>
              <a:t>al.</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i="1" dirty="0" smtClean="0">
                <a:solidFill>
                  <a:srgbClr val="000000"/>
                </a:solidFill>
                <a:latin typeface="Arial" panose="020B0604020202020204" pitchFamily="34" charset="0"/>
                <a:cs typeface="Arial" panose="020B0604020202020204" pitchFamily="34" charset="0"/>
              </a:rPr>
              <a:t>Gut.</a:t>
            </a:r>
            <a:r>
              <a:rPr lang="en-US" altLang="zh-CN" sz="900" dirty="0" smtClean="0">
                <a:solidFill>
                  <a:prstClr val="black"/>
                </a:solidFill>
                <a:latin typeface="Arial" panose="020B0604020202020204" pitchFamily="34" charset="0"/>
                <a:cs typeface="Arial" panose="020B0604020202020204" pitchFamily="34" charset="0"/>
              </a:rPr>
              <a:t> </a:t>
            </a:r>
            <a:r>
              <a:rPr lang="en-US" altLang="zh-CN" sz="900" dirty="0" smtClean="0">
                <a:solidFill>
                  <a:srgbClr val="000000"/>
                </a:solidFill>
                <a:latin typeface="Arial" panose="020B0604020202020204" pitchFamily="34" charset="0"/>
                <a:cs typeface="Arial" panose="020B0604020202020204" pitchFamily="34" charset="0"/>
              </a:rPr>
              <a:t>1992;33:753-758</a:t>
            </a:r>
            <a:r>
              <a:rPr lang="en-US" altLang="zh-CN" sz="900" dirty="0" smtClean="0">
                <a:solidFill>
                  <a:srgbClr val="292526"/>
                </a:solidFill>
                <a:latin typeface="Arial" panose="020B0604020202020204" pitchFamily="34" charset="0"/>
                <a:cs typeface="Arial" panose="020B0604020202020204" pitchFamily="34" charset="0"/>
              </a:rPr>
              <a:t>.</a:t>
            </a:r>
          </a:p>
        </p:txBody>
      </p:sp>
      <p:sp>
        <p:nvSpPr>
          <p:cNvPr id="23" name="TextBox 1"/>
          <p:cNvSpPr txBox="1"/>
          <p:nvPr/>
        </p:nvSpPr>
        <p:spPr>
          <a:xfrm>
            <a:off x="488849" y="1053658"/>
            <a:ext cx="8121751" cy="1585690"/>
          </a:xfrm>
          <a:prstGeom prst="rect">
            <a:avLst/>
          </a:prstGeom>
          <a:noFill/>
        </p:spPr>
        <p:txBody>
          <a:bodyPr wrap="square" lIns="0" tIns="0" rIns="0" rtlCol="0">
            <a:spAutoFit/>
          </a:bodyPr>
          <a:lstStyle/>
          <a:p>
            <a:pPr marL="449263" indent="-179388">
              <a:spcAft>
                <a:spcPts val="800"/>
              </a:spcAft>
              <a:buFont typeface="Times New Roman" panose="02020603050405020304" pitchFamily="18" charset="0"/>
              <a:buChar char="–"/>
              <a:tabLst>
                <a:tab pos="449263" algn="l"/>
              </a:tabLst>
            </a:pPr>
            <a:r>
              <a:rPr lang="ru-RU" altLang="zh-CN" sz="2000" dirty="0" smtClean="0">
                <a:solidFill>
                  <a:srgbClr val="000000"/>
                </a:solidFill>
                <a:latin typeface="Georgia" panose="02040502050405020303" pitchFamily="18" charset="0"/>
                <a:cs typeface="Arial" panose="020B0604020202020204" pitchFamily="34" charset="0"/>
              </a:rPr>
              <a:t>Не влияет на моторику желудочно-кишечного тракта</a:t>
            </a:r>
          </a:p>
          <a:p>
            <a:pPr marL="449263" indent="-179388">
              <a:spcAft>
                <a:spcPts val="800"/>
              </a:spcAft>
              <a:buFont typeface="Times New Roman" panose="02020603050405020304" pitchFamily="18" charset="0"/>
              <a:buChar char="–"/>
              <a:tabLst>
                <a:tab pos="449263" algn="l"/>
              </a:tabLst>
            </a:pPr>
            <a:r>
              <a:rPr lang="ru-RU" altLang="zh-CN" sz="2000" dirty="0" smtClean="0">
                <a:solidFill>
                  <a:srgbClr val="000000"/>
                </a:solidFill>
                <a:latin typeface="Georgia" panose="02040502050405020303" pitchFamily="18" charset="0"/>
                <a:cs typeface="Arial" panose="020B0604020202020204" pitchFamily="34" charset="0"/>
              </a:rPr>
              <a:t>Не стимулирует чрезмерное развитие микрофлоры</a:t>
            </a:r>
          </a:p>
          <a:p>
            <a:pPr marL="269875">
              <a:spcAft>
                <a:spcPts val="800"/>
              </a:spcAft>
              <a:tabLst>
                <a:tab pos="449263" algn="l"/>
              </a:tabLst>
            </a:pPr>
            <a:endParaRPr lang="en-US" altLang="zh-CN" sz="2000" dirty="0">
              <a:solidFill>
                <a:srgbClr val="000000"/>
              </a:solidFill>
              <a:latin typeface="Georgia" panose="02040502050405020303" pitchFamily="18" charset="0"/>
              <a:cs typeface="Arial" panose="020B0604020202020204" pitchFamily="34" charset="0"/>
            </a:endParaRPr>
          </a:p>
          <a:p>
            <a:pPr>
              <a:spcAft>
                <a:spcPts val="800"/>
              </a:spcAft>
              <a:tabLst>
                <a:tab pos="254000" algn="l"/>
              </a:tabLst>
            </a:pPr>
            <a:endParaRPr lang="en-US" altLang="zh-CN" sz="2004" dirty="0" smtClean="0">
              <a:solidFill>
                <a:srgbClr val="000000"/>
              </a:solidFill>
              <a:latin typeface="Georgia" panose="02040502050405020303" pitchFamily="18" charset="0"/>
              <a:cs typeface="Arial" panose="020B0604020202020204" pitchFamily="34" charset="0"/>
            </a:endParaRPr>
          </a:p>
        </p:txBody>
      </p:sp>
      <p:sp>
        <p:nvSpPr>
          <p:cNvPr id="24" name="Slide Number Placeholder 23"/>
          <p:cNvSpPr>
            <a:spLocks noGrp="1"/>
          </p:cNvSpPr>
          <p:nvPr>
            <p:ph type="sldNum" sz="quarter" idx="12"/>
          </p:nvPr>
        </p:nvSpPr>
        <p:spPr>
          <a:xfrm>
            <a:off x="4588240" y="0"/>
            <a:ext cx="1332156" cy="365125"/>
          </a:xfrm>
        </p:spPr>
        <p:txBody>
          <a:bodyPr/>
          <a:lstStyle/>
          <a:p>
            <a:fld id="{A2885E78-1F86-4A3D-9EE1-B0103B1CEF15}" type="slidenum">
              <a:rPr lang="en-US" smtClean="0">
                <a:solidFill>
                  <a:srgbClr val="000000"/>
                </a:solidFill>
              </a:rPr>
              <a:pPr/>
              <a:t>25</a:t>
            </a:fld>
            <a:endParaRPr lang="en-US" dirty="0">
              <a:solidFill>
                <a:srgbClr val="000000"/>
              </a:solidFill>
            </a:endParaRPr>
          </a:p>
        </p:txBody>
      </p:sp>
      <p:sp>
        <p:nvSpPr>
          <p:cNvPr id="25" name="TextBox 24"/>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8767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071" y="42372"/>
            <a:ext cx="1432563" cy="1557531"/>
          </a:xfrm>
          <a:prstGeom prst="rect">
            <a:avLst/>
          </a:prstGeom>
        </p:spPr>
      </p:pic>
      <p:sp>
        <p:nvSpPr>
          <p:cNvPr id="8" name="Text Placeholder 2"/>
          <p:cNvSpPr>
            <a:spLocks noGrp="1"/>
          </p:cNvSpPr>
          <p:nvPr>
            <p:ph type="subTitle" idx="1"/>
          </p:nvPr>
        </p:nvSpPr>
        <p:spPr>
          <a:xfrm>
            <a:off x="457200" y="2438400"/>
            <a:ext cx="8382000" cy="1260629"/>
          </a:xfrm>
        </p:spPr>
        <p:txBody>
          <a:bodyPr>
            <a:noAutofit/>
          </a:bodyPr>
          <a:lstStyle/>
          <a:p>
            <a:pPr algn="ctr"/>
            <a:r>
              <a:rPr lang="ru-RU" sz="2800" b="1" dirty="0" smtClean="0">
                <a:solidFill>
                  <a:schemeClr val="bg1"/>
                </a:solidFill>
                <a:latin typeface="Georgia" panose="02040502050405020303" pitchFamily="18" charset="0"/>
              </a:rPr>
              <a:t>РАЦЕКАДОТРИЛ (ГИДРАСЕК)</a:t>
            </a:r>
          </a:p>
          <a:p>
            <a:pPr algn="ctr"/>
            <a:r>
              <a:rPr lang="ru-RU" sz="2800" b="1" dirty="0" smtClean="0">
                <a:solidFill>
                  <a:schemeClr val="bg1"/>
                </a:solidFill>
                <a:latin typeface="Georgia" panose="02040502050405020303" pitchFamily="18" charset="0"/>
              </a:rPr>
              <a:t>КЛИНИЧЕСКИЕ ИССЛЕДОВАНИЯ</a:t>
            </a:r>
            <a:endParaRPr lang="ru-RU" sz="2800" b="1" dirty="0">
              <a:solidFill>
                <a:schemeClr val="bg1"/>
              </a:solidFill>
              <a:latin typeface="Georgia" panose="02040502050405020303" pitchFamily="18" charset="0"/>
            </a:endParaRPr>
          </a:p>
        </p:txBody>
      </p:sp>
      <p:sp>
        <p:nvSpPr>
          <p:cNvPr id="2" name="Slide Number Placeholder 1"/>
          <p:cNvSpPr>
            <a:spLocks noGrp="1"/>
          </p:cNvSpPr>
          <p:nvPr>
            <p:ph type="sldNum" sz="quarter" idx="12"/>
          </p:nvPr>
        </p:nvSpPr>
        <p:spPr>
          <a:xfrm>
            <a:off x="4114800" y="-17980"/>
            <a:ext cx="643666" cy="365125"/>
          </a:xfrm>
        </p:spPr>
        <p:txBody>
          <a:bodyPr/>
          <a:lstStyle/>
          <a:p>
            <a:fld id="{A2885E78-1F86-4A3D-9EE1-B0103B1CEF15}" type="slidenum">
              <a:rPr lang="en-US" smtClean="0">
                <a:solidFill>
                  <a:srgbClr val="000000"/>
                </a:solidFill>
              </a:rPr>
              <a:pPr/>
              <a:t>26</a:t>
            </a:fld>
            <a:endParaRPr lang="en-US" dirty="0">
              <a:solidFill>
                <a:srgbClr val="000000"/>
              </a:solidFill>
            </a:endParaRPr>
          </a:p>
        </p:txBody>
      </p:sp>
      <p:sp>
        <p:nvSpPr>
          <p:cNvPr id="5" name="TextBox 4"/>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53623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4525" y="488197"/>
            <a:ext cx="8029400" cy="830997"/>
          </a:xfrm>
          <a:prstGeom prst="rect">
            <a:avLst/>
          </a:prstGeom>
        </p:spPr>
        <p:txBody>
          <a:bodyPr wrap="square">
            <a:spAutoFit/>
          </a:bodyPr>
          <a:lstStyle/>
          <a:p>
            <a:r>
              <a:rPr lang="ru-RU" sz="2400" b="1" dirty="0" err="1">
                <a:solidFill>
                  <a:srgbClr val="00B050">
                    <a:lumMod val="50000"/>
                  </a:srgbClr>
                </a:solidFill>
                <a:latin typeface="Georgia" panose="02040502050405020303" pitchFamily="18" charset="0"/>
              </a:rPr>
              <a:t>Гидрасек</a:t>
            </a:r>
            <a:r>
              <a:rPr lang="ru-RU" sz="2400" b="1" dirty="0">
                <a:solidFill>
                  <a:srgbClr val="00B050">
                    <a:lumMod val="50000"/>
                  </a:srgbClr>
                </a:solidFill>
                <a:latin typeface="Georgia" panose="02040502050405020303" pitchFamily="18" charset="0"/>
              </a:rPr>
              <a:t>  (</a:t>
            </a:r>
            <a:r>
              <a:rPr lang="ru-RU" sz="2400" b="1" dirty="0" err="1">
                <a:solidFill>
                  <a:srgbClr val="00B050">
                    <a:lumMod val="50000"/>
                  </a:srgbClr>
                </a:solidFill>
                <a:latin typeface="Georgia" panose="02040502050405020303" pitchFamily="18" charset="0"/>
              </a:rPr>
              <a:t>рацекадотрил</a:t>
            </a:r>
            <a:r>
              <a:rPr lang="ru-RU" sz="2400" b="1" dirty="0">
                <a:solidFill>
                  <a:srgbClr val="00B050">
                    <a:lumMod val="50000"/>
                  </a:srgbClr>
                </a:solidFill>
                <a:latin typeface="Georgia" panose="02040502050405020303" pitchFamily="18" charset="0"/>
              </a:rPr>
              <a:t>)</a:t>
            </a:r>
          </a:p>
          <a:p>
            <a:r>
              <a:rPr lang="ru-RU" sz="2400" dirty="0">
                <a:solidFill>
                  <a:srgbClr val="00B050">
                    <a:lumMod val="50000"/>
                  </a:srgbClr>
                </a:solidFill>
                <a:latin typeface="Georgia" panose="02040502050405020303" pitchFamily="18" charset="0"/>
              </a:rPr>
              <a:t>Уровень доказательности 1А</a:t>
            </a:r>
          </a:p>
        </p:txBody>
      </p:sp>
      <p:sp>
        <p:nvSpPr>
          <p:cNvPr id="5" name="Rectangle 4"/>
          <p:cNvSpPr/>
          <p:nvPr/>
        </p:nvSpPr>
        <p:spPr>
          <a:xfrm>
            <a:off x="666400" y="1628800"/>
            <a:ext cx="7750420" cy="2246769"/>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ru-RU" dirty="0">
                <a:solidFill>
                  <a:prstClr val="black"/>
                </a:solidFill>
                <a:latin typeface="Georgia" panose="02040502050405020303" pitchFamily="18" charset="0"/>
                <a:ea typeface="Calibri"/>
                <a:cs typeface="Times New Roman"/>
              </a:rPr>
              <a:t>15 </a:t>
            </a:r>
            <a:r>
              <a:rPr lang="ru-RU" dirty="0" err="1">
                <a:solidFill>
                  <a:prstClr val="black"/>
                </a:solidFill>
                <a:latin typeface="Georgia" panose="02040502050405020303" pitchFamily="18" charset="0"/>
                <a:ea typeface="Calibri"/>
                <a:cs typeface="Times New Roman"/>
              </a:rPr>
              <a:t>рандомизированных</a:t>
            </a:r>
            <a:r>
              <a:rPr lang="ru-RU" dirty="0">
                <a:solidFill>
                  <a:prstClr val="black"/>
                </a:solidFill>
                <a:latin typeface="Georgia" panose="02040502050405020303" pitchFamily="18" charset="0"/>
                <a:ea typeface="Calibri"/>
                <a:cs typeface="Times New Roman"/>
              </a:rPr>
              <a:t>  клинических исследований</a:t>
            </a:r>
          </a:p>
          <a:p>
            <a:pPr marL="285750" indent="-285750">
              <a:buFont typeface="Arial" panose="020B0604020202020204" pitchFamily="34" charset="0"/>
              <a:buChar char="•"/>
            </a:pPr>
            <a:r>
              <a:rPr lang="ru-RU" dirty="0">
                <a:solidFill>
                  <a:prstClr val="black"/>
                </a:solidFill>
                <a:latin typeface="Georgia" panose="02040502050405020303" pitchFamily="18" charset="0"/>
                <a:ea typeface="Calibri"/>
                <a:cs typeface="Times New Roman"/>
              </a:rPr>
              <a:t>10 клинических исследований с </a:t>
            </a:r>
            <a:r>
              <a:rPr lang="ru-RU" dirty="0" smtClean="0">
                <a:solidFill>
                  <a:prstClr val="black"/>
                </a:solidFill>
                <a:latin typeface="Georgia" panose="02040502050405020303" pitchFamily="18" charset="0"/>
                <a:ea typeface="Calibri"/>
                <a:cs typeface="Times New Roman"/>
              </a:rPr>
              <a:t>плацебо контролем</a:t>
            </a:r>
            <a:endParaRPr lang="ru-RU" dirty="0">
              <a:solidFill>
                <a:prstClr val="black"/>
              </a:solidFill>
              <a:latin typeface="Georgia" panose="02040502050405020303" pitchFamily="18" charset="0"/>
              <a:ea typeface="Calibri"/>
              <a:cs typeface="Times New Roman"/>
            </a:endParaRPr>
          </a:p>
          <a:p>
            <a:pPr marL="285750" indent="-285750">
              <a:buFont typeface="Arial" panose="020B0604020202020204" pitchFamily="34" charset="0"/>
              <a:buChar char="•"/>
            </a:pPr>
            <a:r>
              <a:rPr lang="ru-RU" dirty="0">
                <a:solidFill>
                  <a:prstClr val="black"/>
                </a:solidFill>
                <a:latin typeface="Georgia" panose="02040502050405020303" pitchFamily="18" charset="0"/>
                <a:cs typeface="Times New Roman"/>
              </a:rPr>
              <a:t>Мета-анализы и систематические обзоры </a:t>
            </a:r>
          </a:p>
          <a:p>
            <a:pPr marL="285750" indent="-285750">
              <a:buFont typeface="Arial" panose="020B0604020202020204" pitchFamily="34" charset="0"/>
              <a:buChar char="•"/>
            </a:pPr>
            <a:r>
              <a:rPr lang="ru-RU" dirty="0">
                <a:solidFill>
                  <a:prstClr val="black"/>
                </a:solidFill>
                <a:latin typeface="Georgia" panose="02040502050405020303" pitchFamily="18" charset="0"/>
                <a:ea typeface="Calibri"/>
                <a:cs typeface="Times New Roman"/>
              </a:rPr>
              <a:t>В клинических исследованиях с участием взрослых больных с острой диареей участвовали 3656 пациентов, из которых 2193 получали </a:t>
            </a:r>
            <a:r>
              <a:rPr lang="ru-RU" dirty="0" err="1">
                <a:solidFill>
                  <a:prstClr val="black"/>
                </a:solidFill>
                <a:latin typeface="Georgia" panose="02040502050405020303" pitchFamily="18" charset="0"/>
                <a:ea typeface="Calibri"/>
                <a:cs typeface="Times New Roman"/>
              </a:rPr>
              <a:t>рацекадотрил</a:t>
            </a:r>
            <a:r>
              <a:rPr lang="ru-RU" dirty="0">
                <a:solidFill>
                  <a:prstClr val="black"/>
                </a:solidFill>
                <a:latin typeface="Georgia" panose="02040502050405020303" pitchFamily="18" charset="0"/>
                <a:ea typeface="Calibri"/>
                <a:cs typeface="Times New Roman"/>
              </a:rPr>
              <a:t> (</a:t>
            </a:r>
            <a:r>
              <a:rPr lang="ru-RU" dirty="0" err="1">
                <a:solidFill>
                  <a:prstClr val="black"/>
                </a:solidFill>
                <a:latin typeface="Georgia" panose="02040502050405020303" pitchFamily="18" charset="0"/>
                <a:ea typeface="Calibri"/>
                <a:cs typeface="Times New Roman"/>
              </a:rPr>
              <a:t>Гидрасек</a:t>
            </a:r>
            <a:r>
              <a:rPr lang="ru-RU" dirty="0">
                <a:solidFill>
                  <a:prstClr val="black"/>
                </a:solidFill>
                <a:latin typeface="Georgia" panose="02040502050405020303" pitchFamily="18" charset="0"/>
                <a:ea typeface="Calibri"/>
                <a:cs typeface="Times New Roman"/>
              </a:rPr>
              <a:t>)</a:t>
            </a:r>
          </a:p>
          <a:p>
            <a:pPr marL="285750" indent="-285750">
              <a:buFont typeface="Arial" panose="020B0604020202020204" pitchFamily="34" charset="0"/>
              <a:buChar char="•"/>
            </a:pPr>
            <a:r>
              <a:rPr lang="ru-RU" dirty="0">
                <a:solidFill>
                  <a:prstClr val="black"/>
                </a:solidFill>
                <a:latin typeface="Georgia" panose="02040502050405020303" pitchFamily="18" charset="0"/>
                <a:ea typeface="Calibri"/>
                <a:cs typeface="Times New Roman"/>
              </a:rPr>
              <a:t>Сравнительные исследования с </a:t>
            </a:r>
            <a:r>
              <a:rPr lang="ru-RU" dirty="0" err="1">
                <a:solidFill>
                  <a:prstClr val="black"/>
                </a:solidFill>
                <a:latin typeface="Georgia" panose="02040502050405020303" pitchFamily="18" charset="0"/>
                <a:ea typeface="Calibri"/>
                <a:cs typeface="Times New Roman"/>
              </a:rPr>
              <a:t>лоперамидом</a:t>
            </a:r>
            <a:r>
              <a:rPr lang="ru-RU" dirty="0">
                <a:solidFill>
                  <a:prstClr val="black"/>
                </a:solidFill>
                <a:latin typeface="Georgia" panose="02040502050405020303" pitchFamily="18" charset="0"/>
                <a:ea typeface="Calibri"/>
                <a:cs typeface="Times New Roman"/>
              </a:rPr>
              <a:t>, </a:t>
            </a:r>
            <a:r>
              <a:rPr lang="ru-RU" dirty="0" err="1">
                <a:solidFill>
                  <a:prstClr val="black"/>
                </a:solidFill>
                <a:latin typeface="Georgia" panose="02040502050405020303" pitchFamily="18" charset="0"/>
                <a:ea typeface="Calibri"/>
                <a:cs typeface="Times New Roman"/>
              </a:rPr>
              <a:t>окреатидом</a:t>
            </a:r>
            <a:r>
              <a:rPr lang="ru-RU" dirty="0">
                <a:solidFill>
                  <a:prstClr val="black"/>
                </a:solidFill>
                <a:latin typeface="Georgia" panose="02040502050405020303" pitchFamily="18" charset="0"/>
                <a:ea typeface="Calibri"/>
                <a:cs typeface="Times New Roman"/>
              </a:rPr>
              <a:t>, </a:t>
            </a:r>
            <a:r>
              <a:rPr lang="en-US" sz="1400" dirty="0">
                <a:solidFill>
                  <a:prstClr val="black"/>
                </a:solidFill>
                <a:latin typeface="Georgia" panose="02040502050405020303" pitchFamily="18" charset="0"/>
              </a:rPr>
              <a:t>Saccharomyces </a:t>
            </a:r>
            <a:r>
              <a:rPr lang="en-US" sz="1400" dirty="0" err="1">
                <a:solidFill>
                  <a:prstClr val="black"/>
                </a:solidFill>
                <a:latin typeface="Georgia" panose="02040502050405020303" pitchFamily="18" charset="0"/>
              </a:rPr>
              <a:t>boulardii</a:t>
            </a:r>
            <a:r>
              <a:rPr lang="en-US" sz="1400" dirty="0">
                <a:solidFill>
                  <a:prstClr val="black"/>
                </a:solidFill>
                <a:latin typeface="Georgia" panose="02040502050405020303" pitchFamily="18" charset="0"/>
              </a:rPr>
              <a:t> </a:t>
            </a:r>
            <a:r>
              <a:rPr lang="ru-RU" sz="1400" dirty="0">
                <a:solidFill>
                  <a:prstClr val="black"/>
                </a:solidFill>
                <a:latin typeface="Georgia" panose="02040502050405020303" pitchFamily="18" charset="0"/>
              </a:rPr>
              <a:t>(</a:t>
            </a:r>
            <a:r>
              <a:rPr lang="ru-RU" sz="1400" dirty="0" err="1">
                <a:solidFill>
                  <a:prstClr val="black"/>
                </a:solidFill>
                <a:latin typeface="Georgia" panose="02040502050405020303" pitchFamily="18" charset="0"/>
              </a:rPr>
              <a:t>Энтерол</a:t>
            </a:r>
            <a:r>
              <a:rPr lang="ru-RU" sz="1400" dirty="0">
                <a:solidFill>
                  <a:prstClr val="black"/>
                </a:solidFill>
                <a:latin typeface="Georgia" panose="02040502050405020303" pitchFamily="18" charset="0"/>
              </a:rPr>
              <a:t>)</a:t>
            </a:r>
          </a:p>
        </p:txBody>
      </p:sp>
      <p:sp>
        <p:nvSpPr>
          <p:cNvPr id="6" name="Rectangle 5"/>
          <p:cNvSpPr/>
          <p:nvPr/>
        </p:nvSpPr>
        <p:spPr>
          <a:xfrm>
            <a:off x="-16535" y="6546087"/>
            <a:ext cx="9116291" cy="361637"/>
          </a:xfrm>
          <a:prstGeom prst="rect">
            <a:avLst/>
          </a:prstGeom>
        </p:spPr>
        <p:txBody>
          <a:bodyPr wrap="square">
            <a:spAutoFit/>
          </a:bodyPr>
          <a:lstStyle/>
          <a:p>
            <a:r>
              <a:rPr lang="en-US" sz="750" dirty="0" err="1">
                <a:solidFill>
                  <a:prstClr val="white"/>
                </a:solidFill>
                <a:latin typeface="Georgia" panose="02040502050405020303" pitchFamily="18" charset="0"/>
              </a:rPr>
              <a:t>Vetel</a:t>
            </a:r>
            <a:r>
              <a:rPr lang="en-US" sz="750" dirty="0">
                <a:solidFill>
                  <a:prstClr val="white"/>
                </a:solidFill>
                <a:latin typeface="Georgia" panose="02040502050405020303" pitchFamily="18" charset="0"/>
              </a:rPr>
              <a:t>, J.-M., et al. (2014) </a:t>
            </a:r>
            <a:r>
              <a:rPr lang="en-US" sz="750" dirty="0" err="1">
                <a:solidFill>
                  <a:prstClr val="white"/>
                </a:solidFill>
                <a:latin typeface="Georgia" panose="02040502050405020303" pitchFamily="18" charset="0"/>
              </a:rPr>
              <a:t>Racecadotril</a:t>
            </a:r>
            <a:r>
              <a:rPr lang="en-US" sz="750" dirty="0">
                <a:solidFill>
                  <a:prstClr val="white"/>
                </a:solidFill>
                <a:latin typeface="Georgia" panose="02040502050405020303" pitchFamily="18" charset="0"/>
              </a:rPr>
              <a:t> Efficacy in the Symptomatic Treatment of Adult Acute </a:t>
            </a:r>
            <a:r>
              <a:rPr lang="en-US" sz="750" dirty="0" err="1">
                <a:solidFill>
                  <a:prstClr val="white"/>
                </a:solidFill>
                <a:latin typeface="Georgia" panose="02040502050405020303" pitchFamily="18" charset="0"/>
              </a:rPr>
              <a:t>Diarrhoea</a:t>
            </a:r>
            <a:r>
              <a:rPr lang="en-US" sz="750" dirty="0">
                <a:solidFill>
                  <a:prstClr val="white"/>
                </a:solidFill>
                <a:latin typeface="Georgia" panose="02040502050405020303" pitchFamily="18" charset="0"/>
              </a:rPr>
              <a:t>: A Systematic Review and Meta-Analysis. International Journal of Clinical Medicine, 5, 361-375</a:t>
            </a:r>
            <a:endParaRPr lang="ru-RU" sz="750" dirty="0">
              <a:solidFill>
                <a:prstClr val="white"/>
              </a:solidFill>
              <a:latin typeface="Georgia" panose="02040502050405020303" pitchFamily="18" charset="0"/>
            </a:endParaRPr>
          </a:p>
          <a:p>
            <a:r>
              <a:rPr lang="en-US" sz="750" dirty="0">
                <a:solidFill>
                  <a:prstClr val="white"/>
                </a:solidFill>
                <a:latin typeface="Georgia" panose="02040502050405020303" pitchFamily="18" charset="0"/>
              </a:rPr>
              <a:t>.</a:t>
            </a:r>
            <a:r>
              <a:rPr lang="en-US" sz="1000" dirty="0">
                <a:solidFill>
                  <a:prstClr val="white"/>
                </a:solidFill>
                <a:latin typeface="Calibri"/>
              </a:rPr>
              <a:t> Scientific </a:t>
            </a:r>
            <a:r>
              <a:rPr lang="en-US" sz="1000" dirty="0" err="1">
                <a:solidFill>
                  <a:prstClr val="white"/>
                </a:solidFill>
                <a:latin typeface="Calibri"/>
              </a:rPr>
              <a:t>broschure</a:t>
            </a:r>
            <a:r>
              <a:rPr lang="en-US" sz="1000" dirty="0">
                <a:solidFill>
                  <a:prstClr val="white"/>
                </a:solidFill>
                <a:latin typeface="Calibri"/>
              </a:rPr>
              <a:t> </a:t>
            </a:r>
            <a:r>
              <a:rPr lang="en-US" sz="1000" dirty="0" err="1">
                <a:solidFill>
                  <a:prstClr val="white"/>
                </a:solidFill>
                <a:latin typeface="Calibri"/>
              </a:rPr>
              <a:t>Racecadotril</a:t>
            </a:r>
            <a:r>
              <a:rPr lang="en-US" sz="1000" dirty="0">
                <a:solidFill>
                  <a:prstClr val="white"/>
                </a:solidFill>
                <a:latin typeface="Calibri"/>
              </a:rPr>
              <a:t> (Abbott, data on file</a:t>
            </a:r>
            <a:endParaRPr lang="ru-RU" sz="750" dirty="0">
              <a:solidFill>
                <a:prstClr val="white"/>
              </a:solidFill>
              <a:latin typeface="Georgia" panose="02040502050405020303" pitchFamily="18" charset="0"/>
            </a:endParaRPr>
          </a:p>
        </p:txBody>
      </p:sp>
      <p:sp>
        <p:nvSpPr>
          <p:cNvPr id="7" name="Rectangle 6"/>
          <p:cNvSpPr/>
          <p:nvPr/>
        </p:nvSpPr>
        <p:spPr>
          <a:xfrm>
            <a:off x="627930" y="3897958"/>
            <a:ext cx="8029400" cy="830997"/>
          </a:xfrm>
          <a:prstGeom prst="rect">
            <a:avLst/>
          </a:prstGeom>
        </p:spPr>
        <p:txBody>
          <a:bodyPr wrap="square">
            <a:spAutoFit/>
          </a:bodyPr>
          <a:lstStyle/>
          <a:p>
            <a:r>
              <a:rPr lang="ru-RU" sz="2400" b="1" dirty="0" err="1">
                <a:solidFill>
                  <a:srgbClr val="00B050">
                    <a:lumMod val="50000"/>
                  </a:srgbClr>
                </a:solidFill>
                <a:latin typeface="Georgia" panose="02040502050405020303" pitchFamily="18" charset="0"/>
              </a:rPr>
              <a:t>Гидрасек</a:t>
            </a:r>
            <a:r>
              <a:rPr lang="ru-RU" sz="2400" b="1" dirty="0">
                <a:solidFill>
                  <a:srgbClr val="00B050">
                    <a:lumMod val="50000"/>
                  </a:srgbClr>
                </a:solidFill>
                <a:latin typeface="Georgia" panose="02040502050405020303" pitchFamily="18" charset="0"/>
              </a:rPr>
              <a:t>  (</a:t>
            </a:r>
            <a:r>
              <a:rPr lang="ru-RU" sz="2400" b="1" dirty="0" err="1">
                <a:solidFill>
                  <a:srgbClr val="00B050">
                    <a:lumMod val="50000"/>
                  </a:srgbClr>
                </a:solidFill>
                <a:latin typeface="Georgia" panose="02040502050405020303" pitchFamily="18" charset="0"/>
              </a:rPr>
              <a:t>рацекадотрил</a:t>
            </a:r>
            <a:r>
              <a:rPr lang="ru-RU" sz="2400" b="1" dirty="0">
                <a:solidFill>
                  <a:srgbClr val="00B050">
                    <a:lumMod val="50000"/>
                  </a:srgbClr>
                </a:solidFill>
                <a:latin typeface="Georgia" panose="02040502050405020303" pitchFamily="18" charset="0"/>
              </a:rPr>
              <a:t>)</a:t>
            </a:r>
          </a:p>
          <a:p>
            <a:r>
              <a:rPr lang="ru-RU" sz="2400" dirty="0">
                <a:solidFill>
                  <a:srgbClr val="00B050">
                    <a:lumMod val="50000"/>
                  </a:srgbClr>
                </a:solidFill>
                <a:latin typeface="Georgia" panose="02040502050405020303" pitchFamily="18" charset="0"/>
              </a:rPr>
              <a:t>включен в международные рекомендации</a:t>
            </a:r>
          </a:p>
        </p:txBody>
      </p:sp>
      <p:sp>
        <p:nvSpPr>
          <p:cNvPr id="8" name="AutoShape 2" descr="Bildergebnis für W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833593"/>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5" descr="Bildergebnis für ESPGH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3584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29255" b="31649"/>
          <a:stretch/>
        </p:blipFill>
        <p:spPr bwMode="auto">
          <a:xfrm>
            <a:off x="3362766" y="5029200"/>
            <a:ext cx="2590799" cy="97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18" name="Picture 2" descr="Bildergebnis für AC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668" y="4728955"/>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4587546" y="-52387"/>
            <a:ext cx="1332156" cy="365125"/>
          </a:xfrm>
        </p:spPr>
        <p:txBody>
          <a:bodyPr/>
          <a:lstStyle/>
          <a:p>
            <a:fld id="{A2885E78-1F86-4A3D-9EE1-B0103B1CEF15}" type="slidenum">
              <a:rPr lang="en-US" smtClean="0">
                <a:solidFill>
                  <a:srgbClr val="000000"/>
                </a:solidFill>
              </a:rPr>
              <a:pPr/>
              <a:t>27</a:t>
            </a:fld>
            <a:endParaRPr lang="en-US" dirty="0">
              <a:solidFill>
                <a:srgbClr val="000000"/>
              </a:solidFill>
            </a:endParaRPr>
          </a:p>
        </p:txBody>
      </p:sp>
      <p:sp>
        <p:nvSpPr>
          <p:cNvPr id="12" name="TextBox 11"/>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2700696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03223638"/>
              </p:ext>
            </p:extLst>
          </p:nvPr>
        </p:nvGraphicFramePr>
        <p:xfrm>
          <a:off x="457200" y="762000"/>
          <a:ext cx="8229600" cy="5750992"/>
        </p:xfrm>
        <a:graphic>
          <a:graphicData uri="http://schemas.openxmlformats.org/drawingml/2006/table">
            <a:tbl>
              <a:tblPr firstRow="1" bandRow="1">
                <a:tableStyleId>{6E25E649-3F16-4E02-A733-19D2CDBF48F0}</a:tableStyleId>
              </a:tblPr>
              <a:tblGrid>
                <a:gridCol w="2743201">
                  <a:extLst>
                    <a:ext uri="{9D8B030D-6E8A-4147-A177-3AD203B41FA5}">
                      <a16:colId xmlns:a16="http://schemas.microsoft.com/office/drawing/2014/main" xmlns="" val="20000"/>
                    </a:ext>
                  </a:extLst>
                </a:gridCol>
                <a:gridCol w="3130153">
                  <a:extLst>
                    <a:ext uri="{9D8B030D-6E8A-4147-A177-3AD203B41FA5}">
                      <a16:colId xmlns:a16="http://schemas.microsoft.com/office/drawing/2014/main" xmlns="" val="20001"/>
                    </a:ext>
                  </a:extLst>
                </a:gridCol>
                <a:gridCol w="2356246">
                  <a:extLst>
                    <a:ext uri="{9D8B030D-6E8A-4147-A177-3AD203B41FA5}">
                      <a16:colId xmlns:a16="http://schemas.microsoft.com/office/drawing/2014/main" xmlns="" val="20002"/>
                    </a:ext>
                  </a:extLst>
                </a:gridCol>
              </a:tblGrid>
              <a:tr h="429928">
                <a:tc>
                  <a:txBody>
                    <a:bodyPr/>
                    <a:lstStyle/>
                    <a:p>
                      <a:pPr algn="ctr"/>
                      <a:r>
                        <a:rPr lang="ru-RU" sz="1600" dirty="0">
                          <a:latin typeface="Georgia" panose="02040502050405020303" pitchFamily="18" charset="0"/>
                        </a:rPr>
                        <a:t>Группа сравнения</a:t>
                      </a:r>
                    </a:p>
                  </a:txBody>
                  <a:tcPr marT="45721" marB="45721"/>
                </a:tc>
                <a:tc>
                  <a:txBody>
                    <a:bodyPr/>
                    <a:lstStyle/>
                    <a:p>
                      <a:pPr algn="ctr"/>
                      <a:r>
                        <a:rPr lang="ru-RU" sz="1600" dirty="0">
                          <a:latin typeface="Georgia" panose="02040502050405020303" pitchFamily="18" charset="0"/>
                        </a:rPr>
                        <a:t>ссылка</a:t>
                      </a:r>
                    </a:p>
                  </a:txBody>
                  <a:tcPr marT="45721" marB="45721"/>
                </a:tc>
                <a:tc>
                  <a:txBody>
                    <a:bodyPr/>
                    <a:lstStyle/>
                    <a:p>
                      <a:r>
                        <a:rPr lang="ru-RU" sz="1200" dirty="0">
                          <a:latin typeface="Georgia" panose="02040502050405020303" pitchFamily="18" charset="0"/>
                        </a:rPr>
                        <a:t>Количество пациентов в каждой группе</a:t>
                      </a:r>
                    </a:p>
                  </a:txBody>
                  <a:tcPr marT="45721" marB="45721"/>
                </a:tc>
                <a:extLst>
                  <a:ext uri="{0D108BD9-81ED-4DB2-BD59-A6C34878D82A}">
                    <a16:rowId xmlns:a16="http://schemas.microsoft.com/office/drawing/2014/main" xmlns="" val="10000"/>
                  </a:ext>
                </a:extLst>
              </a:tr>
              <a:tr h="315281">
                <a:tc gridSpan="3">
                  <a:txBody>
                    <a:bodyPr/>
                    <a:lstStyle/>
                    <a:p>
                      <a:pPr algn="ctr"/>
                      <a:r>
                        <a:rPr lang="ru-RU" sz="1600" b="1" dirty="0">
                          <a:latin typeface="Georgia" panose="02040502050405020303" pitchFamily="18" charset="0"/>
                        </a:rPr>
                        <a:t>Плацебо-контролируемые исследования</a:t>
                      </a:r>
                    </a:p>
                  </a:txBody>
                  <a:tcPr marT="45721" marB="45721"/>
                </a:tc>
                <a:tc hMerge="1">
                  <a:txBody>
                    <a:bodyPr/>
                    <a:lstStyle/>
                    <a:p>
                      <a:endParaRPr lang="ru-RU" sz="1600" dirty="0">
                        <a:latin typeface="Georgia" panose="02040502050405020303" pitchFamily="18" charset="0"/>
                      </a:endParaRPr>
                    </a:p>
                  </a:txBody>
                  <a:tcPr/>
                </a:tc>
                <a:tc hMerge="1">
                  <a:txBody>
                    <a:bodyPr/>
                    <a:lstStyle/>
                    <a:p>
                      <a:endParaRPr lang="ru-RU"/>
                    </a:p>
                  </a:txBody>
                  <a:tcPr/>
                </a:tc>
                <a:extLst>
                  <a:ext uri="{0D108BD9-81ED-4DB2-BD59-A6C34878D82A}">
                    <a16:rowId xmlns:a16="http://schemas.microsoft.com/office/drawing/2014/main" xmlns="" val="10001"/>
                  </a:ext>
                </a:extLst>
              </a:tr>
              <a:tr h="315281">
                <a:tc>
                  <a:txBody>
                    <a:bodyPr/>
                    <a:lstStyle/>
                    <a:p>
                      <a:r>
                        <a:rPr lang="ru-RU" sz="1400" dirty="0">
                          <a:latin typeface="Georgia" panose="02040502050405020303" pitchFamily="18" charset="0"/>
                        </a:rPr>
                        <a:t>Плацебо</a:t>
                      </a:r>
                    </a:p>
                  </a:txBody>
                  <a:tcPr marT="45721" marB="45721"/>
                </a:tc>
                <a:tc>
                  <a:txBody>
                    <a:bodyPr/>
                    <a:lstStyle/>
                    <a:p>
                      <a:r>
                        <a:rPr lang="en-US" sz="1400" dirty="0" err="1">
                          <a:latin typeface="Georgia" panose="02040502050405020303" pitchFamily="18" charset="0"/>
                        </a:rPr>
                        <a:t>Vetel</a:t>
                      </a:r>
                      <a:r>
                        <a:rPr lang="en-US" sz="1400" baseline="0" dirty="0">
                          <a:latin typeface="Georgia" panose="02040502050405020303" pitchFamily="18" charset="0"/>
                        </a:rPr>
                        <a:t> et al </a:t>
                      </a:r>
                      <a:endParaRPr lang="ru-RU" sz="1400" dirty="0">
                        <a:latin typeface="Georgia" panose="02040502050405020303" pitchFamily="18" charset="0"/>
                      </a:endParaRPr>
                    </a:p>
                  </a:txBody>
                  <a:tcPr marT="45721" marB="45721"/>
                </a:tc>
                <a:tc>
                  <a:txBody>
                    <a:bodyPr/>
                    <a:lstStyle/>
                    <a:p>
                      <a:r>
                        <a:rPr lang="ru-RU" sz="1400" dirty="0">
                          <a:latin typeface="Georgia" panose="02040502050405020303" pitchFamily="18" charset="0"/>
                        </a:rPr>
                        <a:t>54-59</a:t>
                      </a:r>
                    </a:p>
                  </a:txBody>
                  <a:tcPr marT="45721" marB="45721"/>
                </a:tc>
                <a:extLst>
                  <a:ext uri="{0D108BD9-81ED-4DB2-BD59-A6C34878D82A}">
                    <a16:rowId xmlns:a16="http://schemas.microsoft.com/office/drawing/2014/main" xmlns="" val="10002"/>
                  </a:ext>
                </a:extLst>
              </a:tr>
              <a:tr h="315281">
                <a:tc>
                  <a:txBody>
                    <a:bodyPr/>
                    <a:lstStyle/>
                    <a:p>
                      <a:r>
                        <a:rPr lang="ru-RU" sz="1400" dirty="0">
                          <a:latin typeface="Georgia" panose="02040502050405020303" pitchFamily="18" charset="0"/>
                        </a:rPr>
                        <a:t>Плацебо</a:t>
                      </a:r>
                    </a:p>
                  </a:txBody>
                  <a:tcPr marT="45721" marB="45721"/>
                </a:tc>
                <a:tc>
                  <a:txBody>
                    <a:bodyPr/>
                    <a:lstStyle/>
                    <a:p>
                      <a:r>
                        <a:rPr lang="en-US" sz="1400" dirty="0" err="1">
                          <a:latin typeface="Georgia" panose="02040502050405020303" pitchFamily="18" charset="0"/>
                        </a:rPr>
                        <a:t>Baumer</a:t>
                      </a:r>
                      <a:r>
                        <a:rPr lang="en-US" sz="1400" dirty="0">
                          <a:latin typeface="Georgia" panose="02040502050405020303" pitchFamily="18" charset="0"/>
                        </a:rPr>
                        <a:t> et al</a:t>
                      </a:r>
                      <a:endParaRPr lang="ru-RU" sz="1400" dirty="0">
                        <a:latin typeface="Georgia" panose="02040502050405020303" pitchFamily="18" charset="0"/>
                      </a:endParaRPr>
                    </a:p>
                  </a:txBody>
                  <a:tcPr marT="45721" marB="45721"/>
                </a:tc>
                <a:tc>
                  <a:txBody>
                    <a:bodyPr/>
                    <a:lstStyle/>
                    <a:p>
                      <a:r>
                        <a:rPr lang="ru-RU" sz="1400" dirty="0">
                          <a:latin typeface="Georgia" panose="02040502050405020303" pitchFamily="18" charset="0"/>
                        </a:rPr>
                        <a:t>96-102</a:t>
                      </a:r>
                    </a:p>
                  </a:txBody>
                  <a:tcPr marT="45721" marB="45721"/>
                </a:tc>
                <a:extLst>
                  <a:ext uri="{0D108BD9-81ED-4DB2-BD59-A6C34878D82A}">
                    <a16:rowId xmlns:a16="http://schemas.microsoft.com/office/drawing/2014/main" xmlns="" val="10003"/>
                  </a:ext>
                </a:extLst>
              </a:tr>
              <a:tr h="315281">
                <a:tc>
                  <a:txBody>
                    <a:bodyPr/>
                    <a:lstStyle/>
                    <a:p>
                      <a:r>
                        <a:rPr lang="ru-RU" sz="1400" dirty="0">
                          <a:latin typeface="Georgia" panose="02040502050405020303" pitchFamily="18" charset="0"/>
                        </a:rPr>
                        <a:t>Плацебо</a:t>
                      </a:r>
                    </a:p>
                  </a:txBody>
                  <a:tcPr marT="45721" marB="45721"/>
                </a:tc>
                <a:tc>
                  <a:txBody>
                    <a:bodyPr/>
                    <a:lstStyle/>
                    <a:p>
                      <a:r>
                        <a:rPr lang="en-US" sz="1400" dirty="0" err="1">
                          <a:latin typeface="Georgia" panose="02040502050405020303" pitchFamily="18" charset="0"/>
                        </a:rPr>
                        <a:t>Hamza</a:t>
                      </a:r>
                      <a:r>
                        <a:rPr lang="en-US" sz="1400" dirty="0">
                          <a:latin typeface="Georgia" panose="02040502050405020303" pitchFamily="18" charset="0"/>
                        </a:rPr>
                        <a:t> et al</a:t>
                      </a:r>
                      <a:endParaRPr lang="ru-RU" sz="1400" dirty="0">
                        <a:latin typeface="Georgia" panose="02040502050405020303" pitchFamily="18" charset="0"/>
                      </a:endParaRPr>
                    </a:p>
                  </a:txBody>
                  <a:tcPr marT="45721" marB="45721"/>
                </a:tc>
                <a:tc>
                  <a:txBody>
                    <a:bodyPr/>
                    <a:lstStyle/>
                    <a:p>
                      <a:r>
                        <a:rPr lang="ru-RU" sz="1400" dirty="0">
                          <a:latin typeface="Georgia" panose="02040502050405020303" pitchFamily="18" charset="0"/>
                        </a:rPr>
                        <a:t>32-38</a:t>
                      </a:r>
                    </a:p>
                  </a:txBody>
                  <a:tcPr marT="45721" marB="45721"/>
                </a:tc>
                <a:extLst>
                  <a:ext uri="{0D108BD9-81ED-4DB2-BD59-A6C34878D82A}">
                    <a16:rowId xmlns:a16="http://schemas.microsoft.com/office/drawing/2014/main" xmlns="" val="10004"/>
                  </a:ext>
                </a:extLst>
              </a:tr>
              <a:tr h="315281">
                <a:tc>
                  <a:txBody>
                    <a:bodyPr/>
                    <a:lstStyle/>
                    <a:p>
                      <a:r>
                        <a:rPr lang="ru-RU" sz="1400" dirty="0">
                          <a:latin typeface="Georgia" panose="02040502050405020303" pitchFamily="18" charset="0"/>
                        </a:rPr>
                        <a:t>Плацебо</a:t>
                      </a:r>
                    </a:p>
                  </a:txBody>
                  <a:tcPr marT="45721" marB="45721"/>
                </a:tc>
                <a:tc>
                  <a:txBody>
                    <a:bodyPr/>
                    <a:lstStyle/>
                    <a:p>
                      <a:r>
                        <a:rPr lang="en-US" sz="1400" dirty="0">
                          <a:latin typeface="Georgia" panose="02040502050405020303" pitchFamily="18" charset="0"/>
                        </a:rPr>
                        <a:t>Coffin and </a:t>
                      </a:r>
                      <a:r>
                        <a:rPr lang="en-US" sz="1400" dirty="0" err="1">
                          <a:latin typeface="Georgia" panose="02040502050405020303" pitchFamily="18" charset="0"/>
                        </a:rPr>
                        <a:t>Rampal</a:t>
                      </a:r>
                      <a:r>
                        <a:rPr lang="en-US" sz="1400" dirty="0">
                          <a:latin typeface="Georgia" panose="02040502050405020303" pitchFamily="18" charset="0"/>
                        </a:rPr>
                        <a:t> </a:t>
                      </a:r>
                      <a:endParaRPr lang="ru-RU" sz="1400" dirty="0">
                        <a:latin typeface="Georgia" panose="02040502050405020303" pitchFamily="18" charset="0"/>
                      </a:endParaRPr>
                    </a:p>
                  </a:txBody>
                  <a:tcPr marT="45721" marB="45721"/>
                </a:tc>
                <a:tc>
                  <a:txBody>
                    <a:bodyPr/>
                    <a:lstStyle/>
                    <a:p>
                      <a:r>
                        <a:rPr lang="ru-RU" sz="1400" dirty="0">
                          <a:latin typeface="Georgia" panose="02040502050405020303" pitchFamily="18" charset="0"/>
                        </a:rPr>
                        <a:t>86-87</a:t>
                      </a:r>
                    </a:p>
                  </a:txBody>
                  <a:tcPr marT="45721" marB="45721"/>
                </a:tc>
                <a:extLst>
                  <a:ext uri="{0D108BD9-81ED-4DB2-BD59-A6C34878D82A}">
                    <a16:rowId xmlns:a16="http://schemas.microsoft.com/office/drawing/2014/main" xmlns="" val="10005"/>
                  </a:ext>
                </a:extLst>
              </a:tr>
              <a:tr h="315281">
                <a:tc>
                  <a:txBody>
                    <a:bodyPr/>
                    <a:lstStyle/>
                    <a:p>
                      <a:r>
                        <a:rPr lang="ru-RU" sz="1400" dirty="0">
                          <a:latin typeface="Georgia" panose="02040502050405020303" pitchFamily="18" charset="0"/>
                        </a:rPr>
                        <a:t>Стандартная терапия</a:t>
                      </a:r>
                    </a:p>
                  </a:txBody>
                  <a:tcPr marT="45721" marB="45721"/>
                </a:tc>
                <a:tc>
                  <a:txBody>
                    <a:bodyPr/>
                    <a:lstStyle/>
                    <a:p>
                      <a:r>
                        <a:rPr lang="en-US" sz="1400" dirty="0">
                          <a:latin typeface="Georgia" panose="02040502050405020303" pitchFamily="18" charset="0"/>
                        </a:rPr>
                        <a:t>Yao and Xi</a:t>
                      </a:r>
                      <a:endParaRPr lang="ru-RU" sz="1400" dirty="0">
                        <a:latin typeface="Georgia" panose="02040502050405020303" pitchFamily="18" charset="0"/>
                      </a:endParaRPr>
                    </a:p>
                  </a:txBody>
                  <a:tcPr marT="45721" marB="45721"/>
                </a:tc>
                <a:tc>
                  <a:txBody>
                    <a:bodyPr/>
                    <a:lstStyle/>
                    <a:p>
                      <a:r>
                        <a:rPr lang="ru-RU" sz="1400" dirty="0">
                          <a:latin typeface="Georgia" panose="02040502050405020303" pitchFamily="18" charset="0"/>
                        </a:rPr>
                        <a:t>54-55</a:t>
                      </a:r>
                    </a:p>
                  </a:txBody>
                  <a:tcPr marT="45721" marB="45721"/>
                </a:tc>
                <a:extLst>
                  <a:ext uri="{0D108BD9-81ED-4DB2-BD59-A6C34878D82A}">
                    <a16:rowId xmlns:a16="http://schemas.microsoft.com/office/drawing/2014/main" xmlns="" val="10006"/>
                  </a:ext>
                </a:extLst>
              </a:tr>
              <a:tr h="315281">
                <a:tc gridSpan="3">
                  <a:txBody>
                    <a:bodyPr/>
                    <a:lstStyle/>
                    <a:p>
                      <a:pPr algn="ctr"/>
                      <a:r>
                        <a:rPr lang="ru-RU" sz="1400" b="1" dirty="0">
                          <a:latin typeface="Georgia" panose="02040502050405020303" pitchFamily="18" charset="0"/>
                        </a:rPr>
                        <a:t>Сравнительные исследования</a:t>
                      </a:r>
                    </a:p>
                  </a:txBody>
                  <a:tcPr marT="45721" marB="45721"/>
                </a:tc>
                <a:tc hMerge="1">
                  <a:txBody>
                    <a:bodyPr/>
                    <a:lstStyle/>
                    <a:p>
                      <a:endParaRPr lang="ru-RU" sz="1600" dirty="0">
                        <a:latin typeface="Georgia" panose="02040502050405020303" pitchFamily="18" charset="0"/>
                      </a:endParaRPr>
                    </a:p>
                  </a:txBody>
                  <a:tcPr/>
                </a:tc>
                <a:tc hMerge="1">
                  <a:txBody>
                    <a:bodyPr/>
                    <a:lstStyle/>
                    <a:p>
                      <a:endParaRPr lang="ru-RU"/>
                    </a:p>
                  </a:txBody>
                  <a:tcPr/>
                </a:tc>
                <a:extLst>
                  <a:ext uri="{0D108BD9-81ED-4DB2-BD59-A6C34878D82A}">
                    <a16:rowId xmlns:a16="http://schemas.microsoft.com/office/drawing/2014/main" xmlns="" val="10007"/>
                  </a:ext>
                </a:extLst>
              </a:tr>
              <a:tr h="315281">
                <a:tc>
                  <a:txBody>
                    <a:bodyPr/>
                    <a:lstStyle/>
                    <a:p>
                      <a:r>
                        <a:rPr lang="ru-RU" sz="1400" dirty="0" err="1">
                          <a:latin typeface="Georgia" panose="02040502050405020303" pitchFamily="18" charset="0"/>
                        </a:rPr>
                        <a:t>Лоперамид</a:t>
                      </a:r>
                      <a:endParaRPr lang="ru-RU" sz="1400" dirty="0">
                        <a:latin typeface="Georgia" panose="02040502050405020303" pitchFamily="18" charset="0"/>
                      </a:endParaRPr>
                    </a:p>
                  </a:txBody>
                  <a:tcPr marT="45721" marB="45721"/>
                </a:tc>
                <a:tc>
                  <a:txBody>
                    <a:bodyPr/>
                    <a:lstStyle/>
                    <a:p>
                      <a:pPr marL="0" algn="l" defTabSz="914400" rtl="0" eaLnBrk="1" latinLnBrk="0" hangingPunct="1"/>
                      <a:r>
                        <a:rPr lang="en-US" sz="1400" kern="1200" dirty="0" err="1">
                          <a:latin typeface="Georgia" panose="02040502050405020303" pitchFamily="18" charset="0"/>
                        </a:rPr>
                        <a:t>Roge</a:t>
                      </a:r>
                      <a:r>
                        <a:rPr lang="en-US" sz="1400" kern="1200" dirty="0">
                          <a:latin typeface="Georgia" panose="02040502050405020303" pitchFamily="18" charset="0"/>
                        </a:rPr>
                        <a:t> et al. </a:t>
                      </a:r>
                      <a:endParaRPr lang="ru-RU" sz="1400" kern="1200" dirty="0">
                        <a:solidFill>
                          <a:schemeClr val="dk1"/>
                        </a:solidFill>
                        <a:latin typeface="Georgia" panose="02040502050405020303" pitchFamily="18" charset="0"/>
                        <a:ea typeface="+mn-ea"/>
                        <a:cs typeface="+mn-cs"/>
                      </a:endParaRPr>
                    </a:p>
                  </a:txBody>
                  <a:tcPr marT="45721" marB="45721"/>
                </a:tc>
                <a:tc>
                  <a:txBody>
                    <a:bodyPr/>
                    <a:lstStyle/>
                    <a:p>
                      <a:r>
                        <a:rPr lang="ru-RU" sz="1400" dirty="0">
                          <a:latin typeface="Georgia" panose="02040502050405020303" pitchFamily="18" charset="0"/>
                        </a:rPr>
                        <a:t>32-37</a:t>
                      </a:r>
                    </a:p>
                  </a:txBody>
                  <a:tcPr marT="45721" marB="45721"/>
                </a:tc>
                <a:extLst>
                  <a:ext uri="{0D108BD9-81ED-4DB2-BD59-A6C34878D82A}">
                    <a16:rowId xmlns:a16="http://schemas.microsoft.com/office/drawing/2014/main" xmlns="" val="10008"/>
                  </a:ext>
                </a:extLst>
              </a:tr>
              <a:tr h="315281">
                <a:tc>
                  <a:txBody>
                    <a:bodyPr/>
                    <a:lstStyle/>
                    <a:p>
                      <a:r>
                        <a:rPr lang="ru-RU" sz="1400" dirty="0" err="1">
                          <a:latin typeface="Georgia" panose="02040502050405020303" pitchFamily="18" charset="0"/>
                        </a:rPr>
                        <a:t>Лоперамид</a:t>
                      </a:r>
                      <a:endParaRPr lang="ru-RU" sz="1400" dirty="0">
                        <a:latin typeface="Georgia" panose="02040502050405020303" pitchFamily="18" charset="0"/>
                      </a:endParaRPr>
                    </a:p>
                  </a:txBody>
                  <a:tcPr marT="45721" marB="45721"/>
                </a:tc>
                <a:tc>
                  <a:txBody>
                    <a:bodyPr/>
                    <a:lstStyle/>
                    <a:p>
                      <a:pPr marL="0" algn="l" defTabSz="914400" rtl="0" eaLnBrk="1" latinLnBrk="0" hangingPunct="1"/>
                      <a:r>
                        <a:rPr lang="en-US" sz="1400" kern="1200" dirty="0" err="1">
                          <a:latin typeface="Georgia" panose="02040502050405020303" pitchFamily="18" charset="0"/>
                        </a:rPr>
                        <a:t>Vetel</a:t>
                      </a:r>
                      <a:r>
                        <a:rPr lang="en-US" sz="1400" kern="1200" dirty="0">
                          <a:latin typeface="Georgia" panose="02040502050405020303" pitchFamily="18" charset="0"/>
                        </a:rPr>
                        <a:t> et al. </a:t>
                      </a:r>
                      <a:endParaRPr lang="ru-RU" sz="1400" kern="1200" dirty="0">
                        <a:solidFill>
                          <a:schemeClr val="dk1"/>
                        </a:solidFill>
                        <a:latin typeface="Georgia" panose="02040502050405020303" pitchFamily="18" charset="0"/>
                        <a:ea typeface="+mn-ea"/>
                        <a:cs typeface="+mn-cs"/>
                      </a:endParaRPr>
                    </a:p>
                  </a:txBody>
                  <a:tcPr marT="45721" marB="45721"/>
                </a:tc>
                <a:tc>
                  <a:txBody>
                    <a:bodyPr/>
                    <a:lstStyle/>
                    <a:p>
                      <a:r>
                        <a:rPr lang="ru-RU" sz="1400" dirty="0">
                          <a:latin typeface="Georgia" panose="02040502050405020303" pitchFamily="18" charset="0"/>
                        </a:rPr>
                        <a:t>75-82</a:t>
                      </a:r>
                    </a:p>
                  </a:txBody>
                  <a:tcPr marT="45721" marB="45721"/>
                </a:tc>
                <a:extLst>
                  <a:ext uri="{0D108BD9-81ED-4DB2-BD59-A6C34878D82A}">
                    <a16:rowId xmlns:a16="http://schemas.microsoft.com/office/drawing/2014/main" xmlns="" val="10009"/>
                  </a:ext>
                </a:extLst>
              </a:tr>
              <a:tr h="544574">
                <a:tc>
                  <a:txBody>
                    <a:bodyPr/>
                    <a:lstStyle/>
                    <a:p>
                      <a:r>
                        <a:rPr lang="ru-RU" sz="1400" dirty="0" err="1">
                          <a:latin typeface="Georgia" panose="02040502050405020303" pitchFamily="18" charset="0"/>
                        </a:rPr>
                        <a:t>Лоперамид</a:t>
                      </a:r>
                      <a:endParaRPr lang="ru-RU" sz="1400" dirty="0">
                        <a:latin typeface="Georgia" panose="02040502050405020303" pitchFamily="18" charset="0"/>
                      </a:endParaRPr>
                    </a:p>
                  </a:txBody>
                  <a:tcPr marT="45721" marB="45721"/>
                </a:tc>
                <a:tc>
                  <a:txBody>
                    <a:bodyPr/>
                    <a:lstStyle/>
                    <a:p>
                      <a:pPr marL="0" algn="l" defTabSz="914400" rtl="0" eaLnBrk="1" latinLnBrk="0" hangingPunct="1"/>
                      <a:r>
                        <a:rPr lang="en-US" sz="1400" kern="1200" dirty="0">
                          <a:latin typeface="Georgia" panose="02040502050405020303" pitchFamily="18" charset="0"/>
                        </a:rPr>
                        <a:t>Prado and Global Adult </a:t>
                      </a:r>
                      <a:r>
                        <a:rPr lang="en-US" sz="1400" kern="1200" dirty="0" err="1">
                          <a:latin typeface="Georgia" panose="02040502050405020303" pitchFamily="18" charset="0"/>
                        </a:rPr>
                        <a:t>Racecadotril</a:t>
                      </a:r>
                      <a:r>
                        <a:rPr lang="en-US" sz="1400" kern="1200" dirty="0">
                          <a:latin typeface="Georgia" panose="02040502050405020303" pitchFamily="18" charset="0"/>
                        </a:rPr>
                        <a:t> Study Group </a:t>
                      </a:r>
                      <a:endParaRPr lang="ru-RU" sz="1400" kern="1200" dirty="0">
                        <a:solidFill>
                          <a:schemeClr val="dk1"/>
                        </a:solidFill>
                        <a:latin typeface="Georgia" panose="02040502050405020303" pitchFamily="18" charset="0"/>
                        <a:ea typeface="+mn-ea"/>
                        <a:cs typeface="+mn-cs"/>
                      </a:endParaRPr>
                    </a:p>
                  </a:txBody>
                  <a:tcPr marT="45721" marB="45721"/>
                </a:tc>
                <a:tc>
                  <a:txBody>
                    <a:bodyPr/>
                    <a:lstStyle/>
                    <a:p>
                      <a:r>
                        <a:rPr lang="ru-RU" sz="1400" dirty="0">
                          <a:latin typeface="Georgia" panose="02040502050405020303" pitchFamily="18" charset="0"/>
                        </a:rPr>
                        <a:t>472-473</a:t>
                      </a:r>
                    </a:p>
                  </a:txBody>
                  <a:tcPr marT="45721" marB="45721"/>
                </a:tc>
                <a:extLst>
                  <a:ext uri="{0D108BD9-81ED-4DB2-BD59-A6C34878D82A}">
                    <a16:rowId xmlns:a16="http://schemas.microsoft.com/office/drawing/2014/main" xmlns="" val="10010"/>
                  </a:ext>
                </a:extLst>
              </a:tr>
              <a:tr h="315281">
                <a:tc>
                  <a:txBody>
                    <a:bodyPr/>
                    <a:lstStyle/>
                    <a:p>
                      <a:r>
                        <a:rPr lang="ru-RU" sz="1400" dirty="0" err="1">
                          <a:latin typeface="Georgia" panose="02040502050405020303" pitchFamily="18" charset="0"/>
                        </a:rPr>
                        <a:t>Лоперамид</a:t>
                      </a:r>
                      <a:endParaRPr lang="ru-RU" sz="1400" dirty="0">
                        <a:latin typeface="Georgia" panose="02040502050405020303" pitchFamily="18" charset="0"/>
                      </a:endParaRPr>
                    </a:p>
                  </a:txBody>
                  <a:tcPr marT="45721" marB="45721"/>
                </a:tc>
                <a:tc>
                  <a:txBody>
                    <a:bodyPr/>
                    <a:lstStyle/>
                    <a:p>
                      <a:pPr marL="0" algn="l" defTabSz="914400" rtl="0" eaLnBrk="1" latinLnBrk="0" hangingPunct="1"/>
                      <a:r>
                        <a:rPr lang="en-US" sz="1400" kern="1200" dirty="0">
                          <a:latin typeface="Georgia" panose="02040502050405020303" pitchFamily="18" charset="0"/>
                        </a:rPr>
                        <a:t>Wang et al. </a:t>
                      </a:r>
                      <a:endParaRPr lang="ru-RU" sz="1400" kern="1200" dirty="0">
                        <a:solidFill>
                          <a:schemeClr val="dk1"/>
                        </a:solidFill>
                        <a:latin typeface="Georgia" panose="02040502050405020303" pitchFamily="18" charset="0"/>
                        <a:ea typeface="+mn-ea"/>
                        <a:cs typeface="+mn-cs"/>
                      </a:endParaRPr>
                    </a:p>
                  </a:txBody>
                  <a:tcPr marT="45721" marB="45721"/>
                </a:tc>
                <a:tc>
                  <a:txBody>
                    <a:bodyPr/>
                    <a:lstStyle/>
                    <a:p>
                      <a:r>
                        <a:rPr lang="ru-RU" sz="1400" dirty="0">
                          <a:latin typeface="Georgia" panose="02040502050405020303" pitchFamily="18" charset="0"/>
                        </a:rPr>
                        <a:t>31</a:t>
                      </a:r>
                    </a:p>
                  </a:txBody>
                  <a:tcPr marT="45721" marB="45721"/>
                </a:tc>
                <a:extLst>
                  <a:ext uri="{0D108BD9-81ED-4DB2-BD59-A6C34878D82A}">
                    <a16:rowId xmlns:a16="http://schemas.microsoft.com/office/drawing/2014/main" xmlns="" val="10011"/>
                  </a:ext>
                </a:extLst>
              </a:tr>
              <a:tr h="315281">
                <a:tc>
                  <a:txBody>
                    <a:bodyPr/>
                    <a:lstStyle/>
                    <a:p>
                      <a:r>
                        <a:rPr lang="ru-RU" sz="1400" dirty="0" err="1">
                          <a:latin typeface="Georgia" panose="02040502050405020303" pitchFamily="18" charset="0"/>
                        </a:rPr>
                        <a:t>Лоперамид</a:t>
                      </a:r>
                      <a:endParaRPr lang="ru-RU" sz="1400" dirty="0">
                        <a:latin typeface="Georgia" panose="02040502050405020303" pitchFamily="18" charset="0"/>
                      </a:endParaRPr>
                    </a:p>
                  </a:txBody>
                  <a:tcPr marT="45721" marB="45721"/>
                </a:tc>
                <a:tc>
                  <a:txBody>
                    <a:bodyPr/>
                    <a:lstStyle/>
                    <a:p>
                      <a:pPr marL="0" algn="l" defTabSz="914400" rtl="0" eaLnBrk="1" latinLnBrk="0" hangingPunct="1"/>
                      <a:r>
                        <a:rPr lang="en-US" sz="1400" kern="1200" dirty="0">
                          <a:latin typeface="Georgia" panose="02040502050405020303" pitchFamily="18" charset="0"/>
                        </a:rPr>
                        <a:t>Hu and Sun </a:t>
                      </a:r>
                      <a:endParaRPr lang="ru-RU" sz="1400" kern="1200" dirty="0">
                        <a:solidFill>
                          <a:schemeClr val="dk1"/>
                        </a:solidFill>
                        <a:latin typeface="Georgia" panose="02040502050405020303" pitchFamily="18" charset="0"/>
                        <a:ea typeface="+mn-ea"/>
                        <a:cs typeface="+mn-cs"/>
                      </a:endParaRPr>
                    </a:p>
                  </a:txBody>
                  <a:tcPr marT="45721" marB="45721"/>
                </a:tc>
                <a:tc>
                  <a:txBody>
                    <a:bodyPr/>
                    <a:lstStyle/>
                    <a:p>
                      <a:r>
                        <a:rPr lang="ru-RU" sz="1400" dirty="0">
                          <a:latin typeface="Georgia" panose="02040502050405020303" pitchFamily="18" charset="0"/>
                        </a:rPr>
                        <a:t>111-112</a:t>
                      </a:r>
                    </a:p>
                  </a:txBody>
                  <a:tcPr marT="45721" marB="45721"/>
                </a:tc>
                <a:extLst>
                  <a:ext uri="{0D108BD9-81ED-4DB2-BD59-A6C34878D82A}">
                    <a16:rowId xmlns:a16="http://schemas.microsoft.com/office/drawing/2014/main" xmlns="" val="10012"/>
                  </a:ext>
                </a:extLst>
              </a:tr>
              <a:tr h="315281">
                <a:tc>
                  <a:txBody>
                    <a:bodyPr/>
                    <a:lstStyle/>
                    <a:p>
                      <a:r>
                        <a:rPr lang="ru-RU" sz="1400" dirty="0" err="1">
                          <a:latin typeface="Georgia" panose="02040502050405020303" pitchFamily="18" charset="0"/>
                        </a:rPr>
                        <a:t>Лоперамид</a:t>
                      </a:r>
                      <a:endParaRPr lang="ru-RU" sz="1400" dirty="0">
                        <a:latin typeface="Georgia" panose="02040502050405020303" pitchFamily="18" charset="0"/>
                      </a:endParaRPr>
                    </a:p>
                  </a:txBody>
                  <a:tcPr marT="45721" marB="45721"/>
                </a:tc>
                <a:tc>
                  <a:txBody>
                    <a:bodyPr/>
                    <a:lstStyle/>
                    <a:p>
                      <a:pPr marL="0" algn="l" defTabSz="914400" rtl="0" eaLnBrk="1" latinLnBrk="0" hangingPunct="1"/>
                      <a:r>
                        <a:rPr lang="en-US" sz="1400" kern="1200" dirty="0" err="1">
                          <a:latin typeface="Georgia" panose="02040502050405020303" pitchFamily="18" charset="0"/>
                        </a:rPr>
                        <a:t>Coulden</a:t>
                      </a:r>
                      <a:r>
                        <a:rPr lang="en-US" sz="1400" kern="1200" dirty="0">
                          <a:latin typeface="Georgia" panose="02040502050405020303" pitchFamily="18" charset="0"/>
                        </a:rPr>
                        <a:t> et al. </a:t>
                      </a:r>
                      <a:endParaRPr lang="ru-RU" sz="1400" kern="1200" dirty="0">
                        <a:solidFill>
                          <a:schemeClr val="dk1"/>
                        </a:solidFill>
                        <a:latin typeface="Georgia" panose="02040502050405020303" pitchFamily="18" charset="0"/>
                        <a:ea typeface="+mn-ea"/>
                        <a:cs typeface="+mn-cs"/>
                      </a:endParaRPr>
                    </a:p>
                  </a:txBody>
                  <a:tcPr marT="45721" marB="45721"/>
                </a:tc>
                <a:tc>
                  <a:txBody>
                    <a:bodyPr/>
                    <a:lstStyle/>
                    <a:p>
                      <a:r>
                        <a:rPr lang="ru-RU" sz="1400" dirty="0">
                          <a:latin typeface="Georgia" panose="02040502050405020303" pitchFamily="18" charset="0"/>
                        </a:rPr>
                        <a:t>60</a:t>
                      </a:r>
                    </a:p>
                  </a:txBody>
                  <a:tcPr marT="45721" marB="45721"/>
                </a:tc>
                <a:extLst>
                  <a:ext uri="{0D108BD9-81ED-4DB2-BD59-A6C34878D82A}">
                    <a16:rowId xmlns:a16="http://schemas.microsoft.com/office/drawing/2014/main" xmlns="" val="10013"/>
                  </a:ext>
                </a:extLst>
              </a:tr>
              <a:tr h="315281">
                <a:tc>
                  <a:txBody>
                    <a:bodyPr/>
                    <a:lstStyle/>
                    <a:p>
                      <a:r>
                        <a:rPr lang="ru-RU" sz="1400" dirty="0" err="1">
                          <a:latin typeface="Georgia" panose="02040502050405020303" pitchFamily="18" charset="0"/>
                        </a:rPr>
                        <a:t>Лоперамид</a:t>
                      </a:r>
                      <a:endParaRPr lang="ru-RU" sz="1400" dirty="0">
                        <a:latin typeface="Georgia" panose="02040502050405020303" pitchFamily="18" charset="0"/>
                      </a:endParaRPr>
                    </a:p>
                  </a:txBody>
                  <a:tcPr marT="45721" marB="45721"/>
                </a:tc>
                <a:tc>
                  <a:txBody>
                    <a:bodyPr/>
                    <a:lstStyle/>
                    <a:p>
                      <a:pPr marL="0" algn="l" defTabSz="914400" rtl="0" eaLnBrk="1" latinLnBrk="0" hangingPunct="1"/>
                      <a:r>
                        <a:rPr lang="en-US" sz="1400" kern="1200" dirty="0" err="1">
                          <a:latin typeface="Georgia" panose="02040502050405020303" pitchFamily="18" charset="0"/>
                        </a:rPr>
                        <a:t>Galleli</a:t>
                      </a:r>
                      <a:r>
                        <a:rPr lang="en-US" sz="1400" kern="1200" dirty="0">
                          <a:latin typeface="Georgia" panose="02040502050405020303" pitchFamily="18" charset="0"/>
                        </a:rPr>
                        <a:t> et al. </a:t>
                      </a:r>
                      <a:endParaRPr lang="ru-RU" sz="1400" kern="1200" dirty="0">
                        <a:solidFill>
                          <a:schemeClr val="dk1"/>
                        </a:solidFill>
                        <a:latin typeface="Georgia" panose="02040502050405020303" pitchFamily="18" charset="0"/>
                        <a:ea typeface="+mn-ea"/>
                        <a:cs typeface="+mn-cs"/>
                      </a:endParaRPr>
                    </a:p>
                  </a:txBody>
                  <a:tcPr marT="45721" marB="45721"/>
                </a:tc>
                <a:tc>
                  <a:txBody>
                    <a:bodyPr/>
                    <a:lstStyle/>
                    <a:p>
                      <a:r>
                        <a:rPr lang="ru-RU" sz="1400" dirty="0">
                          <a:latin typeface="Georgia" panose="02040502050405020303" pitchFamily="18" charset="0"/>
                        </a:rPr>
                        <a:t>30-31</a:t>
                      </a:r>
                    </a:p>
                  </a:txBody>
                  <a:tcPr marT="45721" marB="45721"/>
                </a:tc>
                <a:extLst>
                  <a:ext uri="{0D108BD9-81ED-4DB2-BD59-A6C34878D82A}">
                    <a16:rowId xmlns:a16="http://schemas.microsoft.com/office/drawing/2014/main" xmlns="" val="10014"/>
                  </a:ext>
                </a:extLst>
              </a:tr>
              <a:tr h="315281">
                <a:tc>
                  <a:txBody>
                    <a:bodyPr/>
                    <a:lstStyle/>
                    <a:p>
                      <a:r>
                        <a:rPr lang="en-US" sz="1400" u="none" strike="noStrike" baseline="0" dirty="0">
                          <a:latin typeface="Georgia" panose="02040502050405020303" pitchFamily="18" charset="0"/>
                        </a:rPr>
                        <a:t>Saccharomyces </a:t>
                      </a:r>
                      <a:r>
                        <a:rPr lang="en-US" sz="1400" u="none" strike="noStrike" baseline="0" dirty="0" err="1">
                          <a:latin typeface="Georgia" panose="02040502050405020303" pitchFamily="18" charset="0"/>
                        </a:rPr>
                        <a:t>boulardii</a:t>
                      </a:r>
                      <a:r>
                        <a:rPr lang="en-US" sz="1400" u="none" strike="noStrike" baseline="0" dirty="0">
                          <a:latin typeface="Georgia" panose="02040502050405020303" pitchFamily="18" charset="0"/>
                        </a:rPr>
                        <a:t> </a:t>
                      </a:r>
                      <a:endParaRPr lang="ru-RU" sz="1400" dirty="0">
                        <a:latin typeface="Georgia" panose="02040502050405020303" pitchFamily="18" charset="0"/>
                      </a:endParaRPr>
                    </a:p>
                  </a:txBody>
                  <a:tcPr marT="45721" marB="45721"/>
                </a:tc>
                <a:tc>
                  <a:txBody>
                    <a:bodyPr/>
                    <a:lstStyle/>
                    <a:p>
                      <a:pPr marL="0" algn="l" defTabSz="914400" rtl="0" eaLnBrk="1" latinLnBrk="0" hangingPunct="1"/>
                      <a:r>
                        <a:rPr lang="en-US" sz="1400" kern="1200" dirty="0" err="1">
                          <a:latin typeface="Georgia" panose="02040502050405020303" pitchFamily="18" charset="0"/>
                        </a:rPr>
                        <a:t>Moraes</a:t>
                      </a:r>
                      <a:r>
                        <a:rPr lang="en-US" sz="1400" kern="1200" dirty="0">
                          <a:latin typeface="Georgia" panose="02040502050405020303" pitchFamily="18" charset="0"/>
                        </a:rPr>
                        <a:t> et al. </a:t>
                      </a:r>
                      <a:endParaRPr lang="ru-RU" sz="1400" kern="1200" dirty="0">
                        <a:solidFill>
                          <a:schemeClr val="dk1"/>
                        </a:solidFill>
                        <a:latin typeface="Georgia" panose="02040502050405020303" pitchFamily="18" charset="0"/>
                        <a:ea typeface="+mn-ea"/>
                        <a:cs typeface="+mn-cs"/>
                      </a:endParaRPr>
                    </a:p>
                  </a:txBody>
                  <a:tcPr marT="45721" marB="45721"/>
                </a:tc>
                <a:tc>
                  <a:txBody>
                    <a:bodyPr/>
                    <a:lstStyle/>
                    <a:p>
                      <a:r>
                        <a:rPr lang="ru-RU" sz="1400" dirty="0">
                          <a:latin typeface="Georgia" panose="02040502050405020303" pitchFamily="18" charset="0"/>
                        </a:rPr>
                        <a:t>161-175</a:t>
                      </a:r>
                    </a:p>
                  </a:txBody>
                  <a:tcPr marT="45721" marB="45721"/>
                </a:tc>
                <a:extLst>
                  <a:ext uri="{0D108BD9-81ED-4DB2-BD59-A6C34878D82A}">
                    <a16:rowId xmlns:a16="http://schemas.microsoft.com/office/drawing/2014/main" xmlns="" val="10015"/>
                  </a:ext>
                </a:extLst>
              </a:tr>
              <a:tr h="315281">
                <a:tc>
                  <a:txBody>
                    <a:bodyPr/>
                    <a:lstStyle/>
                    <a:p>
                      <a:r>
                        <a:rPr lang="ru-RU" sz="1400" dirty="0" err="1">
                          <a:latin typeface="Georgia" panose="02040502050405020303" pitchFamily="18" charset="0"/>
                        </a:rPr>
                        <a:t>Окреатид</a:t>
                      </a:r>
                      <a:endParaRPr lang="ru-RU" sz="1400" dirty="0">
                        <a:latin typeface="Georgia" panose="02040502050405020303" pitchFamily="18" charset="0"/>
                      </a:endParaRPr>
                    </a:p>
                  </a:txBody>
                  <a:tcPr marT="45721" marB="45721"/>
                </a:tc>
                <a:tc>
                  <a:txBody>
                    <a:bodyPr/>
                    <a:lstStyle/>
                    <a:p>
                      <a:pPr marL="0" algn="l" defTabSz="914400" rtl="0" eaLnBrk="1" latinLnBrk="0" hangingPunct="1"/>
                      <a:r>
                        <a:rPr lang="en-US" sz="1400" kern="1200" dirty="0">
                          <a:latin typeface="Georgia" panose="02040502050405020303" pitchFamily="18" charset="0"/>
                        </a:rPr>
                        <a:t>Mehta et al. </a:t>
                      </a:r>
                      <a:endParaRPr lang="ru-RU" sz="1400" kern="1200" dirty="0">
                        <a:solidFill>
                          <a:schemeClr val="dk1"/>
                        </a:solidFill>
                        <a:latin typeface="Georgia" panose="02040502050405020303" pitchFamily="18" charset="0"/>
                        <a:ea typeface="+mn-ea"/>
                        <a:cs typeface="+mn-cs"/>
                      </a:endParaRPr>
                    </a:p>
                  </a:txBody>
                  <a:tcPr marT="45721" marB="45721"/>
                </a:tc>
                <a:tc>
                  <a:txBody>
                    <a:bodyPr/>
                    <a:lstStyle/>
                    <a:p>
                      <a:r>
                        <a:rPr lang="ru-RU" sz="1400" dirty="0">
                          <a:latin typeface="Georgia" panose="02040502050405020303" pitchFamily="18" charset="0"/>
                        </a:rPr>
                        <a:t>50</a:t>
                      </a:r>
                    </a:p>
                  </a:txBody>
                  <a:tcPr marT="45721" marB="45721"/>
                </a:tc>
                <a:extLst>
                  <a:ext uri="{0D108BD9-81ED-4DB2-BD59-A6C34878D82A}">
                    <a16:rowId xmlns:a16="http://schemas.microsoft.com/office/drawing/2014/main" xmlns="" val="10016"/>
                  </a:ext>
                </a:extLst>
              </a:tr>
            </a:tbl>
          </a:graphicData>
        </a:graphic>
      </p:graphicFrame>
      <p:sp>
        <p:nvSpPr>
          <p:cNvPr id="4" name="Rectangle 3"/>
          <p:cNvSpPr/>
          <p:nvPr/>
        </p:nvSpPr>
        <p:spPr>
          <a:xfrm>
            <a:off x="481614" y="228600"/>
            <a:ext cx="5498621" cy="523220"/>
          </a:xfrm>
          <a:prstGeom prst="rect">
            <a:avLst/>
          </a:prstGeom>
        </p:spPr>
        <p:txBody>
          <a:bodyPr wrap="none">
            <a:spAutoFit/>
          </a:bodyPr>
          <a:lstStyle/>
          <a:p>
            <a:r>
              <a:rPr lang="ru-RU" sz="2800" b="1" dirty="0" smtClean="0">
                <a:solidFill>
                  <a:schemeClr val="accent1">
                    <a:lumMod val="50000"/>
                  </a:schemeClr>
                </a:solidFill>
                <a:latin typeface="Georgia" panose="02040502050405020303" pitchFamily="18" charset="0"/>
              </a:rPr>
              <a:t>ГИДРАСЕК (</a:t>
            </a:r>
            <a:r>
              <a:rPr lang="ru-RU" sz="2800" b="1" dirty="0" err="1" smtClean="0">
                <a:solidFill>
                  <a:schemeClr val="accent1">
                    <a:lumMod val="50000"/>
                  </a:schemeClr>
                </a:solidFill>
                <a:latin typeface="Georgia" panose="02040502050405020303" pitchFamily="18" charset="0"/>
              </a:rPr>
              <a:t>рацекадотрил</a:t>
            </a:r>
            <a:r>
              <a:rPr lang="ru-RU" sz="2800" b="1" dirty="0" smtClean="0">
                <a:solidFill>
                  <a:schemeClr val="accent1">
                    <a:lumMod val="50000"/>
                  </a:schemeClr>
                </a:solidFill>
                <a:latin typeface="Georgia" panose="02040502050405020303" pitchFamily="18" charset="0"/>
              </a:rPr>
              <a:t>)</a:t>
            </a:r>
            <a:endParaRPr lang="ru-RU" sz="2800" b="1" dirty="0">
              <a:solidFill>
                <a:schemeClr val="accent1">
                  <a:lumMod val="50000"/>
                </a:schemeClr>
              </a:solidFill>
              <a:latin typeface="Georgia" panose="02040502050405020303" pitchFamily="18" charset="0"/>
            </a:endParaRPr>
          </a:p>
        </p:txBody>
      </p:sp>
      <p:sp>
        <p:nvSpPr>
          <p:cNvPr id="5" name="Rectangle 4"/>
          <p:cNvSpPr/>
          <p:nvPr/>
        </p:nvSpPr>
        <p:spPr>
          <a:xfrm>
            <a:off x="26826" y="6644745"/>
            <a:ext cx="8748464" cy="224998"/>
          </a:xfrm>
          <a:prstGeom prst="rect">
            <a:avLst/>
          </a:prstGeom>
        </p:spPr>
        <p:txBody>
          <a:bodyPr wrap="square">
            <a:spAutoFit/>
          </a:bodyPr>
          <a:lstStyle/>
          <a:p>
            <a:pPr algn="just">
              <a:lnSpc>
                <a:spcPct val="115000"/>
              </a:lnSpc>
            </a:pPr>
            <a:r>
              <a:rPr lang="en-US" sz="800" dirty="0">
                <a:solidFill>
                  <a:prstClr val="black"/>
                </a:solidFill>
                <a:latin typeface="Times New Roman"/>
                <a:ea typeface="Times New Roman"/>
                <a:cs typeface="Times New Roman"/>
              </a:rPr>
              <a:t>Wolfgang </a:t>
            </a:r>
            <a:r>
              <a:rPr lang="en-US" sz="800" dirty="0" err="1">
                <a:solidFill>
                  <a:prstClr val="black"/>
                </a:solidFill>
                <a:latin typeface="Times New Roman"/>
                <a:ea typeface="Times New Roman"/>
                <a:cs typeface="Times New Roman"/>
              </a:rPr>
              <a:t>Fischbach</a:t>
            </a:r>
            <a:r>
              <a:rPr lang="en-US" sz="800" dirty="0">
                <a:solidFill>
                  <a:prstClr val="black"/>
                </a:solidFill>
                <a:latin typeface="Times New Roman"/>
                <a:ea typeface="Times New Roman"/>
                <a:cs typeface="Times New Roman"/>
              </a:rPr>
              <a:t> et al. A Comprehensive Comparison of the efficacy and Tolerability of </a:t>
            </a:r>
            <a:r>
              <a:rPr lang="en-US" sz="800" dirty="0" err="1">
                <a:solidFill>
                  <a:prstClr val="black"/>
                </a:solidFill>
                <a:latin typeface="Times New Roman"/>
                <a:ea typeface="Times New Roman"/>
                <a:cs typeface="Times New Roman"/>
              </a:rPr>
              <a:t>Racecadotril</a:t>
            </a:r>
            <a:r>
              <a:rPr lang="en-US" sz="800" dirty="0">
                <a:solidFill>
                  <a:prstClr val="black"/>
                </a:solidFill>
                <a:latin typeface="Times New Roman"/>
                <a:ea typeface="Times New Roman"/>
                <a:cs typeface="Times New Roman"/>
              </a:rPr>
              <a:t> with Other Treatments of Acute Diarrhea in Adults. Front. Med. 3:44. </a:t>
            </a:r>
            <a:r>
              <a:rPr lang="en-US" sz="800" dirty="0" err="1">
                <a:solidFill>
                  <a:prstClr val="black"/>
                </a:solidFill>
                <a:latin typeface="Times New Roman"/>
                <a:ea typeface="Times New Roman"/>
                <a:cs typeface="Times New Roman"/>
              </a:rPr>
              <a:t>doi</a:t>
            </a:r>
            <a:r>
              <a:rPr lang="en-US" sz="800" dirty="0">
                <a:solidFill>
                  <a:prstClr val="black"/>
                </a:solidFill>
                <a:latin typeface="Times New Roman"/>
                <a:ea typeface="Times New Roman"/>
                <a:cs typeface="Times New Roman"/>
              </a:rPr>
              <a:t>: 10.3389/fmed.2016.00044</a:t>
            </a:r>
            <a:endParaRPr lang="ru-RU" sz="800" dirty="0">
              <a:solidFill>
                <a:prstClr val="black"/>
              </a:solidFill>
              <a:latin typeface="Calibri"/>
              <a:ea typeface="Calibri"/>
              <a:cs typeface="Times New Roman"/>
            </a:endParaRPr>
          </a:p>
        </p:txBody>
      </p:sp>
      <p:sp>
        <p:nvSpPr>
          <p:cNvPr id="2" name="Slide Number Placeholder 1"/>
          <p:cNvSpPr>
            <a:spLocks noGrp="1"/>
          </p:cNvSpPr>
          <p:nvPr>
            <p:ph type="sldNum" sz="quarter" idx="12"/>
          </p:nvPr>
        </p:nvSpPr>
        <p:spPr>
          <a:xfrm>
            <a:off x="4572000" y="-7706"/>
            <a:ext cx="1332156" cy="365125"/>
          </a:xfrm>
        </p:spPr>
        <p:txBody>
          <a:bodyPr/>
          <a:lstStyle/>
          <a:p>
            <a:fld id="{A2885E78-1F86-4A3D-9EE1-B0103B1CEF15}" type="slidenum">
              <a:rPr lang="en-US" smtClean="0">
                <a:solidFill>
                  <a:srgbClr val="000000"/>
                </a:solidFill>
              </a:rPr>
              <a:pPr/>
              <a:t>28</a:t>
            </a:fld>
            <a:endParaRPr lang="en-US" dirty="0">
              <a:solidFill>
                <a:srgbClr val="000000"/>
              </a:solidFill>
            </a:endParaRPr>
          </a:p>
        </p:txBody>
      </p:sp>
      <p:sp>
        <p:nvSpPr>
          <p:cNvPr id="6" name="TextBox 5"/>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2314337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Box 2"/>
          <p:cNvSpPr txBox="1">
            <a:spLocks noChangeArrowheads="1"/>
          </p:cNvSpPr>
          <p:nvPr/>
        </p:nvSpPr>
        <p:spPr bwMode="auto">
          <a:xfrm>
            <a:off x="455597" y="6615499"/>
            <a:ext cx="191719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de-DE" sz="900" dirty="0" err="1" smtClean="0">
                <a:solidFill>
                  <a:schemeClr val="bg1"/>
                </a:solidFill>
                <a:latin typeface="Georgia" panose="02040502050405020303" pitchFamily="18" charset="0"/>
              </a:rPr>
              <a:t>Baumer</a:t>
            </a:r>
            <a:r>
              <a:rPr lang="en-GB" altLang="de-DE" sz="900" dirty="0" smtClean="0">
                <a:solidFill>
                  <a:schemeClr val="bg1"/>
                </a:solidFill>
                <a:latin typeface="Georgia" panose="02040502050405020303" pitchFamily="18" charset="0"/>
              </a:rPr>
              <a:t> </a:t>
            </a:r>
            <a:r>
              <a:rPr lang="en-GB" altLang="de-DE" sz="900" dirty="0">
                <a:solidFill>
                  <a:schemeClr val="bg1"/>
                </a:solidFill>
                <a:latin typeface="Georgia" panose="02040502050405020303" pitchFamily="18" charset="0"/>
              </a:rPr>
              <a:t>P et al, </a:t>
            </a:r>
            <a:r>
              <a:rPr lang="en-GB" altLang="de-DE" sz="900" i="1" dirty="0">
                <a:solidFill>
                  <a:schemeClr val="bg1"/>
                </a:solidFill>
                <a:latin typeface="Georgia" panose="02040502050405020303" pitchFamily="18" charset="0"/>
              </a:rPr>
              <a:t>Gut</a:t>
            </a:r>
            <a:r>
              <a:rPr lang="en-GB" altLang="de-DE" sz="900" dirty="0">
                <a:solidFill>
                  <a:schemeClr val="bg1"/>
                </a:solidFill>
                <a:latin typeface="Georgia" panose="02040502050405020303" pitchFamily="18" charset="0"/>
              </a:rPr>
              <a:t>.1992;33:753-758</a:t>
            </a:r>
            <a:endParaRPr lang="en-US" altLang="de-DE" sz="900" dirty="0">
              <a:solidFill>
                <a:schemeClr val="bg1"/>
              </a:solidFill>
              <a:latin typeface="Georgia" panose="02040502050405020303" pitchFamily="18" charset="0"/>
            </a:endParaRPr>
          </a:p>
        </p:txBody>
      </p:sp>
      <p:sp>
        <p:nvSpPr>
          <p:cNvPr id="20" name="Rounded Rectangle 19"/>
          <p:cNvSpPr/>
          <p:nvPr/>
        </p:nvSpPr>
        <p:spPr>
          <a:xfrm>
            <a:off x="444500" y="2152076"/>
            <a:ext cx="2400300" cy="3653188"/>
          </a:xfrm>
          <a:prstGeom prst="roundRect">
            <a:avLst>
              <a:gd name="adj" fmla="val 7597"/>
            </a:avLst>
          </a:prstGeom>
          <a:ln/>
        </p:spPr>
        <p:style>
          <a:lnRef idx="0">
            <a:schemeClr val="accent1"/>
          </a:lnRef>
          <a:fillRef idx="3">
            <a:schemeClr val="accent1"/>
          </a:fillRef>
          <a:effectRef idx="3">
            <a:schemeClr val="accent1"/>
          </a:effectRef>
          <a:fontRef idx="minor">
            <a:schemeClr val="lt1"/>
          </a:fontRef>
        </p:style>
        <p:txBody>
          <a:bodyPr lIns="144000" tIns="164793" rIns="144000" bIns="164793" anchor="ctr"/>
          <a:lstStyle/>
          <a:p>
            <a:pPr defTabSz="800100" fontAlgn="base">
              <a:lnSpc>
                <a:spcPct val="90000"/>
              </a:lnSpc>
              <a:spcBef>
                <a:spcPct val="0"/>
              </a:spcBef>
              <a:spcAft>
                <a:spcPct val="35000"/>
              </a:spcAft>
              <a:defRPr/>
            </a:pPr>
            <a:r>
              <a:rPr lang="ru-RU" sz="1400" b="1" dirty="0">
                <a:solidFill>
                  <a:srgbClr val="FFFFFF"/>
                </a:solidFill>
                <a:latin typeface="Georgia" panose="02040502050405020303" pitchFamily="18" charset="0"/>
                <a:cs typeface="Arial" charset="0"/>
              </a:rPr>
              <a:t>ДИЗАЙН ИССЛЕДОВАНИЯ</a:t>
            </a:r>
          </a:p>
          <a:p>
            <a:pPr defTabSz="800100" fontAlgn="base">
              <a:lnSpc>
                <a:spcPct val="90000"/>
              </a:lnSpc>
              <a:spcBef>
                <a:spcPct val="0"/>
              </a:spcBef>
              <a:spcAft>
                <a:spcPct val="35000"/>
              </a:spcAft>
              <a:defRPr/>
            </a:pPr>
            <a:endParaRPr lang="en-GB" dirty="0">
              <a:solidFill>
                <a:srgbClr val="FFFFFF"/>
              </a:solidFill>
              <a:latin typeface="Georgia" panose="02040502050405020303" pitchFamily="18" charset="0"/>
              <a:cs typeface="Arial" charset="0"/>
            </a:endParaRPr>
          </a:p>
          <a:p>
            <a:pPr defTabSz="800100" fontAlgn="base">
              <a:lnSpc>
                <a:spcPct val="90000"/>
              </a:lnSpc>
              <a:spcBef>
                <a:spcPct val="0"/>
              </a:spcBef>
              <a:spcAft>
                <a:spcPct val="35000"/>
              </a:spcAft>
              <a:defRPr/>
            </a:pPr>
            <a:r>
              <a:rPr lang="ru-RU" sz="1600" dirty="0">
                <a:solidFill>
                  <a:srgbClr val="FFFFFF"/>
                </a:solidFill>
                <a:latin typeface="Georgia" panose="02040502050405020303" pitchFamily="18" charset="0"/>
                <a:cs typeface="Arial" charset="0"/>
              </a:rPr>
              <a:t>Двойной слепое, рандомизированное, плацебо-контролируемое исследование в параллельных группах</a:t>
            </a:r>
          </a:p>
        </p:txBody>
      </p:sp>
      <p:sp>
        <p:nvSpPr>
          <p:cNvPr id="21" name="Rounded Rectangle 20"/>
          <p:cNvSpPr/>
          <p:nvPr/>
        </p:nvSpPr>
        <p:spPr bwMode="auto">
          <a:xfrm>
            <a:off x="5695950" y="2617788"/>
            <a:ext cx="2954338" cy="544512"/>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50000"/>
              </a:spcBef>
              <a:spcAft>
                <a:spcPct val="50000"/>
              </a:spcAft>
              <a:defRPr/>
            </a:pPr>
            <a:r>
              <a:rPr lang="ru-RU" sz="1600" dirty="0" err="1">
                <a:solidFill>
                  <a:srgbClr val="000000"/>
                </a:solidFill>
                <a:latin typeface="Georgia" panose="02040502050405020303" pitchFamily="18" charset="0"/>
                <a:cs typeface="Arial" pitchFamily="34" charset="0"/>
              </a:rPr>
              <a:t>Рацекадотрил</a:t>
            </a:r>
            <a:r>
              <a:rPr lang="ru-RU" sz="1600" dirty="0">
                <a:solidFill>
                  <a:srgbClr val="000000"/>
                </a:solidFill>
                <a:latin typeface="Georgia" panose="02040502050405020303" pitchFamily="18" charset="0"/>
                <a:cs typeface="Arial" pitchFamily="34" charset="0"/>
              </a:rPr>
              <a:t> </a:t>
            </a:r>
          </a:p>
        </p:txBody>
      </p:sp>
      <p:sp>
        <p:nvSpPr>
          <p:cNvPr id="22" name="TextBox 21"/>
          <p:cNvSpPr txBox="1"/>
          <p:nvPr/>
        </p:nvSpPr>
        <p:spPr>
          <a:xfrm>
            <a:off x="3217863" y="2295525"/>
            <a:ext cx="1857375" cy="409575"/>
          </a:xfrm>
          <a:prstGeom prst="roundRect">
            <a:avLst/>
          </a:prstGeom>
          <a:solidFill>
            <a:schemeClr val="accent1">
              <a:lumMod val="40000"/>
              <a:lumOff val="60000"/>
            </a:schemeClr>
          </a:solidFill>
        </p:spPr>
        <p:txBody>
          <a:bodyPr>
            <a:spAutoFit/>
          </a:bodyPr>
          <a:lstStyle/>
          <a:p>
            <a:pPr algn="ctr" fontAlgn="base">
              <a:spcBef>
                <a:spcPct val="0"/>
              </a:spcBef>
              <a:spcAft>
                <a:spcPct val="0"/>
              </a:spcAft>
              <a:defRPr/>
            </a:pPr>
            <a:r>
              <a:rPr lang="ru-RU" dirty="0">
                <a:solidFill>
                  <a:srgbClr val="000000"/>
                </a:solidFill>
                <a:latin typeface="Georgia" panose="02040502050405020303" pitchFamily="18" charset="0"/>
                <a:cs typeface="Arial" pitchFamily="34" charset="0"/>
              </a:rPr>
              <a:t>Пациенты</a:t>
            </a:r>
          </a:p>
        </p:txBody>
      </p:sp>
      <p:sp>
        <p:nvSpPr>
          <p:cNvPr id="23" name="Oval 38"/>
          <p:cNvSpPr>
            <a:spLocks noChangeArrowheads="1"/>
          </p:cNvSpPr>
          <p:nvPr/>
        </p:nvSpPr>
        <p:spPr bwMode="auto">
          <a:xfrm>
            <a:off x="3771900" y="2886075"/>
            <a:ext cx="747713"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96</a:t>
            </a:r>
          </a:p>
        </p:txBody>
      </p:sp>
      <p:sp>
        <p:nvSpPr>
          <p:cNvPr id="24" name="Oval 40"/>
          <p:cNvSpPr>
            <a:spLocks noChangeArrowheads="1"/>
          </p:cNvSpPr>
          <p:nvPr/>
        </p:nvSpPr>
        <p:spPr bwMode="auto">
          <a:xfrm>
            <a:off x="3817938" y="5021263"/>
            <a:ext cx="654050"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98</a:t>
            </a:r>
          </a:p>
        </p:txBody>
      </p:sp>
      <p:sp>
        <p:nvSpPr>
          <p:cNvPr id="25" name="Rounded Rectangle 24"/>
          <p:cNvSpPr/>
          <p:nvPr/>
        </p:nvSpPr>
        <p:spPr bwMode="auto">
          <a:xfrm>
            <a:off x="5695950" y="4635500"/>
            <a:ext cx="2900363" cy="544513"/>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50000"/>
              </a:spcBef>
              <a:spcAft>
                <a:spcPct val="50000"/>
              </a:spcAft>
              <a:defRPr/>
            </a:pPr>
            <a:r>
              <a:rPr lang="ru-RU" sz="1600" dirty="0" smtClean="0">
                <a:solidFill>
                  <a:srgbClr val="000000"/>
                </a:solidFill>
                <a:latin typeface="Georgia" panose="02040502050405020303" pitchFamily="18" charset="0"/>
                <a:cs typeface="Arial" pitchFamily="34" charset="0"/>
              </a:rPr>
              <a:t>Плацебо</a:t>
            </a:r>
            <a:endParaRPr lang="ru-RU" sz="1600" dirty="0">
              <a:solidFill>
                <a:srgbClr val="000000"/>
              </a:solidFill>
              <a:latin typeface="Georgia" panose="02040502050405020303" pitchFamily="18" charset="0"/>
              <a:cs typeface="Arial" pitchFamily="34" charset="0"/>
            </a:endParaRPr>
          </a:p>
        </p:txBody>
      </p:sp>
      <p:sp>
        <p:nvSpPr>
          <p:cNvPr id="26" name="TextBox 25"/>
          <p:cNvSpPr txBox="1"/>
          <p:nvPr/>
        </p:nvSpPr>
        <p:spPr>
          <a:xfrm>
            <a:off x="3248025" y="3446463"/>
            <a:ext cx="5375275" cy="1008062"/>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62000" indent="-185738"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ru-RU" sz="1400" b="1" dirty="0">
                <a:solidFill>
                  <a:prstClr val="white"/>
                </a:solidFill>
                <a:latin typeface="Georgia" panose="02040502050405020303" pitchFamily="18" charset="0"/>
              </a:rPr>
              <a:t>КРИТЕРИИ ВКЛЮЧЕНИЯ</a:t>
            </a:r>
            <a:endParaRPr lang="en-US" sz="1400" b="1" dirty="0">
              <a:solidFill>
                <a:prstClr val="white"/>
              </a:solidFill>
              <a:latin typeface="Georgia" panose="02040502050405020303" pitchFamily="18" charset="0"/>
            </a:endParaRPr>
          </a:p>
          <a:p>
            <a:pPr marL="179388" indent="-179388" fontAlgn="base">
              <a:spcBef>
                <a:spcPct val="0"/>
              </a:spcBef>
              <a:spcAft>
                <a:spcPct val="0"/>
              </a:spcAft>
              <a:buFont typeface="Arial" panose="020B0604020202020204" pitchFamily="34" charset="0"/>
              <a:buChar char="•"/>
            </a:pPr>
            <a:r>
              <a:rPr lang="ru-RU" sz="1400" dirty="0">
                <a:solidFill>
                  <a:prstClr val="white"/>
                </a:solidFill>
                <a:latin typeface="Georgia" panose="02040502050405020303" pitchFamily="18" charset="0"/>
              </a:rPr>
              <a:t>Более 3 дефекаций за последние 24 часа </a:t>
            </a:r>
          </a:p>
          <a:p>
            <a:pPr marL="179388" indent="-179388" fontAlgn="base">
              <a:spcBef>
                <a:spcPct val="0"/>
              </a:spcBef>
              <a:spcAft>
                <a:spcPct val="0"/>
              </a:spcAft>
              <a:buFont typeface="Arial" panose="020B0604020202020204" pitchFamily="34" charset="0"/>
              <a:buChar char="•"/>
            </a:pPr>
            <a:r>
              <a:rPr lang="ru-RU" sz="1400" dirty="0">
                <a:solidFill>
                  <a:prstClr val="white"/>
                </a:solidFill>
                <a:latin typeface="Georgia" panose="02040502050405020303" pitchFamily="18" charset="0"/>
              </a:rPr>
              <a:t>Начало диареи менее 5 дней назад</a:t>
            </a:r>
            <a:endParaRPr lang="en-US" sz="1400" dirty="0">
              <a:solidFill>
                <a:prstClr val="white"/>
              </a:solidFill>
              <a:latin typeface="Georgia" panose="02040502050405020303" pitchFamily="18" charset="0"/>
            </a:endParaRPr>
          </a:p>
        </p:txBody>
      </p:sp>
      <p:sp>
        <p:nvSpPr>
          <p:cNvPr id="27" name="TextBox 26"/>
          <p:cNvSpPr txBox="1"/>
          <p:nvPr/>
        </p:nvSpPr>
        <p:spPr>
          <a:xfrm>
            <a:off x="436728" y="1248877"/>
            <a:ext cx="8270544"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base">
              <a:spcBef>
                <a:spcPct val="0"/>
              </a:spcBef>
              <a:spcAft>
                <a:spcPct val="0"/>
              </a:spcAft>
              <a:tabLst>
                <a:tab pos="88900" algn="l"/>
                <a:tab pos="3302000" algn="l"/>
                <a:tab pos="5372100" algn="l"/>
              </a:tabLst>
            </a:pPr>
            <a:r>
              <a:rPr lang="ru-RU" altLang="zh-CN" sz="1600" b="1" dirty="0">
                <a:solidFill>
                  <a:srgbClr val="FFFFFF"/>
                </a:solidFill>
                <a:latin typeface="Georgia" panose="02040502050405020303" pitchFamily="18" charset="0"/>
                <a:cs typeface="Arial" panose="020B0604020202020204" pitchFamily="34" charset="0"/>
              </a:rPr>
              <a:t>ЦЕЛЬ ИССЛЕДОВАНИЯ</a:t>
            </a:r>
            <a:endParaRPr lang="en-US" altLang="zh-CN" sz="1600" b="1" dirty="0">
              <a:solidFill>
                <a:srgbClr val="FFFFFF"/>
              </a:solidFill>
              <a:latin typeface="Georgia" panose="02040502050405020303" pitchFamily="18" charset="0"/>
              <a:cs typeface="Arial" panose="020B0604020202020204" pitchFamily="34" charset="0"/>
            </a:endParaRPr>
          </a:p>
          <a:p>
            <a:pPr fontAlgn="base">
              <a:spcBef>
                <a:spcPct val="0"/>
              </a:spcBef>
              <a:spcAft>
                <a:spcPct val="0"/>
              </a:spcAft>
              <a:defRPr/>
            </a:pPr>
            <a:r>
              <a:rPr lang="ru-RU" sz="1600" dirty="0">
                <a:solidFill>
                  <a:srgbClr val="FFFFFF"/>
                </a:solidFill>
                <a:latin typeface="Georgia" panose="02040502050405020303" pitchFamily="18" charset="0"/>
              </a:rPr>
              <a:t>Сравнить эффективность, безопасность и переносимость рацекадотрила и плацебо у взрослых пациентов с острой водянистой диареей</a:t>
            </a:r>
          </a:p>
        </p:txBody>
      </p:sp>
      <p:sp>
        <p:nvSpPr>
          <p:cNvPr id="28" name="TextBox 27"/>
          <p:cNvSpPr txBox="1"/>
          <p:nvPr/>
        </p:nvSpPr>
        <p:spPr>
          <a:xfrm>
            <a:off x="3217863" y="5413375"/>
            <a:ext cx="1857375" cy="407988"/>
          </a:xfrm>
          <a:prstGeom prst="roundRect">
            <a:avLst/>
          </a:prstGeom>
          <a:solidFill>
            <a:schemeClr val="accent1">
              <a:lumMod val="40000"/>
              <a:lumOff val="60000"/>
            </a:schemeClr>
          </a:solidFill>
        </p:spPr>
        <p:txBody>
          <a:bodyPr>
            <a:spAutoFit/>
          </a:bodyPr>
          <a:lstStyle/>
          <a:p>
            <a:pPr algn="ctr" fontAlgn="base">
              <a:spcBef>
                <a:spcPct val="0"/>
              </a:spcBef>
              <a:spcAft>
                <a:spcPct val="0"/>
              </a:spcAft>
              <a:defRPr/>
            </a:pPr>
            <a:r>
              <a:rPr lang="ru-RU" dirty="0">
                <a:solidFill>
                  <a:srgbClr val="000000"/>
                </a:solidFill>
                <a:latin typeface="Georgia" panose="02040502050405020303" pitchFamily="18" charset="0"/>
                <a:cs typeface="Arial" pitchFamily="34" charset="0"/>
              </a:rPr>
              <a:t>Всего</a:t>
            </a:r>
            <a:r>
              <a:rPr lang="en-GB" dirty="0">
                <a:solidFill>
                  <a:srgbClr val="000000"/>
                </a:solidFill>
                <a:latin typeface="Georgia" panose="02040502050405020303" pitchFamily="18" charset="0"/>
                <a:cs typeface="Arial" pitchFamily="34" charset="0"/>
              </a:rPr>
              <a:t>: 194</a:t>
            </a:r>
          </a:p>
        </p:txBody>
      </p:sp>
      <p:cxnSp>
        <p:nvCxnSpPr>
          <p:cNvPr id="29" name="Straight Arrow Connector 28"/>
          <p:cNvCxnSpPr/>
          <p:nvPr/>
        </p:nvCxnSpPr>
        <p:spPr bwMode="auto">
          <a:xfrm>
            <a:off x="2844800" y="2846388"/>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cxnSp>
        <p:nvCxnSpPr>
          <p:cNvPr id="30" name="Straight Arrow Connector 29"/>
          <p:cNvCxnSpPr/>
          <p:nvPr/>
        </p:nvCxnSpPr>
        <p:spPr bwMode="auto">
          <a:xfrm>
            <a:off x="2844800" y="4910138"/>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sp>
        <p:nvSpPr>
          <p:cNvPr id="15" name="Title 1"/>
          <p:cNvSpPr txBox="1">
            <a:spLocks/>
          </p:cNvSpPr>
          <p:nvPr/>
        </p:nvSpPr>
        <p:spPr>
          <a:xfrm>
            <a:off x="444500" y="321777"/>
            <a:ext cx="7712075" cy="9271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de-DE" sz="2000" b="1" dirty="0" smtClean="0">
                <a:solidFill>
                  <a:srgbClr val="0070C0"/>
                </a:solidFill>
                <a:latin typeface="Georgia" panose="02040502050405020303" pitchFamily="18" charset="0"/>
              </a:rPr>
              <a:t>РАЦЕКАДОТРИЛ ПО СРАВНЕНИЮ С ПЛАЦЕБО ПРИ ЛЕЧЕНИИ ОСТРОЙ ДИАРЕИ У ВЗРОСЛЫХ</a:t>
            </a:r>
            <a:r>
              <a:rPr lang="en-GB" altLang="de-DE" sz="2000" b="1" dirty="0" smtClean="0">
                <a:solidFill>
                  <a:srgbClr val="0070C0"/>
                </a:solidFill>
                <a:latin typeface="Georgia" panose="02040502050405020303" pitchFamily="18" charset="0"/>
              </a:rPr>
              <a:t>: </a:t>
            </a:r>
            <a:endParaRPr lang="ru-RU" altLang="de-DE" sz="2000" b="1" dirty="0" smtClean="0">
              <a:solidFill>
                <a:srgbClr val="0070C0"/>
              </a:solidFill>
              <a:latin typeface="Georgia" panose="02040502050405020303" pitchFamily="18" charset="0"/>
            </a:endParaRPr>
          </a:p>
          <a:p>
            <a:r>
              <a:rPr lang="en-US" altLang="de-DE" sz="2000" b="1" dirty="0" err="1" smtClean="0">
                <a:solidFill>
                  <a:srgbClr val="0070C0"/>
                </a:solidFill>
                <a:latin typeface="Georgia" panose="02040502050405020303" pitchFamily="18" charset="0"/>
              </a:rPr>
              <a:t>Baumer</a:t>
            </a:r>
            <a:r>
              <a:rPr lang="en-US" altLang="de-DE" sz="2000" b="1" dirty="0" smtClean="0">
                <a:solidFill>
                  <a:srgbClr val="0070C0"/>
                </a:solidFill>
                <a:latin typeface="Georgia" panose="02040502050405020303" pitchFamily="18" charset="0"/>
              </a:rPr>
              <a:t> </a:t>
            </a:r>
            <a:r>
              <a:rPr lang="en-US" altLang="de-DE" sz="2000" b="1" i="1" dirty="0">
                <a:solidFill>
                  <a:srgbClr val="0070C0"/>
                </a:solidFill>
                <a:latin typeface="Georgia" panose="02040502050405020303" pitchFamily="18" charset="0"/>
              </a:rPr>
              <a:t>et al., </a:t>
            </a:r>
            <a:r>
              <a:rPr lang="en-US" altLang="de-DE" sz="2000" b="1" dirty="0">
                <a:solidFill>
                  <a:srgbClr val="0070C0"/>
                </a:solidFill>
                <a:latin typeface="Georgia" panose="02040502050405020303" pitchFamily="18" charset="0"/>
              </a:rPr>
              <a:t>1992 </a:t>
            </a:r>
            <a:endParaRPr lang="en-GB" altLang="de-DE" sz="2000" b="1" dirty="0">
              <a:solidFill>
                <a:srgbClr val="0070C0"/>
              </a:solidFill>
              <a:latin typeface="Georgia" panose="02040502050405020303" pitchFamily="18" charset="0"/>
            </a:endParaRPr>
          </a:p>
        </p:txBody>
      </p:sp>
      <p:sp>
        <p:nvSpPr>
          <p:cNvPr id="2" name="Slide Number Placeholder 1"/>
          <p:cNvSpPr>
            <a:spLocks noGrp="1"/>
          </p:cNvSpPr>
          <p:nvPr>
            <p:ph type="sldNum" sz="quarter" idx="12"/>
          </p:nvPr>
        </p:nvSpPr>
        <p:spPr>
          <a:xfrm>
            <a:off x="4471988" y="-61328"/>
            <a:ext cx="1332156" cy="365125"/>
          </a:xfrm>
        </p:spPr>
        <p:txBody>
          <a:bodyPr/>
          <a:lstStyle/>
          <a:p>
            <a:fld id="{A2885E78-1F86-4A3D-9EE1-B0103B1CEF15}" type="slidenum">
              <a:rPr lang="en-US" smtClean="0">
                <a:solidFill>
                  <a:srgbClr val="000000"/>
                </a:solidFill>
              </a:rPr>
              <a:pPr/>
              <a:t>29</a:t>
            </a:fld>
            <a:endParaRPr lang="en-US" dirty="0">
              <a:solidFill>
                <a:srgbClr val="000000"/>
              </a:solidFill>
            </a:endParaRPr>
          </a:p>
        </p:txBody>
      </p:sp>
      <p:sp>
        <p:nvSpPr>
          <p:cNvPr id="16" name="TextBox 15"/>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604796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ildergebnis für острая диаре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8800"/>
            <a:ext cx="2820968" cy="39184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77011" y="545113"/>
            <a:ext cx="8229600" cy="914400"/>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solidFill>
                  <a:srgbClr val="18A852"/>
                </a:solidFill>
                <a:latin typeface="Georgia" panose="02040502050405020303" pitchFamily="18" charset="0"/>
                <a:cs typeface="Calibri" panose="020F0502020204030204" pitchFamily="34" charset="0"/>
              </a:rPr>
              <a:t>Что такое острая диарея?</a:t>
            </a:r>
            <a:endParaRPr lang="ru-RU" sz="3200" b="1" dirty="0">
              <a:solidFill>
                <a:srgbClr val="18A852"/>
              </a:solidFill>
              <a:latin typeface="Georgia" panose="02040502050405020303" pitchFamily="18" charset="0"/>
              <a:cs typeface="Calibri" panose="020F0502020204030204" pitchFamily="34" charset="0"/>
            </a:endParaRPr>
          </a:p>
        </p:txBody>
      </p:sp>
      <p:sp>
        <p:nvSpPr>
          <p:cNvPr id="7" name="Rectangle 6"/>
          <p:cNvSpPr/>
          <p:nvPr/>
        </p:nvSpPr>
        <p:spPr>
          <a:xfrm>
            <a:off x="464973" y="6049369"/>
            <a:ext cx="8391364" cy="461665"/>
          </a:xfrm>
          <a:prstGeom prst="rect">
            <a:avLst/>
          </a:prstGeom>
        </p:spPr>
        <p:txBody>
          <a:bodyPr wrap="square">
            <a:spAutoFit/>
          </a:bodyPr>
          <a:lstStyle/>
          <a:p>
            <a:r>
              <a:rPr lang="it-IT" sz="800" dirty="0">
                <a:solidFill>
                  <a:prstClr val="black"/>
                </a:solidFill>
                <a:latin typeface="Georgia" panose="02040502050405020303" pitchFamily="18" charset="0"/>
              </a:rPr>
              <a:t>Guarino A, Albano F, Ashkenazi S, et </a:t>
            </a:r>
            <a:r>
              <a:rPr lang="it-IT" sz="800" dirty="0" smtClean="0">
                <a:solidFill>
                  <a:prstClr val="black"/>
                </a:solidFill>
                <a:latin typeface="Georgia" panose="02040502050405020303" pitchFamily="18" charset="0"/>
              </a:rPr>
              <a:t>al.</a:t>
            </a:r>
            <a:r>
              <a:rPr lang="ru-RU" sz="800" dirty="0" smtClean="0">
                <a:solidFill>
                  <a:prstClr val="black"/>
                </a:solidFill>
                <a:latin typeface="Georgia" panose="02040502050405020303" pitchFamily="18" charset="0"/>
              </a:rPr>
              <a:t> </a:t>
            </a:r>
            <a:r>
              <a:rPr lang="en-US" sz="800" dirty="0" smtClean="0">
                <a:solidFill>
                  <a:prstClr val="black"/>
                </a:solidFill>
                <a:latin typeface="Georgia" panose="02040502050405020303" pitchFamily="18" charset="0"/>
              </a:rPr>
              <a:t>European </a:t>
            </a:r>
            <a:r>
              <a:rPr lang="en-US" sz="800" dirty="0">
                <a:solidFill>
                  <a:prstClr val="black"/>
                </a:solidFill>
                <a:latin typeface="Georgia" panose="02040502050405020303" pitchFamily="18" charset="0"/>
              </a:rPr>
              <a:t>Society for </a:t>
            </a:r>
            <a:r>
              <a:rPr lang="en-US" sz="800" dirty="0" err="1">
                <a:solidFill>
                  <a:prstClr val="black"/>
                </a:solidFill>
                <a:latin typeface="Georgia" panose="02040502050405020303" pitchFamily="18" charset="0"/>
              </a:rPr>
              <a:t>Paediatric</a:t>
            </a:r>
            <a:r>
              <a:rPr lang="en-US" sz="800" dirty="0">
                <a:solidFill>
                  <a:prstClr val="black"/>
                </a:solidFill>
                <a:latin typeface="Georgia" panose="02040502050405020303" pitchFamily="18" charset="0"/>
              </a:rPr>
              <a:t> Gastro </a:t>
            </a:r>
            <a:r>
              <a:rPr lang="en-US" sz="800" dirty="0" err="1" smtClean="0">
                <a:solidFill>
                  <a:prstClr val="black"/>
                </a:solidFill>
                <a:latin typeface="Georgia" panose="02040502050405020303" pitchFamily="18" charset="0"/>
              </a:rPr>
              <a:t>enterology</a:t>
            </a:r>
            <a:r>
              <a:rPr lang="en-US" sz="800" dirty="0">
                <a:solidFill>
                  <a:prstClr val="black"/>
                </a:solidFill>
                <a:latin typeface="Georgia" panose="02040502050405020303" pitchFamily="18" charset="0"/>
              </a:rPr>
              <a:t>, </a:t>
            </a:r>
            <a:r>
              <a:rPr lang="en-US" sz="800" dirty="0" err="1">
                <a:solidFill>
                  <a:prstClr val="black"/>
                </a:solidFill>
                <a:latin typeface="Georgia" panose="02040502050405020303" pitchFamily="18" charset="0"/>
              </a:rPr>
              <a:t>Hepatology</a:t>
            </a:r>
            <a:r>
              <a:rPr lang="en-US" sz="800" dirty="0">
                <a:solidFill>
                  <a:prstClr val="black"/>
                </a:solidFill>
                <a:latin typeface="Georgia" panose="02040502050405020303" pitchFamily="18" charset="0"/>
              </a:rPr>
              <a:t>, and </a:t>
            </a:r>
            <a:r>
              <a:rPr lang="en-US" sz="800" dirty="0" smtClean="0">
                <a:solidFill>
                  <a:prstClr val="black"/>
                </a:solidFill>
                <a:latin typeface="Georgia" panose="02040502050405020303" pitchFamily="18" charset="0"/>
              </a:rPr>
              <a:t>Nutrition/</a:t>
            </a:r>
            <a:r>
              <a:rPr lang="ru-RU" sz="800" dirty="0" smtClean="0">
                <a:solidFill>
                  <a:prstClr val="black"/>
                </a:solidFill>
                <a:latin typeface="Georgia" panose="02040502050405020303" pitchFamily="18" charset="0"/>
              </a:rPr>
              <a:t> </a:t>
            </a:r>
            <a:r>
              <a:rPr lang="en-US" sz="800" dirty="0" smtClean="0">
                <a:solidFill>
                  <a:prstClr val="black"/>
                </a:solidFill>
                <a:latin typeface="Georgia" panose="02040502050405020303" pitchFamily="18" charset="0"/>
              </a:rPr>
              <a:t>European </a:t>
            </a:r>
            <a:r>
              <a:rPr lang="en-US" sz="800" dirty="0">
                <a:solidFill>
                  <a:prstClr val="black"/>
                </a:solidFill>
                <a:latin typeface="Georgia" panose="02040502050405020303" pitchFamily="18" charset="0"/>
              </a:rPr>
              <a:t>Society for </a:t>
            </a:r>
            <a:r>
              <a:rPr lang="en-US" sz="800" dirty="0" err="1">
                <a:solidFill>
                  <a:prstClr val="black"/>
                </a:solidFill>
                <a:latin typeface="Georgia" panose="02040502050405020303" pitchFamily="18" charset="0"/>
              </a:rPr>
              <a:t>Paediatric</a:t>
            </a:r>
            <a:endParaRPr lang="en-US" sz="800" dirty="0">
              <a:solidFill>
                <a:prstClr val="black"/>
              </a:solidFill>
              <a:latin typeface="Georgia" panose="02040502050405020303" pitchFamily="18" charset="0"/>
            </a:endParaRPr>
          </a:p>
          <a:p>
            <a:r>
              <a:rPr lang="en-US" sz="800" dirty="0">
                <a:solidFill>
                  <a:prstClr val="black"/>
                </a:solidFill>
                <a:latin typeface="Georgia" panose="02040502050405020303" pitchFamily="18" charset="0"/>
              </a:rPr>
              <a:t>Infectious Diseases </a:t>
            </a:r>
            <a:r>
              <a:rPr lang="en-US" sz="800" dirty="0" smtClean="0">
                <a:solidFill>
                  <a:prstClr val="black"/>
                </a:solidFill>
                <a:latin typeface="Georgia" panose="02040502050405020303" pitchFamily="18" charset="0"/>
              </a:rPr>
              <a:t>evidence-based</a:t>
            </a:r>
            <a:r>
              <a:rPr lang="ru-RU" sz="800" dirty="0" smtClean="0">
                <a:solidFill>
                  <a:prstClr val="black"/>
                </a:solidFill>
                <a:latin typeface="Georgia" panose="02040502050405020303" pitchFamily="18" charset="0"/>
              </a:rPr>
              <a:t> </a:t>
            </a:r>
            <a:r>
              <a:rPr lang="en-US" sz="800" dirty="0" smtClean="0">
                <a:solidFill>
                  <a:prstClr val="black"/>
                </a:solidFill>
                <a:latin typeface="Georgia" panose="02040502050405020303" pitchFamily="18" charset="0"/>
              </a:rPr>
              <a:t>guidelines </a:t>
            </a:r>
            <a:r>
              <a:rPr lang="en-US" sz="800" dirty="0">
                <a:solidFill>
                  <a:prstClr val="black"/>
                </a:solidFill>
                <a:latin typeface="Georgia" panose="02040502050405020303" pitchFamily="18" charset="0"/>
              </a:rPr>
              <a:t>for the management of acute</a:t>
            </a:r>
          </a:p>
          <a:p>
            <a:r>
              <a:rPr lang="en-US" sz="800" dirty="0">
                <a:solidFill>
                  <a:prstClr val="black"/>
                </a:solidFill>
                <a:latin typeface="Georgia" panose="02040502050405020303" pitchFamily="18" charset="0"/>
              </a:rPr>
              <a:t>gastroenteritis in children in </a:t>
            </a:r>
            <a:r>
              <a:rPr lang="en-US" sz="800" dirty="0" smtClean="0">
                <a:solidFill>
                  <a:prstClr val="black"/>
                </a:solidFill>
                <a:latin typeface="Georgia" panose="02040502050405020303" pitchFamily="18" charset="0"/>
              </a:rPr>
              <a:t>Europe.</a:t>
            </a:r>
            <a:r>
              <a:rPr lang="ru-RU" sz="800" dirty="0" smtClean="0">
                <a:solidFill>
                  <a:prstClr val="black"/>
                </a:solidFill>
                <a:latin typeface="Georgia" panose="02040502050405020303" pitchFamily="18" charset="0"/>
              </a:rPr>
              <a:t> </a:t>
            </a:r>
            <a:r>
              <a:rPr lang="pt-BR" sz="800" i="1" dirty="0" smtClean="0">
                <a:solidFill>
                  <a:prstClr val="black"/>
                </a:solidFill>
                <a:latin typeface="Georgia" panose="02040502050405020303" pitchFamily="18" charset="0"/>
              </a:rPr>
              <a:t>J </a:t>
            </a:r>
            <a:r>
              <a:rPr lang="pt-BR" sz="800" i="1" dirty="0">
                <a:solidFill>
                  <a:prstClr val="black"/>
                </a:solidFill>
                <a:latin typeface="Georgia" panose="02040502050405020303" pitchFamily="18" charset="0"/>
              </a:rPr>
              <a:t>Pediatr Gastroenterol Nutr. </a:t>
            </a:r>
            <a:r>
              <a:rPr lang="pt-BR" sz="800" dirty="0" smtClean="0">
                <a:solidFill>
                  <a:prstClr val="black"/>
                </a:solidFill>
                <a:latin typeface="Georgia" panose="02040502050405020303" pitchFamily="18" charset="0"/>
              </a:rPr>
              <a:t>2008;46</a:t>
            </a:r>
            <a:r>
              <a:rPr lang="ru-RU" sz="800" dirty="0" smtClean="0">
                <a:solidFill>
                  <a:prstClr val="black"/>
                </a:solidFill>
                <a:latin typeface="Georgia" panose="02040502050405020303" pitchFamily="18" charset="0"/>
              </a:rPr>
              <a:t> </a:t>
            </a:r>
            <a:r>
              <a:rPr lang="en-US" sz="800" dirty="0" err="1" smtClean="0">
                <a:solidFill>
                  <a:prstClr val="black"/>
                </a:solidFill>
                <a:latin typeface="Georgia" panose="02040502050405020303" pitchFamily="18" charset="0"/>
              </a:rPr>
              <a:t>Suppl</a:t>
            </a:r>
            <a:r>
              <a:rPr lang="en-US" sz="800" dirty="0" smtClean="0">
                <a:solidFill>
                  <a:prstClr val="black"/>
                </a:solidFill>
                <a:latin typeface="Georgia" panose="02040502050405020303" pitchFamily="18" charset="0"/>
              </a:rPr>
              <a:t> </a:t>
            </a:r>
            <a:r>
              <a:rPr lang="en-US" sz="800" dirty="0">
                <a:solidFill>
                  <a:prstClr val="black"/>
                </a:solidFill>
                <a:latin typeface="Georgia" panose="02040502050405020303" pitchFamily="18" charset="0"/>
              </a:rPr>
              <a:t>2:S81-122.</a:t>
            </a:r>
            <a:endParaRPr lang="ru-RU" sz="800" dirty="0">
              <a:solidFill>
                <a:prstClr val="black"/>
              </a:solidFill>
              <a:latin typeface="Georgia" panose="02040502050405020303" pitchFamily="18" charset="0"/>
            </a:endParaRPr>
          </a:p>
        </p:txBody>
      </p:sp>
      <p:graphicFrame>
        <p:nvGraphicFramePr>
          <p:cNvPr id="9" name="Diagram 8"/>
          <p:cNvGraphicFramePr/>
          <p:nvPr>
            <p:extLst>
              <p:ext uri="{D42A27DB-BD31-4B8C-83A1-F6EECF244321}">
                <p14:modId xmlns:p14="http://schemas.microsoft.com/office/powerpoint/2010/main" val="1987256166"/>
              </p:ext>
            </p:extLst>
          </p:nvPr>
        </p:nvGraphicFramePr>
        <p:xfrm>
          <a:off x="3193345" y="1379393"/>
          <a:ext cx="547260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3275856" y="1895966"/>
            <a:ext cx="1002352" cy="584775"/>
          </a:xfrm>
          <a:prstGeom prst="rect">
            <a:avLst/>
          </a:prstGeom>
          <a:noFill/>
        </p:spPr>
        <p:txBody>
          <a:bodyPr wrap="square" rtlCol="0">
            <a:spAutoFit/>
          </a:bodyPr>
          <a:lstStyle/>
          <a:p>
            <a:pPr algn="ctr"/>
            <a:r>
              <a:rPr lang="en-US" sz="1600" b="1" dirty="0" smtClean="0">
                <a:solidFill>
                  <a:srgbClr val="CAF278">
                    <a:lumMod val="50000"/>
                  </a:srgbClr>
                </a:solidFill>
                <a:latin typeface="Georgia" panose="02040502050405020303" pitchFamily="18" charset="0"/>
              </a:rPr>
              <a:t>&gt;3</a:t>
            </a:r>
            <a:r>
              <a:rPr lang="ru-RU" sz="1600" b="1" dirty="0" smtClean="0">
                <a:solidFill>
                  <a:srgbClr val="CAF278">
                    <a:lumMod val="50000"/>
                  </a:srgbClr>
                </a:solidFill>
                <a:latin typeface="Georgia" panose="02040502050405020303" pitchFamily="18" charset="0"/>
              </a:rPr>
              <a:t> раз в сутки</a:t>
            </a:r>
            <a:endParaRPr lang="ru-RU" sz="1600" b="1" dirty="0">
              <a:solidFill>
                <a:srgbClr val="CAF278">
                  <a:lumMod val="50000"/>
                </a:srgbClr>
              </a:solidFill>
              <a:latin typeface="Georgia" panose="02040502050405020303" pitchFamily="18" charset="0"/>
            </a:endParaRPr>
          </a:p>
        </p:txBody>
      </p:sp>
      <p:sp>
        <p:nvSpPr>
          <p:cNvPr id="11" name="TextBox 10"/>
          <p:cNvSpPr txBox="1"/>
          <p:nvPr/>
        </p:nvSpPr>
        <p:spPr>
          <a:xfrm>
            <a:off x="3131840" y="4263608"/>
            <a:ext cx="1146368" cy="646331"/>
          </a:xfrm>
          <a:prstGeom prst="rect">
            <a:avLst/>
          </a:prstGeom>
          <a:noFill/>
        </p:spPr>
        <p:txBody>
          <a:bodyPr wrap="square" rtlCol="0">
            <a:spAutoFit/>
          </a:bodyPr>
          <a:lstStyle/>
          <a:p>
            <a:pPr algn="ctr"/>
            <a:r>
              <a:rPr lang="en-US" b="1" dirty="0" smtClean="0">
                <a:solidFill>
                  <a:srgbClr val="CAF278">
                    <a:lumMod val="50000"/>
                  </a:srgbClr>
                </a:solidFill>
                <a:latin typeface="Georgia" panose="02040502050405020303" pitchFamily="18" charset="0"/>
              </a:rPr>
              <a:t>&lt; 14</a:t>
            </a:r>
            <a:r>
              <a:rPr lang="ru-RU" b="1" dirty="0" smtClean="0">
                <a:solidFill>
                  <a:srgbClr val="CAF278">
                    <a:lumMod val="50000"/>
                  </a:srgbClr>
                </a:solidFill>
                <a:latin typeface="Georgia" panose="02040502050405020303" pitchFamily="18" charset="0"/>
              </a:rPr>
              <a:t> дней</a:t>
            </a:r>
            <a:endParaRPr lang="ru-RU" b="1" dirty="0">
              <a:solidFill>
                <a:srgbClr val="CAF278">
                  <a:lumMod val="50000"/>
                </a:srgbClr>
              </a:solidFill>
              <a:latin typeface="Georgia" panose="02040502050405020303" pitchFamily="18" charset="0"/>
            </a:endParaRPr>
          </a:p>
        </p:txBody>
      </p:sp>
      <p:pic>
        <p:nvPicPr>
          <p:cNvPr id="9218" name="Picture 2" descr="Bildergebnis für ;blrfz rfrfirf"/>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25389" y="2841203"/>
            <a:ext cx="1135266" cy="86041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2885E78-1F86-4A3D-9EE1-B0103B1CEF15}" type="slidenum">
              <a:rPr lang="en-US" smtClean="0">
                <a:solidFill>
                  <a:srgbClr val="000000"/>
                </a:solidFill>
              </a:rPr>
              <a:pPr/>
              <a:t>3</a:t>
            </a:fld>
            <a:endParaRPr lang="en-US" dirty="0">
              <a:solidFill>
                <a:srgbClr val="000000"/>
              </a:solidFill>
            </a:endParaRPr>
          </a:p>
        </p:txBody>
      </p:sp>
      <p:sp>
        <p:nvSpPr>
          <p:cNvPr id="12" name="TextBox 11"/>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78031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a:xfrm>
            <a:off x="390525" y="35859"/>
            <a:ext cx="7712075" cy="927100"/>
          </a:xfrm>
        </p:spPr>
        <p:txBody>
          <a:bodyPr>
            <a:normAutofit/>
          </a:bodyPr>
          <a:lstStyle/>
          <a:p>
            <a:r>
              <a:rPr lang="en-GB" altLang="de-DE" sz="2800" b="1" dirty="0" err="1" smtClean="0">
                <a:solidFill>
                  <a:srgbClr val="0070C0"/>
                </a:solidFill>
                <a:latin typeface="Georgia" panose="02040502050405020303" pitchFamily="18" charset="0"/>
              </a:rPr>
              <a:t>Baumer</a:t>
            </a:r>
            <a:r>
              <a:rPr lang="en-GB" altLang="de-DE" sz="2800" b="1" dirty="0" smtClean="0">
                <a:solidFill>
                  <a:srgbClr val="0070C0"/>
                </a:solidFill>
                <a:latin typeface="Georgia" panose="02040502050405020303" pitchFamily="18" charset="0"/>
              </a:rPr>
              <a:t> </a:t>
            </a:r>
            <a:r>
              <a:rPr lang="en-GB" altLang="de-DE" sz="2800" b="1" i="1" dirty="0">
                <a:solidFill>
                  <a:srgbClr val="0070C0"/>
                </a:solidFill>
                <a:latin typeface="Georgia" panose="02040502050405020303" pitchFamily="18" charset="0"/>
              </a:rPr>
              <a:t>et al., </a:t>
            </a:r>
            <a:r>
              <a:rPr lang="en-GB" altLang="de-DE" sz="2800" b="1" dirty="0">
                <a:solidFill>
                  <a:srgbClr val="0070C0"/>
                </a:solidFill>
                <a:latin typeface="Georgia" panose="02040502050405020303" pitchFamily="18" charset="0"/>
              </a:rPr>
              <a:t>1992 </a:t>
            </a:r>
          </a:p>
        </p:txBody>
      </p:sp>
      <p:graphicFrame>
        <p:nvGraphicFramePr>
          <p:cNvPr id="4" name="Table 3"/>
          <p:cNvGraphicFramePr>
            <a:graphicFrameLocks noGrp="1"/>
          </p:cNvGraphicFramePr>
          <p:nvPr>
            <p:extLst>
              <p:ext uri="{D42A27DB-BD31-4B8C-83A1-F6EECF244321}">
                <p14:modId xmlns:p14="http://schemas.microsoft.com/office/powerpoint/2010/main" val="3219678889"/>
              </p:ext>
            </p:extLst>
          </p:nvPr>
        </p:nvGraphicFramePr>
        <p:xfrm>
          <a:off x="3980329" y="2323476"/>
          <a:ext cx="4468813" cy="2678112"/>
        </p:xfrm>
        <a:graphic>
          <a:graphicData uri="http://schemas.openxmlformats.org/drawingml/2006/table">
            <a:tbl>
              <a:tblPr/>
              <a:tblGrid>
                <a:gridCol w="1723876">
                  <a:extLst>
                    <a:ext uri="{9D8B030D-6E8A-4147-A177-3AD203B41FA5}">
                      <a16:colId xmlns="" xmlns:a16="http://schemas.microsoft.com/office/drawing/2014/main" val="20000"/>
                    </a:ext>
                  </a:extLst>
                </a:gridCol>
                <a:gridCol w="1656184">
                  <a:extLst>
                    <a:ext uri="{9D8B030D-6E8A-4147-A177-3AD203B41FA5}">
                      <a16:colId xmlns="" xmlns:a16="http://schemas.microsoft.com/office/drawing/2014/main" val="20001"/>
                    </a:ext>
                  </a:extLst>
                </a:gridCol>
                <a:gridCol w="1088753">
                  <a:extLst>
                    <a:ext uri="{9D8B030D-6E8A-4147-A177-3AD203B41FA5}">
                      <a16:colId xmlns="" xmlns:a16="http://schemas.microsoft.com/office/drawing/2014/main" val="20002"/>
                    </a:ext>
                  </a:extLst>
                </a:gridCol>
              </a:tblGrid>
              <a:tr h="822908">
                <a:tc>
                  <a:txBody>
                    <a:bodyPr/>
                    <a:lstStyle/>
                    <a:p>
                      <a:pPr algn="l"/>
                      <a:r>
                        <a:rPr lang="ru-RU" altLang="zh-CN" sz="1600" b="1" dirty="0">
                          <a:solidFill>
                            <a:srgbClr val="FFFFFF"/>
                          </a:solidFill>
                          <a:latin typeface="Arial" panose="020B0604020202020204" pitchFamily="34" charset="0"/>
                          <a:cs typeface="Arial" panose="020B0604020202020204" pitchFamily="34" charset="0"/>
                        </a:rPr>
                        <a:t>Явление</a:t>
                      </a:r>
                      <a:endParaRPr lang="zh-CN" altLang="en-US" sz="1600" b="1" dirty="0">
                        <a:solidFill>
                          <a:srgbClr val="FFFFFF"/>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r>
                        <a:rPr lang="ru-RU" altLang="zh-CN" sz="1600" b="1" dirty="0">
                          <a:solidFill>
                            <a:srgbClr val="FFFFFF"/>
                          </a:solidFill>
                          <a:latin typeface="Arial" panose="020B0604020202020204" pitchFamily="34" charset="0"/>
                          <a:cs typeface="Arial" panose="020B0604020202020204" pitchFamily="34" charset="0"/>
                        </a:rPr>
                        <a:t>Рацекадотрил</a:t>
                      </a:r>
                      <a:endParaRPr lang="zh-CN" altLang="en-US" sz="1600" b="1" dirty="0">
                        <a:solidFill>
                          <a:srgbClr val="FFFFFF"/>
                        </a:solidFill>
                        <a:latin typeface="Arial" panose="020B0604020202020204" pitchFamily="34" charset="0"/>
                        <a:cs typeface="Arial" panose="020B0604020202020204" pitchFamily="34" charset="0"/>
                      </a:endParaRPr>
                    </a:p>
                    <a:p>
                      <a:pPr algn="ctr"/>
                      <a:r>
                        <a:rPr lang="ru-RU" altLang="zh-CN" sz="1600" b="1" dirty="0" smtClean="0">
                          <a:solidFill>
                            <a:srgbClr val="FFFFFF"/>
                          </a:solidFill>
                          <a:latin typeface="Arial" panose="020B0604020202020204" pitchFamily="34" charset="0"/>
                          <a:cs typeface="Arial" panose="020B0604020202020204" pitchFamily="34" charset="0"/>
                        </a:rPr>
                        <a:t> </a:t>
                      </a:r>
                      <a:r>
                        <a:rPr lang="en-US" altLang="zh-CN" sz="1600" b="1" dirty="0" smtClean="0">
                          <a:solidFill>
                            <a:srgbClr val="FFFFFF"/>
                          </a:solidFill>
                          <a:latin typeface="Arial" panose="020B0604020202020204" pitchFamily="34" charset="0"/>
                          <a:cs typeface="Arial" panose="020B0604020202020204" pitchFamily="34" charset="0"/>
                        </a:rPr>
                        <a:t>(</a:t>
                      </a:r>
                      <a:r>
                        <a:rPr lang="en-US" altLang="zh-CN" sz="1600" b="1" dirty="0">
                          <a:solidFill>
                            <a:srgbClr val="FFFFFF"/>
                          </a:solidFill>
                          <a:latin typeface="Arial" panose="020B0604020202020204" pitchFamily="34" charset="0"/>
                          <a:cs typeface="Arial" panose="020B0604020202020204" pitchFamily="34" charset="0"/>
                        </a:rPr>
                        <a:t>96)</a:t>
                      </a:r>
                      <a:endParaRPr lang="zh-CN" altLang="en-US" sz="1600" b="1" dirty="0">
                        <a:solidFill>
                          <a:srgbClr val="FFFFFF"/>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r>
                        <a:rPr lang="ru-RU" altLang="zh-CN" sz="1600" b="1" dirty="0">
                          <a:solidFill>
                            <a:srgbClr val="FFFFFF"/>
                          </a:solidFill>
                          <a:latin typeface="Arial" panose="020B0604020202020204" pitchFamily="34" charset="0"/>
                          <a:cs typeface="Arial" panose="020B0604020202020204" pitchFamily="34" charset="0"/>
                        </a:rPr>
                        <a:t>Плацебо</a:t>
                      </a:r>
                      <a:endParaRPr lang="zh-CN" altLang="en-US" sz="1600" b="1" dirty="0">
                        <a:solidFill>
                          <a:srgbClr val="FFFFFF"/>
                        </a:solidFill>
                        <a:latin typeface="Arial" panose="020B0604020202020204" pitchFamily="34" charset="0"/>
                        <a:cs typeface="Arial" panose="020B0604020202020204" pitchFamily="34" charset="0"/>
                      </a:endParaRPr>
                    </a:p>
                    <a:p>
                      <a:pPr algn="ctr"/>
                      <a:r>
                        <a:rPr lang="en-US" altLang="zh-CN" sz="1600" b="1" dirty="0">
                          <a:solidFill>
                            <a:srgbClr val="FFFFFF"/>
                          </a:solidFill>
                          <a:latin typeface="Arial" panose="020B0604020202020204" pitchFamily="34" charset="0"/>
                          <a:cs typeface="Arial" panose="020B0604020202020204" pitchFamily="34" charset="0"/>
                        </a:rPr>
                        <a:t>(98)</a:t>
                      </a:r>
                      <a:endParaRPr lang="zh-CN" altLang="en-US" sz="1600" b="1" dirty="0">
                        <a:solidFill>
                          <a:srgbClr val="FFFFFF"/>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65010">
                <a:tc>
                  <a:txBody>
                    <a:bodyPr/>
                    <a:lstStyle/>
                    <a:p>
                      <a:pPr algn="l"/>
                      <a:r>
                        <a:rPr lang="ru-RU" altLang="zh-CN" sz="1500" dirty="0">
                          <a:solidFill>
                            <a:srgbClr val="000000"/>
                          </a:solidFill>
                          <a:latin typeface="Arial" panose="020B0604020202020204" pitchFamily="34" charset="0"/>
                          <a:cs typeface="Arial" panose="020B0604020202020204" pitchFamily="34" charset="0"/>
                        </a:rPr>
                        <a:t>Тошнота</a:t>
                      </a:r>
                      <a:endParaRPr lang="zh-CN" altLang="en-US" sz="15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8</a:t>
                      </a:r>
                    </a:p>
                  </a:txBody>
                  <a:tcPr marL="91447" marR="91447"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7</a:t>
                      </a:r>
                    </a:p>
                  </a:txBody>
                  <a:tcPr marL="91447" marR="91447"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extLst>
                  <a:ext uri="{0D108BD9-81ED-4DB2-BD59-A6C34878D82A}">
                    <a16:rowId xmlns="" xmlns:a16="http://schemas.microsoft.com/office/drawing/2014/main" val="10001"/>
                  </a:ext>
                </a:extLst>
              </a:tr>
              <a:tr h="365010">
                <a:tc>
                  <a:txBody>
                    <a:bodyPr/>
                    <a:lstStyle/>
                    <a:p>
                      <a:pPr algn="l"/>
                      <a:r>
                        <a:rPr lang="ru-RU" altLang="zh-CN" sz="1500" dirty="0">
                          <a:solidFill>
                            <a:srgbClr val="000000"/>
                          </a:solidFill>
                          <a:latin typeface="Arial" panose="020B0604020202020204" pitchFamily="34" charset="0"/>
                          <a:cs typeface="Arial" panose="020B0604020202020204" pitchFamily="34" charset="0"/>
                        </a:rPr>
                        <a:t>Жажда</a:t>
                      </a:r>
                      <a:endParaRPr lang="zh-CN" altLang="en-US" sz="15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6</a:t>
                      </a:r>
                    </a:p>
                  </a:txBody>
                  <a:tcPr marL="91447" marR="91447"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7</a:t>
                      </a:r>
                    </a:p>
                  </a:txBody>
                  <a:tcPr marL="91447" marR="91447"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extLst>
                  <a:ext uri="{0D108BD9-81ED-4DB2-BD59-A6C34878D82A}">
                    <a16:rowId xmlns="" xmlns:a16="http://schemas.microsoft.com/office/drawing/2014/main" val="10002"/>
                  </a:ext>
                </a:extLst>
              </a:tr>
              <a:tr h="365010">
                <a:tc>
                  <a:txBody>
                    <a:bodyPr/>
                    <a:lstStyle/>
                    <a:p>
                      <a:pPr algn="l"/>
                      <a:r>
                        <a:rPr lang="ru-RU" altLang="zh-CN" sz="1500" dirty="0">
                          <a:solidFill>
                            <a:srgbClr val="000000"/>
                          </a:solidFill>
                          <a:latin typeface="Arial" panose="020B0604020202020204" pitchFamily="34" charset="0"/>
                          <a:cs typeface="Arial" panose="020B0604020202020204" pitchFamily="34" charset="0"/>
                        </a:rPr>
                        <a:t>Головокружение</a:t>
                      </a:r>
                      <a:endParaRPr lang="zh-CN" altLang="en-US" sz="15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6</a:t>
                      </a:r>
                    </a:p>
                  </a:txBody>
                  <a:tcPr marL="91447" marR="91447"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7</a:t>
                      </a:r>
                    </a:p>
                  </a:txBody>
                  <a:tcPr marL="91447" marR="91447"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extLst>
                  <a:ext uri="{0D108BD9-81ED-4DB2-BD59-A6C34878D82A}">
                    <a16:rowId xmlns="" xmlns:a16="http://schemas.microsoft.com/office/drawing/2014/main" val="10003"/>
                  </a:ext>
                </a:extLst>
              </a:tr>
              <a:tr h="372946">
                <a:tc>
                  <a:txBody>
                    <a:bodyPr/>
                    <a:lstStyle/>
                    <a:p>
                      <a:pPr algn="l"/>
                      <a:r>
                        <a:rPr lang="ru-RU" altLang="zh-CN" sz="1500" dirty="0">
                          <a:solidFill>
                            <a:srgbClr val="000000"/>
                          </a:solidFill>
                          <a:latin typeface="Arial" panose="020B0604020202020204" pitchFamily="34" charset="0"/>
                          <a:cs typeface="Arial" panose="020B0604020202020204" pitchFamily="34" charset="0"/>
                        </a:rPr>
                        <a:t>Запор</a:t>
                      </a:r>
                      <a:endParaRPr lang="zh-CN" altLang="en-US" sz="15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4</a:t>
                      </a:r>
                    </a:p>
                  </a:txBody>
                  <a:tcPr marL="91447" marR="91447"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2</a:t>
                      </a:r>
                    </a:p>
                  </a:txBody>
                  <a:tcPr marL="91447" marR="91447"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extLst>
                  <a:ext uri="{0D108BD9-81ED-4DB2-BD59-A6C34878D82A}">
                    <a16:rowId xmlns="" xmlns:a16="http://schemas.microsoft.com/office/drawing/2014/main" val="10004"/>
                  </a:ext>
                </a:extLst>
              </a:tr>
              <a:tr h="387228">
                <a:tc>
                  <a:txBody>
                    <a:bodyPr/>
                    <a:lstStyle/>
                    <a:p>
                      <a:pPr algn="l"/>
                      <a:r>
                        <a:rPr lang="ru-RU" altLang="zh-CN" sz="1500" dirty="0">
                          <a:solidFill>
                            <a:srgbClr val="000000"/>
                          </a:solidFill>
                          <a:latin typeface="Arial" panose="020B0604020202020204" pitchFamily="34" charset="0"/>
                          <a:cs typeface="Arial" panose="020B0604020202020204" pitchFamily="34" charset="0"/>
                        </a:rPr>
                        <a:t>Головная боль</a:t>
                      </a:r>
                      <a:endParaRPr lang="zh-CN" altLang="en-US" sz="15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2</a:t>
                      </a:r>
                    </a:p>
                  </a:txBody>
                  <a:tcPr marL="91447" marR="91447"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2</a:t>
                      </a:r>
                    </a:p>
                  </a:txBody>
                  <a:tcPr marL="91447" marR="91447"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extLst>
                  <a:ext uri="{0D108BD9-81ED-4DB2-BD59-A6C34878D82A}">
                    <a16:rowId xmlns="" xmlns:a16="http://schemas.microsoft.com/office/drawing/2014/main" val="10005"/>
                  </a:ext>
                </a:extLst>
              </a:tr>
            </a:tbl>
          </a:graphicData>
        </a:graphic>
      </p:graphicFrame>
      <p:sp>
        <p:nvSpPr>
          <p:cNvPr id="107553" name="TextBox 3"/>
          <p:cNvSpPr txBox="1">
            <a:spLocks noChangeArrowheads="1"/>
          </p:cNvSpPr>
          <p:nvPr/>
        </p:nvSpPr>
        <p:spPr bwMode="auto">
          <a:xfrm>
            <a:off x="423938" y="6553200"/>
            <a:ext cx="21478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de-DE" sz="900" dirty="0">
                <a:solidFill>
                  <a:schemeClr val="bg1"/>
                </a:solidFill>
              </a:rPr>
              <a:t>1. 	Baumer P et al, </a:t>
            </a:r>
            <a:r>
              <a:rPr lang="en-GB" altLang="de-DE" sz="900" i="1" dirty="0">
                <a:solidFill>
                  <a:schemeClr val="bg1"/>
                </a:solidFill>
              </a:rPr>
              <a:t>Gut</a:t>
            </a:r>
            <a:r>
              <a:rPr lang="en-GB" altLang="de-DE" sz="900" dirty="0">
                <a:solidFill>
                  <a:schemeClr val="bg1"/>
                </a:solidFill>
              </a:rPr>
              <a:t>.1992;33:753-758</a:t>
            </a:r>
            <a:endParaRPr lang="en-US" altLang="de-DE" sz="900" dirty="0">
              <a:solidFill>
                <a:schemeClr val="bg1"/>
              </a:solidFill>
            </a:endParaRPr>
          </a:p>
        </p:txBody>
      </p:sp>
      <p:sp>
        <p:nvSpPr>
          <p:cNvPr id="107554" name="TextBox 1"/>
          <p:cNvSpPr txBox="1">
            <a:spLocks noChangeArrowheads="1"/>
          </p:cNvSpPr>
          <p:nvPr/>
        </p:nvSpPr>
        <p:spPr bwMode="auto">
          <a:xfrm>
            <a:off x="4057328" y="1382575"/>
            <a:ext cx="43059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800" b="1" dirty="0">
                <a:solidFill>
                  <a:srgbClr val="2A8DBA"/>
                </a:solidFill>
                <a:latin typeface="Georgia" panose="02040502050405020303" pitchFamily="18" charset="0"/>
              </a:rPr>
              <a:t>Частота нежелательных явлений</a:t>
            </a:r>
          </a:p>
          <a:p>
            <a:pPr algn="ctr" eaLnBrk="1" fontAlgn="base" hangingPunct="1">
              <a:spcBef>
                <a:spcPct val="0"/>
              </a:spcBef>
              <a:spcAft>
                <a:spcPct val="0"/>
              </a:spcAft>
            </a:pPr>
            <a:r>
              <a:rPr lang="ru-RU" altLang="de-DE" sz="1800" b="1" dirty="0">
                <a:solidFill>
                  <a:srgbClr val="2A8DBA"/>
                </a:solidFill>
                <a:latin typeface="Georgia" panose="02040502050405020303" pitchFamily="18" charset="0"/>
              </a:rPr>
              <a:t>(количество пациентов)</a:t>
            </a:r>
          </a:p>
          <a:p>
            <a:pPr algn="ctr" eaLnBrk="1" fontAlgn="base" hangingPunct="1">
              <a:spcBef>
                <a:spcPct val="0"/>
              </a:spcBef>
              <a:spcAft>
                <a:spcPct val="0"/>
              </a:spcAft>
            </a:pPr>
            <a:endParaRPr lang="en-IN" altLang="de-DE" sz="1800" b="1" dirty="0">
              <a:solidFill>
                <a:srgbClr val="2A8DBA"/>
              </a:solidFill>
              <a:latin typeface="Georgia" panose="02040502050405020303" pitchFamily="18" charset="0"/>
            </a:endParaRPr>
          </a:p>
        </p:txBody>
      </p:sp>
      <p:grpSp>
        <p:nvGrpSpPr>
          <p:cNvPr id="107556" name="Group 10"/>
          <p:cNvGrpSpPr>
            <a:grpSpLocks/>
          </p:cNvGrpSpPr>
          <p:nvPr/>
        </p:nvGrpSpPr>
        <p:grpSpPr bwMode="auto">
          <a:xfrm>
            <a:off x="479424" y="1644650"/>
            <a:ext cx="3767139" cy="4133837"/>
            <a:chOff x="506309" y="1520864"/>
            <a:chExt cx="3767242" cy="4133521"/>
          </a:xfrm>
        </p:grpSpPr>
        <p:cxnSp>
          <p:nvCxnSpPr>
            <p:cNvPr id="107559" name="Straight Connector 4"/>
            <p:cNvCxnSpPr>
              <a:cxnSpLocks noChangeShapeType="1"/>
            </p:cNvCxnSpPr>
            <p:nvPr/>
          </p:nvCxnSpPr>
          <p:spPr bwMode="auto">
            <a:xfrm>
              <a:off x="1060451" y="1520864"/>
              <a:ext cx="0" cy="35115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60" name="Straight Connector 6"/>
            <p:cNvCxnSpPr>
              <a:cxnSpLocks noChangeShapeType="1"/>
            </p:cNvCxnSpPr>
            <p:nvPr/>
          </p:nvCxnSpPr>
          <p:spPr bwMode="auto">
            <a:xfrm>
              <a:off x="1057276" y="5032414"/>
              <a:ext cx="3216275"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61" name="Straight Connector 17"/>
            <p:cNvCxnSpPr>
              <a:cxnSpLocks noChangeShapeType="1"/>
            </p:cNvCxnSpPr>
            <p:nvPr/>
          </p:nvCxnSpPr>
          <p:spPr bwMode="auto">
            <a:xfrm>
              <a:off x="987294" y="4690151"/>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62" name="Straight Connector 17"/>
            <p:cNvCxnSpPr>
              <a:cxnSpLocks noChangeShapeType="1"/>
            </p:cNvCxnSpPr>
            <p:nvPr/>
          </p:nvCxnSpPr>
          <p:spPr bwMode="auto">
            <a:xfrm>
              <a:off x="987293" y="4353601"/>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63" name="Straight Connector 17"/>
            <p:cNvCxnSpPr>
              <a:cxnSpLocks noChangeShapeType="1"/>
            </p:cNvCxnSpPr>
            <p:nvPr/>
          </p:nvCxnSpPr>
          <p:spPr bwMode="auto">
            <a:xfrm>
              <a:off x="987292" y="4017051"/>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64" name="Straight Connector 17"/>
            <p:cNvCxnSpPr>
              <a:cxnSpLocks noChangeShapeType="1"/>
            </p:cNvCxnSpPr>
            <p:nvPr/>
          </p:nvCxnSpPr>
          <p:spPr bwMode="auto">
            <a:xfrm>
              <a:off x="987291" y="3674151"/>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65" name="Straight Connector 18"/>
            <p:cNvCxnSpPr>
              <a:cxnSpLocks noChangeShapeType="1"/>
            </p:cNvCxnSpPr>
            <p:nvPr/>
          </p:nvCxnSpPr>
          <p:spPr bwMode="auto">
            <a:xfrm>
              <a:off x="987290" y="3334426"/>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66" name="Straight Connector 19"/>
            <p:cNvCxnSpPr>
              <a:cxnSpLocks noChangeShapeType="1"/>
            </p:cNvCxnSpPr>
            <p:nvPr/>
          </p:nvCxnSpPr>
          <p:spPr bwMode="auto">
            <a:xfrm>
              <a:off x="987289" y="2991526"/>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67" name="Straight Connector 20"/>
            <p:cNvCxnSpPr>
              <a:cxnSpLocks noChangeShapeType="1"/>
            </p:cNvCxnSpPr>
            <p:nvPr/>
          </p:nvCxnSpPr>
          <p:spPr bwMode="auto">
            <a:xfrm>
              <a:off x="987288" y="2648626"/>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68" name="Straight Connector 21"/>
            <p:cNvCxnSpPr>
              <a:cxnSpLocks noChangeShapeType="1"/>
            </p:cNvCxnSpPr>
            <p:nvPr/>
          </p:nvCxnSpPr>
          <p:spPr bwMode="auto">
            <a:xfrm>
              <a:off x="987287" y="2315251"/>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69" name="Straight Connector 22"/>
            <p:cNvCxnSpPr>
              <a:cxnSpLocks noChangeShapeType="1"/>
            </p:cNvCxnSpPr>
            <p:nvPr/>
          </p:nvCxnSpPr>
          <p:spPr bwMode="auto">
            <a:xfrm>
              <a:off x="987286" y="1975526"/>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70" name="Straight Connector 23"/>
            <p:cNvCxnSpPr>
              <a:cxnSpLocks noChangeShapeType="1"/>
            </p:cNvCxnSpPr>
            <p:nvPr/>
          </p:nvCxnSpPr>
          <p:spPr bwMode="auto">
            <a:xfrm>
              <a:off x="987285" y="1635801"/>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71" name="Straight Connector 17"/>
            <p:cNvCxnSpPr>
              <a:cxnSpLocks noChangeShapeType="1"/>
            </p:cNvCxnSpPr>
            <p:nvPr/>
          </p:nvCxnSpPr>
          <p:spPr bwMode="auto">
            <a:xfrm rot="-5400000">
              <a:off x="1269870" y="5068993"/>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72" name="Straight Connector 17"/>
            <p:cNvCxnSpPr>
              <a:cxnSpLocks noChangeShapeType="1"/>
            </p:cNvCxnSpPr>
            <p:nvPr/>
          </p:nvCxnSpPr>
          <p:spPr bwMode="auto">
            <a:xfrm rot="-5400000">
              <a:off x="1488216" y="5068529"/>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73" name="Straight Connector 17"/>
            <p:cNvCxnSpPr>
              <a:cxnSpLocks noChangeShapeType="1"/>
            </p:cNvCxnSpPr>
            <p:nvPr/>
          </p:nvCxnSpPr>
          <p:spPr bwMode="auto">
            <a:xfrm rot="-5400000">
              <a:off x="1716087" y="5068065"/>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74" name="Straight Connector 17"/>
            <p:cNvCxnSpPr>
              <a:cxnSpLocks noChangeShapeType="1"/>
            </p:cNvCxnSpPr>
            <p:nvPr/>
          </p:nvCxnSpPr>
          <p:spPr bwMode="auto">
            <a:xfrm rot="-5400000">
              <a:off x="1937608" y="5067601"/>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75" name="Straight Connector 17"/>
            <p:cNvCxnSpPr>
              <a:cxnSpLocks noChangeShapeType="1"/>
            </p:cNvCxnSpPr>
            <p:nvPr/>
          </p:nvCxnSpPr>
          <p:spPr bwMode="auto">
            <a:xfrm rot="-5400000">
              <a:off x="2165479" y="5067137"/>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76" name="Straight Connector 17"/>
            <p:cNvCxnSpPr>
              <a:cxnSpLocks noChangeShapeType="1"/>
            </p:cNvCxnSpPr>
            <p:nvPr/>
          </p:nvCxnSpPr>
          <p:spPr bwMode="auto">
            <a:xfrm rot="-5400000">
              <a:off x="2390175" y="5066673"/>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77" name="Straight Connector 17"/>
            <p:cNvCxnSpPr>
              <a:cxnSpLocks noChangeShapeType="1"/>
            </p:cNvCxnSpPr>
            <p:nvPr/>
          </p:nvCxnSpPr>
          <p:spPr bwMode="auto">
            <a:xfrm rot="-5400000">
              <a:off x="2618046" y="5066209"/>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78" name="Straight Connector 17"/>
            <p:cNvCxnSpPr>
              <a:cxnSpLocks noChangeShapeType="1"/>
            </p:cNvCxnSpPr>
            <p:nvPr/>
          </p:nvCxnSpPr>
          <p:spPr bwMode="auto">
            <a:xfrm rot="-5400000">
              <a:off x="2845917" y="5065745"/>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79" name="Straight Connector 17"/>
            <p:cNvCxnSpPr>
              <a:cxnSpLocks noChangeShapeType="1"/>
            </p:cNvCxnSpPr>
            <p:nvPr/>
          </p:nvCxnSpPr>
          <p:spPr bwMode="auto">
            <a:xfrm rot="-5400000">
              <a:off x="3067438" y="5065281"/>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80" name="Straight Connector 17"/>
            <p:cNvCxnSpPr>
              <a:cxnSpLocks noChangeShapeType="1"/>
            </p:cNvCxnSpPr>
            <p:nvPr/>
          </p:nvCxnSpPr>
          <p:spPr bwMode="auto">
            <a:xfrm rot="-5400000">
              <a:off x="3298484" y="5067992"/>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7581" name="Straight Connector 17"/>
            <p:cNvCxnSpPr>
              <a:cxnSpLocks noChangeShapeType="1"/>
            </p:cNvCxnSpPr>
            <p:nvPr/>
          </p:nvCxnSpPr>
          <p:spPr bwMode="auto">
            <a:xfrm rot="-5400000">
              <a:off x="3523180" y="5070703"/>
              <a:ext cx="7315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07582" name="Rectangle 26"/>
            <p:cNvSpPr>
              <a:spLocks noChangeArrowheads="1"/>
            </p:cNvSpPr>
            <p:nvPr/>
          </p:nvSpPr>
          <p:spPr bwMode="auto">
            <a:xfrm>
              <a:off x="770063" y="460551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100" b="1" dirty="0">
                  <a:solidFill>
                    <a:srgbClr val="000000"/>
                  </a:solidFill>
                </a:rPr>
                <a:t>10</a:t>
              </a:r>
            </a:p>
          </p:txBody>
        </p:sp>
        <p:sp>
          <p:nvSpPr>
            <p:cNvPr id="107583" name="Rectangle 26"/>
            <p:cNvSpPr>
              <a:spLocks noChangeArrowheads="1"/>
            </p:cNvSpPr>
            <p:nvPr/>
          </p:nvSpPr>
          <p:spPr bwMode="auto">
            <a:xfrm>
              <a:off x="770063" y="426896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100" b="1" dirty="0">
                  <a:solidFill>
                    <a:srgbClr val="000000"/>
                  </a:solidFill>
                </a:rPr>
                <a:t>20</a:t>
              </a:r>
            </a:p>
          </p:txBody>
        </p:sp>
        <p:sp>
          <p:nvSpPr>
            <p:cNvPr id="107584" name="Rectangle 26"/>
            <p:cNvSpPr>
              <a:spLocks noChangeArrowheads="1"/>
            </p:cNvSpPr>
            <p:nvPr/>
          </p:nvSpPr>
          <p:spPr bwMode="auto">
            <a:xfrm>
              <a:off x="770063" y="393241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100" b="1" dirty="0">
                  <a:solidFill>
                    <a:srgbClr val="000000"/>
                  </a:solidFill>
                </a:rPr>
                <a:t>30</a:t>
              </a:r>
            </a:p>
          </p:txBody>
        </p:sp>
        <p:sp>
          <p:nvSpPr>
            <p:cNvPr id="107585" name="Rectangle 26"/>
            <p:cNvSpPr>
              <a:spLocks noChangeArrowheads="1"/>
            </p:cNvSpPr>
            <p:nvPr/>
          </p:nvSpPr>
          <p:spPr bwMode="auto">
            <a:xfrm>
              <a:off x="770063" y="358951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100" b="1" dirty="0">
                  <a:solidFill>
                    <a:srgbClr val="000000"/>
                  </a:solidFill>
                </a:rPr>
                <a:t>40</a:t>
              </a:r>
            </a:p>
          </p:txBody>
        </p:sp>
        <p:sp>
          <p:nvSpPr>
            <p:cNvPr id="107586" name="Rectangle 26"/>
            <p:cNvSpPr>
              <a:spLocks noChangeArrowheads="1"/>
            </p:cNvSpPr>
            <p:nvPr/>
          </p:nvSpPr>
          <p:spPr bwMode="auto">
            <a:xfrm>
              <a:off x="770063" y="3249787"/>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100" b="1" dirty="0">
                  <a:solidFill>
                    <a:srgbClr val="000000"/>
                  </a:solidFill>
                </a:rPr>
                <a:t>50</a:t>
              </a:r>
            </a:p>
          </p:txBody>
        </p:sp>
        <p:sp>
          <p:nvSpPr>
            <p:cNvPr id="107587" name="Rectangle 26"/>
            <p:cNvSpPr>
              <a:spLocks noChangeArrowheads="1"/>
            </p:cNvSpPr>
            <p:nvPr/>
          </p:nvSpPr>
          <p:spPr bwMode="auto">
            <a:xfrm>
              <a:off x="770063" y="2906887"/>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100" b="1" dirty="0">
                  <a:solidFill>
                    <a:srgbClr val="000000"/>
                  </a:solidFill>
                </a:rPr>
                <a:t>60</a:t>
              </a:r>
            </a:p>
          </p:txBody>
        </p:sp>
        <p:sp>
          <p:nvSpPr>
            <p:cNvPr id="107588" name="Rectangle 26"/>
            <p:cNvSpPr>
              <a:spLocks noChangeArrowheads="1"/>
            </p:cNvSpPr>
            <p:nvPr/>
          </p:nvSpPr>
          <p:spPr bwMode="auto">
            <a:xfrm>
              <a:off x="770063" y="2563987"/>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100" b="1" dirty="0">
                  <a:solidFill>
                    <a:srgbClr val="000000"/>
                  </a:solidFill>
                </a:rPr>
                <a:t>70</a:t>
              </a:r>
            </a:p>
          </p:txBody>
        </p:sp>
        <p:sp>
          <p:nvSpPr>
            <p:cNvPr id="107589" name="Rectangle 26"/>
            <p:cNvSpPr>
              <a:spLocks noChangeArrowheads="1"/>
            </p:cNvSpPr>
            <p:nvPr/>
          </p:nvSpPr>
          <p:spPr bwMode="auto">
            <a:xfrm>
              <a:off x="770063" y="223061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100" b="1" dirty="0">
                  <a:solidFill>
                    <a:srgbClr val="000000"/>
                  </a:solidFill>
                </a:rPr>
                <a:t>80</a:t>
              </a:r>
            </a:p>
          </p:txBody>
        </p:sp>
        <p:sp>
          <p:nvSpPr>
            <p:cNvPr id="107590" name="Rectangle 26"/>
            <p:cNvSpPr>
              <a:spLocks noChangeArrowheads="1"/>
            </p:cNvSpPr>
            <p:nvPr/>
          </p:nvSpPr>
          <p:spPr bwMode="auto">
            <a:xfrm>
              <a:off x="770063" y="1894062"/>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100" b="1" dirty="0">
                  <a:solidFill>
                    <a:srgbClr val="000000"/>
                  </a:solidFill>
                </a:rPr>
                <a:t>90</a:t>
              </a:r>
            </a:p>
          </p:txBody>
        </p:sp>
        <p:sp>
          <p:nvSpPr>
            <p:cNvPr id="107591" name="Rectangle 26"/>
            <p:cNvSpPr>
              <a:spLocks noChangeArrowheads="1"/>
            </p:cNvSpPr>
            <p:nvPr/>
          </p:nvSpPr>
          <p:spPr bwMode="auto">
            <a:xfrm>
              <a:off x="691515" y="1551162"/>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100" b="1" dirty="0">
                  <a:solidFill>
                    <a:srgbClr val="000000"/>
                  </a:solidFill>
                </a:rPr>
                <a:t>100</a:t>
              </a:r>
            </a:p>
          </p:txBody>
        </p:sp>
        <p:sp>
          <p:nvSpPr>
            <p:cNvPr id="107592" name="Rectangle 26"/>
            <p:cNvSpPr>
              <a:spLocks noChangeArrowheads="1"/>
            </p:cNvSpPr>
            <p:nvPr/>
          </p:nvSpPr>
          <p:spPr bwMode="auto">
            <a:xfrm>
              <a:off x="1271181" y="5127775"/>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b="1" dirty="0">
                  <a:solidFill>
                    <a:srgbClr val="000000"/>
                  </a:solidFill>
                </a:rPr>
                <a:t>0</a:t>
              </a:r>
            </a:p>
          </p:txBody>
        </p:sp>
        <p:sp>
          <p:nvSpPr>
            <p:cNvPr id="107593" name="Rectangle 26"/>
            <p:cNvSpPr>
              <a:spLocks noChangeArrowheads="1"/>
            </p:cNvSpPr>
            <p:nvPr/>
          </p:nvSpPr>
          <p:spPr bwMode="auto">
            <a:xfrm>
              <a:off x="1489528" y="5127775"/>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b="1" dirty="0">
                  <a:solidFill>
                    <a:srgbClr val="000000"/>
                  </a:solidFill>
                </a:rPr>
                <a:t>1</a:t>
              </a:r>
            </a:p>
          </p:txBody>
        </p:sp>
        <p:sp>
          <p:nvSpPr>
            <p:cNvPr id="107594" name="Rectangle 26"/>
            <p:cNvSpPr>
              <a:spLocks noChangeArrowheads="1"/>
            </p:cNvSpPr>
            <p:nvPr/>
          </p:nvSpPr>
          <p:spPr bwMode="auto">
            <a:xfrm>
              <a:off x="1717398" y="5127775"/>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b="1" dirty="0">
                  <a:solidFill>
                    <a:srgbClr val="000000"/>
                  </a:solidFill>
                </a:rPr>
                <a:t>2</a:t>
              </a:r>
            </a:p>
          </p:txBody>
        </p:sp>
        <p:sp>
          <p:nvSpPr>
            <p:cNvPr id="107595" name="Rectangle 26"/>
            <p:cNvSpPr>
              <a:spLocks noChangeArrowheads="1"/>
            </p:cNvSpPr>
            <p:nvPr/>
          </p:nvSpPr>
          <p:spPr bwMode="auto">
            <a:xfrm>
              <a:off x="1938918" y="5127775"/>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b="1" dirty="0">
                  <a:solidFill>
                    <a:srgbClr val="000000"/>
                  </a:solidFill>
                </a:rPr>
                <a:t>3</a:t>
              </a:r>
            </a:p>
          </p:txBody>
        </p:sp>
        <p:sp>
          <p:nvSpPr>
            <p:cNvPr id="107596" name="Rectangle 26"/>
            <p:cNvSpPr>
              <a:spLocks noChangeArrowheads="1"/>
            </p:cNvSpPr>
            <p:nvPr/>
          </p:nvSpPr>
          <p:spPr bwMode="auto">
            <a:xfrm>
              <a:off x="2166788" y="5127775"/>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b="1" dirty="0">
                  <a:solidFill>
                    <a:srgbClr val="000000"/>
                  </a:solidFill>
                </a:rPr>
                <a:t>4</a:t>
              </a:r>
            </a:p>
          </p:txBody>
        </p:sp>
        <p:sp>
          <p:nvSpPr>
            <p:cNvPr id="107597" name="Rectangle 26"/>
            <p:cNvSpPr>
              <a:spLocks noChangeArrowheads="1"/>
            </p:cNvSpPr>
            <p:nvPr/>
          </p:nvSpPr>
          <p:spPr bwMode="auto">
            <a:xfrm>
              <a:off x="2388308" y="512460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b="1" dirty="0">
                  <a:solidFill>
                    <a:srgbClr val="000000"/>
                  </a:solidFill>
                </a:rPr>
                <a:t>5</a:t>
              </a:r>
            </a:p>
          </p:txBody>
        </p:sp>
        <p:sp>
          <p:nvSpPr>
            <p:cNvPr id="107598" name="Rectangle 26"/>
            <p:cNvSpPr>
              <a:spLocks noChangeArrowheads="1"/>
            </p:cNvSpPr>
            <p:nvPr/>
          </p:nvSpPr>
          <p:spPr bwMode="auto">
            <a:xfrm>
              <a:off x="2619353" y="512460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b="1" dirty="0">
                  <a:solidFill>
                    <a:srgbClr val="000000"/>
                  </a:solidFill>
                </a:rPr>
                <a:t>6</a:t>
              </a:r>
            </a:p>
          </p:txBody>
        </p:sp>
        <p:sp>
          <p:nvSpPr>
            <p:cNvPr id="107599" name="Rectangle 26"/>
            <p:cNvSpPr>
              <a:spLocks noChangeArrowheads="1"/>
            </p:cNvSpPr>
            <p:nvPr/>
          </p:nvSpPr>
          <p:spPr bwMode="auto">
            <a:xfrm>
              <a:off x="2847223" y="512460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b="1" dirty="0">
                  <a:solidFill>
                    <a:srgbClr val="000000"/>
                  </a:solidFill>
                </a:rPr>
                <a:t>7</a:t>
              </a:r>
            </a:p>
          </p:txBody>
        </p:sp>
        <p:sp>
          <p:nvSpPr>
            <p:cNvPr id="107600" name="Rectangle 26"/>
            <p:cNvSpPr>
              <a:spLocks noChangeArrowheads="1"/>
            </p:cNvSpPr>
            <p:nvPr/>
          </p:nvSpPr>
          <p:spPr bwMode="auto">
            <a:xfrm>
              <a:off x="3068743" y="512460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b="1" dirty="0">
                  <a:solidFill>
                    <a:srgbClr val="000000"/>
                  </a:solidFill>
                </a:rPr>
                <a:t>8</a:t>
              </a:r>
            </a:p>
          </p:txBody>
        </p:sp>
        <p:sp>
          <p:nvSpPr>
            <p:cNvPr id="107601" name="Rectangle 26"/>
            <p:cNvSpPr>
              <a:spLocks noChangeArrowheads="1"/>
            </p:cNvSpPr>
            <p:nvPr/>
          </p:nvSpPr>
          <p:spPr bwMode="auto">
            <a:xfrm>
              <a:off x="3299788" y="512460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b="1" dirty="0">
                  <a:solidFill>
                    <a:srgbClr val="000000"/>
                  </a:solidFill>
                </a:rPr>
                <a:t>9</a:t>
              </a:r>
            </a:p>
          </p:txBody>
        </p:sp>
        <p:sp>
          <p:nvSpPr>
            <p:cNvPr id="107602" name="Rectangle 26"/>
            <p:cNvSpPr>
              <a:spLocks noChangeArrowheads="1"/>
            </p:cNvSpPr>
            <p:nvPr/>
          </p:nvSpPr>
          <p:spPr bwMode="auto">
            <a:xfrm>
              <a:off x="3489218" y="512460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b="1" dirty="0">
                  <a:solidFill>
                    <a:srgbClr val="000000"/>
                  </a:solidFill>
                </a:rPr>
                <a:t>10</a:t>
              </a:r>
            </a:p>
          </p:txBody>
        </p:sp>
        <p:sp>
          <p:nvSpPr>
            <p:cNvPr id="107603" name="Rectangle 26"/>
            <p:cNvSpPr>
              <a:spLocks noChangeArrowheads="1"/>
            </p:cNvSpPr>
            <p:nvPr/>
          </p:nvSpPr>
          <p:spPr bwMode="auto">
            <a:xfrm>
              <a:off x="1676404" y="5315857"/>
              <a:ext cx="1978020" cy="33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fontAlgn="base">
                <a:spcBef>
                  <a:spcPct val="0"/>
                </a:spcBef>
                <a:spcAft>
                  <a:spcPct val="0"/>
                </a:spcAft>
                <a:tabLst>
                  <a:tab pos="317500" algn="l"/>
                </a:tabLst>
              </a:pPr>
              <a:r>
                <a:rPr lang="ru-RU" altLang="zh-CN" sz="1100" b="1" dirty="0">
                  <a:solidFill>
                    <a:srgbClr val="000000"/>
                  </a:solidFill>
                </a:rPr>
                <a:t>Продолжительность диареи после приема (дни)</a:t>
              </a:r>
              <a:endParaRPr lang="en-US" altLang="zh-CN" sz="1100" b="1" dirty="0">
                <a:solidFill>
                  <a:srgbClr val="000000"/>
                </a:solidFill>
              </a:endParaRPr>
            </a:p>
          </p:txBody>
        </p:sp>
        <p:sp>
          <p:nvSpPr>
            <p:cNvPr id="107604" name="Rectangle 26"/>
            <p:cNvSpPr>
              <a:spLocks noChangeArrowheads="1"/>
            </p:cNvSpPr>
            <p:nvPr/>
          </p:nvSpPr>
          <p:spPr bwMode="auto">
            <a:xfrm rot="16200000">
              <a:off x="-835614" y="3191999"/>
              <a:ext cx="2853128" cy="1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100" b="1" dirty="0">
                  <a:solidFill>
                    <a:srgbClr val="000000"/>
                  </a:solidFill>
                </a:rPr>
                <a:t>Вероятность неразрешенной диареи (%)</a:t>
              </a:r>
            </a:p>
          </p:txBody>
        </p:sp>
        <p:sp>
          <p:nvSpPr>
            <p:cNvPr id="107605" name="Freeform 9"/>
            <p:cNvSpPr>
              <a:spLocks/>
            </p:cNvSpPr>
            <p:nvPr/>
          </p:nvSpPr>
          <p:spPr bwMode="auto">
            <a:xfrm>
              <a:off x="1184275" y="1631566"/>
              <a:ext cx="2470150" cy="3173797"/>
            </a:xfrm>
            <a:custGeom>
              <a:avLst/>
              <a:gdLst>
                <a:gd name="T0" fmla="*/ 0 w 2470150"/>
                <a:gd name="T1" fmla="*/ 3557 h 3173797"/>
                <a:gd name="T2" fmla="*/ 177800 w 2470150"/>
                <a:gd name="T3" fmla="*/ 1970 h 3173797"/>
                <a:gd name="T4" fmla="*/ 201613 w 2470150"/>
                <a:gd name="T5" fmla="*/ 168658 h 3173797"/>
                <a:gd name="T6" fmla="*/ 401638 w 2470150"/>
                <a:gd name="T7" fmla="*/ 173421 h 3173797"/>
                <a:gd name="T8" fmla="*/ 420688 w 2470150"/>
                <a:gd name="T9" fmla="*/ 859220 h 3173797"/>
                <a:gd name="T10" fmla="*/ 635000 w 2470150"/>
                <a:gd name="T11" fmla="*/ 868746 h 3173797"/>
                <a:gd name="T12" fmla="*/ 658813 w 2470150"/>
                <a:gd name="T13" fmla="*/ 1778408 h 3173797"/>
                <a:gd name="T14" fmla="*/ 873125 w 2470150"/>
                <a:gd name="T15" fmla="*/ 1783171 h 3173797"/>
                <a:gd name="T16" fmla="*/ 896938 w 2470150"/>
                <a:gd name="T17" fmla="*/ 2545145 h 3173797"/>
                <a:gd name="T18" fmla="*/ 1116013 w 2470150"/>
                <a:gd name="T19" fmla="*/ 2545147 h 3173797"/>
                <a:gd name="T20" fmla="*/ 1125538 w 2470150"/>
                <a:gd name="T21" fmla="*/ 2788035 h 3173797"/>
                <a:gd name="T22" fmla="*/ 1349375 w 2470150"/>
                <a:gd name="T23" fmla="*/ 2797559 h 3173797"/>
                <a:gd name="T24" fmla="*/ 1354138 w 2470150"/>
                <a:gd name="T25" fmla="*/ 3126173 h 3173797"/>
                <a:gd name="T26" fmla="*/ 1563688 w 2470150"/>
                <a:gd name="T27" fmla="*/ 3126173 h 3173797"/>
                <a:gd name="T28" fmla="*/ 1587500 w 2470150"/>
                <a:gd name="T29" fmla="*/ 3173797 h 3173797"/>
                <a:gd name="T30" fmla="*/ 2470150 w 2470150"/>
                <a:gd name="T31" fmla="*/ 3164271 h 31737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70150"/>
                <a:gd name="T49" fmla="*/ 0 h 3173797"/>
                <a:gd name="T50" fmla="*/ 2470150 w 2470150"/>
                <a:gd name="T51" fmla="*/ 3173797 h 31737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70150" h="3173797">
                  <a:moveTo>
                    <a:pt x="0" y="3557"/>
                  </a:moveTo>
                  <a:cubicBezTo>
                    <a:pt x="54504" y="10965"/>
                    <a:pt x="123296" y="-5438"/>
                    <a:pt x="177800" y="1970"/>
                  </a:cubicBezTo>
                  <a:cubicBezTo>
                    <a:pt x="206375" y="6733"/>
                    <a:pt x="173038" y="163895"/>
                    <a:pt x="201613" y="168658"/>
                  </a:cubicBezTo>
                  <a:cubicBezTo>
                    <a:pt x="265113" y="171833"/>
                    <a:pt x="338138" y="170246"/>
                    <a:pt x="401638" y="173421"/>
                  </a:cubicBezTo>
                  <a:cubicBezTo>
                    <a:pt x="444500" y="178183"/>
                    <a:pt x="377826" y="854458"/>
                    <a:pt x="420688" y="859220"/>
                  </a:cubicBezTo>
                  <a:cubicBezTo>
                    <a:pt x="554832" y="854458"/>
                    <a:pt x="480749" y="859221"/>
                    <a:pt x="635000" y="868746"/>
                  </a:cubicBezTo>
                  <a:cubicBezTo>
                    <a:pt x="648493" y="1343409"/>
                    <a:pt x="645055" y="1587089"/>
                    <a:pt x="658813" y="1778383"/>
                  </a:cubicBezTo>
                  <a:cubicBezTo>
                    <a:pt x="791369" y="1783146"/>
                    <a:pt x="749035" y="1781559"/>
                    <a:pt x="873125" y="1783146"/>
                  </a:cubicBezTo>
                  <a:cubicBezTo>
                    <a:pt x="878681" y="2128427"/>
                    <a:pt x="875243" y="2253839"/>
                    <a:pt x="896938" y="2545145"/>
                  </a:cubicBezTo>
                  <a:cubicBezTo>
                    <a:pt x="1047751" y="2548319"/>
                    <a:pt x="972874" y="2549909"/>
                    <a:pt x="1116013" y="2545146"/>
                  </a:cubicBezTo>
                  <a:cubicBezTo>
                    <a:pt x="1119188" y="2722946"/>
                    <a:pt x="1114160" y="2673735"/>
                    <a:pt x="1125538" y="2788034"/>
                  </a:cubicBezTo>
                  <a:cubicBezTo>
                    <a:pt x="1228726" y="2792003"/>
                    <a:pt x="1234811" y="2790416"/>
                    <a:pt x="1349375" y="2797559"/>
                  </a:cubicBezTo>
                  <a:cubicBezTo>
                    <a:pt x="1343025" y="3038859"/>
                    <a:pt x="1343554" y="2977742"/>
                    <a:pt x="1354138" y="3126173"/>
                  </a:cubicBezTo>
                  <a:cubicBezTo>
                    <a:pt x="1476375" y="3125380"/>
                    <a:pt x="1434836" y="3127761"/>
                    <a:pt x="1563688" y="3126173"/>
                  </a:cubicBezTo>
                  <a:cubicBezTo>
                    <a:pt x="1604169" y="3121410"/>
                    <a:pt x="1569773" y="3146810"/>
                    <a:pt x="1587500" y="3173797"/>
                  </a:cubicBezTo>
                  <a:cubicBezTo>
                    <a:pt x="2105290" y="3167447"/>
                    <a:pt x="2134129" y="3151570"/>
                    <a:pt x="2470150" y="3164270"/>
                  </a:cubicBezTo>
                </a:path>
              </a:pathLst>
            </a:custGeom>
            <a:noFill/>
            <a:ln w="19050">
              <a:solidFill>
                <a:srgbClr val="2A8DB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pPr fontAlgn="base">
                <a:spcBef>
                  <a:spcPct val="0"/>
                </a:spcBef>
                <a:spcAft>
                  <a:spcPct val="0"/>
                </a:spcAft>
              </a:pPr>
              <a:endParaRPr lang="de-CH" sz="2400" dirty="0">
                <a:solidFill>
                  <a:srgbClr val="000000"/>
                </a:solidFill>
                <a:cs typeface="Arial" pitchFamily="34" charset="0"/>
              </a:endParaRPr>
            </a:p>
          </p:txBody>
        </p:sp>
        <p:sp>
          <p:nvSpPr>
            <p:cNvPr id="56" name="Freeform 55"/>
            <p:cNvSpPr/>
            <p:nvPr/>
          </p:nvSpPr>
          <p:spPr>
            <a:xfrm>
              <a:off x="1192129" y="1630394"/>
              <a:ext cx="2435292" cy="2631874"/>
            </a:xfrm>
            <a:custGeom>
              <a:avLst/>
              <a:gdLst>
                <a:gd name="connsiteX0" fmla="*/ 0 w 1349479"/>
                <a:gd name="connsiteY0" fmla="*/ 0 h 122927"/>
                <a:gd name="connsiteX1" fmla="*/ 812800 w 1349479"/>
                <a:gd name="connsiteY1" fmla="*/ 50800 h 122927"/>
                <a:gd name="connsiteX2" fmla="*/ 1270000 w 1349479"/>
                <a:gd name="connsiteY2" fmla="*/ 114300 h 122927"/>
                <a:gd name="connsiteX3" fmla="*/ 1346200 w 1349479"/>
                <a:gd name="connsiteY3" fmla="*/ 120650 h 122927"/>
                <a:gd name="connsiteX0" fmla="*/ 0 w 2482954"/>
                <a:gd name="connsiteY0" fmla="*/ 0 h 342002"/>
                <a:gd name="connsiteX1" fmla="*/ 1946275 w 2482954"/>
                <a:gd name="connsiteY1" fmla="*/ 269875 h 342002"/>
                <a:gd name="connsiteX2" fmla="*/ 2403475 w 2482954"/>
                <a:gd name="connsiteY2" fmla="*/ 333375 h 342002"/>
                <a:gd name="connsiteX3" fmla="*/ 2479675 w 2482954"/>
                <a:gd name="connsiteY3" fmla="*/ 339725 h 342002"/>
                <a:gd name="connsiteX0" fmla="*/ 0 w 2482954"/>
                <a:gd name="connsiteY0" fmla="*/ 3557 h 345559"/>
                <a:gd name="connsiteX1" fmla="*/ 177800 w 2482954"/>
                <a:gd name="connsiteY1" fmla="*/ 1970 h 345559"/>
                <a:gd name="connsiteX2" fmla="*/ 1946275 w 2482954"/>
                <a:gd name="connsiteY2" fmla="*/ 273432 h 345559"/>
                <a:gd name="connsiteX3" fmla="*/ 2403475 w 2482954"/>
                <a:gd name="connsiteY3" fmla="*/ 336932 h 345559"/>
                <a:gd name="connsiteX4" fmla="*/ 2479675 w 2482954"/>
                <a:gd name="connsiteY4" fmla="*/ 343282 h 345559"/>
                <a:gd name="connsiteX0" fmla="*/ 0 w 2482954"/>
                <a:gd name="connsiteY0" fmla="*/ 3557 h 345559"/>
                <a:gd name="connsiteX1" fmla="*/ 177800 w 2482954"/>
                <a:gd name="connsiteY1" fmla="*/ 1970 h 345559"/>
                <a:gd name="connsiteX2" fmla="*/ 201613 w 2482954"/>
                <a:gd name="connsiteY2" fmla="*/ 168658 h 345559"/>
                <a:gd name="connsiteX3" fmla="*/ 1946275 w 2482954"/>
                <a:gd name="connsiteY3" fmla="*/ 273432 h 345559"/>
                <a:gd name="connsiteX4" fmla="*/ 2403475 w 2482954"/>
                <a:gd name="connsiteY4" fmla="*/ 336932 h 345559"/>
                <a:gd name="connsiteX5" fmla="*/ 2479675 w 2482954"/>
                <a:gd name="connsiteY5" fmla="*/ 343282 h 345559"/>
                <a:gd name="connsiteX0" fmla="*/ 0 w 2482954"/>
                <a:gd name="connsiteY0" fmla="*/ 3557 h 345559"/>
                <a:gd name="connsiteX1" fmla="*/ 177800 w 2482954"/>
                <a:gd name="connsiteY1" fmla="*/ 1970 h 345559"/>
                <a:gd name="connsiteX2" fmla="*/ 201613 w 2482954"/>
                <a:gd name="connsiteY2" fmla="*/ 168658 h 345559"/>
                <a:gd name="connsiteX3" fmla="*/ 401638 w 2482954"/>
                <a:gd name="connsiteY3" fmla="*/ 173421 h 345559"/>
                <a:gd name="connsiteX4" fmla="*/ 1946275 w 2482954"/>
                <a:gd name="connsiteY4" fmla="*/ 273432 h 345559"/>
                <a:gd name="connsiteX5" fmla="*/ 2403475 w 2482954"/>
                <a:gd name="connsiteY5" fmla="*/ 336932 h 345559"/>
                <a:gd name="connsiteX6" fmla="*/ 2479675 w 2482954"/>
                <a:gd name="connsiteY6" fmla="*/ 343282 h 345559"/>
                <a:gd name="connsiteX0" fmla="*/ 0 w 2482954"/>
                <a:gd name="connsiteY0" fmla="*/ 3557 h 844933"/>
                <a:gd name="connsiteX1" fmla="*/ 177800 w 2482954"/>
                <a:gd name="connsiteY1" fmla="*/ 1970 h 844933"/>
                <a:gd name="connsiteX2" fmla="*/ 201613 w 2482954"/>
                <a:gd name="connsiteY2" fmla="*/ 168658 h 844933"/>
                <a:gd name="connsiteX3" fmla="*/ 401638 w 2482954"/>
                <a:gd name="connsiteY3" fmla="*/ 173421 h 844933"/>
                <a:gd name="connsiteX4" fmla="*/ 420688 w 2482954"/>
                <a:gd name="connsiteY4" fmla="*/ 844933 h 844933"/>
                <a:gd name="connsiteX5" fmla="*/ 1946275 w 2482954"/>
                <a:gd name="connsiteY5" fmla="*/ 273432 h 844933"/>
                <a:gd name="connsiteX6" fmla="*/ 2403475 w 2482954"/>
                <a:gd name="connsiteY6" fmla="*/ 336932 h 844933"/>
                <a:gd name="connsiteX7" fmla="*/ 2479675 w 2482954"/>
                <a:gd name="connsiteY7" fmla="*/ 343282 h 844933"/>
                <a:gd name="connsiteX0" fmla="*/ 0 w 2482954"/>
                <a:gd name="connsiteY0" fmla="*/ 3557 h 929381"/>
                <a:gd name="connsiteX1" fmla="*/ 177800 w 2482954"/>
                <a:gd name="connsiteY1" fmla="*/ 1970 h 929381"/>
                <a:gd name="connsiteX2" fmla="*/ 201613 w 2482954"/>
                <a:gd name="connsiteY2" fmla="*/ 168658 h 929381"/>
                <a:gd name="connsiteX3" fmla="*/ 401638 w 2482954"/>
                <a:gd name="connsiteY3" fmla="*/ 173421 h 929381"/>
                <a:gd name="connsiteX4" fmla="*/ 420688 w 2482954"/>
                <a:gd name="connsiteY4" fmla="*/ 844933 h 929381"/>
                <a:gd name="connsiteX5" fmla="*/ 635000 w 2482954"/>
                <a:gd name="connsiteY5" fmla="*/ 868746 h 929381"/>
                <a:gd name="connsiteX6" fmla="*/ 1946275 w 2482954"/>
                <a:gd name="connsiteY6" fmla="*/ 273432 h 929381"/>
                <a:gd name="connsiteX7" fmla="*/ 2403475 w 2482954"/>
                <a:gd name="connsiteY7" fmla="*/ 336932 h 929381"/>
                <a:gd name="connsiteX8" fmla="*/ 2479675 w 2482954"/>
                <a:gd name="connsiteY8" fmla="*/ 343282 h 929381"/>
                <a:gd name="connsiteX0" fmla="*/ 0 w 2482954"/>
                <a:gd name="connsiteY0" fmla="*/ 3557 h 891817"/>
                <a:gd name="connsiteX1" fmla="*/ 177800 w 2482954"/>
                <a:gd name="connsiteY1" fmla="*/ 1970 h 891817"/>
                <a:gd name="connsiteX2" fmla="*/ 201613 w 2482954"/>
                <a:gd name="connsiteY2" fmla="*/ 168658 h 891817"/>
                <a:gd name="connsiteX3" fmla="*/ 401638 w 2482954"/>
                <a:gd name="connsiteY3" fmla="*/ 173421 h 891817"/>
                <a:gd name="connsiteX4" fmla="*/ 420688 w 2482954"/>
                <a:gd name="connsiteY4" fmla="*/ 844933 h 891817"/>
                <a:gd name="connsiteX5" fmla="*/ 635000 w 2482954"/>
                <a:gd name="connsiteY5" fmla="*/ 868746 h 891817"/>
                <a:gd name="connsiteX6" fmla="*/ 1946275 w 2482954"/>
                <a:gd name="connsiteY6" fmla="*/ 273432 h 891817"/>
                <a:gd name="connsiteX7" fmla="*/ 2403475 w 2482954"/>
                <a:gd name="connsiteY7" fmla="*/ 336932 h 891817"/>
                <a:gd name="connsiteX8" fmla="*/ 2479675 w 2482954"/>
                <a:gd name="connsiteY8" fmla="*/ 343282 h 891817"/>
                <a:gd name="connsiteX0" fmla="*/ 0 w 2482954"/>
                <a:gd name="connsiteY0" fmla="*/ 3557 h 868746"/>
                <a:gd name="connsiteX1" fmla="*/ 177800 w 2482954"/>
                <a:gd name="connsiteY1" fmla="*/ 1970 h 868746"/>
                <a:gd name="connsiteX2" fmla="*/ 201613 w 2482954"/>
                <a:gd name="connsiteY2" fmla="*/ 168658 h 868746"/>
                <a:gd name="connsiteX3" fmla="*/ 401638 w 2482954"/>
                <a:gd name="connsiteY3" fmla="*/ 173421 h 868746"/>
                <a:gd name="connsiteX4" fmla="*/ 420688 w 2482954"/>
                <a:gd name="connsiteY4" fmla="*/ 844933 h 868746"/>
                <a:gd name="connsiteX5" fmla="*/ 635000 w 2482954"/>
                <a:gd name="connsiteY5" fmla="*/ 868746 h 868746"/>
                <a:gd name="connsiteX6" fmla="*/ 1946275 w 2482954"/>
                <a:gd name="connsiteY6" fmla="*/ 273432 h 868746"/>
                <a:gd name="connsiteX7" fmla="*/ 2403475 w 2482954"/>
                <a:gd name="connsiteY7" fmla="*/ 336932 h 868746"/>
                <a:gd name="connsiteX8" fmla="*/ 2479675 w 2482954"/>
                <a:gd name="connsiteY8" fmla="*/ 343282 h 868746"/>
                <a:gd name="connsiteX0" fmla="*/ 0 w 2482954"/>
                <a:gd name="connsiteY0" fmla="*/ 3557 h 868746"/>
                <a:gd name="connsiteX1" fmla="*/ 177800 w 2482954"/>
                <a:gd name="connsiteY1" fmla="*/ 1970 h 868746"/>
                <a:gd name="connsiteX2" fmla="*/ 201613 w 2482954"/>
                <a:gd name="connsiteY2" fmla="*/ 168658 h 868746"/>
                <a:gd name="connsiteX3" fmla="*/ 401638 w 2482954"/>
                <a:gd name="connsiteY3" fmla="*/ 173421 h 868746"/>
                <a:gd name="connsiteX4" fmla="*/ 420688 w 2482954"/>
                <a:gd name="connsiteY4" fmla="*/ 859220 h 868746"/>
                <a:gd name="connsiteX5" fmla="*/ 635000 w 2482954"/>
                <a:gd name="connsiteY5" fmla="*/ 868746 h 868746"/>
                <a:gd name="connsiteX6" fmla="*/ 1946275 w 2482954"/>
                <a:gd name="connsiteY6" fmla="*/ 273432 h 868746"/>
                <a:gd name="connsiteX7" fmla="*/ 2403475 w 2482954"/>
                <a:gd name="connsiteY7" fmla="*/ 336932 h 868746"/>
                <a:gd name="connsiteX8" fmla="*/ 2479675 w 2482954"/>
                <a:gd name="connsiteY8" fmla="*/ 343282 h 868746"/>
                <a:gd name="connsiteX0" fmla="*/ 0 w 2482954"/>
                <a:gd name="connsiteY0" fmla="*/ 3557 h 868746"/>
                <a:gd name="connsiteX1" fmla="*/ 177800 w 2482954"/>
                <a:gd name="connsiteY1" fmla="*/ 1970 h 868746"/>
                <a:gd name="connsiteX2" fmla="*/ 201613 w 2482954"/>
                <a:gd name="connsiteY2" fmla="*/ 168658 h 868746"/>
                <a:gd name="connsiteX3" fmla="*/ 401638 w 2482954"/>
                <a:gd name="connsiteY3" fmla="*/ 173421 h 868746"/>
                <a:gd name="connsiteX4" fmla="*/ 420688 w 2482954"/>
                <a:gd name="connsiteY4" fmla="*/ 859220 h 868746"/>
                <a:gd name="connsiteX5" fmla="*/ 635000 w 2482954"/>
                <a:gd name="connsiteY5" fmla="*/ 868746 h 868746"/>
                <a:gd name="connsiteX6" fmla="*/ 1946275 w 2482954"/>
                <a:gd name="connsiteY6" fmla="*/ 273432 h 868746"/>
                <a:gd name="connsiteX7" fmla="*/ 2403475 w 2482954"/>
                <a:gd name="connsiteY7" fmla="*/ 336932 h 868746"/>
                <a:gd name="connsiteX8" fmla="*/ 2479675 w 2482954"/>
                <a:gd name="connsiteY8" fmla="*/ 343282 h 868746"/>
                <a:gd name="connsiteX0" fmla="*/ 0 w 2482954"/>
                <a:gd name="connsiteY0" fmla="*/ 3557 h 1785151"/>
                <a:gd name="connsiteX1" fmla="*/ 177800 w 2482954"/>
                <a:gd name="connsiteY1" fmla="*/ 1970 h 1785151"/>
                <a:gd name="connsiteX2" fmla="*/ 201613 w 2482954"/>
                <a:gd name="connsiteY2" fmla="*/ 168658 h 1785151"/>
                <a:gd name="connsiteX3" fmla="*/ 401638 w 2482954"/>
                <a:gd name="connsiteY3" fmla="*/ 173421 h 1785151"/>
                <a:gd name="connsiteX4" fmla="*/ 420688 w 2482954"/>
                <a:gd name="connsiteY4" fmla="*/ 859220 h 1785151"/>
                <a:gd name="connsiteX5" fmla="*/ 635000 w 2482954"/>
                <a:gd name="connsiteY5" fmla="*/ 868746 h 1785151"/>
                <a:gd name="connsiteX6" fmla="*/ 658813 w 2482954"/>
                <a:gd name="connsiteY6" fmla="*/ 1778383 h 1785151"/>
                <a:gd name="connsiteX7" fmla="*/ 1946275 w 2482954"/>
                <a:gd name="connsiteY7" fmla="*/ 273432 h 1785151"/>
                <a:gd name="connsiteX8" fmla="*/ 2403475 w 2482954"/>
                <a:gd name="connsiteY8" fmla="*/ 336932 h 1785151"/>
                <a:gd name="connsiteX9" fmla="*/ 2479675 w 2482954"/>
                <a:gd name="connsiteY9" fmla="*/ 343282 h 1785151"/>
                <a:gd name="connsiteX0" fmla="*/ 0 w 2482954"/>
                <a:gd name="connsiteY0" fmla="*/ 3557 h 1778383"/>
                <a:gd name="connsiteX1" fmla="*/ 177800 w 2482954"/>
                <a:gd name="connsiteY1" fmla="*/ 1970 h 1778383"/>
                <a:gd name="connsiteX2" fmla="*/ 201613 w 2482954"/>
                <a:gd name="connsiteY2" fmla="*/ 168658 h 1778383"/>
                <a:gd name="connsiteX3" fmla="*/ 401638 w 2482954"/>
                <a:gd name="connsiteY3" fmla="*/ 173421 h 1778383"/>
                <a:gd name="connsiteX4" fmla="*/ 420688 w 2482954"/>
                <a:gd name="connsiteY4" fmla="*/ 859220 h 1778383"/>
                <a:gd name="connsiteX5" fmla="*/ 635000 w 2482954"/>
                <a:gd name="connsiteY5" fmla="*/ 868746 h 1778383"/>
                <a:gd name="connsiteX6" fmla="*/ 658813 w 2482954"/>
                <a:gd name="connsiteY6" fmla="*/ 1778383 h 1778383"/>
                <a:gd name="connsiteX7" fmla="*/ 1946275 w 2482954"/>
                <a:gd name="connsiteY7" fmla="*/ 273432 h 1778383"/>
                <a:gd name="connsiteX8" fmla="*/ 2403475 w 2482954"/>
                <a:gd name="connsiteY8" fmla="*/ 336932 h 1778383"/>
                <a:gd name="connsiteX9" fmla="*/ 2479675 w 2482954"/>
                <a:gd name="connsiteY9" fmla="*/ 343282 h 1778383"/>
                <a:gd name="connsiteX0" fmla="*/ 0 w 2482954"/>
                <a:gd name="connsiteY0" fmla="*/ 3557 h 1778383"/>
                <a:gd name="connsiteX1" fmla="*/ 177800 w 2482954"/>
                <a:gd name="connsiteY1" fmla="*/ 1970 h 1778383"/>
                <a:gd name="connsiteX2" fmla="*/ 201613 w 2482954"/>
                <a:gd name="connsiteY2" fmla="*/ 168658 h 1778383"/>
                <a:gd name="connsiteX3" fmla="*/ 401638 w 2482954"/>
                <a:gd name="connsiteY3" fmla="*/ 173421 h 1778383"/>
                <a:gd name="connsiteX4" fmla="*/ 420688 w 2482954"/>
                <a:gd name="connsiteY4" fmla="*/ 859220 h 1778383"/>
                <a:gd name="connsiteX5" fmla="*/ 635000 w 2482954"/>
                <a:gd name="connsiteY5" fmla="*/ 868746 h 1778383"/>
                <a:gd name="connsiteX6" fmla="*/ 658813 w 2482954"/>
                <a:gd name="connsiteY6" fmla="*/ 1778383 h 1778383"/>
                <a:gd name="connsiteX7" fmla="*/ 1946275 w 2482954"/>
                <a:gd name="connsiteY7" fmla="*/ 273432 h 1778383"/>
                <a:gd name="connsiteX8" fmla="*/ 2403475 w 2482954"/>
                <a:gd name="connsiteY8" fmla="*/ 336932 h 1778383"/>
                <a:gd name="connsiteX9" fmla="*/ 2479675 w 2482954"/>
                <a:gd name="connsiteY9" fmla="*/ 343282 h 1778383"/>
                <a:gd name="connsiteX0" fmla="*/ 0 w 2482954"/>
                <a:gd name="connsiteY0" fmla="*/ 3557 h 1928582"/>
                <a:gd name="connsiteX1" fmla="*/ 177800 w 2482954"/>
                <a:gd name="connsiteY1" fmla="*/ 1970 h 1928582"/>
                <a:gd name="connsiteX2" fmla="*/ 201613 w 2482954"/>
                <a:gd name="connsiteY2" fmla="*/ 168658 h 1928582"/>
                <a:gd name="connsiteX3" fmla="*/ 401638 w 2482954"/>
                <a:gd name="connsiteY3" fmla="*/ 173421 h 1928582"/>
                <a:gd name="connsiteX4" fmla="*/ 420688 w 2482954"/>
                <a:gd name="connsiteY4" fmla="*/ 859220 h 1928582"/>
                <a:gd name="connsiteX5" fmla="*/ 635000 w 2482954"/>
                <a:gd name="connsiteY5" fmla="*/ 868746 h 1928582"/>
                <a:gd name="connsiteX6" fmla="*/ 658813 w 2482954"/>
                <a:gd name="connsiteY6" fmla="*/ 1778383 h 1928582"/>
                <a:gd name="connsiteX7" fmla="*/ 873125 w 2482954"/>
                <a:gd name="connsiteY7" fmla="*/ 1783146 h 1928582"/>
                <a:gd name="connsiteX8" fmla="*/ 1946275 w 2482954"/>
                <a:gd name="connsiteY8" fmla="*/ 273432 h 1928582"/>
                <a:gd name="connsiteX9" fmla="*/ 2403475 w 2482954"/>
                <a:gd name="connsiteY9" fmla="*/ 336932 h 1928582"/>
                <a:gd name="connsiteX10" fmla="*/ 2479675 w 2482954"/>
                <a:gd name="connsiteY10" fmla="*/ 343282 h 1928582"/>
                <a:gd name="connsiteX0" fmla="*/ 0 w 2482954"/>
                <a:gd name="connsiteY0" fmla="*/ 3557 h 1838546"/>
                <a:gd name="connsiteX1" fmla="*/ 177800 w 2482954"/>
                <a:gd name="connsiteY1" fmla="*/ 1970 h 1838546"/>
                <a:gd name="connsiteX2" fmla="*/ 201613 w 2482954"/>
                <a:gd name="connsiteY2" fmla="*/ 168658 h 1838546"/>
                <a:gd name="connsiteX3" fmla="*/ 401638 w 2482954"/>
                <a:gd name="connsiteY3" fmla="*/ 173421 h 1838546"/>
                <a:gd name="connsiteX4" fmla="*/ 420688 w 2482954"/>
                <a:gd name="connsiteY4" fmla="*/ 859220 h 1838546"/>
                <a:gd name="connsiteX5" fmla="*/ 635000 w 2482954"/>
                <a:gd name="connsiteY5" fmla="*/ 868746 h 1838546"/>
                <a:gd name="connsiteX6" fmla="*/ 658813 w 2482954"/>
                <a:gd name="connsiteY6" fmla="*/ 1778383 h 1838546"/>
                <a:gd name="connsiteX7" fmla="*/ 873125 w 2482954"/>
                <a:gd name="connsiteY7" fmla="*/ 1783146 h 1838546"/>
                <a:gd name="connsiteX8" fmla="*/ 1946275 w 2482954"/>
                <a:gd name="connsiteY8" fmla="*/ 273432 h 1838546"/>
                <a:gd name="connsiteX9" fmla="*/ 2403475 w 2482954"/>
                <a:gd name="connsiteY9" fmla="*/ 336932 h 1838546"/>
                <a:gd name="connsiteX10" fmla="*/ 2479675 w 2482954"/>
                <a:gd name="connsiteY10" fmla="*/ 343282 h 1838546"/>
                <a:gd name="connsiteX0" fmla="*/ 0 w 2482954"/>
                <a:gd name="connsiteY0" fmla="*/ 3557 h 1783146"/>
                <a:gd name="connsiteX1" fmla="*/ 177800 w 2482954"/>
                <a:gd name="connsiteY1" fmla="*/ 1970 h 1783146"/>
                <a:gd name="connsiteX2" fmla="*/ 201613 w 2482954"/>
                <a:gd name="connsiteY2" fmla="*/ 168658 h 1783146"/>
                <a:gd name="connsiteX3" fmla="*/ 401638 w 2482954"/>
                <a:gd name="connsiteY3" fmla="*/ 173421 h 1783146"/>
                <a:gd name="connsiteX4" fmla="*/ 420688 w 2482954"/>
                <a:gd name="connsiteY4" fmla="*/ 859220 h 1783146"/>
                <a:gd name="connsiteX5" fmla="*/ 635000 w 2482954"/>
                <a:gd name="connsiteY5" fmla="*/ 868746 h 1783146"/>
                <a:gd name="connsiteX6" fmla="*/ 658813 w 2482954"/>
                <a:gd name="connsiteY6" fmla="*/ 1778383 h 1783146"/>
                <a:gd name="connsiteX7" fmla="*/ 873125 w 2482954"/>
                <a:gd name="connsiteY7" fmla="*/ 1783146 h 1783146"/>
                <a:gd name="connsiteX8" fmla="*/ 1946275 w 2482954"/>
                <a:gd name="connsiteY8" fmla="*/ 273432 h 1783146"/>
                <a:gd name="connsiteX9" fmla="*/ 2403475 w 2482954"/>
                <a:gd name="connsiteY9" fmla="*/ 336932 h 1783146"/>
                <a:gd name="connsiteX10" fmla="*/ 2479675 w 2482954"/>
                <a:gd name="connsiteY10" fmla="*/ 343282 h 1783146"/>
                <a:gd name="connsiteX0" fmla="*/ 0 w 2482954"/>
                <a:gd name="connsiteY0" fmla="*/ 3557 h 2584598"/>
                <a:gd name="connsiteX1" fmla="*/ 177800 w 2482954"/>
                <a:gd name="connsiteY1" fmla="*/ 1970 h 2584598"/>
                <a:gd name="connsiteX2" fmla="*/ 201613 w 2482954"/>
                <a:gd name="connsiteY2" fmla="*/ 168658 h 2584598"/>
                <a:gd name="connsiteX3" fmla="*/ 401638 w 2482954"/>
                <a:gd name="connsiteY3" fmla="*/ 173421 h 2584598"/>
                <a:gd name="connsiteX4" fmla="*/ 420688 w 2482954"/>
                <a:gd name="connsiteY4" fmla="*/ 859220 h 2584598"/>
                <a:gd name="connsiteX5" fmla="*/ 635000 w 2482954"/>
                <a:gd name="connsiteY5" fmla="*/ 868746 h 2584598"/>
                <a:gd name="connsiteX6" fmla="*/ 658813 w 2482954"/>
                <a:gd name="connsiteY6" fmla="*/ 1778383 h 2584598"/>
                <a:gd name="connsiteX7" fmla="*/ 873125 w 2482954"/>
                <a:gd name="connsiteY7" fmla="*/ 1783146 h 2584598"/>
                <a:gd name="connsiteX8" fmla="*/ 896938 w 2482954"/>
                <a:gd name="connsiteY8" fmla="*/ 2545145 h 2584598"/>
                <a:gd name="connsiteX9" fmla="*/ 1946275 w 2482954"/>
                <a:gd name="connsiteY9" fmla="*/ 273432 h 2584598"/>
                <a:gd name="connsiteX10" fmla="*/ 2403475 w 2482954"/>
                <a:gd name="connsiteY10" fmla="*/ 336932 h 2584598"/>
                <a:gd name="connsiteX11" fmla="*/ 2479675 w 2482954"/>
                <a:gd name="connsiteY11" fmla="*/ 343282 h 2584598"/>
                <a:gd name="connsiteX0" fmla="*/ 0 w 2482954"/>
                <a:gd name="connsiteY0" fmla="*/ 3557 h 2545145"/>
                <a:gd name="connsiteX1" fmla="*/ 177800 w 2482954"/>
                <a:gd name="connsiteY1" fmla="*/ 1970 h 2545145"/>
                <a:gd name="connsiteX2" fmla="*/ 201613 w 2482954"/>
                <a:gd name="connsiteY2" fmla="*/ 168658 h 2545145"/>
                <a:gd name="connsiteX3" fmla="*/ 401638 w 2482954"/>
                <a:gd name="connsiteY3" fmla="*/ 173421 h 2545145"/>
                <a:gd name="connsiteX4" fmla="*/ 420688 w 2482954"/>
                <a:gd name="connsiteY4" fmla="*/ 859220 h 2545145"/>
                <a:gd name="connsiteX5" fmla="*/ 635000 w 2482954"/>
                <a:gd name="connsiteY5" fmla="*/ 868746 h 2545145"/>
                <a:gd name="connsiteX6" fmla="*/ 658813 w 2482954"/>
                <a:gd name="connsiteY6" fmla="*/ 1778383 h 2545145"/>
                <a:gd name="connsiteX7" fmla="*/ 873125 w 2482954"/>
                <a:gd name="connsiteY7" fmla="*/ 1783146 h 2545145"/>
                <a:gd name="connsiteX8" fmla="*/ 896938 w 2482954"/>
                <a:gd name="connsiteY8" fmla="*/ 2545145 h 2545145"/>
                <a:gd name="connsiteX9" fmla="*/ 1946275 w 2482954"/>
                <a:gd name="connsiteY9" fmla="*/ 273432 h 2545145"/>
                <a:gd name="connsiteX10" fmla="*/ 2403475 w 2482954"/>
                <a:gd name="connsiteY10" fmla="*/ 336932 h 2545145"/>
                <a:gd name="connsiteX11" fmla="*/ 2479675 w 2482954"/>
                <a:gd name="connsiteY11" fmla="*/ 343282 h 2545145"/>
                <a:gd name="connsiteX0" fmla="*/ 0 w 2482954"/>
                <a:gd name="connsiteY0" fmla="*/ 3557 h 2545145"/>
                <a:gd name="connsiteX1" fmla="*/ 177800 w 2482954"/>
                <a:gd name="connsiteY1" fmla="*/ 1970 h 2545145"/>
                <a:gd name="connsiteX2" fmla="*/ 201613 w 2482954"/>
                <a:gd name="connsiteY2" fmla="*/ 168658 h 2545145"/>
                <a:gd name="connsiteX3" fmla="*/ 401638 w 2482954"/>
                <a:gd name="connsiteY3" fmla="*/ 173421 h 2545145"/>
                <a:gd name="connsiteX4" fmla="*/ 420688 w 2482954"/>
                <a:gd name="connsiteY4" fmla="*/ 859220 h 2545145"/>
                <a:gd name="connsiteX5" fmla="*/ 635000 w 2482954"/>
                <a:gd name="connsiteY5" fmla="*/ 868746 h 2545145"/>
                <a:gd name="connsiteX6" fmla="*/ 658813 w 2482954"/>
                <a:gd name="connsiteY6" fmla="*/ 1778383 h 2545145"/>
                <a:gd name="connsiteX7" fmla="*/ 873125 w 2482954"/>
                <a:gd name="connsiteY7" fmla="*/ 1783146 h 2545145"/>
                <a:gd name="connsiteX8" fmla="*/ 896938 w 2482954"/>
                <a:gd name="connsiteY8" fmla="*/ 2545145 h 2545145"/>
                <a:gd name="connsiteX9" fmla="*/ 1946275 w 2482954"/>
                <a:gd name="connsiteY9" fmla="*/ 273432 h 2545145"/>
                <a:gd name="connsiteX10" fmla="*/ 2403475 w 2482954"/>
                <a:gd name="connsiteY10" fmla="*/ 336932 h 2545145"/>
                <a:gd name="connsiteX11" fmla="*/ 2479675 w 2482954"/>
                <a:gd name="connsiteY11" fmla="*/ 343282 h 2545145"/>
                <a:gd name="connsiteX0" fmla="*/ 0 w 2403475"/>
                <a:gd name="connsiteY0" fmla="*/ 3557 h 2545145"/>
                <a:gd name="connsiteX1" fmla="*/ 177800 w 2403475"/>
                <a:gd name="connsiteY1" fmla="*/ 1970 h 2545145"/>
                <a:gd name="connsiteX2" fmla="*/ 201613 w 2403475"/>
                <a:gd name="connsiteY2" fmla="*/ 168658 h 2545145"/>
                <a:gd name="connsiteX3" fmla="*/ 401638 w 2403475"/>
                <a:gd name="connsiteY3" fmla="*/ 173421 h 2545145"/>
                <a:gd name="connsiteX4" fmla="*/ 420688 w 2403475"/>
                <a:gd name="connsiteY4" fmla="*/ 859220 h 2545145"/>
                <a:gd name="connsiteX5" fmla="*/ 635000 w 2403475"/>
                <a:gd name="connsiteY5" fmla="*/ 868746 h 2545145"/>
                <a:gd name="connsiteX6" fmla="*/ 658813 w 2403475"/>
                <a:gd name="connsiteY6" fmla="*/ 1778383 h 2545145"/>
                <a:gd name="connsiteX7" fmla="*/ 873125 w 2403475"/>
                <a:gd name="connsiteY7" fmla="*/ 1783146 h 2545145"/>
                <a:gd name="connsiteX8" fmla="*/ 896938 w 2403475"/>
                <a:gd name="connsiteY8" fmla="*/ 2545145 h 2545145"/>
                <a:gd name="connsiteX9" fmla="*/ 1946275 w 2403475"/>
                <a:gd name="connsiteY9" fmla="*/ 273432 h 2545145"/>
                <a:gd name="connsiteX10" fmla="*/ 2403475 w 2403475"/>
                <a:gd name="connsiteY10" fmla="*/ 336932 h 2545145"/>
                <a:gd name="connsiteX0" fmla="*/ 0 w 1946275"/>
                <a:gd name="connsiteY0" fmla="*/ 3557 h 2545145"/>
                <a:gd name="connsiteX1" fmla="*/ 177800 w 1946275"/>
                <a:gd name="connsiteY1" fmla="*/ 1970 h 2545145"/>
                <a:gd name="connsiteX2" fmla="*/ 201613 w 1946275"/>
                <a:gd name="connsiteY2" fmla="*/ 168658 h 2545145"/>
                <a:gd name="connsiteX3" fmla="*/ 401638 w 1946275"/>
                <a:gd name="connsiteY3" fmla="*/ 173421 h 2545145"/>
                <a:gd name="connsiteX4" fmla="*/ 420688 w 1946275"/>
                <a:gd name="connsiteY4" fmla="*/ 859220 h 2545145"/>
                <a:gd name="connsiteX5" fmla="*/ 635000 w 1946275"/>
                <a:gd name="connsiteY5" fmla="*/ 868746 h 2545145"/>
                <a:gd name="connsiteX6" fmla="*/ 658813 w 1946275"/>
                <a:gd name="connsiteY6" fmla="*/ 1778383 h 2545145"/>
                <a:gd name="connsiteX7" fmla="*/ 873125 w 1946275"/>
                <a:gd name="connsiteY7" fmla="*/ 1783146 h 2545145"/>
                <a:gd name="connsiteX8" fmla="*/ 896938 w 1946275"/>
                <a:gd name="connsiteY8" fmla="*/ 2545145 h 2545145"/>
                <a:gd name="connsiteX9" fmla="*/ 1946275 w 1946275"/>
                <a:gd name="connsiteY9" fmla="*/ 273432 h 2545145"/>
                <a:gd name="connsiteX0" fmla="*/ 0 w 2984500"/>
                <a:gd name="connsiteY0" fmla="*/ 3557 h 2545145"/>
                <a:gd name="connsiteX1" fmla="*/ 177800 w 2984500"/>
                <a:gd name="connsiteY1" fmla="*/ 1970 h 2545145"/>
                <a:gd name="connsiteX2" fmla="*/ 201613 w 2984500"/>
                <a:gd name="connsiteY2" fmla="*/ 168658 h 2545145"/>
                <a:gd name="connsiteX3" fmla="*/ 401638 w 2984500"/>
                <a:gd name="connsiteY3" fmla="*/ 173421 h 2545145"/>
                <a:gd name="connsiteX4" fmla="*/ 420688 w 2984500"/>
                <a:gd name="connsiteY4" fmla="*/ 859220 h 2545145"/>
                <a:gd name="connsiteX5" fmla="*/ 635000 w 2984500"/>
                <a:gd name="connsiteY5" fmla="*/ 868746 h 2545145"/>
                <a:gd name="connsiteX6" fmla="*/ 658813 w 2984500"/>
                <a:gd name="connsiteY6" fmla="*/ 1778383 h 2545145"/>
                <a:gd name="connsiteX7" fmla="*/ 873125 w 2984500"/>
                <a:gd name="connsiteY7" fmla="*/ 1783146 h 2545145"/>
                <a:gd name="connsiteX8" fmla="*/ 896938 w 2984500"/>
                <a:gd name="connsiteY8" fmla="*/ 2545145 h 2545145"/>
                <a:gd name="connsiteX9" fmla="*/ 2984500 w 2984500"/>
                <a:gd name="connsiteY9" fmla="*/ 2230820 h 2545145"/>
                <a:gd name="connsiteX0" fmla="*/ 0 w 2984500"/>
                <a:gd name="connsiteY0" fmla="*/ 3557 h 2609003"/>
                <a:gd name="connsiteX1" fmla="*/ 177800 w 2984500"/>
                <a:gd name="connsiteY1" fmla="*/ 1970 h 2609003"/>
                <a:gd name="connsiteX2" fmla="*/ 201613 w 2984500"/>
                <a:gd name="connsiteY2" fmla="*/ 168658 h 2609003"/>
                <a:gd name="connsiteX3" fmla="*/ 401638 w 2984500"/>
                <a:gd name="connsiteY3" fmla="*/ 173421 h 2609003"/>
                <a:gd name="connsiteX4" fmla="*/ 420688 w 2984500"/>
                <a:gd name="connsiteY4" fmla="*/ 859220 h 2609003"/>
                <a:gd name="connsiteX5" fmla="*/ 635000 w 2984500"/>
                <a:gd name="connsiteY5" fmla="*/ 868746 h 2609003"/>
                <a:gd name="connsiteX6" fmla="*/ 658813 w 2984500"/>
                <a:gd name="connsiteY6" fmla="*/ 1778383 h 2609003"/>
                <a:gd name="connsiteX7" fmla="*/ 873125 w 2984500"/>
                <a:gd name="connsiteY7" fmla="*/ 1783146 h 2609003"/>
                <a:gd name="connsiteX8" fmla="*/ 896938 w 2984500"/>
                <a:gd name="connsiteY8" fmla="*/ 2545145 h 2609003"/>
                <a:gd name="connsiteX9" fmla="*/ 1116013 w 2984500"/>
                <a:gd name="connsiteY9" fmla="*/ 2545146 h 2609003"/>
                <a:gd name="connsiteX10" fmla="*/ 2984500 w 2984500"/>
                <a:gd name="connsiteY10" fmla="*/ 2230820 h 2609003"/>
                <a:gd name="connsiteX0" fmla="*/ 0 w 2984500"/>
                <a:gd name="connsiteY0" fmla="*/ 3557 h 2596314"/>
                <a:gd name="connsiteX1" fmla="*/ 177800 w 2984500"/>
                <a:gd name="connsiteY1" fmla="*/ 1970 h 2596314"/>
                <a:gd name="connsiteX2" fmla="*/ 201613 w 2984500"/>
                <a:gd name="connsiteY2" fmla="*/ 168658 h 2596314"/>
                <a:gd name="connsiteX3" fmla="*/ 401638 w 2984500"/>
                <a:gd name="connsiteY3" fmla="*/ 173421 h 2596314"/>
                <a:gd name="connsiteX4" fmla="*/ 420688 w 2984500"/>
                <a:gd name="connsiteY4" fmla="*/ 859220 h 2596314"/>
                <a:gd name="connsiteX5" fmla="*/ 635000 w 2984500"/>
                <a:gd name="connsiteY5" fmla="*/ 868746 h 2596314"/>
                <a:gd name="connsiteX6" fmla="*/ 658813 w 2984500"/>
                <a:gd name="connsiteY6" fmla="*/ 1778383 h 2596314"/>
                <a:gd name="connsiteX7" fmla="*/ 873125 w 2984500"/>
                <a:gd name="connsiteY7" fmla="*/ 1783146 h 2596314"/>
                <a:gd name="connsiteX8" fmla="*/ 896938 w 2984500"/>
                <a:gd name="connsiteY8" fmla="*/ 2545145 h 2596314"/>
                <a:gd name="connsiteX9" fmla="*/ 1116013 w 2984500"/>
                <a:gd name="connsiteY9" fmla="*/ 2545146 h 2596314"/>
                <a:gd name="connsiteX10" fmla="*/ 2984500 w 2984500"/>
                <a:gd name="connsiteY10" fmla="*/ 2230820 h 2596314"/>
                <a:gd name="connsiteX0" fmla="*/ 0 w 2984500"/>
                <a:gd name="connsiteY0" fmla="*/ 3557 h 2548151"/>
                <a:gd name="connsiteX1" fmla="*/ 177800 w 2984500"/>
                <a:gd name="connsiteY1" fmla="*/ 1970 h 2548151"/>
                <a:gd name="connsiteX2" fmla="*/ 201613 w 2984500"/>
                <a:gd name="connsiteY2" fmla="*/ 168658 h 2548151"/>
                <a:gd name="connsiteX3" fmla="*/ 401638 w 2984500"/>
                <a:gd name="connsiteY3" fmla="*/ 173421 h 2548151"/>
                <a:gd name="connsiteX4" fmla="*/ 420688 w 2984500"/>
                <a:gd name="connsiteY4" fmla="*/ 859220 h 2548151"/>
                <a:gd name="connsiteX5" fmla="*/ 635000 w 2984500"/>
                <a:gd name="connsiteY5" fmla="*/ 868746 h 2548151"/>
                <a:gd name="connsiteX6" fmla="*/ 658813 w 2984500"/>
                <a:gd name="connsiteY6" fmla="*/ 1778383 h 2548151"/>
                <a:gd name="connsiteX7" fmla="*/ 873125 w 2984500"/>
                <a:gd name="connsiteY7" fmla="*/ 1783146 h 2548151"/>
                <a:gd name="connsiteX8" fmla="*/ 896938 w 2984500"/>
                <a:gd name="connsiteY8" fmla="*/ 2545145 h 2548151"/>
                <a:gd name="connsiteX9" fmla="*/ 1116013 w 2984500"/>
                <a:gd name="connsiteY9" fmla="*/ 2545146 h 2548151"/>
                <a:gd name="connsiteX10" fmla="*/ 2984500 w 2984500"/>
                <a:gd name="connsiteY10" fmla="*/ 2230820 h 2548151"/>
                <a:gd name="connsiteX0" fmla="*/ 0 w 2984500"/>
                <a:gd name="connsiteY0" fmla="*/ 3557 h 2794205"/>
                <a:gd name="connsiteX1" fmla="*/ 177800 w 2984500"/>
                <a:gd name="connsiteY1" fmla="*/ 1970 h 2794205"/>
                <a:gd name="connsiteX2" fmla="*/ 201613 w 2984500"/>
                <a:gd name="connsiteY2" fmla="*/ 168658 h 2794205"/>
                <a:gd name="connsiteX3" fmla="*/ 401638 w 2984500"/>
                <a:gd name="connsiteY3" fmla="*/ 173421 h 2794205"/>
                <a:gd name="connsiteX4" fmla="*/ 420688 w 2984500"/>
                <a:gd name="connsiteY4" fmla="*/ 859220 h 2794205"/>
                <a:gd name="connsiteX5" fmla="*/ 635000 w 2984500"/>
                <a:gd name="connsiteY5" fmla="*/ 868746 h 2794205"/>
                <a:gd name="connsiteX6" fmla="*/ 658813 w 2984500"/>
                <a:gd name="connsiteY6" fmla="*/ 1778383 h 2794205"/>
                <a:gd name="connsiteX7" fmla="*/ 873125 w 2984500"/>
                <a:gd name="connsiteY7" fmla="*/ 1783146 h 2794205"/>
                <a:gd name="connsiteX8" fmla="*/ 896938 w 2984500"/>
                <a:gd name="connsiteY8" fmla="*/ 2545145 h 2794205"/>
                <a:gd name="connsiteX9" fmla="*/ 1116013 w 2984500"/>
                <a:gd name="connsiteY9" fmla="*/ 2545146 h 2794205"/>
                <a:gd name="connsiteX10" fmla="*/ 1125538 w 2984500"/>
                <a:gd name="connsiteY10" fmla="*/ 2788034 h 2794205"/>
                <a:gd name="connsiteX11" fmla="*/ 2984500 w 2984500"/>
                <a:gd name="connsiteY11" fmla="*/ 2230820 h 2794205"/>
                <a:gd name="connsiteX0" fmla="*/ 0 w 2984500"/>
                <a:gd name="connsiteY0" fmla="*/ 3557 h 2788034"/>
                <a:gd name="connsiteX1" fmla="*/ 177800 w 2984500"/>
                <a:gd name="connsiteY1" fmla="*/ 1970 h 2788034"/>
                <a:gd name="connsiteX2" fmla="*/ 201613 w 2984500"/>
                <a:gd name="connsiteY2" fmla="*/ 168658 h 2788034"/>
                <a:gd name="connsiteX3" fmla="*/ 401638 w 2984500"/>
                <a:gd name="connsiteY3" fmla="*/ 173421 h 2788034"/>
                <a:gd name="connsiteX4" fmla="*/ 420688 w 2984500"/>
                <a:gd name="connsiteY4" fmla="*/ 859220 h 2788034"/>
                <a:gd name="connsiteX5" fmla="*/ 635000 w 2984500"/>
                <a:gd name="connsiteY5" fmla="*/ 868746 h 2788034"/>
                <a:gd name="connsiteX6" fmla="*/ 658813 w 2984500"/>
                <a:gd name="connsiteY6" fmla="*/ 1778383 h 2788034"/>
                <a:gd name="connsiteX7" fmla="*/ 873125 w 2984500"/>
                <a:gd name="connsiteY7" fmla="*/ 1783146 h 2788034"/>
                <a:gd name="connsiteX8" fmla="*/ 896938 w 2984500"/>
                <a:gd name="connsiteY8" fmla="*/ 2545145 h 2788034"/>
                <a:gd name="connsiteX9" fmla="*/ 1116013 w 2984500"/>
                <a:gd name="connsiteY9" fmla="*/ 2545146 h 2788034"/>
                <a:gd name="connsiteX10" fmla="*/ 1125538 w 2984500"/>
                <a:gd name="connsiteY10" fmla="*/ 2788034 h 2788034"/>
                <a:gd name="connsiteX11" fmla="*/ 2984500 w 2984500"/>
                <a:gd name="connsiteY11" fmla="*/ 2230820 h 2788034"/>
                <a:gd name="connsiteX0" fmla="*/ 0 w 2984500"/>
                <a:gd name="connsiteY0" fmla="*/ 3557 h 2788034"/>
                <a:gd name="connsiteX1" fmla="*/ 177800 w 2984500"/>
                <a:gd name="connsiteY1" fmla="*/ 1970 h 2788034"/>
                <a:gd name="connsiteX2" fmla="*/ 201613 w 2984500"/>
                <a:gd name="connsiteY2" fmla="*/ 168658 h 2788034"/>
                <a:gd name="connsiteX3" fmla="*/ 401638 w 2984500"/>
                <a:gd name="connsiteY3" fmla="*/ 173421 h 2788034"/>
                <a:gd name="connsiteX4" fmla="*/ 420688 w 2984500"/>
                <a:gd name="connsiteY4" fmla="*/ 859220 h 2788034"/>
                <a:gd name="connsiteX5" fmla="*/ 635000 w 2984500"/>
                <a:gd name="connsiteY5" fmla="*/ 868746 h 2788034"/>
                <a:gd name="connsiteX6" fmla="*/ 658813 w 2984500"/>
                <a:gd name="connsiteY6" fmla="*/ 1778383 h 2788034"/>
                <a:gd name="connsiteX7" fmla="*/ 873125 w 2984500"/>
                <a:gd name="connsiteY7" fmla="*/ 1783146 h 2788034"/>
                <a:gd name="connsiteX8" fmla="*/ 896938 w 2984500"/>
                <a:gd name="connsiteY8" fmla="*/ 2545145 h 2788034"/>
                <a:gd name="connsiteX9" fmla="*/ 1116013 w 2984500"/>
                <a:gd name="connsiteY9" fmla="*/ 2545146 h 2788034"/>
                <a:gd name="connsiteX10" fmla="*/ 1125538 w 2984500"/>
                <a:gd name="connsiteY10" fmla="*/ 2788034 h 2788034"/>
                <a:gd name="connsiteX11" fmla="*/ 2984500 w 2984500"/>
                <a:gd name="connsiteY11" fmla="*/ 2230820 h 2788034"/>
                <a:gd name="connsiteX0" fmla="*/ 0 w 2984500"/>
                <a:gd name="connsiteY0" fmla="*/ 3557 h 2843946"/>
                <a:gd name="connsiteX1" fmla="*/ 177800 w 2984500"/>
                <a:gd name="connsiteY1" fmla="*/ 1970 h 2843946"/>
                <a:gd name="connsiteX2" fmla="*/ 201613 w 2984500"/>
                <a:gd name="connsiteY2" fmla="*/ 168658 h 2843946"/>
                <a:gd name="connsiteX3" fmla="*/ 401638 w 2984500"/>
                <a:gd name="connsiteY3" fmla="*/ 173421 h 2843946"/>
                <a:gd name="connsiteX4" fmla="*/ 420688 w 2984500"/>
                <a:gd name="connsiteY4" fmla="*/ 859220 h 2843946"/>
                <a:gd name="connsiteX5" fmla="*/ 635000 w 2984500"/>
                <a:gd name="connsiteY5" fmla="*/ 868746 h 2843946"/>
                <a:gd name="connsiteX6" fmla="*/ 658813 w 2984500"/>
                <a:gd name="connsiteY6" fmla="*/ 1778383 h 2843946"/>
                <a:gd name="connsiteX7" fmla="*/ 873125 w 2984500"/>
                <a:gd name="connsiteY7" fmla="*/ 1783146 h 2843946"/>
                <a:gd name="connsiteX8" fmla="*/ 896938 w 2984500"/>
                <a:gd name="connsiteY8" fmla="*/ 2545145 h 2843946"/>
                <a:gd name="connsiteX9" fmla="*/ 1116013 w 2984500"/>
                <a:gd name="connsiteY9" fmla="*/ 2545146 h 2843946"/>
                <a:gd name="connsiteX10" fmla="*/ 1125538 w 2984500"/>
                <a:gd name="connsiteY10" fmla="*/ 2788034 h 2843946"/>
                <a:gd name="connsiteX11" fmla="*/ 1349375 w 2984500"/>
                <a:gd name="connsiteY11" fmla="*/ 2797559 h 2843946"/>
                <a:gd name="connsiteX12" fmla="*/ 2984500 w 2984500"/>
                <a:gd name="connsiteY12" fmla="*/ 2230820 h 2843946"/>
                <a:gd name="connsiteX0" fmla="*/ 0 w 2984500"/>
                <a:gd name="connsiteY0" fmla="*/ 3557 h 2803471"/>
                <a:gd name="connsiteX1" fmla="*/ 177800 w 2984500"/>
                <a:gd name="connsiteY1" fmla="*/ 1970 h 2803471"/>
                <a:gd name="connsiteX2" fmla="*/ 201613 w 2984500"/>
                <a:gd name="connsiteY2" fmla="*/ 168658 h 2803471"/>
                <a:gd name="connsiteX3" fmla="*/ 401638 w 2984500"/>
                <a:gd name="connsiteY3" fmla="*/ 173421 h 2803471"/>
                <a:gd name="connsiteX4" fmla="*/ 420688 w 2984500"/>
                <a:gd name="connsiteY4" fmla="*/ 859220 h 2803471"/>
                <a:gd name="connsiteX5" fmla="*/ 635000 w 2984500"/>
                <a:gd name="connsiteY5" fmla="*/ 868746 h 2803471"/>
                <a:gd name="connsiteX6" fmla="*/ 658813 w 2984500"/>
                <a:gd name="connsiteY6" fmla="*/ 1778383 h 2803471"/>
                <a:gd name="connsiteX7" fmla="*/ 873125 w 2984500"/>
                <a:gd name="connsiteY7" fmla="*/ 1783146 h 2803471"/>
                <a:gd name="connsiteX8" fmla="*/ 896938 w 2984500"/>
                <a:gd name="connsiteY8" fmla="*/ 2545145 h 2803471"/>
                <a:gd name="connsiteX9" fmla="*/ 1116013 w 2984500"/>
                <a:gd name="connsiteY9" fmla="*/ 2545146 h 2803471"/>
                <a:gd name="connsiteX10" fmla="*/ 1125538 w 2984500"/>
                <a:gd name="connsiteY10" fmla="*/ 2788034 h 2803471"/>
                <a:gd name="connsiteX11" fmla="*/ 1349375 w 2984500"/>
                <a:gd name="connsiteY11" fmla="*/ 2797559 h 2803471"/>
                <a:gd name="connsiteX12" fmla="*/ 2984500 w 2984500"/>
                <a:gd name="connsiteY12" fmla="*/ 2230820 h 2803471"/>
                <a:gd name="connsiteX0" fmla="*/ 0 w 2984500"/>
                <a:gd name="connsiteY0" fmla="*/ 3557 h 2797559"/>
                <a:gd name="connsiteX1" fmla="*/ 177800 w 2984500"/>
                <a:gd name="connsiteY1" fmla="*/ 1970 h 2797559"/>
                <a:gd name="connsiteX2" fmla="*/ 201613 w 2984500"/>
                <a:gd name="connsiteY2" fmla="*/ 168658 h 2797559"/>
                <a:gd name="connsiteX3" fmla="*/ 401638 w 2984500"/>
                <a:gd name="connsiteY3" fmla="*/ 173421 h 2797559"/>
                <a:gd name="connsiteX4" fmla="*/ 420688 w 2984500"/>
                <a:gd name="connsiteY4" fmla="*/ 859220 h 2797559"/>
                <a:gd name="connsiteX5" fmla="*/ 635000 w 2984500"/>
                <a:gd name="connsiteY5" fmla="*/ 868746 h 2797559"/>
                <a:gd name="connsiteX6" fmla="*/ 658813 w 2984500"/>
                <a:gd name="connsiteY6" fmla="*/ 1778383 h 2797559"/>
                <a:gd name="connsiteX7" fmla="*/ 873125 w 2984500"/>
                <a:gd name="connsiteY7" fmla="*/ 1783146 h 2797559"/>
                <a:gd name="connsiteX8" fmla="*/ 896938 w 2984500"/>
                <a:gd name="connsiteY8" fmla="*/ 2545145 h 2797559"/>
                <a:gd name="connsiteX9" fmla="*/ 1116013 w 2984500"/>
                <a:gd name="connsiteY9" fmla="*/ 2545146 h 2797559"/>
                <a:gd name="connsiteX10" fmla="*/ 1125538 w 2984500"/>
                <a:gd name="connsiteY10" fmla="*/ 2788034 h 2797559"/>
                <a:gd name="connsiteX11" fmla="*/ 1349375 w 2984500"/>
                <a:gd name="connsiteY11" fmla="*/ 2797559 h 2797559"/>
                <a:gd name="connsiteX12" fmla="*/ 2984500 w 2984500"/>
                <a:gd name="connsiteY12" fmla="*/ 2230820 h 2797559"/>
                <a:gd name="connsiteX0" fmla="*/ 0 w 2984500"/>
                <a:gd name="connsiteY0" fmla="*/ 3557 h 3139754"/>
                <a:gd name="connsiteX1" fmla="*/ 177800 w 2984500"/>
                <a:gd name="connsiteY1" fmla="*/ 1970 h 3139754"/>
                <a:gd name="connsiteX2" fmla="*/ 201613 w 2984500"/>
                <a:gd name="connsiteY2" fmla="*/ 168658 h 3139754"/>
                <a:gd name="connsiteX3" fmla="*/ 401638 w 2984500"/>
                <a:gd name="connsiteY3" fmla="*/ 173421 h 3139754"/>
                <a:gd name="connsiteX4" fmla="*/ 420688 w 2984500"/>
                <a:gd name="connsiteY4" fmla="*/ 859220 h 3139754"/>
                <a:gd name="connsiteX5" fmla="*/ 635000 w 2984500"/>
                <a:gd name="connsiteY5" fmla="*/ 868746 h 3139754"/>
                <a:gd name="connsiteX6" fmla="*/ 658813 w 2984500"/>
                <a:gd name="connsiteY6" fmla="*/ 1778383 h 3139754"/>
                <a:gd name="connsiteX7" fmla="*/ 873125 w 2984500"/>
                <a:gd name="connsiteY7" fmla="*/ 1783146 h 3139754"/>
                <a:gd name="connsiteX8" fmla="*/ 896938 w 2984500"/>
                <a:gd name="connsiteY8" fmla="*/ 2545145 h 3139754"/>
                <a:gd name="connsiteX9" fmla="*/ 1116013 w 2984500"/>
                <a:gd name="connsiteY9" fmla="*/ 2545146 h 3139754"/>
                <a:gd name="connsiteX10" fmla="*/ 1125538 w 2984500"/>
                <a:gd name="connsiteY10" fmla="*/ 2788034 h 3139754"/>
                <a:gd name="connsiteX11" fmla="*/ 1349375 w 2984500"/>
                <a:gd name="connsiteY11" fmla="*/ 2797559 h 3139754"/>
                <a:gd name="connsiteX12" fmla="*/ 1354138 w 2984500"/>
                <a:gd name="connsiteY12" fmla="*/ 3126173 h 3139754"/>
                <a:gd name="connsiteX13" fmla="*/ 2984500 w 2984500"/>
                <a:gd name="connsiteY13" fmla="*/ 2230820 h 3139754"/>
                <a:gd name="connsiteX0" fmla="*/ 0 w 2984500"/>
                <a:gd name="connsiteY0" fmla="*/ 3557 h 3126173"/>
                <a:gd name="connsiteX1" fmla="*/ 177800 w 2984500"/>
                <a:gd name="connsiteY1" fmla="*/ 1970 h 3126173"/>
                <a:gd name="connsiteX2" fmla="*/ 201613 w 2984500"/>
                <a:gd name="connsiteY2" fmla="*/ 168658 h 3126173"/>
                <a:gd name="connsiteX3" fmla="*/ 401638 w 2984500"/>
                <a:gd name="connsiteY3" fmla="*/ 173421 h 3126173"/>
                <a:gd name="connsiteX4" fmla="*/ 420688 w 2984500"/>
                <a:gd name="connsiteY4" fmla="*/ 859220 h 3126173"/>
                <a:gd name="connsiteX5" fmla="*/ 635000 w 2984500"/>
                <a:gd name="connsiteY5" fmla="*/ 868746 h 3126173"/>
                <a:gd name="connsiteX6" fmla="*/ 658813 w 2984500"/>
                <a:gd name="connsiteY6" fmla="*/ 1778383 h 3126173"/>
                <a:gd name="connsiteX7" fmla="*/ 873125 w 2984500"/>
                <a:gd name="connsiteY7" fmla="*/ 1783146 h 3126173"/>
                <a:gd name="connsiteX8" fmla="*/ 896938 w 2984500"/>
                <a:gd name="connsiteY8" fmla="*/ 2545145 h 3126173"/>
                <a:gd name="connsiteX9" fmla="*/ 1116013 w 2984500"/>
                <a:gd name="connsiteY9" fmla="*/ 2545146 h 3126173"/>
                <a:gd name="connsiteX10" fmla="*/ 1125538 w 2984500"/>
                <a:gd name="connsiteY10" fmla="*/ 2788034 h 3126173"/>
                <a:gd name="connsiteX11" fmla="*/ 1349375 w 2984500"/>
                <a:gd name="connsiteY11" fmla="*/ 2797559 h 3126173"/>
                <a:gd name="connsiteX12" fmla="*/ 1354138 w 2984500"/>
                <a:gd name="connsiteY12" fmla="*/ 3126173 h 3126173"/>
                <a:gd name="connsiteX13" fmla="*/ 2984500 w 2984500"/>
                <a:gd name="connsiteY13" fmla="*/ 2230820 h 3126173"/>
                <a:gd name="connsiteX0" fmla="*/ 0 w 2984500"/>
                <a:gd name="connsiteY0" fmla="*/ 3557 h 3126173"/>
                <a:gd name="connsiteX1" fmla="*/ 177800 w 2984500"/>
                <a:gd name="connsiteY1" fmla="*/ 1970 h 3126173"/>
                <a:gd name="connsiteX2" fmla="*/ 201613 w 2984500"/>
                <a:gd name="connsiteY2" fmla="*/ 168658 h 3126173"/>
                <a:gd name="connsiteX3" fmla="*/ 401638 w 2984500"/>
                <a:gd name="connsiteY3" fmla="*/ 173421 h 3126173"/>
                <a:gd name="connsiteX4" fmla="*/ 420688 w 2984500"/>
                <a:gd name="connsiteY4" fmla="*/ 859220 h 3126173"/>
                <a:gd name="connsiteX5" fmla="*/ 635000 w 2984500"/>
                <a:gd name="connsiteY5" fmla="*/ 868746 h 3126173"/>
                <a:gd name="connsiteX6" fmla="*/ 658813 w 2984500"/>
                <a:gd name="connsiteY6" fmla="*/ 1778383 h 3126173"/>
                <a:gd name="connsiteX7" fmla="*/ 873125 w 2984500"/>
                <a:gd name="connsiteY7" fmla="*/ 1783146 h 3126173"/>
                <a:gd name="connsiteX8" fmla="*/ 896938 w 2984500"/>
                <a:gd name="connsiteY8" fmla="*/ 2545145 h 3126173"/>
                <a:gd name="connsiteX9" fmla="*/ 1116013 w 2984500"/>
                <a:gd name="connsiteY9" fmla="*/ 2545146 h 3126173"/>
                <a:gd name="connsiteX10" fmla="*/ 1125538 w 2984500"/>
                <a:gd name="connsiteY10" fmla="*/ 2788034 h 3126173"/>
                <a:gd name="connsiteX11" fmla="*/ 1349375 w 2984500"/>
                <a:gd name="connsiteY11" fmla="*/ 2797559 h 3126173"/>
                <a:gd name="connsiteX12" fmla="*/ 1354138 w 2984500"/>
                <a:gd name="connsiteY12" fmla="*/ 3126173 h 3126173"/>
                <a:gd name="connsiteX13" fmla="*/ 2984500 w 2984500"/>
                <a:gd name="connsiteY13" fmla="*/ 2230820 h 3126173"/>
                <a:gd name="connsiteX0" fmla="*/ 0 w 2984500"/>
                <a:gd name="connsiteY0" fmla="*/ 3557 h 3202868"/>
                <a:gd name="connsiteX1" fmla="*/ 177800 w 2984500"/>
                <a:gd name="connsiteY1" fmla="*/ 1970 h 3202868"/>
                <a:gd name="connsiteX2" fmla="*/ 201613 w 2984500"/>
                <a:gd name="connsiteY2" fmla="*/ 168658 h 3202868"/>
                <a:gd name="connsiteX3" fmla="*/ 401638 w 2984500"/>
                <a:gd name="connsiteY3" fmla="*/ 173421 h 3202868"/>
                <a:gd name="connsiteX4" fmla="*/ 420688 w 2984500"/>
                <a:gd name="connsiteY4" fmla="*/ 859220 h 3202868"/>
                <a:gd name="connsiteX5" fmla="*/ 635000 w 2984500"/>
                <a:gd name="connsiteY5" fmla="*/ 868746 h 3202868"/>
                <a:gd name="connsiteX6" fmla="*/ 658813 w 2984500"/>
                <a:gd name="connsiteY6" fmla="*/ 1778383 h 3202868"/>
                <a:gd name="connsiteX7" fmla="*/ 873125 w 2984500"/>
                <a:gd name="connsiteY7" fmla="*/ 1783146 h 3202868"/>
                <a:gd name="connsiteX8" fmla="*/ 896938 w 2984500"/>
                <a:gd name="connsiteY8" fmla="*/ 2545145 h 3202868"/>
                <a:gd name="connsiteX9" fmla="*/ 1116013 w 2984500"/>
                <a:gd name="connsiteY9" fmla="*/ 2545146 h 3202868"/>
                <a:gd name="connsiteX10" fmla="*/ 1125538 w 2984500"/>
                <a:gd name="connsiteY10" fmla="*/ 2788034 h 3202868"/>
                <a:gd name="connsiteX11" fmla="*/ 1349375 w 2984500"/>
                <a:gd name="connsiteY11" fmla="*/ 2797559 h 3202868"/>
                <a:gd name="connsiteX12" fmla="*/ 1354138 w 2984500"/>
                <a:gd name="connsiteY12" fmla="*/ 3126173 h 3202868"/>
                <a:gd name="connsiteX13" fmla="*/ 1563688 w 2984500"/>
                <a:gd name="connsiteY13" fmla="*/ 3126173 h 3202868"/>
                <a:gd name="connsiteX14" fmla="*/ 2984500 w 2984500"/>
                <a:gd name="connsiteY14" fmla="*/ 2230820 h 3202868"/>
                <a:gd name="connsiteX0" fmla="*/ 0 w 2984500"/>
                <a:gd name="connsiteY0" fmla="*/ 3557 h 3145228"/>
                <a:gd name="connsiteX1" fmla="*/ 177800 w 2984500"/>
                <a:gd name="connsiteY1" fmla="*/ 1970 h 3145228"/>
                <a:gd name="connsiteX2" fmla="*/ 201613 w 2984500"/>
                <a:gd name="connsiteY2" fmla="*/ 168658 h 3145228"/>
                <a:gd name="connsiteX3" fmla="*/ 401638 w 2984500"/>
                <a:gd name="connsiteY3" fmla="*/ 173421 h 3145228"/>
                <a:gd name="connsiteX4" fmla="*/ 420688 w 2984500"/>
                <a:gd name="connsiteY4" fmla="*/ 859220 h 3145228"/>
                <a:gd name="connsiteX5" fmla="*/ 635000 w 2984500"/>
                <a:gd name="connsiteY5" fmla="*/ 868746 h 3145228"/>
                <a:gd name="connsiteX6" fmla="*/ 658813 w 2984500"/>
                <a:gd name="connsiteY6" fmla="*/ 1778383 h 3145228"/>
                <a:gd name="connsiteX7" fmla="*/ 873125 w 2984500"/>
                <a:gd name="connsiteY7" fmla="*/ 1783146 h 3145228"/>
                <a:gd name="connsiteX8" fmla="*/ 896938 w 2984500"/>
                <a:gd name="connsiteY8" fmla="*/ 2545145 h 3145228"/>
                <a:gd name="connsiteX9" fmla="*/ 1116013 w 2984500"/>
                <a:gd name="connsiteY9" fmla="*/ 2545146 h 3145228"/>
                <a:gd name="connsiteX10" fmla="*/ 1125538 w 2984500"/>
                <a:gd name="connsiteY10" fmla="*/ 2788034 h 3145228"/>
                <a:gd name="connsiteX11" fmla="*/ 1349375 w 2984500"/>
                <a:gd name="connsiteY11" fmla="*/ 2797559 h 3145228"/>
                <a:gd name="connsiteX12" fmla="*/ 1354138 w 2984500"/>
                <a:gd name="connsiteY12" fmla="*/ 3126173 h 3145228"/>
                <a:gd name="connsiteX13" fmla="*/ 1563688 w 2984500"/>
                <a:gd name="connsiteY13" fmla="*/ 3126173 h 3145228"/>
                <a:gd name="connsiteX14" fmla="*/ 2984500 w 2984500"/>
                <a:gd name="connsiteY14" fmla="*/ 2230820 h 3145228"/>
                <a:gd name="connsiteX0" fmla="*/ 0 w 2984500"/>
                <a:gd name="connsiteY0" fmla="*/ 3557 h 3126732"/>
                <a:gd name="connsiteX1" fmla="*/ 177800 w 2984500"/>
                <a:gd name="connsiteY1" fmla="*/ 1970 h 3126732"/>
                <a:gd name="connsiteX2" fmla="*/ 201613 w 2984500"/>
                <a:gd name="connsiteY2" fmla="*/ 168658 h 3126732"/>
                <a:gd name="connsiteX3" fmla="*/ 401638 w 2984500"/>
                <a:gd name="connsiteY3" fmla="*/ 173421 h 3126732"/>
                <a:gd name="connsiteX4" fmla="*/ 420688 w 2984500"/>
                <a:gd name="connsiteY4" fmla="*/ 859220 h 3126732"/>
                <a:gd name="connsiteX5" fmla="*/ 635000 w 2984500"/>
                <a:gd name="connsiteY5" fmla="*/ 868746 h 3126732"/>
                <a:gd name="connsiteX6" fmla="*/ 658813 w 2984500"/>
                <a:gd name="connsiteY6" fmla="*/ 1778383 h 3126732"/>
                <a:gd name="connsiteX7" fmla="*/ 873125 w 2984500"/>
                <a:gd name="connsiteY7" fmla="*/ 1783146 h 3126732"/>
                <a:gd name="connsiteX8" fmla="*/ 896938 w 2984500"/>
                <a:gd name="connsiteY8" fmla="*/ 2545145 h 3126732"/>
                <a:gd name="connsiteX9" fmla="*/ 1116013 w 2984500"/>
                <a:gd name="connsiteY9" fmla="*/ 2545146 h 3126732"/>
                <a:gd name="connsiteX10" fmla="*/ 1125538 w 2984500"/>
                <a:gd name="connsiteY10" fmla="*/ 2788034 h 3126732"/>
                <a:gd name="connsiteX11" fmla="*/ 1349375 w 2984500"/>
                <a:gd name="connsiteY11" fmla="*/ 2797559 h 3126732"/>
                <a:gd name="connsiteX12" fmla="*/ 1354138 w 2984500"/>
                <a:gd name="connsiteY12" fmla="*/ 3126173 h 3126732"/>
                <a:gd name="connsiteX13" fmla="*/ 1563688 w 2984500"/>
                <a:gd name="connsiteY13" fmla="*/ 3126173 h 3126732"/>
                <a:gd name="connsiteX14" fmla="*/ 2984500 w 2984500"/>
                <a:gd name="connsiteY14" fmla="*/ 2230820 h 3126732"/>
                <a:gd name="connsiteX0" fmla="*/ 0 w 2984500"/>
                <a:gd name="connsiteY0" fmla="*/ 3557 h 3228909"/>
                <a:gd name="connsiteX1" fmla="*/ 177800 w 2984500"/>
                <a:gd name="connsiteY1" fmla="*/ 1970 h 3228909"/>
                <a:gd name="connsiteX2" fmla="*/ 201613 w 2984500"/>
                <a:gd name="connsiteY2" fmla="*/ 168658 h 3228909"/>
                <a:gd name="connsiteX3" fmla="*/ 401638 w 2984500"/>
                <a:gd name="connsiteY3" fmla="*/ 173421 h 3228909"/>
                <a:gd name="connsiteX4" fmla="*/ 420688 w 2984500"/>
                <a:gd name="connsiteY4" fmla="*/ 859220 h 3228909"/>
                <a:gd name="connsiteX5" fmla="*/ 635000 w 2984500"/>
                <a:gd name="connsiteY5" fmla="*/ 868746 h 3228909"/>
                <a:gd name="connsiteX6" fmla="*/ 658813 w 2984500"/>
                <a:gd name="connsiteY6" fmla="*/ 1778383 h 3228909"/>
                <a:gd name="connsiteX7" fmla="*/ 873125 w 2984500"/>
                <a:gd name="connsiteY7" fmla="*/ 1783146 h 3228909"/>
                <a:gd name="connsiteX8" fmla="*/ 896938 w 2984500"/>
                <a:gd name="connsiteY8" fmla="*/ 2545145 h 3228909"/>
                <a:gd name="connsiteX9" fmla="*/ 1116013 w 2984500"/>
                <a:gd name="connsiteY9" fmla="*/ 2545146 h 3228909"/>
                <a:gd name="connsiteX10" fmla="*/ 1125538 w 2984500"/>
                <a:gd name="connsiteY10" fmla="*/ 2788034 h 3228909"/>
                <a:gd name="connsiteX11" fmla="*/ 1349375 w 2984500"/>
                <a:gd name="connsiteY11" fmla="*/ 2797559 h 3228909"/>
                <a:gd name="connsiteX12" fmla="*/ 1354138 w 2984500"/>
                <a:gd name="connsiteY12" fmla="*/ 3126173 h 3228909"/>
                <a:gd name="connsiteX13" fmla="*/ 1563688 w 2984500"/>
                <a:gd name="connsiteY13" fmla="*/ 3126173 h 3228909"/>
                <a:gd name="connsiteX14" fmla="*/ 1587500 w 2984500"/>
                <a:gd name="connsiteY14" fmla="*/ 3173797 h 3228909"/>
                <a:gd name="connsiteX15" fmla="*/ 2984500 w 2984500"/>
                <a:gd name="connsiteY15" fmla="*/ 2230820 h 3228909"/>
                <a:gd name="connsiteX0" fmla="*/ 0 w 2984500"/>
                <a:gd name="connsiteY0" fmla="*/ 3557 h 3173797"/>
                <a:gd name="connsiteX1" fmla="*/ 177800 w 2984500"/>
                <a:gd name="connsiteY1" fmla="*/ 1970 h 3173797"/>
                <a:gd name="connsiteX2" fmla="*/ 201613 w 2984500"/>
                <a:gd name="connsiteY2" fmla="*/ 168658 h 3173797"/>
                <a:gd name="connsiteX3" fmla="*/ 401638 w 2984500"/>
                <a:gd name="connsiteY3" fmla="*/ 173421 h 3173797"/>
                <a:gd name="connsiteX4" fmla="*/ 420688 w 2984500"/>
                <a:gd name="connsiteY4" fmla="*/ 859220 h 3173797"/>
                <a:gd name="connsiteX5" fmla="*/ 635000 w 2984500"/>
                <a:gd name="connsiteY5" fmla="*/ 868746 h 3173797"/>
                <a:gd name="connsiteX6" fmla="*/ 658813 w 2984500"/>
                <a:gd name="connsiteY6" fmla="*/ 1778383 h 3173797"/>
                <a:gd name="connsiteX7" fmla="*/ 873125 w 2984500"/>
                <a:gd name="connsiteY7" fmla="*/ 1783146 h 3173797"/>
                <a:gd name="connsiteX8" fmla="*/ 896938 w 2984500"/>
                <a:gd name="connsiteY8" fmla="*/ 2545145 h 3173797"/>
                <a:gd name="connsiteX9" fmla="*/ 1116013 w 2984500"/>
                <a:gd name="connsiteY9" fmla="*/ 2545146 h 3173797"/>
                <a:gd name="connsiteX10" fmla="*/ 1125538 w 2984500"/>
                <a:gd name="connsiteY10" fmla="*/ 2788034 h 3173797"/>
                <a:gd name="connsiteX11" fmla="*/ 1349375 w 2984500"/>
                <a:gd name="connsiteY11" fmla="*/ 2797559 h 3173797"/>
                <a:gd name="connsiteX12" fmla="*/ 1354138 w 2984500"/>
                <a:gd name="connsiteY12" fmla="*/ 3126173 h 3173797"/>
                <a:gd name="connsiteX13" fmla="*/ 1563688 w 2984500"/>
                <a:gd name="connsiteY13" fmla="*/ 3126173 h 3173797"/>
                <a:gd name="connsiteX14" fmla="*/ 1587500 w 2984500"/>
                <a:gd name="connsiteY14" fmla="*/ 3173797 h 3173797"/>
                <a:gd name="connsiteX15" fmla="*/ 2984500 w 2984500"/>
                <a:gd name="connsiteY15" fmla="*/ 2230820 h 3173797"/>
                <a:gd name="connsiteX0" fmla="*/ 0 w 2470150"/>
                <a:gd name="connsiteY0" fmla="*/ 3557 h 3206576"/>
                <a:gd name="connsiteX1" fmla="*/ 177800 w 2470150"/>
                <a:gd name="connsiteY1" fmla="*/ 1970 h 3206576"/>
                <a:gd name="connsiteX2" fmla="*/ 201613 w 2470150"/>
                <a:gd name="connsiteY2" fmla="*/ 168658 h 3206576"/>
                <a:gd name="connsiteX3" fmla="*/ 401638 w 2470150"/>
                <a:gd name="connsiteY3" fmla="*/ 173421 h 3206576"/>
                <a:gd name="connsiteX4" fmla="*/ 420688 w 2470150"/>
                <a:gd name="connsiteY4" fmla="*/ 859220 h 3206576"/>
                <a:gd name="connsiteX5" fmla="*/ 635000 w 2470150"/>
                <a:gd name="connsiteY5" fmla="*/ 868746 h 3206576"/>
                <a:gd name="connsiteX6" fmla="*/ 658813 w 2470150"/>
                <a:gd name="connsiteY6" fmla="*/ 1778383 h 3206576"/>
                <a:gd name="connsiteX7" fmla="*/ 873125 w 2470150"/>
                <a:gd name="connsiteY7" fmla="*/ 1783146 h 3206576"/>
                <a:gd name="connsiteX8" fmla="*/ 896938 w 2470150"/>
                <a:gd name="connsiteY8" fmla="*/ 2545145 h 3206576"/>
                <a:gd name="connsiteX9" fmla="*/ 1116013 w 2470150"/>
                <a:gd name="connsiteY9" fmla="*/ 2545146 h 3206576"/>
                <a:gd name="connsiteX10" fmla="*/ 1125538 w 2470150"/>
                <a:gd name="connsiteY10" fmla="*/ 2788034 h 3206576"/>
                <a:gd name="connsiteX11" fmla="*/ 1349375 w 2470150"/>
                <a:gd name="connsiteY11" fmla="*/ 2797559 h 3206576"/>
                <a:gd name="connsiteX12" fmla="*/ 1354138 w 2470150"/>
                <a:gd name="connsiteY12" fmla="*/ 3126173 h 3206576"/>
                <a:gd name="connsiteX13" fmla="*/ 1563688 w 2470150"/>
                <a:gd name="connsiteY13" fmla="*/ 3126173 h 3206576"/>
                <a:gd name="connsiteX14" fmla="*/ 1587500 w 2470150"/>
                <a:gd name="connsiteY14" fmla="*/ 3173797 h 3206576"/>
                <a:gd name="connsiteX15" fmla="*/ 2470150 w 2470150"/>
                <a:gd name="connsiteY15" fmla="*/ 3164270 h 3206576"/>
                <a:gd name="connsiteX0" fmla="*/ 0 w 2470150"/>
                <a:gd name="connsiteY0" fmla="*/ 3557 h 3173797"/>
                <a:gd name="connsiteX1" fmla="*/ 177800 w 2470150"/>
                <a:gd name="connsiteY1" fmla="*/ 1970 h 3173797"/>
                <a:gd name="connsiteX2" fmla="*/ 201613 w 2470150"/>
                <a:gd name="connsiteY2" fmla="*/ 168658 h 3173797"/>
                <a:gd name="connsiteX3" fmla="*/ 401638 w 2470150"/>
                <a:gd name="connsiteY3" fmla="*/ 173421 h 3173797"/>
                <a:gd name="connsiteX4" fmla="*/ 420688 w 2470150"/>
                <a:gd name="connsiteY4" fmla="*/ 859220 h 3173797"/>
                <a:gd name="connsiteX5" fmla="*/ 635000 w 2470150"/>
                <a:gd name="connsiteY5" fmla="*/ 868746 h 3173797"/>
                <a:gd name="connsiteX6" fmla="*/ 658813 w 2470150"/>
                <a:gd name="connsiteY6" fmla="*/ 1778383 h 3173797"/>
                <a:gd name="connsiteX7" fmla="*/ 873125 w 2470150"/>
                <a:gd name="connsiteY7" fmla="*/ 1783146 h 3173797"/>
                <a:gd name="connsiteX8" fmla="*/ 896938 w 2470150"/>
                <a:gd name="connsiteY8" fmla="*/ 2545145 h 3173797"/>
                <a:gd name="connsiteX9" fmla="*/ 1116013 w 2470150"/>
                <a:gd name="connsiteY9" fmla="*/ 2545146 h 3173797"/>
                <a:gd name="connsiteX10" fmla="*/ 1125538 w 2470150"/>
                <a:gd name="connsiteY10" fmla="*/ 2788034 h 3173797"/>
                <a:gd name="connsiteX11" fmla="*/ 1349375 w 2470150"/>
                <a:gd name="connsiteY11" fmla="*/ 2797559 h 3173797"/>
                <a:gd name="connsiteX12" fmla="*/ 1354138 w 2470150"/>
                <a:gd name="connsiteY12" fmla="*/ 3126173 h 3173797"/>
                <a:gd name="connsiteX13" fmla="*/ 1563688 w 2470150"/>
                <a:gd name="connsiteY13" fmla="*/ 3126173 h 3173797"/>
                <a:gd name="connsiteX14" fmla="*/ 1587500 w 2470150"/>
                <a:gd name="connsiteY14" fmla="*/ 3173797 h 3173797"/>
                <a:gd name="connsiteX15" fmla="*/ 2470150 w 2470150"/>
                <a:gd name="connsiteY15" fmla="*/ 3164270 h 3173797"/>
                <a:gd name="connsiteX0" fmla="*/ 0 w 2470150"/>
                <a:gd name="connsiteY0" fmla="*/ 3557 h 3173797"/>
                <a:gd name="connsiteX1" fmla="*/ 177800 w 2470150"/>
                <a:gd name="connsiteY1" fmla="*/ 1970 h 3173797"/>
                <a:gd name="connsiteX2" fmla="*/ 201613 w 2470150"/>
                <a:gd name="connsiteY2" fmla="*/ 168658 h 3173797"/>
                <a:gd name="connsiteX3" fmla="*/ 401638 w 2470150"/>
                <a:gd name="connsiteY3" fmla="*/ 173421 h 3173797"/>
                <a:gd name="connsiteX4" fmla="*/ 420688 w 2470150"/>
                <a:gd name="connsiteY4" fmla="*/ 859220 h 3173797"/>
                <a:gd name="connsiteX5" fmla="*/ 635000 w 2470150"/>
                <a:gd name="connsiteY5" fmla="*/ 868746 h 3173797"/>
                <a:gd name="connsiteX6" fmla="*/ 658813 w 2470150"/>
                <a:gd name="connsiteY6" fmla="*/ 1778383 h 3173797"/>
                <a:gd name="connsiteX7" fmla="*/ 873125 w 2470150"/>
                <a:gd name="connsiteY7" fmla="*/ 1783146 h 3173797"/>
                <a:gd name="connsiteX8" fmla="*/ 896938 w 2470150"/>
                <a:gd name="connsiteY8" fmla="*/ 2545145 h 3173797"/>
                <a:gd name="connsiteX9" fmla="*/ 1116013 w 2470150"/>
                <a:gd name="connsiteY9" fmla="*/ 2545146 h 3173797"/>
                <a:gd name="connsiteX10" fmla="*/ 1125538 w 2470150"/>
                <a:gd name="connsiteY10" fmla="*/ 2788034 h 3173797"/>
                <a:gd name="connsiteX11" fmla="*/ 1349375 w 2470150"/>
                <a:gd name="connsiteY11" fmla="*/ 2797559 h 3173797"/>
                <a:gd name="connsiteX12" fmla="*/ 1354138 w 2470150"/>
                <a:gd name="connsiteY12" fmla="*/ 3126173 h 3173797"/>
                <a:gd name="connsiteX13" fmla="*/ 1563688 w 2470150"/>
                <a:gd name="connsiteY13" fmla="*/ 3126173 h 3173797"/>
                <a:gd name="connsiteX14" fmla="*/ 1587500 w 2470150"/>
                <a:gd name="connsiteY14" fmla="*/ 3173797 h 3173797"/>
                <a:gd name="connsiteX15" fmla="*/ 2470150 w 2470150"/>
                <a:gd name="connsiteY15" fmla="*/ 3164270 h 3173797"/>
                <a:gd name="connsiteX0" fmla="*/ 0 w 4160838"/>
                <a:gd name="connsiteY0" fmla="*/ 197040 h 3172018"/>
                <a:gd name="connsiteX1" fmla="*/ 1868488 w 4160838"/>
                <a:gd name="connsiteY1" fmla="*/ 191 h 3172018"/>
                <a:gd name="connsiteX2" fmla="*/ 1892301 w 4160838"/>
                <a:gd name="connsiteY2" fmla="*/ 166879 h 3172018"/>
                <a:gd name="connsiteX3" fmla="*/ 2092326 w 4160838"/>
                <a:gd name="connsiteY3" fmla="*/ 171642 h 3172018"/>
                <a:gd name="connsiteX4" fmla="*/ 2111376 w 4160838"/>
                <a:gd name="connsiteY4" fmla="*/ 857441 h 3172018"/>
                <a:gd name="connsiteX5" fmla="*/ 2325688 w 4160838"/>
                <a:gd name="connsiteY5" fmla="*/ 866967 h 3172018"/>
                <a:gd name="connsiteX6" fmla="*/ 2349501 w 4160838"/>
                <a:gd name="connsiteY6" fmla="*/ 1776604 h 3172018"/>
                <a:gd name="connsiteX7" fmla="*/ 2563813 w 4160838"/>
                <a:gd name="connsiteY7" fmla="*/ 1781367 h 3172018"/>
                <a:gd name="connsiteX8" fmla="*/ 2587626 w 4160838"/>
                <a:gd name="connsiteY8" fmla="*/ 2543366 h 3172018"/>
                <a:gd name="connsiteX9" fmla="*/ 2806701 w 4160838"/>
                <a:gd name="connsiteY9" fmla="*/ 2543367 h 3172018"/>
                <a:gd name="connsiteX10" fmla="*/ 2816226 w 4160838"/>
                <a:gd name="connsiteY10" fmla="*/ 2786255 h 3172018"/>
                <a:gd name="connsiteX11" fmla="*/ 3040063 w 4160838"/>
                <a:gd name="connsiteY11" fmla="*/ 2795780 h 3172018"/>
                <a:gd name="connsiteX12" fmla="*/ 3044826 w 4160838"/>
                <a:gd name="connsiteY12" fmla="*/ 3124394 h 3172018"/>
                <a:gd name="connsiteX13" fmla="*/ 3254376 w 4160838"/>
                <a:gd name="connsiteY13" fmla="*/ 3124394 h 3172018"/>
                <a:gd name="connsiteX14" fmla="*/ 3278188 w 4160838"/>
                <a:gd name="connsiteY14" fmla="*/ 3172018 h 3172018"/>
                <a:gd name="connsiteX15" fmla="*/ 4160838 w 4160838"/>
                <a:gd name="connsiteY15" fmla="*/ 3162491 h 3172018"/>
                <a:gd name="connsiteX0" fmla="*/ 0 w 4160838"/>
                <a:gd name="connsiteY0" fmla="*/ 30532 h 3005510"/>
                <a:gd name="connsiteX1" fmla="*/ 177800 w 4160838"/>
                <a:gd name="connsiteY1" fmla="*/ 33708 h 3005510"/>
                <a:gd name="connsiteX2" fmla="*/ 1892301 w 4160838"/>
                <a:gd name="connsiteY2" fmla="*/ 371 h 3005510"/>
                <a:gd name="connsiteX3" fmla="*/ 2092326 w 4160838"/>
                <a:gd name="connsiteY3" fmla="*/ 5134 h 3005510"/>
                <a:gd name="connsiteX4" fmla="*/ 2111376 w 4160838"/>
                <a:gd name="connsiteY4" fmla="*/ 690933 h 3005510"/>
                <a:gd name="connsiteX5" fmla="*/ 2325688 w 4160838"/>
                <a:gd name="connsiteY5" fmla="*/ 700459 h 3005510"/>
                <a:gd name="connsiteX6" fmla="*/ 2349501 w 4160838"/>
                <a:gd name="connsiteY6" fmla="*/ 1610096 h 3005510"/>
                <a:gd name="connsiteX7" fmla="*/ 2563813 w 4160838"/>
                <a:gd name="connsiteY7" fmla="*/ 1614859 h 3005510"/>
                <a:gd name="connsiteX8" fmla="*/ 2587626 w 4160838"/>
                <a:gd name="connsiteY8" fmla="*/ 2376858 h 3005510"/>
                <a:gd name="connsiteX9" fmla="*/ 2806701 w 4160838"/>
                <a:gd name="connsiteY9" fmla="*/ 2376859 h 3005510"/>
                <a:gd name="connsiteX10" fmla="*/ 2816226 w 4160838"/>
                <a:gd name="connsiteY10" fmla="*/ 2619747 h 3005510"/>
                <a:gd name="connsiteX11" fmla="*/ 3040063 w 4160838"/>
                <a:gd name="connsiteY11" fmla="*/ 2629272 h 3005510"/>
                <a:gd name="connsiteX12" fmla="*/ 3044826 w 4160838"/>
                <a:gd name="connsiteY12" fmla="*/ 2957886 h 3005510"/>
                <a:gd name="connsiteX13" fmla="*/ 3254376 w 4160838"/>
                <a:gd name="connsiteY13" fmla="*/ 2957886 h 3005510"/>
                <a:gd name="connsiteX14" fmla="*/ 3278188 w 4160838"/>
                <a:gd name="connsiteY14" fmla="*/ 3005510 h 3005510"/>
                <a:gd name="connsiteX15" fmla="*/ 4160838 w 4160838"/>
                <a:gd name="connsiteY15" fmla="*/ 2995983 h 3005510"/>
                <a:gd name="connsiteX0" fmla="*/ 0 w 4160838"/>
                <a:gd name="connsiteY0" fmla="*/ 25426 h 3000404"/>
                <a:gd name="connsiteX1" fmla="*/ 177800 w 4160838"/>
                <a:gd name="connsiteY1" fmla="*/ 28602 h 3000404"/>
                <a:gd name="connsiteX2" fmla="*/ 206376 w 4160838"/>
                <a:gd name="connsiteY2" fmla="*/ 266728 h 3000404"/>
                <a:gd name="connsiteX3" fmla="*/ 2092326 w 4160838"/>
                <a:gd name="connsiteY3" fmla="*/ 28 h 3000404"/>
                <a:gd name="connsiteX4" fmla="*/ 2111376 w 4160838"/>
                <a:gd name="connsiteY4" fmla="*/ 685827 h 3000404"/>
                <a:gd name="connsiteX5" fmla="*/ 2325688 w 4160838"/>
                <a:gd name="connsiteY5" fmla="*/ 695353 h 3000404"/>
                <a:gd name="connsiteX6" fmla="*/ 2349501 w 4160838"/>
                <a:gd name="connsiteY6" fmla="*/ 1604990 h 3000404"/>
                <a:gd name="connsiteX7" fmla="*/ 2563813 w 4160838"/>
                <a:gd name="connsiteY7" fmla="*/ 1609753 h 3000404"/>
                <a:gd name="connsiteX8" fmla="*/ 2587626 w 4160838"/>
                <a:gd name="connsiteY8" fmla="*/ 2371752 h 3000404"/>
                <a:gd name="connsiteX9" fmla="*/ 2806701 w 4160838"/>
                <a:gd name="connsiteY9" fmla="*/ 2371753 h 3000404"/>
                <a:gd name="connsiteX10" fmla="*/ 2816226 w 4160838"/>
                <a:gd name="connsiteY10" fmla="*/ 2614641 h 3000404"/>
                <a:gd name="connsiteX11" fmla="*/ 3040063 w 4160838"/>
                <a:gd name="connsiteY11" fmla="*/ 2624166 h 3000404"/>
                <a:gd name="connsiteX12" fmla="*/ 3044826 w 4160838"/>
                <a:gd name="connsiteY12" fmla="*/ 2952780 h 3000404"/>
                <a:gd name="connsiteX13" fmla="*/ 3254376 w 4160838"/>
                <a:gd name="connsiteY13" fmla="*/ 2952780 h 3000404"/>
                <a:gd name="connsiteX14" fmla="*/ 3278188 w 4160838"/>
                <a:gd name="connsiteY14" fmla="*/ 3000404 h 3000404"/>
                <a:gd name="connsiteX15" fmla="*/ 4160838 w 4160838"/>
                <a:gd name="connsiteY15" fmla="*/ 2990877 h 3000404"/>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2111376 w 4160838"/>
                <a:gd name="connsiteY4" fmla="*/ 660401 h 2974978"/>
                <a:gd name="connsiteX5" fmla="*/ 2325688 w 4160838"/>
                <a:gd name="connsiteY5" fmla="*/ 669927 h 2974978"/>
                <a:gd name="connsiteX6" fmla="*/ 2349501 w 4160838"/>
                <a:gd name="connsiteY6" fmla="*/ 1579564 h 2974978"/>
                <a:gd name="connsiteX7" fmla="*/ 2563813 w 4160838"/>
                <a:gd name="connsiteY7" fmla="*/ 1584327 h 2974978"/>
                <a:gd name="connsiteX8" fmla="*/ 2587626 w 4160838"/>
                <a:gd name="connsiteY8" fmla="*/ 2346326 h 2974978"/>
                <a:gd name="connsiteX9" fmla="*/ 2806701 w 4160838"/>
                <a:gd name="connsiteY9" fmla="*/ 2346327 h 2974978"/>
                <a:gd name="connsiteX10" fmla="*/ 2816226 w 4160838"/>
                <a:gd name="connsiteY10" fmla="*/ 2589215 h 2974978"/>
                <a:gd name="connsiteX11" fmla="*/ 3040063 w 4160838"/>
                <a:gd name="connsiteY11" fmla="*/ 2598740 h 2974978"/>
                <a:gd name="connsiteX12" fmla="*/ 3044826 w 4160838"/>
                <a:gd name="connsiteY12" fmla="*/ 2927354 h 2974978"/>
                <a:gd name="connsiteX13" fmla="*/ 3254376 w 4160838"/>
                <a:gd name="connsiteY13" fmla="*/ 2927354 h 2974978"/>
                <a:gd name="connsiteX14" fmla="*/ 3278188 w 4160838"/>
                <a:gd name="connsiteY14" fmla="*/ 2974978 h 2974978"/>
                <a:gd name="connsiteX15" fmla="*/ 4160838 w 4160838"/>
                <a:gd name="connsiteY15"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2325688 w 4160838"/>
                <a:gd name="connsiteY5" fmla="*/ 669927 h 2974978"/>
                <a:gd name="connsiteX6" fmla="*/ 2349501 w 4160838"/>
                <a:gd name="connsiteY6" fmla="*/ 1579564 h 2974978"/>
                <a:gd name="connsiteX7" fmla="*/ 2563813 w 4160838"/>
                <a:gd name="connsiteY7" fmla="*/ 1584327 h 2974978"/>
                <a:gd name="connsiteX8" fmla="*/ 2587626 w 4160838"/>
                <a:gd name="connsiteY8" fmla="*/ 2346326 h 2974978"/>
                <a:gd name="connsiteX9" fmla="*/ 2806701 w 4160838"/>
                <a:gd name="connsiteY9" fmla="*/ 2346327 h 2974978"/>
                <a:gd name="connsiteX10" fmla="*/ 2816226 w 4160838"/>
                <a:gd name="connsiteY10" fmla="*/ 2589215 h 2974978"/>
                <a:gd name="connsiteX11" fmla="*/ 3040063 w 4160838"/>
                <a:gd name="connsiteY11" fmla="*/ 2598740 h 2974978"/>
                <a:gd name="connsiteX12" fmla="*/ 3044826 w 4160838"/>
                <a:gd name="connsiteY12" fmla="*/ 2927354 h 2974978"/>
                <a:gd name="connsiteX13" fmla="*/ 3254376 w 4160838"/>
                <a:gd name="connsiteY13" fmla="*/ 2927354 h 2974978"/>
                <a:gd name="connsiteX14" fmla="*/ 3278188 w 4160838"/>
                <a:gd name="connsiteY14" fmla="*/ 2974978 h 2974978"/>
                <a:gd name="connsiteX15" fmla="*/ 4160838 w 4160838"/>
                <a:gd name="connsiteY15"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2325688 w 4160838"/>
                <a:gd name="connsiteY5" fmla="*/ 669927 h 2974978"/>
                <a:gd name="connsiteX6" fmla="*/ 2349501 w 4160838"/>
                <a:gd name="connsiteY6" fmla="*/ 1579564 h 2974978"/>
                <a:gd name="connsiteX7" fmla="*/ 2563813 w 4160838"/>
                <a:gd name="connsiteY7" fmla="*/ 1584327 h 2974978"/>
                <a:gd name="connsiteX8" fmla="*/ 2587626 w 4160838"/>
                <a:gd name="connsiteY8" fmla="*/ 2346326 h 2974978"/>
                <a:gd name="connsiteX9" fmla="*/ 2806701 w 4160838"/>
                <a:gd name="connsiteY9" fmla="*/ 2346327 h 2974978"/>
                <a:gd name="connsiteX10" fmla="*/ 2816226 w 4160838"/>
                <a:gd name="connsiteY10" fmla="*/ 2589215 h 2974978"/>
                <a:gd name="connsiteX11" fmla="*/ 3040063 w 4160838"/>
                <a:gd name="connsiteY11" fmla="*/ 2598740 h 2974978"/>
                <a:gd name="connsiteX12" fmla="*/ 3044826 w 4160838"/>
                <a:gd name="connsiteY12" fmla="*/ 2927354 h 2974978"/>
                <a:gd name="connsiteX13" fmla="*/ 3254376 w 4160838"/>
                <a:gd name="connsiteY13" fmla="*/ 2927354 h 2974978"/>
                <a:gd name="connsiteX14" fmla="*/ 3278188 w 4160838"/>
                <a:gd name="connsiteY14" fmla="*/ 2974978 h 2974978"/>
                <a:gd name="connsiteX15" fmla="*/ 4160838 w 4160838"/>
                <a:gd name="connsiteY15"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2349501 w 4160838"/>
                <a:gd name="connsiteY6" fmla="*/ 1579564 h 2974978"/>
                <a:gd name="connsiteX7" fmla="*/ 2563813 w 4160838"/>
                <a:gd name="connsiteY7" fmla="*/ 1584327 h 2974978"/>
                <a:gd name="connsiteX8" fmla="*/ 2587626 w 4160838"/>
                <a:gd name="connsiteY8" fmla="*/ 2346326 h 2974978"/>
                <a:gd name="connsiteX9" fmla="*/ 2806701 w 4160838"/>
                <a:gd name="connsiteY9" fmla="*/ 2346327 h 2974978"/>
                <a:gd name="connsiteX10" fmla="*/ 2816226 w 4160838"/>
                <a:gd name="connsiteY10" fmla="*/ 2589215 h 2974978"/>
                <a:gd name="connsiteX11" fmla="*/ 3040063 w 4160838"/>
                <a:gd name="connsiteY11" fmla="*/ 2598740 h 2974978"/>
                <a:gd name="connsiteX12" fmla="*/ 3044826 w 4160838"/>
                <a:gd name="connsiteY12" fmla="*/ 2927354 h 2974978"/>
                <a:gd name="connsiteX13" fmla="*/ 3254376 w 4160838"/>
                <a:gd name="connsiteY13" fmla="*/ 2927354 h 2974978"/>
                <a:gd name="connsiteX14" fmla="*/ 3278188 w 4160838"/>
                <a:gd name="connsiteY14" fmla="*/ 2974978 h 2974978"/>
                <a:gd name="connsiteX15" fmla="*/ 4160838 w 4160838"/>
                <a:gd name="connsiteY15"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2349501 w 4160838"/>
                <a:gd name="connsiteY6" fmla="*/ 1579564 h 2974978"/>
                <a:gd name="connsiteX7" fmla="*/ 2563813 w 4160838"/>
                <a:gd name="connsiteY7" fmla="*/ 1584327 h 2974978"/>
                <a:gd name="connsiteX8" fmla="*/ 2587626 w 4160838"/>
                <a:gd name="connsiteY8" fmla="*/ 2346326 h 2974978"/>
                <a:gd name="connsiteX9" fmla="*/ 2806701 w 4160838"/>
                <a:gd name="connsiteY9" fmla="*/ 2346327 h 2974978"/>
                <a:gd name="connsiteX10" fmla="*/ 2816226 w 4160838"/>
                <a:gd name="connsiteY10" fmla="*/ 2589215 h 2974978"/>
                <a:gd name="connsiteX11" fmla="*/ 3040063 w 4160838"/>
                <a:gd name="connsiteY11" fmla="*/ 2598740 h 2974978"/>
                <a:gd name="connsiteX12" fmla="*/ 3044826 w 4160838"/>
                <a:gd name="connsiteY12" fmla="*/ 2927354 h 2974978"/>
                <a:gd name="connsiteX13" fmla="*/ 3254376 w 4160838"/>
                <a:gd name="connsiteY13" fmla="*/ 2927354 h 2974978"/>
                <a:gd name="connsiteX14" fmla="*/ 3278188 w 4160838"/>
                <a:gd name="connsiteY14" fmla="*/ 2974978 h 2974978"/>
                <a:gd name="connsiteX15" fmla="*/ 4160838 w 4160838"/>
                <a:gd name="connsiteY15"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3576 w 4160838"/>
                <a:gd name="connsiteY6" fmla="*/ 1036639 h 2974978"/>
                <a:gd name="connsiteX7" fmla="*/ 2563813 w 4160838"/>
                <a:gd name="connsiteY7" fmla="*/ 1584327 h 2974978"/>
                <a:gd name="connsiteX8" fmla="*/ 2587626 w 4160838"/>
                <a:gd name="connsiteY8" fmla="*/ 2346326 h 2974978"/>
                <a:gd name="connsiteX9" fmla="*/ 2806701 w 4160838"/>
                <a:gd name="connsiteY9" fmla="*/ 2346327 h 2974978"/>
                <a:gd name="connsiteX10" fmla="*/ 2816226 w 4160838"/>
                <a:gd name="connsiteY10" fmla="*/ 2589215 h 2974978"/>
                <a:gd name="connsiteX11" fmla="*/ 3040063 w 4160838"/>
                <a:gd name="connsiteY11" fmla="*/ 2598740 h 2974978"/>
                <a:gd name="connsiteX12" fmla="*/ 3044826 w 4160838"/>
                <a:gd name="connsiteY12" fmla="*/ 2927354 h 2974978"/>
                <a:gd name="connsiteX13" fmla="*/ 3254376 w 4160838"/>
                <a:gd name="connsiteY13" fmla="*/ 2927354 h 2974978"/>
                <a:gd name="connsiteX14" fmla="*/ 3278188 w 4160838"/>
                <a:gd name="connsiteY14" fmla="*/ 2974978 h 2974978"/>
                <a:gd name="connsiteX15" fmla="*/ 4160838 w 4160838"/>
                <a:gd name="connsiteY15"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2563813 w 4160838"/>
                <a:gd name="connsiteY7" fmla="*/ 1584327 h 2974978"/>
                <a:gd name="connsiteX8" fmla="*/ 2587626 w 4160838"/>
                <a:gd name="connsiteY8" fmla="*/ 2346326 h 2974978"/>
                <a:gd name="connsiteX9" fmla="*/ 2806701 w 4160838"/>
                <a:gd name="connsiteY9" fmla="*/ 2346327 h 2974978"/>
                <a:gd name="connsiteX10" fmla="*/ 2816226 w 4160838"/>
                <a:gd name="connsiteY10" fmla="*/ 2589215 h 2974978"/>
                <a:gd name="connsiteX11" fmla="*/ 3040063 w 4160838"/>
                <a:gd name="connsiteY11" fmla="*/ 2598740 h 2974978"/>
                <a:gd name="connsiteX12" fmla="*/ 3044826 w 4160838"/>
                <a:gd name="connsiteY12" fmla="*/ 2927354 h 2974978"/>
                <a:gd name="connsiteX13" fmla="*/ 3254376 w 4160838"/>
                <a:gd name="connsiteY13" fmla="*/ 2927354 h 2974978"/>
                <a:gd name="connsiteX14" fmla="*/ 3278188 w 4160838"/>
                <a:gd name="connsiteY14" fmla="*/ 2974978 h 2974978"/>
                <a:gd name="connsiteX15" fmla="*/ 4160838 w 4160838"/>
                <a:gd name="connsiteY15"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2587626 w 4160838"/>
                <a:gd name="connsiteY8" fmla="*/ 2346326 h 2974978"/>
                <a:gd name="connsiteX9" fmla="*/ 2806701 w 4160838"/>
                <a:gd name="connsiteY9" fmla="*/ 2346327 h 2974978"/>
                <a:gd name="connsiteX10" fmla="*/ 2816226 w 4160838"/>
                <a:gd name="connsiteY10" fmla="*/ 2589215 h 2974978"/>
                <a:gd name="connsiteX11" fmla="*/ 3040063 w 4160838"/>
                <a:gd name="connsiteY11" fmla="*/ 2598740 h 2974978"/>
                <a:gd name="connsiteX12" fmla="*/ 3044826 w 4160838"/>
                <a:gd name="connsiteY12" fmla="*/ 2927354 h 2974978"/>
                <a:gd name="connsiteX13" fmla="*/ 3254376 w 4160838"/>
                <a:gd name="connsiteY13" fmla="*/ 2927354 h 2974978"/>
                <a:gd name="connsiteX14" fmla="*/ 3278188 w 4160838"/>
                <a:gd name="connsiteY14" fmla="*/ 2974978 h 2974978"/>
                <a:gd name="connsiteX15" fmla="*/ 4160838 w 4160838"/>
                <a:gd name="connsiteY15"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2806701 w 4160838"/>
                <a:gd name="connsiteY9" fmla="*/ 2346327 h 2974978"/>
                <a:gd name="connsiteX10" fmla="*/ 2816226 w 4160838"/>
                <a:gd name="connsiteY10" fmla="*/ 2589215 h 2974978"/>
                <a:gd name="connsiteX11" fmla="*/ 3040063 w 4160838"/>
                <a:gd name="connsiteY11" fmla="*/ 2598740 h 2974978"/>
                <a:gd name="connsiteX12" fmla="*/ 3044826 w 4160838"/>
                <a:gd name="connsiteY12" fmla="*/ 2927354 h 2974978"/>
                <a:gd name="connsiteX13" fmla="*/ 3254376 w 4160838"/>
                <a:gd name="connsiteY13" fmla="*/ 2927354 h 2974978"/>
                <a:gd name="connsiteX14" fmla="*/ 3278188 w 4160838"/>
                <a:gd name="connsiteY14" fmla="*/ 2974978 h 2974978"/>
                <a:gd name="connsiteX15" fmla="*/ 4160838 w 4160838"/>
                <a:gd name="connsiteY15"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2806701 w 4160838"/>
                <a:gd name="connsiteY9" fmla="*/ 2346327 h 2974978"/>
                <a:gd name="connsiteX10" fmla="*/ 2816226 w 4160838"/>
                <a:gd name="connsiteY10" fmla="*/ 2589215 h 2974978"/>
                <a:gd name="connsiteX11" fmla="*/ 3040063 w 4160838"/>
                <a:gd name="connsiteY11" fmla="*/ 2598740 h 2974978"/>
                <a:gd name="connsiteX12" fmla="*/ 3044826 w 4160838"/>
                <a:gd name="connsiteY12" fmla="*/ 2927354 h 2974978"/>
                <a:gd name="connsiteX13" fmla="*/ 3254376 w 4160838"/>
                <a:gd name="connsiteY13" fmla="*/ 2927354 h 2974978"/>
                <a:gd name="connsiteX14" fmla="*/ 3278188 w 4160838"/>
                <a:gd name="connsiteY14" fmla="*/ 2974978 h 2974978"/>
                <a:gd name="connsiteX15" fmla="*/ 4160838 w 4160838"/>
                <a:gd name="connsiteY15"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2806701 w 4160838"/>
                <a:gd name="connsiteY10" fmla="*/ 2346327 h 2974978"/>
                <a:gd name="connsiteX11" fmla="*/ 2816226 w 4160838"/>
                <a:gd name="connsiteY11" fmla="*/ 2589215 h 2974978"/>
                <a:gd name="connsiteX12" fmla="*/ 3040063 w 4160838"/>
                <a:gd name="connsiteY12" fmla="*/ 2598740 h 2974978"/>
                <a:gd name="connsiteX13" fmla="*/ 3044826 w 4160838"/>
                <a:gd name="connsiteY13" fmla="*/ 2927354 h 2974978"/>
                <a:gd name="connsiteX14" fmla="*/ 3254376 w 4160838"/>
                <a:gd name="connsiteY14" fmla="*/ 2927354 h 2974978"/>
                <a:gd name="connsiteX15" fmla="*/ 3278188 w 4160838"/>
                <a:gd name="connsiteY15" fmla="*/ 2974978 h 2974978"/>
                <a:gd name="connsiteX16" fmla="*/ 4160838 w 4160838"/>
                <a:gd name="connsiteY16"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2806701 w 4160838"/>
                <a:gd name="connsiteY10" fmla="*/ 2346327 h 2974978"/>
                <a:gd name="connsiteX11" fmla="*/ 2816226 w 4160838"/>
                <a:gd name="connsiteY11" fmla="*/ 2589215 h 2974978"/>
                <a:gd name="connsiteX12" fmla="*/ 3040063 w 4160838"/>
                <a:gd name="connsiteY12" fmla="*/ 2598740 h 2974978"/>
                <a:gd name="connsiteX13" fmla="*/ 3044826 w 4160838"/>
                <a:gd name="connsiteY13" fmla="*/ 2927354 h 2974978"/>
                <a:gd name="connsiteX14" fmla="*/ 3254376 w 4160838"/>
                <a:gd name="connsiteY14" fmla="*/ 2927354 h 2974978"/>
                <a:gd name="connsiteX15" fmla="*/ 3278188 w 4160838"/>
                <a:gd name="connsiteY15" fmla="*/ 2974978 h 2974978"/>
                <a:gd name="connsiteX16" fmla="*/ 4160838 w 4160838"/>
                <a:gd name="connsiteY16"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2806701 w 4160838"/>
                <a:gd name="connsiteY10" fmla="*/ 2346327 h 2974978"/>
                <a:gd name="connsiteX11" fmla="*/ 2816226 w 4160838"/>
                <a:gd name="connsiteY11" fmla="*/ 2589215 h 2974978"/>
                <a:gd name="connsiteX12" fmla="*/ 3040063 w 4160838"/>
                <a:gd name="connsiteY12" fmla="*/ 2598740 h 2974978"/>
                <a:gd name="connsiteX13" fmla="*/ 3044826 w 4160838"/>
                <a:gd name="connsiteY13" fmla="*/ 2927354 h 2974978"/>
                <a:gd name="connsiteX14" fmla="*/ 3254376 w 4160838"/>
                <a:gd name="connsiteY14" fmla="*/ 2927354 h 2974978"/>
                <a:gd name="connsiteX15" fmla="*/ 3278188 w 4160838"/>
                <a:gd name="connsiteY15" fmla="*/ 2974978 h 2974978"/>
                <a:gd name="connsiteX16" fmla="*/ 4160838 w 4160838"/>
                <a:gd name="connsiteY16"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2806701 w 4160838"/>
                <a:gd name="connsiteY11" fmla="*/ 2346327 h 2974978"/>
                <a:gd name="connsiteX12" fmla="*/ 2816226 w 4160838"/>
                <a:gd name="connsiteY12" fmla="*/ 2589215 h 2974978"/>
                <a:gd name="connsiteX13" fmla="*/ 3040063 w 4160838"/>
                <a:gd name="connsiteY13" fmla="*/ 2598740 h 2974978"/>
                <a:gd name="connsiteX14" fmla="*/ 3044826 w 4160838"/>
                <a:gd name="connsiteY14" fmla="*/ 2927354 h 2974978"/>
                <a:gd name="connsiteX15" fmla="*/ 3254376 w 4160838"/>
                <a:gd name="connsiteY15" fmla="*/ 2927354 h 2974978"/>
                <a:gd name="connsiteX16" fmla="*/ 3278188 w 4160838"/>
                <a:gd name="connsiteY16" fmla="*/ 2974978 h 2974978"/>
                <a:gd name="connsiteX17" fmla="*/ 4160838 w 4160838"/>
                <a:gd name="connsiteY17"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2806701 w 4160838"/>
                <a:gd name="connsiteY11" fmla="*/ 2346327 h 2974978"/>
                <a:gd name="connsiteX12" fmla="*/ 2816226 w 4160838"/>
                <a:gd name="connsiteY12" fmla="*/ 2589215 h 2974978"/>
                <a:gd name="connsiteX13" fmla="*/ 3040063 w 4160838"/>
                <a:gd name="connsiteY13" fmla="*/ 2598740 h 2974978"/>
                <a:gd name="connsiteX14" fmla="*/ 3044826 w 4160838"/>
                <a:gd name="connsiteY14" fmla="*/ 2927354 h 2974978"/>
                <a:gd name="connsiteX15" fmla="*/ 3254376 w 4160838"/>
                <a:gd name="connsiteY15" fmla="*/ 2927354 h 2974978"/>
                <a:gd name="connsiteX16" fmla="*/ 3278188 w 4160838"/>
                <a:gd name="connsiteY16" fmla="*/ 2974978 h 2974978"/>
                <a:gd name="connsiteX17" fmla="*/ 4160838 w 4160838"/>
                <a:gd name="connsiteY17"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2806701 w 4160838"/>
                <a:gd name="connsiteY11" fmla="*/ 2346327 h 2974978"/>
                <a:gd name="connsiteX12" fmla="*/ 2816226 w 4160838"/>
                <a:gd name="connsiteY12" fmla="*/ 2589215 h 2974978"/>
                <a:gd name="connsiteX13" fmla="*/ 3040063 w 4160838"/>
                <a:gd name="connsiteY13" fmla="*/ 2598740 h 2974978"/>
                <a:gd name="connsiteX14" fmla="*/ 3044826 w 4160838"/>
                <a:gd name="connsiteY14" fmla="*/ 2927354 h 2974978"/>
                <a:gd name="connsiteX15" fmla="*/ 3254376 w 4160838"/>
                <a:gd name="connsiteY15" fmla="*/ 2927354 h 2974978"/>
                <a:gd name="connsiteX16" fmla="*/ 3278188 w 4160838"/>
                <a:gd name="connsiteY16" fmla="*/ 2974978 h 2974978"/>
                <a:gd name="connsiteX17" fmla="*/ 4160838 w 4160838"/>
                <a:gd name="connsiteY17"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2806701 w 4160838"/>
                <a:gd name="connsiteY12" fmla="*/ 2346327 h 2974978"/>
                <a:gd name="connsiteX13" fmla="*/ 2816226 w 4160838"/>
                <a:gd name="connsiteY13" fmla="*/ 2589215 h 2974978"/>
                <a:gd name="connsiteX14" fmla="*/ 3040063 w 4160838"/>
                <a:gd name="connsiteY14" fmla="*/ 2598740 h 2974978"/>
                <a:gd name="connsiteX15" fmla="*/ 3044826 w 4160838"/>
                <a:gd name="connsiteY15" fmla="*/ 2927354 h 2974978"/>
                <a:gd name="connsiteX16" fmla="*/ 3254376 w 4160838"/>
                <a:gd name="connsiteY16" fmla="*/ 2927354 h 2974978"/>
                <a:gd name="connsiteX17" fmla="*/ 3278188 w 4160838"/>
                <a:gd name="connsiteY17" fmla="*/ 2974978 h 2974978"/>
                <a:gd name="connsiteX18" fmla="*/ 4160838 w 4160838"/>
                <a:gd name="connsiteY18"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2806701 w 4160838"/>
                <a:gd name="connsiteY12" fmla="*/ 2346327 h 2974978"/>
                <a:gd name="connsiteX13" fmla="*/ 2816226 w 4160838"/>
                <a:gd name="connsiteY13" fmla="*/ 2589215 h 2974978"/>
                <a:gd name="connsiteX14" fmla="*/ 3040063 w 4160838"/>
                <a:gd name="connsiteY14" fmla="*/ 2598740 h 2974978"/>
                <a:gd name="connsiteX15" fmla="*/ 3044826 w 4160838"/>
                <a:gd name="connsiteY15" fmla="*/ 2927354 h 2974978"/>
                <a:gd name="connsiteX16" fmla="*/ 3254376 w 4160838"/>
                <a:gd name="connsiteY16" fmla="*/ 2927354 h 2974978"/>
                <a:gd name="connsiteX17" fmla="*/ 3278188 w 4160838"/>
                <a:gd name="connsiteY17" fmla="*/ 2974978 h 2974978"/>
                <a:gd name="connsiteX18" fmla="*/ 4160838 w 4160838"/>
                <a:gd name="connsiteY18"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2806701 w 4160838"/>
                <a:gd name="connsiteY12" fmla="*/ 2346327 h 2974978"/>
                <a:gd name="connsiteX13" fmla="*/ 2816226 w 4160838"/>
                <a:gd name="connsiteY13" fmla="*/ 2589215 h 2974978"/>
                <a:gd name="connsiteX14" fmla="*/ 3040063 w 4160838"/>
                <a:gd name="connsiteY14" fmla="*/ 2598740 h 2974978"/>
                <a:gd name="connsiteX15" fmla="*/ 3044826 w 4160838"/>
                <a:gd name="connsiteY15" fmla="*/ 2927354 h 2974978"/>
                <a:gd name="connsiteX16" fmla="*/ 3254376 w 4160838"/>
                <a:gd name="connsiteY16" fmla="*/ 2927354 h 2974978"/>
                <a:gd name="connsiteX17" fmla="*/ 3278188 w 4160838"/>
                <a:gd name="connsiteY17" fmla="*/ 2974978 h 2974978"/>
                <a:gd name="connsiteX18" fmla="*/ 4160838 w 4160838"/>
                <a:gd name="connsiteY18"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2816226 w 4160838"/>
                <a:gd name="connsiteY13" fmla="*/ 2589215 h 2974978"/>
                <a:gd name="connsiteX14" fmla="*/ 3040063 w 4160838"/>
                <a:gd name="connsiteY14" fmla="*/ 2598740 h 2974978"/>
                <a:gd name="connsiteX15" fmla="*/ 3044826 w 4160838"/>
                <a:gd name="connsiteY15" fmla="*/ 2927354 h 2974978"/>
                <a:gd name="connsiteX16" fmla="*/ 3254376 w 4160838"/>
                <a:gd name="connsiteY16" fmla="*/ 2927354 h 2974978"/>
                <a:gd name="connsiteX17" fmla="*/ 3278188 w 4160838"/>
                <a:gd name="connsiteY17" fmla="*/ 2974978 h 2974978"/>
                <a:gd name="connsiteX18" fmla="*/ 4160838 w 4160838"/>
                <a:gd name="connsiteY18"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2816226 w 4160838"/>
                <a:gd name="connsiteY13" fmla="*/ 2589215 h 2974978"/>
                <a:gd name="connsiteX14" fmla="*/ 3040063 w 4160838"/>
                <a:gd name="connsiteY14" fmla="*/ 2598740 h 2974978"/>
                <a:gd name="connsiteX15" fmla="*/ 3044826 w 4160838"/>
                <a:gd name="connsiteY15" fmla="*/ 2927354 h 2974978"/>
                <a:gd name="connsiteX16" fmla="*/ 3254376 w 4160838"/>
                <a:gd name="connsiteY16" fmla="*/ 2927354 h 2974978"/>
                <a:gd name="connsiteX17" fmla="*/ 3278188 w 4160838"/>
                <a:gd name="connsiteY17" fmla="*/ 2974978 h 2974978"/>
                <a:gd name="connsiteX18" fmla="*/ 4160838 w 4160838"/>
                <a:gd name="connsiteY18"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2816226 w 4160838"/>
                <a:gd name="connsiteY13" fmla="*/ 2589215 h 2974978"/>
                <a:gd name="connsiteX14" fmla="*/ 3040063 w 4160838"/>
                <a:gd name="connsiteY14" fmla="*/ 2598740 h 2974978"/>
                <a:gd name="connsiteX15" fmla="*/ 3044826 w 4160838"/>
                <a:gd name="connsiteY15" fmla="*/ 2927354 h 2974978"/>
                <a:gd name="connsiteX16" fmla="*/ 3254376 w 4160838"/>
                <a:gd name="connsiteY16" fmla="*/ 2927354 h 2974978"/>
                <a:gd name="connsiteX17" fmla="*/ 3278188 w 4160838"/>
                <a:gd name="connsiteY17" fmla="*/ 2974978 h 2974978"/>
                <a:gd name="connsiteX18" fmla="*/ 4160838 w 4160838"/>
                <a:gd name="connsiteY18"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2816226 w 4160838"/>
                <a:gd name="connsiteY14" fmla="*/ 2589215 h 2974978"/>
                <a:gd name="connsiteX15" fmla="*/ 3040063 w 4160838"/>
                <a:gd name="connsiteY15" fmla="*/ 2598740 h 2974978"/>
                <a:gd name="connsiteX16" fmla="*/ 3044826 w 4160838"/>
                <a:gd name="connsiteY16" fmla="*/ 2927354 h 2974978"/>
                <a:gd name="connsiteX17" fmla="*/ 3254376 w 4160838"/>
                <a:gd name="connsiteY17" fmla="*/ 2927354 h 2974978"/>
                <a:gd name="connsiteX18" fmla="*/ 3278188 w 4160838"/>
                <a:gd name="connsiteY18" fmla="*/ 2974978 h 2974978"/>
                <a:gd name="connsiteX19" fmla="*/ 4160838 w 4160838"/>
                <a:gd name="connsiteY19"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2816226 w 4160838"/>
                <a:gd name="connsiteY14" fmla="*/ 2589215 h 2974978"/>
                <a:gd name="connsiteX15" fmla="*/ 3040063 w 4160838"/>
                <a:gd name="connsiteY15" fmla="*/ 2598740 h 2974978"/>
                <a:gd name="connsiteX16" fmla="*/ 3044826 w 4160838"/>
                <a:gd name="connsiteY16" fmla="*/ 2927354 h 2974978"/>
                <a:gd name="connsiteX17" fmla="*/ 3254376 w 4160838"/>
                <a:gd name="connsiteY17" fmla="*/ 2927354 h 2974978"/>
                <a:gd name="connsiteX18" fmla="*/ 3278188 w 4160838"/>
                <a:gd name="connsiteY18" fmla="*/ 2974978 h 2974978"/>
                <a:gd name="connsiteX19" fmla="*/ 4160838 w 4160838"/>
                <a:gd name="connsiteY19"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2816226 w 4160838"/>
                <a:gd name="connsiteY14" fmla="*/ 2589215 h 2974978"/>
                <a:gd name="connsiteX15" fmla="*/ 3040063 w 4160838"/>
                <a:gd name="connsiteY15" fmla="*/ 2598740 h 2974978"/>
                <a:gd name="connsiteX16" fmla="*/ 3044826 w 4160838"/>
                <a:gd name="connsiteY16" fmla="*/ 2927354 h 2974978"/>
                <a:gd name="connsiteX17" fmla="*/ 3254376 w 4160838"/>
                <a:gd name="connsiteY17" fmla="*/ 2927354 h 2974978"/>
                <a:gd name="connsiteX18" fmla="*/ 3278188 w 4160838"/>
                <a:gd name="connsiteY18" fmla="*/ 2974978 h 2974978"/>
                <a:gd name="connsiteX19" fmla="*/ 4160838 w 4160838"/>
                <a:gd name="connsiteY19"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2816226 w 4160838"/>
                <a:gd name="connsiteY15" fmla="*/ 2589215 h 2974978"/>
                <a:gd name="connsiteX16" fmla="*/ 3040063 w 4160838"/>
                <a:gd name="connsiteY16" fmla="*/ 2598740 h 2974978"/>
                <a:gd name="connsiteX17" fmla="*/ 3044826 w 4160838"/>
                <a:gd name="connsiteY17" fmla="*/ 2927354 h 2974978"/>
                <a:gd name="connsiteX18" fmla="*/ 3254376 w 4160838"/>
                <a:gd name="connsiteY18" fmla="*/ 2927354 h 2974978"/>
                <a:gd name="connsiteX19" fmla="*/ 3278188 w 4160838"/>
                <a:gd name="connsiteY19" fmla="*/ 2974978 h 2974978"/>
                <a:gd name="connsiteX20" fmla="*/ 4160838 w 4160838"/>
                <a:gd name="connsiteY20"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2816226 w 4160838"/>
                <a:gd name="connsiteY15" fmla="*/ 2589215 h 2974978"/>
                <a:gd name="connsiteX16" fmla="*/ 3040063 w 4160838"/>
                <a:gd name="connsiteY16" fmla="*/ 2598740 h 2974978"/>
                <a:gd name="connsiteX17" fmla="*/ 3044826 w 4160838"/>
                <a:gd name="connsiteY17" fmla="*/ 2927354 h 2974978"/>
                <a:gd name="connsiteX18" fmla="*/ 3254376 w 4160838"/>
                <a:gd name="connsiteY18" fmla="*/ 2927354 h 2974978"/>
                <a:gd name="connsiteX19" fmla="*/ 3278188 w 4160838"/>
                <a:gd name="connsiteY19" fmla="*/ 2974978 h 2974978"/>
                <a:gd name="connsiteX20" fmla="*/ 4160838 w 4160838"/>
                <a:gd name="connsiteY20"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2816226 w 4160838"/>
                <a:gd name="connsiteY15" fmla="*/ 2589215 h 2974978"/>
                <a:gd name="connsiteX16" fmla="*/ 3040063 w 4160838"/>
                <a:gd name="connsiteY16" fmla="*/ 2598740 h 2974978"/>
                <a:gd name="connsiteX17" fmla="*/ 3044826 w 4160838"/>
                <a:gd name="connsiteY17" fmla="*/ 2927354 h 2974978"/>
                <a:gd name="connsiteX18" fmla="*/ 3254376 w 4160838"/>
                <a:gd name="connsiteY18" fmla="*/ 2927354 h 2974978"/>
                <a:gd name="connsiteX19" fmla="*/ 3278188 w 4160838"/>
                <a:gd name="connsiteY19" fmla="*/ 2974978 h 2974978"/>
                <a:gd name="connsiteX20" fmla="*/ 4160838 w 4160838"/>
                <a:gd name="connsiteY20"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1779992 w 4160838"/>
                <a:gd name="connsiteY15" fmla="*/ 2269953 h 2974978"/>
                <a:gd name="connsiteX16" fmla="*/ 2816226 w 4160838"/>
                <a:gd name="connsiteY16" fmla="*/ 2589215 h 2974978"/>
                <a:gd name="connsiteX17" fmla="*/ 3040063 w 4160838"/>
                <a:gd name="connsiteY17" fmla="*/ 2598740 h 2974978"/>
                <a:gd name="connsiteX18" fmla="*/ 3044826 w 4160838"/>
                <a:gd name="connsiteY18" fmla="*/ 2927354 h 2974978"/>
                <a:gd name="connsiteX19" fmla="*/ 3254376 w 4160838"/>
                <a:gd name="connsiteY19" fmla="*/ 2927354 h 2974978"/>
                <a:gd name="connsiteX20" fmla="*/ 3278188 w 4160838"/>
                <a:gd name="connsiteY20" fmla="*/ 2974978 h 2974978"/>
                <a:gd name="connsiteX21" fmla="*/ 4160838 w 4160838"/>
                <a:gd name="connsiteY21"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1779992 w 4160838"/>
                <a:gd name="connsiteY15" fmla="*/ 2269953 h 2974978"/>
                <a:gd name="connsiteX16" fmla="*/ 2816226 w 4160838"/>
                <a:gd name="connsiteY16" fmla="*/ 2589215 h 2974978"/>
                <a:gd name="connsiteX17" fmla="*/ 3040063 w 4160838"/>
                <a:gd name="connsiteY17" fmla="*/ 2598740 h 2974978"/>
                <a:gd name="connsiteX18" fmla="*/ 3044826 w 4160838"/>
                <a:gd name="connsiteY18" fmla="*/ 2927354 h 2974978"/>
                <a:gd name="connsiteX19" fmla="*/ 3254376 w 4160838"/>
                <a:gd name="connsiteY19" fmla="*/ 2927354 h 2974978"/>
                <a:gd name="connsiteX20" fmla="*/ 3278188 w 4160838"/>
                <a:gd name="connsiteY20" fmla="*/ 2974978 h 2974978"/>
                <a:gd name="connsiteX21" fmla="*/ 4160838 w 4160838"/>
                <a:gd name="connsiteY21"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1779992 w 4160838"/>
                <a:gd name="connsiteY15" fmla="*/ 2269953 h 2974978"/>
                <a:gd name="connsiteX16" fmla="*/ 2816226 w 4160838"/>
                <a:gd name="connsiteY16" fmla="*/ 2589215 h 2974978"/>
                <a:gd name="connsiteX17" fmla="*/ 3040063 w 4160838"/>
                <a:gd name="connsiteY17" fmla="*/ 2598740 h 2974978"/>
                <a:gd name="connsiteX18" fmla="*/ 3044826 w 4160838"/>
                <a:gd name="connsiteY18" fmla="*/ 2927354 h 2974978"/>
                <a:gd name="connsiteX19" fmla="*/ 3254376 w 4160838"/>
                <a:gd name="connsiteY19" fmla="*/ 2927354 h 2974978"/>
                <a:gd name="connsiteX20" fmla="*/ 3278188 w 4160838"/>
                <a:gd name="connsiteY20" fmla="*/ 2974978 h 2974978"/>
                <a:gd name="connsiteX21" fmla="*/ 4160838 w 4160838"/>
                <a:gd name="connsiteY21"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1779992 w 4160838"/>
                <a:gd name="connsiteY15" fmla="*/ 2269953 h 2974978"/>
                <a:gd name="connsiteX16" fmla="*/ 1794280 w 4160838"/>
                <a:gd name="connsiteY16" fmla="*/ 2489028 h 2974978"/>
                <a:gd name="connsiteX17" fmla="*/ 2816226 w 4160838"/>
                <a:gd name="connsiteY17" fmla="*/ 2589215 h 2974978"/>
                <a:gd name="connsiteX18" fmla="*/ 3040063 w 4160838"/>
                <a:gd name="connsiteY18" fmla="*/ 2598740 h 2974978"/>
                <a:gd name="connsiteX19" fmla="*/ 3044826 w 4160838"/>
                <a:gd name="connsiteY19" fmla="*/ 2927354 h 2974978"/>
                <a:gd name="connsiteX20" fmla="*/ 3254376 w 4160838"/>
                <a:gd name="connsiteY20" fmla="*/ 2927354 h 2974978"/>
                <a:gd name="connsiteX21" fmla="*/ 3278188 w 4160838"/>
                <a:gd name="connsiteY21" fmla="*/ 2974978 h 2974978"/>
                <a:gd name="connsiteX22" fmla="*/ 4160838 w 4160838"/>
                <a:gd name="connsiteY22"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1779992 w 4160838"/>
                <a:gd name="connsiteY15" fmla="*/ 2269953 h 2974978"/>
                <a:gd name="connsiteX16" fmla="*/ 1794280 w 4160838"/>
                <a:gd name="connsiteY16" fmla="*/ 2489028 h 2974978"/>
                <a:gd name="connsiteX17" fmla="*/ 2816226 w 4160838"/>
                <a:gd name="connsiteY17" fmla="*/ 2589215 h 2974978"/>
                <a:gd name="connsiteX18" fmla="*/ 3040063 w 4160838"/>
                <a:gd name="connsiteY18" fmla="*/ 2598740 h 2974978"/>
                <a:gd name="connsiteX19" fmla="*/ 3044826 w 4160838"/>
                <a:gd name="connsiteY19" fmla="*/ 2927354 h 2974978"/>
                <a:gd name="connsiteX20" fmla="*/ 3254376 w 4160838"/>
                <a:gd name="connsiteY20" fmla="*/ 2927354 h 2974978"/>
                <a:gd name="connsiteX21" fmla="*/ 3278188 w 4160838"/>
                <a:gd name="connsiteY21" fmla="*/ 2974978 h 2974978"/>
                <a:gd name="connsiteX22" fmla="*/ 4160838 w 4160838"/>
                <a:gd name="connsiteY22"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1779992 w 4160838"/>
                <a:gd name="connsiteY15" fmla="*/ 2269953 h 2974978"/>
                <a:gd name="connsiteX16" fmla="*/ 1794280 w 4160838"/>
                <a:gd name="connsiteY16" fmla="*/ 2489028 h 2974978"/>
                <a:gd name="connsiteX17" fmla="*/ 2816226 w 4160838"/>
                <a:gd name="connsiteY17" fmla="*/ 2589215 h 2974978"/>
                <a:gd name="connsiteX18" fmla="*/ 3040063 w 4160838"/>
                <a:gd name="connsiteY18" fmla="*/ 2598740 h 2974978"/>
                <a:gd name="connsiteX19" fmla="*/ 3044826 w 4160838"/>
                <a:gd name="connsiteY19" fmla="*/ 2927354 h 2974978"/>
                <a:gd name="connsiteX20" fmla="*/ 3254376 w 4160838"/>
                <a:gd name="connsiteY20" fmla="*/ 2927354 h 2974978"/>
                <a:gd name="connsiteX21" fmla="*/ 3278188 w 4160838"/>
                <a:gd name="connsiteY21" fmla="*/ 2974978 h 2974978"/>
                <a:gd name="connsiteX22" fmla="*/ 4160838 w 4160838"/>
                <a:gd name="connsiteY22"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1779992 w 4160838"/>
                <a:gd name="connsiteY15" fmla="*/ 2269953 h 2974978"/>
                <a:gd name="connsiteX16" fmla="*/ 1794280 w 4160838"/>
                <a:gd name="connsiteY16" fmla="*/ 2489028 h 2974978"/>
                <a:gd name="connsiteX17" fmla="*/ 2013355 w 4160838"/>
                <a:gd name="connsiteY17" fmla="*/ 2479503 h 2974978"/>
                <a:gd name="connsiteX18" fmla="*/ 2816226 w 4160838"/>
                <a:gd name="connsiteY18" fmla="*/ 2589215 h 2974978"/>
                <a:gd name="connsiteX19" fmla="*/ 3040063 w 4160838"/>
                <a:gd name="connsiteY19" fmla="*/ 2598740 h 2974978"/>
                <a:gd name="connsiteX20" fmla="*/ 3044826 w 4160838"/>
                <a:gd name="connsiteY20" fmla="*/ 2927354 h 2974978"/>
                <a:gd name="connsiteX21" fmla="*/ 3254376 w 4160838"/>
                <a:gd name="connsiteY21" fmla="*/ 2927354 h 2974978"/>
                <a:gd name="connsiteX22" fmla="*/ 3278188 w 4160838"/>
                <a:gd name="connsiteY22" fmla="*/ 2974978 h 2974978"/>
                <a:gd name="connsiteX23" fmla="*/ 4160838 w 4160838"/>
                <a:gd name="connsiteY23"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1779992 w 4160838"/>
                <a:gd name="connsiteY15" fmla="*/ 2269953 h 2974978"/>
                <a:gd name="connsiteX16" fmla="*/ 1794280 w 4160838"/>
                <a:gd name="connsiteY16" fmla="*/ 2489028 h 2974978"/>
                <a:gd name="connsiteX17" fmla="*/ 2013355 w 4160838"/>
                <a:gd name="connsiteY17" fmla="*/ 2479503 h 2974978"/>
                <a:gd name="connsiteX18" fmla="*/ 2816226 w 4160838"/>
                <a:gd name="connsiteY18" fmla="*/ 2589215 h 2974978"/>
                <a:gd name="connsiteX19" fmla="*/ 3040063 w 4160838"/>
                <a:gd name="connsiteY19" fmla="*/ 2598740 h 2974978"/>
                <a:gd name="connsiteX20" fmla="*/ 3044826 w 4160838"/>
                <a:gd name="connsiteY20" fmla="*/ 2927354 h 2974978"/>
                <a:gd name="connsiteX21" fmla="*/ 3254376 w 4160838"/>
                <a:gd name="connsiteY21" fmla="*/ 2927354 h 2974978"/>
                <a:gd name="connsiteX22" fmla="*/ 3278188 w 4160838"/>
                <a:gd name="connsiteY22" fmla="*/ 2974978 h 2974978"/>
                <a:gd name="connsiteX23" fmla="*/ 4160838 w 4160838"/>
                <a:gd name="connsiteY23"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1779992 w 4160838"/>
                <a:gd name="connsiteY15" fmla="*/ 2269953 h 2974978"/>
                <a:gd name="connsiteX16" fmla="*/ 1794280 w 4160838"/>
                <a:gd name="connsiteY16" fmla="*/ 2489028 h 2974978"/>
                <a:gd name="connsiteX17" fmla="*/ 2013355 w 4160838"/>
                <a:gd name="connsiteY17" fmla="*/ 2479503 h 2974978"/>
                <a:gd name="connsiteX18" fmla="*/ 2816226 w 4160838"/>
                <a:gd name="connsiteY18" fmla="*/ 2589215 h 2974978"/>
                <a:gd name="connsiteX19" fmla="*/ 3040063 w 4160838"/>
                <a:gd name="connsiteY19" fmla="*/ 2598740 h 2974978"/>
                <a:gd name="connsiteX20" fmla="*/ 3044826 w 4160838"/>
                <a:gd name="connsiteY20" fmla="*/ 2927354 h 2974978"/>
                <a:gd name="connsiteX21" fmla="*/ 3254376 w 4160838"/>
                <a:gd name="connsiteY21" fmla="*/ 2927354 h 2974978"/>
                <a:gd name="connsiteX22" fmla="*/ 3278188 w 4160838"/>
                <a:gd name="connsiteY22" fmla="*/ 2974978 h 2974978"/>
                <a:gd name="connsiteX23" fmla="*/ 4160838 w 4160838"/>
                <a:gd name="connsiteY23"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1779992 w 4160838"/>
                <a:gd name="connsiteY15" fmla="*/ 2269953 h 2974978"/>
                <a:gd name="connsiteX16" fmla="*/ 1794280 w 4160838"/>
                <a:gd name="connsiteY16" fmla="*/ 2489028 h 2974978"/>
                <a:gd name="connsiteX17" fmla="*/ 2013355 w 4160838"/>
                <a:gd name="connsiteY17" fmla="*/ 2479503 h 2974978"/>
                <a:gd name="connsiteX18" fmla="*/ 2027642 w 4160838"/>
                <a:gd name="connsiteY18" fmla="*/ 2631903 h 2974978"/>
                <a:gd name="connsiteX19" fmla="*/ 2816226 w 4160838"/>
                <a:gd name="connsiteY19" fmla="*/ 2589215 h 2974978"/>
                <a:gd name="connsiteX20" fmla="*/ 3040063 w 4160838"/>
                <a:gd name="connsiteY20" fmla="*/ 2598740 h 2974978"/>
                <a:gd name="connsiteX21" fmla="*/ 3044826 w 4160838"/>
                <a:gd name="connsiteY21" fmla="*/ 2927354 h 2974978"/>
                <a:gd name="connsiteX22" fmla="*/ 3254376 w 4160838"/>
                <a:gd name="connsiteY22" fmla="*/ 2927354 h 2974978"/>
                <a:gd name="connsiteX23" fmla="*/ 3278188 w 4160838"/>
                <a:gd name="connsiteY23" fmla="*/ 2974978 h 2974978"/>
                <a:gd name="connsiteX24" fmla="*/ 4160838 w 4160838"/>
                <a:gd name="connsiteY24"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1779992 w 4160838"/>
                <a:gd name="connsiteY15" fmla="*/ 2269953 h 2974978"/>
                <a:gd name="connsiteX16" fmla="*/ 1794280 w 4160838"/>
                <a:gd name="connsiteY16" fmla="*/ 2489028 h 2974978"/>
                <a:gd name="connsiteX17" fmla="*/ 2013355 w 4160838"/>
                <a:gd name="connsiteY17" fmla="*/ 2479503 h 2974978"/>
                <a:gd name="connsiteX18" fmla="*/ 2027642 w 4160838"/>
                <a:gd name="connsiteY18" fmla="*/ 2631903 h 2974978"/>
                <a:gd name="connsiteX19" fmla="*/ 2816226 w 4160838"/>
                <a:gd name="connsiteY19" fmla="*/ 2589215 h 2974978"/>
                <a:gd name="connsiteX20" fmla="*/ 3040063 w 4160838"/>
                <a:gd name="connsiteY20" fmla="*/ 2598740 h 2974978"/>
                <a:gd name="connsiteX21" fmla="*/ 3044826 w 4160838"/>
                <a:gd name="connsiteY21" fmla="*/ 2927354 h 2974978"/>
                <a:gd name="connsiteX22" fmla="*/ 3254376 w 4160838"/>
                <a:gd name="connsiteY22" fmla="*/ 2927354 h 2974978"/>
                <a:gd name="connsiteX23" fmla="*/ 3278188 w 4160838"/>
                <a:gd name="connsiteY23" fmla="*/ 2974978 h 2974978"/>
                <a:gd name="connsiteX24" fmla="*/ 4160838 w 4160838"/>
                <a:gd name="connsiteY24" fmla="*/ 2965451 h 2974978"/>
                <a:gd name="connsiteX0" fmla="*/ 0 w 4160838"/>
                <a:gd name="connsiteY0" fmla="*/ 0 h 2974978"/>
                <a:gd name="connsiteX1" fmla="*/ 177800 w 4160838"/>
                <a:gd name="connsiteY1" fmla="*/ 3176 h 2974978"/>
                <a:gd name="connsiteX2" fmla="*/ 206376 w 4160838"/>
                <a:gd name="connsiteY2" fmla="*/ 241302 h 2974978"/>
                <a:gd name="connsiteX3" fmla="*/ 434976 w 4160838"/>
                <a:gd name="connsiteY3" fmla="*/ 250827 h 2974978"/>
                <a:gd name="connsiteX4" fmla="*/ 449264 w 4160838"/>
                <a:gd name="connsiteY4" fmla="*/ 555626 h 2974978"/>
                <a:gd name="connsiteX5" fmla="*/ 658813 w 4160838"/>
                <a:gd name="connsiteY5" fmla="*/ 560390 h 2974978"/>
                <a:gd name="connsiteX6" fmla="*/ 668339 w 4160838"/>
                <a:gd name="connsiteY6" fmla="*/ 1041401 h 2974978"/>
                <a:gd name="connsiteX7" fmla="*/ 863601 w 4160838"/>
                <a:gd name="connsiteY7" fmla="*/ 1036640 h 2974978"/>
                <a:gd name="connsiteX8" fmla="*/ 877889 w 4160838"/>
                <a:gd name="connsiteY8" fmla="*/ 1236664 h 2974978"/>
                <a:gd name="connsiteX9" fmla="*/ 1094192 w 4160838"/>
                <a:gd name="connsiteY9" fmla="*/ 1236490 h 2974978"/>
                <a:gd name="connsiteX10" fmla="*/ 1108480 w 4160838"/>
                <a:gd name="connsiteY10" fmla="*/ 1760365 h 2974978"/>
                <a:gd name="connsiteX11" fmla="*/ 1322792 w 4160838"/>
                <a:gd name="connsiteY11" fmla="*/ 1755603 h 2974978"/>
                <a:gd name="connsiteX12" fmla="*/ 1344613 w 4160838"/>
                <a:gd name="connsiteY12" fmla="*/ 2036765 h 2974978"/>
                <a:gd name="connsiteX13" fmla="*/ 1560917 w 4160838"/>
                <a:gd name="connsiteY13" fmla="*/ 2036590 h 2974978"/>
                <a:gd name="connsiteX14" fmla="*/ 1560917 w 4160838"/>
                <a:gd name="connsiteY14" fmla="*/ 2260428 h 2974978"/>
                <a:gd name="connsiteX15" fmla="*/ 1779992 w 4160838"/>
                <a:gd name="connsiteY15" fmla="*/ 2269953 h 2974978"/>
                <a:gd name="connsiteX16" fmla="*/ 1794280 w 4160838"/>
                <a:gd name="connsiteY16" fmla="*/ 2489028 h 2974978"/>
                <a:gd name="connsiteX17" fmla="*/ 2013355 w 4160838"/>
                <a:gd name="connsiteY17" fmla="*/ 2479503 h 2974978"/>
                <a:gd name="connsiteX18" fmla="*/ 2027642 w 4160838"/>
                <a:gd name="connsiteY18" fmla="*/ 2631903 h 2974978"/>
                <a:gd name="connsiteX19" fmla="*/ 2816226 w 4160838"/>
                <a:gd name="connsiteY19" fmla="*/ 2589215 h 2974978"/>
                <a:gd name="connsiteX20" fmla="*/ 3040063 w 4160838"/>
                <a:gd name="connsiteY20" fmla="*/ 2598740 h 2974978"/>
                <a:gd name="connsiteX21" fmla="*/ 3044826 w 4160838"/>
                <a:gd name="connsiteY21" fmla="*/ 2927354 h 2974978"/>
                <a:gd name="connsiteX22" fmla="*/ 3254376 w 4160838"/>
                <a:gd name="connsiteY22" fmla="*/ 2927354 h 2974978"/>
                <a:gd name="connsiteX23" fmla="*/ 3278188 w 4160838"/>
                <a:gd name="connsiteY23" fmla="*/ 2974978 h 2974978"/>
                <a:gd name="connsiteX24" fmla="*/ 4160838 w 4160838"/>
                <a:gd name="connsiteY24" fmla="*/ 2965451 h 2974978"/>
                <a:gd name="connsiteX0" fmla="*/ 0 w 3278188"/>
                <a:gd name="connsiteY0" fmla="*/ 0 h 2974978"/>
                <a:gd name="connsiteX1" fmla="*/ 177800 w 3278188"/>
                <a:gd name="connsiteY1" fmla="*/ 3176 h 2974978"/>
                <a:gd name="connsiteX2" fmla="*/ 206376 w 3278188"/>
                <a:gd name="connsiteY2" fmla="*/ 241302 h 2974978"/>
                <a:gd name="connsiteX3" fmla="*/ 434976 w 3278188"/>
                <a:gd name="connsiteY3" fmla="*/ 250827 h 2974978"/>
                <a:gd name="connsiteX4" fmla="*/ 449264 w 3278188"/>
                <a:gd name="connsiteY4" fmla="*/ 555626 h 2974978"/>
                <a:gd name="connsiteX5" fmla="*/ 658813 w 3278188"/>
                <a:gd name="connsiteY5" fmla="*/ 560390 h 2974978"/>
                <a:gd name="connsiteX6" fmla="*/ 668339 w 3278188"/>
                <a:gd name="connsiteY6" fmla="*/ 1041401 h 2974978"/>
                <a:gd name="connsiteX7" fmla="*/ 863601 w 3278188"/>
                <a:gd name="connsiteY7" fmla="*/ 1036640 h 2974978"/>
                <a:gd name="connsiteX8" fmla="*/ 877889 w 3278188"/>
                <a:gd name="connsiteY8" fmla="*/ 1236664 h 2974978"/>
                <a:gd name="connsiteX9" fmla="*/ 1094192 w 3278188"/>
                <a:gd name="connsiteY9" fmla="*/ 1236490 h 2974978"/>
                <a:gd name="connsiteX10" fmla="*/ 1108480 w 3278188"/>
                <a:gd name="connsiteY10" fmla="*/ 1760365 h 2974978"/>
                <a:gd name="connsiteX11" fmla="*/ 1322792 w 3278188"/>
                <a:gd name="connsiteY11" fmla="*/ 1755603 h 2974978"/>
                <a:gd name="connsiteX12" fmla="*/ 1344613 w 3278188"/>
                <a:gd name="connsiteY12" fmla="*/ 2036765 h 2974978"/>
                <a:gd name="connsiteX13" fmla="*/ 1560917 w 3278188"/>
                <a:gd name="connsiteY13" fmla="*/ 2036590 h 2974978"/>
                <a:gd name="connsiteX14" fmla="*/ 1560917 w 3278188"/>
                <a:gd name="connsiteY14" fmla="*/ 2260428 h 2974978"/>
                <a:gd name="connsiteX15" fmla="*/ 1779992 w 3278188"/>
                <a:gd name="connsiteY15" fmla="*/ 2269953 h 2974978"/>
                <a:gd name="connsiteX16" fmla="*/ 1794280 w 3278188"/>
                <a:gd name="connsiteY16" fmla="*/ 2489028 h 2974978"/>
                <a:gd name="connsiteX17" fmla="*/ 2013355 w 3278188"/>
                <a:gd name="connsiteY17" fmla="*/ 2479503 h 2974978"/>
                <a:gd name="connsiteX18" fmla="*/ 2027642 w 3278188"/>
                <a:gd name="connsiteY18" fmla="*/ 2631903 h 2974978"/>
                <a:gd name="connsiteX19" fmla="*/ 2816226 w 3278188"/>
                <a:gd name="connsiteY19" fmla="*/ 2589215 h 2974978"/>
                <a:gd name="connsiteX20" fmla="*/ 3040063 w 3278188"/>
                <a:gd name="connsiteY20" fmla="*/ 2598740 h 2974978"/>
                <a:gd name="connsiteX21" fmla="*/ 3044826 w 3278188"/>
                <a:gd name="connsiteY21" fmla="*/ 2927354 h 2974978"/>
                <a:gd name="connsiteX22" fmla="*/ 3254376 w 3278188"/>
                <a:gd name="connsiteY22" fmla="*/ 2927354 h 2974978"/>
                <a:gd name="connsiteX23" fmla="*/ 3278188 w 3278188"/>
                <a:gd name="connsiteY23" fmla="*/ 2974978 h 2974978"/>
                <a:gd name="connsiteX0" fmla="*/ 0 w 3254376"/>
                <a:gd name="connsiteY0" fmla="*/ 0 h 2927913"/>
                <a:gd name="connsiteX1" fmla="*/ 177800 w 3254376"/>
                <a:gd name="connsiteY1" fmla="*/ 3176 h 2927913"/>
                <a:gd name="connsiteX2" fmla="*/ 206376 w 3254376"/>
                <a:gd name="connsiteY2" fmla="*/ 241302 h 2927913"/>
                <a:gd name="connsiteX3" fmla="*/ 434976 w 3254376"/>
                <a:gd name="connsiteY3" fmla="*/ 250827 h 2927913"/>
                <a:gd name="connsiteX4" fmla="*/ 449264 w 3254376"/>
                <a:gd name="connsiteY4" fmla="*/ 555626 h 2927913"/>
                <a:gd name="connsiteX5" fmla="*/ 658813 w 3254376"/>
                <a:gd name="connsiteY5" fmla="*/ 560390 h 2927913"/>
                <a:gd name="connsiteX6" fmla="*/ 668339 w 3254376"/>
                <a:gd name="connsiteY6" fmla="*/ 1041401 h 2927913"/>
                <a:gd name="connsiteX7" fmla="*/ 863601 w 3254376"/>
                <a:gd name="connsiteY7" fmla="*/ 1036640 h 2927913"/>
                <a:gd name="connsiteX8" fmla="*/ 877889 w 3254376"/>
                <a:gd name="connsiteY8" fmla="*/ 1236664 h 2927913"/>
                <a:gd name="connsiteX9" fmla="*/ 1094192 w 3254376"/>
                <a:gd name="connsiteY9" fmla="*/ 1236490 h 2927913"/>
                <a:gd name="connsiteX10" fmla="*/ 1108480 w 3254376"/>
                <a:gd name="connsiteY10" fmla="*/ 1760365 h 2927913"/>
                <a:gd name="connsiteX11" fmla="*/ 1322792 w 3254376"/>
                <a:gd name="connsiteY11" fmla="*/ 1755603 h 2927913"/>
                <a:gd name="connsiteX12" fmla="*/ 1344613 w 3254376"/>
                <a:gd name="connsiteY12" fmla="*/ 2036765 h 2927913"/>
                <a:gd name="connsiteX13" fmla="*/ 1560917 w 3254376"/>
                <a:gd name="connsiteY13" fmla="*/ 2036590 h 2927913"/>
                <a:gd name="connsiteX14" fmla="*/ 1560917 w 3254376"/>
                <a:gd name="connsiteY14" fmla="*/ 2260428 h 2927913"/>
                <a:gd name="connsiteX15" fmla="*/ 1779992 w 3254376"/>
                <a:gd name="connsiteY15" fmla="*/ 2269953 h 2927913"/>
                <a:gd name="connsiteX16" fmla="*/ 1794280 w 3254376"/>
                <a:gd name="connsiteY16" fmla="*/ 2489028 h 2927913"/>
                <a:gd name="connsiteX17" fmla="*/ 2013355 w 3254376"/>
                <a:gd name="connsiteY17" fmla="*/ 2479503 h 2927913"/>
                <a:gd name="connsiteX18" fmla="*/ 2027642 w 3254376"/>
                <a:gd name="connsiteY18" fmla="*/ 2631903 h 2927913"/>
                <a:gd name="connsiteX19" fmla="*/ 2816226 w 3254376"/>
                <a:gd name="connsiteY19" fmla="*/ 2589215 h 2927913"/>
                <a:gd name="connsiteX20" fmla="*/ 3040063 w 3254376"/>
                <a:gd name="connsiteY20" fmla="*/ 2598740 h 2927913"/>
                <a:gd name="connsiteX21" fmla="*/ 3044826 w 3254376"/>
                <a:gd name="connsiteY21" fmla="*/ 2927354 h 2927913"/>
                <a:gd name="connsiteX22" fmla="*/ 3254376 w 3254376"/>
                <a:gd name="connsiteY22" fmla="*/ 2927354 h 2927913"/>
                <a:gd name="connsiteX0" fmla="*/ 0 w 3044826"/>
                <a:gd name="connsiteY0" fmla="*/ 0 h 2927354"/>
                <a:gd name="connsiteX1" fmla="*/ 177800 w 3044826"/>
                <a:gd name="connsiteY1" fmla="*/ 3176 h 2927354"/>
                <a:gd name="connsiteX2" fmla="*/ 206376 w 3044826"/>
                <a:gd name="connsiteY2" fmla="*/ 241302 h 2927354"/>
                <a:gd name="connsiteX3" fmla="*/ 434976 w 3044826"/>
                <a:gd name="connsiteY3" fmla="*/ 250827 h 2927354"/>
                <a:gd name="connsiteX4" fmla="*/ 449264 w 3044826"/>
                <a:gd name="connsiteY4" fmla="*/ 555626 h 2927354"/>
                <a:gd name="connsiteX5" fmla="*/ 658813 w 3044826"/>
                <a:gd name="connsiteY5" fmla="*/ 560390 h 2927354"/>
                <a:gd name="connsiteX6" fmla="*/ 668339 w 3044826"/>
                <a:gd name="connsiteY6" fmla="*/ 1041401 h 2927354"/>
                <a:gd name="connsiteX7" fmla="*/ 863601 w 3044826"/>
                <a:gd name="connsiteY7" fmla="*/ 1036640 h 2927354"/>
                <a:gd name="connsiteX8" fmla="*/ 877889 w 3044826"/>
                <a:gd name="connsiteY8" fmla="*/ 1236664 h 2927354"/>
                <a:gd name="connsiteX9" fmla="*/ 1094192 w 3044826"/>
                <a:gd name="connsiteY9" fmla="*/ 1236490 h 2927354"/>
                <a:gd name="connsiteX10" fmla="*/ 1108480 w 3044826"/>
                <a:gd name="connsiteY10" fmla="*/ 1760365 h 2927354"/>
                <a:gd name="connsiteX11" fmla="*/ 1322792 w 3044826"/>
                <a:gd name="connsiteY11" fmla="*/ 1755603 h 2927354"/>
                <a:gd name="connsiteX12" fmla="*/ 1344613 w 3044826"/>
                <a:gd name="connsiteY12" fmla="*/ 2036765 h 2927354"/>
                <a:gd name="connsiteX13" fmla="*/ 1560917 w 3044826"/>
                <a:gd name="connsiteY13" fmla="*/ 2036590 h 2927354"/>
                <a:gd name="connsiteX14" fmla="*/ 1560917 w 3044826"/>
                <a:gd name="connsiteY14" fmla="*/ 2260428 h 2927354"/>
                <a:gd name="connsiteX15" fmla="*/ 1779992 w 3044826"/>
                <a:gd name="connsiteY15" fmla="*/ 2269953 h 2927354"/>
                <a:gd name="connsiteX16" fmla="*/ 1794280 w 3044826"/>
                <a:gd name="connsiteY16" fmla="*/ 2489028 h 2927354"/>
                <a:gd name="connsiteX17" fmla="*/ 2013355 w 3044826"/>
                <a:gd name="connsiteY17" fmla="*/ 2479503 h 2927354"/>
                <a:gd name="connsiteX18" fmla="*/ 2027642 w 3044826"/>
                <a:gd name="connsiteY18" fmla="*/ 2631903 h 2927354"/>
                <a:gd name="connsiteX19" fmla="*/ 2816226 w 3044826"/>
                <a:gd name="connsiteY19" fmla="*/ 2589215 h 2927354"/>
                <a:gd name="connsiteX20" fmla="*/ 3040063 w 3044826"/>
                <a:gd name="connsiteY20" fmla="*/ 2598740 h 2927354"/>
                <a:gd name="connsiteX21" fmla="*/ 3044826 w 3044826"/>
                <a:gd name="connsiteY21" fmla="*/ 2927354 h 2927354"/>
                <a:gd name="connsiteX0" fmla="*/ 0 w 3040063"/>
                <a:gd name="connsiteY0" fmla="*/ 0 h 2634662"/>
                <a:gd name="connsiteX1" fmla="*/ 177800 w 3040063"/>
                <a:gd name="connsiteY1" fmla="*/ 3176 h 2634662"/>
                <a:gd name="connsiteX2" fmla="*/ 206376 w 3040063"/>
                <a:gd name="connsiteY2" fmla="*/ 241302 h 2634662"/>
                <a:gd name="connsiteX3" fmla="*/ 434976 w 3040063"/>
                <a:gd name="connsiteY3" fmla="*/ 250827 h 2634662"/>
                <a:gd name="connsiteX4" fmla="*/ 449264 w 3040063"/>
                <a:gd name="connsiteY4" fmla="*/ 555626 h 2634662"/>
                <a:gd name="connsiteX5" fmla="*/ 658813 w 3040063"/>
                <a:gd name="connsiteY5" fmla="*/ 560390 h 2634662"/>
                <a:gd name="connsiteX6" fmla="*/ 668339 w 3040063"/>
                <a:gd name="connsiteY6" fmla="*/ 1041401 h 2634662"/>
                <a:gd name="connsiteX7" fmla="*/ 863601 w 3040063"/>
                <a:gd name="connsiteY7" fmla="*/ 1036640 h 2634662"/>
                <a:gd name="connsiteX8" fmla="*/ 877889 w 3040063"/>
                <a:gd name="connsiteY8" fmla="*/ 1236664 h 2634662"/>
                <a:gd name="connsiteX9" fmla="*/ 1094192 w 3040063"/>
                <a:gd name="connsiteY9" fmla="*/ 1236490 h 2634662"/>
                <a:gd name="connsiteX10" fmla="*/ 1108480 w 3040063"/>
                <a:gd name="connsiteY10" fmla="*/ 1760365 h 2634662"/>
                <a:gd name="connsiteX11" fmla="*/ 1322792 w 3040063"/>
                <a:gd name="connsiteY11" fmla="*/ 1755603 h 2634662"/>
                <a:gd name="connsiteX12" fmla="*/ 1344613 w 3040063"/>
                <a:gd name="connsiteY12" fmla="*/ 2036765 h 2634662"/>
                <a:gd name="connsiteX13" fmla="*/ 1560917 w 3040063"/>
                <a:gd name="connsiteY13" fmla="*/ 2036590 h 2634662"/>
                <a:gd name="connsiteX14" fmla="*/ 1560917 w 3040063"/>
                <a:gd name="connsiteY14" fmla="*/ 2260428 h 2634662"/>
                <a:gd name="connsiteX15" fmla="*/ 1779992 w 3040063"/>
                <a:gd name="connsiteY15" fmla="*/ 2269953 h 2634662"/>
                <a:gd name="connsiteX16" fmla="*/ 1794280 w 3040063"/>
                <a:gd name="connsiteY16" fmla="*/ 2489028 h 2634662"/>
                <a:gd name="connsiteX17" fmla="*/ 2013355 w 3040063"/>
                <a:gd name="connsiteY17" fmla="*/ 2479503 h 2634662"/>
                <a:gd name="connsiteX18" fmla="*/ 2027642 w 3040063"/>
                <a:gd name="connsiteY18" fmla="*/ 2631903 h 2634662"/>
                <a:gd name="connsiteX19" fmla="*/ 2816226 w 3040063"/>
                <a:gd name="connsiteY19" fmla="*/ 2589215 h 2634662"/>
                <a:gd name="connsiteX20" fmla="*/ 3040063 w 3040063"/>
                <a:gd name="connsiteY20" fmla="*/ 2598740 h 2634662"/>
                <a:gd name="connsiteX0" fmla="*/ 0 w 2816226"/>
                <a:gd name="connsiteY0" fmla="*/ 0 h 2634662"/>
                <a:gd name="connsiteX1" fmla="*/ 177800 w 2816226"/>
                <a:gd name="connsiteY1" fmla="*/ 3176 h 2634662"/>
                <a:gd name="connsiteX2" fmla="*/ 206376 w 2816226"/>
                <a:gd name="connsiteY2" fmla="*/ 241302 h 2634662"/>
                <a:gd name="connsiteX3" fmla="*/ 434976 w 2816226"/>
                <a:gd name="connsiteY3" fmla="*/ 250827 h 2634662"/>
                <a:gd name="connsiteX4" fmla="*/ 449264 w 2816226"/>
                <a:gd name="connsiteY4" fmla="*/ 555626 h 2634662"/>
                <a:gd name="connsiteX5" fmla="*/ 658813 w 2816226"/>
                <a:gd name="connsiteY5" fmla="*/ 560390 h 2634662"/>
                <a:gd name="connsiteX6" fmla="*/ 668339 w 2816226"/>
                <a:gd name="connsiteY6" fmla="*/ 1041401 h 2634662"/>
                <a:gd name="connsiteX7" fmla="*/ 863601 w 2816226"/>
                <a:gd name="connsiteY7" fmla="*/ 1036640 h 2634662"/>
                <a:gd name="connsiteX8" fmla="*/ 877889 w 2816226"/>
                <a:gd name="connsiteY8" fmla="*/ 1236664 h 2634662"/>
                <a:gd name="connsiteX9" fmla="*/ 1094192 w 2816226"/>
                <a:gd name="connsiteY9" fmla="*/ 1236490 h 2634662"/>
                <a:gd name="connsiteX10" fmla="*/ 1108480 w 2816226"/>
                <a:gd name="connsiteY10" fmla="*/ 1760365 h 2634662"/>
                <a:gd name="connsiteX11" fmla="*/ 1322792 w 2816226"/>
                <a:gd name="connsiteY11" fmla="*/ 1755603 h 2634662"/>
                <a:gd name="connsiteX12" fmla="*/ 1344613 w 2816226"/>
                <a:gd name="connsiteY12" fmla="*/ 2036765 h 2634662"/>
                <a:gd name="connsiteX13" fmla="*/ 1560917 w 2816226"/>
                <a:gd name="connsiteY13" fmla="*/ 2036590 h 2634662"/>
                <a:gd name="connsiteX14" fmla="*/ 1560917 w 2816226"/>
                <a:gd name="connsiteY14" fmla="*/ 2260428 h 2634662"/>
                <a:gd name="connsiteX15" fmla="*/ 1779992 w 2816226"/>
                <a:gd name="connsiteY15" fmla="*/ 2269953 h 2634662"/>
                <a:gd name="connsiteX16" fmla="*/ 1794280 w 2816226"/>
                <a:gd name="connsiteY16" fmla="*/ 2489028 h 2634662"/>
                <a:gd name="connsiteX17" fmla="*/ 2013355 w 2816226"/>
                <a:gd name="connsiteY17" fmla="*/ 2479503 h 2634662"/>
                <a:gd name="connsiteX18" fmla="*/ 2027642 w 2816226"/>
                <a:gd name="connsiteY18" fmla="*/ 2631903 h 2634662"/>
                <a:gd name="connsiteX19" fmla="*/ 2816226 w 2816226"/>
                <a:gd name="connsiteY19" fmla="*/ 2589215 h 2634662"/>
                <a:gd name="connsiteX0" fmla="*/ 0 w 2435226"/>
                <a:gd name="connsiteY0" fmla="*/ 0 h 2637201"/>
                <a:gd name="connsiteX1" fmla="*/ 177800 w 2435226"/>
                <a:gd name="connsiteY1" fmla="*/ 3176 h 2637201"/>
                <a:gd name="connsiteX2" fmla="*/ 206376 w 2435226"/>
                <a:gd name="connsiteY2" fmla="*/ 241302 h 2637201"/>
                <a:gd name="connsiteX3" fmla="*/ 434976 w 2435226"/>
                <a:gd name="connsiteY3" fmla="*/ 250827 h 2637201"/>
                <a:gd name="connsiteX4" fmla="*/ 449264 w 2435226"/>
                <a:gd name="connsiteY4" fmla="*/ 555626 h 2637201"/>
                <a:gd name="connsiteX5" fmla="*/ 658813 w 2435226"/>
                <a:gd name="connsiteY5" fmla="*/ 560390 h 2637201"/>
                <a:gd name="connsiteX6" fmla="*/ 668339 w 2435226"/>
                <a:gd name="connsiteY6" fmla="*/ 1041401 h 2637201"/>
                <a:gd name="connsiteX7" fmla="*/ 863601 w 2435226"/>
                <a:gd name="connsiteY7" fmla="*/ 1036640 h 2637201"/>
                <a:gd name="connsiteX8" fmla="*/ 877889 w 2435226"/>
                <a:gd name="connsiteY8" fmla="*/ 1236664 h 2637201"/>
                <a:gd name="connsiteX9" fmla="*/ 1094192 w 2435226"/>
                <a:gd name="connsiteY9" fmla="*/ 1236490 h 2637201"/>
                <a:gd name="connsiteX10" fmla="*/ 1108480 w 2435226"/>
                <a:gd name="connsiteY10" fmla="*/ 1760365 h 2637201"/>
                <a:gd name="connsiteX11" fmla="*/ 1322792 w 2435226"/>
                <a:gd name="connsiteY11" fmla="*/ 1755603 h 2637201"/>
                <a:gd name="connsiteX12" fmla="*/ 1344613 w 2435226"/>
                <a:gd name="connsiteY12" fmla="*/ 2036765 h 2637201"/>
                <a:gd name="connsiteX13" fmla="*/ 1560917 w 2435226"/>
                <a:gd name="connsiteY13" fmla="*/ 2036590 h 2637201"/>
                <a:gd name="connsiteX14" fmla="*/ 1560917 w 2435226"/>
                <a:gd name="connsiteY14" fmla="*/ 2260428 h 2637201"/>
                <a:gd name="connsiteX15" fmla="*/ 1779992 w 2435226"/>
                <a:gd name="connsiteY15" fmla="*/ 2269953 h 2637201"/>
                <a:gd name="connsiteX16" fmla="*/ 1794280 w 2435226"/>
                <a:gd name="connsiteY16" fmla="*/ 2489028 h 2637201"/>
                <a:gd name="connsiteX17" fmla="*/ 2013355 w 2435226"/>
                <a:gd name="connsiteY17" fmla="*/ 2479503 h 2637201"/>
                <a:gd name="connsiteX18" fmla="*/ 2027642 w 2435226"/>
                <a:gd name="connsiteY18" fmla="*/ 2631903 h 2637201"/>
                <a:gd name="connsiteX19" fmla="*/ 2435226 w 2435226"/>
                <a:gd name="connsiteY19" fmla="*/ 2632078 h 2637201"/>
                <a:gd name="connsiteX0" fmla="*/ 0 w 2435226"/>
                <a:gd name="connsiteY0" fmla="*/ 0 h 2640249"/>
                <a:gd name="connsiteX1" fmla="*/ 177800 w 2435226"/>
                <a:gd name="connsiteY1" fmla="*/ 3176 h 2640249"/>
                <a:gd name="connsiteX2" fmla="*/ 206376 w 2435226"/>
                <a:gd name="connsiteY2" fmla="*/ 241302 h 2640249"/>
                <a:gd name="connsiteX3" fmla="*/ 434976 w 2435226"/>
                <a:gd name="connsiteY3" fmla="*/ 250827 h 2640249"/>
                <a:gd name="connsiteX4" fmla="*/ 449264 w 2435226"/>
                <a:gd name="connsiteY4" fmla="*/ 555626 h 2640249"/>
                <a:gd name="connsiteX5" fmla="*/ 658813 w 2435226"/>
                <a:gd name="connsiteY5" fmla="*/ 560390 h 2640249"/>
                <a:gd name="connsiteX6" fmla="*/ 668339 w 2435226"/>
                <a:gd name="connsiteY6" fmla="*/ 1041401 h 2640249"/>
                <a:gd name="connsiteX7" fmla="*/ 863601 w 2435226"/>
                <a:gd name="connsiteY7" fmla="*/ 1036640 h 2640249"/>
                <a:gd name="connsiteX8" fmla="*/ 877889 w 2435226"/>
                <a:gd name="connsiteY8" fmla="*/ 1236664 h 2640249"/>
                <a:gd name="connsiteX9" fmla="*/ 1094192 w 2435226"/>
                <a:gd name="connsiteY9" fmla="*/ 1236490 h 2640249"/>
                <a:gd name="connsiteX10" fmla="*/ 1108480 w 2435226"/>
                <a:gd name="connsiteY10" fmla="*/ 1760365 h 2640249"/>
                <a:gd name="connsiteX11" fmla="*/ 1322792 w 2435226"/>
                <a:gd name="connsiteY11" fmla="*/ 1755603 h 2640249"/>
                <a:gd name="connsiteX12" fmla="*/ 1344613 w 2435226"/>
                <a:gd name="connsiteY12" fmla="*/ 2036765 h 2640249"/>
                <a:gd name="connsiteX13" fmla="*/ 1560917 w 2435226"/>
                <a:gd name="connsiteY13" fmla="*/ 2036590 h 2640249"/>
                <a:gd name="connsiteX14" fmla="*/ 1560917 w 2435226"/>
                <a:gd name="connsiteY14" fmla="*/ 2260428 h 2640249"/>
                <a:gd name="connsiteX15" fmla="*/ 1779992 w 2435226"/>
                <a:gd name="connsiteY15" fmla="*/ 2269953 h 2640249"/>
                <a:gd name="connsiteX16" fmla="*/ 1794280 w 2435226"/>
                <a:gd name="connsiteY16" fmla="*/ 2489028 h 2640249"/>
                <a:gd name="connsiteX17" fmla="*/ 2013355 w 2435226"/>
                <a:gd name="connsiteY17" fmla="*/ 2479503 h 2640249"/>
                <a:gd name="connsiteX18" fmla="*/ 2027642 w 2435226"/>
                <a:gd name="connsiteY18" fmla="*/ 2631903 h 2640249"/>
                <a:gd name="connsiteX19" fmla="*/ 2435226 w 2435226"/>
                <a:gd name="connsiteY19" fmla="*/ 2632078 h 2640249"/>
                <a:gd name="connsiteX0" fmla="*/ 0 w 2435226"/>
                <a:gd name="connsiteY0" fmla="*/ 0 h 2632115"/>
                <a:gd name="connsiteX1" fmla="*/ 177800 w 2435226"/>
                <a:gd name="connsiteY1" fmla="*/ 3176 h 2632115"/>
                <a:gd name="connsiteX2" fmla="*/ 206376 w 2435226"/>
                <a:gd name="connsiteY2" fmla="*/ 241302 h 2632115"/>
                <a:gd name="connsiteX3" fmla="*/ 434976 w 2435226"/>
                <a:gd name="connsiteY3" fmla="*/ 250827 h 2632115"/>
                <a:gd name="connsiteX4" fmla="*/ 449264 w 2435226"/>
                <a:gd name="connsiteY4" fmla="*/ 555626 h 2632115"/>
                <a:gd name="connsiteX5" fmla="*/ 658813 w 2435226"/>
                <a:gd name="connsiteY5" fmla="*/ 560390 h 2632115"/>
                <a:gd name="connsiteX6" fmla="*/ 668339 w 2435226"/>
                <a:gd name="connsiteY6" fmla="*/ 1041401 h 2632115"/>
                <a:gd name="connsiteX7" fmla="*/ 863601 w 2435226"/>
                <a:gd name="connsiteY7" fmla="*/ 1036640 h 2632115"/>
                <a:gd name="connsiteX8" fmla="*/ 877889 w 2435226"/>
                <a:gd name="connsiteY8" fmla="*/ 1236664 h 2632115"/>
                <a:gd name="connsiteX9" fmla="*/ 1094192 w 2435226"/>
                <a:gd name="connsiteY9" fmla="*/ 1236490 h 2632115"/>
                <a:gd name="connsiteX10" fmla="*/ 1108480 w 2435226"/>
                <a:gd name="connsiteY10" fmla="*/ 1760365 h 2632115"/>
                <a:gd name="connsiteX11" fmla="*/ 1322792 w 2435226"/>
                <a:gd name="connsiteY11" fmla="*/ 1755603 h 2632115"/>
                <a:gd name="connsiteX12" fmla="*/ 1344613 w 2435226"/>
                <a:gd name="connsiteY12" fmla="*/ 2036765 h 2632115"/>
                <a:gd name="connsiteX13" fmla="*/ 1560917 w 2435226"/>
                <a:gd name="connsiteY13" fmla="*/ 2036590 h 2632115"/>
                <a:gd name="connsiteX14" fmla="*/ 1560917 w 2435226"/>
                <a:gd name="connsiteY14" fmla="*/ 2260428 h 2632115"/>
                <a:gd name="connsiteX15" fmla="*/ 1779992 w 2435226"/>
                <a:gd name="connsiteY15" fmla="*/ 2269953 h 2632115"/>
                <a:gd name="connsiteX16" fmla="*/ 1794280 w 2435226"/>
                <a:gd name="connsiteY16" fmla="*/ 2489028 h 2632115"/>
                <a:gd name="connsiteX17" fmla="*/ 2013355 w 2435226"/>
                <a:gd name="connsiteY17" fmla="*/ 2479503 h 2632115"/>
                <a:gd name="connsiteX18" fmla="*/ 2027642 w 2435226"/>
                <a:gd name="connsiteY18" fmla="*/ 2631903 h 2632115"/>
                <a:gd name="connsiteX19" fmla="*/ 2435226 w 2435226"/>
                <a:gd name="connsiteY19" fmla="*/ 2632078 h 263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5226" h="2632115">
                  <a:moveTo>
                    <a:pt x="0" y="0"/>
                  </a:moveTo>
                  <a:cubicBezTo>
                    <a:pt x="54504" y="7408"/>
                    <a:pt x="123296" y="-4232"/>
                    <a:pt x="177800" y="3176"/>
                  </a:cubicBezTo>
                  <a:cubicBezTo>
                    <a:pt x="206375" y="7939"/>
                    <a:pt x="177801" y="236539"/>
                    <a:pt x="206376" y="241302"/>
                  </a:cubicBezTo>
                  <a:lnTo>
                    <a:pt x="434976" y="250827"/>
                  </a:lnTo>
                  <a:cubicBezTo>
                    <a:pt x="434975" y="331789"/>
                    <a:pt x="406402" y="550864"/>
                    <a:pt x="449264" y="555626"/>
                  </a:cubicBezTo>
                  <a:cubicBezTo>
                    <a:pt x="583408" y="550864"/>
                    <a:pt x="495037" y="565152"/>
                    <a:pt x="658813" y="560390"/>
                  </a:cubicBezTo>
                  <a:cubicBezTo>
                    <a:pt x="672306" y="1035053"/>
                    <a:pt x="654581" y="850107"/>
                    <a:pt x="668339" y="1041401"/>
                  </a:cubicBezTo>
                  <a:cubicBezTo>
                    <a:pt x="800895" y="1046164"/>
                    <a:pt x="739511" y="1035053"/>
                    <a:pt x="863601" y="1036640"/>
                  </a:cubicBezTo>
                  <a:cubicBezTo>
                    <a:pt x="869157" y="1381921"/>
                    <a:pt x="865719" y="1112045"/>
                    <a:pt x="877889" y="1236664"/>
                  </a:cubicBezTo>
                  <a:cubicBezTo>
                    <a:pt x="999665" y="1238222"/>
                    <a:pt x="977510" y="1227759"/>
                    <a:pt x="1094192" y="1236490"/>
                  </a:cubicBezTo>
                  <a:cubicBezTo>
                    <a:pt x="1100873" y="1531736"/>
                    <a:pt x="1094525" y="1480142"/>
                    <a:pt x="1108480" y="1760365"/>
                  </a:cubicBezTo>
                  <a:lnTo>
                    <a:pt x="1322792" y="1755603"/>
                  </a:lnTo>
                  <a:cubicBezTo>
                    <a:pt x="1329604" y="1838975"/>
                    <a:pt x="1324307" y="1785910"/>
                    <a:pt x="1344613" y="2036765"/>
                  </a:cubicBezTo>
                  <a:cubicBezTo>
                    <a:pt x="1454944" y="2030415"/>
                    <a:pt x="1448998" y="2039765"/>
                    <a:pt x="1560917" y="2036590"/>
                  </a:cubicBezTo>
                  <a:cubicBezTo>
                    <a:pt x="1566805" y="2105617"/>
                    <a:pt x="1556486" y="2168324"/>
                    <a:pt x="1560917" y="2260428"/>
                  </a:cubicBezTo>
                  <a:cubicBezTo>
                    <a:pt x="1635529" y="2261222"/>
                    <a:pt x="1637449" y="2253255"/>
                    <a:pt x="1779992" y="2269953"/>
                  </a:cubicBezTo>
                  <a:cubicBezTo>
                    <a:pt x="1785549" y="2300910"/>
                    <a:pt x="1783499" y="2407243"/>
                    <a:pt x="1794280" y="2489028"/>
                  </a:cubicBezTo>
                  <a:cubicBezTo>
                    <a:pt x="1948268" y="2478710"/>
                    <a:pt x="1904944" y="2486617"/>
                    <a:pt x="2013355" y="2479503"/>
                  </a:cubicBezTo>
                  <a:cubicBezTo>
                    <a:pt x="2018911" y="2574753"/>
                    <a:pt x="2027180" y="2556468"/>
                    <a:pt x="2027642" y="2631903"/>
                  </a:cubicBezTo>
                  <a:cubicBezTo>
                    <a:pt x="2242416" y="2621613"/>
                    <a:pt x="2233152" y="2632843"/>
                    <a:pt x="2435226" y="2632078"/>
                  </a:cubicBezTo>
                </a:path>
              </a:pathLst>
            </a:custGeom>
            <a:ln w="19050">
              <a:solidFill>
                <a:schemeClr val="bg2">
                  <a:lumMod val="50000"/>
                </a:schemeClr>
              </a:solidFill>
              <a:prstDash val="sysDash"/>
            </a:ln>
          </p:spPr>
          <p:txBody>
            <a:bodyPr wrap="none" lIns="0" tIns="0" rIns="0" bIns="0" anchor="ctr">
              <a:spAutoFit/>
            </a:bodyPr>
            <a:lstStyle/>
            <a:p>
              <a:pPr algn="ctr" fontAlgn="base">
                <a:spcBef>
                  <a:spcPct val="50000"/>
                </a:spcBef>
                <a:spcAft>
                  <a:spcPct val="50000"/>
                </a:spcAft>
                <a:defRPr/>
              </a:pPr>
              <a:endParaRPr lang="en-US" sz="2200" dirty="0">
                <a:solidFill>
                  <a:srgbClr val="000000"/>
                </a:solidFill>
                <a:cs typeface="Arial" charset="0"/>
              </a:endParaRPr>
            </a:p>
          </p:txBody>
        </p:sp>
        <p:sp>
          <p:nvSpPr>
            <p:cNvPr id="107607" name="Rectangle 26"/>
            <p:cNvSpPr>
              <a:spLocks noChangeArrowheads="1"/>
            </p:cNvSpPr>
            <p:nvPr/>
          </p:nvSpPr>
          <p:spPr bwMode="auto">
            <a:xfrm>
              <a:off x="2555171" y="3249799"/>
              <a:ext cx="584104" cy="30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000" b="1" dirty="0">
                  <a:solidFill>
                    <a:srgbClr val="000000"/>
                  </a:solidFill>
                </a:rPr>
                <a:t>Плацебо (</a:t>
              </a:r>
              <a:r>
                <a:rPr lang="en-US" altLang="de-DE" sz="1000" b="1" dirty="0">
                  <a:solidFill>
                    <a:srgbClr val="000000"/>
                  </a:solidFill>
                </a:rPr>
                <a:t>n = 98)</a:t>
              </a:r>
            </a:p>
          </p:txBody>
        </p:sp>
        <p:sp>
          <p:nvSpPr>
            <p:cNvPr id="107608" name="Rectangle 26"/>
            <p:cNvSpPr>
              <a:spLocks noChangeArrowheads="1"/>
            </p:cNvSpPr>
            <p:nvPr/>
          </p:nvSpPr>
          <p:spPr bwMode="auto">
            <a:xfrm>
              <a:off x="1109602" y="3464878"/>
              <a:ext cx="900914" cy="30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zh-CN" sz="1000" b="1" dirty="0" err="1" smtClean="0">
                  <a:solidFill>
                    <a:srgbClr val="000000"/>
                  </a:solidFill>
                </a:rPr>
                <a:t>Рацекадотрил</a:t>
              </a:r>
              <a:endParaRPr lang="ru-RU" altLang="zh-CN" sz="1000" b="1" dirty="0">
                <a:solidFill>
                  <a:srgbClr val="000000"/>
                </a:solidFill>
              </a:endParaRPr>
            </a:p>
            <a:p>
              <a:pPr algn="ctr" eaLnBrk="1" fontAlgn="base" hangingPunct="1">
                <a:spcBef>
                  <a:spcPct val="0"/>
                </a:spcBef>
                <a:spcAft>
                  <a:spcPct val="0"/>
                </a:spcAft>
              </a:pPr>
              <a:r>
                <a:rPr lang="en-US" altLang="de-DE" sz="1000" b="1" dirty="0">
                  <a:solidFill>
                    <a:srgbClr val="000000"/>
                  </a:solidFill>
                </a:rPr>
                <a:t>(n = 95)</a:t>
              </a:r>
            </a:p>
          </p:txBody>
        </p:sp>
      </p:grpSp>
      <p:sp>
        <p:nvSpPr>
          <p:cNvPr id="107557" name="Rectangle 59"/>
          <p:cNvSpPr>
            <a:spLocks noChangeArrowheads="1"/>
          </p:cNvSpPr>
          <p:nvPr/>
        </p:nvSpPr>
        <p:spPr bwMode="auto">
          <a:xfrm>
            <a:off x="2275569" y="2495499"/>
            <a:ext cx="803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de-DE" sz="1200" i="1" dirty="0">
                <a:solidFill>
                  <a:srgbClr val="000000"/>
                </a:solidFill>
                <a:latin typeface="Georgia" panose="02040502050405020303" pitchFamily="18" charset="0"/>
              </a:rPr>
              <a:t>P</a:t>
            </a:r>
            <a:r>
              <a:rPr lang="en-GB" altLang="de-DE" sz="1200" dirty="0">
                <a:solidFill>
                  <a:srgbClr val="000000"/>
                </a:solidFill>
                <a:latin typeface="Georgia" panose="02040502050405020303" pitchFamily="18" charset="0"/>
              </a:rPr>
              <a:t>= 0,001</a:t>
            </a:r>
          </a:p>
        </p:txBody>
      </p:sp>
      <p:sp>
        <p:nvSpPr>
          <p:cNvPr id="61" name="TextBox 60"/>
          <p:cNvSpPr txBox="1"/>
          <p:nvPr/>
        </p:nvSpPr>
        <p:spPr>
          <a:xfrm>
            <a:off x="3962400" y="5194760"/>
            <a:ext cx="4495800" cy="86177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ru-RU" altLang="zh-CN" kern="0" dirty="0">
                <a:solidFill>
                  <a:prstClr val="white"/>
                </a:solidFill>
              </a:rPr>
              <a:t>ПЕРЕНОСИМОСТЬ</a:t>
            </a:r>
            <a:endParaRPr lang="en-US" altLang="zh-CN" kern="0" dirty="0">
              <a:solidFill>
                <a:prstClr val="white"/>
              </a:solidFill>
            </a:endParaRPr>
          </a:p>
          <a:p>
            <a:pPr fontAlgn="base">
              <a:spcBef>
                <a:spcPct val="0"/>
              </a:spcBef>
              <a:spcAft>
                <a:spcPct val="0"/>
              </a:spcAft>
            </a:pPr>
            <a:r>
              <a:rPr lang="ru-RU" altLang="zh-CN" sz="1600" kern="0" dirty="0">
                <a:solidFill>
                  <a:prstClr val="white"/>
                </a:solidFill>
              </a:rPr>
              <a:t>В обеих группах частота и природа нежелательный явлений была одинакова</a:t>
            </a:r>
            <a:endParaRPr lang="en-US" altLang="zh-CN" sz="1600" kern="0" dirty="0">
              <a:solidFill>
                <a:prstClr val="white"/>
              </a:solidFill>
            </a:endParaRPr>
          </a:p>
        </p:txBody>
      </p:sp>
      <p:sp>
        <p:nvSpPr>
          <p:cNvPr id="2" name="Rounded Rectangle 1"/>
          <p:cNvSpPr/>
          <p:nvPr/>
        </p:nvSpPr>
        <p:spPr>
          <a:xfrm>
            <a:off x="1216279" y="4267995"/>
            <a:ext cx="736087" cy="588506"/>
          </a:xfrm>
          <a:prstGeom prst="roundRect">
            <a:avLst/>
          </a:prstGeom>
          <a:solidFill>
            <a:srgbClr val="0070C0"/>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Georgia" panose="02040502050405020303" pitchFamily="18" charset="0"/>
              </a:rPr>
              <a:t>2</a:t>
            </a:r>
            <a:r>
              <a:rPr lang="ru-RU" dirty="0" smtClean="0">
                <a:latin typeface="Georgia" panose="02040502050405020303" pitchFamily="18" charset="0"/>
              </a:rPr>
              <a:t>5%</a:t>
            </a:r>
            <a:endParaRPr lang="ru-RU" dirty="0">
              <a:latin typeface="Georgia" panose="02040502050405020303" pitchFamily="18" charset="0"/>
            </a:endParaRPr>
          </a:p>
        </p:txBody>
      </p:sp>
      <p:sp>
        <p:nvSpPr>
          <p:cNvPr id="62" name="Rounded Rectangle 61"/>
          <p:cNvSpPr/>
          <p:nvPr/>
        </p:nvSpPr>
        <p:spPr>
          <a:xfrm>
            <a:off x="3131154" y="3673435"/>
            <a:ext cx="736087" cy="588506"/>
          </a:xfrm>
          <a:prstGeom prst="roundRect">
            <a:avLst/>
          </a:prstGeom>
          <a:solidFill>
            <a:schemeClr val="accent1">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Georgia" panose="02040502050405020303" pitchFamily="18" charset="0"/>
              </a:rPr>
              <a:t>63%</a:t>
            </a:r>
            <a:endParaRPr lang="ru-RU" dirty="0">
              <a:latin typeface="Georgia" panose="02040502050405020303" pitchFamily="18" charset="0"/>
            </a:endParaRPr>
          </a:p>
        </p:txBody>
      </p:sp>
      <p:sp>
        <p:nvSpPr>
          <p:cNvPr id="3" name="Slide Number Placeholder 2"/>
          <p:cNvSpPr>
            <a:spLocks noGrp="1"/>
          </p:cNvSpPr>
          <p:nvPr>
            <p:ph type="sldNum" sz="quarter" idx="12"/>
          </p:nvPr>
        </p:nvSpPr>
        <p:spPr>
          <a:xfrm>
            <a:off x="4419600" y="-31679"/>
            <a:ext cx="1332156" cy="365125"/>
          </a:xfrm>
        </p:spPr>
        <p:txBody>
          <a:bodyPr/>
          <a:lstStyle/>
          <a:p>
            <a:fld id="{A2885E78-1F86-4A3D-9EE1-B0103B1CEF15}" type="slidenum">
              <a:rPr lang="en-US" smtClean="0">
                <a:solidFill>
                  <a:srgbClr val="000000"/>
                </a:solidFill>
              </a:rPr>
              <a:pPr/>
              <a:t>30</a:t>
            </a:fld>
            <a:endParaRPr lang="en-US" dirty="0">
              <a:solidFill>
                <a:srgbClr val="000000"/>
              </a:solidFill>
            </a:endParaRPr>
          </a:p>
        </p:txBody>
      </p:sp>
      <p:sp>
        <p:nvSpPr>
          <p:cNvPr id="63" name="TextBox 62"/>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3294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Box 51"/>
          <p:cNvSpPr txBox="1">
            <a:spLocks noChangeArrowheads="1"/>
          </p:cNvSpPr>
          <p:nvPr/>
        </p:nvSpPr>
        <p:spPr bwMode="auto">
          <a:xfrm>
            <a:off x="459254" y="6615113"/>
            <a:ext cx="21478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de-DE" sz="900" dirty="0">
                <a:solidFill>
                  <a:schemeClr val="bg1"/>
                </a:solidFill>
              </a:rPr>
              <a:t>1. 	Baumer P et al, </a:t>
            </a:r>
            <a:r>
              <a:rPr lang="en-GB" altLang="de-DE" sz="900" i="1" dirty="0">
                <a:solidFill>
                  <a:schemeClr val="bg1"/>
                </a:solidFill>
              </a:rPr>
              <a:t>Gut</a:t>
            </a:r>
            <a:r>
              <a:rPr lang="en-GB" altLang="de-DE" sz="900" dirty="0">
                <a:solidFill>
                  <a:schemeClr val="bg1"/>
                </a:solidFill>
              </a:rPr>
              <a:t>.1992;33:753-758</a:t>
            </a:r>
            <a:endParaRPr lang="en-US" altLang="de-DE" sz="900" dirty="0">
              <a:solidFill>
                <a:schemeClr val="bg1"/>
              </a:solidFill>
            </a:endParaRPr>
          </a:p>
        </p:txBody>
      </p:sp>
      <p:sp>
        <p:nvSpPr>
          <p:cNvPr id="108548" name="Line 6"/>
          <p:cNvSpPr>
            <a:spLocks noChangeShapeType="1"/>
          </p:cNvSpPr>
          <p:nvPr/>
        </p:nvSpPr>
        <p:spPr bwMode="auto">
          <a:xfrm>
            <a:off x="6334124" y="1933241"/>
            <a:ext cx="1889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54" name="Freeform 7"/>
          <p:cNvSpPr>
            <a:spLocks/>
          </p:cNvSpPr>
          <p:nvPr/>
        </p:nvSpPr>
        <p:spPr bwMode="auto">
          <a:xfrm>
            <a:off x="2181224" y="2457116"/>
            <a:ext cx="252413" cy="1311275"/>
          </a:xfrm>
          <a:custGeom>
            <a:avLst/>
            <a:gdLst>
              <a:gd name="T0" fmla="*/ 0 w 176"/>
              <a:gd name="T1" fmla="*/ 0 h 994"/>
              <a:gd name="T2" fmla="*/ 2147483647 w 176"/>
              <a:gd name="T3" fmla="*/ 0 h 994"/>
              <a:gd name="T4" fmla="*/ 2147483647 w 176"/>
              <a:gd name="T5" fmla="*/ 2147483647 h 994"/>
              <a:gd name="T6" fmla="*/ 0 w 176"/>
              <a:gd name="T7" fmla="*/ 2147483647 h 994"/>
              <a:gd name="T8" fmla="*/ 0 w 176"/>
              <a:gd name="T9" fmla="*/ 0 h 994"/>
              <a:gd name="T10" fmla="*/ 0 60000 65536"/>
              <a:gd name="T11" fmla="*/ 0 60000 65536"/>
              <a:gd name="T12" fmla="*/ 0 60000 65536"/>
              <a:gd name="T13" fmla="*/ 0 60000 65536"/>
              <a:gd name="T14" fmla="*/ 0 60000 65536"/>
              <a:gd name="T15" fmla="*/ 0 w 176"/>
              <a:gd name="T16" fmla="*/ 0 h 994"/>
              <a:gd name="T17" fmla="*/ 176 w 176"/>
              <a:gd name="T18" fmla="*/ 994 h 994"/>
            </a:gdLst>
            <a:ahLst/>
            <a:cxnLst>
              <a:cxn ang="T10">
                <a:pos x="T0" y="T1"/>
              </a:cxn>
              <a:cxn ang="T11">
                <a:pos x="T2" y="T3"/>
              </a:cxn>
              <a:cxn ang="T12">
                <a:pos x="T4" y="T5"/>
              </a:cxn>
              <a:cxn ang="T13">
                <a:pos x="T6" y="T7"/>
              </a:cxn>
              <a:cxn ang="T14">
                <a:pos x="T8" y="T9"/>
              </a:cxn>
            </a:cxnLst>
            <a:rect l="T15" t="T16" r="T17" b="T18"/>
            <a:pathLst>
              <a:path w="176" h="994">
                <a:moveTo>
                  <a:pt x="0" y="0"/>
                </a:moveTo>
                <a:lnTo>
                  <a:pt x="175" y="0"/>
                </a:lnTo>
                <a:lnTo>
                  <a:pt x="175" y="993"/>
                </a:lnTo>
                <a:lnTo>
                  <a:pt x="0" y="993"/>
                </a:lnTo>
                <a:lnTo>
                  <a:pt x="0" y="0"/>
                </a:lnTo>
              </a:path>
            </a:pathLst>
          </a:custGeom>
          <a:solidFill>
            <a:schemeClr val="bg2">
              <a:lumMod val="50000"/>
            </a:schemeClr>
          </a:solidFill>
          <a:ln w="12700" cap="rnd">
            <a:noFill/>
            <a:round/>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55" name="Freeform 8"/>
          <p:cNvSpPr>
            <a:spLocks/>
          </p:cNvSpPr>
          <p:nvPr/>
        </p:nvSpPr>
        <p:spPr bwMode="auto">
          <a:xfrm>
            <a:off x="3167062" y="2676191"/>
            <a:ext cx="249237" cy="1092200"/>
          </a:xfrm>
          <a:custGeom>
            <a:avLst/>
            <a:gdLst>
              <a:gd name="T0" fmla="*/ 0 w 176"/>
              <a:gd name="T1" fmla="*/ 0 h 828"/>
              <a:gd name="T2" fmla="*/ 2147483647 w 176"/>
              <a:gd name="T3" fmla="*/ 0 h 828"/>
              <a:gd name="T4" fmla="*/ 2147483647 w 176"/>
              <a:gd name="T5" fmla="*/ 2147483647 h 828"/>
              <a:gd name="T6" fmla="*/ 0 w 176"/>
              <a:gd name="T7" fmla="*/ 2147483647 h 828"/>
              <a:gd name="T8" fmla="*/ 0 w 176"/>
              <a:gd name="T9" fmla="*/ 0 h 828"/>
              <a:gd name="T10" fmla="*/ 0 60000 65536"/>
              <a:gd name="T11" fmla="*/ 0 60000 65536"/>
              <a:gd name="T12" fmla="*/ 0 60000 65536"/>
              <a:gd name="T13" fmla="*/ 0 60000 65536"/>
              <a:gd name="T14" fmla="*/ 0 60000 65536"/>
              <a:gd name="T15" fmla="*/ 0 w 176"/>
              <a:gd name="T16" fmla="*/ 0 h 828"/>
              <a:gd name="T17" fmla="*/ 176 w 176"/>
              <a:gd name="T18" fmla="*/ 828 h 828"/>
            </a:gdLst>
            <a:ahLst/>
            <a:cxnLst>
              <a:cxn ang="T10">
                <a:pos x="T0" y="T1"/>
              </a:cxn>
              <a:cxn ang="T11">
                <a:pos x="T2" y="T3"/>
              </a:cxn>
              <a:cxn ang="T12">
                <a:pos x="T4" y="T5"/>
              </a:cxn>
              <a:cxn ang="T13">
                <a:pos x="T6" y="T7"/>
              </a:cxn>
              <a:cxn ang="T14">
                <a:pos x="T8" y="T9"/>
              </a:cxn>
            </a:cxnLst>
            <a:rect l="T15" t="T16" r="T17" b="T18"/>
            <a:pathLst>
              <a:path w="176" h="828">
                <a:moveTo>
                  <a:pt x="0" y="0"/>
                </a:moveTo>
                <a:lnTo>
                  <a:pt x="175" y="0"/>
                </a:lnTo>
                <a:lnTo>
                  <a:pt x="175" y="827"/>
                </a:lnTo>
                <a:lnTo>
                  <a:pt x="0" y="827"/>
                </a:lnTo>
                <a:lnTo>
                  <a:pt x="0" y="0"/>
                </a:lnTo>
              </a:path>
            </a:pathLst>
          </a:custGeom>
          <a:solidFill>
            <a:schemeClr val="bg2">
              <a:lumMod val="50000"/>
            </a:schemeClr>
          </a:solidFill>
          <a:ln w="12700" cap="rnd">
            <a:noFill/>
            <a:round/>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56" name="Freeform 9"/>
          <p:cNvSpPr>
            <a:spLocks/>
          </p:cNvSpPr>
          <p:nvPr/>
        </p:nvSpPr>
        <p:spPr bwMode="auto">
          <a:xfrm>
            <a:off x="4140199" y="2839704"/>
            <a:ext cx="250825" cy="928687"/>
          </a:xfrm>
          <a:custGeom>
            <a:avLst/>
            <a:gdLst>
              <a:gd name="T0" fmla="*/ 0 w 177"/>
              <a:gd name="T1" fmla="*/ 0 h 704"/>
              <a:gd name="T2" fmla="*/ 2147483647 w 177"/>
              <a:gd name="T3" fmla="*/ 0 h 704"/>
              <a:gd name="T4" fmla="*/ 2147483647 w 177"/>
              <a:gd name="T5" fmla="*/ 2147483647 h 704"/>
              <a:gd name="T6" fmla="*/ 0 w 177"/>
              <a:gd name="T7" fmla="*/ 2147483647 h 704"/>
              <a:gd name="T8" fmla="*/ 0 w 177"/>
              <a:gd name="T9" fmla="*/ 0 h 704"/>
              <a:gd name="T10" fmla="*/ 0 60000 65536"/>
              <a:gd name="T11" fmla="*/ 0 60000 65536"/>
              <a:gd name="T12" fmla="*/ 0 60000 65536"/>
              <a:gd name="T13" fmla="*/ 0 60000 65536"/>
              <a:gd name="T14" fmla="*/ 0 60000 65536"/>
              <a:gd name="T15" fmla="*/ 0 w 177"/>
              <a:gd name="T16" fmla="*/ 0 h 704"/>
              <a:gd name="T17" fmla="*/ 177 w 177"/>
              <a:gd name="T18" fmla="*/ 704 h 704"/>
            </a:gdLst>
            <a:ahLst/>
            <a:cxnLst>
              <a:cxn ang="T10">
                <a:pos x="T0" y="T1"/>
              </a:cxn>
              <a:cxn ang="T11">
                <a:pos x="T2" y="T3"/>
              </a:cxn>
              <a:cxn ang="T12">
                <a:pos x="T4" y="T5"/>
              </a:cxn>
              <a:cxn ang="T13">
                <a:pos x="T6" y="T7"/>
              </a:cxn>
              <a:cxn ang="T14">
                <a:pos x="T8" y="T9"/>
              </a:cxn>
            </a:cxnLst>
            <a:rect l="T15" t="T16" r="T17" b="T18"/>
            <a:pathLst>
              <a:path w="177" h="704">
                <a:moveTo>
                  <a:pt x="0" y="0"/>
                </a:moveTo>
                <a:lnTo>
                  <a:pt x="176" y="0"/>
                </a:lnTo>
                <a:lnTo>
                  <a:pt x="176" y="703"/>
                </a:lnTo>
                <a:lnTo>
                  <a:pt x="0" y="703"/>
                </a:lnTo>
                <a:lnTo>
                  <a:pt x="0" y="0"/>
                </a:lnTo>
              </a:path>
            </a:pathLst>
          </a:custGeom>
          <a:solidFill>
            <a:schemeClr val="bg2">
              <a:lumMod val="50000"/>
            </a:schemeClr>
          </a:solidFill>
          <a:ln w="12700" cap="rnd">
            <a:noFill/>
            <a:round/>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57" name="Freeform 10"/>
          <p:cNvSpPr>
            <a:spLocks/>
          </p:cNvSpPr>
          <p:nvPr/>
        </p:nvSpPr>
        <p:spPr bwMode="auto">
          <a:xfrm>
            <a:off x="5130799" y="2150729"/>
            <a:ext cx="287338" cy="1617662"/>
          </a:xfrm>
          <a:custGeom>
            <a:avLst/>
            <a:gdLst>
              <a:gd name="T0" fmla="*/ 0 w 177"/>
              <a:gd name="T1" fmla="*/ 0 h 1449"/>
              <a:gd name="T2" fmla="*/ 2147483647 w 177"/>
              <a:gd name="T3" fmla="*/ 0 h 1449"/>
              <a:gd name="T4" fmla="*/ 2147483647 w 177"/>
              <a:gd name="T5" fmla="*/ 2147483647 h 1449"/>
              <a:gd name="T6" fmla="*/ 0 w 177"/>
              <a:gd name="T7" fmla="*/ 2147483647 h 1449"/>
              <a:gd name="T8" fmla="*/ 0 w 177"/>
              <a:gd name="T9" fmla="*/ 0 h 1449"/>
              <a:gd name="T10" fmla="*/ 0 60000 65536"/>
              <a:gd name="T11" fmla="*/ 0 60000 65536"/>
              <a:gd name="T12" fmla="*/ 0 60000 65536"/>
              <a:gd name="T13" fmla="*/ 0 60000 65536"/>
              <a:gd name="T14" fmla="*/ 0 60000 65536"/>
              <a:gd name="T15" fmla="*/ 0 w 177"/>
              <a:gd name="T16" fmla="*/ 0 h 1449"/>
              <a:gd name="T17" fmla="*/ 177 w 177"/>
              <a:gd name="T18" fmla="*/ 1449 h 1449"/>
            </a:gdLst>
            <a:ahLst/>
            <a:cxnLst>
              <a:cxn ang="T10">
                <a:pos x="T0" y="T1"/>
              </a:cxn>
              <a:cxn ang="T11">
                <a:pos x="T2" y="T3"/>
              </a:cxn>
              <a:cxn ang="T12">
                <a:pos x="T4" y="T5"/>
              </a:cxn>
              <a:cxn ang="T13">
                <a:pos x="T6" y="T7"/>
              </a:cxn>
              <a:cxn ang="T14">
                <a:pos x="T8" y="T9"/>
              </a:cxn>
            </a:cxnLst>
            <a:rect l="T15" t="T16" r="T17" b="T18"/>
            <a:pathLst>
              <a:path w="177" h="1449">
                <a:moveTo>
                  <a:pt x="0" y="0"/>
                </a:moveTo>
                <a:lnTo>
                  <a:pt x="176" y="0"/>
                </a:lnTo>
                <a:lnTo>
                  <a:pt x="176" y="1448"/>
                </a:lnTo>
                <a:lnTo>
                  <a:pt x="0" y="1448"/>
                </a:lnTo>
                <a:lnTo>
                  <a:pt x="0" y="0"/>
                </a:lnTo>
              </a:path>
            </a:pathLst>
          </a:custGeom>
          <a:solidFill>
            <a:schemeClr val="bg2">
              <a:lumMod val="50000"/>
            </a:schemeClr>
          </a:solidFill>
          <a:ln w="12700" cap="rnd">
            <a:noFill/>
            <a:round/>
            <a:headEnd/>
            <a:tailEnd/>
          </a:ln>
        </p:spPr>
        <p:txBody>
          <a:bodyPr/>
          <a:lstStyle/>
          <a:p>
            <a:pPr fontAlgn="base">
              <a:spcBef>
                <a:spcPct val="0"/>
              </a:spcBef>
              <a:spcAft>
                <a:spcPct val="0"/>
              </a:spcAft>
              <a:defRPr/>
            </a:pPr>
            <a:endParaRPr lang="en-GB" dirty="0">
              <a:solidFill>
                <a:srgbClr val="00B050"/>
              </a:solidFill>
              <a:cs typeface="Arial" charset="0"/>
            </a:endParaRPr>
          </a:p>
        </p:txBody>
      </p:sp>
      <p:sp>
        <p:nvSpPr>
          <p:cNvPr id="108553" name="Freeform 11"/>
          <p:cNvSpPr>
            <a:spLocks/>
          </p:cNvSpPr>
          <p:nvPr/>
        </p:nvSpPr>
        <p:spPr bwMode="auto">
          <a:xfrm>
            <a:off x="2432049" y="3439779"/>
            <a:ext cx="252413" cy="328612"/>
          </a:xfrm>
          <a:custGeom>
            <a:avLst/>
            <a:gdLst>
              <a:gd name="T0" fmla="*/ 0 w 177"/>
              <a:gd name="T1" fmla="*/ 0 h 249"/>
              <a:gd name="T2" fmla="*/ 2147483647 w 177"/>
              <a:gd name="T3" fmla="*/ 0 h 249"/>
              <a:gd name="T4" fmla="*/ 2147483647 w 177"/>
              <a:gd name="T5" fmla="*/ 2147483647 h 249"/>
              <a:gd name="T6" fmla="*/ 0 w 177"/>
              <a:gd name="T7" fmla="*/ 2147483647 h 249"/>
              <a:gd name="T8" fmla="*/ 0 w 177"/>
              <a:gd name="T9" fmla="*/ 0 h 249"/>
              <a:gd name="T10" fmla="*/ 0 60000 65536"/>
              <a:gd name="T11" fmla="*/ 0 60000 65536"/>
              <a:gd name="T12" fmla="*/ 0 60000 65536"/>
              <a:gd name="T13" fmla="*/ 0 60000 65536"/>
              <a:gd name="T14" fmla="*/ 0 60000 65536"/>
              <a:gd name="T15" fmla="*/ 0 w 177"/>
              <a:gd name="T16" fmla="*/ 0 h 249"/>
              <a:gd name="T17" fmla="*/ 177 w 177"/>
              <a:gd name="T18" fmla="*/ 249 h 249"/>
            </a:gdLst>
            <a:ahLst/>
            <a:cxnLst>
              <a:cxn ang="T10">
                <a:pos x="T0" y="T1"/>
              </a:cxn>
              <a:cxn ang="T11">
                <a:pos x="T2" y="T3"/>
              </a:cxn>
              <a:cxn ang="T12">
                <a:pos x="T4" y="T5"/>
              </a:cxn>
              <a:cxn ang="T13">
                <a:pos x="T6" y="T7"/>
              </a:cxn>
              <a:cxn ang="T14">
                <a:pos x="T8" y="T9"/>
              </a:cxn>
            </a:cxnLst>
            <a:rect l="T15" t="T16" r="T17" b="T18"/>
            <a:pathLst>
              <a:path w="177" h="249">
                <a:moveTo>
                  <a:pt x="0" y="0"/>
                </a:moveTo>
                <a:lnTo>
                  <a:pt x="176" y="0"/>
                </a:lnTo>
                <a:lnTo>
                  <a:pt x="176" y="248"/>
                </a:lnTo>
                <a:lnTo>
                  <a:pt x="0" y="248"/>
                </a:lnTo>
                <a:lnTo>
                  <a:pt x="0" y="0"/>
                </a:lnTo>
              </a:path>
            </a:pathLst>
          </a:custGeom>
          <a:solidFill>
            <a:schemeClr val="tx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de-CH" sz="2400" dirty="0">
              <a:solidFill>
                <a:srgbClr val="000000"/>
              </a:solidFill>
              <a:cs typeface="Arial" pitchFamily="34" charset="0"/>
            </a:endParaRPr>
          </a:p>
        </p:txBody>
      </p:sp>
      <p:sp>
        <p:nvSpPr>
          <p:cNvPr id="108554" name="Freeform 12"/>
          <p:cNvSpPr>
            <a:spLocks/>
          </p:cNvSpPr>
          <p:nvPr/>
        </p:nvSpPr>
        <p:spPr bwMode="auto">
          <a:xfrm>
            <a:off x="3414712" y="3274679"/>
            <a:ext cx="252412" cy="493712"/>
          </a:xfrm>
          <a:custGeom>
            <a:avLst/>
            <a:gdLst>
              <a:gd name="T0" fmla="*/ 0 w 177"/>
              <a:gd name="T1" fmla="*/ 0 h 373"/>
              <a:gd name="T2" fmla="*/ 2147483647 w 177"/>
              <a:gd name="T3" fmla="*/ 0 h 373"/>
              <a:gd name="T4" fmla="*/ 2147483647 w 177"/>
              <a:gd name="T5" fmla="*/ 2147483647 h 373"/>
              <a:gd name="T6" fmla="*/ 0 w 177"/>
              <a:gd name="T7" fmla="*/ 2147483647 h 373"/>
              <a:gd name="T8" fmla="*/ 0 w 177"/>
              <a:gd name="T9" fmla="*/ 0 h 373"/>
              <a:gd name="T10" fmla="*/ 0 60000 65536"/>
              <a:gd name="T11" fmla="*/ 0 60000 65536"/>
              <a:gd name="T12" fmla="*/ 0 60000 65536"/>
              <a:gd name="T13" fmla="*/ 0 60000 65536"/>
              <a:gd name="T14" fmla="*/ 0 60000 65536"/>
              <a:gd name="T15" fmla="*/ 0 w 177"/>
              <a:gd name="T16" fmla="*/ 0 h 373"/>
              <a:gd name="T17" fmla="*/ 177 w 177"/>
              <a:gd name="T18" fmla="*/ 373 h 373"/>
            </a:gdLst>
            <a:ahLst/>
            <a:cxnLst>
              <a:cxn ang="T10">
                <a:pos x="T0" y="T1"/>
              </a:cxn>
              <a:cxn ang="T11">
                <a:pos x="T2" y="T3"/>
              </a:cxn>
              <a:cxn ang="T12">
                <a:pos x="T4" y="T5"/>
              </a:cxn>
              <a:cxn ang="T13">
                <a:pos x="T6" y="T7"/>
              </a:cxn>
              <a:cxn ang="T14">
                <a:pos x="T8" y="T9"/>
              </a:cxn>
            </a:cxnLst>
            <a:rect l="T15" t="T16" r="T17" b="T18"/>
            <a:pathLst>
              <a:path w="177" h="373">
                <a:moveTo>
                  <a:pt x="0" y="0"/>
                </a:moveTo>
                <a:lnTo>
                  <a:pt x="176" y="0"/>
                </a:lnTo>
                <a:lnTo>
                  <a:pt x="176" y="372"/>
                </a:lnTo>
                <a:lnTo>
                  <a:pt x="0" y="372"/>
                </a:lnTo>
                <a:lnTo>
                  <a:pt x="0" y="0"/>
                </a:lnTo>
              </a:path>
            </a:pathLst>
          </a:custGeom>
          <a:solidFill>
            <a:schemeClr val="tx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de-CH" sz="2400" dirty="0">
              <a:solidFill>
                <a:srgbClr val="000000"/>
              </a:solidFill>
              <a:cs typeface="Arial" pitchFamily="34" charset="0"/>
            </a:endParaRPr>
          </a:p>
        </p:txBody>
      </p:sp>
      <p:sp>
        <p:nvSpPr>
          <p:cNvPr id="108555" name="Freeform 13"/>
          <p:cNvSpPr>
            <a:spLocks/>
          </p:cNvSpPr>
          <p:nvPr/>
        </p:nvSpPr>
        <p:spPr bwMode="auto">
          <a:xfrm>
            <a:off x="4389437" y="3439779"/>
            <a:ext cx="252412" cy="328612"/>
          </a:xfrm>
          <a:custGeom>
            <a:avLst/>
            <a:gdLst>
              <a:gd name="T0" fmla="*/ 0 w 176"/>
              <a:gd name="T1" fmla="*/ 0 h 249"/>
              <a:gd name="T2" fmla="*/ 2147483647 w 176"/>
              <a:gd name="T3" fmla="*/ 0 h 249"/>
              <a:gd name="T4" fmla="*/ 2147483647 w 176"/>
              <a:gd name="T5" fmla="*/ 2147483647 h 249"/>
              <a:gd name="T6" fmla="*/ 0 w 176"/>
              <a:gd name="T7" fmla="*/ 2147483647 h 249"/>
              <a:gd name="T8" fmla="*/ 0 w 176"/>
              <a:gd name="T9" fmla="*/ 0 h 249"/>
              <a:gd name="T10" fmla="*/ 0 60000 65536"/>
              <a:gd name="T11" fmla="*/ 0 60000 65536"/>
              <a:gd name="T12" fmla="*/ 0 60000 65536"/>
              <a:gd name="T13" fmla="*/ 0 60000 65536"/>
              <a:gd name="T14" fmla="*/ 0 60000 65536"/>
              <a:gd name="T15" fmla="*/ 0 w 176"/>
              <a:gd name="T16" fmla="*/ 0 h 249"/>
              <a:gd name="T17" fmla="*/ 176 w 176"/>
              <a:gd name="T18" fmla="*/ 249 h 249"/>
            </a:gdLst>
            <a:ahLst/>
            <a:cxnLst>
              <a:cxn ang="T10">
                <a:pos x="T0" y="T1"/>
              </a:cxn>
              <a:cxn ang="T11">
                <a:pos x="T2" y="T3"/>
              </a:cxn>
              <a:cxn ang="T12">
                <a:pos x="T4" y="T5"/>
              </a:cxn>
              <a:cxn ang="T13">
                <a:pos x="T6" y="T7"/>
              </a:cxn>
              <a:cxn ang="T14">
                <a:pos x="T8" y="T9"/>
              </a:cxn>
            </a:cxnLst>
            <a:rect l="T15" t="T16" r="T17" b="T18"/>
            <a:pathLst>
              <a:path w="176" h="249">
                <a:moveTo>
                  <a:pt x="0" y="0"/>
                </a:moveTo>
                <a:lnTo>
                  <a:pt x="175" y="0"/>
                </a:lnTo>
                <a:lnTo>
                  <a:pt x="175" y="248"/>
                </a:lnTo>
                <a:lnTo>
                  <a:pt x="0" y="248"/>
                </a:lnTo>
                <a:lnTo>
                  <a:pt x="0" y="0"/>
                </a:lnTo>
              </a:path>
            </a:pathLst>
          </a:custGeom>
          <a:solidFill>
            <a:schemeClr val="tx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de-CH" sz="2400" dirty="0">
              <a:solidFill>
                <a:srgbClr val="000000"/>
              </a:solidFill>
              <a:cs typeface="Arial" pitchFamily="34" charset="0"/>
            </a:endParaRPr>
          </a:p>
        </p:txBody>
      </p:sp>
      <p:sp>
        <p:nvSpPr>
          <p:cNvPr id="108556" name="Freeform 14"/>
          <p:cNvSpPr>
            <a:spLocks/>
          </p:cNvSpPr>
          <p:nvPr/>
        </p:nvSpPr>
        <p:spPr bwMode="auto">
          <a:xfrm>
            <a:off x="5376862" y="2684129"/>
            <a:ext cx="271462" cy="1084262"/>
          </a:xfrm>
          <a:custGeom>
            <a:avLst/>
            <a:gdLst>
              <a:gd name="T0" fmla="*/ 0 w 176"/>
              <a:gd name="T1" fmla="*/ 0 h 828"/>
              <a:gd name="T2" fmla="*/ 2147483647 w 176"/>
              <a:gd name="T3" fmla="*/ 0 h 828"/>
              <a:gd name="T4" fmla="*/ 2147483647 w 176"/>
              <a:gd name="T5" fmla="*/ 2147483647 h 828"/>
              <a:gd name="T6" fmla="*/ 0 w 176"/>
              <a:gd name="T7" fmla="*/ 2147483647 h 828"/>
              <a:gd name="T8" fmla="*/ 0 w 176"/>
              <a:gd name="T9" fmla="*/ 0 h 828"/>
              <a:gd name="T10" fmla="*/ 0 60000 65536"/>
              <a:gd name="T11" fmla="*/ 0 60000 65536"/>
              <a:gd name="T12" fmla="*/ 0 60000 65536"/>
              <a:gd name="T13" fmla="*/ 0 60000 65536"/>
              <a:gd name="T14" fmla="*/ 0 60000 65536"/>
              <a:gd name="T15" fmla="*/ 0 w 176"/>
              <a:gd name="T16" fmla="*/ 0 h 828"/>
              <a:gd name="T17" fmla="*/ 176 w 176"/>
              <a:gd name="T18" fmla="*/ 828 h 828"/>
            </a:gdLst>
            <a:ahLst/>
            <a:cxnLst>
              <a:cxn ang="T10">
                <a:pos x="T0" y="T1"/>
              </a:cxn>
              <a:cxn ang="T11">
                <a:pos x="T2" y="T3"/>
              </a:cxn>
              <a:cxn ang="T12">
                <a:pos x="T4" y="T5"/>
              </a:cxn>
              <a:cxn ang="T13">
                <a:pos x="T6" y="T7"/>
              </a:cxn>
              <a:cxn ang="T14">
                <a:pos x="T8" y="T9"/>
              </a:cxn>
            </a:cxnLst>
            <a:rect l="T15" t="T16" r="T17" b="T18"/>
            <a:pathLst>
              <a:path w="176" h="828">
                <a:moveTo>
                  <a:pt x="0" y="0"/>
                </a:moveTo>
                <a:lnTo>
                  <a:pt x="175" y="0"/>
                </a:lnTo>
                <a:lnTo>
                  <a:pt x="175" y="827"/>
                </a:lnTo>
                <a:lnTo>
                  <a:pt x="0" y="827"/>
                </a:lnTo>
                <a:lnTo>
                  <a:pt x="0" y="0"/>
                </a:lnTo>
              </a:path>
            </a:pathLst>
          </a:custGeom>
          <a:solidFill>
            <a:schemeClr val="tx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de-CH" sz="2400" dirty="0">
              <a:solidFill>
                <a:srgbClr val="000000"/>
              </a:solidFill>
              <a:cs typeface="Arial" pitchFamily="34" charset="0"/>
            </a:endParaRPr>
          </a:p>
        </p:txBody>
      </p:sp>
      <p:sp>
        <p:nvSpPr>
          <p:cNvPr id="108557" name="Line 15"/>
          <p:cNvSpPr>
            <a:spLocks noChangeShapeType="1"/>
          </p:cNvSpPr>
          <p:nvPr/>
        </p:nvSpPr>
        <p:spPr bwMode="auto">
          <a:xfrm flipV="1">
            <a:off x="1806574" y="1572879"/>
            <a:ext cx="0" cy="22050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58" name="Line 16"/>
          <p:cNvSpPr>
            <a:spLocks noChangeShapeType="1"/>
          </p:cNvSpPr>
          <p:nvPr/>
        </p:nvSpPr>
        <p:spPr bwMode="auto">
          <a:xfrm>
            <a:off x="1757362" y="3766804"/>
            <a:ext cx="460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59" name="Line 17"/>
          <p:cNvSpPr>
            <a:spLocks noChangeShapeType="1"/>
          </p:cNvSpPr>
          <p:nvPr/>
        </p:nvSpPr>
        <p:spPr bwMode="auto">
          <a:xfrm>
            <a:off x="1757362" y="3493754"/>
            <a:ext cx="460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60" name="Line 18"/>
          <p:cNvSpPr>
            <a:spLocks noChangeShapeType="1"/>
          </p:cNvSpPr>
          <p:nvPr/>
        </p:nvSpPr>
        <p:spPr bwMode="auto">
          <a:xfrm>
            <a:off x="1757362" y="3222291"/>
            <a:ext cx="460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61" name="Line 19"/>
          <p:cNvSpPr>
            <a:spLocks noChangeShapeType="1"/>
          </p:cNvSpPr>
          <p:nvPr/>
        </p:nvSpPr>
        <p:spPr bwMode="auto">
          <a:xfrm>
            <a:off x="1757362" y="2947654"/>
            <a:ext cx="460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62" name="Line 20"/>
          <p:cNvSpPr>
            <a:spLocks noChangeShapeType="1"/>
          </p:cNvSpPr>
          <p:nvPr/>
        </p:nvSpPr>
        <p:spPr bwMode="auto">
          <a:xfrm>
            <a:off x="1757362" y="2676191"/>
            <a:ext cx="460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63" name="Line 21"/>
          <p:cNvSpPr>
            <a:spLocks noChangeShapeType="1"/>
          </p:cNvSpPr>
          <p:nvPr/>
        </p:nvSpPr>
        <p:spPr bwMode="auto">
          <a:xfrm>
            <a:off x="1757362" y="2401554"/>
            <a:ext cx="460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64" name="Line 22"/>
          <p:cNvSpPr>
            <a:spLocks noChangeShapeType="1"/>
          </p:cNvSpPr>
          <p:nvPr/>
        </p:nvSpPr>
        <p:spPr bwMode="auto">
          <a:xfrm>
            <a:off x="1757362" y="2128504"/>
            <a:ext cx="460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65" name="Line 23"/>
          <p:cNvSpPr>
            <a:spLocks noChangeShapeType="1"/>
          </p:cNvSpPr>
          <p:nvPr/>
        </p:nvSpPr>
        <p:spPr bwMode="auto">
          <a:xfrm>
            <a:off x="1757362" y="1855454"/>
            <a:ext cx="460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66" name="Line 24"/>
          <p:cNvSpPr>
            <a:spLocks noChangeShapeType="1"/>
          </p:cNvSpPr>
          <p:nvPr/>
        </p:nvSpPr>
        <p:spPr bwMode="auto">
          <a:xfrm>
            <a:off x="1757362" y="1583991"/>
            <a:ext cx="460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67" name="Line 25"/>
          <p:cNvSpPr>
            <a:spLocks noChangeShapeType="1"/>
          </p:cNvSpPr>
          <p:nvPr/>
        </p:nvSpPr>
        <p:spPr bwMode="auto">
          <a:xfrm>
            <a:off x="1819274" y="3766804"/>
            <a:ext cx="4146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68" name="Rectangle 26"/>
          <p:cNvSpPr>
            <a:spLocks noChangeArrowheads="1"/>
          </p:cNvSpPr>
          <p:nvPr/>
        </p:nvSpPr>
        <p:spPr bwMode="auto">
          <a:xfrm>
            <a:off x="1538287" y="3595354"/>
            <a:ext cx="2603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200" b="1" dirty="0">
                <a:solidFill>
                  <a:srgbClr val="000000"/>
                </a:solidFill>
              </a:rPr>
              <a:t>0</a:t>
            </a:r>
          </a:p>
        </p:txBody>
      </p:sp>
      <p:sp>
        <p:nvSpPr>
          <p:cNvPr id="108569" name="Rectangle 27"/>
          <p:cNvSpPr>
            <a:spLocks noChangeArrowheads="1"/>
          </p:cNvSpPr>
          <p:nvPr/>
        </p:nvSpPr>
        <p:spPr bwMode="auto">
          <a:xfrm>
            <a:off x="1452562" y="2533316"/>
            <a:ext cx="3460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200" b="1" dirty="0">
                <a:solidFill>
                  <a:srgbClr val="000000"/>
                </a:solidFill>
              </a:rPr>
              <a:t>20</a:t>
            </a:r>
          </a:p>
        </p:txBody>
      </p:sp>
      <p:sp>
        <p:nvSpPr>
          <p:cNvPr id="108570" name="Rectangle 28"/>
          <p:cNvSpPr>
            <a:spLocks noChangeArrowheads="1"/>
          </p:cNvSpPr>
          <p:nvPr/>
        </p:nvSpPr>
        <p:spPr bwMode="auto">
          <a:xfrm>
            <a:off x="1452562" y="2017379"/>
            <a:ext cx="3460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200" b="1" dirty="0">
                <a:solidFill>
                  <a:srgbClr val="000000"/>
                </a:solidFill>
              </a:rPr>
              <a:t>30</a:t>
            </a:r>
          </a:p>
        </p:txBody>
      </p:sp>
      <p:sp>
        <p:nvSpPr>
          <p:cNvPr id="108571" name="Rectangle 29"/>
          <p:cNvSpPr>
            <a:spLocks noChangeArrowheads="1"/>
          </p:cNvSpPr>
          <p:nvPr/>
        </p:nvSpPr>
        <p:spPr bwMode="auto">
          <a:xfrm>
            <a:off x="1452562" y="1441116"/>
            <a:ext cx="3460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200" b="1" dirty="0">
                <a:solidFill>
                  <a:srgbClr val="000000"/>
                </a:solidFill>
              </a:rPr>
              <a:t>40</a:t>
            </a:r>
          </a:p>
        </p:txBody>
      </p:sp>
      <p:sp>
        <p:nvSpPr>
          <p:cNvPr id="108572" name="Rectangle 30"/>
          <p:cNvSpPr>
            <a:spLocks noChangeArrowheads="1"/>
          </p:cNvSpPr>
          <p:nvPr/>
        </p:nvSpPr>
        <p:spPr bwMode="auto">
          <a:xfrm>
            <a:off x="1931726" y="3833646"/>
            <a:ext cx="1048272" cy="64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200" b="1" dirty="0">
                <a:solidFill>
                  <a:srgbClr val="000000"/>
                </a:solidFill>
              </a:rPr>
              <a:t>Жжение в анальной области</a:t>
            </a:r>
          </a:p>
        </p:txBody>
      </p:sp>
      <p:sp>
        <p:nvSpPr>
          <p:cNvPr id="108573" name="Rectangle 32"/>
          <p:cNvSpPr>
            <a:spLocks noChangeArrowheads="1"/>
          </p:cNvSpPr>
          <p:nvPr/>
        </p:nvSpPr>
        <p:spPr bwMode="auto">
          <a:xfrm>
            <a:off x="2981325" y="3833646"/>
            <a:ext cx="911224" cy="64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fontAlgn="base">
              <a:spcBef>
                <a:spcPct val="0"/>
              </a:spcBef>
              <a:spcAft>
                <a:spcPct val="0"/>
              </a:spcAft>
              <a:tabLst>
                <a:tab pos="241300" algn="l"/>
              </a:tabLst>
            </a:pPr>
            <a:r>
              <a:rPr lang="ru-RU" altLang="zh-CN" sz="1200" b="1" dirty="0">
                <a:solidFill>
                  <a:srgbClr val="000000"/>
                </a:solidFill>
              </a:rPr>
              <a:t>Боль в области живота</a:t>
            </a:r>
            <a:endParaRPr lang="en-US" altLang="zh-CN" sz="1200" b="1" dirty="0">
              <a:solidFill>
                <a:srgbClr val="000000"/>
              </a:solidFill>
            </a:endParaRPr>
          </a:p>
        </p:txBody>
      </p:sp>
      <p:sp>
        <p:nvSpPr>
          <p:cNvPr id="108574" name="Rectangle 34"/>
          <p:cNvSpPr>
            <a:spLocks noChangeArrowheads="1"/>
          </p:cNvSpPr>
          <p:nvPr/>
        </p:nvSpPr>
        <p:spPr bwMode="auto">
          <a:xfrm>
            <a:off x="3979862" y="3817604"/>
            <a:ext cx="827131" cy="27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ru-RU" altLang="de-DE" sz="1200" b="1" dirty="0">
                <a:solidFill>
                  <a:srgbClr val="000000"/>
                </a:solidFill>
              </a:rPr>
              <a:t>Тошнота</a:t>
            </a:r>
          </a:p>
        </p:txBody>
      </p:sp>
      <p:sp>
        <p:nvSpPr>
          <p:cNvPr id="108575" name="Rectangle 35"/>
          <p:cNvSpPr>
            <a:spLocks noChangeArrowheads="1"/>
          </p:cNvSpPr>
          <p:nvPr/>
        </p:nvSpPr>
        <p:spPr bwMode="auto">
          <a:xfrm>
            <a:off x="4865331" y="3817604"/>
            <a:ext cx="997306" cy="27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ru-RU" altLang="de-DE" sz="1200" b="1" dirty="0">
                <a:solidFill>
                  <a:srgbClr val="000000"/>
                </a:solidFill>
              </a:rPr>
              <a:t>Анорексия</a:t>
            </a:r>
          </a:p>
        </p:txBody>
      </p:sp>
      <p:sp>
        <p:nvSpPr>
          <p:cNvPr id="108576" name="Rectangle 36"/>
          <p:cNvSpPr>
            <a:spLocks noChangeArrowheads="1"/>
          </p:cNvSpPr>
          <p:nvPr/>
        </p:nvSpPr>
        <p:spPr bwMode="auto">
          <a:xfrm>
            <a:off x="2397124" y="3236579"/>
            <a:ext cx="3238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1300" b="1" dirty="0">
                <a:solidFill>
                  <a:srgbClr val="000000"/>
                </a:solidFill>
              </a:rPr>
              <a:t>* </a:t>
            </a:r>
          </a:p>
        </p:txBody>
      </p:sp>
      <p:sp>
        <p:nvSpPr>
          <p:cNvPr id="108577" name="Rectangle 37"/>
          <p:cNvSpPr>
            <a:spLocks noChangeArrowheads="1"/>
          </p:cNvSpPr>
          <p:nvPr/>
        </p:nvSpPr>
        <p:spPr bwMode="auto">
          <a:xfrm>
            <a:off x="3398837" y="3061954"/>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1300" b="1" dirty="0">
                <a:solidFill>
                  <a:srgbClr val="000000"/>
                </a:solidFill>
              </a:rPr>
              <a:t>* </a:t>
            </a:r>
          </a:p>
        </p:txBody>
      </p:sp>
      <p:sp>
        <p:nvSpPr>
          <p:cNvPr id="108578" name="Rectangle 38"/>
          <p:cNvSpPr>
            <a:spLocks noChangeArrowheads="1"/>
          </p:cNvSpPr>
          <p:nvPr/>
        </p:nvSpPr>
        <p:spPr bwMode="auto">
          <a:xfrm>
            <a:off x="5368924" y="2468229"/>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1300" b="1" dirty="0">
                <a:solidFill>
                  <a:srgbClr val="000000"/>
                </a:solidFill>
              </a:rPr>
              <a:t>* </a:t>
            </a:r>
          </a:p>
        </p:txBody>
      </p:sp>
      <p:sp>
        <p:nvSpPr>
          <p:cNvPr id="108579" name="Rectangle 44"/>
          <p:cNvSpPr>
            <a:spLocks noChangeArrowheads="1"/>
          </p:cNvSpPr>
          <p:nvPr/>
        </p:nvSpPr>
        <p:spPr bwMode="auto">
          <a:xfrm>
            <a:off x="4410074" y="3215941"/>
            <a:ext cx="2698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1300" b="1" dirty="0">
                <a:solidFill>
                  <a:srgbClr val="000000"/>
                </a:solidFill>
              </a:rPr>
              <a:t>*</a:t>
            </a:r>
          </a:p>
        </p:txBody>
      </p:sp>
      <p:sp>
        <p:nvSpPr>
          <p:cNvPr id="108580" name="Freeform 45"/>
          <p:cNvSpPr>
            <a:spLocks/>
          </p:cNvSpPr>
          <p:nvPr/>
        </p:nvSpPr>
        <p:spPr bwMode="auto">
          <a:xfrm>
            <a:off x="7466012" y="3106404"/>
            <a:ext cx="273050" cy="661987"/>
          </a:xfrm>
          <a:custGeom>
            <a:avLst/>
            <a:gdLst>
              <a:gd name="T0" fmla="*/ 0 w 210"/>
              <a:gd name="T1" fmla="*/ 0 h 743"/>
              <a:gd name="T2" fmla="*/ 2147483647 w 210"/>
              <a:gd name="T3" fmla="*/ 0 h 743"/>
              <a:gd name="T4" fmla="*/ 2147483647 w 210"/>
              <a:gd name="T5" fmla="*/ 2147483647 h 743"/>
              <a:gd name="T6" fmla="*/ 0 w 210"/>
              <a:gd name="T7" fmla="*/ 2147483647 h 743"/>
              <a:gd name="T8" fmla="*/ 0 w 210"/>
              <a:gd name="T9" fmla="*/ 0 h 743"/>
              <a:gd name="T10" fmla="*/ 0 60000 65536"/>
              <a:gd name="T11" fmla="*/ 0 60000 65536"/>
              <a:gd name="T12" fmla="*/ 0 60000 65536"/>
              <a:gd name="T13" fmla="*/ 0 60000 65536"/>
              <a:gd name="T14" fmla="*/ 0 60000 65536"/>
              <a:gd name="T15" fmla="*/ 0 w 210"/>
              <a:gd name="T16" fmla="*/ 0 h 743"/>
              <a:gd name="T17" fmla="*/ 210 w 210"/>
              <a:gd name="T18" fmla="*/ 743 h 743"/>
            </a:gdLst>
            <a:ahLst/>
            <a:cxnLst>
              <a:cxn ang="T10">
                <a:pos x="T0" y="T1"/>
              </a:cxn>
              <a:cxn ang="T11">
                <a:pos x="T2" y="T3"/>
              </a:cxn>
              <a:cxn ang="T12">
                <a:pos x="T4" y="T5"/>
              </a:cxn>
              <a:cxn ang="T13">
                <a:pos x="T6" y="T7"/>
              </a:cxn>
              <a:cxn ang="T14">
                <a:pos x="T8" y="T9"/>
              </a:cxn>
            </a:cxnLst>
            <a:rect l="T15" t="T16" r="T17" b="T18"/>
            <a:pathLst>
              <a:path w="210" h="743">
                <a:moveTo>
                  <a:pt x="0" y="0"/>
                </a:moveTo>
                <a:lnTo>
                  <a:pt x="209" y="0"/>
                </a:lnTo>
                <a:lnTo>
                  <a:pt x="209" y="742"/>
                </a:lnTo>
                <a:lnTo>
                  <a:pt x="0" y="742"/>
                </a:lnTo>
                <a:lnTo>
                  <a:pt x="0" y="0"/>
                </a:lnTo>
              </a:path>
            </a:pathLst>
          </a:custGeom>
          <a:solidFill>
            <a:schemeClr val="tx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de-CH" sz="2400" dirty="0">
              <a:solidFill>
                <a:srgbClr val="000000"/>
              </a:solidFill>
              <a:cs typeface="Arial" pitchFamily="34" charset="0"/>
            </a:endParaRPr>
          </a:p>
        </p:txBody>
      </p:sp>
      <p:sp>
        <p:nvSpPr>
          <p:cNvPr id="86" name="Freeform 46"/>
          <p:cNvSpPr>
            <a:spLocks/>
          </p:cNvSpPr>
          <p:nvPr/>
        </p:nvSpPr>
        <p:spPr bwMode="auto">
          <a:xfrm>
            <a:off x="7205662" y="2233279"/>
            <a:ext cx="285750" cy="1535112"/>
          </a:xfrm>
          <a:custGeom>
            <a:avLst/>
            <a:gdLst>
              <a:gd name="T0" fmla="*/ 0 w 210"/>
              <a:gd name="T1" fmla="*/ 0 h 1362"/>
              <a:gd name="T2" fmla="*/ 2147483647 w 210"/>
              <a:gd name="T3" fmla="*/ 0 h 1362"/>
              <a:gd name="T4" fmla="*/ 2147483647 w 210"/>
              <a:gd name="T5" fmla="*/ 2147483647 h 1362"/>
              <a:gd name="T6" fmla="*/ 0 w 210"/>
              <a:gd name="T7" fmla="*/ 2147483647 h 1362"/>
              <a:gd name="T8" fmla="*/ 0 w 210"/>
              <a:gd name="T9" fmla="*/ 0 h 1362"/>
              <a:gd name="T10" fmla="*/ 0 60000 65536"/>
              <a:gd name="T11" fmla="*/ 0 60000 65536"/>
              <a:gd name="T12" fmla="*/ 0 60000 65536"/>
              <a:gd name="T13" fmla="*/ 0 60000 65536"/>
              <a:gd name="T14" fmla="*/ 0 60000 65536"/>
              <a:gd name="T15" fmla="*/ 0 w 210"/>
              <a:gd name="T16" fmla="*/ 0 h 1362"/>
              <a:gd name="T17" fmla="*/ 210 w 210"/>
              <a:gd name="T18" fmla="*/ 1362 h 1362"/>
            </a:gdLst>
            <a:ahLst/>
            <a:cxnLst>
              <a:cxn ang="T10">
                <a:pos x="T0" y="T1"/>
              </a:cxn>
              <a:cxn ang="T11">
                <a:pos x="T2" y="T3"/>
              </a:cxn>
              <a:cxn ang="T12">
                <a:pos x="T4" y="T5"/>
              </a:cxn>
              <a:cxn ang="T13">
                <a:pos x="T6" y="T7"/>
              </a:cxn>
              <a:cxn ang="T14">
                <a:pos x="T8" y="T9"/>
              </a:cxn>
            </a:cxnLst>
            <a:rect l="T15" t="T16" r="T17" b="T18"/>
            <a:pathLst>
              <a:path w="210" h="1362">
                <a:moveTo>
                  <a:pt x="0" y="0"/>
                </a:moveTo>
                <a:lnTo>
                  <a:pt x="209" y="0"/>
                </a:lnTo>
                <a:lnTo>
                  <a:pt x="209" y="1361"/>
                </a:lnTo>
                <a:lnTo>
                  <a:pt x="0" y="1361"/>
                </a:lnTo>
                <a:lnTo>
                  <a:pt x="0" y="0"/>
                </a:lnTo>
              </a:path>
            </a:pathLst>
          </a:custGeom>
          <a:solidFill>
            <a:schemeClr val="bg2">
              <a:lumMod val="50000"/>
            </a:schemeClr>
          </a:solidFill>
          <a:ln w="12700" cap="rnd">
            <a:noFill/>
            <a:round/>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87" name="Freeform 47"/>
          <p:cNvSpPr>
            <a:spLocks/>
          </p:cNvSpPr>
          <p:nvPr/>
        </p:nvSpPr>
        <p:spPr bwMode="auto">
          <a:xfrm>
            <a:off x="6142037" y="2055479"/>
            <a:ext cx="307975" cy="1712912"/>
          </a:xfrm>
          <a:custGeom>
            <a:avLst/>
            <a:gdLst>
              <a:gd name="T0" fmla="*/ 0 w 197"/>
              <a:gd name="T1" fmla="*/ 0 h 1250"/>
              <a:gd name="T2" fmla="*/ 2147483647 w 197"/>
              <a:gd name="T3" fmla="*/ 0 h 1250"/>
              <a:gd name="T4" fmla="*/ 2147483647 w 197"/>
              <a:gd name="T5" fmla="*/ 2147483647 h 1250"/>
              <a:gd name="T6" fmla="*/ 0 w 197"/>
              <a:gd name="T7" fmla="*/ 2147483647 h 1250"/>
              <a:gd name="T8" fmla="*/ 0 w 197"/>
              <a:gd name="T9" fmla="*/ 0 h 1250"/>
              <a:gd name="T10" fmla="*/ 0 60000 65536"/>
              <a:gd name="T11" fmla="*/ 0 60000 65536"/>
              <a:gd name="T12" fmla="*/ 0 60000 65536"/>
              <a:gd name="T13" fmla="*/ 0 60000 65536"/>
              <a:gd name="T14" fmla="*/ 0 60000 65536"/>
              <a:gd name="T15" fmla="*/ 0 w 197"/>
              <a:gd name="T16" fmla="*/ 0 h 1250"/>
              <a:gd name="T17" fmla="*/ 197 w 197"/>
              <a:gd name="T18" fmla="*/ 1250 h 1250"/>
            </a:gdLst>
            <a:ahLst/>
            <a:cxnLst>
              <a:cxn ang="T10">
                <a:pos x="T0" y="T1"/>
              </a:cxn>
              <a:cxn ang="T11">
                <a:pos x="T2" y="T3"/>
              </a:cxn>
              <a:cxn ang="T12">
                <a:pos x="T4" y="T5"/>
              </a:cxn>
              <a:cxn ang="T13">
                <a:pos x="T6" y="T7"/>
              </a:cxn>
              <a:cxn ang="T14">
                <a:pos x="T8" y="T9"/>
              </a:cxn>
            </a:cxnLst>
            <a:rect l="T15" t="T16" r="T17" b="T18"/>
            <a:pathLst>
              <a:path w="197" h="1250">
                <a:moveTo>
                  <a:pt x="0" y="0"/>
                </a:moveTo>
                <a:lnTo>
                  <a:pt x="196" y="0"/>
                </a:lnTo>
                <a:lnTo>
                  <a:pt x="196" y="1249"/>
                </a:lnTo>
                <a:lnTo>
                  <a:pt x="0" y="1249"/>
                </a:lnTo>
                <a:lnTo>
                  <a:pt x="0" y="0"/>
                </a:lnTo>
              </a:path>
            </a:pathLst>
          </a:custGeom>
          <a:solidFill>
            <a:schemeClr val="bg2">
              <a:lumMod val="50000"/>
            </a:schemeClr>
          </a:solidFill>
          <a:ln w="12700" cap="rnd">
            <a:noFill/>
            <a:round/>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108583" name="Freeform 48"/>
          <p:cNvSpPr>
            <a:spLocks/>
          </p:cNvSpPr>
          <p:nvPr/>
        </p:nvSpPr>
        <p:spPr bwMode="auto">
          <a:xfrm>
            <a:off x="6450012" y="3308016"/>
            <a:ext cx="284162" cy="465138"/>
          </a:xfrm>
          <a:custGeom>
            <a:avLst/>
            <a:gdLst>
              <a:gd name="T0" fmla="*/ 0 w 198"/>
              <a:gd name="T1" fmla="*/ 0 h 352"/>
              <a:gd name="T2" fmla="*/ 2147483647 w 198"/>
              <a:gd name="T3" fmla="*/ 0 h 352"/>
              <a:gd name="T4" fmla="*/ 2147483647 w 198"/>
              <a:gd name="T5" fmla="*/ 2147483647 h 352"/>
              <a:gd name="T6" fmla="*/ 0 w 198"/>
              <a:gd name="T7" fmla="*/ 2147483647 h 352"/>
              <a:gd name="T8" fmla="*/ 0 w 198"/>
              <a:gd name="T9" fmla="*/ 0 h 352"/>
              <a:gd name="T10" fmla="*/ 0 60000 65536"/>
              <a:gd name="T11" fmla="*/ 0 60000 65536"/>
              <a:gd name="T12" fmla="*/ 0 60000 65536"/>
              <a:gd name="T13" fmla="*/ 0 60000 65536"/>
              <a:gd name="T14" fmla="*/ 0 60000 65536"/>
              <a:gd name="T15" fmla="*/ 0 w 198"/>
              <a:gd name="T16" fmla="*/ 0 h 352"/>
              <a:gd name="T17" fmla="*/ 198 w 198"/>
              <a:gd name="T18" fmla="*/ 352 h 352"/>
            </a:gdLst>
            <a:ahLst/>
            <a:cxnLst>
              <a:cxn ang="T10">
                <a:pos x="T0" y="T1"/>
              </a:cxn>
              <a:cxn ang="T11">
                <a:pos x="T2" y="T3"/>
              </a:cxn>
              <a:cxn ang="T12">
                <a:pos x="T4" y="T5"/>
              </a:cxn>
              <a:cxn ang="T13">
                <a:pos x="T6" y="T7"/>
              </a:cxn>
              <a:cxn ang="T14">
                <a:pos x="T8" y="T9"/>
              </a:cxn>
            </a:cxnLst>
            <a:rect l="T15" t="T16" r="T17" b="T18"/>
            <a:pathLst>
              <a:path w="198" h="352">
                <a:moveTo>
                  <a:pt x="0" y="0"/>
                </a:moveTo>
                <a:lnTo>
                  <a:pt x="197" y="0"/>
                </a:lnTo>
                <a:lnTo>
                  <a:pt x="197" y="351"/>
                </a:lnTo>
                <a:lnTo>
                  <a:pt x="0" y="351"/>
                </a:lnTo>
                <a:lnTo>
                  <a:pt x="0" y="0"/>
                </a:lnTo>
              </a:path>
            </a:pathLst>
          </a:custGeom>
          <a:solidFill>
            <a:schemeClr val="tx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de-CH" sz="2400" dirty="0">
              <a:solidFill>
                <a:srgbClr val="000000"/>
              </a:solidFill>
              <a:cs typeface="Arial" pitchFamily="34" charset="0"/>
            </a:endParaRPr>
          </a:p>
        </p:txBody>
      </p:sp>
      <p:sp>
        <p:nvSpPr>
          <p:cNvPr id="108584" name="Line 49"/>
          <p:cNvSpPr>
            <a:spLocks noChangeShapeType="1"/>
          </p:cNvSpPr>
          <p:nvPr/>
        </p:nvSpPr>
        <p:spPr bwMode="auto">
          <a:xfrm>
            <a:off x="5830887" y="3766804"/>
            <a:ext cx="317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85" name="Line 50"/>
          <p:cNvSpPr>
            <a:spLocks noChangeShapeType="1"/>
          </p:cNvSpPr>
          <p:nvPr/>
        </p:nvSpPr>
        <p:spPr bwMode="auto">
          <a:xfrm>
            <a:off x="5857874" y="3766804"/>
            <a:ext cx="2295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8586" name="Rectangle 51"/>
          <p:cNvSpPr>
            <a:spLocks noChangeArrowheads="1"/>
          </p:cNvSpPr>
          <p:nvPr/>
        </p:nvSpPr>
        <p:spPr bwMode="auto">
          <a:xfrm>
            <a:off x="5840414" y="3833646"/>
            <a:ext cx="1165222" cy="82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200" b="1" dirty="0">
                <a:solidFill>
                  <a:srgbClr val="000000"/>
                </a:solidFill>
              </a:rPr>
              <a:t>Болезнен-ность при пальпации живота</a:t>
            </a:r>
          </a:p>
        </p:txBody>
      </p:sp>
      <p:sp>
        <p:nvSpPr>
          <p:cNvPr id="108587" name="Rectangle 54"/>
          <p:cNvSpPr>
            <a:spLocks noChangeArrowheads="1"/>
          </p:cNvSpPr>
          <p:nvPr/>
        </p:nvSpPr>
        <p:spPr bwMode="auto">
          <a:xfrm>
            <a:off x="6881812" y="3817604"/>
            <a:ext cx="1271587" cy="45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200" b="1" dirty="0">
                <a:solidFill>
                  <a:srgbClr val="000000"/>
                </a:solidFill>
              </a:rPr>
              <a:t>Вздутие живота</a:t>
            </a:r>
          </a:p>
        </p:txBody>
      </p:sp>
      <p:sp>
        <p:nvSpPr>
          <p:cNvPr id="108588" name="Rectangle 56"/>
          <p:cNvSpPr>
            <a:spLocks noChangeArrowheads="1"/>
          </p:cNvSpPr>
          <p:nvPr/>
        </p:nvSpPr>
        <p:spPr bwMode="auto">
          <a:xfrm>
            <a:off x="6386512" y="3081004"/>
            <a:ext cx="447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1300" b="1" dirty="0">
                <a:solidFill>
                  <a:srgbClr val="000000"/>
                </a:solidFill>
              </a:rPr>
              <a:t>* * </a:t>
            </a:r>
          </a:p>
        </p:txBody>
      </p:sp>
      <p:sp>
        <p:nvSpPr>
          <p:cNvPr id="108589" name="Rectangle 57"/>
          <p:cNvSpPr>
            <a:spLocks noChangeArrowheads="1"/>
          </p:cNvSpPr>
          <p:nvPr/>
        </p:nvSpPr>
        <p:spPr bwMode="auto">
          <a:xfrm>
            <a:off x="7443787" y="2798429"/>
            <a:ext cx="2698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1300" b="1" dirty="0">
                <a:solidFill>
                  <a:srgbClr val="000000"/>
                </a:solidFill>
              </a:rPr>
              <a:t>*</a:t>
            </a:r>
          </a:p>
        </p:txBody>
      </p:sp>
      <p:sp>
        <p:nvSpPr>
          <p:cNvPr id="108590" name="Rectangle 58"/>
          <p:cNvSpPr>
            <a:spLocks noChangeArrowheads="1"/>
          </p:cNvSpPr>
          <p:nvPr/>
        </p:nvSpPr>
        <p:spPr bwMode="auto">
          <a:xfrm>
            <a:off x="1452562" y="3098466"/>
            <a:ext cx="3460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200" b="1" dirty="0">
                <a:solidFill>
                  <a:srgbClr val="000000"/>
                </a:solidFill>
              </a:rPr>
              <a:t>10</a:t>
            </a:r>
          </a:p>
        </p:txBody>
      </p:sp>
      <p:sp>
        <p:nvSpPr>
          <p:cNvPr id="108591" name="Text Box 60"/>
          <p:cNvSpPr txBox="1">
            <a:spLocks noChangeArrowheads="1"/>
          </p:cNvSpPr>
          <p:nvPr/>
        </p:nvSpPr>
        <p:spPr bwMode="auto">
          <a:xfrm rot="-5400000">
            <a:off x="24154" y="2380276"/>
            <a:ext cx="2249488" cy="64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7773" tIns="43887" rIns="87773" bIns="43887">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fontAlgn="base">
              <a:spcBef>
                <a:spcPct val="0"/>
              </a:spcBef>
              <a:spcAft>
                <a:spcPct val="0"/>
              </a:spcAft>
            </a:pPr>
            <a:r>
              <a:rPr lang="en-US" altLang="zh-CN" sz="1200" b="1" dirty="0">
                <a:solidFill>
                  <a:srgbClr val="000000"/>
                </a:solidFill>
              </a:rPr>
              <a:t>%</a:t>
            </a:r>
            <a:r>
              <a:rPr lang="en-US" altLang="zh-CN" sz="1200" dirty="0">
                <a:solidFill>
                  <a:prstClr val="black"/>
                </a:solidFill>
              </a:rPr>
              <a:t> </a:t>
            </a:r>
            <a:r>
              <a:rPr lang="ru-RU" altLang="zh-CN" sz="1200" b="1" dirty="0">
                <a:solidFill>
                  <a:srgbClr val="000000"/>
                </a:solidFill>
              </a:rPr>
              <a:t>Симптомов, присутствующих во время второго визита</a:t>
            </a:r>
            <a:endParaRPr lang="en-US" altLang="zh-CN" sz="1200" b="1" dirty="0">
              <a:solidFill>
                <a:srgbClr val="000000"/>
              </a:solidFill>
            </a:endParaRPr>
          </a:p>
        </p:txBody>
      </p:sp>
      <p:sp>
        <p:nvSpPr>
          <p:cNvPr id="108592" name="Rectangle 65"/>
          <p:cNvSpPr>
            <a:spLocks noChangeArrowheads="1"/>
          </p:cNvSpPr>
          <p:nvPr/>
        </p:nvSpPr>
        <p:spPr bwMode="auto">
          <a:xfrm>
            <a:off x="2176462" y="1566529"/>
            <a:ext cx="803535" cy="25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731838" eaLnBrk="0" hangingPunct="0">
              <a:defRPr sz="2400">
                <a:solidFill>
                  <a:schemeClr val="tx1"/>
                </a:solidFill>
                <a:latin typeface="Arial" pitchFamily="34" charset="0"/>
                <a:cs typeface="Arial" pitchFamily="34" charset="0"/>
              </a:defRPr>
            </a:lvl1pPr>
            <a:lvl2pPr marL="742950" indent="-285750" defTabSz="731838" eaLnBrk="0" hangingPunct="0">
              <a:defRPr sz="2400">
                <a:solidFill>
                  <a:schemeClr val="tx1"/>
                </a:solidFill>
                <a:latin typeface="Arial" pitchFamily="34" charset="0"/>
                <a:cs typeface="Arial" pitchFamily="34" charset="0"/>
              </a:defRPr>
            </a:lvl2pPr>
            <a:lvl3pPr marL="1143000" indent="-228600" defTabSz="731838" eaLnBrk="0" hangingPunct="0">
              <a:defRPr sz="2400">
                <a:solidFill>
                  <a:schemeClr val="tx1"/>
                </a:solidFill>
                <a:latin typeface="Arial" pitchFamily="34" charset="0"/>
                <a:cs typeface="Arial" pitchFamily="34" charset="0"/>
              </a:defRPr>
            </a:lvl3pPr>
            <a:lvl4pPr marL="1600200" indent="-228600" defTabSz="731838" eaLnBrk="0" hangingPunct="0">
              <a:defRPr sz="2400">
                <a:solidFill>
                  <a:schemeClr val="tx1"/>
                </a:solidFill>
                <a:latin typeface="Arial" pitchFamily="34" charset="0"/>
                <a:cs typeface="Arial" pitchFamily="34" charset="0"/>
              </a:defRPr>
            </a:lvl4pPr>
            <a:lvl5pPr marL="2057400" indent="-228600" defTabSz="731838" eaLnBrk="0" hangingPunct="0">
              <a:defRPr sz="2400">
                <a:solidFill>
                  <a:schemeClr val="tx1"/>
                </a:solidFill>
                <a:latin typeface="Arial" pitchFamily="34" charset="0"/>
                <a:cs typeface="Arial" pitchFamily="34" charset="0"/>
              </a:defRPr>
            </a:lvl5pPr>
            <a:lvl6pPr marL="2514600" indent="-228600" defTabSz="73183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73183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73183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73183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lnSpc>
                <a:spcPct val="90000"/>
              </a:lnSpc>
              <a:spcBef>
                <a:spcPct val="0"/>
              </a:spcBef>
              <a:spcAft>
                <a:spcPct val="0"/>
              </a:spcAft>
            </a:pPr>
            <a:r>
              <a:rPr lang="ru-RU" altLang="de-DE" sz="1200" dirty="0">
                <a:solidFill>
                  <a:srgbClr val="000000"/>
                </a:solidFill>
              </a:rPr>
              <a:t>Плацебо</a:t>
            </a:r>
          </a:p>
        </p:txBody>
      </p:sp>
      <p:sp>
        <p:nvSpPr>
          <p:cNvPr id="108593" name="Rectangle 66"/>
          <p:cNvSpPr>
            <a:spLocks noChangeArrowheads="1"/>
          </p:cNvSpPr>
          <p:nvPr/>
        </p:nvSpPr>
        <p:spPr bwMode="auto">
          <a:xfrm>
            <a:off x="1614487" y="4522748"/>
            <a:ext cx="19383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1200" dirty="0">
                <a:solidFill>
                  <a:srgbClr val="000000"/>
                </a:solidFill>
                <a:cs typeface="Times New Roman" pitchFamily="18" charset="0"/>
              </a:rPr>
              <a:t>*</a:t>
            </a:r>
            <a:r>
              <a:rPr lang="en-US" altLang="de-DE" sz="1200" i="1" dirty="0">
                <a:solidFill>
                  <a:srgbClr val="000000"/>
                </a:solidFill>
                <a:cs typeface="Times New Roman" pitchFamily="18" charset="0"/>
              </a:rPr>
              <a:t> P</a:t>
            </a:r>
            <a:r>
              <a:rPr lang="en-US" altLang="de-DE" sz="1200" dirty="0">
                <a:solidFill>
                  <a:srgbClr val="000000"/>
                </a:solidFill>
                <a:cs typeface="Times New Roman" pitchFamily="18" charset="0"/>
              </a:rPr>
              <a:t> &lt; 0,05 ; * * </a:t>
            </a:r>
            <a:r>
              <a:rPr lang="en-US" altLang="de-DE" sz="1200" i="1" dirty="0">
                <a:solidFill>
                  <a:srgbClr val="000000"/>
                </a:solidFill>
                <a:cs typeface="Times New Roman" pitchFamily="18" charset="0"/>
              </a:rPr>
              <a:t> P</a:t>
            </a:r>
            <a:r>
              <a:rPr lang="en-US" altLang="de-DE" sz="1200" dirty="0">
                <a:solidFill>
                  <a:srgbClr val="000000"/>
                </a:solidFill>
                <a:cs typeface="Times New Roman" pitchFamily="18" charset="0"/>
              </a:rPr>
              <a:t> &lt; 0,001</a:t>
            </a:r>
            <a:r>
              <a:rPr lang="de-DE" altLang="de-DE" sz="1200" dirty="0">
                <a:solidFill>
                  <a:srgbClr val="000000"/>
                </a:solidFill>
              </a:rPr>
              <a:t> </a:t>
            </a:r>
            <a:endParaRPr lang="en-US" altLang="de-DE" sz="1200" dirty="0">
              <a:solidFill>
                <a:srgbClr val="000000"/>
              </a:solidFill>
            </a:endParaRPr>
          </a:p>
        </p:txBody>
      </p:sp>
      <p:sp>
        <p:nvSpPr>
          <p:cNvPr id="108594" name="Rectangle 65"/>
          <p:cNvSpPr>
            <a:spLocks noChangeArrowheads="1"/>
          </p:cNvSpPr>
          <p:nvPr/>
        </p:nvSpPr>
        <p:spPr bwMode="auto">
          <a:xfrm>
            <a:off x="2176462" y="1834816"/>
            <a:ext cx="1188064" cy="25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731838" eaLnBrk="0" hangingPunct="0">
              <a:defRPr sz="2400">
                <a:solidFill>
                  <a:schemeClr val="tx1"/>
                </a:solidFill>
                <a:latin typeface="Arial" pitchFamily="34" charset="0"/>
                <a:cs typeface="Arial" pitchFamily="34" charset="0"/>
              </a:defRPr>
            </a:lvl1pPr>
            <a:lvl2pPr marL="742950" indent="-285750" defTabSz="731838" eaLnBrk="0" hangingPunct="0">
              <a:defRPr sz="2400">
                <a:solidFill>
                  <a:schemeClr val="tx1"/>
                </a:solidFill>
                <a:latin typeface="Arial" pitchFamily="34" charset="0"/>
                <a:cs typeface="Arial" pitchFamily="34" charset="0"/>
              </a:defRPr>
            </a:lvl2pPr>
            <a:lvl3pPr marL="1143000" indent="-228600" defTabSz="731838" eaLnBrk="0" hangingPunct="0">
              <a:defRPr sz="2400">
                <a:solidFill>
                  <a:schemeClr val="tx1"/>
                </a:solidFill>
                <a:latin typeface="Arial" pitchFamily="34" charset="0"/>
                <a:cs typeface="Arial" pitchFamily="34" charset="0"/>
              </a:defRPr>
            </a:lvl3pPr>
            <a:lvl4pPr marL="1600200" indent="-228600" defTabSz="731838" eaLnBrk="0" hangingPunct="0">
              <a:defRPr sz="2400">
                <a:solidFill>
                  <a:schemeClr val="tx1"/>
                </a:solidFill>
                <a:latin typeface="Arial" pitchFamily="34" charset="0"/>
                <a:cs typeface="Arial" pitchFamily="34" charset="0"/>
              </a:defRPr>
            </a:lvl4pPr>
            <a:lvl5pPr marL="2057400" indent="-228600" defTabSz="731838" eaLnBrk="0" hangingPunct="0">
              <a:defRPr sz="2400">
                <a:solidFill>
                  <a:schemeClr val="tx1"/>
                </a:solidFill>
                <a:latin typeface="Arial" pitchFamily="34" charset="0"/>
                <a:cs typeface="Arial" pitchFamily="34" charset="0"/>
              </a:defRPr>
            </a:lvl5pPr>
            <a:lvl6pPr marL="2514600" indent="-228600" defTabSz="73183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73183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73183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73183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lnSpc>
                <a:spcPct val="90000"/>
              </a:lnSpc>
              <a:spcBef>
                <a:spcPct val="0"/>
              </a:spcBef>
              <a:spcAft>
                <a:spcPct val="0"/>
              </a:spcAft>
            </a:pPr>
            <a:r>
              <a:rPr lang="ru-RU" altLang="de-DE" sz="1200" dirty="0">
                <a:solidFill>
                  <a:srgbClr val="000000"/>
                </a:solidFill>
                <a:cs typeface="Times New Roman" pitchFamily="18" charset="0"/>
              </a:rPr>
              <a:t>Рацекадотрил</a:t>
            </a:r>
          </a:p>
        </p:txBody>
      </p:sp>
      <p:sp>
        <p:nvSpPr>
          <p:cNvPr id="2" name="Rectangle 1"/>
          <p:cNvSpPr/>
          <p:nvPr/>
        </p:nvSpPr>
        <p:spPr bwMode="auto">
          <a:xfrm>
            <a:off x="2051049" y="1609391"/>
            <a:ext cx="168275" cy="166688"/>
          </a:xfrm>
          <a:prstGeom prst="rect">
            <a:avLst/>
          </a:prstGeom>
          <a:solidFill>
            <a:schemeClr val="bg2">
              <a:lumMod val="50000"/>
            </a:schemeClr>
          </a:solidFill>
          <a:ln w="12700" cap="rnd">
            <a:noFill/>
            <a:round/>
            <a:headEnd/>
            <a:tailEnd/>
          </a:ln>
          <a:extLst/>
        </p:spPr>
        <p:txBody>
          <a:bodyPr/>
          <a:lstStyle/>
          <a:p>
            <a:pPr fontAlgn="base">
              <a:spcBef>
                <a:spcPct val="0"/>
              </a:spcBef>
              <a:spcAft>
                <a:spcPct val="0"/>
              </a:spcAft>
              <a:defRPr/>
            </a:pPr>
            <a:endParaRPr lang="en-IN" dirty="0">
              <a:solidFill>
                <a:srgbClr val="000000"/>
              </a:solidFill>
              <a:cs typeface="Arial" charset="0"/>
            </a:endParaRPr>
          </a:p>
        </p:txBody>
      </p:sp>
      <p:sp>
        <p:nvSpPr>
          <p:cNvPr id="108596" name="Rectangle 57"/>
          <p:cNvSpPr>
            <a:spLocks noChangeArrowheads="1"/>
          </p:cNvSpPr>
          <p:nvPr/>
        </p:nvSpPr>
        <p:spPr bwMode="auto">
          <a:xfrm>
            <a:off x="2051049" y="1877679"/>
            <a:ext cx="168275" cy="1666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endParaRPr lang="en-IN" altLang="de-DE" sz="1800" dirty="0">
              <a:solidFill>
                <a:srgbClr val="000000"/>
              </a:solidFill>
            </a:endParaRPr>
          </a:p>
        </p:txBody>
      </p:sp>
      <p:sp>
        <p:nvSpPr>
          <p:cNvPr id="58" name="Title 1"/>
          <p:cNvSpPr txBox="1">
            <a:spLocks/>
          </p:cNvSpPr>
          <p:nvPr/>
        </p:nvSpPr>
        <p:spPr>
          <a:xfrm>
            <a:off x="554037" y="0"/>
            <a:ext cx="7712075" cy="9271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de-DE" sz="2800" b="1" smtClean="0">
                <a:solidFill>
                  <a:srgbClr val="0070C0"/>
                </a:solidFill>
                <a:latin typeface="Georgia" panose="02040502050405020303" pitchFamily="18" charset="0"/>
              </a:rPr>
              <a:t>Baumer </a:t>
            </a:r>
            <a:r>
              <a:rPr lang="en-GB" altLang="de-DE" sz="2800" b="1" i="1" smtClean="0">
                <a:solidFill>
                  <a:srgbClr val="0070C0"/>
                </a:solidFill>
                <a:latin typeface="Georgia" panose="02040502050405020303" pitchFamily="18" charset="0"/>
              </a:rPr>
              <a:t>et al., </a:t>
            </a:r>
            <a:r>
              <a:rPr lang="en-GB" altLang="de-DE" sz="2800" b="1" smtClean="0">
                <a:solidFill>
                  <a:srgbClr val="0070C0"/>
                </a:solidFill>
                <a:latin typeface="Georgia" panose="02040502050405020303" pitchFamily="18" charset="0"/>
              </a:rPr>
              <a:t>1992 </a:t>
            </a:r>
            <a:endParaRPr lang="en-GB" altLang="de-DE" sz="2800" b="1" dirty="0">
              <a:solidFill>
                <a:srgbClr val="0070C0"/>
              </a:solidFill>
              <a:latin typeface="Georgia" panose="02040502050405020303" pitchFamily="18" charset="0"/>
            </a:endParaRPr>
          </a:p>
        </p:txBody>
      </p:sp>
      <p:sp>
        <p:nvSpPr>
          <p:cNvPr id="3" name="Rectangle 2"/>
          <p:cNvSpPr/>
          <p:nvPr/>
        </p:nvSpPr>
        <p:spPr>
          <a:xfrm>
            <a:off x="527816" y="5029200"/>
            <a:ext cx="810193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Georgia" panose="02040502050405020303" pitchFamily="18" charset="0"/>
              </a:rPr>
              <a:t>Рацекадотрил</a:t>
            </a:r>
            <a:r>
              <a:rPr lang="ru-RU" dirty="0" smtClean="0">
                <a:latin typeface="Georgia" panose="02040502050405020303" pitchFamily="18" charset="0"/>
              </a:rPr>
              <a:t>: купирование симптомов острой диареи в 75% по сравнению с плацебо 37% (р</a:t>
            </a:r>
            <a:r>
              <a:rPr lang="en-US" dirty="0" smtClean="0">
                <a:latin typeface="Georgia" panose="02040502050405020303" pitchFamily="18" charset="0"/>
              </a:rPr>
              <a:t>&lt;0,01) </a:t>
            </a:r>
            <a:r>
              <a:rPr lang="ru-RU" dirty="0" smtClean="0">
                <a:latin typeface="Georgia" panose="02040502050405020303" pitchFamily="18" charset="0"/>
              </a:rPr>
              <a:t>и сопутствующих симптомов: жжение в анальной области, боли в животе, тошноты, </a:t>
            </a:r>
            <a:r>
              <a:rPr lang="ru-RU" dirty="0" err="1" smtClean="0">
                <a:latin typeface="Georgia" panose="02040502050405020303" pitchFamily="18" charset="0"/>
              </a:rPr>
              <a:t>анорекции</a:t>
            </a:r>
            <a:r>
              <a:rPr lang="ru-RU" dirty="0" smtClean="0">
                <a:latin typeface="Georgia" panose="02040502050405020303" pitchFamily="18" charset="0"/>
              </a:rPr>
              <a:t>, вздутия</a:t>
            </a:r>
            <a:endParaRPr lang="ru-RU" dirty="0">
              <a:latin typeface="Georgia" panose="02040502050405020303" pitchFamily="18" charset="0"/>
            </a:endParaRPr>
          </a:p>
        </p:txBody>
      </p:sp>
      <p:sp>
        <p:nvSpPr>
          <p:cNvPr id="4" name="Slide Number Placeholder 3"/>
          <p:cNvSpPr>
            <a:spLocks noGrp="1"/>
          </p:cNvSpPr>
          <p:nvPr>
            <p:ph type="sldNum" sz="quarter" idx="12"/>
          </p:nvPr>
        </p:nvSpPr>
        <p:spPr>
          <a:xfrm>
            <a:off x="4342371" y="0"/>
            <a:ext cx="1332156" cy="365125"/>
          </a:xfrm>
        </p:spPr>
        <p:txBody>
          <a:bodyPr/>
          <a:lstStyle/>
          <a:p>
            <a:fld id="{A2885E78-1F86-4A3D-9EE1-B0103B1CEF15}" type="slidenum">
              <a:rPr lang="en-US" smtClean="0">
                <a:solidFill>
                  <a:srgbClr val="000000"/>
                </a:solidFill>
              </a:rPr>
              <a:pPr/>
              <a:t>31</a:t>
            </a:fld>
            <a:endParaRPr lang="en-US" dirty="0">
              <a:solidFill>
                <a:srgbClr val="000000"/>
              </a:solidFill>
            </a:endParaRPr>
          </a:p>
        </p:txBody>
      </p:sp>
      <p:sp>
        <p:nvSpPr>
          <p:cNvPr id="59" name="TextBox 58"/>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31733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a:xfrm>
            <a:off x="444500" y="260132"/>
            <a:ext cx="8262772" cy="927100"/>
          </a:xfrm>
        </p:spPr>
        <p:txBody>
          <a:bodyPr>
            <a:normAutofit fontScale="90000"/>
          </a:bodyPr>
          <a:lstStyle/>
          <a:p>
            <a:r>
              <a:rPr lang="ru-RU" altLang="de-DE" sz="2000" b="1" dirty="0">
                <a:solidFill>
                  <a:srgbClr val="0070C0"/>
                </a:solidFill>
                <a:latin typeface="Georgia" panose="02040502050405020303" pitchFamily="18" charset="0"/>
              </a:rPr>
              <a:t>РАЦЕКАДОТРИЛ ПО СРАВНЕНИЮ С ПЛАЦЕБО ПРИ ЛЕЧЕНИИ ОСТРОЙ ДИАРЕИ У ВЗРОСЛЫХ</a:t>
            </a:r>
            <a:r>
              <a:rPr lang="en-GB" altLang="de-DE" sz="2000" b="1" dirty="0">
                <a:solidFill>
                  <a:srgbClr val="0070C0"/>
                </a:solidFill>
                <a:latin typeface="Georgia" panose="02040502050405020303" pitchFamily="18" charset="0"/>
              </a:rPr>
              <a:t>: Hamza </a:t>
            </a:r>
            <a:r>
              <a:rPr lang="en-GB" altLang="de-DE" sz="2000" b="1" i="1" dirty="0">
                <a:solidFill>
                  <a:srgbClr val="0070C0"/>
                </a:solidFill>
                <a:latin typeface="Georgia" panose="02040502050405020303" pitchFamily="18" charset="0"/>
              </a:rPr>
              <a:t>et al., </a:t>
            </a:r>
            <a:r>
              <a:rPr lang="en-GB" altLang="de-DE" sz="2000" b="1" dirty="0">
                <a:solidFill>
                  <a:srgbClr val="0070C0"/>
                </a:solidFill>
                <a:latin typeface="Georgia" panose="02040502050405020303" pitchFamily="18" charset="0"/>
              </a:rPr>
              <a:t>1999</a:t>
            </a:r>
          </a:p>
        </p:txBody>
      </p:sp>
      <p:sp>
        <p:nvSpPr>
          <p:cNvPr id="110595" name="TextBox 16"/>
          <p:cNvSpPr txBox="1">
            <a:spLocks noChangeArrowheads="1"/>
          </p:cNvSpPr>
          <p:nvPr/>
        </p:nvSpPr>
        <p:spPr bwMode="auto">
          <a:xfrm>
            <a:off x="436728" y="6553200"/>
            <a:ext cx="42989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defRPr sz="2400">
                <a:solidFill>
                  <a:schemeClr val="tx1"/>
                </a:solidFill>
                <a:latin typeface="Arial" pitchFamily="34" charset="0"/>
                <a:cs typeface="Arial" pitchFamily="34" charset="0"/>
              </a:defRPr>
            </a:lvl1pPr>
            <a:lvl2pPr marL="228600" indent="-22860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lvl="1" eaLnBrk="1" fontAlgn="base" hangingPunct="1">
              <a:spcBef>
                <a:spcPct val="0"/>
              </a:spcBef>
              <a:spcAft>
                <a:spcPct val="0"/>
              </a:spcAft>
            </a:pPr>
            <a:r>
              <a:rPr lang="en-US" altLang="de-DE" sz="900" dirty="0">
                <a:solidFill>
                  <a:schemeClr val="bg1"/>
                </a:solidFill>
                <a:latin typeface="Georgia" panose="02040502050405020303" pitchFamily="18" charset="0"/>
              </a:rPr>
              <a:t>1. 	Hamza  H. et al </a:t>
            </a:r>
            <a:r>
              <a:rPr lang="en-US" altLang="de-DE" sz="900" i="1" dirty="0">
                <a:solidFill>
                  <a:schemeClr val="bg1"/>
                </a:solidFill>
                <a:latin typeface="Georgia" panose="02040502050405020303" pitchFamily="18" charset="0"/>
              </a:rPr>
              <a:t>Aliment Pharmacol Ther. </a:t>
            </a:r>
            <a:r>
              <a:rPr lang="en-US" altLang="de-DE" sz="900" dirty="0">
                <a:solidFill>
                  <a:schemeClr val="bg1"/>
                </a:solidFill>
                <a:latin typeface="Georgia" panose="02040502050405020303" pitchFamily="18" charset="0"/>
              </a:rPr>
              <a:t>1999;13(Suppl.6):15-19.</a:t>
            </a:r>
          </a:p>
        </p:txBody>
      </p:sp>
      <p:sp>
        <p:nvSpPr>
          <p:cNvPr id="18" name="Rounded Rectangle 17"/>
          <p:cNvSpPr/>
          <p:nvPr/>
        </p:nvSpPr>
        <p:spPr>
          <a:xfrm>
            <a:off x="444500" y="2152076"/>
            <a:ext cx="2400300" cy="3653188"/>
          </a:xfrm>
          <a:prstGeom prst="roundRect">
            <a:avLst>
              <a:gd name="adj" fmla="val 7597"/>
            </a:avLst>
          </a:prstGeom>
          <a:ln/>
        </p:spPr>
        <p:style>
          <a:lnRef idx="0">
            <a:schemeClr val="accent1"/>
          </a:lnRef>
          <a:fillRef idx="3">
            <a:schemeClr val="accent1"/>
          </a:fillRef>
          <a:effectRef idx="3">
            <a:schemeClr val="accent1"/>
          </a:effectRef>
          <a:fontRef idx="minor">
            <a:schemeClr val="lt1"/>
          </a:fontRef>
        </p:style>
        <p:txBody>
          <a:bodyPr lIns="144000" tIns="164793" rIns="144000" bIns="164793" anchor="ctr"/>
          <a:lstStyle/>
          <a:p>
            <a:pPr defTabSz="800100" fontAlgn="base">
              <a:lnSpc>
                <a:spcPct val="90000"/>
              </a:lnSpc>
              <a:spcBef>
                <a:spcPct val="0"/>
              </a:spcBef>
              <a:spcAft>
                <a:spcPct val="35000"/>
              </a:spcAft>
              <a:defRPr/>
            </a:pPr>
            <a:r>
              <a:rPr lang="ru-RU" sz="1600" b="1" dirty="0">
                <a:solidFill>
                  <a:srgbClr val="FFFFFF"/>
                </a:solidFill>
                <a:latin typeface="Georgia" panose="02040502050405020303" pitchFamily="18" charset="0"/>
                <a:cs typeface="Arial" charset="0"/>
              </a:rPr>
              <a:t>ДИЗАЙН ИССЛЕДОВАНИЯ</a:t>
            </a:r>
          </a:p>
          <a:p>
            <a:pPr defTabSz="800100" fontAlgn="base">
              <a:lnSpc>
                <a:spcPct val="90000"/>
              </a:lnSpc>
              <a:spcBef>
                <a:spcPct val="0"/>
              </a:spcBef>
              <a:spcAft>
                <a:spcPct val="35000"/>
              </a:spcAft>
              <a:defRPr/>
            </a:pPr>
            <a:endParaRPr lang="en-GB" sz="1400" dirty="0">
              <a:solidFill>
                <a:srgbClr val="FFFFFF"/>
              </a:solidFill>
              <a:latin typeface="Georgia" panose="02040502050405020303" pitchFamily="18" charset="0"/>
              <a:cs typeface="Arial" charset="0"/>
            </a:endParaRPr>
          </a:p>
          <a:p>
            <a:pPr fontAlgn="base">
              <a:spcBef>
                <a:spcPct val="0"/>
              </a:spcBef>
              <a:spcAft>
                <a:spcPct val="0"/>
              </a:spcAft>
            </a:pPr>
            <a:r>
              <a:rPr lang="ru-RU" sz="1400" dirty="0">
                <a:solidFill>
                  <a:prstClr val="white"/>
                </a:solidFill>
                <a:latin typeface="Georgia" panose="02040502050405020303" pitchFamily="18" charset="0"/>
                <a:cs typeface="Arial" panose="020B0604020202020204" pitchFamily="34" charset="0"/>
              </a:rPr>
              <a:t>Двухцентровое</a:t>
            </a:r>
            <a:r>
              <a:rPr lang="en-US" sz="1400" dirty="0">
                <a:solidFill>
                  <a:prstClr val="white"/>
                </a:solidFill>
                <a:latin typeface="Georgia" panose="02040502050405020303" pitchFamily="18" charset="0"/>
                <a:cs typeface="Arial" panose="020B0604020202020204" pitchFamily="34" charset="0"/>
              </a:rPr>
              <a:t>, </a:t>
            </a:r>
            <a:r>
              <a:rPr lang="ru-RU" sz="1400" dirty="0">
                <a:solidFill>
                  <a:prstClr val="white"/>
                </a:solidFill>
                <a:latin typeface="Georgia" panose="02040502050405020303" pitchFamily="18" charset="0"/>
                <a:cs typeface="Arial" panose="020B0604020202020204" pitchFamily="34" charset="0"/>
              </a:rPr>
              <a:t>двойное слепое</a:t>
            </a:r>
            <a:r>
              <a:rPr lang="en-US" sz="1400" dirty="0">
                <a:solidFill>
                  <a:prstClr val="white"/>
                </a:solidFill>
                <a:latin typeface="Georgia" panose="02040502050405020303" pitchFamily="18" charset="0"/>
                <a:cs typeface="Arial" panose="020B0604020202020204" pitchFamily="34" charset="0"/>
              </a:rPr>
              <a:t>,</a:t>
            </a:r>
            <a:r>
              <a:rPr lang="ru-RU" sz="1400" dirty="0">
                <a:solidFill>
                  <a:prstClr val="white"/>
                </a:solidFill>
                <a:latin typeface="Georgia" panose="02040502050405020303" pitchFamily="18" charset="0"/>
                <a:cs typeface="Arial" panose="020B0604020202020204" pitchFamily="34" charset="0"/>
              </a:rPr>
              <a:t> рандомизированное исследование в параллельных группах</a:t>
            </a:r>
            <a:endParaRPr lang="en-US" sz="1400" dirty="0">
              <a:solidFill>
                <a:prstClr val="white"/>
              </a:solidFill>
              <a:latin typeface="Georgia" panose="02040502050405020303" pitchFamily="18" charset="0"/>
              <a:cs typeface="Arial" panose="020B0604020202020204" pitchFamily="34" charset="0"/>
            </a:endParaRPr>
          </a:p>
        </p:txBody>
      </p:sp>
      <p:sp>
        <p:nvSpPr>
          <p:cNvPr id="19" name="Rounded Rectangle 18"/>
          <p:cNvSpPr/>
          <p:nvPr/>
        </p:nvSpPr>
        <p:spPr bwMode="auto">
          <a:xfrm>
            <a:off x="5695950" y="2528888"/>
            <a:ext cx="2954338" cy="544512"/>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0"/>
              </a:spcBef>
              <a:spcAft>
                <a:spcPct val="0"/>
              </a:spcAft>
              <a:tabLst>
                <a:tab pos="1155700" algn="l"/>
              </a:tabLst>
            </a:pPr>
            <a:r>
              <a:rPr lang="ru-RU" sz="1600" dirty="0">
                <a:solidFill>
                  <a:prstClr val="black"/>
                </a:solidFill>
                <a:latin typeface="Georgia" panose="02040502050405020303" pitchFamily="18" charset="0"/>
                <a:cs typeface="Arial" panose="020B0604020202020204" pitchFamily="34" charset="0"/>
              </a:rPr>
              <a:t>Рацекадотрил</a:t>
            </a:r>
            <a:endParaRPr lang="en-US" altLang="zh-CN" sz="1600" dirty="0">
              <a:solidFill>
                <a:prstClr val="black"/>
              </a:solidFill>
              <a:latin typeface="Georgia" panose="02040502050405020303" pitchFamily="18" charset="0"/>
              <a:cs typeface="Arial" panose="020B0604020202020204" pitchFamily="34" charset="0"/>
            </a:endParaRPr>
          </a:p>
        </p:txBody>
      </p:sp>
      <p:sp>
        <p:nvSpPr>
          <p:cNvPr id="20" name="TextBox 19"/>
          <p:cNvSpPr txBox="1"/>
          <p:nvPr/>
        </p:nvSpPr>
        <p:spPr>
          <a:xfrm>
            <a:off x="3217863" y="2206625"/>
            <a:ext cx="1857375" cy="408623"/>
          </a:xfrm>
          <a:prstGeom prst="roundRect">
            <a:avLst/>
          </a:prstGeom>
          <a:solidFill>
            <a:schemeClr val="accent1">
              <a:lumMod val="40000"/>
              <a:lumOff val="60000"/>
            </a:schemeClr>
          </a:solidFill>
        </p:spPr>
        <p:txBody>
          <a:bodyPr>
            <a:spAutoFit/>
          </a:bodyPr>
          <a:lstStyle/>
          <a:p>
            <a:pPr algn="ctr" fontAlgn="base">
              <a:spcBef>
                <a:spcPct val="0"/>
              </a:spcBef>
              <a:spcAft>
                <a:spcPct val="0"/>
              </a:spcAft>
            </a:pPr>
            <a:r>
              <a:rPr lang="ru-RU" altLang="zh-CN" dirty="0">
                <a:solidFill>
                  <a:srgbClr val="000000"/>
                </a:solidFill>
                <a:latin typeface="Georgia" panose="02040502050405020303" pitchFamily="18" charset="0"/>
                <a:cs typeface="Arial" panose="020B0604020202020204" pitchFamily="34" charset="0"/>
              </a:rPr>
              <a:t>Пациенты</a:t>
            </a:r>
            <a:endParaRPr lang="en-US" altLang="zh-CN" dirty="0">
              <a:solidFill>
                <a:srgbClr val="000000"/>
              </a:solidFill>
              <a:latin typeface="Georgia" panose="02040502050405020303" pitchFamily="18" charset="0"/>
              <a:cs typeface="Arial" panose="020B0604020202020204" pitchFamily="34" charset="0"/>
            </a:endParaRPr>
          </a:p>
        </p:txBody>
      </p:sp>
      <p:sp>
        <p:nvSpPr>
          <p:cNvPr id="21" name="Oval 38"/>
          <p:cNvSpPr>
            <a:spLocks noChangeArrowheads="1"/>
          </p:cNvSpPr>
          <p:nvPr/>
        </p:nvSpPr>
        <p:spPr bwMode="auto">
          <a:xfrm>
            <a:off x="3771900" y="2797175"/>
            <a:ext cx="747713"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32</a:t>
            </a:r>
          </a:p>
        </p:txBody>
      </p:sp>
      <p:sp>
        <p:nvSpPr>
          <p:cNvPr id="22" name="Oval 40"/>
          <p:cNvSpPr>
            <a:spLocks noChangeArrowheads="1"/>
          </p:cNvSpPr>
          <p:nvPr/>
        </p:nvSpPr>
        <p:spPr bwMode="auto">
          <a:xfrm>
            <a:off x="3817938" y="5143500"/>
            <a:ext cx="654050"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38</a:t>
            </a:r>
          </a:p>
        </p:txBody>
      </p:sp>
      <p:sp>
        <p:nvSpPr>
          <p:cNvPr id="23" name="Rounded Rectangle 22"/>
          <p:cNvSpPr/>
          <p:nvPr/>
        </p:nvSpPr>
        <p:spPr bwMode="auto">
          <a:xfrm>
            <a:off x="5695950" y="4757738"/>
            <a:ext cx="2900363" cy="544512"/>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0"/>
              </a:spcBef>
              <a:spcAft>
                <a:spcPct val="0"/>
              </a:spcAft>
              <a:tabLst>
                <a:tab pos="1155700" algn="l"/>
              </a:tabLst>
            </a:pPr>
            <a:r>
              <a:rPr lang="ru-RU" sz="1600" dirty="0">
                <a:solidFill>
                  <a:prstClr val="black"/>
                </a:solidFill>
                <a:latin typeface="Georgia" panose="02040502050405020303" pitchFamily="18" charset="0"/>
                <a:cs typeface="Arial" panose="020B0604020202020204" pitchFamily="34" charset="0"/>
              </a:rPr>
              <a:t>Плацебо</a:t>
            </a:r>
            <a:endParaRPr lang="en-US" altLang="zh-CN" sz="1600" dirty="0">
              <a:solidFill>
                <a:prstClr val="black"/>
              </a:solidFill>
              <a:latin typeface="Georgia" panose="02040502050405020303" pitchFamily="18" charset="0"/>
              <a:cs typeface="Arial" panose="020B0604020202020204" pitchFamily="34" charset="0"/>
            </a:endParaRPr>
          </a:p>
        </p:txBody>
      </p:sp>
      <p:sp>
        <p:nvSpPr>
          <p:cNvPr id="24" name="TextBox 23"/>
          <p:cNvSpPr txBox="1"/>
          <p:nvPr/>
        </p:nvSpPr>
        <p:spPr>
          <a:xfrm>
            <a:off x="3248025" y="3213100"/>
            <a:ext cx="5375275" cy="1511300"/>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62000" indent="-185738"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ru-RU" sz="1400" b="1" dirty="0">
                <a:solidFill>
                  <a:prstClr val="white"/>
                </a:solidFill>
                <a:latin typeface="Georgia" panose="02040502050405020303" pitchFamily="18" charset="0"/>
              </a:rPr>
              <a:t>КРИТЕРИИ ВКЛЮЧЕНИЯ</a:t>
            </a:r>
            <a:endParaRPr lang="en-US" sz="1400" b="1" dirty="0">
              <a:solidFill>
                <a:prstClr val="white"/>
              </a:solidFill>
              <a:latin typeface="Georgia" panose="02040502050405020303" pitchFamily="18" charset="0"/>
            </a:endParaRPr>
          </a:p>
          <a:p>
            <a:pPr marL="179388" indent="-179388" fontAlgn="base">
              <a:spcBef>
                <a:spcPct val="0"/>
              </a:spcBef>
              <a:spcAft>
                <a:spcPct val="0"/>
              </a:spcAft>
              <a:buFont typeface="Arial" panose="020B0604020202020204" pitchFamily="34" charset="0"/>
              <a:buChar char="•"/>
            </a:pPr>
            <a:r>
              <a:rPr lang="ru-RU" sz="1400" dirty="0">
                <a:solidFill>
                  <a:prstClr val="white"/>
                </a:solidFill>
                <a:latin typeface="Georgia" panose="02040502050405020303" pitchFamily="18" charset="0"/>
              </a:rPr>
              <a:t>Возраст</a:t>
            </a:r>
            <a:r>
              <a:rPr lang="en-US" sz="1400" dirty="0">
                <a:solidFill>
                  <a:prstClr val="white"/>
                </a:solidFill>
                <a:latin typeface="Georgia" panose="02040502050405020303" pitchFamily="18" charset="0"/>
              </a:rPr>
              <a:t>: &gt;18 </a:t>
            </a:r>
            <a:r>
              <a:rPr lang="ru-RU" sz="1400" dirty="0">
                <a:solidFill>
                  <a:prstClr val="white"/>
                </a:solidFill>
                <a:latin typeface="Georgia" panose="02040502050405020303" pitchFamily="18" charset="0"/>
              </a:rPr>
              <a:t>лет</a:t>
            </a:r>
            <a:endParaRPr lang="en-US" sz="1400" dirty="0">
              <a:solidFill>
                <a:prstClr val="white"/>
              </a:solidFill>
              <a:latin typeface="Georgia" panose="02040502050405020303" pitchFamily="18" charset="0"/>
            </a:endParaRPr>
          </a:p>
          <a:p>
            <a:pPr marL="179388" indent="-179388" fontAlgn="base">
              <a:spcBef>
                <a:spcPct val="0"/>
              </a:spcBef>
              <a:spcAft>
                <a:spcPct val="0"/>
              </a:spcAft>
              <a:buFont typeface="Arial" panose="020B0604020202020204" pitchFamily="34" charset="0"/>
              <a:buChar char="•"/>
            </a:pPr>
            <a:r>
              <a:rPr lang="ru-RU" sz="1400" dirty="0">
                <a:solidFill>
                  <a:prstClr val="white"/>
                </a:solidFill>
                <a:latin typeface="Georgia" panose="02040502050405020303" pitchFamily="18" charset="0"/>
              </a:rPr>
              <a:t>Страдающие острой диареей</a:t>
            </a:r>
            <a:endParaRPr lang="en-US" sz="1400" dirty="0">
              <a:solidFill>
                <a:prstClr val="white"/>
              </a:solidFill>
              <a:latin typeface="Georgia" panose="02040502050405020303" pitchFamily="18" charset="0"/>
            </a:endParaRPr>
          </a:p>
          <a:p>
            <a:pPr marL="179388" indent="-179388" fontAlgn="base">
              <a:spcBef>
                <a:spcPct val="0"/>
              </a:spcBef>
              <a:spcAft>
                <a:spcPct val="0"/>
              </a:spcAft>
              <a:buFont typeface="Arial" panose="020B0604020202020204" pitchFamily="34" charset="0"/>
              <a:buChar char="•"/>
            </a:pPr>
            <a:r>
              <a:rPr lang="en-US" sz="1400" dirty="0">
                <a:solidFill>
                  <a:prstClr val="white"/>
                </a:solidFill>
                <a:latin typeface="Georgia" panose="02040502050405020303" pitchFamily="18" charset="0"/>
              </a:rPr>
              <a:t>&gt;3 </a:t>
            </a:r>
            <a:r>
              <a:rPr lang="ru-RU" sz="1400" dirty="0">
                <a:solidFill>
                  <a:prstClr val="white"/>
                </a:solidFill>
                <a:latin typeface="Georgia" panose="02040502050405020303" pitchFamily="18" charset="0"/>
              </a:rPr>
              <a:t>дефекаций с неоформленным стулом в течение последних 24 часов</a:t>
            </a:r>
            <a:endParaRPr lang="en-US" sz="1400" dirty="0">
              <a:solidFill>
                <a:prstClr val="white"/>
              </a:solidFill>
              <a:latin typeface="Georgia" panose="02040502050405020303" pitchFamily="18" charset="0"/>
            </a:endParaRPr>
          </a:p>
          <a:p>
            <a:pPr marL="179388" indent="-179388" fontAlgn="base">
              <a:spcBef>
                <a:spcPct val="0"/>
              </a:spcBef>
              <a:spcAft>
                <a:spcPct val="0"/>
              </a:spcAft>
              <a:buFont typeface="Arial" panose="020B0604020202020204" pitchFamily="34" charset="0"/>
              <a:buChar char="•"/>
            </a:pPr>
            <a:r>
              <a:rPr lang="ru-RU" sz="1400" dirty="0">
                <a:solidFill>
                  <a:prstClr val="white"/>
                </a:solidFill>
                <a:latin typeface="Georgia" panose="02040502050405020303" pitchFamily="18" charset="0"/>
              </a:rPr>
              <a:t>Начало диареи</a:t>
            </a:r>
            <a:r>
              <a:rPr lang="en-US" sz="1400" dirty="0">
                <a:solidFill>
                  <a:prstClr val="white"/>
                </a:solidFill>
                <a:latin typeface="Georgia" panose="02040502050405020303" pitchFamily="18" charset="0"/>
              </a:rPr>
              <a:t>: </a:t>
            </a:r>
            <a:r>
              <a:rPr lang="ru-RU" sz="1400" dirty="0">
                <a:solidFill>
                  <a:prstClr val="white"/>
                </a:solidFill>
                <a:latin typeface="Georgia" panose="02040502050405020303" pitchFamily="18" charset="0"/>
              </a:rPr>
              <a:t>менее 5 дней назад</a:t>
            </a:r>
          </a:p>
        </p:txBody>
      </p:sp>
      <p:sp>
        <p:nvSpPr>
          <p:cNvPr id="25" name="TextBox 24"/>
          <p:cNvSpPr txBox="1"/>
          <p:nvPr/>
        </p:nvSpPr>
        <p:spPr>
          <a:xfrm>
            <a:off x="436728" y="1248877"/>
            <a:ext cx="8270544"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base">
              <a:spcBef>
                <a:spcPct val="0"/>
              </a:spcBef>
              <a:spcAft>
                <a:spcPct val="0"/>
              </a:spcAft>
              <a:tabLst>
                <a:tab pos="88900" algn="l"/>
                <a:tab pos="3302000" algn="l"/>
                <a:tab pos="5372100" algn="l"/>
              </a:tabLst>
            </a:pPr>
            <a:r>
              <a:rPr lang="ru-RU" altLang="zh-CN" sz="1600" b="1" dirty="0">
                <a:solidFill>
                  <a:srgbClr val="FFFFFF"/>
                </a:solidFill>
                <a:latin typeface="Georgia" panose="02040502050405020303" pitchFamily="18" charset="0"/>
                <a:cs typeface="Arial" panose="020B0604020202020204" pitchFamily="34" charset="0"/>
              </a:rPr>
              <a:t>ЦЕЛЬ ИССЛЕДОВАНИЯ</a:t>
            </a:r>
            <a:endParaRPr lang="en-US" altLang="zh-CN" sz="1600" b="1" dirty="0">
              <a:solidFill>
                <a:srgbClr val="FFFFFF"/>
              </a:solidFill>
              <a:latin typeface="Georgia" panose="02040502050405020303" pitchFamily="18" charset="0"/>
              <a:cs typeface="Arial" panose="020B0604020202020204" pitchFamily="34" charset="0"/>
            </a:endParaRPr>
          </a:p>
          <a:p>
            <a:pPr fontAlgn="base">
              <a:spcBef>
                <a:spcPct val="0"/>
              </a:spcBef>
              <a:spcAft>
                <a:spcPct val="0"/>
              </a:spcAft>
            </a:pPr>
            <a:r>
              <a:rPr lang="ru-RU" sz="1600" dirty="0">
                <a:solidFill>
                  <a:prstClr val="white"/>
                </a:solidFill>
                <a:latin typeface="Georgia" panose="02040502050405020303" pitchFamily="18" charset="0"/>
                <a:cs typeface="Arial" panose="020B0604020202020204" pitchFamily="34" charset="0"/>
              </a:rPr>
              <a:t>Сравнить эффективность и переносимость рацекадотрила и плацебо у взрослых пациентов, страдающих острой диареей</a:t>
            </a:r>
            <a:endParaRPr lang="en-US" altLang="zh-CN" sz="1600" dirty="0">
              <a:solidFill>
                <a:srgbClr val="FFFFFF"/>
              </a:solidFill>
              <a:latin typeface="Georgia" panose="02040502050405020303" pitchFamily="18" charset="0"/>
              <a:cs typeface="Arial" panose="020B0604020202020204" pitchFamily="34" charset="0"/>
            </a:endParaRPr>
          </a:p>
        </p:txBody>
      </p:sp>
      <p:sp>
        <p:nvSpPr>
          <p:cNvPr id="26" name="TextBox 25"/>
          <p:cNvSpPr txBox="1"/>
          <p:nvPr/>
        </p:nvSpPr>
        <p:spPr>
          <a:xfrm>
            <a:off x="3217863" y="5535613"/>
            <a:ext cx="1857375" cy="407987"/>
          </a:xfrm>
          <a:prstGeom prst="roundRect">
            <a:avLst/>
          </a:prstGeom>
          <a:solidFill>
            <a:schemeClr val="accent1">
              <a:lumMod val="40000"/>
              <a:lumOff val="60000"/>
            </a:schemeClr>
          </a:solidFill>
        </p:spPr>
        <p:txBody>
          <a:bodyPr>
            <a:spAutoFit/>
          </a:bodyPr>
          <a:lstStyle/>
          <a:p>
            <a:pPr algn="ctr" fontAlgn="base">
              <a:spcBef>
                <a:spcPct val="0"/>
              </a:spcBef>
              <a:spcAft>
                <a:spcPct val="0"/>
              </a:spcAft>
              <a:defRPr/>
            </a:pPr>
            <a:r>
              <a:rPr lang="ru-RU" dirty="0">
                <a:solidFill>
                  <a:srgbClr val="000000"/>
                </a:solidFill>
                <a:latin typeface="Georgia" panose="02040502050405020303" pitchFamily="18" charset="0"/>
                <a:cs typeface="Arial" pitchFamily="34" charset="0"/>
              </a:rPr>
              <a:t>Всего</a:t>
            </a:r>
            <a:r>
              <a:rPr lang="en-GB" dirty="0">
                <a:solidFill>
                  <a:srgbClr val="000000"/>
                </a:solidFill>
                <a:latin typeface="Georgia" panose="02040502050405020303" pitchFamily="18" charset="0"/>
                <a:cs typeface="Arial" pitchFamily="34" charset="0"/>
              </a:rPr>
              <a:t>: 70</a:t>
            </a:r>
          </a:p>
        </p:txBody>
      </p:sp>
      <p:cxnSp>
        <p:nvCxnSpPr>
          <p:cNvPr id="27" name="Straight Arrow Connector 26"/>
          <p:cNvCxnSpPr/>
          <p:nvPr/>
        </p:nvCxnSpPr>
        <p:spPr bwMode="auto">
          <a:xfrm>
            <a:off x="2844800" y="2757488"/>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bwMode="auto">
          <a:xfrm>
            <a:off x="2844800" y="5032375"/>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sp>
        <p:nvSpPr>
          <p:cNvPr id="2" name="Slide Number Placeholder 1"/>
          <p:cNvSpPr>
            <a:spLocks noGrp="1"/>
          </p:cNvSpPr>
          <p:nvPr>
            <p:ph type="sldNum" sz="quarter" idx="12"/>
          </p:nvPr>
        </p:nvSpPr>
        <p:spPr>
          <a:xfrm>
            <a:off x="4476269" y="-23973"/>
            <a:ext cx="1332156" cy="365125"/>
          </a:xfrm>
        </p:spPr>
        <p:txBody>
          <a:bodyPr/>
          <a:lstStyle/>
          <a:p>
            <a:fld id="{A2885E78-1F86-4A3D-9EE1-B0103B1CEF15}" type="slidenum">
              <a:rPr lang="en-US" smtClean="0">
                <a:solidFill>
                  <a:srgbClr val="000000"/>
                </a:solidFill>
              </a:rPr>
              <a:pPr/>
              <a:t>32</a:t>
            </a:fld>
            <a:endParaRPr lang="en-US" dirty="0">
              <a:solidFill>
                <a:srgbClr val="000000"/>
              </a:solidFill>
            </a:endParaRPr>
          </a:p>
        </p:txBody>
      </p:sp>
      <p:sp>
        <p:nvSpPr>
          <p:cNvPr id="16" name="TextBox 15"/>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33270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459359" y="0"/>
            <a:ext cx="7370763" cy="927100"/>
          </a:xfrm>
        </p:spPr>
        <p:txBody>
          <a:bodyPr>
            <a:normAutofit/>
          </a:bodyPr>
          <a:lstStyle/>
          <a:p>
            <a:r>
              <a:rPr lang="en-GB" altLang="de-DE" sz="2800" b="1" dirty="0" err="1" smtClean="0">
                <a:solidFill>
                  <a:srgbClr val="0070C0"/>
                </a:solidFill>
                <a:latin typeface="Georgia" panose="02040502050405020303" pitchFamily="18" charset="0"/>
              </a:rPr>
              <a:t>Hamza</a:t>
            </a:r>
            <a:r>
              <a:rPr lang="en-GB" altLang="de-DE" sz="2800" b="1" dirty="0" smtClean="0">
                <a:solidFill>
                  <a:srgbClr val="0070C0"/>
                </a:solidFill>
                <a:latin typeface="Georgia" panose="02040502050405020303" pitchFamily="18" charset="0"/>
              </a:rPr>
              <a:t> </a:t>
            </a:r>
            <a:r>
              <a:rPr lang="en-GB" altLang="de-DE" sz="2800" b="1" i="1" dirty="0">
                <a:solidFill>
                  <a:srgbClr val="0070C0"/>
                </a:solidFill>
                <a:latin typeface="Georgia" panose="02040502050405020303" pitchFamily="18" charset="0"/>
              </a:rPr>
              <a:t>et al., </a:t>
            </a:r>
            <a:r>
              <a:rPr lang="en-GB" altLang="de-DE" sz="2800" b="1" dirty="0">
                <a:solidFill>
                  <a:srgbClr val="0070C0"/>
                </a:solidFill>
                <a:latin typeface="Georgia" panose="02040502050405020303" pitchFamily="18" charset="0"/>
              </a:rPr>
              <a:t>1999</a:t>
            </a:r>
          </a:p>
        </p:txBody>
      </p:sp>
      <p:sp>
        <p:nvSpPr>
          <p:cNvPr id="109571" name="Rectangle 62"/>
          <p:cNvSpPr>
            <a:spLocks noChangeArrowheads="1"/>
          </p:cNvSpPr>
          <p:nvPr/>
        </p:nvSpPr>
        <p:spPr bwMode="auto">
          <a:xfrm>
            <a:off x="781622" y="1389908"/>
            <a:ext cx="3307208" cy="82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600" b="1" dirty="0">
                <a:solidFill>
                  <a:schemeClr val="accent1">
                    <a:lumMod val="50000"/>
                  </a:schemeClr>
                </a:solidFill>
                <a:cs typeface="Times New Roman" pitchFamily="18" charset="0"/>
              </a:rPr>
              <a:t>Средняя масса стула в течение первых 24 часов после начала лечения</a:t>
            </a:r>
          </a:p>
        </p:txBody>
      </p:sp>
      <p:sp>
        <p:nvSpPr>
          <p:cNvPr id="60" name="Rectangle 59"/>
          <p:cNvSpPr/>
          <p:nvPr/>
        </p:nvSpPr>
        <p:spPr>
          <a:xfrm>
            <a:off x="6879597" y="1219868"/>
            <a:ext cx="1595663" cy="51079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42240" tIns="81280" rIns="142240" bIns="81280" anchor="ctr"/>
          <a:lstStyle/>
          <a:p>
            <a:pPr algn="ctr" defTabSz="889000" fontAlgn="base">
              <a:lnSpc>
                <a:spcPct val="90000"/>
              </a:lnSpc>
              <a:spcBef>
                <a:spcPct val="0"/>
              </a:spcBef>
              <a:spcAft>
                <a:spcPct val="35000"/>
              </a:spcAft>
              <a:defRPr/>
            </a:pPr>
            <a:endParaRPr lang="en-GB" sz="2000" dirty="0">
              <a:solidFill>
                <a:srgbClr val="FFFFFF"/>
              </a:solidFill>
              <a:cs typeface="Arial" charset="0"/>
            </a:endParaRPr>
          </a:p>
        </p:txBody>
      </p:sp>
      <p:graphicFrame>
        <p:nvGraphicFramePr>
          <p:cNvPr id="61" name="Table 60"/>
          <p:cNvGraphicFramePr>
            <a:graphicFrameLocks noGrp="1"/>
          </p:cNvGraphicFramePr>
          <p:nvPr>
            <p:extLst>
              <p:ext uri="{D42A27DB-BD31-4B8C-83A1-F6EECF244321}">
                <p14:modId xmlns:p14="http://schemas.microsoft.com/office/powerpoint/2010/main" val="370590445"/>
              </p:ext>
            </p:extLst>
          </p:nvPr>
        </p:nvGraphicFramePr>
        <p:xfrm>
          <a:off x="4347528" y="1840764"/>
          <a:ext cx="4135438" cy="2484678"/>
        </p:xfrm>
        <a:graphic>
          <a:graphicData uri="http://schemas.openxmlformats.org/drawingml/2006/table">
            <a:tbl>
              <a:tblPr/>
              <a:tblGrid>
                <a:gridCol w="4135438">
                  <a:extLst>
                    <a:ext uri="{9D8B030D-6E8A-4147-A177-3AD203B41FA5}">
                      <a16:colId xmlns="" xmlns:a16="http://schemas.microsoft.com/office/drawing/2014/main" val="20000"/>
                    </a:ext>
                  </a:extLst>
                </a:gridCol>
              </a:tblGrid>
              <a:tr h="640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FFFFFF"/>
                          </a:solidFill>
                          <a:effectLst/>
                          <a:latin typeface="Georgia" panose="02040502050405020303" pitchFamily="18" charset="0"/>
                          <a:cs typeface="Arial" pitchFamily="34" charset="0"/>
                        </a:rPr>
                        <a:t>Масса стула</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640159">
                <a:tc>
                  <a:txBody>
                    <a:bodyPr/>
                    <a:lstStyle/>
                    <a:p>
                      <a:pPr algn="l"/>
                      <a:r>
                        <a:rPr lang="ru-RU" sz="1600" b="0" i="0" u="none" strike="noStrike" baseline="0" dirty="0">
                          <a:solidFill>
                            <a:schemeClr val="tx1"/>
                          </a:solidFill>
                          <a:latin typeface="Georgia" panose="02040502050405020303" pitchFamily="18" charset="0"/>
                          <a:ea typeface="+mn-ea"/>
                          <a:cs typeface="Arial" panose="020B0604020202020204" pitchFamily="34" charset="0"/>
                        </a:rPr>
                        <a:t>Рацекадотрил</a:t>
                      </a:r>
                      <a:r>
                        <a:rPr lang="en-US" sz="1600" b="0" i="0" u="none" strike="noStrike" baseline="0" dirty="0">
                          <a:solidFill>
                            <a:schemeClr val="tx1"/>
                          </a:solidFill>
                          <a:latin typeface="Georgia" panose="02040502050405020303" pitchFamily="18" charset="0"/>
                          <a:ea typeface="+mn-ea"/>
                          <a:cs typeface="Arial" panose="020B0604020202020204" pitchFamily="34" charset="0"/>
                        </a:rPr>
                        <a:t>: 355±35</a:t>
                      </a:r>
                      <a:r>
                        <a:rPr lang="ru-RU" sz="1600" b="0" i="0" u="none" strike="noStrike" baseline="0" dirty="0">
                          <a:solidFill>
                            <a:schemeClr val="tx1"/>
                          </a:solidFill>
                          <a:latin typeface="Georgia" panose="02040502050405020303" pitchFamily="18" charset="0"/>
                          <a:ea typeface="+mn-ea"/>
                          <a:cs typeface="Arial" panose="020B0604020202020204" pitchFamily="34" charset="0"/>
                        </a:rPr>
                        <a:t>г</a:t>
                      </a:r>
                      <a:endParaRPr lang="zh-CN" altLang="en-US" sz="1600" baseline="0"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extLst>
                  <a:ext uri="{0D108BD9-81ED-4DB2-BD59-A6C34878D82A}">
                    <a16:rowId xmlns="" xmlns:a16="http://schemas.microsoft.com/office/drawing/2014/main" val="10001"/>
                  </a:ext>
                </a:extLst>
              </a:tr>
              <a:tr h="640159">
                <a:tc>
                  <a:txBody>
                    <a:bodyPr/>
                    <a:lstStyle/>
                    <a:p>
                      <a:pPr>
                        <a:tabLst/>
                      </a:pPr>
                      <a:r>
                        <a:rPr lang="ru-RU" altLang="zh-CN" sz="1600" baseline="0" dirty="0">
                          <a:solidFill>
                            <a:srgbClr val="000000"/>
                          </a:solidFill>
                          <a:latin typeface="Georgia" panose="02040502050405020303" pitchFamily="18" charset="0"/>
                          <a:cs typeface="Arial" panose="020B0604020202020204" pitchFamily="34" charset="0"/>
                        </a:rPr>
                        <a:t>Плацебо</a:t>
                      </a:r>
                      <a:r>
                        <a:rPr lang="en-US" altLang="zh-CN" sz="1600" baseline="0" dirty="0">
                          <a:solidFill>
                            <a:srgbClr val="000000"/>
                          </a:solidFill>
                          <a:latin typeface="Georgia" panose="02040502050405020303" pitchFamily="18" charset="0"/>
                          <a:cs typeface="Arial" panose="020B0604020202020204" pitchFamily="34" charset="0"/>
                        </a:rPr>
                        <a:t>:</a:t>
                      </a:r>
                      <a:r>
                        <a:rPr lang="en-US" altLang="zh-CN" sz="1600" baseline="0" dirty="0">
                          <a:latin typeface="Georgia" panose="02040502050405020303" pitchFamily="18" charset="0"/>
                          <a:cs typeface="Arial" panose="020B0604020202020204" pitchFamily="34" charset="0"/>
                        </a:rPr>
                        <a:t> </a:t>
                      </a:r>
                      <a:r>
                        <a:rPr lang="en-US" altLang="zh-CN" sz="1600" baseline="0" dirty="0">
                          <a:solidFill>
                            <a:srgbClr val="000000"/>
                          </a:solidFill>
                          <a:latin typeface="Georgia" panose="02040502050405020303" pitchFamily="18" charset="0"/>
                          <a:cs typeface="Arial" panose="020B0604020202020204" pitchFamily="34" charset="0"/>
                        </a:rPr>
                        <a:t>499</a:t>
                      </a:r>
                      <a:r>
                        <a:rPr lang="en-US" sz="1600" b="0" i="0" u="none" strike="noStrike" baseline="0" dirty="0">
                          <a:solidFill>
                            <a:schemeClr val="tx1"/>
                          </a:solidFill>
                          <a:latin typeface="Georgia" panose="02040502050405020303" pitchFamily="18" charset="0"/>
                          <a:ea typeface="+mn-ea"/>
                          <a:cs typeface="Arial" panose="020B0604020202020204" pitchFamily="34" charset="0"/>
                        </a:rPr>
                        <a:t>±</a:t>
                      </a:r>
                      <a:r>
                        <a:rPr lang="en-US" altLang="zh-CN" sz="1600" baseline="0" dirty="0">
                          <a:solidFill>
                            <a:srgbClr val="000000"/>
                          </a:solidFill>
                          <a:latin typeface="Georgia" panose="02040502050405020303" pitchFamily="18" charset="0"/>
                          <a:cs typeface="Arial" panose="020B0604020202020204" pitchFamily="34" charset="0"/>
                        </a:rPr>
                        <a:t>46</a:t>
                      </a:r>
                      <a:r>
                        <a:rPr lang="ru-RU" altLang="zh-CN" sz="1600" baseline="0" dirty="0">
                          <a:solidFill>
                            <a:srgbClr val="000000"/>
                          </a:solidFill>
                          <a:latin typeface="Georgia" panose="02040502050405020303" pitchFamily="18" charset="0"/>
                          <a:cs typeface="Arial" panose="020B0604020202020204" pitchFamily="34" charset="0"/>
                        </a:rPr>
                        <a:t>г</a:t>
                      </a:r>
                      <a:endParaRPr lang="en-US" altLang="zh-CN" sz="1600" baseline="0"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extLst>
                  <a:ext uri="{0D108BD9-81ED-4DB2-BD59-A6C34878D82A}">
                    <a16:rowId xmlns="" xmlns:a16="http://schemas.microsoft.com/office/drawing/2014/main" val="10002"/>
                  </a:ext>
                </a:extLst>
              </a:tr>
              <a:tr h="5642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dirty="0">
                          <a:ln>
                            <a:noFill/>
                          </a:ln>
                          <a:solidFill>
                            <a:srgbClr val="000000"/>
                          </a:solidFill>
                          <a:effectLst/>
                          <a:latin typeface="Georgia" panose="02040502050405020303" pitchFamily="18" charset="0"/>
                          <a:cs typeface="Arial" pitchFamily="34" charset="0"/>
                        </a:rPr>
                        <a:t>P </a:t>
                      </a:r>
                      <a:r>
                        <a:rPr kumimoji="0" lang="en-GB" sz="1600" b="0" i="0" u="none" strike="noStrike" cap="none" normalizeH="0" baseline="0" dirty="0">
                          <a:ln>
                            <a:noFill/>
                          </a:ln>
                          <a:solidFill>
                            <a:srgbClr val="000000"/>
                          </a:solidFill>
                          <a:effectLst/>
                          <a:latin typeface="Georgia" panose="02040502050405020303" pitchFamily="18" charset="0"/>
                          <a:cs typeface="Arial" pitchFamily="34" charset="0"/>
                        </a:rPr>
                        <a:t>= 0,025</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extLst>
                  <a:ext uri="{0D108BD9-81ED-4DB2-BD59-A6C34878D82A}">
                    <a16:rowId xmlns="" xmlns:a16="http://schemas.microsoft.com/office/drawing/2014/main" val="10003"/>
                  </a:ext>
                </a:extLst>
              </a:tr>
            </a:tbl>
          </a:graphicData>
        </a:graphic>
      </p:graphicFrame>
      <p:sp>
        <p:nvSpPr>
          <p:cNvPr id="109587" name="TextBox 16"/>
          <p:cNvSpPr txBox="1">
            <a:spLocks noChangeArrowheads="1"/>
          </p:cNvSpPr>
          <p:nvPr/>
        </p:nvSpPr>
        <p:spPr bwMode="auto">
          <a:xfrm>
            <a:off x="342105" y="6629400"/>
            <a:ext cx="48307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defRPr sz="2400">
                <a:solidFill>
                  <a:schemeClr val="tx1"/>
                </a:solidFill>
                <a:latin typeface="Arial" pitchFamily="34" charset="0"/>
                <a:cs typeface="Arial" pitchFamily="34" charset="0"/>
              </a:defRPr>
            </a:lvl1pPr>
            <a:lvl2pPr marL="228600" indent="-22860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lvl="1" eaLnBrk="1" fontAlgn="base" hangingPunct="1">
              <a:spcBef>
                <a:spcPct val="0"/>
              </a:spcBef>
              <a:spcAft>
                <a:spcPct val="0"/>
              </a:spcAft>
            </a:pPr>
            <a:r>
              <a:rPr lang="en-US" altLang="de-DE" sz="900" dirty="0" err="1" smtClean="0">
                <a:solidFill>
                  <a:schemeClr val="bg1"/>
                </a:solidFill>
              </a:rPr>
              <a:t>Hamza</a:t>
            </a:r>
            <a:r>
              <a:rPr lang="en-US" altLang="de-DE" sz="900" dirty="0" smtClean="0">
                <a:solidFill>
                  <a:schemeClr val="bg1"/>
                </a:solidFill>
              </a:rPr>
              <a:t>  </a:t>
            </a:r>
            <a:r>
              <a:rPr lang="en-US" altLang="de-DE" sz="900" dirty="0">
                <a:solidFill>
                  <a:schemeClr val="bg1"/>
                </a:solidFill>
              </a:rPr>
              <a:t>H. et al </a:t>
            </a:r>
            <a:r>
              <a:rPr lang="en-US" altLang="de-DE" sz="900" i="1" dirty="0">
                <a:solidFill>
                  <a:schemeClr val="bg1"/>
                </a:solidFill>
              </a:rPr>
              <a:t>Aliment Pharmacol Ther. </a:t>
            </a:r>
            <a:r>
              <a:rPr lang="en-US" altLang="de-DE" sz="900" dirty="0">
                <a:solidFill>
                  <a:schemeClr val="bg1"/>
                </a:solidFill>
              </a:rPr>
              <a:t>1999;13(Suppl.6):15-19.</a:t>
            </a:r>
            <a:endParaRPr lang="en-GB" altLang="de-DE" sz="900" dirty="0">
              <a:solidFill>
                <a:schemeClr val="bg1"/>
              </a:solidFill>
            </a:endParaRPr>
          </a:p>
        </p:txBody>
      </p:sp>
      <p:sp>
        <p:nvSpPr>
          <p:cNvPr id="38" name="Rectangle 25"/>
          <p:cNvSpPr>
            <a:spLocks noChangeArrowheads="1"/>
          </p:cNvSpPr>
          <p:nvPr/>
        </p:nvSpPr>
        <p:spPr bwMode="auto">
          <a:xfrm>
            <a:off x="1836737" y="2751316"/>
            <a:ext cx="492125" cy="1812925"/>
          </a:xfrm>
          <a:prstGeom prst="rect">
            <a:avLst/>
          </a:prstGeom>
          <a:solidFill>
            <a:schemeClr val="bg2">
              <a:lumMod val="50000"/>
            </a:schemeClr>
          </a:solidFill>
          <a:ln w="12700">
            <a:noFill/>
            <a:miter lim="800000"/>
            <a:headEnd/>
            <a:tailEnd/>
          </a:ln>
        </p:spPr>
        <p:txBody>
          <a:bodyPr wrap="none" anchor="ctr"/>
          <a:lstStyle/>
          <a:p>
            <a:pPr fontAlgn="base">
              <a:spcBef>
                <a:spcPct val="0"/>
              </a:spcBef>
              <a:spcAft>
                <a:spcPct val="0"/>
              </a:spcAft>
              <a:defRPr/>
            </a:pPr>
            <a:endParaRPr lang="en-GB" dirty="0">
              <a:solidFill>
                <a:srgbClr val="000000"/>
              </a:solidFill>
              <a:cs typeface="Arial" charset="0"/>
            </a:endParaRPr>
          </a:p>
        </p:txBody>
      </p:sp>
      <p:sp>
        <p:nvSpPr>
          <p:cNvPr id="109589" name="Rectangle 26"/>
          <p:cNvSpPr>
            <a:spLocks noChangeArrowheads="1"/>
          </p:cNvSpPr>
          <p:nvPr/>
        </p:nvSpPr>
        <p:spPr bwMode="auto">
          <a:xfrm>
            <a:off x="2592387" y="4024491"/>
            <a:ext cx="481013" cy="539750"/>
          </a:xfrm>
          <a:prstGeom prst="rect">
            <a:avLst/>
          </a:prstGeom>
          <a:solidFill>
            <a:srgbClr val="2A8DBA"/>
          </a:solidFill>
          <a:ln>
            <a:noFill/>
          </a:ln>
          <a:extLst>
            <a:ext uri="{91240B29-F687-4F45-9708-019B960494DF}">
              <a14:hiddenLine xmlns:a14="http://schemas.microsoft.com/office/drawing/2010/main" w="12700" cap="rnd" algn="ctr">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de-DE" sz="1800" dirty="0">
              <a:solidFill>
                <a:srgbClr val="000000"/>
              </a:solidFill>
            </a:endParaRPr>
          </a:p>
        </p:txBody>
      </p:sp>
      <p:sp>
        <p:nvSpPr>
          <p:cNvPr id="109590" name="Line 29"/>
          <p:cNvSpPr>
            <a:spLocks noChangeShapeType="1"/>
          </p:cNvSpPr>
          <p:nvPr/>
        </p:nvSpPr>
        <p:spPr bwMode="auto">
          <a:xfrm>
            <a:off x="1384300" y="2751316"/>
            <a:ext cx="0" cy="1812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9591" name="Line 30"/>
          <p:cNvSpPr>
            <a:spLocks noChangeShapeType="1"/>
          </p:cNvSpPr>
          <p:nvPr/>
        </p:nvSpPr>
        <p:spPr bwMode="auto">
          <a:xfrm>
            <a:off x="1279525" y="2751316"/>
            <a:ext cx="104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9592" name="Line 31"/>
          <p:cNvSpPr>
            <a:spLocks noChangeShapeType="1"/>
          </p:cNvSpPr>
          <p:nvPr/>
        </p:nvSpPr>
        <p:spPr bwMode="auto">
          <a:xfrm>
            <a:off x="1279525" y="3210103"/>
            <a:ext cx="104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9593" name="Line 32"/>
          <p:cNvSpPr>
            <a:spLocks noChangeShapeType="1"/>
          </p:cNvSpPr>
          <p:nvPr/>
        </p:nvSpPr>
        <p:spPr bwMode="auto">
          <a:xfrm>
            <a:off x="1279525" y="3654603"/>
            <a:ext cx="104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9594" name="Line 33"/>
          <p:cNvSpPr>
            <a:spLocks noChangeShapeType="1"/>
          </p:cNvSpPr>
          <p:nvPr/>
        </p:nvSpPr>
        <p:spPr bwMode="auto">
          <a:xfrm>
            <a:off x="1279525" y="4099103"/>
            <a:ext cx="104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9595" name="Rectangle 35"/>
          <p:cNvSpPr>
            <a:spLocks noChangeArrowheads="1"/>
          </p:cNvSpPr>
          <p:nvPr/>
        </p:nvSpPr>
        <p:spPr bwMode="auto">
          <a:xfrm>
            <a:off x="815975" y="3083103"/>
            <a:ext cx="4429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1000" dirty="0">
                <a:solidFill>
                  <a:srgbClr val="000000"/>
                </a:solidFill>
              </a:rPr>
              <a:t>450</a:t>
            </a:r>
          </a:p>
        </p:txBody>
      </p:sp>
      <p:sp>
        <p:nvSpPr>
          <p:cNvPr id="109596" name="Rectangle 36"/>
          <p:cNvSpPr>
            <a:spLocks noChangeArrowheads="1"/>
          </p:cNvSpPr>
          <p:nvPr/>
        </p:nvSpPr>
        <p:spPr bwMode="auto">
          <a:xfrm>
            <a:off x="2616200" y="3500616"/>
            <a:ext cx="63341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355 </a:t>
            </a:r>
            <a:r>
              <a:rPr lang="en-GB" altLang="de-DE" sz="1000" dirty="0">
                <a:solidFill>
                  <a:srgbClr val="000000"/>
                </a:solidFill>
              </a:rPr>
              <a:t>±35</a:t>
            </a:r>
            <a:endParaRPr lang="en-US" altLang="de-DE" sz="1000" dirty="0">
              <a:solidFill>
                <a:srgbClr val="000000"/>
              </a:solidFill>
            </a:endParaRPr>
          </a:p>
        </p:txBody>
      </p:sp>
      <p:sp>
        <p:nvSpPr>
          <p:cNvPr id="109597" name="Rectangle 37"/>
          <p:cNvSpPr>
            <a:spLocks noChangeArrowheads="1"/>
          </p:cNvSpPr>
          <p:nvPr/>
        </p:nvSpPr>
        <p:spPr bwMode="auto">
          <a:xfrm>
            <a:off x="823912" y="3529191"/>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1000" dirty="0">
                <a:solidFill>
                  <a:srgbClr val="000000"/>
                </a:solidFill>
              </a:rPr>
              <a:t>400</a:t>
            </a:r>
          </a:p>
        </p:txBody>
      </p:sp>
      <p:sp>
        <p:nvSpPr>
          <p:cNvPr id="109598" name="Rectangle 38"/>
          <p:cNvSpPr>
            <a:spLocks noChangeArrowheads="1"/>
          </p:cNvSpPr>
          <p:nvPr/>
        </p:nvSpPr>
        <p:spPr bwMode="auto">
          <a:xfrm>
            <a:off x="823912" y="3965753"/>
            <a:ext cx="44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1000" dirty="0">
                <a:solidFill>
                  <a:srgbClr val="000000"/>
                </a:solidFill>
              </a:rPr>
              <a:t>350</a:t>
            </a:r>
          </a:p>
        </p:txBody>
      </p:sp>
      <p:sp>
        <p:nvSpPr>
          <p:cNvPr id="109599" name="Rectangle 39"/>
          <p:cNvSpPr>
            <a:spLocks noChangeArrowheads="1"/>
          </p:cNvSpPr>
          <p:nvPr/>
        </p:nvSpPr>
        <p:spPr bwMode="auto">
          <a:xfrm>
            <a:off x="815975" y="2638603"/>
            <a:ext cx="4429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1000" dirty="0">
                <a:solidFill>
                  <a:srgbClr val="000000"/>
                </a:solidFill>
              </a:rPr>
              <a:t>500</a:t>
            </a:r>
          </a:p>
        </p:txBody>
      </p:sp>
      <p:sp>
        <p:nvSpPr>
          <p:cNvPr id="109600" name="Rectangle 42"/>
          <p:cNvSpPr>
            <a:spLocks noChangeArrowheads="1"/>
          </p:cNvSpPr>
          <p:nvPr/>
        </p:nvSpPr>
        <p:spPr bwMode="auto">
          <a:xfrm>
            <a:off x="1854200" y="2214741"/>
            <a:ext cx="6699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499 </a:t>
            </a:r>
            <a:r>
              <a:rPr lang="en-GB" altLang="de-DE" sz="1000" dirty="0">
                <a:solidFill>
                  <a:srgbClr val="000000"/>
                </a:solidFill>
              </a:rPr>
              <a:t>±</a:t>
            </a:r>
            <a:r>
              <a:rPr lang="en-US" altLang="de-DE" sz="1000" dirty="0">
                <a:solidFill>
                  <a:srgbClr val="000000"/>
                </a:solidFill>
              </a:rPr>
              <a:t> </a:t>
            </a:r>
            <a:r>
              <a:rPr lang="en-GB" altLang="de-DE" sz="1000" dirty="0">
                <a:solidFill>
                  <a:srgbClr val="000000"/>
                </a:solidFill>
              </a:rPr>
              <a:t>46</a:t>
            </a:r>
            <a:endParaRPr lang="en-US" altLang="de-DE" sz="1000" dirty="0">
              <a:solidFill>
                <a:srgbClr val="000000"/>
              </a:solidFill>
            </a:endParaRPr>
          </a:p>
        </p:txBody>
      </p:sp>
      <p:sp>
        <p:nvSpPr>
          <p:cNvPr id="109601" name="Text Box 43"/>
          <p:cNvSpPr txBox="1">
            <a:spLocks noChangeArrowheads="1"/>
          </p:cNvSpPr>
          <p:nvPr/>
        </p:nvSpPr>
        <p:spPr bwMode="auto">
          <a:xfrm>
            <a:off x="1952625" y="4591228"/>
            <a:ext cx="2508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773" tIns="43887" rIns="87773" bIns="43887">
            <a:spAutoFit/>
          </a:bodyPr>
          <a:lstStyle>
            <a:lvl1pPr defTabSz="731838" eaLnBrk="0" hangingPunct="0">
              <a:defRPr sz="2400">
                <a:solidFill>
                  <a:schemeClr val="tx1"/>
                </a:solidFill>
                <a:latin typeface="Arial" pitchFamily="34" charset="0"/>
                <a:cs typeface="Arial" pitchFamily="34" charset="0"/>
              </a:defRPr>
            </a:lvl1pPr>
            <a:lvl2pPr marL="742950" indent="-285750" defTabSz="731838" eaLnBrk="0" hangingPunct="0">
              <a:defRPr sz="2400">
                <a:solidFill>
                  <a:schemeClr val="tx1"/>
                </a:solidFill>
                <a:latin typeface="Arial" pitchFamily="34" charset="0"/>
                <a:cs typeface="Arial" pitchFamily="34" charset="0"/>
              </a:defRPr>
            </a:lvl2pPr>
            <a:lvl3pPr marL="1143000" indent="-228600" defTabSz="731838" eaLnBrk="0" hangingPunct="0">
              <a:defRPr sz="2400">
                <a:solidFill>
                  <a:schemeClr val="tx1"/>
                </a:solidFill>
                <a:latin typeface="Arial" pitchFamily="34" charset="0"/>
                <a:cs typeface="Arial" pitchFamily="34" charset="0"/>
              </a:defRPr>
            </a:lvl3pPr>
            <a:lvl4pPr marL="1600200" indent="-228600" defTabSz="731838" eaLnBrk="0" hangingPunct="0">
              <a:defRPr sz="2400">
                <a:solidFill>
                  <a:schemeClr val="tx1"/>
                </a:solidFill>
                <a:latin typeface="Arial" pitchFamily="34" charset="0"/>
                <a:cs typeface="Arial" pitchFamily="34" charset="0"/>
              </a:defRPr>
            </a:lvl4pPr>
            <a:lvl5pPr marL="2057400" indent="-228600" defTabSz="731838" eaLnBrk="0" hangingPunct="0">
              <a:defRPr sz="2400">
                <a:solidFill>
                  <a:schemeClr val="tx1"/>
                </a:solidFill>
                <a:latin typeface="Arial" pitchFamily="34" charset="0"/>
                <a:cs typeface="Arial" pitchFamily="34" charset="0"/>
              </a:defRPr>
            </a:lvl5pPr>
            <a:lvl6pPr marL="2514600" indent="-228600" defTabSz="73183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73183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73183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73183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lnSpc>
                <a:spcPct val="90000"/>
              </a:lnSpc>
              <a:spcBef>
                <a:spcPct val="0"/>
              </a:spcBef>
              <a:spcAft>
                <a:spcPct val="0"/>
              </a:spcAft>
            </a:pPr>
            <a:r>
              <a:rPr lang="en-US" altLang="de-DE" sz="1200" b="1" dirty="0">
                <a:solidFill>
                  <a:srgbClr val="000000"/>
                </a:solidFill>
              </a:rPr>
              <a:t> </a:t>
            </a:r>
          </a:p>
        </p:txBody>
      </p:sp>
      <p:sp>
        <p:nvSpPr>
          <p:cNvPr id="109602" name="Text Box 44"/>
          <p:cNvSpPr txBox="1">
            <a:spLocks noChangeArrowheads="1"/>
          </p:cNvSpPr>
          <p:nvPr/>
        </p:nvSpPr>
        <p:spPr bwMode="auto">
          <a:xfrm>
            <a:off x="1711325" y="4607103"/>
            <a:ext cx="700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773" tIns="43887" rIns="87773" bIns="43887">
            <a:spAutoFit/>
          </a:bodyPr>
          <a:lstStyle>
            <a:lvl1pPr defTabSz="731838" eaLnBrk="0" hangingPunct="0">
              <a:defRPr sz="2400">
                <a:solidFill>
                  <a:schemeClr val="tx1"/>
                </a:solidFill>
                <a:latin typeface="Arial" pitchFamily="34" charset="0"/>
                <a:cs typeface="Arial" pitchFamily="34" charset="0"/>
              </a:defRPr>
            </a:lvl1pPr>
            <a:lvl2pPr marL="742950" indent="-285750" defTabSz="731838" eaLnBrk="0" hangingPunct="0">
              <a:defRPr sz="2400">
                <a:solidFill>
                  <a:schemeClr val="tx1"/>
                </a:solidFill>
                <a:latin typeface="Arial" pitchFamily="34" charset="0"/>
                <a:cs typeface="Arial" pitchFamily="34" charset="0"/>
              </a:defRPr>
            </a:lvl2pPr>
            <a:lvl3pPr marL="1143000" indent="-228600" defTabSz="731838" eaLnBrk="0" hangingPunct="0">
              <a:defRPr sz="2400">
                <a:solidFill>
                  <a:schemeClr val="tx1"/>
                </a:solidFill>
                <a:latin typeface="Arial" pitchFamily="34" charset="0"/>
                <a:cs typeface="Arial" pitchFamily="34" charset="0"/>
              </a:defRPr>
            </a:lvl3pPr>
            <a:lvl4pPr marL="1600200" indent="-228600" defTabSz="731838" eaLnBrk="0" hangingPunct="0">
              <a:defRPr sz="2400">
                <a:solidFill>
                  <a:schemeClr val="tx1"/>
                </a:solidFill>
                <a:latin typeface="Arial" pitchFamily="34" charset="0"/>
                <a:cs typeface="Arial" pitchFamily="34" charset="0"/>
              </a:defRPr>
            </a:lvl4pPr>
            <a:lvl5pPr marL="2057400" indent="-228600" defTabSz="731838" eaLnBrk="0" hangingPunct="0">
              <a:defRPr sz="2400">
                <a:solidFill>
                  <a:schemeClr val="tx1"/>
                </a:solidFill>
                <a:latin typeface="Arial" pitchFamily="34" charset="0"/>
                <a:cs typeface="Arial" pitchFamily="34" charset="0"/>
              </a:defRPr>
            </a:lvl5pPr>
            <a:lvl6pPr marL="2514600" indent="-228600" defTabSz="73183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73183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73183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73183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lnSpc>
                <a:spcPct val="90000"/>
              </a:lnSpc>
              <a:spcBef>
                <a:spcPct val="0"/>
              </a:spcBef>
              <a:spcAft>
                <a:spcPct val="0"/>
              </a:spcAft>
            </a:pPr>
            <a:r>
              <a:rPr lang="en-US" altLang="de-DE" sz="1200" b="1" dirty="0">
                <a:solidFill>
                  <a:srgbClr val="000000"/>
                </a:solidFill>
              </a:rPr>
              <a:t>n = 38</a:t>
            </a:r>
          </a:p>
        </p:txBody>
      </p:sp>
      <p:sp>
        <p:nvSpPr>
          <p:cNvPr id="109603" name="Text Box 45"/>
          <p:cNvSpPr txBox="1">
            <a:spLocks noChangeArrowheads="1"/>
          </p:cNvSpPr>
          <p:nvPr/>
        </p:nvSpPr>
        <p:spPr bwMode="auto">
          <a:xfrm>
            <a:off x="2552700" y="4607103"/>
            <a:ext cx="7016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773" tIns="43887" rIns="87773" bIns="43887">
            <a:spAutoFit/>
          </a:bodyPr>
          <a:lstStyle>
            <a:lvl1pPr defTabSz="731838" eaLnBrk="0" hangingPunct="0">
              <a:defRPr sz="2400">
                <a:solidFill>
                  <a:schemeClr val="tx1"/>
                </a:solidFill>
                <a:latin typeface="Arial" pitchFamily="34" charset="0"/>
                <a:cs typeface="Arial" pitchFamily="34" charset="0"/>
              </a:defRPr>
            </a:lvl1pPr>
            <a:lvl2pPr marL="742950" indent="-285750" defTabSz="731838" eaLnBrk="0" hangingPunct="0">
              <a:defRPr sz="2400">
                <a:solidFill>
                  <a:schemeClr val="tx1"/>
                </a:solidFill>
                <a:latin typeface="Arial" pitchFamily="34" charset="0"/>
                <a:cs typeface="Arial" pitchFamily="34" charset="0"/>
              </a:defRPr>
            </a:lvl2pPr>
            <a:lvl3pPr marL="1143000" indent="-228600" defTabSz="731838" eaLnBrk="0" hangingPunct="0">
              <a:defRPr sz="2400">
                <a:solidFill>
                  <a:schemeClr val="tx1"/>
                </a:solidFill>
                <a:latin typeface="Arial" pitchFamily="34" charset="0"/>
                <a:cs typeface="Arial" pitchFamily="34" charset="0"/>
              </a:defRPr>
            </a:lvl3pPr>
            <a:lvl4pPr marL="1600200" indent="-228600" defTabSz="731838" eaLnBrk="0" hangingPunct="0">
              <a:defRPr sz="2400">
                <a:solidFill>
                  <a:schemeClr val="tx1"/>
                </a:solidFill>
                <a:latin typeface="Arial" pitchFamily="34" charset="0"/>
                <a:cs typeface="Arial" pitchFamily="34" charset="0"/>
              </a:defRPr>
            </a:lvl4pPr>
            <a:lvl5pPr marL="2057400" indent="-228600" defTabSz="731838" eaLnBrk="0" hangingPunct="0">
              <a:defRPr sz="2400">
                <a:solidFill>
                  <a:schemeClr val="tx1"/>
                </a:solidFill>
                <a:latin typeface="Arial" pitchFamily="34" charset="0"/>
                <a:cs typeface="Arial" pitchFamily="34" charset="0"/>
              </a:defRPr>
            </a:lvl5pPr>
            <a:lvl6pPr marL="2514600" indent="-228600" defTabSz="73183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73183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73183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73183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lnSpc>
                <a:spcPct val="90000"/>
              </a:lnSpc>
              <a:spcBef>
                <a:spcPct val="0"/>
              </a:spcBef>
              <a:spcAft>
                <a:spcPct val="0"/>
              </a:spcAft>
            </a:pPr>
            <a:r>
              <a:rPr lang="en-US" altLang="de-DE" sz="1200" b="1" dirty="0">
                <a:solidFill>
                  <a:srgbClr val="000000"/>
                </a:solidFill>
              </a:rPr>
              <a:t>n = 32</a:t>
            </a:r>
          </a:p>
        </p:txBody>
      </p:sp>
      <p:sp>
        <p:nvSpPr>
          <p:cNvPr id="109604" name="Line 51"/>
          <p:cNvSpPr>
            <a:spLocks noChangeShapeType="1"/>
          </p:cNvSpPr>
          <p:nvPr/>
        </p:nvSpPr>
        <p:spPr bwMode="auto">
          <a:xfrm flipV="1">
            <a:off x="2092325" y="2510016"/>
            <a:ext cx="0" cy="247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9605" name="Line 52"/>
          <p:cNvSpPr>
            <a:spLocks noChangeShapeType="1"/>
          </p:cNvSpPr>
          <p:nvPr/>
        </p:nvSpPr>
        <p:spPr bwMode="auto">
          <a:xfrm>
            <a:off x="2001837" y="2510016"/>
            <a:ext cx="180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9606" name="Line 53"/>
          <p:cNvSpPr>
            <a:spLocks noChangeShapeType="1"/>
          </p:cNvSpPr>
          <p:nvPr/>
        </p:nvSpPr>
        <p:spPr bwMode="auto">
          <a:xfrm>
            <a:off x="2847975" y="3835578"/>
            <a:ext cx="0" cy="195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9607" name="Line 54"/>
          <p:cNvSpPr>
            <a:spLocks noChangeShapeType="1"/>
          </p:cNvSpPr>
          <p:nvPr/>
        </p:nvSpPr>
        <p:spPr bwMode="auto">
          <a:xfrm>
            <a:off x="2757487" y="3827641"/>
            <a:ext cx="180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9608" name="Rectangle 60"/>
          <p:cNvSpPr>
            <a:spLocks noChangeArrowheads="1"/>
          </p:cNvSpPr>
          <p:nvPr/>
        </p:nvSpPr>
        <p:spPr bwMode="auto">
          <a:xfrm rot="-5400000">
            <a:off x="109537" y="3379966"/>
            <a:ext cx="11366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pPr>
            <a:r>
              <a:rPr lang="ru-RU" altLang="zh-CN" sz="1000" b="1" dirty="0">
                <a:solidFill>
                  <a:srgbClr val="000000"/>
                </a:solidFill>
              </a:rPr>
              <a:t>Масса стула (г)</a:t>
            </a:r>
            <a:endParaRPr lang="en-US" altLang="zh-CN" sz="1000" b="1" dirty="0">
              <a:solidFill>
                <a:srgbClr val="000000"/>
              </a:solidFill>
            </a:endParaRPr>
          </a:p>
        </p:txBody>
      </p:sp>
      <p:sp>
        <p:nvSpPr>
          <p:cNvPr id="109609" name="Rectangle 71"/>
          <p:cNvSpPr>
            <a:spLocks noChangeArrowheads="1"/>
          </p:cNvSpPr>
          <p:nvPr/>
        </p:nvSpPr>
        <p:spPr bwMode="auto">
          <a:xfrm>
            <a:off x="3043237" y="272750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lnSpc>
                <a:spcPts val="1200"/>
              </a:lnSpc>
              <a:spcBef>
                <a:spcPct val="0"/>
              </a:spcBef>
              <a:spcAft>
                <a:spcPct val="0"/>
              </a:spcAft>
            </a:pPr>
            <a:r>
              <a:rPr lang="ru-RU" altLang="de-DE" sz="1000" dirty="0">
                <a:solidFill>
                  <a:srgbClr val="000000"/>
                </a:solidFill>
              </a:rPr>
              <a:t>Плацебо</a:t>
            </a:r>
          </a:p>
          <a:p>
            <a:pPr eaLnBrk="1" fontAlgn="base" hangingPunct="1">
              <a:lnSpc>
                <a:spcPts val="1200"/>
              </a:lnSpc>
              <a:spcBef>
                <a:spcPct val="0"/>
              </a:spcBef>
              <a:spcAft>
                <a:spcPct val="0"/>
              </a:spcAft>
            </a:pPr>
            <a:r>
              <a:rPr lang="ru-RU" altLang="de-DE" sz="1000" dirty="0">
                <a:solidFill>
                  <a:srgbClr val="000000"/>
                </a:solidFill>
              </a:rPr>
              <a:t>Рацекадотрил</a:t>
            </a:r>
          </a:p>
        </p:txBody>
      </p:sp>
      <p:sp>
        <p:nvSpPr>
          <p:cNvPr id="63" name="Rectangle 74"/>
          <p:cNvSpPr>
            <a:spLocks noChangeArrowheads="1"/>
          </p:cNvSpPr>
          <p:nvPr/>
        </p:nvSpPr>
        <p:spPr bwMode="auto">
          <a:xfrm>
            <a:off x="2868612" y="2767191"/>
            <a:ext cx="87313" cy="87312"/>
          </a:xfrm>
          <a:prstGeom prst="rect">
            <a:avLst/>
          </a:prstGeom>
          <a:solidFill>
            <a:schemeClr val="bg2">
              <a:lumMod val="50000"/>
            </a:schemeClr>
          </a:solidFill>
          <a:ln w="12700">
            <a:no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109611" name="Rectangle 75"/>
          <p:cNvSpPr>
            <a:spLocks noChangeArrowheads="1"/>
          </p:cNvSpPr>
          <p:nvPr/>
        </p:nvSpPr>
        <p:spPr bwMode="auto">
          <a:xfrm>
            <a:off x="2868612" y="2949753"/>
            <a:ext cx="87313" cy="87313"/>
          </a:xfrm>
          <a:prstGeom prst="rect">
            <a:avLst/>
          </a:prstGeom>
          <a:solidFill>
            <a:srgbClr val="2A8DB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de-DE" sz="1800" dirty="0">
              <a:solidFill>
                <a:srgbClr val="000000"/>
              </a:solidFill>
            </a:endParaRPr>
          </a:p>
        </p:txBody>
      </p:sp>
      <p:sp>
        <p:nvSpPr>
          <p:cNvPr id="109612" name="Line 24"/>
          <p:cNvSpPr>
            <a:spLocks noChangeShapeType="1"/>
          </p:cNvSpPr>
          <p:nvPr/>
        </p:nvSpPr>
        <p:spPr bwMode="auto">
          <a:xfrm>
            <a:off x="1384300" y="4564241"/>
            <a:ext cx="2460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09613" name="Rectangle 66"/>
          <p:cNvSpPr>
            <a:spLocks noChangeArrowheads="1"/>
          </p:cNvSpPr>
          <p:nvPr/>
        </p:nvSpPr>
        <p:spPr bwMode="auto">
          <a:xfrm>
            <a:off x="1922462" y="4988103"/>
            <a:ext cx="914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fr-FR" altLang="de-DE" sz="1000" i="1" dirty="0">
                <a:solidFill>
                  <a:srgbClr val="000000"/>
                </a:solidFill>
              </a:rPr>
              <a:t>P</a:t>
            </a:r>
            <a:r>
              <a:rPr lang="fr-FR" altLang="de-DE" sz="1000" dirty="0">
                <a:solidFill>
                  <a:srgbClr val="000000"/>
                </a:solidFill>
              </a:rPr>
              <a:t> = 0,025</a:t>
            </a:r>
          </a:p>
        </p:txBody>
      </p:sp>
      <p:sp>
        <p:nvSpPr>
          <p:cNvPr id="33" name="Rectangle 32"/>
          <p:cNvSpPr/>
          <p:nvPr/>
        </p:nvSpPr>
        <p:spPr>
          <a:xfrm>
            <a:off x="527815" y="5226228"/>
            <a:ext cx="810193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Georgia" panose="02040502050405020303" pitchFamily="18" charset="0"/>
              </a:rPr>
              <a:t>Рацекадотрил</a:t>
            </a:r>
            <a:r>
              <a:rPr lang="ru-RU" dirty="0" smtClean="0">
                <a:latin typeface="Georgia" panose="02040502050405020303" pitchFamily="18" charset="0"/>
              </a:rPr>
              <a:t> обладает </a:t>
            </a:r>
            <a:r>
              <a:rPr lang="ru-RU" dirty="0" err="1" smtClean="0">
                <a:latin typeface="Georgia" panose="02040502050405020303" pitchFamily="18" charset="0"/>
              </a:rPr>
              <a:t>антисекреторным</a:t>
            </a:r>
            <a:r>
              <a:rPr lang="ru-RU" dirty="0" smtClean="0">
                <a:latin typeface="Georgia" panose="02040502050405020303" pitchFamily="18" charset="0"/>
              </a:rPr>
              <a:t> механизмом действия и  уменьшает массу стула при острой диарее</a:t>
            </a:r>
            <a:endParaRPr lang="ru-RU" dirty="0">
              <a:latin typeface="Georgia" panose="02040502050405020303" pitchFamily="18" charset="0"/>
            </a:endParaRPr>
          </a:p>
        </p:txBody>
      </p:sp>
      <p:sp>
        <p:nvSpPr>
          <p:cNvPr id="2" name="Slide Number Placeholder 1"/>
          <p:cNvSpPr>
            <a:spLocks noGrp="1"/>
          </p:cNvSpPr>
          <p:nvPr>
            <p:ph type="sldNum" sz="quarter" idx="12"/>
          </p:nvPr>
        </p:nvSpPr>
        <p:spPr>
          <a:xfrm>
            <a:off x="4578783" y="0"/>
            <a:ext cx="1332156" cy="365125"/>
          </a:xfrm>
        </p:spPr>
        <p:txBody>
          <a:bodyPr/>
          <a:lstStyle/>
          <a:p>
            <a:fld id="{A2885E78-1F86-4A3D-9EE1-B0103B1CEF15}" type="slidenum">
              <a:rPr lang="en-US" smtClean="0">
                <a:solidFill>
                  <a:srgbClr val="000000"/>
                </a:solidFill>
              </a:rPr>
              <a:pPr/>
              <a:t>33</a:t>
            </a:fld>
            <a:endParaRPr lang="en-US" dirty="0">
              <a:solidFill>
                <a:srgbClr val="000000"/>
              </a:solidFill>
            </a:endParaRPr>
          </a:p>
        </p:txBody>
      </p:sp>
      <p:sp>
        <p:nvSpPr>
          <p:cNvPr id="35" name="TextBox 34"/>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85112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idx="4294967295"/>
          </p:nvPr>
        </p:nvSpPr>
        <p:spPr>
          <a:xfrm>
            <a:off x="441324" y="76200"/>
            <a:ext cx="8245476" cy="927100"/>
          </a:xfrm>
        </p:spPr>
        <p:txBody>
          <a:bodyPr>
            <a:normAutofit/>
          </a:bodyPr>
          <a:lstStyle/>
          <a:p>
            <a:r>
              <a:rPr lang="en-GB" altLang="de-DE" sz="2800" b="1" dirty="0" err="1" smtClean="0">
                <a:solidFill>
                  <a:srgbClr val="0070C0"/>
                </a:solidFill>
                <a:latin typeface="Georgia" panose="02040502050405020303" pitchFamily="18" charset="0"/>
              </a:rPr>
              <a:t>Hamza</a:t>
            </a:r>
            <a:r>
              <a:rPr lang="en-GB" altLang="de-DE" sz="2800" b="1" dirty="0" smtClean="0">
                <a:solidFill>
                  <a:srgbClr val="0070C0"/>
                </a:solidFill>
                <a:latin typeface="Georgia" panose="02040502050405020303" pitchFamily="18" charset="0"/>
              </a:rPr>
              <a:t> </a:t>
            </a:r>
            <a:r>
              <a:rPr lang="en-GB" altLang="de-DE" sz="2800" b="1" i="1" dirty="0">
                <a:solidFill>
                  <a:srgbClr val="0070C0"/>
                </a:solidFill>
                <a:latin typeface="Georgia" panose="02040502050405020303" pitchFamily="18" charset="0"/>
              </a:rPr>
              <a:t>et al., </a:t>
            </a:r>
            <a:r>
              <a:rPr lang="en-GB" altLang="de-DE" sz="2800" b="1" dirty="0">
                <a:solidFill>
                  <a:srgbClr val="0070C0"/>
                </a:solidFill>
                <a:latin typeface="Georgia" panose="02040502050405020303" pitchFamily="18" charset="0"/>
              </a:rPr>
              <a:t>1999</a:t>
            </a:r>
          </a:p>
        </p:txBody>
      </p:sp>
      <p:grpSp>
        <p:nvGrpSpPr>
          <p:cNvPr id="111619" name="Group 1"/>
          <p:cNvGrpSpPr>
            <a:grpSpLocks/>
          </p:cNvGrpSpPr>
          <p:nvPr/>
        </p:nvGrpSpPr>
        <p:grpSpPr bwMode="auto">
          <a:xfrm>
            <a:off x="571500" y="1285875"/>
            <a:ext cx="3698875" cy="3068638"/>
            <a:chOff x="570830" y="1285984"/>
            <a:chExt cx="3699187" cy="3069082"/>
          </a:xfrm>
        </p:grpSpPr>
        <p:sp>
          <p:nvSpPr>
            <p:cNvPr id="5" name="Freeform 4"/>
            <p:cNvSpPr/>
            <p:nvPr/>
          </p:nvSpPr>
          <p:spPr>
            <a:xfrm>
              <a:off x="570830" y="1285984"/>
              <a:ext cx="3699187" cy="558881"/>
            </a:xfrm>
            <a:custGeom>
              <a:avLst/>
              <a:gdLst>
                <a:gd name="connsiteX0" fmla="*/ 0 w 3646767"/>
                <a:gd name="connsiteY0" fmla="*/ 0 h 325288"/>
                <a:gd name="connsiteX1" fmla="*/ 3646767 w 3646767"/>
                <a:gd name="connsiteY1" fmla="*/ 0 h 325288"/>
                <a:gd name="connsiteX2" fmla="*/ 3646767 w 3646767"/>
                <a:gd name="connsiteY2" fmla="*/ 325288 h 325288"/>
                <a:gd name="connsiteX3" fmla="*/ 0 w 3646767"/>
                <a:gd name="connsiteY3" fmla="*/ 325288 h 325288"/>
                <a:gd name="connsiteX4" fmla="*/ 0 w 3646767"/>
                <a:gd name="connsiteY4" fmla="*/ 0 h 32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767" h="325288">
                  <a:moveTo>
                    <a:pt x="0" y="0"/>
                  </a:moveTo>
                  <a:lnTo>
                    <a:pt x="3646767" y="0"/>
                  </a:lnTo>
                  <a:lnTo>
                    <a:pt x="3646767" y="325288"/>
                  </a:lnTo>
                  <a:lnTo>
                    <a:pt x="0" y="325288"/>
                  </a:lnTo>
                  <a:lnTo>
                    <a:pt x="0" y="0"/>
                  </a:lnTo>
                  <a:close/>
                </a:path>
              </a:pathLst>
            </a:custGeom>
            <a:solidFill>
              <a:schemeClr val="tx2"/>
            </a:solidFill>
            <a:effectLst/>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42240" tIns="81280" rIns="142240" bIns="81280" spcCol="1270" anchor="ctr"/>
            <a:lstStyle/>
            <a:p>
              <a:pPr algn="ctr" defTabSz="889000" fontAlgn="base">
                <a:lnSpc>
                  <a:spcPct val="90000"/>
                </a:lnSpc>
                <a:spcBef>
                  <a:spcPct val="0"/>
                </a:spcBef>
                <a:spcAft>
                  <a:spcPct val="35000"/>
                </a:spcAft>
                <a:defRPr/>
              </a:pPr>
              <a:r>
                <a:rPr lang="ru-RU" sz="2000" b="1" dirty="0">
                  <a:solidFill>
                    <a:srgbClr val="FFFFFF"/>
                  </a:solidFill>
                  <a:latin typeface="Georgia" panose="02040502050405020303" pitchFamily="18" charset="0"/>
                </a:rPr>
                <a:t>ПЕРЕНОСИМОСТЬ И БЕЗОПАСНОСТЬ</a:t>
              </a:r>
            </a:p>
          </p:txBody>
        </p:sp>
        <p:sp>
          <p:nvSpPr>
            <p:cNvPr id="7" name="Freeform 6"/>
            <p:cNvSpPr/>
            <p:nvPr/>
          </p:nvSpPr>
          <p:spPr>
            <a:xfrm>
              <a:off x="635923" y="1892497"/>
              <a:ext cx="3622981" cy="2462569"/>
            </a:xfrm>
            <a:custGeom>
              <a:avLst/>
              <a:gdLst>
                <a:gd name="connsiteX0" fmla="*/ 0 w 3621693"/>
                <a:gd name="connsiteY0" fmla="*/ 0 h 2462264"/>
                <a:gd name="connsiteX1" fmla="*/ 3621693 w 3621693"/>
                <a:gd name="connsiteY1" fmla="*/ 0 h 2462264"/>
                <a:gd name="connsiteX2" fmla="*/ 3621693 w 3621693"/>
                <a:gd name="connsiteY2" fmla="*/ 2462264 h 2462264"/>
                <a:gd name="connsiteX3" fmla="*/ 0 w 3621693"/>
                <a:gd name="connsiteY3" fmla="*/ 2462264 h 2462264"/>
                <a:gd name="connsiteX4" fmla="*/ 0 w 3621693"/>
                <a:gd name="connsiteY4" fmla="*/ 0 h 246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1693" h="2462264">
                  <a:moveTo>
                    <a:pt x="0" y="0"/>
                  </a:moveTo>
                  <a:lnTo>
                    <a:pt x="3621693" y="0"/>
                  </a:lnTo>
                  <a:lnTo>
                    <a:pt x="3621693" y="2462264"/>
                  </a:lnTo>
                  <a:lnTo>
                    <a:pt x="0" y="2462264"/>
                  </a:lnTo>
                  <a:lnTo>
                    <a:pt x="0" y="0"/>
                  </a:lnTo>
                  <a:close/>
                </a:path>
              </a:pathLst>
            </a:custGeom>
            <a:effectLst/>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74676" tIns="74676" rIns="99568" bIns="112014" spcCol="1270"/>
            <a:lstStyle/>
            <a:p>
              <a:pPr marL="285750" indent="-285750" fontAlgn="base">
                <a:spcBef>
                  <a:spcPts val="800"/>
                </a:spcBef>
                <a:spcAft>
                  <a:spcPct val="0"/>
                </a:spcAft>
                <a:buFont typeface="Arial" panose="020B0604020202020204" pitchFamily="34" charset="0"/>
                <a:buChar char="•"/>
                <a:tabLst>
                  <a:tab pos="50800" algn="l"/>
                  <a:tab pos="279400" algn="l"/>
                  <a:tab pos="508000" algn="l"/>
                  <a:tab pos="520700" algn="l"/>
                  <a:tab pos="1257300" algn="l"/>
                </a:tabLst>
              </a:pPr>
              <a:r>
                <a:rPr lang="ru-RU" altLang="zh-CN" sz="1400" dirty="0">
                  <a:solidFill>
                    <a:srgbClr val="000000"/>
                  </a:solidFill>
                  <a:latin typeface="Georgia" panose="02040502050405020303" pitchFamily="18" charset="0"/>
                  <a:cs typeface="Arial" panose="020B0604020202020204" pitchFamily="34" charset="0"/>
                </a:rPr>
                <a:t>Доля пациентов, страдающих от нежелательных явлений на </a:t>
              </a:r>
              <a:r>
                <a:rPr lang="ru-RU" altLang="zh-CN" sz="1400" dirty="0" smtClean="0">
                  <a:solidFill>
                    <a:srgbClr val="000000"/>
                  </a:solidFill>
                  <a:latin typeface="Georgia" panose="02040502050405020303" pitchFamily="18" charset="0"/>
                  <a:cs typeface="Arial" panose="020B0604020202020204" pitchFamily="34" charset="0"/>
                </a:rPr>
                <a:t>4 день </a:t>
              </a:r>
              <a:endParaRPr lang="en-US" altLang="zh-CN" sz="1400" dirty="0" smtClean="0">
                <a:solidFill>
                  <a:srgbClr val="000000">
                    <a:hueOff val="0"/>
                    <a:satOff val="0"/>
                    <a:lumOff val="0"/>
                    <a:alphaOff val="0"/>
                  </a:srgbClr>
                </a:solidFill>
                <a:latin typeface="Georgia" panose="02040502050405020303" pitchFamily="18" charset="0"/>
                <a:cs typeface="Arial" panose="020B0604020202020204" pitchFamily="34" charset="0"/>
              </a:endParaRPr>
            </a:p>
            <a:p>
              <a:pPr marL="814388" indent="-277813" fontAlgn="base">
                <a:spcBef>
                  <a:spcPts val="800"/>
                </a:spcBef>
                <a:spcAft>
                  <a:spcPct val="0"/>
                </a:spcAft>
                <a:buFont typeface="Arial" panose="020B0604020202020204" pitchFamily="34" charset="0"/>
                <a:buChar char="•"/>
              </a:pPr>
              <a:r>
                <a:rPr lang="ru-RU" altLang="zh-CN" sz="1400" dirty="0" err="1" smtClean="0">
                  <a:solidFill>
                    <a:srgbClr val="000000"/>
                  </a:solidFill>
                  <a:latin typeface="Georgia" panose="02040502050405020303" pitchFamily="18" charset="0"/>
                  <a:cs typeface="Arial" panose="020B0604020202020204" pitchFamily="34" charset="0"/>
                </a:rPr>
                <a:t>Рацекадотрил</a:t>
              </a:r>
              <a:r>
                <a:rPr lang="en-US" altLang="zh-CN" sz="1400" dirty="0" smtClean="0">
                  <a:solidFill>
                    <a:srgbClr val="000000"/>
                  </a:solidFill>
                  <a:latin typeface="Georgia" panose="02040502050405020303" pitchFamily="18" charset="0"/>
                  <a:cs typeface="Arial" panose="020B0604020202020204" pitchFamily="34" charset="0"/>
                </a:rPr>
                <a:t>:</a:t>
              </a:r>
              <a:r>
                <a:rPr lang="en-US" altLang="zh-CN" sz="1400" dirty="0" smtClean="0">
                  <a:solidFill>
                    <a:srgbClr val="000000">
                      <a:hueOff val="0"/>
                      <a:satOff val="0"/>
                      <a:lumOff val="0"/>
                      <a:alphaOff val="0"/>
                    </a:srgbClr>
                  </a:solidFill>
                  <a:latin typeface="Georgia" panose="02040502050405020303" pitchFamily="18" charset="0"/>
                  <a:cs typeface="Arial" panose="020B0604020202020204" pitchFamily="34" charset="0"/>
                </a:rPr>
                <a:t> </a:t>
              </a:r>
              <a:r>
                <a:rPr lang="en-US" altLang="zh-CN" sz="1400" dirty="0" smtClean="0">
                  <a:solidFill>
                    <a:srgbClr val="000000"/>
                  </a:solidFill>
                  <a:latin typeface="Georgia" panose="02040502050405020303" pitchFamily="18" charset="0"/>
                  <a:cs typeface="Arial" panose="020B0604020202020204" pitchFamily="34" charset="0"/>
                </a:rPr>
                <a:t>3,1%</a:t>
              </a:r>
              <a:endParaRPr lang="en-US" altLang="zh-CN" sz="1400" dirty="0" smtClean="0">
                <a:solidFill>
                  <a:srgbClr val="000000">
                    <a:hueOff val="0"/>
                    <a:satOff val="0"/>
                    <a:lumOff val="0"/>
                    <a:alphaOff val="0"/>
                  </a:srgbClr>
                </a:solidFill>
                <a:latin typeface="Georgia" panose="02040502050405020303" pitchFamily="18" charset="0"/>
                <a:cs typeface="Arial" panose="020B0604020202020204" pitchFamily="34" charset="0"/>
              </a:endParaRPr>
            </a:p>
            <a:p>
              <a:pPr marL="814388" indent="-277813" fontAlgn="base">
                <a:spcBef>
                  <a:spcPts val="800"/>
                </a:spcBef>
                <a:spcAft>
                  <a:spcPct val="0"/>
                </a:spcAft>
                <a:buFont typeface="Arial" panose="020B0604020202020204" pitchFamily="34" charset="0"/>
                <a:buChar char="•"/>
              </a:pPr>
              <a:r>
                <a:rPr lang="ru-RU" altLang="zh-CN" sz="1400" dirty="0" smtClean="0">
                  <a:solidFill>
                    <a:srgbClr val="000000"/>
                  </a:solidFill>
                  <a:latin typeface="Georgia" panose="02040502050405020303" pitchFamily="18" charset="0"/>
                  <a:cs typeface="Arial" panose="020B0604020202020204" pitchFamily="34" charset="0"/>
                </a:rPr>
                <a:t>Плацебо</a:t>
              </a:r>
              <a:r>
                <a:rPr lang="en-US" altLang="zh-CN" sz="1400" dirty="0">
                  <a:solidFill>
                    <a:srgbClr val="000000"/>
                  </a:solidFill>
                  <a:latin typeface="Georgia" panose="02040502050405020303" pitchFamily="18" charset="0"/>
                  <a:cs typeface="Arial" panose="020B0604020202020204" pitchFamily="34" charset="0"/>
                </a:rPr>
                <a:t>:</a:t>
              </a:r>
              <a:r>
                <a:rPr lang="en-US" altLang="zh-CN" sz="1400" dirty="0">
                  <a:solidFill>
                    <a:srgbClr val="000000">
                      <a:hueOff val="0"/>
                      <a:satOff val="0"/>
                      <a:lumOff val="0"/>
                      <a:alphaOff val="0"/>
                    </a:srgbClr>
                  </a:solidFill>
                  <a:latin typeface="Georgia" panose="02040502050405020303" pitchFamily="18" charset="0"/>
                  <a:cs typeface="Arial" panose="020B0604020202020204" pitchFamily="34" charset="0"/>
                </a:rPr>
                <a:t> </a:t>
              </a:r>
              <a:r>
                <a:rPr lang="en-US" altLang="zh-CN" sz="1400" dirty="0">
                  <a:solidFill>
                    <a:srgbClr val="000000"/>
                  </a:solidFill>
                  <a:latin typeface="Georgia" panose="02040502050405020303" pitchFamily="18" charset="0"/>
                  <a:cs typeface="Arial" panose="020B0604020202020204" pitchFamily="34" charset="0"/>
                </a:rPr>
                <a:t>5,3%</a:t>
              </a:r>
              <a:endParaRPr lang="en-US" altLang="zh-CN" sz="1400" dirty="0">
                <a:solidFill>
                  <a:srgbClr val="000000">
                    <a:hueOff val="0"/>
                    <a:satOff val="0"/>
                    <a:lumOff val="0"/>
                    <a:alphaOff val="0"/>
                  </a:srgbClr>
                </a:solidFill>
                <a:latin typeface="Georgia" panose="02040502050405020303" pitchFamily="18" charset="0"/>
                <a:cs typeface="Arial" panose="020B0604020202020204" pitchFamily="34" charset="0"/>
              </a:endParaRPr>
            </a:p>
            <a:p>
              <a:pPr marL="285750" indent="-285750" fontAlgn="base">
                <a:spcBef>
                  <a:spcPts val="800"/>
                </a:spcBef>
                <a:spcAft>
                  <a:spcPct val="0"/>
                </a:spcAft>
                <a:buFont typeface="Arial" panose="020B0604020202020204" pitchFamily="34" charset="0"/>
                <a:buChar char="•"/>
                <a:tabLst>
                  <a:tab pos="50800" algn="l"/>
                  <a:tab pos="279400" algn="l"/>
                  <a:tab pos="508000" algn="l"/>
                  <a:tab pos="520700" algn="l"/>
                  <a:tab pos="1257300" algn="l"/>
                </a:tabLst>
              </a:pPr>
              <a:r>
                <a:rPr lang="ru-RU" altLang="zh-CN" sz="1400" dirty="0">
                  <a:solidFill>
                    <a:srgbClr val="000000"/>
                  </a:solidFill>
                  <a:latin typeface="Georgia" panose="02040502050405020303" pitchFamily="18" charset="0"/>
                  <a:cs typeface="Arial" panose="020B0604020202020204" pitchFamily="34" charset="0"/>
                </a:rPr>
                <a:t>Доля пациентов, страдающих от вздутия живота </a:t>
              </a:r>
              <a:r>
                <a:rPr lang="ru-RU" altLang="zh-CN" sz="1400" dirty="0" smtClean="0">
                  <a:solidFill>
                    <a:srgbClr val="000000"/>
                  </a:solidFill>
                  <a:latin typeface="Georgia" panose="02040502050405020303" pitchFamily="18" charset="0"/>
                  <a:cs typeface="Arial" panose="020B0604020202020204" pitchFamily="34" charset="0"/>
                </a:rPr>
                <a:t>на 4 </a:t>
              </a:r>
              <a:r>
                <a:rPr lang="ru-RU" altLang="zh-CN" sz="1400" dirty="0">
                  <a:solidFill>
                    <a:srgbClr val="000000"/>
                  </a:solidFill>
                  <a:latin typeface="Georgia" panose="02040502050405020303" pitchFamily="18" charset="0"/>
                  <a:cs typeface="Arial" panose="020B0604020202020204" pitchFamily="34" charset="0"/>
                </a:rPr>
                <a:t>день </a:t>
              </a:r>
              <a:endParaRPr lang="en-US" altLang="zh-CN" sz="1400" dirty="0">
                <a:solidFill>
                  <a:srgbClr val="000000">
                    <a:hueOff val="0"/>
                    <a:satOff val="0"/>
                    <a:lumOff val="0"/>
                    <a:alphaOff val="0"/>
                  </a:srgbClr>
                </a:solidFill>
                <a:latin typeface="Georgia" panose="02040502050405020303" pitchFamily="18" charset="0"/>
                <a:cs typeface="Arial" panose="020B0604020202020204" pitchFamily="34" charset="0"/>
              </a:endParaRPr>
            </a:p>
            <a:p>
              <a:pPr marL="814388" indent="-277813" fontAlgn="base">
                <a:spcBef>
                  <a:spcPts val="800"/>
                </a:spcBef>
                <a:spcAft>
                  <a:spcPct val="0"/>
                </a:spcAft>
                <a:buFont typeface="Arial" panose="020B0604020202020204" pitchFamily="34" charset="0"/>
                <a:buChar char="•"/>
              </a:pPr>
              <a:r>
                <a:rPr lang="ru-RU" altLang="zh-CN" sz="1400" dirty="0">
                  <a:solidFill>
                    <a:srgbClr val="000000"/>
                  </a:solidFill>
                  <a:latin typeface="Georgia" panose="02040502050405020303" pitchFamily="18" charset="0"/>
                  <a:cs typeface="Arial" panose="020B0604020202020204" pitchFamily="34" charset="0"/>
                </a:rPr>
                <a:t>Рацекадотрил</a:t>
              </a:r>
              <a:r>
                <a:rPr lang="en-US" altLang="zh-CN" sz="1400" dirty="0">
                  <a:solidFill>
                    <a:srgbClr val="000000"/>
                  </a:solidFill>
                  <a:latin typeface="Georgia" panose="02040502050405020303" pitchFamily="18" charset="0"/>
                  <a:cs typeface="Arial" panose="020B0604020202020204" pitchFamily="34" charset="0"/>
                </a:rPr>
                <a:t>:</a:t>
              </a:r>
              <a:r>
                <a:rPr lang="en-US" altLang="zh-CN" sz="1400" dirty="0">
                  <a:solidFill>
                    <a:srgbClr val="000000">
                      <a:hueOff val="0"/>
                      <a:satOff val="0"/>
                      <a:lumOff val="0"/>
                      <a:alphaOff val="0"/>
                    </a:srgbClr>
                  </a:solidFill>
                  <a:latin typeface="Georgia" panose="02040502050405020303" pitchFamily="18" charset="0"/>
                  <a:cs typeface="Arial" panose="020B0604020202020204" pitchFamily="34" charset="0"/>
                </a:rPr>
                <a:t> </a:t>
              </a:r>
              <a:r>
                <a:rPr lang="en-US" altLang="zh-CN" sz="1400" dirty="0">
                  <a:solidFill>
                    <a:srgbClr val="000000"/>
                  </a:solidFill>
                  <a:latin typeface="Georgia" panose="02040502050405020303" pitchFamily="18" charset="0"/>
                  <a:cs typeface="Arial" panose="020B0604020202020204" pitchFamily="34" charset="0"/>
                </a:rPr>
                <a:t>5,6%</a:t>
              </a:r>
              <a:endParaRPr lang="en-US" altLang="zh-CN" sz="1400" dirty="0">
                <a:solidFill>
                  <a:srgbClr val="000000">
                    <a:hueOff val="0"/>
                    <a:satOff val="0"/>
                    <a:lumOff val="0"/>
                    <a:alphaOff val="0"/>
                  </a:srgbClr>
                </a:solidFill>
                <a:latin typeface="Georgia" panose="02040502050405020303" pitchFamily="18" charset="0"/>
                <a:cs typeface="Arial" panose="020B0604020202020204" pitchFamily="34" charset="0"/>
              </a:endParaRPr>
            </a:p>
            <a:p>
              <a:pPr marL="814388" indent="-277813" fontAlgn="base">
                <a:spcBef>
                  <a:spcPts val="800"/>
                </a:spcBef>
                <a:spcAft>
                  <a:spcPct val="0"/>
                </a:spcAft>
                <a:buFont typeface="Arial" panose="020B0604020202020204" pitchFamily="34" charset="0"/>
                <a:buChar char="•"/>
              </a:pPr>
              <a:r>
                <a:rPr lang="ru-RU" altLang="zh-CN" sz="1400" dirty="0">
                  <a:solidFill>
                    <a:srgbClr val="000000"/>
                  </a:solidFill>
                  <a:latin typeface="Georgia" panose="02040502050405020303" pitchFamily="18" charset="0"/>
                  <a:cs typeface="Arial" panose="020B0604020202020204" pitchFamily="34" charset="0"/>
                </a:rPr>
                <a:t>Плацебо</a:t>
              </a:r>
              <a:r>
                <a:rPr lang="en-US" altLang="zh-CN" sz="1400" dirty="0">
                  <a:solidFill>
                    <a:srgbClr val="000000"/>
                  </a:solidFill>
                  <a:latin typeface="Georgia" panose="02040502050405020303" pitchFamily="18" charset="0"/>
                  <a:cs typeface="Arial" panose="020B0604020202020204" pitchFamily="34" charset="0"/>
                </a:rPr>
                <a:t>:</a:t>
              </a:r>
              <a:r>
                <a:rPr lang="en-US" altLang="zh-CN" sz="1400" dirty="0">
                  <a:solidFill>
                    <a:srgbClr val="000000">
                      <a:hueOff val="0"/>
                      <a:satOff val="0"/>
                      <a:lumOff val="0"/>
                      <a:alphaOff val="0"/>
                    </a:srgbClr>
                  </a:solidFill>
                  <a:latin typeface="Georgia" panose="02040502050405020303" pitchFamily="18" charset="0"/>
                  <a:cs typeface="Arial" panose="020B0604020202020204" pitchFamily="34" charset="0"/>
                </a:rPr>
                <a:t> </a:t>
              </a:r>
              <a:r>
                <a:rPr lang="en-US" altLang="zh-CN" sz="1400" dirty="0">
                  <a:solidFill>
                    <a:srgbClr val="000000"/>
                  </a:solidFill>
                  <a:latin typeface="Georgia" panose="02040502050405020303" pitchFamily="18" charset="0"/>
                  <a:cs typeface="Arial" panose="020B0604020202020204" pitchFamily="34" charset="0"/>
                </a:rPr>
                <a:t>18,2%</a:t>
              </a:r>
            </a:p>
          </p:txBody>
        </p:sp>
      </p:grpSp>
      <p:sp>
        <p:nvSpPr>
          <p:cNvPr id="4" name="TextBox 3"/>
          <p:cNvSpPr txBox="1"/>
          <p:nvPr/>
        </p:nvSpPr>
        <p:spPr>
          <a:xfrm>
            <a:off x="558800" y="4584700"/>
            <a:ext cx="8026400" cy="1076325"/>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ts val="600"/>
              </a:spcAft>
              <a:tabLst>
                <a:tab pos="50800" algn="l"/>
                <a:tab pos="279400" algn="l"/>
                <a:tab pos="508000" algn="l"/>
                <a:tab pos="520700" algn="l"/>
                <a:tab pos="1257300" algn="l"/>
              </a:tabLst>
            </a:pPr>
            <a:r>
              <a:rPr lang="ru-RU" altLang="zh-CN" b="1" dirty="0">
                <a:solidFill>
                  <a:prstClr val="white"/>
                </a:solidFill>
                <a:latin typeface="Georgia" panose="02040502050405020303" pitchFamily="18" charset="0"/>
              </a:rPr>
              <a:t>ВЫВОД</a:t>
            </a:r>
            <a:endParaRPr lang="en-US" altLang="zh-CN" b="1" dirty="0">
              <a:solidFill>
                <a:prstClr val="white"/>
              </a:solidFill>
              <a:latin typeface="Georgia" panose="02040502050405020303" pitchFamily="18" charset="0"/>
            </a:endParaRPr>
          </a:p>
          <a:p>
            <a:pPr marL="225425" lvl="1" indent="-225425" eaLnBrk="1" fontAlgn="base" hangingPunct="1">
              <a:spcBef>
                <a:spcPct val="0"/>
              </a:spcBef>
              <a:spcAft>
                <a:spcPts val="400"/>
              </a:spcAft>
              <a:buFont typeface="Arial" pitchFamily="34" charset="0"/>
              <a:buChar char="•"/>
              <a:defRPr/>
            </a:pPr>
            <a:r>
              <a:rPr lang="ru-RU" sz="1600" dirty="0">
                <a:solidFill>
                  <a:srgbClr val="FFFFFF"/>
                </a:solidFill>
                <a:latin typeface="Georgia" panose="02040502050405020303" pitchFamily="18" charset="0"/>
              </a:rPr>
              <a:t>Хорошая переносимость рацекадотрила по сравнению с плацебо</a:t>
            </a:r>
          </a:p>
          <a:p>
            <a:pPr marL="225425" lvl="1" indent="-225425" eaLnBrk="1" fontAlgn="base" hangingPunct="1">
              <a:spcBef>
                <a:spcPct val="0"/>
              </a:spcBef>
              <a:spcAft>
                <a:spcPts val="400"/>
              </a:spcAft>
              <a:buFont typeface="Arial" pitchFamily="34" charset="0"/>
              <a:buChar char="•"/>
              <a:defRPr/>
            </a:pPr>
            <a:r>
              <a:rPr lang="ru-RU" sz="1600" dirty="0">
                <a:solidFill>
                  <a:srgbClr val="FFFFFF"/>
                </a:solidFill>
                <a:latin typeface="Georgia" panose="02040502050405020303" pitchFamily="18" charset="0"/>
              </a:rPr>
              <a:t>Быстрое проявление эффективности при острой диарее у взрослых</a:t>
            </a:r>
          </a:p>
        </p:txBody>
      </p:sp>
      <p:graphicFrame>
        <p:nvGraphicFramePr>
          <p:cNvPr id="6" name="Table 5"/>
          <p:cNvGraphicFramePr>
            <a:graphicFrameLocks noGrp="1"/>
          </p:cNvGraphicFramePr>
          <p:nvPr>
            <p:extLst>
              <p:ext uri="{D42A27DB-BD31-4B8C-83A1-F6EECF244321}">
                <p14:modId xmlns:p14="http://schemas.microsoft.com/office/powerpoint/2010/main" val="226419677"/>
              </p:ext>
            </p:extLst>
          </p:nvPr>
        </p:nvGraphicFramePr>
        <p:xfrm>
          <a:off x="4601110" y="1565275"/>
          <a:ext cx="3878584" cy="2694985"/>
        </p:xfrm>
        <a:graphic>
          <a:graphicData uri="http://schemas.openxmlformats.org/drawingml/2006/table">
            <a:tbl>
              <a:tblPr/>
              <a:tblGrid>
                <a:gridCol w="3878584">
                  <a:extLst>
                    <a:ext uri="{9D8B030D-6E8A-4147-A177-3AD203B41FA5}">
                      <a16:colId xmlns="" xmlns:a16="http://schemas.microsoft.com/office/drawing/2014/main" val="20000"/>
                    </a:ext>
                  </a:extLst>
                </a:gridCol>
              </a:tblGrid>
              <a:tr h="4796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rgbClr val="FFFFFF"/>
                          </a:solidFill>
                          <a:effectLst/>
                          <a:latin typeface="Georgia" panose="02040502050405020303" pitchFamily="18" charset="0"/>
                          <a:cs typeface="Arial" pitchFamily="34" charset="0"/>
                        </a:rPr>
                        <a:t>НЕЖЕЛАТЕЛЬНЫЕ ЯВЛЕНИЯ</a:t>
                      </a: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616939">
                <a:tc>
                  <a:txBody>
                    <a:bodyPr/>
                    <a:lstStyle/>
                    <a:p>
                      <a:pPr>
                        <a:tabLst/>
                      </a:pPr>
                      <a:r>
                        <a:rPr lang="ru-RU" altLang="zh-CN" sz="1596" dirty="0">
                          <a:solidFill>
                            <a:srgbClr val="000000"/>
                          </a:solidFill>
                          <a:latin typeface="Georgia" panose="02040502050405020303" pitchFamily="18" charset="0"/>
                          <a:cs typeface="Arial" panose="020B0604020202020204" pitchFamily="34" charset="0"/>
                        </a:rPr>
                        <a:t>Группа рацекадотрила</a:t>
                      </a:r>
                      <a:r>
                        <a:rPr lang="en-US" altLang="zh-CN" sz="1596" dirty="0">
                          <a:solidFill>
                            <a:srgbClr val="000000"/>
                          </a:solidFill>
                          <a:latin typeface="Georgia" panose="02040502050405020303" pitchFamily="18" charset="0"/>
                          <a:cs typeface="Arial" panose="020B0604020202020204" pitchFamily="34" charset="0"/>
                        </a:rPr>
                        <a:t>:</a:t>
                      </a:r>
                    </a:p>
                    <a:p>
                      <a:pPr>
                        <a:tabLst/>
                      </a:pPr>
                      <a:r>
                        <a:rPr lang="ru-RU" altLang="zh-CN" sz="1596" dirty="0">
                          <a:solidFill>
                            <a:srgbClr val="000000"/>
                          </a:solidFill>
                          <a:latin typeface="Georgia" panose="02040502050405020303" pitchFamily="18" charset="0"/>
                          <a:cs typeface="Arial" panose="020B0604020202020204" pitchFamily="34" charset="0"/>
                        </a:rPr>
                        <a:t>Головокружение и чувство</a:t>
                      </a:r>
                      <a:r>
                        <a:rPr lang="ru-RU" altLang="zh-CN" sz="1596" baseline="0" dirty="0">
                          <a:solidFill>
                            <a:srgbClr val="000000"/>
                          </a:solidFill>
                          <a:latin typeface="Georgia" panose="02040502050405020303" pitchFamily="18" charset="0"/>
                          <a:cs typeface="Arial" panose="020B0604020202020204" pitchFamily="34" charset="0"/>
                        </a:rPr>
                        <a:t> общего недомогания</a:t>
                      </a:r>
                      <a:r>
                        <a:rPr lang="en-US" altLang="zh-CN" sz="1596" dirty="0">
                          <a:solidFill>
                            <a:srgbClr val="000000"/>
                          </a:solidFill>
                          <a:latin typeface="Georgia" panose="02040502050405020303" pitchFamily="18" charset="0"/>
                          <a:cs typeface="Arial" panose="020B0604020202020204" pitchFamily="34" charset="0"/>
                        </a:rPr>
                        <a:t>:</a:t>
                      </a:r>
                      <a:r>
                        <a:rPr lang="en-US" altLang="zh-CN" sz="1596" dirty="0">
                          <a:latin typeface="Georgia" panose="02040502050405020303" pitchFamily="18" charset="0"/>
                          <a:cs typeface="Arial" panose="020B0604020202020204" pitchFamily="34" charset="0"/>
                        </a:rPr>
                        <a:t> </a:t>
                      </a:r>
                      <a:r>
                        <a:rPr lang="en-US" altLang="zh-CN" sz="1596" dirty="0">
                          <a:solidFill>
                            <a:srgbClr val="000000"/>
                          </a:solidFill>
                          <a:latin typeface="Georgia" panose="02040502050405020303" pitchFamily="18" charset="0"/>
                          <a:cs typeface="Arial" panose="020B0604020202020204" pitchFamily="34" charset="0"/>
                        </a:rPr>
                        <a:t>1</a:t>
                      </a:r>
                      <a:r>
                        <a:rPr lang="en-US" altLang="zh-CN" sz="1596" dirty="0">
                          <a:latin typeface="Georgia" panose="02040502050405020303" pitchFamily="18" charset="0"/>
                          <a:cs typeface="Arial" panose="020B0604020202020204" pitchFamily="34" charset="0"/>
                        </a:rPr>
                        <a:t> </a:t>
                      </a:r>
                      <a:r>
                        <a:rPr lang="ru-RU" altLang="zh-CN" sz="1596" dirty="0">
                          <a:solidFill>
                            <a:srgbClr val="000000"/>
                          </a:solidFill>
                          <a:latin typeface="Georgia" panose="02040502050405020303" pitchFamily="18" charset="0"/>
                          <a:cs typeface="Arial" panose="020B0604020202020204" pitchFamily="34" charset="0"/>
                        </a:rPr>
                        <a:t>пациент</a:t>
                      </a:r>
                      <a:endParaRPr lang="en-US" altLang="zh-CN" sz="1596" dirty="0">
                        <a:solidFill>
                          <a:srgbClr val="000000"/>
                        </a:solidFill>
                        <a:latin typeface="Georgia" panose="02040502050405020303" pitchFamily="18"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extLst>
                  <a:ext uri="{0D108BD9-81ED-4DB2-BD59-A6C34878D82A}">
                    <a16:rowId xmlns="" xmlns:a16="http://schemas.microsoft.com/office/drawing/2014/main" val="10001"/>
                  </a:ext>
                </a:extLst>
              </a:tr>
              <a:tr h="616939">
                <a:tc>
                  <a:txBody>
                    <a:bodyPr/>
                    <a:lstStyle/>
                    <a:p>
                      <a:pPr>
                        <a:tabLst/>
                      </a:pPr>
                      <a:r>
                        <a:rPr lang="ru-RU" altLang="zh-CN" sz="1596" dirty="0">
                          <a:solidFill>
                            <a:srgbClr val="000000"/>
                          </a:solidFill>
                          <a:latin typeface="Georgia" panose="02040502050405020303" pitchFamily="18" charset="0"/>
                          <a:cs typeface="Arial" panose="020B0604020202020204" pitchFamily="34" charset="0"/>
                        </a:rPr>
                        <a:t>Группа плацебо</a:t>
                      </a:r>
                      <a:r>
                        <a:rPr lang="en-US" altLang="zh-CN" sz="1596" dirty="0">
                          <a:solidFill>
                            <a:srgbClr val="000000"/>
                          </a:solidFill>
                          <a:latin typeface="Georgia" panose="02040502050405020303" pitchFamily="18" charset="0"/>
                          <a:cs typeface="Arial" panose="020B0604020202020204" pitchFamily="34" charset="0"/>
                        </a:rPr>
                        <a:t>:</a:t>
                      </a:r>
                    </a:p>
                    <a:p>
                      <a:pPr>
                        <a:tabLst/>
                      </a:pPr>
                      <a:r>
                        <a:rPr lang="ru-RU" altLang="zh-CN" sz="1596" dirty="0">
                          <a:solidFill>
                            <a:srgbClr val="000000"/>
                          </a:solidFill>
                          <a:latin typeface="Georgia" panose="02040502050405020303" pitchFamily="18" charset="0"/>
                          <a:cs typeface="Arial" panose="020B0604020202020204" pitchFamily="34" charset="0"/>
                        </a:rPr>
                        <a:t>Умеренная боль в спине</a:t>
                      </a:r>
                      <a:r>
                        <a:rPr lang="en-US" altLang="zh-CN" sz="1596" dirty="0">
                          <a:solidFill>
                            <a:srgbClr val="000000"/>
                          </a:solidFill>
                          <a:latin typeface="Georgia" panose="02040502050405020303" pitchFamily="18" charset="0"/>
                          <a:cs typeface="Arial" panose="020B0604020202020204" pitchFamily="34" charset="0"/>
                        </a:rPr>
                        <a:t>:</a:t>
                      </a:r>
                      <a:r>
                        <a:rPr lang="en-US" altLang="zh-CN" sz="1596" dirty="0">
                          <a:latin typeface="Georgia" panose="02040502050405020303" pitchFamily="18" charset="0"/>
                          <a:cs typeface="Arial" panose="020B0604020202020204" pitchFamily="34" charset="0"/>
                        </a:rPr>
                        <a:t> </a:t>
                      </a:r>
                      <a:r>
                        <a:rPr lang="en-US" altLang="zh-CN" sz="1596" dirty="0">
                          <a:solidFill>
                            <a:srgbClr val="000000"/>
                          </a:solidFill>
                          <a:latin typeface="Georgia" panose="02040502050405020303" pitchFamily="18" charset="0"/>
                          <a:cs typeface="Arial" panose="020B0604020202020204" pitchFamily="34" charset="0"/>
                        </a:rPr>
                        <a:t>1</a:t>
                      </a:r>
                      <a:r>
                        <a:rPr lang="en-US" altLang="zh-CN" sz="1596" dirty="0">
                          <a:latin typeface="Georgia" panose="02040502050405020303" pitchFamily="18" charset="0"/>
                          <a:cs typeface="Arial" panose="020B0604020202020204" pitchFamily="34" charset="0"/>
                        </a:rPr>
                        <a:t> </a:t>
                      </a:r>
                      <a:r>
                        <a:rPr lang="ru-RU" altLang="zh-CN" sz="1596" dirty="0">
                          <a:solidFill>
                            <a:srgbClr val="000000"/>
                          </a:solidFill>
                          <a:latin typeface="Georgia" panose="02040502050405020303" pitchFamily="18" charset="0"/>
                          <a:cs typeface="Arial" panose="020B0604020202020204" pitchFamily="34" charset="0"/>
                        </a:rPr>
                        <a:t>пациент</a:t>
                      </a:r>
                      <a:endParaRPr lang="en-US" altLang="zh-CN" sz="1596" dirty="0">
                        <a:solidFill>
                          <a:srgbClr val="000000"/>
                        </a:solidFill>
                        <a:latin typeface="Georgia" panose="02040502050405020303" pitchFamily="18"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extLst>
                  <a:ext uri="{0D108BD9-81ED-4DB2-BD59-A6C34878D82A}">
                    <a16:rowId xmlns="" xmlns:a16="http://schemas.microsoft.com/office/drawing/2014/main" val="10002"/>
                  </a:ext>
                </a:extLst>
              </a:tr>
              <a:tr h="616939">
                <a:tc>
                  <a:txBody>
                    <a:bodyPr/>
                    <a:lstStyle/>
                    <a:p>
                      <a:pPr>
                        <a:tabLst/>
                      </a:pPr>
                      <a:r>
                        <a:rPr lang="ru-RU" altLang="zh-CN" sz="1596" dirty="0">
                          <a:solidFill>
                            <a:srgbClr val="000000"/>
                          </a:solidFill>
                          <a:latin typeface="Georgia" panose="02040502050405020303" pitchFamily="18" charset="0"/>
                          <a:cs typeface="Arial" panose="020B0604020202020204" pitchFamily="34" charset="0"/>
                        </a:rPr>
                        <a:t>Группа плацебо</a:t>
                      </a:r>
                      <a:r>
                        <a:rPr lang="en-US" altLang="zh-CN" sz="1596" dirty="0">
                          <a:solidFill>
                            <a:srgbClr val="000000"/>
                          </a:solidFill>
                          <a:latin typeface="Georgia" panose="02040502050405020303" pitchFamily="18" charset="0"/>
                          <a:cs typeface="Arial" panose="020B0604020202020204" pitchFamily="34" charset="0"/>
                        </a:rPr>
                        <a:t>:</a:t>
                      </a:r>
                    </a:p>
                    <a:p>
                      <a:pPr>
                        <a:tabLst/>
                      </a:pPr>
                      <a:r>
                        <a:rPr lang="ru-RU" altLang="zh-CN" sz="1596" dirty="0">
                          <a:solidFill>
                            <a:srgbClr val="000000"/>
                          </a:solidFill>
                          <a:latin typeface="Georgia" panose="02040502050405020303" pitchFamily="18" charset="0"/>
                          <a:cs typeface="Arial" panose="020B0604020202020204" pitchFamily="34" charset="0"/>
                        </a:rPr>
                        <a:t>Вздутие живота</a:t>
                      </a:r>
                      <a:r>
                        <a:rPr lang="en-US" altLang="zh-CN" sz="1596" dirty="0">
                          <a:solidFill>
                            <a:srgbClr val="000000"/>
                          </a:solidFill>
                          <a:latin typeface="Georgia" panose="02040502050405020303" pitchFamily="18" charset="0"/>
                          <a:cs typeface="Arial" panose="020B0604020202020204" pitchFamily="34" charset="0"/>
                        </a:rPr>
                        <a:t>:</a:t>
                      </a:r>
                      <a:r>
                        <a:rPr lang="en-US" altLang="zh-CN" sz="1596" dirty="0">
                          <a:latin typeface="Georgia" panose="02040502050405020303" pitchFamily="18" charset="0"/>
                          <a:cs typeface="Arial" panose="020B0604020202020204" pitchFamily="34" charset="0"/>
                        </a:rPr>
                        <a:t> </a:t>
                      </a:r>
                      <a:r>
                        <a:rPr lang="en-US" altLang="zh-CN" sz="1596" dirty="0">
                          <a:solidFill>
                            <a:srgbClr val="000000"/>
                          </a:solidFill>
                          <a:latin typeface="Georgia" panose="02040502050405020303" pitchFamily="18" charset="0"/>
                          <a:cs typeface="Arial" panose="020B0604020202020204" pitchFamily="34" charset="0"/>
                        </a:rPr>
                        <a:t>1</a:t>
                      </a:r>
                      <a:r>
                        <a:rPr lang="en-US" altLang="zh-CN" sz="1596" dirty="0">
                          <a:latin typeface="Georgia" panose="02040502050405020303" pitchFamily="18" charset="0"/>
                          <a:cs typeface="Arial" panose="020B0604020202020204" pitchFamily="34" charset="0"/>
                        </a:rPr>
                        <a:t> </a:t>
                      </a:r>
                      <a:r>
                        <a:rPr lang="ru-RU" altLang="zh-CN" sz="1596" dirty="0">
                          <a:solidFill>
                            <a:srgbClr val="000000"/>
                          </a:solidFill>
                          <a:latin typeface="Georgia" panose="02040502050405020303" pitchFamily="18" charset="0"/>
                          <a:cs typeface="Arial" panose="020B0604020202020204" pitchFamily="34" charset="0"/>
                        </a:rPr>
                        <a:t>пациент</a:t>
                      </a:r>
                      <a:endParaRPr lang="en-US" altLang="zh-CN" sz="1596" dirty="0">
                        <a:solidFill>
                          <a:srgbClr val="000000"/>
                        </a:solidFill>
                        <a:latin typeface="Georgia" panose="02040502050405020303" pitchFamily="18"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extLst>
                  <a:ext uri="{0D108BD9-81ED-4DB2-BD59-A6C34878D82A}">
                    <a16:rowId xmlns="" xmlns:a16="http://schemas.microsoft.com/office/drawing/2014/main" val="10003"/>
                  </a:ext>
                </a:extLst>
              </a:tr>
            </a:tbl>
          </a:graphicData>
        </a:graphic>
      </p:graphicFrame>
      <p:sp>
        <p:nvSpPr>
          <p:cNvPr id="111633" name="TextBox 16"/>
          <p:cNvSpPr txBox="1">
            <a:spLocks noChangeArrowheads="1"/>
          </p:cNvSpPr>
          <p:nvPr/>
        </p:nvSpPr>
        <p:spPr bwMode="auto">
          <a:xfrm>
            <a:off x="441324" y="6553200"/>
            <a:ext cx="48307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defRPr sz="2400">
                <a:solidFill>
                  <a:schemeClr val="tx1"/>
                </a:solidFill>
                <a:latin typeface="Arial" pitchFamily="34" charset="0"/>
                <a:cs typeface="Arial" pitchFamily="34" charset="0"/>
              </a:defRPr>
            </a:lvl1pPr>
            <a:lvl2pPr marL="228600" indent="-22860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lvl="1" eaLnBrk="1" fontAlgn="base" hangingPunct="1">
              <a:spcBef>
                <a:spcPct val="0"/>
              </a:spcBef>
              <a:spcAft>
                <a:spcPct val="0"/>
              </a:spcAft>
            </a:pPr>
            <a:r>
              <a:rPr lang="en-US" altLang="de-DE" sz="900" dirty="0" err="1" smtClean="0">
                <a:solidFill>
                  <a:schemeClr val="bg1"/>
                </a:solidFill>
              </a:rPr>
              <a:t>Hamza</a:t>
            </a:r>
            <a:r>
              <a:rPr lang="en-US" altLang="de-DE" sz="900" dirty="0" smtClean="0">
                <a:solidFill>
                  <a:schemeClr val="bg1"/>
                </a:solidFill>
              </a:rPr>
              <a:t>  </a:t>
            </a:r>
            <a:r>
              <a:rPr lang="en-US" altLang="de-DE" sz="900" dirty="0">
                <a:solidFill>
                  <a:schemeClr val="bg1"/>
                </a:solidFill>
              </a:rPr>
              <a:t>H. et al </a:t>
            </a:r>
            <a:r>
              <a:rPr lang="en-US" altLang="de-DE" sz="900" i="1" dirty="0">
                <a:solidFill>
                  <a:schemeClr val="bg1"/>
                </a:solidFill>
              </a:rPr>
              <a:t>Aliment Pharmacol Ther. </a:t>
            </a:r>
            <a:r>
              <a:rPr lang="en-US" altLang="de-DE" sz="900" dirty="0">
                <a:solidFill>
                  <a:schemeClr val="bg1"/>
                </a:solidFill>
              </a:rPr>
              <a:t>1999;13(Suppl.6):15-19.</a:t>
            </a:r>
            <a:endParaRPr lang="en-GB" altLang="de-DE" sz="900" dirty="0">
              <a:solidFill>
                <a:schemeClr val="bg1"/>
              </a:solidFill>
            </a:endParaRPr>
          </a:p>
        </p:txBody>
      </p:sp>
      <p:sp>
        <p:nvSpPr>
          <p:cNvPr id="2" name="Slide Number Placeholder 1"/>
          <p:cNvSpPr>
            <a:spLocks noGrp="1"/>
          </p:cNvSpPr>
          <p:nvPr>
            <p:ph type="sldNum" sz="quarter" idx="12"/>
          </p:nvPr>
        </p:nvSpPr>
        <p:spPr>
          <a:xfrm>
            <a:off x="4572000" y="0"/>
            <a:ext cx="1332156" cy="365125"/>
          </a:xfrm>
        </p:spPr>
        <p:txBody>
          <a:bodyPr/>
          <a:lstStyle/>
          <a:p>
            <a:fld id="{A2885E78-1F86-4A3D-9EE1-B0103B1CEF15}" type="slidenum">
              <a:rPr lang="en-US" smtClean="0">
                <a:solidFill>
                  <a:srgbClr val="000000"/>
                </a:solidFill>
              </a:rPr>
              <a:pPr/>
              <a:t>34</a:t>
            </a:fld>
            <a:endParaRPr lang="en-US" dirty="0">
              <a:solidFill>
                <a:srgbClr val="000000"/>
              </a:solidFill>
            </a:endParaRPr>
          </a:p>
        </p:txBody>
      </p:sp>
      <p:sp>
        <p:nvSpPr>
          <p:cNvPr id="10" name="TextBox 9"/>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8947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436728" y="321777"/>
            <a:ext cx="8378825" cy="927100"/>
          </a:xfrm>
        </p:spPr>
        <p:txBody>
          <a:bodyPr>
            <a:normAutofit/>
          </a:bodyPr>
          <a:lstStyle/>
          <a:p>
            <a:r>
              <a:rPr lang="ru-RU" altLang="de-DE" sz="1800" b="1" dirty="0" smtClean="0">
                <a:solidFill>
                  <a:srgbClr val="0070C0"/>
                </a:solidFill>
                <a:latin typeface="Georgia" panose="02040502050405020303" pitchFamily="18" charset="0"/>
              </a:rPr>
              <a:t>ДВОЙНОЕ СЛЕПОЕ, КОНТРОЛИРУЕМОЕ КЛИНИЧЕСКОЕ ИССЛЕДОВАНИЕ </a:t>
            </a:r>
            <a:r>
              <a:rPr lang="ru-RU" altLang="de-DE" sz="1800" b="1" dirty="0">
                <a:solidFill>
                  <a:srgbClr val="0070C0"/>
                </a:solidFill>
                <a:latin typeface="Georgia" panose="02040502050405020303" pitchFamily="18" charset="0"/>
              </a:rPr>
              <a:t>ПО СРАВНЕНИЮ </a:t>
            </a:r>
            <a:r>
              <a:rPr lang="ru-RU" altLang="de-DE" sz="1800" b="1" dirty="0" smtClean="0">
                <a:solidFill>
                  <a:srgbClr val="0070C0"/>
                </a:solidFill>
                <a:latin typeface="Georgia" panose="02040502050405020303" pitchFamily="18" charset="0"/>
              </a:rPr>
              <a:t>РАЦЕКАДОТРИЛА С </a:t>
            </a:r>
            <a:r>
              <a:rPr lang="ru-RU" altLang="de-DE" sz="1800" b="1" dirty="0">
                <a:solidFill>
                  <a:srgbClr val="0070C0"/>
                </a:solidFill>
                <a:latin typeface="Georgia" panose="02040502050405020303" pitchFamily="18" charset="0"/>
              </a:rPr>
              <a:t>ЛОПЕРАМИДОМ</a:t>
            </a:r>
            <a:r>
              <a:rPr lang="en-GB" altLang="de-DE" sz="1800" b="1" dirty="0">
                <a:solidFill>
                  <a:srgbClr val="0070C0"/>
                </a:solidFill>
                <a:latin typeface="Georgia" panose="02040502050405020303" pitchFamily="18" charset="0"/>
              </a:rPr>
              <a:t>: </a:t>
            </a:r>
            <a:r>
              <a:rPr lang="en-US" altLang="de-DE" sz="1800" b="1" dirty="0">
                <a:solidFill>
                  <a:srgbClr val="0070C0"/>
                </a:solidFill>
                <a:latin typeface="Georgia" panose="02040502050405020303" pitchFamily="18" charset="0"/>
              </a:rPr>
              <a:t>Roge </a:t>
            </a:r>
            <a:r>
              <a:rPr lang="en-US" altLang="de-DE" sz="1800" b="1" i="1" dirty="0">
                <a:solidFill>
                  <a:srgbClr val="0070C0"/>
                </a:solidFill>
                <a:latin typeface="Georgia" panose="02040502050405020303" pitchFamily="18" charset="0"/>
              </a:rPr>
              <a:t>et al., </a:t>
            </a:r>
            <a:r>
              <a:rPr lang="en-US" altLang="de-DE" sz="1800" b="1" dirty="0">
                <a:solidFill>
                  <a:srgbClr val="0070C0"/>
                </a:solidFill>
                <a:latin typeface="Georgia" panose="02040502050405020303" pitchFamily="18" charset="0"/>
              </a:rPr>
              <a:t>1993</a:t>
            </a:r>
            <a:endParaRPr lang="en-GB" altLang="de-DE" sz="1800" b="1" dirty="0">
              <a:solidFill>
                <a:srgbClr val="0070C0"/>
              </a:solidFill>
              <a:latin typeface="Georgia" panose="02040502050405020303" pitchFamily="18" charset="0"/>
            </a:endParaRPr>
          </a:p>
        </p:txBody>
      </p:sp>
      <p:sp>
        <p:nvSpPr>
          <p:cNvPr id="112643" name="TextBox 19"/>
          <p:cNvSpPr txBox="1">
            <a:spLocks noChangeArrowheads="1"/>
          </p:cNvSpPr>
          <p:nvPr/>
        </p:nvSpPr>
        <p:spPr bwMode="auto">
          <a:xfrm>
            <a:off x="436728" y="6553200"/>
            <a:ext cx="81200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de-DE" sz="900" dirty="0" err="1" smtClean="0">
                <a:solidFill>
                  <a:schemeClr val="bg1"/>
                </a:solidFill>
                <a:latin typeface="Georgia" panose="02040502050405020303" pitchFamily="18" charset="0"/>
              </a:rPr>
              <a:t>Roge</a:t>
            </a:r>
            <a:r>
              <a:rPr lang="en-GB" altLang="de-DE" sz="900" dirty="0" smtClean="0">
                <a:solidFill>
                  <a:schemeClr val="bg1"/>
                </a:solidFill>
                <a:latin typeface="Georgia" panose="02040502050405020303" pitchFamily="18" charset="0"/>
              </a:rPr>
              <a:t> </a:t>
            </a:r>
            <a:r>
              <a:rPr lang="en-GB" altLang="de-DE" sz="900" dirty="0">
                <a:solidFill>
                  <a:schemeClr val="bg1"/>
                </a:solidFill>
                <a:latin typeface="Georgia" panose="02040502050405020303" pitchFamily="18" charset="0"/>
              </a:rPr>
              <a:t>J et al. </a:t>
            </a:r>
            <a:r>
              <a:rPr lang="en-GB" altLang="de-DE" sz="900" i="1" dirty="0">
                <a:solidFill>
                  <a:schemeClr val="bg1"/>
                </a:solidFill>
                <a:latin typeface="Georgia" panose="02040502050405020303" pitchFamily="18" charset="0"/>
              </a:rPr>
              <a:t>Scand J Gastroenterol</a:t>
            </a:r>
            <a:r>
              <a:rPr lang="en-US" altLang="de-DE" sz="900" i="1" dirty="0">
                <a:solidFill>
                  <a:schemeClr val="bg1"/>
                </a:solidFill>
                <a:latin typeface="Georgia" panose="02040502050405020303" pitchFamily="18" charset="0"/>
              </a:rPr>
              <a:t> </a:t>
            </a:r>
            <a:r>
              <a:rPr lang="en-GB" altLang="de-DE" sz="900" dirty="0">
                <a:solidFill>
                  <a:schemeClr val="bg1"/>
                </a:solidFill>
                <a:latin typeface="Georgia" panose="02040502050405020303" pitchFamily="18" charset="0"/>
              </a:rPr>
              <a:t>1993; 28: 352-354</a:t>
            </a:r>
          </a:p>
        </p:txBody>
      </p:sp>
      <p:sp>
        <p:nvSpPr>
          <p:cNvPr id="18" name="Rounded Rectangle 17"/>
          <p:cNvSpPr/>
          <p:nvPr/>
        </p:nvSpPr>
        <p:spPr>
          <a:xfrm>
            <a:off x="444500" y="2152076"/>
            <a:ext cx="2400300" cy="3653188"/>
          </a:xfrm>
          <a:prstGeom prst="roundRect">
            <a:avLst>
              <a:gd name="adj" fmla="val 7597"/>
            </a:avLst>
          </a:prstGeom>
          <a:ln/>
        </p:spPr>
        <p:style>
          <a:lnRef idx="0">
            <a:schemeClr val="accent1"/>
          </a:lnRef>
          <a:fillRef idx="3">
            <a:schemeClr val="accent1"/>
          </a:fillRef>
          <a:effectRef idx="3">
            <a:schemeClr val="accent1"/>
          </a:effectRef>
          <a:fontRef idx="minor">
            <a:schemeClr val="lt1"/>
          </a:fontRef>
        </p:style>
        <p:txBody>
          <a:bodyPr lIns="144000" tIns="164793" rIns="144000" bIns="164793" anchor="ctr"/>
          <a:lstStyle/>
          <a:p>
            <a:pPr defTabSz="800100" fontAlgn="base">
              <a:lnSpc>
                <a:spcPct val="90000"/>
              </a:lnSpc>
              <a:spcBef>
                <a:spcPct val="0"/>
              </a:spcBef>
              <a:spcAft>
                <a:spcPct val="35000"/>
              </a:spcAft>
              <a:defRPr/>
            </a:pPr>
            <a:r>
              <a:rPr lang="ru-RU" sz="1200" b="1" dirty="0">
                <a:solidFill>
                  <a:srgbClr val="FFFFFF"/>
                </a:solidFill>
                <a:latin typeface="Georgia" panose="02040502050405020303" pitchFamily="18" charset="0"/>
                <a:cs typeface="Arial" charset="0"/>
              </a:rPr>
              <a:t>ДИЗАЙН ИССЛЕДОВАНИЯ</a:t>
            </a:r>
          </a:p>
          <a:p>
            <a:pPr defTabSz="800100" fontAlgn="base">
              <a:lnSpc>
                <a:spcPct val="90000"/>
              </a:lnSpc>
              <a:spcBef>
                <a:spcPct val="0"/>
              </a:spcBef>
              <a:spcAft>
                <a:spcPct val="35000"/>
              </a:spcAft>
              <a:defRPr/>
            </a:pPr>
            <a:endParaRPr lang="en-GB" dirty="0">
              <a:solidFill>
                <a:srgbClr val="FFFFFF"/>
              </a:solidFill>
              <a:latin typeface="Georgia" panose="02040502050405020303" pitchFamily="18" charset="0"/>
              <a:cs typeface="Arial" charset="0"/>
            </a:endParaRPr>
          </a:p>
          <a:p>
            <a:pPr fontAlgn="base">
              <a:lnSpc>
                <a:spcPct val="90000"/>
              </a:lnSpc>
              <a:spcBef>
                <a:spcPct val="0"/>
              </a:spcBef>
              <a:spcAft>
                <a:spcPct val="0"/>
              </a:spcAft>
            </a:pPr>
            <a:r>
              <a:rPr lang="ru-RU" sz="1600" dirty="0">
                <a:solidFill>
                  <a:prstClr val="white"/>
                </a:solidFill>
                <a:latin typeface="Georgia" panose="02040502050405020303" pitchFamily="18" charset="0"/>
                <a:cs typeface="Arial" panose="020B0604020202020204" pitchFamily="34" charset="0"/>
              </a:rPr>
              <a:t>Одноцентровое</a:t>
            </a:r>
            <a:r>
              <a:rPr lang="en-US" sz="1600" dirty="0">
                <a:solidFill>
                  <a:prstClr val="white"/>
                </a:solidFill>
                <a:latin typeface="Georgia" panose="02040502050405020303" pitchFamily="18" charset="0"/>
                <a:cs typeface="Arial" panose="020B0604020202020204" pitchFamily="34" charset="0"/>
              </a:rPr>
              <a:t>,</a:t>
            </a:r>
            <a:r>
              <a:rPr lang="ru-RU" sz="1600" dirty="0">
                <a:solidFill>
                  <a:prstClr val="white"/>
                </a:solidFill>
                <a:latin typeface="Georgia" panose="02040502050405020303" pitchFamily="18" charset="0"/>
                <a:cs typeface="Arial" panose="020B0604020202020204" pitchFamily="34" charset="0"/>
              </a:rPr>
              <a:t> двойное слепое</a:t>
            </a:r>
            <a:r>
              <a:rPr lang="en-US" sz="1600" dirty="0">
                <a:solidFill>
                  <a:prstClr val="white"/>
                </a:solidFill>
                <a:latin typeface="Georgia" panose="02040502050405020303" pitchFamily="18" charset="0"/>
                <a:cs typeface="Arial" panose="020B0604020202020204" pitchFamily="34" charset="0"/>
              </a:rPr>
              <a:t>,</a:t>
            </a:r>
            <a:r>
              <a:rPr lang="ru-RU" sz="1600" dirty="0">
                <a:solidFill>
                  <a:prstClr val="white"/>
                </a:solidFill>
                <a:latin typeface="Georgia" panose="02040502050405020303" pitchFamily="18" charset="0"/>
                <a:cs typeface="Arial" panose="020B0604020202020204" pitchFamily="34" charset="0"/>
              </a:rPr>
              <a:t> рандомизированное исследование в параллельных группах с активным контролем</a:t>
            </a:r>
            <a:endParaRPr lang="en-US" sz="1600" dirty="0">
              <a:solidFill>
                <a:srgbClr val="FFFFFF"/>
              </a:solidFill>
              <a:latin typeface="Georgia" panose="02040502050405020303" pitchFamily="18" charset="0"/>
              <a:cs typeface="Arial" charset="0"/>
            </a:endParaRPr>
          </a:p>
          <a:p>
            <a:pPr defTabSz="800100" fontAlgn="base">
              <a:lnSpc>
                <a:spcPct val="90000"/>
              </a:lnSpc>
              <a:spcBef>
                <a:spcPct val="0"/>
              </a:spcBef>
              <a:spcAft>
                <a:spcPct val="35000"/>
              </a:spcAft>
              <a:defRPr/>
            </a:pPr>
            <a:endParaRPr lang="en-US" sz="1200" dirty="0">
              <a:solidFill>
                <a:srgbClr val="FFFFFF"/>
              </a:solidFill>
              <a:latin typeface="Georgia" panose="02040502050405020303" pitchFamily="18" charset="0"/>
              <a:cs typeface="Arial" charset="0"/>
            </a:endParaRPr>
          </a:p>
          <a:p>
            <a:pPr defTabSz="800100" fontAlgn="base">
              <a:lnSpc>
                <a:spcPct val="90000"/>
              </a:lnSpc>
              <a:spcBef>
                <a:spcPct val="0"/>
              </a:spcBef>
              <a:spcAft>
                <a:spcPct val="35000"/>
              </a:spcAft>
              <a:defRPr/>
            </a:pPr>
            <a:r>
              <a:rPr lang="ru-RU" sz="1200" dirty="0">
                <a:solidFill>
                  <a:srgbClr val="FFFFFF"/>
                </a:solidFill>
                <a:latin typeface="Georgia" panose="02040502050405020303" pitchFamily="18" charset="0"/>
                <a:cs typeface="Arial" charset="0"/>
              </a:rPr>
              <a:t>Период исследования: до 7 дней до наступления выздоровления</a:t>
            </a:r>
          </a:p>
        </p:txBody>
      </p:sp>
      <p:sp>
        <p:nvSpPr>
          <p:cNvPr id="19" name="Rounded Rectangle 18"/>
          <p:cNvSpPr/>
          <p:nvPr/>
        </p:nvSpPr>
        <p:spPr bwMode="auto">
          <a:xfrm>
            <a:off x="5695950" y="2528888"/>
            <a:ext cx="2954338" cy="544512"/>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0"/>
              </a:spcBef>
              <a:spcAft>
                <a:spcPct val="0"/>
              </a:spcAft>
              <a:tabLst>
                <a:tab pos="1155700" algn="l"/>
              </a:tabLst>
            </a:pPr>
            <a:r>
              <a:rPr lang="ru-RU" sz="1600" dirty="0">
                <a:solidFill>
                  <a:prstClr val="black"/>
                </a:solidFill>
                <a:latin typeface="Georgia" panose="02040502050405020303" pitchFamily="18" charset="0"/>
                <a:cs typeface="Arial" panose="020B0604020202020204" pitchFamily="34" charset="0"/>
              </a:rPr>
              <a:t>Рацекадотрил</a:t>
            </a:r>
            <a:endParaRPr lang="en-US" altLang="zh-CN" sz="1600" dirty="0">
              <a:solidFill>
                <a:prstClr val="black"/>
              </a:solidFill>
              <a:latin typeface="Georgia" panose="02040502050405020303" pitchFamily="18" charset="0"/>
              <a:cs typeface="Arial" panose="020B0604020202020204" pitchFamily="34" charset="0"/>
            </a:endParaRPr>
          </a:p>
        </p:txBody>
      </p:sp>
      <p:sp>
        <p:nvSpPr>
          <p:cNvPr id="20" name="TextBox 19"/>
          <p:cNvSpPr txBox="1"/>
          <p:nvPr/>
        </p:nvSpPr>
        <p:spPr>
          <a:xfrm>
            <a:off x="3217863" y="2206625"/>
            <a:ext cx="1857375" cy="408623"/>
          </a:xfrm>
          <a:prstGeom prst="roundRect">
            <a:avLst/>
          </a:prstGeom>
          <a:solidFill>
            <a:schemeClr val="accent1">
              <a:lumMod val="40000"/>
              <a:lumOff val="60000"/>
            </a:schemeClr>
          </a:solidFill>
        </p:spPr>
        <p:txBody>
          <a:bodyPr>
            <a:spAutoFit/>
          </a:bodyPr>
          <a:lstStyle/>
          <a:p>
            <a:pPr algn="ctr" fontAlgn="base">
              <a:spcBef>
                <a:spcPct val="0"/>
              </a:spcBef>
              <a:spcAft>
                <a:spcPct val="0"/>
              </a:spcAft>
            </a:pPr>
            <a:r>
              <a:rPr lang="ru-RU" altLang="zh-CN" dirty="0">
                <a:solidFill>
                  <a:srgbClr val="000000"/>
                </a:solidFill>
                <a:latin typeface="Georgia" panose="02040502050405020303" pitchFamily="18" charset="0"/>
                <a:cs typeface="Arial" panose="020B0604020202020204" pitchFamily="34" charset="0"/>
              </a:rPr>
              <a:t>Пациенты</a:t>
            </a:r>
            <a:endParaRPr lang="en-US" altLang="zh-CN" dirty="0">
              <a:solidFill>
                <a:srgbClr val="000000"/>
              </a:solidFill>
              <a:latin typeface="Georgia" panose="02040502050405020303" pitchFamily="18" charset="0"/>
              <a:cs typeface="Arial" panose="020B0604020202020204" pitchFamily="34" charset="0"/>
            </a:endParaRPr>
          </a:p>
        </p:txBody>
      </p:sp>
      <p:sp>
        <p:nvSpPr>
          <p:cNvPr id="21" name="Oval 38"/>
          <p:cNvSpPr>
            <a:spLocks noChangeArrowheads="1"/>
          </p:cNvSpPr>
          <p:nvPr/>
        </p:nvSpPr>
        <p:spPr bwMode="auto">
          <a:xfrm>
            <a:off x="3771900" y="2797175"/>
            <a:ext cx="747713"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37</a:t>
            </a:r>
          </a:p>
        </p:txBody>
      </p:sp>
      <p:sp>
        <p:nvSpPr>
          <p:cNvPr id="22" name="Oval 40"/>
          <p:cNvSpPr>
            <a:spLocks noChangeArrowheads="1"/>
          </p:cNvSpPr>
          <p:nvPr/>
        </p:nvSpPr>
        <p:spPr bwMode="auto">
          <a:xfrm>
            <a:off x="3817938" y="5143500"/>
            <a:ext cx="654050"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32</a:t>
            </a:r>
          </a:p>
        </p:txBody>
      </p:sp>
      <p:sp>
        <p:nvSpPr>
          <p:cNvPr id="23" name="Rounded Rectangle 22"/>
          <p:cNvSpPr/>
          <p:nvPr/>
        </p:nvSpPr>
        <p:spPr bwMode="auto">
          <a:xfrm>
            <a:off x="5695950" y="4757738"/>
            <a:ext cx="2900363" cy="544512"/>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0"/>
              </a:spcBef>
              <a:spcAft>
                <a:spcPct val="0"/>
              </a:spcAft>
              <a:tabLst>
                <a:tab pos="1155700" algn="l"/>
              </a:tabLst>
            </a:pPr>
            <a:r>
              <a:rPr lang="ru-RU" sz="1600" dirty="0">
                <a:solidFill>
                  <a:prstClr val="black"/>
                </a:solidFill>
                <a:latin typeface="Georgia" panose="02040502050405020303" pitchFamily="18" charset="0"/>
                <a:cs typeface="Arial" panose="020B0604020202020204" pitchFamily="34" charset="0"/>
              </a:rPr>
              <a:t>Плацебо</a:t>
            </a:r>
            <a:endParaRPr lang="en-US" altLang="zh-CN" sz="1600" dirty="0">
              <a:solidFill>
                <a:prstClr val="black"/>
              </a:solidFill>
              <a:latin typeface="Georgia" panose="02040502050405020303" pitchFamily="18" charset="0"/>
              <a:cs typeface="Arial" panose="020B0604020202020204" pitchFamily="34" charset="0"/>
            </a:endParaRPr>
          </a:p>
        </p:txBody>
      </p:sp>
      <p:sp>
        <p:nvSpPr>
          <p:cNvPr id="24" name="TextBox 23"/>
          <p:cNvSpPr txBox="1"/>
          <p:nvPr/>
        </p:nvSpPr>
        <p:spPr>
          <a:xfrm>
            <a:off x="3248025" y="3213100"/>
            <a:ext cx="5375275" cy="1152525"/>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fontAlgn="base">
              <a:spcBef>
                <a:spcPct val="0"/>
              </a:spcBef>
              <a:spcAft>
                <a:spcPct val="0"/>
              </a:spcAft>
            </a:pPr>
            <a:r>
              <a:rPr lang="ru-RU" sz="1400" b="1" dirty="0">
                <a:solidFill>
                  <a:prstClr val="white"/>
                </a:solidFill>
                <a:latin typeface="Georgia" panose="02040502050405020303" pitchFamily="18" charset="0"/>
                <a:cs typeface="Arial" panose="020B0604020202020204" pitchFamily="34" charset="0"/>
              </a:rPr>
              <a:t>КРИТЕРИИ ВКЛЮЧЕНИЯ</a:t>
            </a:r>
            <a:endParaRPr lang="en-US" sz="1400" b="1" dirty="0">
              <a:solidFill>
                <a:prstClr val="white"/>
              </a:solidFill>
              <a:latin typeface="Georgia" panose="02040502050405020303" pitchFamily="18" charset="0"/>
              <a:cs typeface="Arial" panose="020B0604020202020204" pitchFamily="34" charset="0"/>
            </a:endParaRPr>
          </a:p>
          <a:p>
            <a:pPr marL="179388" indent="-179388" fontAlgn="base">
              <a:spcBef>
                <a:spcPct val="0"/>
              </a:spcBef>
              <a:spcAft>
                <a:spcPct val="0"/>
              </a:spcAft>
              <a:buFont typeface="Arial" panose="020B0604020202020204" pitchFamily="34" charset="0"/>
              <a:buChar char="•"/>
            </a:pPr>
            <a:r>
              <a:rPr lang="ru-RU" sz="1400" dirty="0">
                <a:solidFill>
                  <a:prstClr val="white"/>
                </a:solidFill>
                <a:latin typeface="Georgia" panose="02040502050405020303" pitchFamily="18" charset="0"/>
                <a:cs typeface="Arial" panose="020B0604020202020204" pitchFamily="34" charset="0"/>
              </a:rPr>
              <a:t>Возраст</a:t>
            </a:r>
            <a:r>
              <a:rPr lang="en-US" sz="1400" dirty="0">
                <a:solidFill>
                  <a:prstClr val="white"/>
                </a:solidFill>
                <a:latin typeface="Georgia" panose="02040502050405020303" pitchFamily="18" charset="0"/>
                <a:cs typeface="Arial" panose="020B0604020202020204" pitchFamily="34" charset="0"/>
              </a:rPr>
              <a:t>: &gt;18 </a:t>
            </a:r>
            <a:r>
              <a:rPr lang="ru-RU" sz="1400" dirty="0">
                <a:solidFill>
                  <a:prstClr val="white"/>
                </a:solidFill>
                <a:latin typeface="Georgia" panose="02040502050405020303" pitchFamily="18" charset="0"/>
                <a:cs typeface="Arial" panose="020B0604020202020204" pitchFamily="34" charset="0"/>
              </a:rPr>
              <a:t>лет</a:t>
            </a:r>
            <a:endParaRPr lang="en-US" sz="1400" dirty="0">
              <a:solidFill>
                <a:prstClr val="white"/>
              </a:solidFill>
              <a:latin typeface="Georgia" panose="02040502050405020303" pitchFamily="18" charset="0"/>
              <a:cs typeface="Arial" panose="020B0604020202020204" pitchFamily="34" charset="0"/>
            </a:endParaRPr>
          </a:p>
          <a:p>
            <a:pPr marL="179388" indent="-179388" fontAlgn="base">
              <a:spcBef>
                <a:spcPct val="0"/>
              </a:spcBef>
              <a:spcAft>
                <a:spcPct val="0"/>
              </a:spcAft>
              <a:buFont typeface="Arial" panose="020B0604020202020204" pitchFamily="34" charset="0"/>
              <a:buChar char="•"/>
            </a:pPr>
            <a:r>
              <a:rPr lang="ru-RU" sz="1400" dirty="0">
                <a:solidFill>
                  <a:prstClr val="white"/>
                </a:solidFill>
                <a:latin typeface="Georgia" panose="02040502050405020303" pitchFamily="18" charset="0"/>
                <a:cs typeface="Arial" panose="020B0604020202020204" pitchFamily="34" charset="0"/>
              </a:rPr>
              <a:t>Острая диарея предположительно инфекционной природы</a:t>
            </a:r>
            <a:endParaRPr lang="en-US" sz="1400" dirty="0">
              <a:solidFill>
                <a:prstClr val="white"/>
              </a:solidFill>
              <a:latin typeface="Georgia" panose="02040502050405020303" pitchFamily="18" charset="0"/>
              <a:cs typeface="Arial" panose="020B0604020202020204" pitchFamily="34" charset="0"/>
            </a:endParaRPr>
          </a:p>
          <a:p>
            <a:pPr marL="179388" indent="-179388" fontAlgn="base">
              <a:spcBef>
                <a:spcPct val="0"/>
              </a:spcBef>
              <a:spcAft>
                <a:spcPct val="0"/>
              </a:spcAft>
              <a:buFont typeface="Arial" panose="020B0604020202020204" pitchFamily="34" charset="0"/>
              <a:buChar char="•"/>
            </a:pPr>
            <a:r>
              <a:rPr lang="en-US" sz="1400" dirty="0">
                <a:solidFill>
                  <a:prstClr val="white"/>
                </a:solidFill>
                <a:latin typeface="Georgia" panose="02040502050405020303" pitchFamily="18" charset="0"/>
                <a:cs typeface="Arial" panose="020B0604020202020204" pitchFamily="34" charset="0"/>
              </a:rPr>
              <a:t>&gt;2 </a:t>
            </a:r>
            <a:r>
              <a:rPr lang="ru-RU" sz="1400" dirty="0">
                <a:solidFill>
                  <a:prstClr val="white"/>
                </a:solidFill>
                <a:latin typeface="Georgia" panose="02040502050405020303" pitchFamily="18" charset="0"/>
                <a:cs typeface="Arial" panose="020B0604020202020204" pitchFamily="34" charset="0"/>
              </a:rPr>
              <a:t>дефекаций с жидким стулом в течение 24 часов</a:t>
            </a:r>
            <a:endParaRPr lang="en-US" sz="1400" dirty="0">
              <a:solidFill>
                <a:prstClr val="white"/>
              </a:solidFill>
              <a:latin typeface="Georgia" panose="02040502050405020303" pitchFamily="18" charset="0"/>
              <a:cs typeface="Arial" panose="020B0604020202020204" pitchFamily="34" charset="0"/>
            </a:endParaRPr>
          </a:p>
          <a:p>
            <a:pPr marL="179388" indent="-179388" fontAlgn="base">
              <a:spcBef>
                <a:spcPct val="0"/>
              </a:spcBef>
              <a:spcAft>
                <a:spcPct val="0"/>
              </a:spcAft>
              <a:buFont typeface="Arial" panose="020B0604020202020204" pitchFamily="34" charset="0"/>
              <a:buChar char="•"/>
            </a:pPr>
            <a:r>
              <a:rPr lang="ru-RU" sz="1400" dirty="0">
                <a:solidFill>
                  <a:prstClr val="white"/>
                </a:solidFill>
                <a:latin typeface="Georgia" panose="02040502050405020303" pitchFamily="18" charset="0"/>
                <a:cs typeface="Arial" panose="020B0604020202020204" pitchFamily="34" charset="0"/>
              </a:rPr>
              <a:t>Начало диареи: менее 5 дней назад</a:t>
            </a:r>
          </a:p>
        </p:txBody>
      </p:sp>
      <p:sp>
        <p:nvSpPr>
          <p:cNvPr id="25" name="TextBox 24"/>
          <p:cNvSpPr txBox="1"/>
          <p:nvPr/>
        </p:nvSpPr>
        <p:spPr>
          <a:xfrm>
            <a:off x="436728" y="1248877"/>
            <a:ext cx="8270544"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base">
              <a:spcBef>
                <a:spcPct val="0"/>
              </a:spcBef>
              <a:spcAft>
                <a:spcPct val="0"/>
              </a:spcAft>
              <a:tabLst>
                <a:tab pos="88900" algn="l"/>
                <a:tab pos="3302000" algn="l"/>
                <a:tab pos="5372100" algn="l"/>
              </a:tabLst>
            </a:pPr>
            <a:r>
              <a:rPr lang="ru-RU" altLang="zh-CN" sz="1600" b="1" dirty="0">
                <a:solidFill>
                  <a:srgbClr val="FFFFFF"/>
                </a:solidFill>
                <a:latin typeface="Georgia" panose="02040502050405020303" pitchFamily="18" charset="0"/>
                <a:cs typeface="Arial" panose="020B0604020202020204" pitchFamily="34" charset="0"/>
              </a:rPr>
              <a:t>ЦЕЛЬ ИССЛЕДОВАНИЯ</a:t>
            </a:r>
            <a:endParaRPr lang="en-US" altLang="zh-CN" sz="1600" b="1" dirty="0">
              <a:solidFill>
                <a:srgbClr val="FFFFFF"/>
              </a:solidFill>
              <a:latin typeface="Georgia" panose="02040502050405020303" pitchFamily="18" charset="0"/>
              <a:cs typeface="Arial" panose="020B0604020202020204" pitchFamily="34" charset="0"/>
            </a:endParaRPr>
          </a:p>
          <a:p>
            <a:pPr fontAlgn="base">
              <a:lnSpc>
                <a:spcPts val="1900"/>
              </a:lnSpc>
              <a:spcBef>
                <a:spcPct val="0"/>
              </a:spcBef>
              <a:spcAft>
                <a:spcPct val="0"/>
              </a:spcAft>
              <a:tabLst>
                <a:tab pos="88900" algn="l"/>
              </a:tabLst>
            </a:pPr>
            <a:r>
              <a:rPr lang="ru-RU" altLang="zh-CN" sz="1600" dirty="0">
                <a:solidFill>
                  <a:srgbClr val="FFFFFF"/>
                </a:solidFill>
                <a:latin typeface="Georgia" panose="02040502050405020303" pitchFamily="18" charset="0"/>
                <a:cs typeface="Arial" panose="020B0604020202020204" pitchFamily="34" charset="0"/>
              </a:rPr>
              <a:t>Сравнить клиническую эффективность и переносимость рацекадотрила и лоперамида у взрослых пациентов с острой диареей</a:t>
            </a:r>
            <a:endParaRPr lang="en-US" altLang="zh-CN" sz="1600" dirty="0">
              <a:solidFill>
                <a:srgbClr val="FFFFFF"/>
              </a:solidFill>
              <a:latin typeface="Georgia" panose="02040502050405020303" pitchFamily="18" charset="0"/>
              <a:cs typeface="Arial" panose="020B0604020202020204" pitchFamily="34" charset="0"/>
            </a:endParaRPr>
          </a:p>
        </p:txBody>
      </p:sp>
      <p:sp>
        <p:nvSpPr>
          <p:cNvPr id="26" name="TextBox 25"/>
          <p:cNvSpPr txBox="1"/>
          <p:nvPr/>
        </p:nvSpPr>
        <p:spPr>
          <a:xfrm>
            <a:off x="3217863" y="5535613"/>
            <a:ext cx="1857375" cy="407987"/>
          </a:xfrm>
          <a:prstGeom prst="roundRect">
            <a:avLst/>
          </a:prstGeom>
          <a:solidFill>
            <a:schemeClr val="accent1">
              <a:lumMod val="40000"/>
              <a:lumOff val="60000"/>
            </a:schemeClr>
          </a:solidFill>
        </p:spPr>
        <p:txBody>
          <a:bodyPr>
            <a:spAutoFit/>
          </a:bodyPr>
          <a:lstStyle/>
          <a:p>
            <a:pPr algn="ctr" fontAlgn="base">
              <a:spcBef>
                <a:spcPct val="0"/>
              </a:spcBef>
              <a:spcAft>
                <a:spcPct val="0"/>
              </a:spcAft>
              <a:defRPr/>
            </a:pPr>
            <a:r>
              <a:rPr lang="ru-RU" dirty="0">
                <a:solidFill>
                  <a:srgbClr val="000000"/>
                </a:solidFill>
                <a:latin typeface="Georgia" panose="02040502050405020303" pitchFamily="18" charset="0"/>
                <a:cs typeface="Arial" pitchFamily="34" charset="0"/>
              </a:rPr>
              <a:t>Всего</a:t>
            </a:r>
            <a:r>
              <a:rPr lang="en-GB" dirty="0">
                <a:solidFill>
                  <a:srgbClr val="000000"/>
                </a:solidFill>
                <a:latin typeface="Georgia" panose="02040502050405020303" pitchFamily="18" charset="0"/>
                <a:cs typeface="Arial" pitchFamily="34" charset="0"/>
              </a:rPr>
              <a:t>: 69</a:t>
            </a:r>
          </a:p>
        </p:txBody>
      </p:sp>
      <p:cxnSp>
        <p:nvCxnSpPr>
          <p:cNvPr id="27" name="Straight Arrow Connector 26"/>
          <p:cNvCxnSpPr/>
          <p:nvPr/>
        </p:nvCxnSpPr>
        <p:spPr bwMode="auto">
          <a:xfrm>
            <a:off x="2844800" y="2757488"/>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bwMode="auto">
          <a:xfrm>
            <a:off x="2844800" y="5032375"/>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sp>
        <p:nvSpPr>
          <p:cNvPr id="2" name="Slide Number Placeholder 1"/>
          <p:cNvSpPr>
            <a:spLocks noGrp="1"/>
          </p:cNvSpPr>
          <p:nvPr>
            <p:ph type="sldNum" sz="quarter" idx="12"/>
          </p:nvPr>
        </p:nvSpPr>
        <p:spPr>
          <a:xfrm>
            <a:off x="4572000" y="0"/>
            <a:ext cx="1332156" cy="365125"/>
          </a:xfrm>
        </p:spPr>
        <p:txBody>
          <a:bodyPr/>
          <a:lstStyle/>
          <a:p>
            <a:fld id="{A2885E78-1F86-4A3D-9EE1-B0103B1CEF15}" type="slidenum">
              <a:rPr lang="en-US" smtClean="0">
                <a:solidFill>
                  <a:srgbClr val="000000"/>
                </a:solidFill>
              </a:rPr>
              <a:pPr/>
              <a:t>35</a:t>
            </a:fld>
            <a:endParaRPr lang="en-US" dirty="0">
              <a:solidFill>
                <a:srgbClr val="000000"/>
              </a:solidFill>
            </a:endParaRPr>
          </a:p>
        </p:txBody>
      </p:sp>
      <p:sp>
        <p:nvSpPr>
          <p:cNvPr id="16" name="TextBox 15"/>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49781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a:xfrm>
            <a:off x="441325" y="76200"/>
            <a:ext cx="7712075" cy="927100"/>
          </a:xfrm>
        </p:spPr>
        <p:txBody>
          <a:bodyPr>
            <a:normAutofit/>
          </a:bodyPr>
          <a:lstStyle/>
          <a:p>
            <a:r>
              <a:rPr lang="en-GB" altLang="de-DE" sz="2800" b="1" dirty="0" smtClean="0">
                <a:solidFill>
                  <a:srgbClr val="0070C0"/>
                </a:solidFill>
                <a:latin typeface="Georgia" panose="02040502050405020303" pitchFamily="18" charset="0"/>
              </a:rPr>
              <a:t>R</a:t>
            </a:r>
            <a:r>
              <a:rPr lang="en-US" altLang="de-DE" sz="2800" b="1" dirty="0">
                <a:solidFill>
                  <a:srgbClr val="0070C0"/>
                </a:solidFill>
                <a:latin typeface="Georgia" panose="02040502050405020303" pitchFamily="18" charset="0"/>
              </a:rPr>
              <a:t>oge et al., 1993</a:t>
            </a:r>
            <a:endParaRPr lang="en-GB" altLang="de-DE" sz="2800" b="1" dirty="0">
              <a:solidFill>
                <a:srgbClr val="0070C0"/>
              </a:solidFill>
              <a:latin typeface="Georgia" panose="020405020504050203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77379505"/>
              </p:ext>
            </p:extLst>
          </p:nvPr>
        </p:nvGraphicFramePr>
        <p:xfrm>
          <a:off x="605319" y="1676400"/>
          <a:ext cx="7956550" cy="3487740"/>
        </p:xfrm>
        <a:graphic>
          <a:graphicData uri="http://schemas.openxmlformats.org/drawingml/2006/table">
            <a:tbl>
              <a:tblPr/>
              <a:tblGrid>
                <a:gridCol w="3402211">
                  <a:extLst>
                    <a:ext uri="{9D8B030D-6E8A-4147-A177-3AD203B41FA5}">
                      <a16:colId xmlns="" xmlns:a16="http://schemas.microsoft.com/office/drawing/2014/main" val="20000"/>
                    </a:ext>
                  </a:extLst>
                </a:gridCol>
                <a:gridCol w="2103506">
                  <a:extLst>
                    <a:ext uri="{9D8B030D-6E8A-4147-A177-3AD203B41FA5}">
                      <a16:colId xmlns="" xmlns:a16="http://schemas.microsoft.com/office/drawing/2014/main" val="20001"/>
                    </a:ext>
                  </a:extLst>
                </a:gridCol>
                <a:gridCol w="2450833">
                  <a:extLst>
                    <a:ext uri="{9D8B030D-6E8A-4147-A177-3AD203B41FA5}">
                      <a16:colId xmlns="" xmlns:a16="http://schemas.microsoft.com/office/drawing/2014/main" val="20002"/>
                    </a:ext>
                  </a:extLst>
                </a:gridCol>
              </a:tblGrid>
              <a:tr h="458788">
                <a:tc>
                  <a:txBody>
                    <a:bodyPr/>
                    <a:lstStyle/>
                    <a:p>
                      <a:pPr algn="l"/>
                      <a:r>
                        <a:rPr lang="ru-RU" altLang="zh-CN" sz="1800" b="1" dirty="0">
                          <a:solidFill>
                            <a:srgbClr val="FFFFFF"/>
                          </a:solidFill>
                          <a:latin typeface="Georgia" panose="02040502050405020303" pitchFamily="18" charset="0"/>
                          <a:cs typeface="Arial" panose="020B0604020202020204" pitchFamily="34" charset="0"/>
                        </a:rPr>
                        <a:t>Критерии</a:t>
                      </a:r>
                      <a:endParaRPr lang="zh-CN" altLang="en-US" sz="1800" b="1" dirty="0">
                        <a:solidFill>
                          <a:srgbClr val="FFFFFF"/>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r>
                        <a:rPr lang="ru-RU" altLang="zh-CN" sz="1800" b="1" dirty="0">
                          <a:solidFill>
                            <a:srgbClr val="FFFFFF"/>
                          </a:solidFill>
                          <a:latin typeface="Georgia" panose="02040502050405020303" pitchFamily="18" charset="0"/>
                          <a:cs typeface="Arial" panose="020B0604020202020204" pitchFamily="34" charset="0"/>
                        </a:rPr>
                        <a:t>Рацекадотрил</a:t>
                      </a:r>
                      <a:endParaRPr lang="zh-CN" altLang="en-US" sz="1800" b="1" dirty="0">
                        <a:solidFill>
                          <a:srgbClr val="FFFFFF"/>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r>
                        <a:rPr lang="ru-RU" altLang="zh-CN" sz="1800" b="1" dirty="0">
                          <a:solidFill>
                            <a:srgbClr val="FFFFFF"/>
                          </a:solidFill>
                          <a:latin typeface="Georgia" panose="02040502050405020303" pitchFamily="18" charset="0"/>
                          <a:cs typeface="Arial" panose="020B0604020202020204" pitchFamily="34" charset="0"/>
                        </a:rPr>
                        <a:t>Лоперамид</a:t>
                      </a:r>
                      <a:endParaRPr lang="zh-CN" altLang="en-US" sz="1800" b="1" dirty="0">
                        <a:solidFill>
                          <a:srgbClr val="FFFFFF"/>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757238">
                <a:tc>
                  <a:txBody>
                    <a:bodyPr/>
                    <a:lstStyle/>
                    <a:p>
                      <a:pPr algn="l"/>
                      <a:r>
                        <a:rPr lang="en-US" altLang="zh-CN" sz="1403" dirty="0">
                          <a:solidFill>
                            <a:srgbClr val="000000"/>
                          </a:solidFill>
                          <a:latin typeface="Georgia" panose="02040502050405020303" pitchFamily="18" charset="0"/>
                          <a:cs typeface="Arial" panose="020B0604020202020204" pitchFamily="34" charset="0"/>
                        </a:rPr>
                        <a:t>•</a:t>
                      </a:r>
                      <a:r>
                        <a:rPr lang="ru-RU" altLang="zh-CN" sz="1403" dirty="0">
                          <a:solidFill>
                            <a:srgbClr val="000000"/>
                          </a:solidFill>
                          <a:latin typeface="Georgia" panose="02040502050405020303" pitchFamily="18" charset="0"/>
                          <a:cs typeface="Arial" panose="020B0604020202020204" pitchFamily="34" charset="0"/>
                        </a:rPr>
                        <a:t>Задержка разрешения диареи</a:t>
                      </a:r>
                      <a:endParaRPr lang="zh-CN" altLang="en-US" sz="1403" dirty="0">
                        <a:solidFill>
                          <a:srgbClr val="000000"/>
                        </a:solidFill>
                        <a:latin typeface="Georgia" panose="02040502050405020303" pitchFamily="18" charset="0"/>
                        <a:cs typeface="Arial" panose="020B0604020202020204" pitchFamily="34" charset="0"/>
                      </a:endParaRPr>
                    </a:p>
                    <a:p>
                      <a:pPr algn="l"/>
                      <a:r>
                        <a:rPr lang="en-US" altLang="zh-CN" sz="1403" dirty="0">
                          <a:solidFill>
                            <a:srgbClr val="000000"/>
                          </a:solidFill>
                          <a:latin typeface="Georgia" panose="02040502050405020303" pitchFamily="18" charset="0"/>
                          <a:cs typeface="Arial" panose="020B0604020202020204" pitchFamily="34" charset="0"/>
                        </a:rPr>
                        <a:t>•</a:t>
                      </a:r>
                      <a:r>
                        <a:rPr lang="ru-RU" altLang="zh-CN" sz="1403" dirty="0">
                          <a:solidFill>
                            <a:srgbClr val="000000"/>
                          </a:solidFill>
                          <a:latin typeface="Georgia" panose="02040502050405020303" pitchFamily="18" charset="0"/>
                          <a:cs typeface="Arial" panose="020B0604020202020204" pitchFamily="34" charset="0"/>
                        </a:rPr>
                        <a:t>Совокупная частота выздоровления на 2 день</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2,2±0,2</a:t>
                      </a:r>
                      <a:r>
                        <a:rPr lang="ru-RU" altLang="zh-CN" sz="1403" dirty="0">
                          <a:solidFill>
                            <a:srgbClr val="000000"/>
                          </a:solidFill>
                          <a:latin typeface="Georgia" panose="02040502050405020303" pitchFamily="18" charset="0"/>
                          <a:cs typeface="Arial" panose="020B0604020202020204" pitchFamily="34" charset="0"/>
                        </a:rPr>
                        <a:t> дня</a:t>
                      </a:r>
                      <a:endParaRPr lang="zh-CN" altLang="en-US" sz="1403" dirty="0">
                        <a:solidFill>
                          <a:srgbClr val="000000"/>
                        </a:solidFill>
                        <a:latin typeface="Georgia" panose="02040502050405020303" pitchFamily="18" charset="0"/>
                        <a:cs typeface="Arial" panose="020B0604020202020204" pitchFamily="34" charset="0"/>
                      </a:endParaRPr>
                    </a:p>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59,3%</a:t>
                      </a:r>
                      <a:endParaRPr lang="zh-CN" altLang="en-US" sz="1403"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2,3±0,2</a:t>
                      </a:r>
                      <a:r>
                        <a:rPr lang="ru-RU" altLang="zh-CN" sz="1403" dirty="0">
                          <a:solidFill>
                            <a:srgbClr val="000000"/>
                          </a:solidFill>
                          <a:latin typeface="Georgia" panose="02040502050405020303" pitchFamily="18" charset="0"/>
                          <a:cs typeface="Arial" panose="020B0604020202020204" pitchFamily="34" charset="0"/>
                        </a:rPr>
                        <a:t> дня </a:t>
                      </a:r>
                      <a:r>
                        <a:rPr lang="en-US" altLang="zh-CN" sz="1403" dirty="0">
                          <a:solidFill>
                            <a:srgbClr val="000000"/>
                          </a:solidFill>
                          <a:latin typeface="Georgia" panose="02040502050405020303" pitchFamily="18" charset="0"/>
                          <a:cs typeface="Arial" panose="020B0604020202020204" pitchFamily="34" charset="0"/>
                        </a:rPr>
                        <a:t>(NS)</a:t>
                      </a:r>
                      <a:endParaRPr lang="zh-CN" altLang="en-US" sz="1403" dirty="0">
                        <a:solidFill>
                          <a:srgbClr val="000000"/>
                        </a:solidFill>
                        <a:latin typeface="Georgia" panose="02040502050405020303" pitchFamily="18" charset="0"/>
                        <a:cs typeface="Arial" panose="020B0604020202020204" pitchFamily="34" charset="0"/>
                      </a:endParaRPr>
                    </a:p>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50,0%(NS)</a:t>
                      </a:r>
                      <a:endParaRPr lang="zh-CN" altLang="en-US" sz="1403"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extLst>
                  <a:ext uri="{0D108BD9-81ED-4DB2-BD59-A6C34878D82A}">
                    <a16:rowId xmlns="" xmlns:a16="http://schemas.microsoft.com/office/drawing/2014/main" val="10001"/>
                  </a:ext>
                </a:extLst>
              </a:tr>
              <a:tr h="757238">
                <a:tc>
                  <a:txBody>
                    <a:bodyPr/>
                    <a:lstStyle/>
                    <a:p>
                      <a:pPr algn="l"/>
                      <a:r>
                        <a:rPr lang="en-US" altLang="zh-CN" sz="1403" dirty="0">
                          <a:solidFill>
                            <a:srgbClr val="000000"/>
                          </a:solidFill>
                          <a:latin typeface="Georgia" panose="02040502050405020303" pitchFamily="18" charset="0"/>
                          <a:cs typeface="Arial" panose="020B0604020202020204" pitchFamily="34" charset="0"/>
                        </a:rPr>
                        <a:t>•</a:t>
                      </a:r>
                      <a:r>
                        <a:rPr lang="ru-RU" altLang="zh-CN" sz="1403" dirty="0">
                          <a:solidFill>
                            <a:srgbClr val="000000"/>
                          </a:solidFill>
                          <a:latin typeface="Georgia" panose="02040502050405020303" pitchFamily="18" charset="0"/>
                          <a:cs typeface="Arial" panose="020B0604020202020204" pitchFamily="34" charset="0"/>
                        </a:rPr>
                        <a:t>Продолжительность вздутия живота</a:t>
                      </a:r>
                      <a:endParaRPr lang="zh-CN" altLang="en-US" sz="1403" dirty="0">
                        <a:solidFill>
                          <a:srgbClr val="000000"/>
                        </a:solidFill>
                        <a:latin typeface="Georgia" panose="02040502050405020303" pitchFamily="18" charset="0"/>
                        <a:cs typeface="Arial" panose="020B0604020202020204" pitchFamily="34" charset="0"/>
                      </a:endParaRPr>
                    </a:p>
                    <a:p>
                      <a:pPr algn="l"/>
                      <a:r>
                        <a:rPr lang="en-US" altLang="zh-CN" sz="1403" dirty="0">
                          <a:solidFill>
                            <a:srgbClr val="000000"/>
                          </a:solidFill>
                          <a:latin typeface="Georgia" panose="02040502050405020303" pitchFamily="18" charset="0"/>
                          <a:cs typeface="Arial" panose="020B0604020202020204" pitchFamily="34" charset="0"/>
                        </a:rPr>
                        <a:t>•</a:t>
                      </a:r>
                      <a:r>
                        <a:rPr lang="ru-RU" altLang="zh-CN" sz="1403" dirty="0">
                          <a:solidFill>
                            <a:srgbClr val="000000"/>
                          </a:solidFill>
                          <a:latin typeface="Georgia" panose="02040502050405020303" pitchFamily="18" charset="0"/>
                          <a:cs typeface="Arial" panose="020B0604020202020204" pitchFamily="34" charset="0"/>
                        </a:rPr>
                        <a:t>Вздутие живота продолжительностью </a:t>
                      </a:r>
                      <a:r>
                        <a:rPr lang="en-US" altLang="zh-CN" sz="1403" dirty="0">
                          <a:solidFill>
                            <a:srgbClr val="000000"/>
                          </a:solidFill>
                          <a:latin typeface="Georgia" panose="02040502050405020303" pitchFamily="18" charset="0"/>
                          <a:cs typeface="Arial" panose="020B0604020202020204" pitchFamily="34" charset="0"/>
                        </a:rPr>
                        <a:t>&gt;</a:t>
                      </a:r>
                      <a:r>
                        <a:rPr lang="ru-RU" altLang="zh-CN" sz="1403" dirty="0">
                          <a:solidFill>
                            <a:srgbClr val="000000"/>
                          </a:solidFill>
                          <a:latin typeface="Georgia" panose="02040502050405020303" pitchFamily="18" charset="0"/>
                          <a:cs typeface="Arial" panose="020B0604020202020204" pitchFamily="34" charset="0"/>
                        </a:rPr>
                        <a:t> </a:t>
                      </a:r>
                      <a:r>
                        <a:rPr lang="en-US" altLang="zh-CN" sz="1403" dirty="0">
                          <a:solidFill>
                            <a:srgbClr val="000000"/>
                          </a:solidFill>
                          <a:latin typeface="Georgia" panose="02040502050405020303" pitchFamily="18" charset="0"/>
                          <a:cs typeface="Arial" panose="020B0604020202020204" pitchFamily="34" charset="0"/>
                        </a:rPr>
                        <a:t>1</a:t>
                      </a:r>
                      <a:r>
                        <a:rPr lang="ru-RU" altLang="zh-CN" sz="1403" dirty="0">
                          <a:solidFill>
                            <a:srgbClr val="000000"/>
                          </a:solidFill>
                          <a:latin typeface="Georgia" panose="02040502050405020303" pitchFamily="18" charset="0"/>
                          <a:cs typeface="Arial" panose="020B0604020202020204" pitchFamily="34" charset="0"/>
                        </a:rPr>
                        <a:t> дня</a:t>
                      </a:r>
                      <a:endParaRPr lang="zh-CN" altLang="en-US" sz="1403"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1,1±0,2</a:t>
                      </a:r>
                      <a:r>
                        <a:rPr lang="ru-RU" altLang="zh-CN" sz="1403" dirty="0">
                          <a:solidFill>
                            <a:srgbClr val="000000"/>
                          </a:solidFill>
                          <a:latin typeface="Georgia" panose="02040502050405020303" pitchFamily="18" charset="0"/>
                          <a:cs typeface="Arial" panose="020B0604020202020204" pitchFamily="34" charset="0"/>
                        </a:rPr>
                        <a:t> дня</a:t>
                      </a:r>
                      <a:endParaRPr lang="zh-CN" altLang="en-US" sz="1403" dirty="0">
                        <a:solidFill>
                          <a:srgbClr val="000000"/>
                        </a:solidFill>
                        <a:latin typeface="Georgia" panose="02040502050405020303" pitchFamily="18" charset="0"/>
                        <a:cs typeface="Arial" panose="020B0604020202020204" pitchFamily="34" charset="0"/>
                      </a:endParaRPr>
                    </a:p>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27%</a:t>
                      </a:r>
                      <a:endParaRPr lang="zh-CN" altLang="en-US" sz="1403"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1,8±0,3</a:t>
                      </a:r>
                      <a:r>
                        <a:rPr lang="ru-RU" altLang="zh-CN" sz="1403" dirty="0">
                          <a:solidFill>
                            <a:srgbClr val="000000"/>
                          </a:solidFill>
                          <a:latin typeface="Georgia" panose="02040502050405020303" pitchFamily="18" charset="0"/>
                          <a:cs typeface="Arial" panose="020B0604020202020204" pitchFamily="34" charset="0"/>
                        </a:rPr>
                        <a:t> дня </a:t>
                      </a:r>
                      <a:r>
                        <a:rPr lang="en-US" altLang="zh-CN" sz="1403" dirty="0">
                          <a:solidFill>
                            <a:srgbClr val="000000"/>
                          </a:solidFill>
                          <a:latin typeface="Georgia" panose="02040502050405020303" pitchFamily="18" charset="0"/>
                          <a:cs typeface="Arial" panose="020B0604020202020204" pitchFamily="34" charset="0"/>
                        </a:rPr>
                        <a:t>(</a:t>
                      </a:r>
                      <a:r>
                        <a:rPr lang="en-US" altLang="zh-CN" sz="1403" i="1" dirty="0">
                          <a:solidFill>
                            <a:srgbClr val="000000"/>
                          </a:solidFill>
                          <a:latin typeface="Georgia" panose="02040502050405020303" pitchFamily="18" charset="0"/>
                          <a:cs typeface="Arial" panose="020B0604020202020204" pitchFamily="34" charset="0"/>
                        </a:rPr>
                        <a:t>P</a:t>
                      </a:r>
                      <a:r>
                        <a:rPr lang="en-US" altLang="zh-CN" sz="1403" dirty="0">
                          <a:solidFill>
                            <a:srgbClr val="000000"/>
                          </a:solidFill>
                          <a:latin typeface="Georgia" panose="02040502050405020303" pitchFamily="18" charset="0"/>
                          <a:cs typeface="Arial" panose="020B0604020202020204" pitchFamily="34" charset="0"/>
                        </a:rPr>
                        <a:t>&lt;0,05)</a:t>
                      </a:r>
                      <a:endParaRPr lang="zh-CN" altLang="en-US" sz="1403" dirty="0">
                        <a:solidFill>
                          <a:srgbClr val="000000"/>
                        </a:solidFill>
                        <a:latin typeface="Georgia" panose="02040502050405020303" pitchFamily="18" charset="0"/>
                        <a:cs typeface="Arial" panose="020B0604020202020204" pitchFamily="34" charset="0"/>
                      </a:endParaRPr>
                    </a:p>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50%(</a:t>
                      </a:r>
                      <a:r>
                        <a:rPr lang="en-US" altLang="zh-CN" sz="1403" i="1" dirty="0">
                          <a:solidFill>
                            <a:srgbClr val="000000"/>
                          </a:solidFill>
                          <a:latin typeface="Georgia" panose="02040502050405020303" pitchFamily="18" charset="0"/>
                          <a:cs typeface="Arial" panose="020B0604020202020204" pitchFamily="34" charset="0"/>
                        </a:rPr>
                        <a:t>P</a:t>
                      </a:r>
                      <a:r>
                        <a:rPr lang="en-US" altLang="zh-CN" sz="1403" dirty="0">
                          <a:solidFill>
                            <a:srgbClr val="000000"/>
                          </a:solidFill>
                          <a:latin typeface="Georgia" panose="02040502050405020303" pitchFamily="18" charset="0"/>
                          <a:cs typeface="Arial" panose="020B0604020202020204" pitchFamily="34" charset="0"/>
                        </a:rPr>
                        <a:t>&lt;0,05)</a:t>
                      </a:r>
                      <a:endParaRPr lang="zh-CN" altLang="en-US" sz="1403"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extLst>
                  <a:ext uri="{0D108BD9-81ED-4DB2-BD59-A6C34878D82A}">
                    <a16:rowId xmlns="" xmlns:a16="http://schemas.microsoft.com/office/drawing/2014/main" val="10002"/>
                  </a:ext>
                </a:extLst>
              </a:tr>
              <a:tr h="757238">
                <a:tc>
                  <a:txBody>
                    <a:bodyPr/>
                    <a:lstStyle/>
                    <a:p>
                      <a:pPr algn="l"/>
                      <a:r>
                        <a:rPr lang="en-US" altLang="zh-CN" sz="1403" dirty="0">
                          <a:solidFill>
                            <a:srgbClr val="000000"/>
                          </a:solidFill>
                          <a:latin typeface="Georgia" panose="02040502050405020303" pitchFamily="18" charset="0"/>
                          <a:cs typeface="Arial" panose="020B0604020202020204" pitchFamily="34" charset="0"/>
                        </a:rPr>
                        <a:t>•</a:t>
                      </a:r>
                      <a:r>
                        <a:rPr lang="ru-RU" altLang="zh-CN" sz="1403" dirty="0">
                          <a:solidFill>
                            <a:srgbClr val="000000"/>
                          </a:solidFill>
                          <a:latin typeface="Georgia" panose="02040502050405020303" pitchFamily="18" charset="0"/>
                          <a:cs typeface="Arial" panose="020B0604020202020204" pitchFamily="34" charset="0"/>
                        </a:rPr>
                        <a:t>Боль</a:t>
                      </a:r>
                      <a:r>
                        <a:rPr lang="ru-RU" altLang="zh-CN" sz="1403" baseline="0" dirty="0">
                          <a:solidFill>
                            <a:srgbClr val="000000"/>
                          </a:solidFill>
                          <a:latin typeface="Georgia" panose="02040502050405020303" pitchFamily="18" charset="0"/>
                          <a:cs typeface="Arial" panose="020B0604020202020204" pitchFamily="34" charset="0"/>
                        </a:rPr>
                        <a:t> в области живота на протяжении </a:t>
                      </a:r>
                      <a:r>
                        <a:rPr lang="en-US" altLang="zh-CN" sz="1403" dirty="0">
                          <a:solidFill>
                            <a:srgbClr val="000000"/>
                          </a:solidFill>
                          <a:latin typeface="Georgia" panose="02040502050405020303" pitchFamily="18" charset="0"/>
                          <a:cs typeface="Arial" panose="020B0604020202020204" pitchFamily="34" charset="0"/>
                        </a:rPr>
                        <a:t>&gt;</a:t>
                      </a:r>
                      <a:r>
                        <a:rPr lang="ru-RU" altLang="zh-CN" sz="1403" dirty="0">
                          <a:solidFill>
                            <a:srgbClr val="000000"/>
                          </a:solidFill>
                          <a:latin typeface="Georgia" panose="02040502050405020303" pitchFamily="18" charset="0"/>
                          <a:cs typeface="Arial" panose="020B0604020202020204" pitchFamily="34" charset="0"/>
                        </a:rPr>
                        <a:t> </a:t>
                      </a:r>
                      <a:r>
                        <a:rPr lang="en-US" altLang="zh-CN" sz="1403" dirty="0">
                          <a:solidFill>
                            <a:srgbClr val="000000"/>
                          </a:solidFill>
                          <a:latin typeface="Georgia" panose="02040502050405020303" pitchFamily="18" charset="0"/>
                          <a:cs typeface="Arial" panose="020B0604020202020204" pitchFamily="34" charset="0"/>
                        </a:rPr>
                        <a:t>1</a:t>
                      </a:r>
                      <a:r>
                        <a:rPr lang="ru-RU" altLang="zh-CN" sz="1403" dirty="0">
                          <a:solidFill>
                            <a:srgbClr val="000000"/>
                          </a:solidFill>
                          <a:latin typeface="Georgia" panose="02040502050405020303" pitchFamily="18" charset="0"/>
                          <a:cs typeface="Arial" panose="020B0604020202020204" pitchFamily="34" charset="0"/>
                        </a:rPr>
                        <a:t> дня</a:t>
                      </a:r>
                      <a:endParaRPr lang="zh-CN" altLang="en-US" sz="1403" dirty="0">
                        <a:solidFill>
                          <a:srgbClr val="000000"/>
                        </a:solidFill>
                        <a:latin typeface="Georgia" panose="02040502050405020303" pitchFamily="18" charset="0"/>
                        <a:cs typeface="Arial" panose="020B0604020202020204" pitchFamily="34" charset="0"/>
                      </a:endParaRPr>
                    </a:p>
                    <a:p>
                      <a:pPr algn="l"/>
                      <a:r>
                        <a:rPr lang="en-US" altLang="zh-CN" sz="1403" dirty="0">
                          <a:solidFill>
                            <a:srgbClr val="000000"/>
                          </a:solidFill>
                          <a:latin typeface="Georgia" panose="02040502050405020303" pitchFamily="18" charset="0"/>
                          <a:cs typeface="Arial" panose="020B0604020202020204" pitchFamily="34" charset="0"/>
                        </a:rPr>
                        <a:t>•</a:t>
                      </a:r>
                      <a:r>
                        <a:rPr lang="ru-RU" altLang="zh-CN" sz="1403" dirty="0">
                          <a:solidFill>
                            <a:srgbClr val="000000"/>
                          </a:solidFill>
                          <a:latin typeface="Georgia" panose="02040502050405020303" pitchFamily="18" charset="0"/>
                          <a:cs typeface="Arial" panose="020B0604020202020204" pitchFamily="34" charset="0"/>
                        </a:rPr>
                        <a:t>Запор после разрешения диареи</a:t>
                      </a:r>
                      <a:endParaRPr lang="zh-CN" altLang="en-US" sz="1403"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40,5%</a:t>
                      </a:r>
                      <a:endParaRPr lang="zh-CN" altLang="en-US" sz="1403" dirty="0">
                        <a:solidFill>
                          <a:srgbClr val="000000"/>
                        </a:solidFill>
                        <a:latin typeface="Georgia" panose="02040502050405020303" pitchFamily="18" charset="0"/>
                        <a:cs typeface="Arial" panose="020B0604020202020204" pitchFamily="34" charset="0"/>
                      </a:endParaRPr>
                    </a:p>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8,1%</a:t>
                      </a:r>
                      <a:endParaRPr lang="zh-CN" altLang="en-US" sz="1403"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59,4%(NS)</a:t>
                      </a:r>
                      <a:endParaRPr lang="zh-CN" altLang="en-US" sz="1403" dirty="0">
                        <a:solidFill>
                          <a:srgbClr val="000000"/>
                        </a:solidFill>
                        <a:latin typeface="Georgia" panose="02040502050405020303" pitchFamily="18" charset="0"/>
                        <a:cs typeface="Arial" panose="020B0604020202020204" pitchFamily="34" charset="0"/>
                      </a:endParaRPr>
                    </a:p>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31,3%(</a:t>
                      </a:r>
                      <a:r>
                        <a:rPr lang="en-US" altLang="zh-CN" sz="1403" i="1" dirty="0">
                          <a:solidFill>
                            <a:srgbClr val="000000"/>
                          </a:solidFill>
                          <a:latin typeface="Georgia" panose="02040502050405020303" pitchFamily="18" charset="0"/>
                          <a:cs typeface="Arial" panose="020B0604020202020204" pitchFamily="34" charset="0"/>
                        </a:rPr>
                        <a:t>P</a:t>
                      </a:r>
                      <a:r>
                        <a:rPr lang="en-US" altLang="zh-CN" sz="1403" dirty="0">
                          <a:solidFill>
                            <a:srgbClr val="000000"/>
                          </a:solidFill>
                          <a:latin typeface="Georgia" panose="02040502050405020303" pitchFamily="18" charset="0"/>
                          <a:cs typeface="Arial" panose="020B0604020202020204" pitchFamily="34" charset="0"/>
                        </a:rPr>
                        <a:t>&lt;0,02)</a:t>
                      </a:r>
                      <a:endParaRPr lang="zh-CN" altLang="en-US" sz="1403"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extLst>
                  <a:ext uri="{0D108BD9-81ED-4DB2-BD59-A6C34878D82A}">
                    <a16:rowId xmlns="" xmlns:a16="http://schemas.microsoft.com/office/drawing/2014/main" val="10003"/>
                  </a:ext>
                </a:extLst>
              </a:tr>
              <a:tr h="757238">
                <a:tc>
                  <a:txBody>
                    <a:bodyPr/>
                    <a:lstStyle/>
                    <a:p>
                      <a:pPr algn="l"/>
                      <a:r>
                        <a:rPr lang="en-US" altLang="zh-CN" sz="1403" dirty="0">
                          <a:solidFill>
                            <a:srgbClr val="000000"/>
                          </a:solidFill>
                          <a:latin typeface="Georgia" panose="02040502050405020303" pitchFamily="18" charset="0"/>
                          <a:cs typeface="Arial" panose="020B0604020202020204" pitchFamily="34" charset="0"/>
                        </a:rPr>
                        <a:t>•</a:t>
                      </a:r>
                      <a:r>
                        <a:rPr lang="ru-RU" altLang="zh-CN" sz="1403" dirty="0">
                          <a:solidFill>
                            <a:srgbClr val="000000"/>
                          </a:solidFill>
                          <a:latin typeface="Georgia" panose="02040502050405020303" pitchFamily="18" charset="0"/>
                          <a:cs typeface="Arial" panose="020B0604020202020204" pitchFamily="34" charset="0"/>
                        </a:rPr>
                        <a:t>Продолжительность лечения</a:t>
                      </a:r>
                      <a:endParaRPr lang="zh-CN" altLang="en-US" sz="1403"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3,0±0,2</a:t>
                      </a:r>
                      <a:r>
                        <a:rPr lang="ru-RU" altLang="zh-CN" sz="1403" dirty="0">
                          <a:solidFill>
                            <a:srgbClr val="000000"/>
                          </a:solidFill>
                          <a:latin typeface="Georgia" panose="02040502050405020303" pitchFamily="18" charset="0"/>
                          <a:cs typeface="Arial" panose="020B0604020202020204" pitchFamily="34" charset="0"/>
                        </a:rPr>
                        <a:t> дня</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4,4±0,3</a:t>
                      </a:r>
                      <a:r>
                        <a:rPr lang="ru-RU" altLang="zh-CN" sz="1403" dirty="0">
                          <a:solidFill>
                            <a:srgbClr val="000000"/>
                          </a:solidFill>
                          <a:latin typeface="Georgia" panose="02040502050405020303" pitchFamily="18" charset="0"/>
                          <a:cs typeface="Arial" panose="020B0604020202020204" pitchFamily="34" charset="0"/>
                        </a:rPr>
                        <a:t> дня</a:t>
                      </a:r>
                      <a:endParaRPr lang="zh-CN" altLang="en-US" sz="1403" dirty="0">
                        <a:solidFill>
                          <a:srgbClr val="000000"/>
                        </a:solidFill>
                        <a:latin typeface="Georgia" panose="02040502050405020303" pitchFamily="18" charset="0"/>
                        <a:cs typeface="Arial" panose="020B0604020202020204" pitchFamily="34" charset="0"/>
                      </a:endParaRPr>
                    </a:p>
                    <a:p>
                      <a:pPr algn="ctr">
                        <a:spcAft>
                          <a:spcPts val="200"/>
                        </a:spcAft>
                      </a:pPr>
                      <a:r>
                        <a:rPr lang="en-US" altLang="zh-CN" sz="1403" dirty="0">
                          <a:solidFill>
                            <a:srgbClr val="000000"/>
                          </a:solidFill>
                          <a:latin typeface="Georgia" panose="02040502050405020303" pitchFamily="18" charset="0"/>
                          <a:cs typeface="Arial" panose="020B0604020202020204" pitchFamily="34" charset="0"/>
                        </a:rPr>
                        <a:t>(</a:t>
                      </a:r>
                      <a:r>
                        <a:rPr lang="en-US" altLang="zh-CN" sz="1403" i="1" dirty="0">
                          <a:solidFill>
                            <a:srgbClr val="000000"/>
                          </a:solidFill>
                          <a:latin typeface="Georgia" panose="02040502050405020303" pitchFamily="18" charset="0"/>
                          <a:cs typeface="Arial" panose="020B0604020202020204" pitchFamily="34" charset="0"/>
                        </a:rPr>
                        <a:t>P</a:t>
                      </a:r>
                      <a:r>
                        <a:rPr lang="en-US" altLang="zh-CN" sz="1403" dirty="0">
                          <a:solidFill>
                            <a:srgbClr val="000000"/>
                          </a:solidFill>
                          <a:latin typeface="Georgia" panose="02040502050405020303" pitchFamily="18" charset="0"/>
                          <a:cs typeface="Arial" panose="020B0604020202020204" pitchFamily="34" charset="0"/>
                        </a:rPr>
                        <a:t>&lt;0,0001)</a:t>
                      </a:r>
                      <a:endParaRPr lang="zh-CN" altLang="en-US" sz="1403"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extLst>
                  <a:ext uri="{0D108BD9-81ED-4DB2-BD59-A6C34878D82A}">
                    <a16:rowId xmlns="" xmlns:a16="http://schemas.microsoft.com/office/drawing/2014/main" val="10004"/>
                  </a:ext>
                </a:extLst>
              </a:tr>
            </a:tbl>
          </a:graphicData>
        </a:graphic>
      </p:graphicFrame>
      <p:sp>
        <p:nvSpPr>
          <p:cNvPr id="113693" name="TextBox 5"/>
          <p:cNvSpPr txBox="1">
            <a:spLocks noChangeArrowheads="1"/>
          </p:cNvSpPr>
          <p:nvPr/>
        </p:nvSpPr>
        <p:spPr bwMode="auto">
          <a:xfrm>
            <a:off x="400229" y="6550043"/>
            <a:ext cx="81200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de-DE" sz="900" dirty="0" err="1" smtClean="0">
                <a:solidFill>
                  <a:schemeClr val="bg1"/>
                </a:solidFill>
              </a:rPr>
              <a:t>Roge</a:t>
            </a:r>
            <a:r>
              <a:rPr lang="en-GB" altLang="de-DE" sz="900" dirty="0" smtClean="0">
                <a:solidFill>
                  <a:schemeClr val="bg1"/>
                </a:solidFill>
              </a:rPr>
              <a:t> </a:t>
            </a:r>
            <a:r>
              <a:rPr lang="en-GB" altLang="de-DE" sz="900" dirty="0">
                <a:solidFill>
                  <a:schemeClr val="bg1"/>
                </a:solidFill>
              </a:rPr>
              <a:t>J et al. </a:t>
            </a:r>
            <a:r>
              <a:rPr lang="en-GB" altLang="de-DE" sz="900" i="1" dirty="0">
                <a:solidFill>
                  <a:schemeClr val="bg1"/>
                </a:solidFill>
              </a:rPr>
              <a:t>Scand J Gastroenterol</a:t>
            </a:r>
            <a:r>
              <a:rPr lang="en-US" altLang="de-DE" sz="900" i="1" dirty="0">
                <a:solidFill>
                  <a:schemeClr val="bg1"/>
                </a:solidFill>
              </a:rPr>
              <a:t> </a:t>
            </a:r>
            <a:r>
              <a:rPr lang="en-GB" altLang="de-DE" sz="900" dirty="0">
                <a:solidFill>
                  <a:schemeClr val="bg1"/>
                </a:solidFill>
              </a:rPr>
              <a:t>1993; 28: 352-354</a:t>
            </a:r>
          </a:p>
        </p:txBody>
      </p:sp>
      <p:sp>
        <p:nvSpPr>
          <p:cNvPr id="113694" name="TextBox 5"/>
          <p:cNvSpPr txBox="1">
            <a:spLocks noChangeArrowheads="1"/>
          </p:cNvSpPr>
          <p:nvPr/>
        </p:nvSpPr>
        <p:spPr bwMode="auto">
          <a:xfrm>
            <a:off x="685800" y="5271204"/>
            <a:ext cx="30241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de-DE" sz="900" dirty="0">
                <a:solidFill>
                  <a:srgbClr val="000000"/>
                </a:solidFill>
              </a:rPr>
              <a:t>NS: </a:t>
            </a:r>
            <a:r>
              <a:rPr lang="ru-RU" altLang="de-DE" sz="900" dirty="0">
                <a:solidFill>
                  <a:srgbClr val="000000"/>
                </a:solidFill>
              </a:rPr>
              <a:t>Статистически незначимо</a:t>
            </a:r>
            <a:endParaRPr lang="en-GB" altLang="de-DE" sz="900" dirty="0">
              <a:solidFill>
                <a:srgbClr val="000000"/>
              </a:solidFill>
            </a:endParaRPr>
          </a:p>
        </p:txBody>
      </p:sp>
      <p:sp>
        <p:nvSpPr>
          <p:cNvPr id="2" name="Slide Number Placeholder 1"/>
          <p:cNvSpPr>
            <a:spLocks noGrp="1"/>
          </p:cNvSpPr>
          <p:nvPr>
            <p:ph type="sldNum" sz="quarter" idx="12"/>
          </p:nvPr>
        </p:nvSpPr>
        <p:spPr>
          <a:xfrm>
            <a:off x="4572000" y="0"/>
            <a:ext cx="1332156" cy="365125"/>
          </a:xfrm>
        </p:spPr>
        <p:txBody>
          <a:bodyPr/>
          <a:lstStyle/>
          <a:p>
            <a:fld id="{A2885E78-1F86-4A3D-9EE1-B0103B1CEF15}" type="slidenum">
              <a:rPr lang="en-US" smtClean="0">
                <a:solidFill>
                  <a:srgbClr val="000000"/>
                </a:solidFill>
              </a:rPr>
              <a:pPr/>
              <a:t>36</a:t>
            </a:fld>
            <a:endParaRPr lang="en-US" dirty="0">
              <a:solidFill>
                <a:srgbClr val="000000"/>
              </a:solidFill>
            </a:endParaRPr>
          </a:p>
        </p:txBody>
      </p:sp>
      <p:sp>
        <p:nvSpPr>
          <p:cNvPr id="7" name="TextBox 6"/>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68280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idx="4294967295"/>
          </p:nvPr>
        </p:nvSpPr>
        <p:spPr>
          <a:xfrm>
            <a:off x="370738" y="152400"/>
            <a:ext cx="8361363" cy="927100"/>
          </a:xfrm>
        </p:spPr>
        <p:txBody>
          <a:bodyPr>
            <a:normAutofit fontScale="90000"/>
          </a:bodyPr>
          <a:lstStyle/>
          <a:p>
            <a:r>
              <a:rPr lang="ru-RU" altLang="de-DE" sz="2000" b="1" dirty="0">
                <a:solidFill>
                  <a:srgbClr val="0070C0"/>
                </a:solidFill>
                <a:latin typeface="Georgia" panose="02040502050405020303" pitchFamily="18" charset="0"/>
              </a:rPr>
              <a:t>СРАВНЕНИЕ РАЦЕКАДОТРИЛА И ЛОПЕРАМИДА ПРИ ЛЕЧЕНИИ ОСТРОЙ ДИАРЕИ У ВЗРОСЛЫХ</a:t>
            </a:r>
            <a:r>
              <a:rPr lang="en-GB" altLang="de-DE" sz="2000" b="1" dirty="0">
                <a:solidFill>
                  <a:srgbClr val="0070C0"/>
                </a:solidFill>
                <a:latin typeface="Georgia" panose="02040502050405020303" pitchFamily="18" charset="0"/>
              </a:rPr>
              <a:t>: Vetel </a:t>
            </a:r>
            <a:r>
              <a:rPr lang="en-GB" altLang="de-DE" sz="2000" b="1" i="1" dirty="0">
                <a:solidFill>
                  <a:srgbClr val="0070C0"/>
                </a:solidFill>
                <a:latin typeface="Georgia" panose="02040502050405020303" pitchFamily="18" charset="0"/>
              </a:rPr>
              <a:t>et al., </a:t>
            </a:r>
            <a:r>
              <a:rPr lang="en-GB" altLang="de-DE" sz="2000" b="1" dirty="0">
                <a:solidFill>
                  <a:srgbClr val="0070C0"/>
                </a:solidFill>
                <a:latin typeface="Georgia" panose="02040502050405020303" pitchFamily="18" charset="0"/>
              </a:rPr>
              <a:t>1999</a:t>
            </a:r>
          </a:p>
        </p:txBody>
      </p:sp>
      <p:sp>
        <p:nvSpPr>
          <p:cNvPr id="114691" name="TextBox 3"/>
          <p:cNvSpPr txBox="1">
            <a:spLocks noChangeArrowheads="1"/>
          </p:cNvSpPr>
          <p:nvPr/>
        </p:nvSpPr>
        <p:spPr bwMode="auto">
          <a:xfrm>
            <a:off x="444500" y="6553200"/>
            <a:ext cx="314801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900" dirty="0">
                <a:solidFill>
                  <a:schemeClr val="bg1"/>
                </a:solidFill>
                <a:latin typeface="Georgia" panose="02040502050405020303" pitchFamily="18" charset="0"/>
              </a:rPr>
              <a:t>1.	Vetel JM et al, </a:t>
            </a:r>
            <a:r>
              <a:rPr lang="en-US" altLang="de-DE" sz="900" i="1" dirty="0">
                <a:solidFill>
                  <a:schemeClr val="bg1"/>
                </a:solidFill>
                <a:latin typeface="Georgia" panose="02040502050405020303" pitchFamily="18" charset="0"/>
              </a:rPr>
              <a:t>Aliment Pharmacol Ther.</a:t>
            </a:r>
            <a:r>
              <a:rPr lang="en-US" altLang="de-DE" sz="900" dirty="0">
                <a:solidFill>
                  <a:schemeClr val="bg1"/>
                </a:solidFill>
                <a:latin typeface="Georgia" panose="02040502050405020303" pitchFamily="18" charset="0"/>
              </a:rPr>
              <a:t>1999;13(6):21-26</a:t>
            </a:r>
            <a:endParaRPr lang="en-US" altLang="de-DE" sz="900" i="1" dirty="0">
              <a:solidFill>
                <a:schemeClr val="bg1"/>
              </a:solidFill>
              <a:latin typeface="Georgia" panose="02040502050405020303" pitchFamily="18" charset="0"/>
            </a:endParaRPr>
          </a:p>
        </p:txBody>
      </p:sp>
      <p:sp>
        <p:nvSpPr>
          <p:cNvPr id="19" name="Rounded Rectangle 18"/>
          <p:cNvSpPr/>
          <p:nvPr/>
        </p:nvSpPr>
        <p:spPr>
          <a:xfrm>
            <a:off x="444500" y="2152076"/>
            <a:ext cx="2400300" cy="3653188"/>
          </a:xfrm>
          <a:prstGeom prst="roundRect">
            <a:avLst>
              <a:gd name="adj" fmla="val 7597"/>
            </a:avLst>
          </a:prstGeom>
          <a:ln/>
        </p:spPr>
        <p:style>
          <a:lnRef idx="0">
            <a:schemeClr val="accent1"/>
          </a:lnRef>
          <a:fillRef idx="3">
            <a:schemeClr val="accent1"/>
          </a:fillRef>
          <a:effectRef idx="3">
            <a:schemeClr val="accent1"/>
          </a:effectRef>
          <a:fontRef idx="minor">
            <a:schemeClr val="lt1"/>
          </a:fontRef>
        </p:style>
        <p:txBody>
          <a:bodyPr lIns="144000" tIns="164793" rIns="144000" bIns="164793" anchor="ctr"/>
          <a:lstStyle/>
          <a:p>
            <a:pPr defTabSz="800100" fontAlgn="base">
              <a:lnSpc>
                <a:spcPct val="90000"/>
              </a:lnSpc>
              <a:spcBef>
                <a:spcPct val="0"/>
              </a:spcBef>
              <a:spcAft>
                <a:spcPct val="35000"/>
              </a:spcAft>
              <a:defRPr/>
            </a:pPr>
            <a:r>
              <a:rPr lang="ru-RU" sz="1600" b="1" dirty="0">
                <a:solidFill>
                  <a:srgbClr val="FFFFFF"/>
                </a:solidFill>
                <a:latin typeface="Georgia" panose="02040502050405020303" pitchFamily="18" charset="0"/>
                <a:cs typeface="Arial" charset="0"/>
              </a:rPr>
              <a:t>ДИЗАЙН ИССЛЕДОВАНИЯ</a:t>
            </a:r>
          </a:p>
          <a:p>
            <a:pPr defTabSz="800100" fontAlgn="base">
              <a:lnSpc>
                <a:spcPct val="90000"/>
              </a:lnSpc>
              <a:spcBef>
                <a:spcPct val="0"/>
              </a:spcBef>
              <a:spcAft>
                <a:spcPct val="35000"/>
              </a:spcAft>
              <a:defRPr/>
            </a:pPr>
            <a:endParaRPr lang="en-GB" dirty="0">
              <a:solidFill>
                <a:srgbClr val="FFFFFF"/>
              </a:solidFill>
              <a:latin typeface="Georgia" panose="02040502050405020303" pitchFamily="18" charset="0"/>
              <a:cs typeface="Arial" charset="0"/>
            </a:endParaRPr>
          </a:p>
          <a:p>
            <a:pPr defTabSz="800100" fontAlgn="base">
              <a:lnSpc>
                <a:spcPct val="90000"/>
              </a:lnSpc>
              <a:spcBef>
                <a:spcPct val="0"/>
              </a:spcBef>
              <a:spcAft>
                <a:spcPct val="35000"/>
              </a:spcAft>
              <a:defRPr/>
            </a:pPr>
            <a:r>
              <a:rPr lang="ru-RU" sz="1600" dirty="0">
                <a:solidFill>
                  <a:srgbClr val="FFFFFF"/>
                </a:solidFill>
                <a:latin typeface="Georgia" panose="02040502050405020303" pitchFamily="18" charset="0"/>
                <a:cs typeface="Arial" charset="0"/>
              </a:rPr>
              <a:t>Двойное слепое, рандомизированное, двойное плацебо-контролируемое исследование в параллельных группах</a:t>
            </a:r>
          </a:p>
        </p:txBody>
      </p:sp>
      <p:sp>
        <p:nvSpPr>
          <p:cNvPr id="20" name="Rounded Rectangle 19"/>
          <p:cNvSpPr/>
          <p:nvPr/>
        </p:nvSpPr>
        <p:spPr bwMode="auto">
          <a:xfrm>
            <a:off x="5695950" y="2528888"/>
            <a:ext cx="2954338" cy="544512"/>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0"/>
              </a:spcBef>
              <a:spcAft>
                <a:spcPct val="0"/>
              </a:spcAft>
              <a:tabLst>
                <a:tab pos="1155700" algn="l"/>
              </a:tabLst>
            </a:pPr>
            <a:r>
              <a:rPr lang="ru-RU" altLang="zh-CN" sz="1600" dirty="0">
                <a:solidFill>
                  <a:prstClr val="black"/>
                </a:solidFill>
                <a:latin typeface="Georgia" panose="02040502050405020303" pitchFamily="18" charset="0"/>
                <a:cs typeface="Arial" panose="020B0604020202020204" pitchFamily="34" charset="0"/>
              </a:rPr>
              <a:t>Рацекадотрил</a:t>
            </a:r>
            <a:endParaRPr lang="en-US" altLang="zh-CN" sz="1600" dirty="0">
              <a:solidFill>
                <a:prstClr val="black"/>
              </a:solidFill>
              <a:latin typeface="Georgia" panose="02040502050405020303" pitchFamily="18" charset="0"/>
              <a:cs typeface="Arial" panose="020B0604020202020204" pitchFamily="34" charset="0"/>
            </a:endParaRPr>
          </a:p>
        </p:txBody>
      </p:sp>
      <p:sp>
        <p:nvSpPr>
          <p:cNvPr id="21" name="TextBox 20"/>
          <p:cNvSpPr txBox="1"/>
          <p:nvPr/>
        </p:nvSpPr>
        <p:spPr>
          <a:xfrm>
            <a:off x="3217863" y="2206625"/>
            <a:ext cx="1857375" cy="408623"/>
          </a:xfrm>
          <a:prstGeom prst="roundRect">
            <a:avLst/>
          </a:prstGeom>
          <a:solidFill>
            <a:schemeClr val="accent1">
              <a:lumMod val="40000"/>
              <a:lumOff val="60000"/>
            </a:schemeClr>
          </a:solidFill>
        </p:spPr>
        <p:txBody>
          <a:bodyPr>
            <a:spAutoFit/>
          </a:bodyPr>
          <a:lstStyle/>
          <a:p>
            <a:pPr algn="ctr" fontAlgn="base">
              <a:spcBef>
                <a:spcPct val="0"/>
              </a:spcBef>
              <a:spcAft>
                <a:spcPct val="0"/>
              </a:spcAft>
            </a:pPr>
            <a:r>
              <a:rPr lang="ru-RU" altLang="zh-CN" dirty="0">
                <a:solidFill>
                  <a:srgbClr val="000000"/>
                </a:solidFill>
                <a:latin typeface="Georgia" panose="02040502050405020303" pitchFamily="18" charset="0"/>
                <a:cs typeface="Arial" panose="020B0604020202020204" pitchFamily="34" charset="0"/>
              </a:rPr>
              <a:t>Пациенты</a:t>
            </a:r>
            <a:endParaRPr lang="en-US" altLang="zh-CN" dirty="0">
              <a:solidFill>
                <a:srgbClr val="000000"/>
              </a:solidFill>
              <a:latin typeface="Georgia" panose="02040502050405020303" pitchFamily="18" charset="0"/>
              <a:cs typeface="Arial" panose="020B0604020202020204" pitchFamily="34" charset="0"/>
            </a:endParaRPr>
          </a:p>
        </p:txBody>
      </p:sp>
      <p:sp>
        <p:nvSpPr>
          <p:cNvPr id="22" name="Oval 38"/>
          <p:cNvSpPr>
            <a:spLocks noChangeArrowheads="1"/>
          </p:cNvSpPr>
          <p:nvPr/>
        </p:nvSpPr>
        <p:spPr bwMode="auto">
          <a:xfrm>
            <a:off x="3771900" y="2797175"/>
            <a:ext cx="747713"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82</a:t>
            </a:r>
          </a:p>
        </p:txBody>
      </p:sp>
      <p:sp>
        <p:nvSpPr>
          <p:cNvPr id="23" name="Oval 40"/>
          <p:cNvSpPr>
            <a:spLocks noChangeArrowheads="1"/>
          </p:cNvSpPr>
          <p:nvPr/>
        </p:nvSpPr>
        <p:spPr bwMode="auto">
          <a:xfrm>
            <a:off x="3817938" y="5143500"/>
            <a:ext cx="654050"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75</a:t>
            </a:r>
          </a:p>
        </p:txBody>
      </p:sp>
      <p:sp>
        <p:nvSpPr>
          <p:cNvPr id="24" name="Rounded Rectangle 23"/>
          <p:cNvSpPr/>
          <p:nvPr/>
        </p:nvSpPr>
        <p:spPr bwMode="auto">
          <a:xfrm>
            <a:off x="5695950" y="4757738"/>
            <a:ext cx="2900363" cy="544512"/>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0"/>
              </a:spcBef>
              <a:spcAft>
                <a:spcPct val="0"/>
              </a:spcAft>
              <a:tabLst>
                <a:tab pos="1155700" algn="l"/>
              </a:tabLst>
            </a:pPr>
            <a:r>
              <a:rPr lang="ru-RU" sz="1600" dirty="0">
                <a:solidFill>
                  <a:prstClr val="black"/>
                </a:solidFill>
                <a:latin typeface="Georgia" panose="02040502050405020303" pitchFamily="18" charset="0"/>
                <a:cs typeface="Arial" panose="020B0604020202020204" pitchFamily="34" charset="0"/>
              </a:rPr>
              <a:t>Лоперамид</a:t>
            </a:r>
            <a:endParaRPr lang="en-US" altLang="zh-CN" sz="1600" dirty="0">
              <a:solidFill>
                <a:prstClr val="black"/>
              </a:solidFill>
              <a:latin typeface="Georgia" panose="02040502050405020303" pitchFamily="18" charset="0"/>
              <a:cs typeface="Arial" panose="020B0604020202020204" pitchFamily="34" charset="0"/>
            </a:endParaRPr>
          </a:p>
        </p:txBody>
      </p:sp>
      <p:sp>
        <p:nvSpPr>
          <p:cNvPr id="25" name="TextBox 24"/>
          <p:cNvSpPr txBox="1"/>
          <p:nvPr/>
        </p:nvSpPr>
        <p:spPr>
          <a:xfrm>
            <a:off x="3214688" y="3214688"/>
            <a:ext cx="5408612" cy="1366837"/>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62000" indent="-185738"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ru-RU" sz="1400" b="1" dirty="0">
                <a:solidFill>
                  <a:prstClr val="white"/>
                </a:solidFill>
                <a:latin typeface="Georgia" panose="02040502050405020303" pitchFamily="18" charset="0"/>
              </a:rPr>
              <a:t>КРИТЕРИИ ВКЛЮЧЕНИЯ</a:t>
            </a:r>
            <a:endParaRPr lang="en-US" sz="1400" b="1" dirty="0">
              <a:solidFill>
                <a:prstClr val="white"/>
              </a:solidFill>
              <a:latin typeface="Georgia" panose="02040502050405020303" pitchFamily="18" charset="0"/>
            </a:endParaRPr>
          </a:p>
          <a:p>
            <a:pPr marL="179388" indent="-179388" fontAlgn="base">
              <a:spcBef>
                <a:spcPct val="0"/>
              </a:spcBef>
              <a:spcAft>
                <a:spcPct val="0"/>
              </a:spcAft>
              <a:buFont typeface="Arial" panose="020B0604020202020204" pitchFamily="34" charset="0"/>
              <a:buChar char="•"/>
            </a:pPr>
            <a:r>
              <a:rPr lang="ru-RU" sz="1400" dirty="0">
                <a:solidFill>
                  <a:prstClr val="white"/>
                </a:solidFill>
                <a:latin typeface="Georgia" panose="02040502050405020303" pitchFamily="18" charset="0"/>
              </a:rPr>
              <a:t>Возраст</a:t>
            </a:r>
            <a:r>
              <a:rPr lang="en-US" sz="1400" dirty="0">
                <a:solidFill>
                  <a:prstClr val="white"/>
                </a:solidFill>
                <a:latin typeface="Georgia" panose="02040502050405020303" pitchFamily="18" charset="0"/>
              </a:rPr>
              <a:t>: &gt;18 </a:t>
            </a:r>
            <a:r>
              <a:rPr lang="ru-RU" sz="1400" dirty="0">
                <a:solidFill>
                  <a:prstClr val="white"/>
                </a:solidFill>
                <a:latin typeface="Georgia" panose="02040502050405020303" pitchFamily="18" charset="0"/>
              </a:rPr>
              <a:t>лет</a:t>
            </a:r>
            <a:endParaRPr lang="en-US" sz="1400" dirty="0">
              <a:solidFill>
                <a:prstClr val="white"/>
              </a:solidFill>
              <a:latin typeface="Georgia" panose="02040502050405020303" pitchFamily="18" charset="0"/>
            </a:endParaRPr>
          </a:p>
          <a:p>
            <a:pPr marL="179388" indent="-179388" fontAlgn="base">
              <a:spcBef>
                <a:spcPct val="0"/>
              </a:spcBef>
              <a:spcAft>
                <a:spcPct val="0"/>
              </a:spcAft>
              <a:buFont typeface="Arial" panose="020B0604020202020204" pitchFamily="34" charset="0"/>
              <a:buChar char="•"/>
            </a:pPr>
            <a:r>
              <a:rPr lang="ru-RU" sz="1400" dirty="0">
                <a:solidFill>
                  <a:prstClr val="white"/>
                </a:solidFill>
                <a:latin typeface="Georgia" panose="02040502050405020303" pitchFamily="18" charset="0"/>
              </a:rPr>
              <a:t>Страдающие острой диареей</a:t>
            </a:r>
          </a:p>
          <a:p>
            <a:pPr marL="179388" indent="-179388" fontAlgn="base">
              <a:spcBef>
                <a:spcPct val="0"/>
              </a:spcBef>
              <a:spcAft>
                <a:spcPct val="0"/>
              </a:spcAft>
              <a:buFont typeface="Arial" panose="020B0604020202020204" pitchFamily="34" charset="0"/>
              <a:buChar char="•"/>
            </a:pPr>
            <a:r>
              <a:rPr lang="en-US" sz="1400" dirty="0">
                <a:solidFill>
                  <a:prstClr val="white"/>
                </a:solidFill>
                <a:latin typeface="Georgia" panose="02040502050405020303" pitchFamily="18" charset="0"/>
              </a:rPr>
              <a:t>&gt;3 </a:t>
            </a:r>
            <a:r>
              <a:rPr lang="ru-RU" sz="1400" dirty="0">
                <a:solidFill>
                  <a:prstClr val="white"/>
                </a:solidFill>
                <a:latin typeface="Georgia" panose="02040502050405020303" pitchFamily="18" charset="0"/>
              </a:rPr>
              <a:t>дефекаций с жидким стулом в течение минимум 24 часов и максимум 5 дней</a:t>
            </a:r>
          </a:p>
          <a:p>
            <a:pPr marL="179388" indent="-179388" fontAlgn="base">
              <a:spcBef>
                <a:spcPct val="0"/>
              </a:spcBef>
              <a:spcAft>
                <a:spcPct val="0"/>
              </a:spcAft>
              <a:buFont typeface="Arial" panose="020B0604020202020204" pitchFamily="34" charset="0"/>
              <a:buChar char="•"/>
            </a:pPr>
            <a:r>
              <a:rPr lang="ru-RU" sz="1400" dirty="0">
                <a:solidFill>
                  <a:prstClr val="white"/>
                </a:solidFill>
                <a:latin typeface="Georgia" panose="02040502050405020303" pitchFamily="18" charset="0"/>
              </a:rPr>
              <a:t>Начало диареи</a:t>
            </a:r>
            <a:r>
              <a:rPr lang="en-US" sz="1400" dirty="0">
                <a:solidFill>
                  <a:prstClr val="white"/>
                </a:solidFill>
                <a:latin typeface="Georgia" panose="02040502050405020303" pitchFamily="18" charset="0"/>
              </a:rPr>
              <a:t> </a:t>
            </a:r>
            <a:r>
              <a:rPr lang="ru-RU" sz="1400" dirty="0">
                <a:solidFill>
                  <a:prstClr val="white"/>
                </a:solidFill>
                <a:latin typeface="Georgia" panose="02040502050405020303" pitchFamily="18" charset="0"/>
              </a:rPr>
              <a:t>менее 5 дней назад</a:t>
            </a:r>
          </a:p>
        </p:txBody>
      </p:sp>
      <p:sp>
        <p:nvSpPr>
          <p:cNvPr id="26" name="TextBox 25"/>
          <p:cNvSpPr txBox="1"/>
          <p:nvPr/>
        </p:nvSpPr>
        <p:spPr>
          <a:xfrm>
            <a:off x="436728" y="1248877"/>
            <a:ext cx="8270544"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base">
              <a:spcBef>
                <a:spcPct val="0"/>
              </a:spcBef>
              <a:spcAft>
                <a:spcPct val="0"/>
              </a:spcAft>
              <a:tabLst>
                <a:tab pos="88900" algn="l"/>
                <a:tab pos="3302000" algn="l"/>
                <a:tab pos="5372100" algn="l"/>
              </a:tabLst>
            </a:pPr>
            <a:r>
              <a:rPr lang="ru-RU" altLang="zh-CN" sz="1600" b="1" dirty="0">
                <a:solidFill>
                  <a:srgbClr val="FFFFFF"/>
                </a:solidFill>
                <a:latin typeface="Georgia" panose="02040502050405020303" pitchFamily="18" charset="0"/>
                <a:cs typeface="Arial" panose="020B0604020202020204" pitchFamily="34" charset="0"/>
              </a:rPr>
              <a:t>ЦЕЛЬ ИССЛЕДОВАНИЯ</a:t>
            </a:r>
            <a:endParaRPr lang="en-US" altLang="zh-CN" sz="1600" b="1" dirty="0">
              <a:solidFill>
                <a:srgbClr val="FFFFFF"/>
              </a:solidFill>
              <a:latin typeface="Georgia" panose="02040502050405020303" pitchFamily="18" charset="0"/>
              <a:cs typeface="Arial" panose="020B0604020202020204" pitchFamily="34" charset="0"/>
            </a:endParaRPr>
          </a:p>
          <a:p>
            <a:pPr fontAlgn="base">
              <a:spcBef>
                <a:spcPct val="0"/>
              </a:spcBef>
              <a:spcAft>
                <a:spcPct val="0"/>
              </a:spcAft>
            </a:pPr>
            <a:r>
              <a:rPr lang="ru-RU" sz="1600" dirty="0">
                <a:solidFill>
                  <a:prstClr val="white"/>
                </a:solidFill>
                <a:latin typeface="Georgia" panose="02040502050405020303" pitchFamily="18" charset="0"/>
                <a:cs typeface="Arial" panose="020B0604020202020204" pitchFamily="34" charset="0"/>
              </a:rPr>
              <a:t>Сравнить эффективность, безопасность и переносимость рацекадотрила и лоперамида у взрослых пациентов с острой диареей</a:t>
            </a:r>
            <a:endParaRPr lang="en-US" altLang="zh-CN" sz="1600" dirty="0">
              <a:solidFill>
                <a:srgbClr val="FFFFFF"/>
              </a:solidFill>
              <a:latin typeface="Georgia" panose="02040502050405020303" pitchFamily="18" charset="0"/>
              <a:cs typeface="Arial" panose="020B0604020202020204" pitchFamily="34" charset="0"/>
            </a:endParaRPr>
          </a:p>
        </p:txBody>
      </p:sp>
      <p:sp>
        <p:nvSpPr>
          <p:cNvPr id="27" name="TextBox 26"/>
          <p:cNvSpPr txBox="1"/>
          <p:nvPr/>
        </p:nvSpPr>
        <p:spPr>
          <a:xfrm>
            <a:off x="3217863" y="5535613"/>
            <a:ext cx="1857375" cy="407987"/>
          </a:xfrm>
          <a:prstGeom prst="roundRect">
            <a:avLst/>
          </a:prstGeom>
          <a:solidFill>
            <a:schemeClr val="accent1">
              <a:lumMod val="40000"/>
              <a:lumOff val="60000"/>
            </a:schemeClr>
          </a:solidFill>
        </p:spPr>
        <p:txBody>
          <a:bodyPr>
            <a:spAutoFit/>
          </a:bodyPr>
          <a:lstStyle/>
          <a:p>
            <a:pPr algn="ctr" fontAlgn="base">
              <a:spcBef>
                <a:spcPct val="0"/>
              </a:spcBef>
              <a:spcAft>
                <a:spcPct val="0"/>
              </a:spcAft>
              <a:defRPr/>
            </a:pPr>
            <a:r>
              <a:rPr lang="ru-RU" dirty="0">
                <a:solidFill>
                  <a:srgbClr val="000000"/>
                </a:solidFill>
                <a:latin typeface="Georgia" panose="02040502050405020303" pitchFamily="18" charset="0"/>
                <a:cs typeface="Arial" pitchFamily="34" charset="0"/>
              </a:rPr>
              <a:t>Всего</a:t>
            </a:r>
            <a:r>
              <a:rPr lang="en-GB" dirty="0">
                <a:solidFill>
                  <a:srgbClr val="000000"/>
                </a:solidFill>
                <a:latin typeface="Georgia" panose="02040502050405020303" pitchFamily="18" charset="0"/>
                <a:cs typeface="Arial" pitchFamily="34" charset="0"/>
              </a:rPr>
              <a:t>: 157</a:t>
            </a:r>
          </a:p>
        </p:txBody>
      </p:sp>
      <p:cxnSp>
        <p:nvCxnSpPr>
          <p:cNvPr id="28" name="Straight Arrow Connector 27"/>
          <p:cNvCxnSpPr/>
          <p:nvPr/>
        </p:nvCxnSpPr>
        <p:spPr bwMode="auto">
          <a:xfrm>
            <a:off x="2844800" y="2757488"/>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cxnSp>
        <p:nvCxnSpPr>
          <p:cNvPr id="29" name="Straight Arrow Connector 28"/>
          <p:cNvCxnSpPr/>
          <p:nvPr/>
        </p:nvCxnSpPr>
        <p:spPr bwMode="auto">
          <a:xfrm>
            <a:off x="2844800" y="5032375"/>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sp>
        <p:nvSpPr>
          <p:cNvPr id="2" name="Slide Number Placeholder 1"/>
          <p:cNvSpPr>
            <a:spLocks noGrp="1"/>
          </p:cNvSpPr>
          <p:nvPr>
            <p:ph type="sldNum" sz="quarter" idx="12"/>
          </p:nvPr>
        </p:nvSpPr>
        <p:spPr>
          <a:xfrm>
            <a:off x="4548027" y="23117"/>
            <a:ext cx="1332156" cy="365125"/>
          </a:xfrm>
        </p:spPr>
        <p:txBody>
          <a:bodyPr/>
          <a:lstStyle/>
          <a:p>
            <a:fld id="{A2885E78-1F86-4A3D-9EE1-B0103B1CEF15}" type="slidenum">
              <a:rPr lang="en-US" smtClean="0">
                <a:solidFill>
                  <a:srgbClr val="000000"/>
                </a:solidFill>
              </a:rPr>
              <a:pPr/>
              <a:t>37</a:t>
            </a:fld>
            <a:endParaRPr lang="en-US" dirty="0">
              <a:solidFill>
                <a:srgbClr val="000000"/>
              </a:solidFill>
            </a:endParaRPr>
          </a:p>
        </p:txBody>
      </p:sp>
      <p:sp>
        <p:nvSpPr>
          <p:cNvPr id="16" name="TextBox 15"/>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622147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a:xfrm>
            <a:off x="459710" y="76200"/>
            <a:ext cx="8167093" cy="927100"/>
          </a:xfrm>
        </p:spPr>
        <p:txBody>
          <a:bodyPr>
            <a:noAutofit/>
          </a:bodyPr>
          <a:lstStyle/>
          <a:p>
            <a:r>
              <a:rPr lang="ru-RU" altLang="de-DE" sz="2800" b="1" dirty="0" smtClean="0">
                <a:solidFill>
                  <a:srgbClr val="0070C0"/>
                </a:solidFill>
                <a:latin typeface="Georgia" panose="02040502050405020303" pitchFamily="18" charset="0"/>
              </a:rPr>
              <a:t/>
            </a:r>
            <a:br>
              <a:rPr lang="ru-RU" altLang="de-DE" sz="2800" b="1" dirty="0" smtClean="0">
                <a:solidFill>
                  <a:srgbClr val="0070C0"/>
                </a:solidFill>
                <a:latin typeface="Georgia" panose="02040502050405020303" pitchFamily="18" charset="0"/>
              </a:rPr>
            </a:br>
            <a:r>
              <a:rPr lang="en-GB" altLang="de-DE" sz="2800" b="1" dirty="0" err="1" smtClean="0">
                <a:solidFill>
                  <a:srgbClr val="0070C0"/>
                </a:solidFill>
                <a:latin typeface="Georgia" panose="02040502050405020303" pitchFamily="18" charset="0"/>
              </a:rPr>
              <a:t>Vetel</a:t>
            </a:r>
            <a:r>
              <a:rPr lang="en-GB" altLang="de-DE" sz="2800" b="1" dirty="0" smtClean="0">
                <a:solidFill>
                  <a:srgbClr val="0070C0"/>
                </a:solidFill>
                <a:latin typeface="Georgia" panose="02040502050405020303" pitchFamily="18" charset="0"/>
              </a:rPr>
              <a:t> </a:t>
            </a:r>
            <a:r>
              <a:rPr lang="en-GB" altLang="de-DE" sz="2800" b="1" dirty="0">
                <a:solidFill>
                  <a:srgbClr val="0070C0"/>
                </a:solidFill>
                <a:latin typeface="Georgia" panose="02040502050405020303" pitchFamily="18" charset="0"/>
              </a:rPr>
              <a:t>et al., 1999 </a:t>
            </a:r>
          </a:p>
        </p:txBody>
      </p:sp>
      <p:graphicFrame>
        <p:nvGraphicFramePr>
          <p:cNvPr id="13" name="Table 12"/>
          <p:cNvGraphicFramePr>
            <a:graphicFrameLocks noGrp="1"/>
          </p:cNvGraphicFramePr>
          <p:nvPr>
            <p:extLst>
              <p:ext uri="{D42A27DB-BD31-4B8C-83A1-F6EECF244321}">
                <p14:modId xmlns:p14="http://schemas.microsoft.com/office/powerpoint/2010/main" val="4208938353"/>
              </p:ext>
            </p:extLst>
          </p:nvPr>
        </p:nvGraphicFramePr>
        <p:xfrm>
          <a:off x="4198720" y="1801516"/>
          <a:ext cx="4465267" cy="2956371"/>
        </p:xfrm>
        <a:graphic>
          <a:graphicData uri="http://schemas.openxmlformats.org/drawingml/2006/table">
            <a:tbl>
              <a:tblPr/>
              <a:tblGrid>
                <a:gridCol w="1315576">
                  <a:extLst>
                    <a:ext uri="{9D8B030D-6E8A-4147-A177-3AD203B41FA5}">
                      <a16:colId xmlns="" xmlns:a16="http://schemas.microsoft.com/office/drawing/2014/main" val="20000"/>
                    </a:ext>
                  </a:extLst>
                </a:gridCol>
                <a:gridCol w="1724704">
                  <a:extLst>
                    <a:ext uri="{9D8B030D-6E8A-4147-A177-3AD203B41FA5}">
                      <a16:colId xmlns="" xmlns:a16="http://schemas.microsoft.com/office/drawing/2014/main" val="20001"/>
                    </a:ext>
                  </a:extLst>
                </a:gridCol>
                <a:gridCol w="1424987">
                  <a:extLst>
                    <a:ext uri="{9D8B030D-6E8A-4147-A177-3AD203B41FA5}">
                      <a16:colId xmlns="" xmlns:a16="http://schemas.microsoft.com/office/drawing/2014/main" val="20002"/>
                    </a:ext>
                  </a:extLst>
                </a:gridCol>
              </a:tblGrid>
              <a:tr h="455532">
                <a:tc>
                  <a:txBody>
                    <a:bodyPr/>
                    <a:lstStyle/>
                    <a:p>
                      <a:pPr algn="l"/>
                      <a:r>
                        <a:rPr lang="ru-RU" altLang="zh-CN" sz="1400" b="1" dirty="0">
                          <a:solidFill>
                            <a:srgbClr val="FFFFFF"/>
                          </a:solidFill>
                          <a:latin typeface="Georgia" panose="02040502050405020303" pitchFamily="18" charset="0"/>
                          <a:cs typeface="Arial" panose="020B0604020202020204" pitchFamily="34" charset="0"/>
                        </a:rPr>
                        <a:t>Критерии</a:t>
                      </a:r>
                      <a:endParaRPr lang="zh-CN" altLang="en-US" sz="1400" b="1" dirty="0">
                        <a:solidFill>
                          <a:srgbClr val="FFFFFF"/>
                        </a:solidFill>
                        <a:latin typeface="Georgia" panose="02040502050405020303" pitchFamily="18"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r>
                        <a:rPr lang="ru-RU" altLang="zh-CN" sz="1400" b="1" dirty="0">
                          <a:solidFill>
                            <a:srgbClr val="FFFFFF"/>
                          </a:solidFill>
                          <a:latin typeface="Georgia" panose="02040502050405020303" pitchFamily="18" charset="0"/>
                          <a:cs typeface="Arial" panose="020B0604020202020204" pitchFamily="34" charset="0"/>
                        </a:rPr>
                        <a:t>Рацекадотрил</a:t>
                      </a:r>
                      <a:endParaRPr lang="zh-CN" altLang="en-US" sz="1400" b="1" dirty="0">
                        <a:solidFill>
                          <a:srgbClr val="FFFFFF"/>
                        </a:solidFill>
                        <a:latin typeface="Georgia" panose="02040502050405020303" pitchFamily="18"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r>
                        <a:rPr lang="ru-RU" altLang="zh-CN" sz="1400" b="1" dirty="0">
                          <a:solidFill>
                            <a:srgbClr val="FFFFFF"/>
                          </a:solidFill>
                          <a:latin typeface="Georgia" panose="02040502050405020303" pitchFamily="18" charset="0"/>
                          <a:cs typeface="Arial" panose="020B0604020202020204" pitchFamily="34" charset="0"/>
                        </a:rPr>
                        <a:t>Лоперамид</a:t>
                      </a:r>
                      <a:endParaRPr lang="zh-CN" altLang="en-US" sz="1400" b="1" dirty="0">
                        <a:solidFill>
                          <a:srgbClr val="FFFFFF"/>
                        </a:solidFill>
                        <a:latin typeface="Georgia" panose="02040502050405020303" pitchFamily="18"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20608">
                <a:tc>
                  <a:txBody>
                    <a:bodyPr/>
                    <a:lstStyle/>
                    <a:p>
                      <a:pPr algn="l"/>
                      <a:r>
                        <a:rPr lang="ru-RU" altLang="zh-CN" sz="1400" dirty="0">
                          <a:solidFill>
                            <a:srgbClr val="000000"/>
                          </a:solidFill>
                          <a:latin typeface="Georgia" panose="02040502050405020303" pitchFamily="18" charset="0"/>
                          <a:cs typeface="Arial" panose="020B0604020202020204" pitchFamily="34" charset="0"/>
                        </a:rPr>
                        <a:t>Продолжи-тельность</a:t>
                      </a:r>
                      <a:r>
                        <a:rPr lang="ru-RU" altLang="zh-CN" sz="1400" baseline="0" dirty="0">
                          <a:solidFill>
                            <a:srgbClr val="000000"/>
                          </a:solidFill>
                          <a:latin typeface="Georgia" panose="02040502050405020303" pitchFamily="18" charset="0"/>
                          <a:cs typeface="Arial" panose="020B0604020202020204" pitchFamily="34" charset="0"/>
                        </a:rPr>
                        <a:t> диареи</a:t>
                      </a:r>
                      <a:endParaRPr lang="zh-CN" altLang="en-US" sz="1400"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algn="ctr"/>
                      <a:r>
                        <a:rPr lang="en-US" altLang="zh-CN" sz="1400" dirty="0">
                          <a:solidFill>
                            <a:srgbClr val="000000"/>
                          </a:solidFill>
                          <a:latin typeface="Georgia" panose="02040502050405020303" pitchFamily="18" charset="0"/>
                          <a:cs typeface="Arial" panose="020B0604020202020204" pitchFamily="34" charset="0"/>
                        </a:rPr>
                        <a:t>14,9±2,0</a:t>
                      </a:r>
                      <a:r>
                        <a:rPr lang="ru-RU" altLang="zh-CN" sz="1400" dirty="0">
                          <a:solidFill>
                            <a:srgbClr val="000000"/>
                          </a:solidFill>
                          <a:latin typeface="Georgia" panose="02040502050405020303" pitchFamily="18" charset="0"/>
                          <a:cs typeface="Arial" panose="020B0604020202020204" pitchFamily="34" charset="0"/>
                        </a:rPr>
                        <a:t>ч</a:t>
                      </a:r>
                      <a:endParaRPr lang="zh-CN" altLang="en-US" sz="1400"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algn="ctr"/>
                      <a:r>
                        <a:rPr lang="en-US" altLang="zh-CN" sz="1400" dirty="0">
                          <a:solidFill>
                            <a:srgbClr val="000000"/>
                          </a:solidFill>
                          <a:latin typeface="Georgia" panose="02040502050405020303" pitchFamily="18" charset="0"/>
                          <a:cs typeface="Arial" panose="020B0604020202020204" pitchFamily="34" charset="0"/>
                        </a:rPr>
                        <a:t>13,7±2,2</a:t>
                      </a:r>
                      <a:r>
                        <a:rPr lang="ru-RU" altLang="zh-CN" sz="1400" dirty="0">
                          <a:solidFill>
                            <a:srgbClr val="000000"/>
                          </a:solidFill>
                          <a:latin typeface="Georgia" panose="02040502050405020303" pitchFamily="18" charset="0"/>
                          <a:cs typeface="Arial" panose="020B0604020202020204" pitchFamily="34" charset="0"/>
                        </a:rPr>
                        <a:t>ч</a:t>
                      </a:r>
                      <a:endParaRPr lang="zh-CN" altLang="en-US" sz="1400"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extLst>
                  <a:ext uri="{0D108BD9-81ED-4DB2-BD59-A6C34878D82A}">
                    <a16:rowId xmlns="" xmlns:a16="http://schemas.microsoft.com/office/drawing/2014/main" val="10001"/>
                  </a:ext>
                </a:extLst>
              </a:tr>
              <a:tr h="611079">
                <a:tc>
                  <a:txBody>
                    <a:bodyPr/>
                    <a:lstStyle/>
                    <a:p>
                      <a:pPr algn="l"/>
                      <a:r>
                        <a:rPr lang="ru-RU" altLang="zh-CN" sz="1400" dirty="0">
                          <a:solidFill>
                            <a:srgbClr val="000000"/>
                          </a:solidFill>
                          <a:latin typeface="Georgia" panose="02040502050405020303" pitchFamily="18" charset="0"/>
                          <a:cs typeface="Arial" panose="020B0604020202020204" pitchFamily="34" charset="0"/>
                        </a:rPr>
                        <a:t>Количество</a:t>
                      </a:r>
                      <a:r>
                        <a:rPr lang="ru-RU" altLang="zh-CN" sz="1400" baseline="0" dirty="0">
                          <a:solidFill>
                            <a:srgbClr val="000000"/>
                          </a:solidFill>
                          <a:latin typeface="Georgia" panose="02040502050405020303" pitchFamily="18" charset="0"/>
                          <a:cs typeface="Arial" panose="020B0604020202020204" pitchFamily="34" charset="0"/>
                        </a:rPr>
                        <a:t> стула</a:t>
                      </a:r>
                      <a:endParaRPr lang="zh-CN" altLang="en-US" sz="1400"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algn="ctr"/>
                      <a:r>
                        <a:rPr lang="en-US" altLang="zh-CN" sz="1400" dirty="0">
                          <a:solidFill>
                            <a:srgbClr val="000000"/>
                          </a:solidFill>
                          <a:latin typeface="Georgia" panose="02040502050405020303" pitchFamily="18" charset="0"/>
                          <a:cs typeface="Arial" panose="020B0604020202020204" pitchFamily="34" charset="0"/>
                        </a:rPr>
                        <a:t>3,5±0,5</a:t>
                      </a:r>
                      <a:endParaRPr lang="zh-CN" altLang="en-US" sz="1400"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algn="ctr"/>
                      <a:r>
                        <a:rPr lang="en-US" altLang="zh-CN" sz="1400" dirty="0">
                          <a:solidFill>
                            <a:srgbClr val="000000"/>
                          </a:solidFill>
                          <a:latin typeface="Georgia" panose="02040502050405020303" pitchFamily="18" charset="0"/>
                          <a:cs typeface="Arial" panose="020B0604020202020204" pitchFamily="34" charset="0"/>
                        </a:rPr>
                        <a:t>2,9±0,4</a:t>
                      </a:r>
                      <a:endParaRPr lang="zh-CN" altLang="en-US" sz="1400"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extLst>
                  <a:ext uri="{0D108BD9-81ED-4DB2-BD59-A6C34878D82A}">
                    <a16:rowId xmlns="" xmlns:a16="http://schemas.microsoft.com/office/drawing/2014/main" val="10002"/>
                  </a:ext>
                </a:extLst>
              </a:tr>
              <a:tr h="944844">
                <a:tc>
                  <a:txBody>
                    <a:bodyPr/>
                    <a:lstStyle/>
                    <a:p>
                      <a:pPr algn="l"/>
                      <a:r>
                        <a:rPr lang="ru-RU" altLang="zh-CN" sz="1400" dirty="0">
                          <a:solidFill>
                            <a:srgbClr val="000000"/>
                          </a:solidFill>
                          <a:latin typeface="Georgia" panose="02040502050405020303" pitchFamily="18" charset="0"/>
                          <a:cs typeface="Arial" panose="020B0604020202020204" pitchFamily="34" charset="0"/>
                        </a:rPr>
                        <a:t>Эффектив-ность по визуальной аналоговой шкале</a:t>
                      </a:r>
                      <a:endParaRPr lang="zh-CN" altLang="en-US" sz="1400"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algn="ctr"/>
                      <a:r>
                        <a:rPr lang="en-US" altLang="zh-CN" sz="1400" dirty="0">
                          <a:solidFill>
                            <a:srgbClr val="000000"/>
                          </a:solidFill>
                          <a:latin typeface="Georgia" panose="02040502050405020303" pitchFamily="18" charset="0"/>
                          <a:cs typeface="Arial" panose="020B0604020202020204" pitchFamily="34" charset="0"/>
                        </a:rPr>
                        <a:t>83,7±2,1</a:t>
                      </a:r>
                      <a:endParaRPr lang="zh-CN" altLang="en-US" sz="1400"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algn="ctr"/>
                      <a:r>
                        <a:rPr lang="en-US" altLang="zh-CN" sz="1400" dirty="0">
                          <a:solidFill>
                            <a:srgbClr val="000000"/>
                          </a:solidFill>
                          <a:latin typeface="Georgia" panose="02040502050405020303" pitchFamily="18" charset="0"/>
                          <a:cs typeface="Arial" panose="020B0604020202020204" pitchFamily="34" charset="0"/>
                        </a:rPr>
                        <a:t>82,2±2,3</a:t>
                      </a:r>
                      <a:endParaRPr lang="zh-CN" altLang="en-US" sz="1400"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extLst>
                  <a:ext uri="{0D108BD9-81ED-4DB2-BD59-A6C34878D82A}">
                    <a16:rowId xmlns="" xmlns:a16="http://schemas.microsoft.com/office/drawing/2014/main" val="10003"/>
                  </a:ext>
                </a:extLst>
              </a:tr>
            </a:tbl>
          </a:graphicData>
        </a:graphic>
      </p:graphicFrame>
      <p:sp>
        <p:nvSpPr>
          <p:cNvPr id="115737" name="TextBox 13"/>
          <p:cNvSpPr txBox="1">
            <a:spLocks noChangeArrowheads="1"/>
          </p:cNvSpPr>
          <p:nvPr/>
        </p:nvSpPr>
        <p:spPr bwMode="auto">
          <a:xfrm>
            <a:off x="515851" y="6553200"/>
            <a:ext cx="314801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900" dirty="0">
                <a:solidFill>
                  <a:schemeClr val="bg1"/>
                </a:solidFill>
              </a:rPr>
              <a:t>1.	Vetel JM et al, </a:t>
            </a:r>
            <a:r>
              <a:rPr lang="en-US" altLang="de-DE" sz="900" i="1" dirty="0">
                <a:solidFill>
                  <a:schemeClr val="bg1"/>
                </a:solidFill>
              </a:rPr>
              <a:t>Aliment Pharmacol Ther.</a:t>
            </a:r>
            <a:r>
              <a:rPr lang="en-US" altLang="de-DE" sz="900" dirty="0">
                <a:solidFill>
                  <a:schemeClr val="bg1"/>
                </a:solidFill>
              </a:rPr>
              <a:t>1999;13(6):21-26</a:t>
            </a:r>
            <a:endParaRPr lang="en-US" altLang="de-DE" sz="900" i="1" dirty="0">
              <a:solidFill>
                <a:schemeClr val="bg1"/>
              </a:solidFill>
            </a:endParaRPr>
          </a:p>
        </p:txBody>
      </p:sp>
      <p:grpSp>
        <p:nvGrpSpPr>
          <p:cNvPr id="115738" name="Group 2047"/>
          <p:cNvGrpSpPr>
            <a:grpSpLocks/>
          </p:cNvGrpSpPr>
          <p:nvPr/>
        </p:nvGrpSpPr>
        <p:grpSpPr bwMode="auto">
          <a:xfrm>
            <a:off x="459711" y="1852613"/>
            <a:ext cx="4101177" cy="3792526"/>
            <a:chOff x="309900" y="1742331"/>
            <a:chExt cx="4103812" cy="3792456"/>
          </a:xfrm>
        </p:grpSpPr>
        <p:cxnSp>
          <p:nvCxnSpPr>
            <p:cNvPr id="115741" name="Straight Connector 2"/>
            <p:cNvCxnSpPr>
              <a:cxnSpLocks noChangeShapeType="1"/>
            </p:cNvCxnSpPr>
            <p:nvPr/>
          </p:nvCxnSpPr>
          <p:spPr bwMode="auto">
            <a:xfrm>
              <a:off x="946150" y="1816100"/>
              <a:ext cx="0" cy="32369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42" name="Straight Connector 4"/>
            <p:cNvCxnSpPr>
              <a:cxnSpLocks noChangeShapeType="1"/>
            </p:cNvCxnSpPr>
            <p:nvPr/>
          </p:nvCxnSpPr>
          <p:spPr bwMode="auto">
            <a:xfrm>
              <a:off x="946150" y="5053013"/>
              <a:ext cx="335915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43" name="Straight Connector 6"/>
            <p:cNvCxnSpPr>
              <a:cxnSpLocks noChangeShapeType="1"/>
            </p:cNvCxnSpPr>
            <p:nvPr/>
          </p:nvCxnSpPr>
          <p:spPr bwMode="auto">
            <a:xfrm>
              <a:off x="872998" y="181610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44" name="Straight Connector 15"/>
            <p:cNvCxnSpPr>
              <a:cxnSpLocks noChangeShapeType="1"/>
            </p:cNvCxnSpPr>
            <p:nvPr/>
          </p:nvCxnSpPr>
          <p:spPr bwMode="auto">
            <a:xfrm>
              <a:off x="872998" y="2136775"/>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45" name="Straight Connector 16"/>
            <p:cNvCxnSpPr>
              <a:cxnSpLocks noChangeShapeType="1"/>
            </p:cNvCxnSpPr>
            <p:nvPr/>
          </p:nvCxnSpPr>
          <p:spPr bwMode="auto">
            <a:xfrm>
              <a:off x="872998" y="245745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46" name="Straight Connector 17"/>
            <p:cNvCxnSpPr>
              <a:cxnSpLocks noChangeShapeType="1"/>
            </p:cNvCxnSpPr>
            <p:nvPr/>
          </p:nvCxnSpPr>
          <p:spPr bwMode="auto">
            <a:xfrm>
              <a:off x="872998" y="2771775"/>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47" name="Straight Connector 18"/>
            <p:cNvCxnSpPr>
              <a:cxnSpLocks noChangeShapeType="1"/>
            </p:cNvCxnSpPr>
            <p:nvPr/>
          </p:nvCxnSpPr>
          <p:spPr bwMode="auto">
            <a:xfrm>
              <a:off x="872998" y="309245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48" name="Straight Connector 19"/>
            <p:cNvCxnSpPr>
              <a:cxnSpLocks noChangeShapeType="1"/>
            </p:cNvCxnSpPr>
            <p:nvPr/>
          </p:nvCxnSpPr>
          <p:spPr bwMode="auto">
            <a:xfrm>
              <a:off x="872998" y="340995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49" name="Straight Connector 20"/>
            <p:cNvCxnSpPr>
              <a:cxnSpLocks noChangeShapeType="1"/>
            </p:cNvCxnSpPr>
            <p:nvPr/>
          </p:nvCxnSpPr>
          <p:spPr bwMode="auto">
            <a:xfrm>
              <a:off x="872998" y="372745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50" name="Straight Connector 21"/>
            <p:cNvCxnSpPr>
              <a:cxnSpLocks noChangeShapeType="1"/>
            </p:cNvCxnSpPr>
            <p:nvPr/>
          </p:nvCxnSpPr>
          <p:spPr bwMode="auto">
            <a:xfrm>
              <a:off x="872998" y="4048125"/>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51" name="Straight Connector 22"/>
            <p:cNvCxnSpPr>
              <a:cxnSpLocks noChangeShapeType="1"/>
            </p:cNvCxnSpPr>
            <p:nvPr/>
          </p:nvCxnSpPr>
          <p:spPr bwMode="auto">
            <a:xfrm>
              <a:off x="872998" y="436880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52" name="Straight Connector 23"/>
            <p:cNvCxnSpPr>
              <a:cxnSpLocks noChangeShapeType="1"/>
            </p:cNvCxnSpPr>
            <p:nvPr/>
          </p:nvCxnSpPr>
          <p:spPr bwMode="auto">
            <a:xfrm>
              <a:off x="872998" y="468630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53" name="Straight Connector 24"/>
            <p:cNvCxnSpPr>
              <a:cxnSpLocks noChangeShapeType="1"/>
            </p:cNvCxnSpPr>
            <p:nvPr/>
          </p:nvCxnSpPr>
          <p:spPr bwMode="auto">
            <a:xfrm>
              <a:off x="872998" y="500380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54" name="Straight Connector 25"/>
            <p:cNvCxnSpPr>
              <a:cxnSpLocks noChangeShapeType="1"/>
            </p:cNvCxnSpPr>
            <p:nvPr/>
          </p:nvCxnSpPr>
          <p:spPr bwMode="auto">
            <a:xfrm rot="-5400000">
              <a:off x="999998" y="5092764"/>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55" name="Straight Connector 26"/>
            <p:cNvCxnSpPr>
              <a:cxnSpLocks noChangeShapeType="1"/>
            </p:cNvCxnSpPr>
            <p:nvPr/>
          </p:nvCxnSpPr>
          <p:spPr bwMode="auto">
            <a:xfrm rot="-5400000">
              <a:off x="1323848" y="5092828"/>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56" name="Straight Connector 27"/>
            <p:cNvCxnSpPr>
              <a:cxnSpLocks noChangeShapeType="1"/>
            </p:cNvCxnSpPr>
            <p:nvPr/>
          </p:nvCxnSpPr>
          <p:spPr bwMode="auto">
            <a:xfrm rot="-5400000">
              <a:off x="1654048" y="5092892"/>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57" name="Straight Connector 28"/>
            <p:cNvCxnSpPr>
              <a:cxnSpLocks noChangeShapeType="1"/>
            </p:cNvCxnSpPr>
            <p:nvPr/>
          </p:nvCxnSpPr>
          <p:spPr bwMode="auto">
            <a:xfrm rot="-5400000">
              <a:off x="1981073" y="5092956"/>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58" name="Straight Connector 29"/>
            <p:cNvCxnSpPr>
              <a:cxnSpLocks noChangeShapeType="1"/>
            </p:cNvCxnSpPr>
            <p:nvPr/>
          </p:nvCxnSpPr>
          <p:spPr bwMode="auto">
            <a:xfrm rot="-5400000">
              <a:off x="2308098" y="509302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59" name="Straight Connector 30"/>
            <p:cNvCxnSpPr>
              <a:cxnSpLocks noChangeShapeType="1"/>
            </p:cNvCxnSpPr>
            <p:nvPr/>
          </p:nvCxnSpPr>
          <p:spPr bwMode="auto">
            <a:xfrm rot="-5400000">
              <a:off x="2635123" y="5093084"/>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60" name="Straight Connector 31"/>
            <p:cNvCxnSpPr>
              <a:cxnSpLocks noChangeShapeType="1"/>
            </p:cNvCxnSpPr>
            <p:nvPr/>
          </p:nvCxnSpPr>
          <p:spPr bwMode="auto">
            <a:xfrm rot="-5400000">
              <a:off x="2965323" y="5093148"/>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61" name="Straight Connector 32"/>
            <p:cNvCxnSpPr>
              <a:cxnSpLocks noChangeShapeType="1"/>
            </p:cNvCxnSpPr>
            <p:nvPr/>
          </p:nvCxnSpPr>
          <p:spPr bwMode="auto">
            <a:xfrm rot="-5400000">
              <a:off x="3289173" y="5093212"/>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62" name="Straight Connector 33"/>
            <p:cNvCxnSpPr>
              <a:cxnSpLocks noChangeShapeType="1"/>
            </p:cNvCxnSpPr>
            <p:nvPr/>
          </p:nvCxnSpPr>
          <p:spPr bwMode="auto">
            <a:xfrm rot="-5400000">
              <a:off x="3619373" y="5093276"/>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63" name="Straight Connector 34"/>
            <p:cNvCxnSpPr>
              <a:cxnSpLocks noChangeShapeType="1"/>
            </p:cNvCxnSpPr>
            <p:nvPr/>
          </p:nvCxnSpPr>
          <p:spPr bwMode="auto">
            <a:xfrm rot="-5400000">
              <a:off x="3946398" y="509334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5764" name="Straight Connector 35"/>
            <p:cNvCxnSpPr>
              <a:cxnSpLocks noChangeShapeType="1"/>
            </p:cNvCxnSpPr>
            <p:nvPr/>
          </p:nvCxnSpPr>
          <p:spPr bwMode="auto">
            <a:xfrm rot="-5400000">
              <a:off x="4270248" y="5093404"/>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15765" name="TextBox 31"/>
            <p:cNvSpPr txBox="1">
              <a:spLocks noChangeArrowheads="1"/>
            </p:cNvSpPr>
            <p:nvPr/>
          </p:nvSpPr>
          <p:spPr bwMode="auto">
            <a:xfrm>
              <a:off x="749944" y="4926856"/>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0</a:t>
              </a:r>
              <a:endParaRPr lang="en-IN" altLang="de-DE" sz="1000" dirty="0">
                <a:solidFill>
                  <a:srgbClr val="000000"/>
                </a:solidFill>
              </a:endParaRPr>
            </a:p>
          </p:txBody>
        </p:sp>
        <p:sp>
          <p:nvSpPr>
            <p:cNvPr id="115766" name="TextBox 31"/>
            <p:cNvSpPr txBox="1">
              <a:spLocks noChangeArrowheads="1"/>
            </p:cNvSpPr>
            <p:nvPr/>
          </p:nvSpPr>
          <p:spPr bwMode="auto">
            <a:xfrm>
              <a:off x="679412" y="460935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10</a:t>
              </a:r>
              <a:endParaRPr lang="en-IN" altLang="de-DE" sz="1000" dirty="0">
                <a:solidFill>
                  <a:srgbClr val="000000"/>
                </a:solidFill>
              </a:endParaRPr>
            </a:p>
          </p:txBody>
        </p:sp>
        <p:sp>
          <p:nvSpPr>
            <p:cNvPr id="115767" name="TextBox 31"/>
            <p:cNvSpPr txBox="1">
              <a:spLocks noChangeArrowheads="1"/>
            </p:cNvSpPr>
            <p:nvPr/>
          </p:nvSpPr>
          <p:spPr bwMode="auto">
            <a:xfrm>
              <a:off x="679412" y="428868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20</a:t>
              </a:r>
              <a:endParaRPr lang="en-IN" altLang="de-DE" sz="1000" dirty="0">
                <a:solidFill>
                  <a:srgbClr val="000000"/>
                </a:solidFill>
              </a:endParaRPr>
            </a:p>
          </p:txBody>
        </p:sp>
        <p:sp>
          <p:nvSpPr>
            <p:cNvPr id="115768" name="TextBox 31"/>
            <p:cNvSpPr txBox="1">
              <a:spLocks noChangeArrowheads="1"/>
            </p:cNvSpPr>
            <p:nvPr/>
          </p:nvSpPr>
          <p:spPr bwMode="auto">
            <a:xfrm>
              <a:off x="679412" y="397118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30</a:t>
              </a:r>
              <a:endParaRPr lang="en-IN" altLang="de-DE" sz="1000" dirty="0">
                <a:solidFill>
                  <a:srgbClr val="000000"/>
                </a:solidFill>
              </a:endParaRPr>
            </a:p>
          </p:txBody>
        </p:sp>
        <p:sp>
          <p:nvSpPr>
            <p:cNvPr id="115769" name="TextBox 31"/>
            <p:cNvSpPr txBox="1">
              <a:spLocks noChangeArrowheads="1"/>
            </p:cNvSpPr>
            <p:nvPr/>
          </p:nvSpPr>
          <p:spPr bwMode="auto">
            <a:xfrm>
              <a:off x="679412" y="365050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40</a:t>
              </a:r>
              <a:endParaRPr lang="en-IN" altLang="de-DE" sz="1000" dirty="0">
                <a:solidFill>
                  <a:srgbClr val="000000"/>
                </a:solidFill>
              </a:endParaRPr>
            </a:p>
          </p:txBody>
        </p:sp>
        <p:sp>
          <p:nvSpPr>
            <p:cNvPr id="115770" name="TextBox 31"/>
            <p:cNvSpPr txBox="1">
              <a:spLocks noChangeArrowheads="1"/>
            </p:cNvSpPr>
            <p:nvPr/>
          </p:nvSpPr>
          <p:spPr bwMode="auto">
            <a:xfrm>
              <a:off x="679412" y="333300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50</a:t>
              </a:r>
              <a:endParaRPr lang="en-IN" altLang="de-DE" sz="1000" dirty="0">
                <a:solidFill>
                  <a:srgbClr val="000000"/>
                </a:solidFill>
              </a:endParaRPr>
            </a:p>
          </p:txBody>
        </p:sp>
        <p:sp>
          <p:nvSpPr>
            <p:cNvPr id="115771" name="TextBox 31"/>
            <p:cNvSpPr txBox="1">
              <a:spLocks noChangeArrowheads="1"/>
            </p:cNvSpPr>
            <p:nvPr/>
          </p:nvSpPr>
          <p:spPr bwMode="auto">
            <a:xfrm>
              <a:off x="679412" y="301550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60</a:t>
              </a:r>
              <a:endParaRPr lang="en-IN" altLang="de-DE" sz="1000" dirty="0">
                <a:solidFill>
                  <a:srgbClr val="000000"/>
                </a:solidFill>
              </a:endParaRPr>
            </a:p>
          </p:txBody>
        </p:sp>
        <p:sp>
          <p:nvSpPr>
            <p:cNvPr id="115772" name="TextBox 31"/>
            <p:cNvSpPr txBox="1">
              <a:spLocks noChangeArrowheads="1"/>
            </p:cNvSpPr>
            <p:nvPr/>
          </p:nvSpPr>
          <p:spPr bwMode="auto">
            <a:xfrm>
              <a:off x="679412" y="269800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70</a:t>
              </a:r>
              <a:endParaRPr lang="en-IN" altLang="de-DE" sz="1000" dirty="0">
                <a:solidFill>
                  <a:srgbClr val="000000"/>
                </a:solidFill>
              </a:endParaRPr>
            </a:p>
          </p:txBody>
        </p:sp>
        <p:sp>
          <p:nvSpPr>
            <p:cNvPr id="115773" name="TextBox 31"/>
            <p:cNvSpPr txBox="1">
              <a:spLocks noChangeArrowheads="1"/>
            </p:cNvSpPr>
            <p:nvPr/>
          </p:nvSpPr>
          <p:spPr bwMode="auto">
            <a:xfrm>
              <a:off x="679412" y="238050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80</a:t>
              </a:r>
              <a:endParaRPr lang="en-IN" altLang="de-DE" sz="1000" dirty="0">
                <a:solidFill>
                  <a:srgbClr val="000000"/>
                </a:solidFill>
              </a:endParaRPr>
            </a:p>
          </p:txBody>
        </p:sp>
        <p:sp>
          <p:nvSpPr>
            <p:cNvPr id="115774" name="TextBox 31"/>
            <p:cNvSpPr txBox="1">
              <a:spLocks noChangeArrowheads="1"/>
            </p:cNvSpPr>
            <p:nvPr/>
          </p:nvSpPr>
          <p:spPr bwMode="auto">
            <a:xfrm>
              <a:off x="679412" y="206300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90</a:t>
              </a:r>
              <a:endParaRPr lang="en-IN" altLang="de-DE" sz="1000" dirty="0">
                <a:solidFill>
                  <a:srgbClr val="000000"/>
                </a:solidFill>
              </a:endParaRPr>
            </a:p>
          </p:txBody>
        </p:sp>
        <p:sp>
          <p:nvSpPr>
            <p:cNvPr id="115775" name="TextBox 31"/>
            <p:cNvSpPr txBox="1">
              <a:spLocks noChangeArrowheads="1"/>
            </p:cNvSpPr>
            <p:nvPr/>
          </p:nvSpPr>
          <p:spPr bwMode="auto">
            <a:xfrm>
              <a:off x="608880" y="1742331"/>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100</a:t>
              </a:r>
              <a:endParaRPr lang="en-IN" altLang="de-DE" sz="1000" dirty="0">
                <a:solidFill>
                  <a:srgbClr val="000000"/>
                </a:solidFill>
              </a:endParaRPr>
            </a:p>
          </p:txBody>
        </p:sp>
        <p:sp>
          <p:nvSpPr>
            <p:cNvPr id="115776" name="TextBox 31"/>
            <p:cNvSpPr txBox="1">
              <a:spLocks noChangeArrowheads="1"/>
            </p:cNvSpPr>
            <p:nvPr/>
          </p:nvSpPr>
          <p:spPr bwMode="auto">
            <a:xfrm>
              <a:off x="1001308" y="5153769"/>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0</a:t>
              </a:r>
              <a:endParaRPr lang="en-IN" altLang="de-DE" sz="1000" dirty="0">
                <a:solidFill>
                  <a:srgbClr val="000000"/>
                </a:solidFill>
              </a:endParaRPr>
            </a:p>
          </p:txBody>
        </p:sp>
        <p:sp>
          <p:nvSpPr>
            <p:cNvPr id="115777" name="TextBox 31"/>
            <p:cNvSpPr txBox="1">
              <a:spLocks noChangeArrowheads="1"/>
            </p:cNvSpPr>
            <p:nvPr/>
          </p:nvSpPr>
          <p:spPr bwMode="auto">
            <a:xfrm>
              <a:off x="1290001" y="515376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10</a:t>
              </a:r>
              <a:endParaRPr lang="en-IN" altLang="de-DE" sz="1000" dirty="0">
                <a:solidFill>
                  <a:srgbClr val="000000"/>
                </a:solidFill>
              </a:endParaRPr>
            </a:p>
          </p:txBody>
        </p:sp>
        <p:sp>
          <p:nvSpPr>
            <p:cNvPr id="115778" name="TextBox 31"/>
            <p:cNvSpPr txBox="1">
              <a:spLocks noChangeArrowheads="1"/>
            </p:cNvSpPr>
            <p:nvPr/>
          </p:nvSpPr>
          <p:spPr bwMode="auto">
            <a:xfrm>
              <a:off x="1613960" y="515376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20</a:t>
              </a:r>
              <a:endParaRPr lang="en-IN" altLang="de-DE" sz="1000" dirty="0">
                <a:solidFill>
                  <a:srgbClr val="000000"/>
                </a:solidFill>
              </a:endParaRPr>
            </a:p>
          </p:txBody>
        </p:sp>
        <p:sp>
          <p:nvSpPr>
            <p:cNvPr id="115779" name="TextBox 31"/>
            <p:cNvSpPr txBox="1">
              <a:spLocks noChangeArrowheads="1"/>
            </p:cNvSpPr>
            <p:nvPr/>
          </p:nvSpPr>
          <p:spPr bwMode="auto">
            <a:xfrm>
              <a:off x="1941094" y="515376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30</a:t>
              </a:r>
              <a:endParaRPr lang="en-IN" altLang="de-DE" sz="1000" dirty="0">
                <a:solidFill>
                  <a:srgbClr val="000000"/>
                </a:solidFill>
              </a:endParaRPr>
            </a:p>
          </p:txBody>
        </p:sp>
        <p:sp>
          <p:nvSpPr>
            <p:cNvPr id="115780" name="TextBox 31"/>
            <p:cNvSpPr txBox="1">
              <a:spLocks noChangeArrowheads="1"/>
            </p:cNvSpPr>
            <p:nvPr/>
          </p:nvSpPr>
          <p:spPr bwMode="auto">
            <a:xfrm>
              <a:off x="2271403" y="515376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40</a:t>
              </a:r>
              <a:endParaRPr lang="en-IN" altLang="de-DE" sz="1000" dirty="0">
                <a:solidFill>
                  <a:srgbClr val="000000"/>
                </a:solidFill>
              </a:endParaRPr>
            </a:p>
          </p:txBody>
        </p:sp>
        <p:sp>
          <p:nvSpPr>
            <p:cNvPr id="115781" name="TextBox 31"/>
            <p:cNvSpPr txBox="1">
              <a:spLocks noChangeArrowheads="1"/>
            </p:cNvSpPr>
            <p:nvPr/>
          </p:nvSpPr>
          <p:spPr bwMode="auto">
            <a:xfrm>
              <a:off x="2601712" y="515376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50</a:t>
              </a:r>
              <a:endParaRPr lang="en-IN" altLang="de-DE" sz="1000" dirty="0">
                <a:solidFill>
                  <a:srgbClr val="000000"/>
                </a:solidFill>
              </a:endParaRPr>
            </a:p>
          </p:txBody>
        </p:sp>
        <p:sp>
          <p:nvSpPr>
            <p:cNvPr id="115782" name="TextBox 31"/>
            <p:cNvSpPr txBox="1">
              <a:spLocks noChangeArrowheads="1"/>
            </p:cNvSpPr>
            <p:nvPr/>
          </p:nvSpPr>
          <p:spPr bwMode="auto">
            <a:xfrm>
              <a:off x="2932021" y="515376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60</a:t>
              </a:r>
              <a:endParaRPr lang="en-IN" altLang="de-DE" sz="1000" dirty="0">
                <a:solidFill>
                  <a:srgbClr val="000000"/>
                </a:solidFill>
              </a:endParaRPr>
            </a:p>
          </p:txBody>
        </p:sp>
        <p:sp>
          <p:nvSpPr>
            <p:cNvPr id="115783" name="TextBox 31"/>
            <p:cNvSpPr txBox="1">
              <a:spLocks noChangeArrowheads="1"/>
            </p:cNvSpPr>
            <p:nvPr/>
          </p:nvSpPr>
          <p:spPr bwMode="auto">
            <a:xfrm>
              <a:off x="3255980" y="515376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70</a:t>
              </a:r>
              <a:endParaRPr lang="en-IN" altLang="de-DE" sz="1000" dirty="0">
                <a:solidFill>
                  <a:srgbClr val="000000"/>
                </a:solidFill>
              </a:endParaRPr>
            </a:p>
          </p:txBody>
        </p:sp>
        <p:sp>
          <p:nvSpPr>
            <p:cNvPr id="115784" name="TextBox 31"/>
            <p:cNvSpPr txBox="1">
              <a:spLocks noChangeArrowheads="1"/>
            </p:cNvSpPr>
            <p:nvPr/>
          </p:nvSpPr>
          <p:spPr bwMode="auto">
            <a:xfrm>
              <a:off x="3583114" y="515376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80</a:t>
              </a:r>
              <a:endParaRPr lang="en-IN" altLang="de-DE" sz="1000" dirty="0">
                <a:solidFill>
                  <a:srgbClr val="000000"/>
                </a:solidFill>
              </a:endParaRPr>
            </a:p>
          </p:txBody>
        </p:sp>
        <p:sp>
          <p:nvSpPr>
            <p:cNvPr id="115785" name="TextBox 31"/>
            <p:cNvSpPr txBox="1">
              <a:spLocks noChangeArrowheads="1"/>
            </p:cNvSpPr>
            <p:nvPr/>
          </p:nvSpPr>
          <p:spPr bwMode="auto">
            <a:xfrm>
              <a:off x="3910248" y="515376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90</a:t>
              </a:r>
              <a:endParaRPr lang="en-IN" altLang="de-DE" sz="1000" dirty="0">
                <a:solidFill>
                  <a:srgbClr val="000000"/>
                </a:solidFill>
              </a:endParaRPr>
            </a:p>
          </p:txBody>
        </p:sp>
        <p:sp>
          <p:nvSpPr>
            <p:cNvPr id="115786" name="TextBox 31"/>
            <p:cNvSpPr txBox="1">
              <a:spLocks noChangeArrowheads="1"/>
            </p:cNvSpPr>
            <p:nvPr/>
          </p:nvSpPr>
          <p:spPr bwMode="auto">
            <a:xfrm>
              <a:off x="4202116" y="5153769"/>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100</a:t>
              </a:r>
              <a:endParaRPr lang="en-IN" altLang="de-DE" sz="1000" dirty="0">
                <a:solidFill>
                  <a:srgbClr val="000000"/>
                </a:solidFill>
              </a:endParaRPr>
            </a:p>
          </p:txBody>
        </p:sp>
        <p:sp>
          <p:nvSpPr>
            <p:cNvPr id="115787" name="Freeform 10"/>
            <p:cNvSpPr>
              <a:spLocks/>
            </p:cNvSpPr>
            <p:nvPr/>
          </p:nvSpPr>
          <p:spPr bwMode="auto">
            <a:xfrm>
              <a:off x="1041399" y="2419350"/>
              <a:ext cx="2544763" cy="2552700"/>
            </a:xfrm>
            <a:custGeom>
              <a:avLst/>
              <a:gdLst>
                <a:gd name="T0" fmla="*/ 12700 w 2544763"/>
                <a:gd name="T1" fmla="*/ 349250 h 2552700"/>
                <a:gd name="T2" fmla="*/ 46037 w 2544763"/>
                <a:gd name="T3" fmla="*/ 505619 h 2552700"/>
                <a:gd name="T4" fmla="*/ 57150 w 2544763"/>
                <a:gd name="T5" fmla="*/ 552450 h 2552700"/>
                <a:gd name="T6" fmla="*/ 101600 w 2544763"/>
                <a:gd name="T7" fmla="*/ 641350 h 2552700"/>
                <a:gd name="T8" fmla="*/ 120650 w 2544763"/>
                <a:gd name="T9" fmla="*/ 692150 h 2552700"/>
                <a:gd name="T10" fmla="*/ 134938 w 2544763"/>
                <a:gd name="T11" fmla="*/ 795338 h 2552700"/>
                <a:gd name="T12" fmla="*/ 165100 w 2544763"/>
                <a:gd name="T13" fmla="*/ 895350 h 2552700"/>
                <a:gd name="T14" fmla="*/ 177800 w 2544763"/>
                <a:gd name="T15" fmla="*/ 958850 h 2552700"/>
                <a:gd name="T16" fmla="*/ 196850 w 2544763"/>
                <a:gd name="T17" fmla="*/ 1041400 h 2552700"/>
                <a:gd name="T18" fmla="*/ 227806 w 2544763"/>
                <a:gd name="T19" fmla="*/ 1102519 h 2552700"/>
                <a:gd name="T20" fmla="*/ 249238 w 2544763"/>
                <a:gd name="T21" fmla="*/ 1171575 h 2552700"/>
                <a:gd name="T22" fmla="*/ 292100 w 2544763"/>
                <a:gd name="T23" fmla="*/ 1250950 h 2552700"/>
                <a:gd name="T24" fmla="*/ 317500 w 2544763"/>
                <a:gd name="T25" fmla="*/ 1332707 h 2552700"/>
                <a:gd name="T26" fmla="*/ 342900 w 2544763"/>
                <a:gd name="T27" fmla="*/ 1390650 h 2552700"/>
                <a:gd name="T28" fmla="*/ 400050 w 2544763"/>
                <a:gd name="T29" fmla="*/ 1422400 h 2552700"/>
                <a:gd name="T30" fmla="*/ 457200 w 2544763"/>
                <a:gd name="T31" fmla="*/ 1454150 h 2552700"/>
                <a:gd name="T32" fmla="*/ 501650 w 2544763"/>
                <a:gd name="T33" fmla="*/ 1524000 h 2552700"/>
                <a:gd name="T34" fmla="*/ 539750 w 2544763"/>
                <a:gd name="T35" fmla="*/ 1568450 h 2552700"/>
                <a:gd name="T36" fmla="*/ 577850 w 2544763"/>
                <a:gd name="T37" fmla="*/ 1587500 h 2552700"/>
                <a:gd name="T38" fmla="*/ 603250 w 2544763"/>
                <a:gd name="T39" fmla="*/ 1657350 h 2552700"/>
                <a:gd name="T40" fmla="*/ 628650 w 2544763"/>
                <a:gd name="T41" fmla="*/ 1714500 h 2552700"/>
                <a:gd name="T42" fmla="*/ 672306 w 2544763"/>
                <a:gd name="T43" fmla="*/ 1756568 h 2552700"/>
                <a:gd name="T44" fmla="*/ 715963 w 2544763"/>
                <a:gd name="T45" fmla="*/ 1818481 h 2552700"/>
                <a:gd name="T46" fmla="*/ 774700 w 2544763"/>
                <a:gd name="T47" fmla="*/ 1816100 h 2552700"/>
                <a:gd name="T48" fmla="*/ 841375 w 2544763"/>
                <a:gd name="T49" fmla="*/ 1828800 h 2552700"/>
                <a:gd name="T50" fmla="*/ 850900 w 2544763"/>
                <a:gd name="T51" fmla="*/ 1892300 h 2552700"/>
                <a:gd name="T52" fmla="*/ 903288 w 2544763"/>
                <a:gd name="T53" fmla="*/ 1943100 h 2552700"/>
                <a:gd name="T54" fmla="*/ 908844 w 2544763"/>
                <a:gd name="T55" fmla="*/ 2016919 h 2552700"/>
                <a:gd name="T56" fmla="*/ 935038 w 2544763"/>
                <a:gd name="T57" fmla="*/ 2071687 h 2552700"/>
                <a:gd name="T58" fmla="*/ 984250 w 2544763"/>
                <a:gd name="T59" fmla="*/ 2076450 h 2552700"/>
                <a:gd name="T60" fmla="*/ 1062862 w 2544763"/>
                <a:gd name="T61" fmla="*/ 2139156 h 2552700"/>
                <a:gd name="T62" fmla="*/ 1089850 w 2544763"/>
                <a:gd name="T63" fmla="*/ 2181224 h 2552700"/>
                <a:gd name="T64" fmla="*/ 1180337 w 2544763"/>
                <a:gd name="T65" fmla="*/ 2193130 h 2552700"/>
                <a:gd name="T66" fmla="*/ 1282731 w 2544763"/>
                <a:gd name="T67" fmla="*/ 2200274 h 2552700"/>
                <a:gd name="T68" fmla="*/ 1306544 w 2544763"/>
                <a:gd name="T69" fmla="*/ 2240756 h 2552700"/>
                <a:gd name="T70" fmla="*/ 1371631 w 2544763"/>
                <a:gd name="T71" fmla="*/ 2260600 h 2552700"/>
                <a:gd name="T72" fmla="*/ 1397031 w 2544763"/>
                <a:gd name="T73" fmla="*/ 2293144 h 2552700"/>
                <a:gd name="T74" fmla="*/ 1454181 w 2544763"/>
                <a:gd name="T75" fmla="*/ 2305050 h 2552700"/>
                <a:gd name="T76" fmla="*/ 1511331 w 2544763"/>
                <a:gd name="T77" fmla="*/ 2343150 h 2552700"/>
                <a:gd name="T78" fmla="*/ 1713737 w 2544763"/>
                <a:gd name="T79" fmla="*/ 2355056 h 2552700"/>
                <a:gd name="T80" fmla="*/ 1790731 w 2544763"/>
                <a:gd name="T81" fmla="*/ 2400300 h 2552700"/>
                <a:gd name="T82" fmla="*/ 1847881 w 2544763"/>
                <a:gd name="T83" fmla="*/ 2451100 h 2552700"/>
                <a:gd name="T84" fmla="*/ 1968531 w 2544763"/>
                <a:gd name="T85" fmla="*/ 2476500 h 2552700"/>
                <a:gd name="T86" fmla="*/ 2199481 w 2544763"/>
                <a:gd name="T87" fmla="*/ 2509838 h 2552700"/>
                <a:gd name="T88" fmla="*/ 2544763 w 2544763"/>
                <a:gd name="T89" fmla="*/ 2516980 h 25527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44763"/>
                <a:gd name="T136" fmla="*/ 0 h 2552700"/>
                <a:gd name="T137" fmla="*/ 2544763 w 2544763"/>
                <a:gd name="T138" fmla="*/ 2552700 h 25527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44763" h="2552700">
                  <a:moveTo>
                    <a:pt x="0" y="0"/>
                  </a:moveTo>
                  <a:cubicBezTo>
                    <a:pt x="15137" y="272459"/>
                    <a:pt x="5953" y="275299"/>
                    <a:pt x="12700" y="349250"/>
                  </a:cubicBezTo>
                  <a:cubicBezTo>
                    <a:pt x="19447" y="423201"/>
                    <a:pt x="34925" y="417646"/>
                    <a:pt x="40481" y="443707"/>
                  </a:cubicBezTo>
                  <a:cubicBezTo>
                    <a:pt x="46037" y="469768"/>
                    <a:pt x="46434" y="489612"/>
                    <a:pt x="46037" y="505619"/>
                  </a:cubicBezTo>
                  <a:cubicBezTo>
                    <a:pt x="45640" y="521626"/>
                    <a:pt x="36248" y="531945"/>
                    <a:pt x="38100" y="539750"/>
                  </a:cubicBezTo>
                  <a:cubicBezTo>
                    <a:pt x="39952" y="547555"/>
                    <a:pt x="48816" y="545306"/>
                    <a:pt x="57150" y="552450"/>
                  </a:cubicBezTo>
                  <a:cubicBezTo>
                    <a:pt x="65484" y="559594"/>
                    <a:pt x="82497" y="573637"/>
                    <a:pt x="88106" y="582612"/>
                  </a:cubicBezTo>
                  <a:cubicBezTo>
                    <a:pt x="101454" y="603968"/>
                    <a:pt x="97234" y="627327"/>
                    <a:pt x="101600" y="641350"/>
                  </a:cubicBezTo>
                  <a:cubicBezTo>
                    <a:pt x="105966" y="655373"/>
                    <a:pt x="110976" y="657887"/>
                    <a:pt x="114300" y="666750"/>
                  </a:cubicBezTo>
                  <a:cubicBezTo>
                    <a:pt x="117364" y="674922"/>
                    <a:pt x="118142" y="683791"/>
                    <a:pt x="120650" y="692150"/>
                  </a:cubicBezTo>
                  <a:cubicBezTo>
                    <a:pt x="124497" y="704972"/>
                    <a:pt x="130969" y="713052"/>
                    <a:pt x="133350" y="730250"/>
                  </a:cubicBezTo>
                  <a:cubicBezTo>
                    <a:pt x="135731" y="747448"/>
                    <a:pt x="130705" y="774701"/>
                    <a:pt x="134938" y="795338"/>
                  </a:cubicBezTo>
                  <a:cubicBezTo>
                    <a:pt x="139171" y="815975"/>
                    <a:pt x="153723" y="837406"/>
                    <a:pt x="158750" y="854075"/>
                  </a:cubicBezTo>
                  <a:cubicBezTo>
                    <a:pt x="163777" y="870744"/>
                    <a:pt x="162983" y="884238"/>
                    <a:pt x="165100" y="895350"/>
                  </a:cubicBezTo>
                  <a:cubicBezTo>
                    <a:pt x="167217" y="906462"/>
                    <a:pt x="169738" y="912192"/>
                    <a:pt x="171450" y="920750"/>
                  </a:cubicBezTo>
                  <a:cubicBezTo>
                    <a:pt x="173975" y="933375"/>
                    <a:pt x="174096" y="941520"/>
                    <a:pt x="177800" y="958850"/>
                  </a:cubicBezTo>
                  <a:cubicBezTo>
                    <a:pt x="181504" y="976180"/>
                    <a:pt x="188892" y="1004004"/>
                    <a:pt x="193675" y="1024731"/>
                  </a:cubicBezTo>
                  <a:cubicBezTo>
                    <a:pt x="195391" y="1032167"/>
                    <a:pt x="194204" y="1034389"/>
                    <a:pt x="196850" y="1041400"/>
                  </a:cubicBezTo>
                  <a:cubicBezTo>
                    <a:pt x="199496" y="1048411"/>
                    <a:pt x="205317" y="1058333"/>
                    <a:pt x="209550" y="1066800"/>
                  </a:cubicBezTo>
                  <a:cubicBezTo>
                    <a:pt x="212725" y="1077780"/>
                    <a:pt x="223308" y="1091274"/>
                    <a:pt x="227806" y="1102519"/>
                  </a:cubicBezTo>
                  <a:cubicBezTo>
                    <a:pt x="232304" y="1113764"/>
                    <a:pt x="232966" y="1122760"/>
                    <a:pt x="236538" y="1134269"/>
                  </a:cubicBezTo>
                  <a:cubicBezTo>
                    <a:pt x="240110" y="1145778"/>
                    <a:pt x="246328" y="1160595"/>
                    <a:pt x="249238" y="1171575"/>
                  </a:cubicBezTo>
                  <a:cubicBezTo>
                    <a:pt x="252148" y="1182555"/>
                    <a:pt x="247650" y="1193800"/>
                    <a:pt x="254000" y="1200150"/>
                  </a:cubicBezTo>
                  <a:cubicBezTo>
                    <a:pt x="271248" y="1251894"/>
                    <a:pt x="284163" y="1237192"/>
                    <a:pt x="292100" y="1250950"/>
                  </a:cubicBezTo>
                  <a:cubicBezTo>
                    <a:pt x="300038" y="1264708"/>
                    <a:pt x="295275" y="1278467"/>
                    <a:pt x="301625" y="1282700"/>
                  </a:cubicBezTo>
                  <a:cubicBezTo>
                    <a:pt x="317041" y="1305506"/>
                    <a:pt x="288984" y="1304191"/>
                    <a:pt x="317500" y="1332707"/>
                  </a:cubicBezTo>
                  <a:cubicBezTo>
                    <a:pt x="319484" y="1348714"/>
                    <a:pt x="328348" y="1350433"/>
                    <a:pt x="332581" y="1362075"/>
                  </a:cubicBezTo>
                  <a:cubicBezTo>
                    <a:pt x="336814" y="1373717"/>
                    <a:pt x="338005" y="1382713"/>
                    <a:pt x="342900" y="1390650"/>
                  </a:cubicBezTo>
                  <a:cubicBezTo>
                    <a:pt x="347795" y="1398587"/>
                    <a:pt x="354100" y="1405339"/>
                    <a:pt x="361950" y="1409700"/>
                  </a:cubicBezTo>
                  <a:cubicBezTo>
                    <a:pt x="373652" y="1416201"/>
                    <a:pt x="387350" y="1418167"/>
                    <a:pt x="400050" y="1422400"/>
                  </a:cubicBezTo>
                  <a:lnTo>
                    <a:pt x="419100" y="1428750"/>
                  </a:lnTo>
                  <a:lnTo>
                    <a:pt x="457200" y="1454150"/>
                  </a:lnTo>
                  <a:cubicBezTo>
                    <a:pt x="466684" y="1460473"/>
                    <a:pt x="464802" y="1475705"/>
                    <a:pt x="469900" y="1485900"/>
                  </a:cubicBezTo>
                  <a:cubicBezTo>
                    <a:pt x="478741" y="1503581"/>
                    <a:pt x="487606" y="1509956"/>
                    <a:pt x="501650" y="1524000"/>
                  </a:cubicBezTo>
                  <a:cubicBezTo>
                    <a:pt x="505833" y="1536549"/>
                    <a:pt x="509509" y="1553148"/>
                    <a:pt x="520700" y="1562100"/>
                  </a:cubicBezTo>
                  <a:cubicBezTo>
                    <a:pt x="525927" y="1566281"/>
                    <a:pt x="533400" y="1566333"/>
                    <a:pt x="539750" y="1568450"/>
                  </a:cubicBezTo>
                  <a:cubicBezTo>
                    <a:pt x="546100" y="1572683"/>
                    <a:pt x="561499" y="1565831"/>
                    <a:pt x="568325" y="1569244"/>
                  </a:cubicBezTo>
                  <a:cubicBezTo>
                    <a:pt x="574312" y="1572237"/>
                    <a:pt x="575204" y="1581282"/>
                    <a:pt x="577850" y="1587500"/>
                  </a:cubicBezTo>
                  <a:cubicBezTo>
                    <a:pt x="580496" y="1593718"/>
                    <a:pt x="581850" y="1600283"/>
                    <a:pt x="584200" y="1606550"/>
                  </a:cubicBezTo>
                  <a:cubicBezTo>
                    <a:pt x="606979" y="1667294"/>
                    <a:pt x="588837" y="1614110"/>
                    <a:pt x="603250" y="1657350"/>
                  </a:cubicBezTo>
                  <a:cubicBezTo>
                    <a:pt x="606954" y="1672564"/>
                    <a:pt x="614098" y="1674019"/>
                    <a:pt x="618331" y="1683544"/>
                  </a:cubicBezTo>
                  <a:cubicBezTo>
                    <a:pt x="622564" y="1693069"/>
                    <a:pt x="621109" y="1707092"/>
                    <a:pt x="628650" y="1714500"/>
                  </a:cubicBezTo>
                  <a:cubicBezTo>
                    <a:pt x="636191" y="1721908"/>
                    <a:pt x="622011" y="1714139"/>
                    <a:pt x="663575" y="1727994"/>
                  </a:cubicBezTo>
                  <a:cubicBezTo>
                    <a:pt x="665692" y="1734344"/>
                    <a:pt x="669793" y="1742016"/>
                    <a:pt x="672306" y="1756568"/>
                  </a:cubicBezTo>
                  <a:cubicBezTo>
                    <a:pt x="674820" y="1771120"/>
                    <a:pt x="671380" y="1804987"/>
                    <a:pt x="678656" y="1815306"/>
                  </a:cubicBezTo>
                  <a:cubicBezTo>
                    <a:pt x="685932" y="1825625"/>
                    <a:pt x="707496" y="1814248"/>
                    <a:pt x="715963" y="1818481"/>
                  </a:cubicBezTo>
                  <a:cubicBezTo>
                    <a:pt x="730780" y="1816364"/>
                    <a:pt x="733954" y="1824435"/>
                    <a:pt x="743743" y="1824038"/>
                  </a:cubicBezTo>
                  <a:cubicBezTo>
                    <a:pt x="753532" y="1823641"/>
                    <a:pt x="763191" y="1816365"/>
                    <a:pt x="774700" y="1816100"/>
                  </a:cubicBezTo>
                  <a:cubicBezTo>
                    <a:pt x="786209" y="1815835"/>
                    <a:pt x="801688" y="1820333"/>
                    <a:pt x="812800" y="1822450"/>
                  </a:cubicBezTo>
                  <a:cubicBezTo>
                    <a:pt x="823912" y="1824567"/>
                    <a:pt x="836642" y="1824067"/>
                    <a:pt x="841375" y="1828800"/>
                  </a:cubicBezTo>
                  <a:cubicBezTo>
                    <a:pt x="846108" y="1833533"/>
                    <a:pt x="836613" y="1837267"/>
                    <a:pt x="838200" y="1847850"/>
                  </a:cubicBezTo>
                  <a:cubicBezTo>
                    <a:pt x="839788" y="1858433"/>
                    <a:pt x="844021" y="1879732"/>
                    <a:pt x="850900" y="1892300"/>
                  </a:cubicBezTo>
                  <a:cubicBezTo>
                    <a:pt x="857779" y="1904868"/>
                    <a:pt x="869870" y="1920054"/>
                    <a:pt x="879475" y="1923256"/>
                  </a:cubicBezTo>
                  <a:cubicBezTo>
                    <a:pt x="893888" y="1966496"/>
                    <a:pt x="897467" y="1933443"/>
                    <a:pt x="903288" y="1943100"/>
                  </a:cubicBezTo>
                  <a:cubicBezTo>
                    <a:pt x="909109" y="1952757"/>
                    <a:pt x="912283" y="1968897"/>
                    <a:pt x="914400" y="1981200"/>
                  </a:cubicBezTo>
                  <a:cubicBezTo>
                    <a:pt x="916517" y="1993503"/>
                    <a:pt x="907786" y="2005013"/>
                    <a:pt x="908844" y="2016919"/>
                  </a:cubicBezTo>
                  <a:cubicBezTo>
                    <a:pt x="909902" y="2028825"/>
                    <a:pt x="906859" y="2045891"/>
                    <a:pt x="911225" y="2055019"/>
                  </a:cubicBezTo>
                  <a:cubicBezTo>
                    <a:pt x="915591" y="2064147"/>
                    <a:pt x="926836" y="2067454"/>
                    <a:pt x="935038" y="2071687"/>
                  </a:cubicBezTo>
                  <a:cubicBezTo>
                    <a:pt x="943240" y="2075920"/>
                    <a:pt x="951970" y="2078302"/>
                    <a:pt x="960437" y="2080419"/>
                  </a:cubicBezTo>
                  <a:cubicBezTo>
                    <a:pt x="966787" y="2084652"/>
                    <a:pt x="977106" y="2076053"/>
                    <a:pt x="984250" y="2076450"/>
                  </a:cubicBezTo>
                  <a:cubicBezTo>
                    <a:pt x="991394" y="2076847"/>
                    <a:pt x="990203" y="2072349"/>
                    <a:pt x="1003300" y="2082800"/>
                  </a:cubicBezTo>
                  <a:cubicBezTo>
                    <a:pt x="1016397" y="2093251"/>
                    <a:pt x="1021809" y="2130040"/>
                    <a:pt x="1062831" y="2139156"/>
                  </a:cubicBezTo>
                  <a:cubicBezTo>
                    <a:pt x="1075400" y="2141949"/>
                    <a:pt x="1085850" y="2150533"/>
                    <a:pt x="1098550" y="2152650"/>
                  </a:cubicBezTo>
                  <a:cubicBezTo>
                    <a:pt x="1105429" y="2158868"/>
                    <a:pt x="1084527" y="2173817"/>
                    <a:pt x="1089819" y="2181225"/>
                  </a:cubicBezTo>
                  <a:cubicBezTo>
                    <a:pt x="1095111" y="2188633"/>
                    <a:pt x="1115219" y="2195116"/>
                    <a:pt x="1130300" y="2197100"/>
                  </a:cubicBezTo>
                  <a:cubicBezTo>
                    <a:pt x="1145381" y="2199084"/>
                    <a:pt x="1160198" y="2192073"/>
                    <a:pt x="1180306" y="2193131"/>
                  </a:cubicBezTo>
                  <a:cubicBezTo>
                    <a:pt x="1200414" y="2194189"/>
                    <a:pt x="1237059" y="2194720"/>
                    <a:pt x="1253331" y="2196307"/>
                  </a:cubicBezTo>
                  <a:cubicBezTo>
                    <a:pt x="1263914" y="2198424"/>
                    <a:pt x="1274366" y="2197629"/>
                    <a:pt x="1282700" y="2200275"/>
                  </a:cubicBezTo>
                  <a:cubicBezTo>
                    <a:pt x="1291034" y="2202921"/>
                    <a:pt x="1299369" y="2205434"/>
                    <a:pt x="1303338" y="2212181"/>
                  </a:cubicBezTo>
                  <a:cubicBezTo>
                    <a:pt x="1307307" y="2218928"/>
                    <a:pt x="1302544" y="2233745"/>
                    <a:pt x="1306513" y="2240756"/>
                  </a:cubicBezTo>
                  <a:cubicBezTo>
                    <a:pt x="1310482" y="2247767"/>
                    <a:pt x="1323711" y="2252001"/>
                    <a:pt x="1327150" y="2254250"/>
                  </a:cubicBezTo>
                  <a:lnTo>
                    <a:pt x="1371600" y="2260600"/>
                  </a:lnTo>
                  <a:cubicBezTo>
                    <a:pt x="1373717" y="2266950"/>
                    <a:pt x="1390386" y="2257557"/>
                    <a:pt x="1394619" y="2262981"/>
                  </a:cubicBezTo>
                  <a:cubicBezTo>
                    <a:pt x="1398852" y="2268405"/>
                    <a:pt x="1390253" y="2288249"/>
                    <a:pt x="1397000" y="2293144"/>
                  </a:cubicBezTo>
                  <a:cubicBezTo>
                    <a:pt x="1403747" y="2298039"/>
                    <a:pt x="1422400" y="2290233"/>
                    <a:pt x="1435100" y="2292350"/>
                  </a:cubicBezTo>
                  <a:cubicBezTo>
                    <a:pt x="1441450" y="2296583"/>
                    <a:pt x="1450975" y="2295393"/>
                    <a:pt x="1454150" y="2305050"/>
                  </a:cubicBezTo>
                  <a:cubicBezTo>
                    <a:pt x="1457325" y="2314707"/>
                    <a:pt x="1446678" y="2345313"/>
                    <a:pt x="1454150" y="2350294"/>
                  </a:cubicBezTo>
                  <a:cubicBezTo>
                    <a:pt x="1465964" y="2358170"/>
                    <a:pt x="1491853" y="2342356"/>
                    <a:pt x="1511300" y="2343150"/>
                  </a:cubicBezTo>
                  <a:cubicBezTo>
                    <a:pt x="1530747" y="2343944"/>
                    <a:pt x="1537494" y="2352675"/>
                    <a:pt x="1570831" y="2355056"/>
                  </a:cubicBezTo>
                  <a:cubicBezTo>
                    <a:pt x="1604168" y="2357437"/>
                    <a:pt x="1677855" y="2354130"/>
                    <a:pt x="1713706" y="2355056"/>
                  </a:cubicBezTo>
                  <a:cubicBezTo>
                    <a:pt x="1749557" y="2355982"/>
                    <a:pt x="1773105" y="2353072"/>
                    <a:pt x="1785937" y="2360613"/>
                  </a:cubicBezTo>
                  <a:cubicBezTo>
                    <a:pt x="1798769" y="2368154"/>
                    <a:pt x="1783159" y="2391040"/>
                    <a:pt x="1790700" y="2400300"/>
                  </a:cubicBezTo>
                  <a:cubicBezTo>
                    <a:pt x="1798241" y="2409560"/>
                    <a:pt x="1824831" y="2414058"/>
                    <a:pt x="1831181" y="2416175"/>
                  </a:cubicBezTo>
                  <a:cubicBezTo>
                    <a:pt x="1836737" y="2427817"/>
                    <a:pt x="1838722" y="2443162"/>
                    <a:pt x="1847850" y="2451100"/>
                  </a:cubicBezTo>
                  <a:cubicBezTo>
                    <a:pt x="1856978" y="2459038"/>
                    <a:pt x="1873250" y="2459567"/>
                    <a:pt x="1885950" y="2463800"/>
                  </a:cubicBezTo>
                  <a:cubicBezTo>
                    <a:pt x="1925181" y="2476877"/>
                    <a:pt x="1898340" y="2469484"/>
                    <a:pt x="1968500" y="2476500"/>
                  </a:cubicBezTo>
                  <a:cubicBezTo>
                    <a:pt x="1976967" y="2478617"/>
                    <a:pt x="2143522" y="2460625"/>
                    <a:pt x="2182019" y="2466181"/>
                  </a:cubicBezTo>
                  <a:cubicBezTo>
                    <a:pt x="2220516" y="2471737"/>
                    <a:pt x="2187310" y="2500710"/>
                    <a:pt x="2199481" y="2509838"/>
                  </a:cubicBezTo>
                  <a:cubicBezTo>
                    <a:pt x="2211652" y="2518966"/>
                    <a:pt x="2190353" y="2519759"/>
                    <a:pt x="2247900" y="2520950"/>
                  </a:cubicBezTo>
                  <a:lnTo>
                    <a:pt x="2544763" y="2516981"/>
                  </a:lnTo>
                  <a:lnTo>
                    <a:pt x="2544763" y="2552700"/>
                  </a:lnTo>
                </a:path>
              </a:pathLst>
            </a:custGeom>
            <a:noFill/>
            <a:ln w="19050">
              <a:solidFill>
                <a:srgbClr val="D52B7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pPr fontAlgn="base">
                <a:spcBef>
                  <a:spcPct val="0"/>
                </a:spcBef>
                <a:spcAft>
                  <a:spcPct val="0"/>
                </a:spcAft>
              </a:pPr>
              <a:endParaRPr lang="de-CH" sz="2400" dirty="0">
                <a:solidFill>
                  <a:srgbClr val="000000"/>
                </a:solidFill>
                <a:cs typeface="Arial" pitchFamily="34" charset="0"/>
              </a:endParaRPr>
            </a:p>
          </p:txBody>
        </p:sp>
        <p:sp>
          <p:nvSpPr>
            <p:cNvPr id="115788" name="Freeform 9"/>
            <p:cNvSpPr>
              <a:spLocks/>
            </p:cNvSpPr>
            <p:nvPr/>
          </p:nvSpPr>
          <p:spPr bwMode="auto">
            <a:xfrm>
              <a:off x="1038226" y="1816099"/>
              <a:ext cx="2803525" cy="3175000"/>
            </a:xfrm>
            <a:custGeom>
              <a:avLst/>
              <a:gdLst>
                <a:gd name="T0" fmla="*/ 0 w 2803525"/>
                <a:gd name="T1" fmla="*/ 596900 h 3175000"/>
                <a:gd name="T2" fmla="*/ 22225 w 2803525"/>
                <a:gd name="T3" fmla="*/ 641350 h 3175000"/>
                <a:gd name="T4" fmla="*/ 47625 w 2803525"/>
                <a:gd name="T5" fmla="*/ 679450 h 3175000"/>
                <a:gd name="T6" fmla="*/ 58737 w 2803525"/>
                <a:gd name="T7" fmla="*/ 770732 h 3175000"/>
                <a:gd name="T8" fmla="*/ 78581 w 2803525"/>
                <a:gd name="T9" fmla="*/ 800895 h 3175000"/>
                <a:gd name="T10" fmla="*/ 79375 w 2803525"/>
                <a:gd name="T11" fmla="*/ 952500 h 3175000"/>
                <a:gd name="T12" fmla="*/ 107156 w 2803525"/>
                <a:gd name="T13" fmla="*/ 1015206 h 3175000"/>
                <a:gd name="T14" fmla="*/ 145256 w 2803525"/>
                <a:gd name="T15" fmla="*/ 1058069 h 3175000"/>
                <a:gd name="T16" fmla="*/ 155575 w 2803525"/>
                <a:gd name="T17" fmla="*/ 1097756 h 3175000"/>
                <a:gd name="T18" fmla="*/ 176213 w 2803525"/>
                <a:gd name="T19" fmla="*/ 1131889 h 3175000"/>
                <a:gd name="T20" fmla="*/ 200025 w 2803525"/>
                <a:gd name="T21" fmla="*/ 1173162 h 3175000"/>
                <a:gd name="T22" fmla="*/ 223044 w 2803525"/>
                <a:gd name="T23" fmla="*/ 1214438 h 3175000"/>
                <a:gd name="T24" fmla="*/ 229394 w 2803525"/>
                <a:gd name="T25" fmla="*/ 1420812 h 3175000"/>
                <a:gd name="T26" fmla="*/ 243681 w 2803525"/>
                <a:gd name="T27" fmla="*/ 1458912 h 3175000"/>
                <a:gd name="T28" fmla="*/ 266700 w 2803525"/>
                <a:gd name="T29" fmla="*/ 1497012 h 3175000"/>
                <a:gd name="T30" fmla="*/ 295275 w 2803525"/>
                <a:gd name="T31" fmla="*/ 1530350 h 3175000"/>
                <a:gd name="T32" fmla="*/ 314325 w 2803525"/>
                <a:gd name="T33" fmla="*/ 1620044 h 3175000"/>
                <a:gd name="T34" fmla="*/ 330994 w 2803525"/>
                <a:gd name="T35" fmla="*/ 1703388 h 3175000"/>
                <a:gd name="T36" fmla="*/ 354012 w 2803525"/>
                <a:gd name="T37" fmla="*/ 1742282 h 3175000"/>
                <a:gd name="T38" fmla="*/ 377825 w 2803525"/>
                <a:gd name="T39" fmla="*/ 1861344 h 3175000"/>
                <a:gd name="T40" fmla="*/ 384175 w 2803525"/>
                <a:gd name="T41" fmla="*/ 1908969 h 3175000"/>
                <a:gd name="T42" fmla="*/ 429419 w 2803525"/>
                <a:gd name="T43" fmla="*/ 1953419 h 3175000"/>
                <a:gd name="T44" fmla="*/ 460375 w 2803525"/>
                <a:gd name="T45" fmla="*/ 2000250 h 3175000"/>
                <a:gd name="T46" fmla="*/ 453231 w 2803525"/>
                <a:gd name="T47" fmla="*/ 2050256 h 3175000"/>
                <a:gd name="T48" fmla="*/ 470694 w 2803525"/>
                <a:gd name="T49" fmla="*/ 2100262 h 3175000"/>
                <a:gd name="T50" fmla="*/ 511969 w 2803525"/>
                <a:gd name="T51" fmla="*/ 2150268 h 3175000"/>
                <a:gd name="T52" fmla="*/ 540544 w 2803525"/>
                <a:gd name="T53" fmla="*/ 2194718 h 3175000"/>
                <a:gd name="T54" fmla="*/ 559593 w 2803525"/>
                <a:gd name="T55" fmla="*/ 2230436 h 3175000"/>
                <a:gd name="T56" fmla="*/ 555625 w 2803525"/>
                <a:gd name="T57" fmla="*/ 2286000 h 3175000"/>
                <a:gd name="T58" fmla="*/ 578644 w 2803525"/>
                <a:gd name="T59" fmla="*/ 2312988 h 3175000"/>
                <a:gd name="T60" fmla="*/ 615950 w 2803525"/>
                <a:gd name="T61" fmla="*/ 2395538 h 3175000"/>
                <a:gd name="T62" fmla="*/ 627062 w 2803525"/>
                <a:gd name="T63" fmla="*/ 2448718 h 3175000"/>
                <a:gd name="T64" fmla="*/ 714375 w 2803525"/>
                <a:gd name="T65" fmla="*/ 2488406 h 3175000"/>
                <a:gd name="T66" fmla="*/ 738188 w 2803525"/>
                <a:gd name="T67" fmla="*/ 2523330 h 3175000"/>
                <a:gd name="T68" fmla="*/ 758825 w 2803525"/>
                <a:gd name="T69" fmla="*/ 2575718 h 3175000"/>
                <a:gd name="T70" fmla="*/ 786606 w 2803525"/>
                <a:gd name="T71" fmla="*/ 2653506 h 3175000"/>
                <a:gd name="T72" fmla="*/ 835025 w 2803525"/>
                <a:gd name="T73" fmla="*/ 2695574 h 3175000"/>
                <a:gd name="T74" fmla="*/ 879475 w 2803525"/>
                <a:gd name="T75" fmla="*/ 2822574 h 3175000"/>
                <a:gd name="T76" fmla="*/ 1244631 w 2803525"/>
                <a:gd name="T77" fmla="*/ 2870200 h 3175000"/>
                <a:gd name="T78" fmla="*/ 1272412 w 2803525"/>
                <a:gd name="T79" fmla="*/ 2913062 h 3175000"/>
                <a:gd name="T80" fmla="*/ 1362899 w 2803525"/>
                <a:gd name="T81" fmla="*/ 2948780 h 3175000"/>
                <a:gd name="T82" fmla="*/ 1642299 w 2803525"/>
                <a:gd name="T83" fmla="*/ 2948780 h 3175000"/>
                <a:gd name="T84" fmla="*/ 1719293 w 2803525"/>
                <a:gd name="T85" fmla="*/ 2994818 h 3175000"/>
                <a:gd name="T86" fmla="*/ 1874869 w 2803525"/>
                <a:gd name="T87" fmla="*/ 3040062 h 3175000"/>
                <a:gd name="T88" fmla="*/ 2175669 w 2803525"/>
                <a:gd name="T89" fmla="*/ 3076574 h 3175000"/>
                <a:gd name="T90" fmla="*/ 2274095 w 2803525"/>
                <a:gd name="T91" fmla="*/ 3129756 h 3175000"/>
                <a:gd name="T92" fmla="*/ 2493963 w 2803525"/>
                <a:gd name="T93" fmla="*/ 3173412 h 3175000"/>
                <a:gd name="T94" fmla="*/ 2803525 w 2803525"/>
                <a:gd name="T95" fmla="*/ 3175000 h 3175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03525"/>
                <a:gd name="T145" fmla="*/ 0 h 3175000"/>
                <a:gd name="T146" fmla="*/ 2803525 w 2803525"/>
                <a:gd name="T147" fmla="*/ 3175000 h 3175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03525" h="3175000">
                  <a:moveTo>
                    <a:pt x="3175" y="0"/>
                  </a:moveTo>
                  <a:cubicBezTo>
                    <a:pt x="529" y="124354"/>
                    <a:pt x="13229" y="498739"/>
                    <a:pt x="0" y="596900"/>
                  </a:cubicBezTo>
                  <a:cubicBezTo>
                    <a:pt x="8201" y="609336"/>
                    <a:pt x="5821" y="595842"/>
                    <a:pt x="9525" y="603250"/>
                  </a:cubicBezTo>
                  <a:cubicBezTo>
                    <a:pt x="13229" y="610658"/>
                    <a:pt x="19600" y="628223"/>
                    <a:pt x="22225" y="641350"/>
                  </a:cubicBezTo>
                  <a:cubicBezTo>
                    <a:pt x="24342" y="651933"/>
                    <a:pt x="22588" y="664120"/>
                    <a:pt x="28575" y="673100"/>
                  </a:cubicBezTo>
                  <a:cubicBezTo>
                    <a:pt x="32288" y="678669"/>
                    <a:pt x="41275" y="677333"/>
                    <a:pt x="47625" y="679450"/>
                  </a:cubicBezTo>
                  <a:cubicBezTo>
                    <a:pt x="62850" y="725125"/>
                    <a:pt x="58473" y="708686"/>
                    <a:pt x="60325" y="723900"/>
                  </a:cubicBezTo>
                  <a:cubicBezTo>
                    <a:pt x="62177" y="739114"/>
                    <a:pt x="59266" y="757900"/>
                    <a:pt x="58737" y="770732"/>
                  </a:cubicBezTo>
                  <a:cubicBezTo>
                    <a:pt x="58208" y="783564"/>
                    <a:pt x="81624" y="767293"/>
                    <a:pt x="85725" y="774701"/>
                  </a:cubicBezTo>
                  <a:cubicBezTo>
                    <a:pt x="89826" y="782109"/>
                    <a:pt x="80168" y="788195"/>
                    <a:pt x="78581" y="800895"/>
                  </a:cubicBezTo>
                  <a:cubicBezTo>
                    <a:pt x="76994" y="813595"/>
                    <a:pt x="90356" y="794678"/>
                    <a:pt x="90488" y="819945"/>
                  </a:cubicBezTo>
                  <a:cubicBezTo>
                    <a:pt x="90620" y="845212"/>
                    <a:pt x="78052" y="928291"/>
                    <a:pt x="79375" y="952500"/>
                  </a:cubicBezTo>
                  <a:cubicBezTo>
                    <a:pt x="80698" y="976709"/>
                    <a:pt x="93795" y="954749"/>
                    <a:pt x="98425" y="965200"/>
                  </a:cubicBezTo>
                  <a:cubicBezTo>
                    <a:pt x="103055" y="975651"/>
                    <a:pt x="98293" y="1007401"/>
                    <a:pt x="107156" y="1015206"/>
                  </a:cubicBezTo>
                  <a:cubicBezTo>
                    <a:pt x="116019" y="1023011"/>
                    <a:pt x="143669" y="1005284"/>
                    <a:pt x="151606" y="1012031"/>
                  </a:cubicBezTo>
                  <a:cubicBezTo>
                    <a:pt x="159543" y="1018778"/>
                    <a:pt x="144595" y="1043649"/>
                    <a:pt x="145256" y="1058069"/>
                  </a:cubicBezTo>
                  <a:cubicBezTo>
                    <a:pt x="145917" y="1072489"/>
                    <a:pt x="156237" y="1056217"/>
                    <a:pt x="157957" y="1062831"/>
                  </a:cubicBezTo>
                  <a:cubicBezTo>
                    <a:pt x="159677" y="1069445"/>
                    <a:pt x="152136" y="1091406"/>
                    <a:pt x="155575" y="1097756"/>
                  </a:cubicBezTo>
                  <a:cubicBezTo>
                    <a:pt x="159014" y="1104106"/>
                    <a:pt x="174361" y="1091274"/>
                    <a:pt x="178594" y="1100931"/>
                  </a:cubicBezTo>
                  <a:cubicBezTo>
                    <a:pt x="182827" y="1110588"/>
                    <a:pt x="172641" y="1126333"/>
                    <a:pt x="176213" y="1131889"/>
                  </a:cubicBezTo>
                  <a:cubicBezTo>
                    <a:pt x="179785" y="1137445"/>
                    <a:pt x="192881" y="1128184"/>
                    <a:pt x="200025" y="1134269"/>
                  </a:cubicBezTo>
                  <a:cubicBezTo>
                    <a:pt x="207169" y="1140354"/>
                    <a:pt x="197247" y="1166019"/>
                    <a:pt x="200025" y="1173162"/>
                  </a:cubicBezTo>
                  <a:cubicBezTo>
                    <a:pt x="202803" y="1180305"/>
                    <a:pt x="212461" y="1169458"/>
                    <a:pt x="216694" y="1177131"/>
                  </a:cubicBezTo>
                  <a:cubicBezTo>
                    <a:pt x="220927" y="1184804"/>
                    <a:pt x="220663" y="1207691"/>
                    <a:pt x="223044" y="1214438"/>
                  </a:cubicBezTo>
                  <a:cubicBezTo>
                    <a:pt x="225425" y="1221185"/>
                    <a:pt x="229923" y="1183217"/>
                    <a:pt x="230981" y="1217613"/>
                  </a:cubicBezTo>
                  <a:cubicBezTo>
                    <a:pt x="232039" y="1252009"/>
                    <a:pt x="226351" y="1386152"/>
                    <a:pt x="229394" y="1420812"/>
                  </a:cubicBezTo>
                  <a:cubicBezTo>
                    <a:pt x="232437" y="1455472"/>
                    <a:pt x="246857" y="1419225"/>
                    <a:pt x="249238" y="1425575"/>
                  </a:cubicBezTo>
                  <a:cubicBezTo>
                    <a:pt x="251619" y="1431925"/>
                    <a:pt x="241564" y="1452694"/>
                    <a:pt x="243681" y="1458912"/>
                  </a:cubicBezTo>
                  <a:cubicBezTo>
                    <a:pt x="245798" y="1465130"/>
                    <a:pt x="258102" y="1456531"/>
                    <a:pt x="261938" y="1462881"/>
                  </a:cubicBezTo>
                  <a:cubicBezTo>
                    <a:pt x="265774" y="1469231"/>
                    <a:pt x="260350" y="1491059"/>
                    <a:pt x="266700" y="1497012"/>
                  </a:cubicBezTo>
                  <a:cubicBezTo>
                    <a:pt x="273050" y="1502965"/>
                    <a:pt x="294879" y="1494234"/>
                    <a:pt x="300038" y="1498600"/>
                  </a:cubicBezTo>
                  <a:cubicBezTo>
                    <a:pt x="305197" y="1502966"/>
                    <a:pt x="291174" y="1510639"/>
                    <a:pt x="295275" y="1530350"/>
                  </a:cubicBezTo>
                  <a:cubicBezTo>
                    <a:pt x="308762" y="1584300"/>
                    <a:pt x="295275" y="1601920"/>
                    <a:pt x="298450" y="1616869"/>
                  </a:cubicBezTo>
                  <a:cubicBezTo>
                    <a:pt x="301625" y="1631818"/>
                    <a:pt x="310489" y="1607609"/>
                    <a:pt x="314325" y="1620044"/>
                  </a:cubicBezTo>
                  <a:cubicBezTo>
                    <a:pt x="318161" y="1632479"/>
                    <a:pt x="311150" y="1678782"/>
                    <a:pt x="311944" y="1696244"/>
                  </a:cubicBezTo>
                  <a:cubicBezTo>
                    <a:pt x="312738" y="1713706"/>
                    <a:pt x="328481" y="1696112"/>
                    <a:pt x="330994" y="1703388"/>
                  </a:cubicBezTo>
                  <a:cubicBezTo>
                    <a:pt x="333508" y="1710664"/>
                    <a:pt x="323189" y="1733418"/>
                    <a:pt x="327025" y="1739900"/>
                  </a:cubicBezTo>
                  <a:cubicBezTo>
                    <a:pt x="330861" y="1746382"/>
                    <a:pt x="349779" y="1735932"/>
                    <a:pt x="354012" y="1742282"/>
                  </a:cubicBezTo>
                  <a:cubicBezTo>
                    <a:pt x="350788" y="1771301"/>
                    <a:pt x="347662" y="1835150"/>
                    <a:pt x="351631" y="1854994"/>
                  </a:cubicBezTo>
                  <a:cubicBezTo>
                    <a:pt x="355600" y="1874838"/>
                    <a:pt x="371475" y="1859227"/>
                    <a:pt x="377825" y="1861344"/>
                  </a:cubicBezTo>
                  <a:cubicBezTo>
                    <a:pt x="379942" y="1867694"/>
                    <a:pt x="373592" y="1884363"/>
                    <a:pt x="374650" y="1892300"/>
                  </a:cubicBezTo>
                  <a:cubicBezTo>
                    <a:pt x="375708" y="1900237"/>
                    <a:pt x="368214" y="1861086"/>
                    <a:pt x="384175" y="1908969"/>
                  </a:cubicBezTo>
                  <a:cubicBezTo>
                    <a:pt x="379942" y="1917436"/>
                    <a:pt x="385366" y="1946011"/>
                    <a:pt x="392907" y="1953419"/>
                  </a:cubicBezTo>
                  <a:cubicBezTo>
                    <a:pt x="400448" y="1960827"/>
                    <a:pt x="426637" y="1952863"/>
                    <a:pt x="429419" y="1953419"/>
                  </a:cubicBezTo>
                  <a:cubicBezTo>
                    <a:pt x="435769" y="1959769"/>
                    <a:pt x="424260" y="1986095"/>
                    <a:pt x="429419" y="1993900"/>
                  </a:cubicBezTo>
                  <a:cubicBezTo>
                    <a:pt x="434578" y="2001705"/>
                    <a:pt x="457465" y="1995620"/>
                    <a:pt x="460375" y="2000250"/>
                  </a:cubicBezTo>
                  <a:cubicBezTo>
                    <a:pt x="463285" y="2004880"/>
                    <a:pt x="448999" y="2015331"/>
                    <a:pt x="446882" y="2021681"/>
                  </a:cubicBezTo>
                  <a:cubicBezTo>
                    <a:pt x="448999" y="2028031"/>
                    <a:pt x="448336" y="2042715"/>
                    <a:pt x="453231" y="2050256"/>
                  </a:cubicBezTo>
                  <a:cubicBezTo>
                    <a:pt x="458126" y="2057797"/>
                    <a:pt x="473340" y="2058591"/>
                    <a:pt x="476250" y="2066925"/>
                  </a:cubicBezTo>
                  <a:cubicBezTo>
                    <a:pt x="479160" y="2075259"/>
                    <a:pt x="465138" y="2094575"/>
                    <a:pt x="470694" y="2100263"/>
                  </a:cubicBezTo>
                  <a:cubicBezTo>
                    <a:pt x="476250" y="2105951"/>
                    <a:pt x="503899" y="2092325"/>
                    <a:pt x="509588" y="2101056"/>
                  </a:cubicBezTo>
                  <a:cubicBezTo>
                    <a:pt x="515277" y="2109787"/>
                    <a:pt x="507074" y="2142066"/>
                    <a:pt x="511969" y="2150268"/>
                  </a:cubicBezTo>
                  <a:cubicBezTo>
                    <a:pt x="516864" y="2158470"/>
                    <a:pt x="534723" y="2143919"/>
                    <a:pt x="538956" y="2150269"/>
                  </a:cubicBezTo>
                  <a:cubicBezTo>
                    <a:pt x="541073" y="2158736"/>
                    <a:pt x="537766" y="2186120"/>
                    <a:pt x="540544" y="2194719"/>
                  </a:cubicBezTo>
                  <a:cubicBezTo>
                    <a:pt x="543322" y="2203318"/>
                    <a:pt x="552450" y="2195910"/>
                    <a:pt x="555625" y="2201863"/>
                  </a:cubicBezTo>
                  <a:cubicBezTo>
                    <a:pt x="558800" y="2207816"/>
                    <a:pt x="557476" y="2224087"/>
                    <a:pt x="559593" y="2230437"/>
                  </a:cubicBezTo>
                  <a:cubicBezTo>
                    <a:pt x="557476" y="2243137"/>
                    <a:pt x="561049" y="2256897"/>
                    <a:pt x="560388" y="2266157"/>
                  </a:cubicBezTo>
                  <a:cubicBezTo>
                    <a:pt x="559727" y="2275417"/>
                    <a:pt x="553112" y="2282428"/>
                    <a:pt x="555625" y="2286000"/>
                  </a:cubicBezTo>
                  <a:cubicBezTo>
                    <a:pt x="558138" y="2289572"/>
                    <a:pt x="569647" y="2283486"/>
                    <a:pt x="575468" y="2287587"/>
                  </a:cubicBezTo>
                  <a:cubicBezTo>
                    <a:pt x="581289" y="2291688"/>
                    <a:pt x="573485" y="2304786"/>
                    <a:pt x="578644" y="2312988"/>
                  </a:cubicBezTo>
                  <a:cubicBezTo>
                    <a:pt x="583804" y="2321190"/>
                    <a:pt x="612113" y="2306373"/>
                    <a:pt x="618331" y="2320131"/>
                  </a:cubicBezTo>
                  <a:cubicBezTo>
                    <a:pt x="624549" y="2333889"/>
                    <a:pt x="616611" y="2376488"/>
                    <a:pt x="615950" y="2395538"/>
                  </a:cubicBezTo>
                  <a:cubicBezTo>
                    <a:pt x="615289" y="2414588"/>
                    <a:pt x="633148" y="2391040"/>
                    <a:pt x="635794" y="2403475"/>
                  </a:cubicBezTo>
                  <a:cubicBezTo>
                    <a:pt x="638440" y="2415910"/>
                    <a:pt x="635926" y="2433373"/>
                    <a:pt x="627062" y="2448719"/>
                  </a:cubicBezTo>
                  <a:cubicBezTo>
                    <a:pt x="639630" y="2456921"/>
                    <a:pt x="689504" y="2441311"/>
                    <a:pt x="704056" y="2447925"/>
                  </a:cubicBezTo>
                  <a:cubicBezTo>
                    <a:pt x="718608" y="2454539"/>
                    <a:pt x="712655" y="2475574"/>
                    <a:pt x="714375" y="2488406"/>
                  </a:cubicBezTo>
                  <a:cubicBezTo>
                    <a:pt x="716095" y="2501238"/>
                    <a:pt x="711200" y="2516320"/>
                    <a:pt x="714375" y="2524919"/>
                  </a:cubicBezTo>
                  <a:cubicBezTo>
                    <a:pt x="717550" y="2533518"/>
                    <a:pt x="734087" y="2516849"/>
                    <a:pt x="738188" y="2523331"/>
                  </a:cubicBezTo>
                  <a:cubicBezTo>
                    <a:pt x="737658" y="2558256"/>
                    <a:pt x="728398" y="2564606"/>
                    <a:pt x="731837" y="2573337"/>
                  </a:cubicBezTo>
                  <a:cubicBezTo>
                    <a:pt x="735277" y="2582068"/>
                    <a:pt x="753269" y="2562225"/>
                    <a:pt x="758825" y="2575719"/>
                  </a:cubicBezTo>
                  <a:cubicBezTo>
                    <a:pt x="764381" y="2589213"/>
                    <a:pt x="760545" y="2641336"/>
                    <a:pt x="765175" y="2654300"/>
                  </a:cubicBezTo>
                  <a:cubicBezTo>
                    <a:pt x="769805" y="2667264"/>
                    <a:pt x="774832" y="2653374"/>
                    <a:pt x="786606" y="2653506"/>
                  </a:cubicBezTo>
                  <a:cubicBezTo>
                    <a:pt x="798380" y="2653638"/>
                    <a:pt x="827352" y="2652976"/>
                    <a:pt x="835819" y="2655093"/>
                  </a:cubicBezTo>
                  <a:cubicBezTo>
                    <a:pt x="837936" y="2661443"/>
                    <a:pt x="827881" y="2687902"/>
                    <a:pt x="835025" y="2695575"/>
                  </a:cubicBezTo>
                  <a:cubicBezTo>
                    <a:pt x="842169" y="2703248"/>
                    <a:pt x="871273" y="2681553"/>
                    <a:pt x="878681" y="2701132"/>
                  </a:cubicBezTo>
                  <a:cubicBezTo>
                    <a:pt x="876564" y="2744523"/>
                    <a:pt x="878417" y="2762383"/>
                    <a:pt x="879475" y="2822575"/>
                  </a:cubicBezTo>
                  <a:cubicBezTo>
                    <a:pt x="1018779" y="2821383"/>
                    <a:pt x="1171443" y="2811463"/>
                    <a:pt x="1231106" y="2820194"/>
                  </a:cubicBezTo>
                  <a:cubicBezTo>
                    <a:pt x="1238382" y="2840831"/>
                    <a:pt x="1238250" y="2862659"/>
                    <a:pt x="1244600" y="2870200"/>
                  </a:cubicBezTo>
                  <a:cubicBezTo>
                    <a:pt x="1250950" y="2877741"/>
                    <a:pt x="1265370" y="2859882"/>
                    <a:pt x="1269206" y="2865438"/>
                  </a:cubicBezTo>
                  <a:cubicBezTo>
                    <a:pt x="1273042" y="2870994"/>
                    <a:pt x="1257432" y="2904993"/>
                    <a:pt x="1272381" y="2913063"/>
                  </a:cubicBezTo>
                  <a:cubicBezTo>
                    <a:pt x="1287330" y="2921133"/>
                    <a:pt x="1341834" y="2908300"/>
                    <a:pt x="1358900" y="2913856"/>
                  </a:cubicBezTo>
                  <a:cubicBezTo>
                    <a:pt x="1361017" y="2922323"/>
                    <a:pt x="1352549" y="2943092"/>
                    <a:pt x="1362868" y="2948781"/>
                  </a:cubicBezTo>
                  <a:cubicBezTo>
                    <a:pt x="1373187" y="2954470"/>
                    <a:pt x="1374246" y="2947988"/>
                    <a:pt x="1420813" y="2947988"/>
                  </a:cubicBezTo>
                  <a:cubicBezTo>
                    <a:pt x="1494631" y="2948252"/>
                    <a:pt x="1604829" y="2940050"/>
                    <a:pt x="1642268" y="2948781"/>
                  </a:cubicBezTo>
                  <a:cubicBezTo>
                    <a:pt x="1643988" y="3000374"/>
                    <a:pt x="1631818" y="2992305"/>
                    <a:pt x="1645444" y="3000375"/>
                  </a:cubicBezTo>
                  <a:cubicBezTo>
                    <a:pt x="1680502" y="2996539"/>
                    <a:pt x="1701799" y="3002227"/>
                    <a:pt x="1719262" y="2994819"/>
                  </a:cubicBezTo>
                  <a:cubicBezTo>
                    <a:pt x="1717145" y="3003286"/>
                    <a:pt x="1691746" y="3034109"/>
                    <a:pt x="1717675" y="3041650"/>
                  </a:cubicBezTo>
                  <a:cubicBezTo>
                    <a:pt x="1743604" y="3049191"/>
                    <a:pt x="1814513" y="3033713"/>
                    <a:pt x="1874838" y="3040063"/>
                  </a:cubicBezTo>
                  <a:cubicBezTo>
                    <a:pt x="1880394" y="3077370"/>
                    <a:pt x="1864784" y="3069696"/>
                    <a:pt x="1877219" y="3082131"/>
                  </a:cubicBezTo>
                  <a:cubicBezTo>
                    <a:pt x="1922992" y="3089804"/>
                    <a:pt x="2152386" y="3074458"/>
                    <a:pt x="2175669" y="3076575"/>
                  </a:cubicBezTo>
                  <a:cubicBezTo>
                    <a:pt x="2177786" y="3110442"/>
                    <a:pt x="2163234" y="3114544"/>
                    <a:pt x="2179638" y="3123407"/>
                  </a:cubicBezTo>
                  <a:cubicBezTo>
                    <a:pt x="2196042" y="3132270"/>
                    <a:pt x="2222368" y="3129227"/>
                    <a:pt x="2274094" y="3129756"/>
                  </a:cubicBezTo>
                  <a:cubicBezTo>
                    <a:pt x="2325820" y="3130285"/>
                    <a:pt x="2424376" y="3124464"/>
                    <a:pt x="2489993" y="3126581"/>
                  </a:cubicBezTo>
                  <a:cubicBezTo>
                    <a:pt x="2492110" y="3135048"/>
                    <a:pt x="2487215" y="3153436"/>
                    <a:pt x="2493962" y="3173412"/>
                  </a:cubicBezTo>
                  <a:cubicBezTo>
                    <a:pt x="2500709" y="3174338"/>
                    <a:pt x="2536031" y="3174735"/>
                    <a:pt x="2587625" y="3175000"/>
                  </a:cubicBezTo>
                  <a:lnTo>
                    <a:pt x="2803525" y="3175000"/>
                  </a:lnTo>
                </a:path>
              </a:pathLst>
            </a:custGeom>
            <a:noFill/>
            <a:ln w="19050">
              <a:solidFill>
                <a:srgbClr val="2A8DB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pPr fontAlgn="base">
                <a:spcBef>
                  <a:spcPct val="0"/>
                </a:spcBef>
                <a:spcAft>
                  <a:spcPct val="0"/>
                </a:spcAft>
              </a:pPr>
              <a:endParaRPr lang="de-CH" sz="2400" dirty="0">
                <a:solidFill>
                  <a:srgbClr val="000000"/>
                </a:solidFill>
                <a:cs typeface="Arial" pitchFamily="34" charset="0"/>
              </a:endParaRPr>
            </a:p>
          </p:txBody>
        </p:sp>
        <p:sp>
          <p:nvSpPr>
            <p:cNvPr id="115789" name="TextBox 107"/>
            <p:cNvSpPr txBox="1">
              <a:spLocks noChangeArrowheads="1"/>
            </p:cNvSpPr>
            <p:nvPr/>
          </p:nvSpPr>
          <p:spPr bwMode="auto">
            <a:xfrm rot="16200000">
              <a:off x="-698350" y="3231593"/>
              <a:ext cx="2386013" cy="36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200" b="1" dirty="0">
                  <a:solidFill>
                    <a:srgbClr val="000000"/>
                  </a:solidFill>
                </a:rPr>
                <a:t>Вероятность неразрешенной диареи (%)</a:t>
              </a:r>
            </a:p>
          </p:txBody>
        </p:sp>
        <p:sp>
          <p:nvSpPr>
            <p:cNvPr id="115790" name="TextBox 106"/>
            <p:cNvSpPr txBox="1">
              <a:spLocks noChangeArrowheads="1"/>
            </p:cNvSpPr>
            <p:nvPr/>
          </p:nvSpPr>
          <p:spPr bwMode="auto">
            <a:xfrm>
              <a:off x="1268473" y="5350124"/>
              <a:ext cx="2714501" cy="1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200" b="1" dirty="0">
                  <a:solidFill>
                    <a:srgbClr val="000000"/>
                  </a:solidFill>
                </a:rPr>
                <a:t>Продолжительность диареи (часы)</a:t>
              </a:r>
              <a:endParaRPr lang="en-IN" altLang="de-DE" sz="1200" b="1" dirty="0">
                <a:solidFill>
                  <a:srgbClr val="000000"/>
                </a:solidFill>
              </a:endParaRPr>
            </a:p>
          </p:txBody>
        </p:sp>
        <p:grpSp>
          <p:nvGrpSpPr>
            <p:cNvPr id="115791" name="Group 14"/>
            <p:cNvGrpSpPr>
              <a:grpSpLocks/>
            </p:cNvGrpSpPr>
            <p:nvPr/>
          </p:nvGrpSpPr>
          <p:grpSpPr bwMode="auto">
            <a:xfrm>
              <a:off x="2582810" y="1815995"/>
              <a:ext cx="1335600" cy="397401"/>
              <a:chOff x="1687053" y="1477124"/>
              <a:chExt cx="1335600" cy="397401"/>
            </a:xfrm>
          </p:grpSpPr>
          <p:sp>
            <p:nvSpPr>
              <p:cNvPr id="115792" name="TextBox 67"/>
              <p:cNvSpPr txBox="1">
                <a:spLocks noChangeArrowheads="1"/>
              </p:cNvSpPr>
              <p:nvPr/>
            </p:nvSpPr>
            <p:spPr bwMode="auto">
              <a:xfrm>
                <a:off x="2177327" y="1477124"/>
                <a:ext cx="845326" cy="15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pPr>
                <a:r>
                  <a:rPr lang="ru-RU" altLang="zh-CN" sz="1000" dirty="0">
                    <a:solidFill>
                      <a:srgbClr val="000000"/>
                    </a:solidFill>
                  </a:rPr>
                  <a:t>Рацекадотрил</a:t>
                </a:r>
                <a:endParaRPr lang="en-US" altLang="zh-CN" sz="1000" dirty="0">
                  <a:solidFill>
                    <a:srgbClr val="000000"/>
                  </a:solidFill>
                </a:endParaRPr>
              </a:p>
            </p:txBody>
          </p:sp>
          <p:sp>
            <p:nvSpPr>
              <p:cNvPr id="115793" name="TextBox 68"/>
              <p:cNvSpPr txBox="1">
                <a:spLocks noChangeArrowheads="1"/>
              </p:cNvSpPr>
              <p:nvPr/>
            </p:nvSpPr>
            <p:spPr bwMode="auto">
              <a:xfrm>
                <a:off x="2245722" y="1721281"/>
                <a:ext cx="668883" cy="15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pPr>
                <a:r>
                  <a:rPr lang="ru-RU" altLang="zh-CN" sz="1000" dirty="0">
                    <a:solidFill>
                      <a:srgbClr val="000000"/>
                    </a:solidFill>
                  </a:rPr>
                  <a:t>Лоперамид</a:t>
                </a:r>
                <a:endParaRPr lang="en-US" altLang="zh-CN" sz="1000" dirty="0">
                  <a:solidFill>
                    <a:srgbClr val="000000"/>
                  </a:solidFill>
                </a:endParaRPr>
              </a:p>
            </p:txBody>
          </p:sp>
          <p:cxnSp>
            <p:nvCxnSpPr>
              <p:cNvPr id="115794" name="Straight Connector 13"/>
              <p:cNvCxnSpPr>
                <a:cxnSpLocks noChangeShapeType="1"/>
              </p:cNvCxnSpPr>
              <p:nvPr/>
            </p:nvCxnSpPr>
            <p:spPr bwMode="auto">
              <a:xfrm>
                <a:off x="1687053" y="1585538"/>
                <a:ext cx="419742" cy="0"/>
              </a:xfrm>
              <a:prstGeom prst="line">
                <a:avLst/>
              </a:prstGeom>
              <a:noFill/>
              <a:ln w="19050" algn="ctr">
                <a:solidFill>
                  <a:srgbClr val="2A8DBA"/>
                </a:solidFill>
                <a:round/>
                <a:headEnd/>
                <a:tailEnd/>
              </a:ln>
              <a:extLst>
                <a:ext uri="{909E8E84-426E-40DD-AFC4-6F175D3DCCD1}">
                  <a14:hiddenFill xmlns:a14="http://schemas.microsoft.com/office/drawing/2010/main">
                    <a:noFill/>
                  </a14:hiddenFill>
                </a:ext>
              </a:extLst>
            </p:spPr>
          </p:cxnSp>
          <p:cxnSp>
            <p:nvCxnSpPr>
              <p:cNvPr id="115795" name="Straight Connector 71"/>
              <p:cNvCxnSpPr>
                <a:cxnSpLocks noChangeShapeType="1"/>
              </p:cNvCxnSpPr>
              <p:nvPr/>
            </p:nvCxnSpPr>
            <p:spPr bwMode="auto">
              <a:xfrm>
                <a:off x="1687053" y="1797904"/>
                <a:ext cx="419742" cy="0"/>
              </a:xfrm>
              <a:prstGeom prst="line">
                <a:avLst/>
              </a:prstGeom>
              <a:noFill/>
              <a:ln w="19050" algn="ctr">
                <a:solidFill>
                  <a:srgbClr val="D52B70"/>
                </a:solidFill>
                <a:round/>
                <a:headEnd/>
                <a:tailEnd/>
              </a:ln>
              <a:extLst>
                <a:ext uri="{909E8E84-426E-40DD-AFC4-6F175D3DCCD1}">
                  <a14:hiddenFill xmlns:a14="http://schemas.microsoft.com/office/drawing/2010/main">
                    <a:noFill/>
                  </a14:hiddenFill>
                </a:ext>
              </a:extLst>
            </p:spPr>
          </p:cxnSp>
        </p:grpSp>
      </p:grpSp>
      <p:sp>
        <p:nvSpPr>
          <p:cNvPr id="115739" name="Rectangle 5"/>
          <p:cNvSpPr>
            <a:spLocks noChangeArrowheads="1"/>
          </p:cNvSpPr>
          <p:nvPr/>
        </p:nvSpPr>
        <p:spPr bwMode="auto">
          <a:xfrm>
            <a:off x="541660" y="1382713"/>
            <a:ext cx="380776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2575" indent="-282575"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lnSpc>
                <a:spcPts val="1600"/>
              </a:lnSpc>
              <a:spcBef>
                <a:spcPct val="0"/>
              </a:spcBef>
              <a:spcAft>
                <a:spcPct val="0"/>
              </a:spcAft>
              <a:buClr>
                <a:srgbClr val="014284"/>
              </a:buClr>
              <a:buSzPct val="110000"/>
              <a:buFont typeface="Wingdings" pitchFamily="2" charset="2"/>
              <a:buNone/>
            </a:pPr>
            <a:r>
              <a:rPr lang="ru-RU" altLang="de-DE" sz="1800" b="1" dirty="0">
                <a:solidFill>
                  <a:srgbClr val="2A8DBA"/>
                </a:solidFill>
                <a:latin typeface="Georgia" panose="02040502050405020303" pitchFamily="18" charset="0"/>
                <a:cs typeface="Times New Roman" pitchFamily="18" charset="0"/>
              </a:rPr>
              <a:t>Эффективность: одинаковая</a:t>
            </a:r>
          </a:p>
        </p:txBody>
      </p:sp>
      <p:sp>
        <p:nvSpPr>
          <p:cNvPr id="62" name="TextBox 61"/>
          <p:cNvSpPr txBox="1"/>
          <p:nvPr/>
        </p:nvSpPr>
        <p:spPr>
          <a:xfrm>
            <a:off x="4572875" y="4989969"/>
            <a:ext cx="38862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base">
              <a:spcBef>
                <a:spcPct val="0"/>
              </a:spcBef>
              <a:spcAft>
                <a:spcPct val="0"/>
              </a:spcAft>
              <a:defRPr/>
            </a:pPr>
            <a:r>
              <a:rPr lang="ru-RU" sz="1600" dirty="0">
                <a:solidFill>
                  <a:srgbClr val="FFFFFF"/>
                </a:solidFill>
                <a:latin typeface="Georgia" panose="02040502050405020303" pitchFamily="18" charset="0"/>
              </a:rPr>
              <a:t>В обеих группах наблюдалась одинаковая эффективность</a:t>
            </a:r>
          </a:p>
        </p:txBody>
      </p:sp>
      <p:sp>
        <p:nvSpPr>
          <p:cNvPr id="2" name="Slide Number Placeholder 1"/>
          <p:cNvSpPr>
            <a:spLocks noGrp="1"/>
          </p:cNvSpPr>
          <p:nvPr>
            <p:ph type="sldNum" sz="quarter" idx="12"/>
          </p:nvPr>
        </p:nvSpPr>
        <p:spPr>
          <a:xfrm>
            <a:off x="4572875" y="0"/>
            <a:ext cx="1332156" cy="365125"/>
          </a:xfrm>
        </p:spPr>
        <p:txBody>
          <a:bodyPr/>
          <a:lstStyle/>
          <a:p>
            <a:fld id="{A2885E78-1F86-4A3D-9EE1-B0103B1CEF15}" type="slidenum">
              <a:rPr lang="en-US" smtClean="0">
                <a:solidFill>
                  <a:srgbClr val="000000"/>
                </a:solidFill>
              </a:rPr>
              <a:pPr/>
              <a:t>38</a:t>
            </a:fld>
            <a:endParaRPr lang="en-US" dirty="0">
              <a:solidFill>
                <a:srgbClr val="000000"/>
              </a:solidFill>
            </a:endParaRPr>
          </a:p>
        </p:txBody>
      </p:sp>
      <p:sp>
        <p:nvSpPr>
          <p:cNvPr id="64" name="TextBox 63"/>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75304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544972" y="4281"/>
            <a:ext cx="7010400" cy="927100"/>
          </a:xfrm>
        </p:spPr>
        <p:txBody>
          <a:bodyPr>
            <a:normAutofit/>
          </a:bodyPr>
          <a:lstStyle/>
          <a:p>
            <a:r>
              <a:rPr lang="en-GB" altLang="de-DE" sz="2800" b="1" dirty="0" err="1" smtClean="0">
                <a:solidFill>
                  <a:srgbClr val="0070C0"/>
                </a:solidFill>
                <a:latin typeface="Georgia" panose="02040502050405020303" pitchFamily="18" charset="0"/>
              </a:rPr>
              <a:t>Vetel</a:t>
            </a:r>
            <a:r>
              <a:rPr lang="en-GB" altLang="de-DE" sz="2800" b="1" dirty="0" smtClean="0">
                <a:solidFill>
                  <a:srgbClr val="0070C0"/>
                </a:solidFill>
                <a:latin typeface="Georgia" panose="02040502050405020303" pitchFamily="18" charset="0"/>
              </a:rPr>
              <a:t> </a:t>
            </a:r>
            <a:r>
              <a:rPr lang="en-GB" altLang="de-DE" sz="2800" b="1" dirty="0">
                <a:solidFill>
                  <a:srgbClr val="0070C0"/>
                </a:solidFill>
                <a:latin typeface="Georgia" panose="02040502050405020303" pitchFamily="18" charset="0"/>
              </a:rPr>
              <a:t>et al., 1999 </a:t>
            </a:r>
          </a:p>
        </p:txBody>
      </p:sp>
      <p:sp>
        <p:nvSpPr>
          <p:cNvPr id="116739" name="Rectangle 5"/>
          <p:cNvSpPr>
            <a:spLocks noChangeArrowheads="1"/>
          </p:cNvSpPr>
          <p:nvPr/>
        </p:nvSpPr>
        <p:spPr bwMode="auto">
          <a:xfrm>
            <a:off x="576258" y="1295400"/>
            <a:ext cx="346868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2575" indent="-282575"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lnSpc>
                <a:spcPts val="1600"/>
              </a:lnSpc>
              <a:spcBef>
                <a:spcPct val="0"/>
              </a:spcBef>
              <a:spcAft>
                <a:spcPct val="0"/>
              </a:spcAft>
              <a:buClr>
                <a:srgbClr val="014284"/>
              </a:buClr>
              <a:buSzPct val="110000"/>
              <a:buFont typeface="Wingdings" pitchFamily="2" charset="2"/>
              <a:buNone/>
            </a:pPr>
            <a:r>
              <a:rPr lang="ru-RU" altLang="de-DE" sz="1800" b="1" dirty="0">
                <a:solidFill>
                  <a:schemeClr val="accent1">
                    <a:lumMod val="50000"/>
                  </a:schemeClr>
                </a:solidFill>
                <a:latin typeface="Georgia" panose="02040502050405020303" pitchFamily="18" charset="0"/>
                <a:cs typeface="Times New Roman" pitchFamily="18" charset="0"/>
              </a:rPr>
              <a:t>Переносимость: лучше</a:t>
            </a:r>
          </a:p>
        </p:txBody>
      </p:sp>
      <p:sp>
        <p:nvSpPr>
          <p:cNvPr id="27" name="TextBox 26"/>
          <p:cNvSpPr txBox="1"/>
          <p:nvPr/>
        </p:nvSpPr>
        <p:spPr>
          <a:xfrm>
            <a:off x="441325" y="4903788"/>
            <a:ext cx="8245476" cy="1039812"/>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marL="228600" indent="-228600" fontAlgn="base">
              <a:spcBef>
                <a:spcPct val="0"/>
              </a:spcBef>
              <a:spcAft>
                <a:spcPct val="0"/>
              </a:spcAft>
              <a:buFont typeface="Arial" pitchFamily="34" charset="0"/>
              <a:buChar char="•"/>
              <a:defRPr/>
            </a:pPr>
            <a:r>
              <a:rPr lang="ru-RU" dirty="0">
                <a:solidFill>
                  <a:srgbClr val="FFFFFF"/>
                </a:solidFill>
                <a:latin typeface="Georgia" panose="02040502050405020303" pitchFamily="18" charset="0"/>
              </a:rPr>
              <a:t>Так же эффективен, как и лоперамид при лечении острой диареи</a:t>
            </a:r>
          </a:p>
          <a:p>
            <a:pPr marL="228600" indent="-228600" fontAlgn="base">
              <a:spcBef>
                <a:spcPct val="0"/>
              </a:spcBef>
              <a:spcAft>
                <a:spcPct val="0"/>
              </a:spcAft>
              <a:buFont typeface="Arial" pitchFamily="34" charset="0"/>
              <a:buChar char="•"/>
              <a:defRPr/>
            </a:pPr>
            <a:r>
              <a:rPr lang="ru-RU" dirty="0">
                <a:solidFill>
                  <a:srgbClr val="FFFFFF"/>
                </a:solidFill>
                <a:latin typeface="Georgia" panose="02040502050405020303" pitchFamily="18" charset="0"/>
              </a:rPr>
              <a:t>Менее вероятно возникновение таких нежелательных явлений как запор</a:t>
            </a:r>
          </a:p>
        </p:txBody>
      </p:sp>
      <p:sp>
        <p:nvSpPr>
          <p:cNvPr id="116763" name="TextBox 28"/>
          <p:cNvSpPr txBox="1">
            <a:spLocks noChangeArrowheads="1"/>
          </p:cNvSpPr>
          <p:nvPr/>
        </p:nvSpPr>
        <p:spPr bwMode="auto">
          <a:xfrm>
            <a:off x="459259" y="6629400"/>
            <a:ext cx="314801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900" dirty="0">
                <a:solidFill>
                  <a:schemeClr val="bg1"/>
                </a:solidFill>
              </a:rPr>
              <a:t>1.	Vetel JM et al, </a:t>
            </a:r>
            <a:r>
              <a:rPr lang="en-US" altLang="de-DE" sz="900" i="1" dirty="0">
                <a:solidFill>
                  <a:schemeClr val="bg1"/>
                </a:solidFill>
              </a:rPr>
              <a:t>Aliment Pharmacol Ther.</a:t>
            </a:r>
            <a:r>
              <a:rPr lang="en-US" altLang="de-DE" sz="900" dirty="0">
                <a:solidFill>
                  <a:schemeClr val="bg1"/>
                </a:solidFill>
              </a:rPr>
              <a:t>1999;13(6):21-26</a:t>
            </a:r>
            <a:endParaRPr lang="en-US" altLang="de-DE" sz="900" i="1" dirty="0">
              <a:solidFill>
                <a:schemeClr val="bg1"/>
              </a:solidFill>
            </a:endParaRPr>
          </a:p>
        </p:txBody>
      </p:sp>
      <p:grpSp>
        <p:nvGrpSpPr>
          <p:cNvPr id="116764" name="Group 1"/>
          <p:cNvGrpSpPr>
            <a:grpSpLocks/>
          </p:cNvGrpSpPr>
          <p:nvPr/>
        </p:nvGrpSpPr>
        <p:grpSpPr bwMode="auto">
          <a:xfrm>
            <a:off x="576258" y="1811338"/>
            <a:ext cx="3124205" cy="2822575"/>
            <a:chOff x="260221" y="2093913"/>
            <a:chExt cx="3124329" cy="2822575"/>
          </a:xfrm>
        </p:grpSpPr>
        <p:sp>
          <p:nvSpPr>
            <p:cNvPr id="116766" name="Rectangle 6"/>
            <p:cNvSpPr>
              <a:spLocks noChangeArrowheads="1"/>
            </p:cNvSpPr>
            <p:nvPr/>
          </p:nvSpPr>
          <p:spPr bwMode="auto">
            <a:xfrm>
              <a:off x="1266825" y="2203802"/>
              <a:ext cx="9009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pPr>
              <a:r>
                <a:rPr lang="ru-RU" altLang="zh-CN" sz="1000" b="1" dirty="0">
                  <a:solidFill>
                    <a:srgbClr val="000000"/>
                  </a:solidFill>
                </a:rPr>
                <a:t>Рацекадотрил</a:t>
              </a:r>
            </a:p>
            <a:p>
              <a:pPr fontAlgn="base">
                <a:spcBef>
                  <a:spcPct val="0"/>
                </a:spcBef>
                <a:spcAft>
                  <a:spcPct val="0"/>
                </a:spcAft>
              </a:pPr>
              <a:r>
                <a:rPr lang="ru-RU" altLang="zh-CN" sz="1000" b="1" dirty="0">
                  <a:solidFill>
                    <a:srgbClr val="000000"/>
                  </a:solidFill>
                </a:rPr>
                <a:t>Лоперамид</a:t>
              </a:r>
              <a:endParaRPr lang="en-US" altLang="zh-CN" sz="1000" b="1" dirty="0">
                <a:solidFill>
                  <a:srgbClr val="000000"/>
                </a:solidFill>
              </a:endParaRPr>
            </a:p>
          </p:txBody>
        </p:sp>
        <p:sp>
          <p:nvSpPr>
            <p:cNvPr id="116767" name="Freeform 12"/>
            <p:cNvSpPr>
              <a:spLocks/>
            </p:cNvSpPr>
            <p:nvPr/>
          </p:nvSpPr>
          <p:spPr bwMode="auto">
            <a:xfrm>
              <a:off x="1289050" y="3559175"/>
              <a:ext cx="685800" cy="1212850"/>
            </a:xfrm>
            <a:custGeom>
              <a:avLst/>
              <a:gdLst>
                <a:gd name="T0" fmla="*/ 0 w 498"/>
                <a:gd name="T1" fmla="*/ 0 h 833"/>
                <a:gd name="T2" fmla="*/ 2147483647 w 498"/>
                <a:gd name="T3" fmla="*/ 0 h 833"/>
                <a:gd name="T4" fmla="*/ 2147483647 w 498"/>
                <a:gd name="T5" fmla="*/ 2147483647 h 833"/>
                <a:gd name="T6" fmla="*/ 0 w 498"/>
                <a:gd name="T7" fmla="*/ 2147483647 h 833"/>
                <a:gd name="T8" fmla="*/ 0 w 498"/>
                <a:gd name="T9" fmla="*/ 0 h 833"/>
                <a:gd name="T10" fmla="*/ 0 60000 65536"/>
                <a:gd name="T11" fmla="*/ 0 60000 65536"/>
                <a:gd name="T12" fmla="*/ 0 60000 65536"/>
                <a:gd name="T13" fmla="*/ 0 60000 65536"/>
                <a:gd name="T14" fmla="*/ 0 60000 65536"/>
                <a:gd name="T15" fmla="*/ 0 w 498"/>
                <a:gd name="T16" fmla="*/ 0 h 833"/>
                <a:gd name="T17" fmla="*/ 498 w 498"/>
                <a:gd name="T18" fmla="*/ 833 h 833"/>
              </a:gdLst>
              <a:ahLst/>
              <a:cxnLst>
                <a:cxn ang="T10">
                  <a:pos x="T0" y="T1"/>
                </a:cxn>
                <a:cxn ang="T11">
                  <a:pos x="T2" y="T3"/>
                </a:cxn>
                <a:cxn ang="T12">
                  <a:pos x="T4" y="T5"/>
                </a:cxn>
                <a:cxn ang="T13">
                  <a:pos x="T6" y="T7"/>
                </a:cxn>
                <a:cxn ang="T14">
                  <a:pos x="T8" y="T9"/>
                </a:cxn>
              </a:cxnLst>
              <a:rect l="T15" t="T16" r="T17" b="T18"/>
              <a:pathLst>
                <a:path w="498" h="833">
                  <a:moveTo>
                    <a:pt x="0" y="0"/>
                  </a:moveTo>
                  <a:lnTo>
                    <a:pt x="497" y="0"/>
                  </a:lnTo>
                  <a:lnTo>
                    <a:pt x="497" y="832"/>
                  </a:lnTo>
                  <a:lnTo>
                    <a:pt x="0" y="832"/>
                  </a:lnTo>
                  <a:lnTo>
                    <a:pt x="0" y="0"/>
                  </a:lnTo>
                </a:path>
              </a:pathLst>
            </a:custGeom>
            <a:solidFill>
              <a:schemeClr val="accent1">
                <a:lumMod val="75000"/>
              </a:schemeClr>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de-CH" sz="2400" dirty="0">
                <a:solidFill>
                  <a:srgbClr val="000000"/>
                </a:solidFill>
                <a:cs typeface="Arial" pitchFamily="34" charset="0"/>
              </a:endParaRPr>
            </a:p>
          </p:txBody>
        </p:sp>
        <p:sp>
          <p:nvSpPr>
            <p:cNvPr id="116768" name="Freeform 13"/>
            <p:cNvSpPr>
              <a:spLocks/>
            </p:cNvSpPr>
            <p:nvPr/>
          </p:nvSpPr>
          <p:spPr bwMode="auto">
            <a:xfrm>
              <a:off x="2428875" y="2403476"/>
              <a:ext cx="685800" cy="2368550"/>
            </a:xfrm>
            <a:custGeom>
              <a:avLst/>
              <a:gdLst>
                <a:gd name="T0" fmla="*/ 0 w 497"/>
                <a:gd name="T1" fmla="*/ 0 h 2363"/>
                <a:gd name="T2" fmla="*/ 2147483647 w 497"/>
                <a:gd name="T3" fmla="*/ 0 h 2363"/>
                <a:gd name="T4" fmla="*/ 2147483647 w 497"/>
                <a:gd name="T5" fmla="*/ 2147483647 h 2363"/>
                <a:gd name="T6" fmla="*/ 0 w 497"/>
                <a:gd name="T7" fmla="*/ 2147483647 h 2363"/>
                <a:gd name="T8" fmla="*/ 0 w 497"/>
                <a:gd name="T9" fmla="*/ 0 h 2363"/>
                <a:gd name="T10" fmla="*/ 0 60000 65536"/>
                <a:gd name="T11" fmla="*/ 0 60000 65536"/>
                <a:gd name="T12" fmla="*/ 0 60000 65536"/>
                <a:gd name="T13" fmla="*/ 0 60000 65536"/>
                <a:gd name="T14" fmla="*/ 0 60000 65536"/>
                <a:gd name="T15" fmla="*/ 0 w 497"/>
                <a:gd name="T16" fmla="*/ 0 h 2363"/>
                <a:gd name="T17" fmla="*/ 497 w 497"/>
                <a:gd name="T18" fmla="*/ 2363 h 2363"/>
              </a:gdLst>
              <a:ahLst/>
              <a:cxnLst>
                <a:cxn ang="T10">
                  <a:pos x="T0" y="T1"/>
                </a:cxn>
                <a:cxn ang="T11">
                  <a:pos x="T2" y="T3"/>
                </a:cxn>
                <a:cxn ang="T12">
                  <a:pos x="T4" y="T5"/>
                </a:cxn>
                <a:cxn ang="T13">
                  <a:pos x="T6" y="T7"/>
                </a:cxn>
                <a:cxn ang="T14">
                  <a:pos x="T8" y="T9"/>
                </a:cxn>
              </a:cxnLst>
              <a:rect l="T15" t="T16" r="T17" b="T18"/>
              <a:pathLst>
                <a:path w="497" h="2363">
                  <a:moveTo>
                    <a:pt x="0" y="0"/>
                  </a:moveTo>
                  <a:lnTo>
                    <a:pt x="496" y="0"/>
                  </a:lnTo>
                  <a:lnTo>
                    <a:pt x="496" y="2362"/>
                  </a:lnTo>
                  <a:lnTo>
                    <a:pt x="0" y="2362"/>
                  </a:lnTo>
                  <a:lnTo>
                    <a:pt x="0" y="0"/>
                  </a:lnTo>
                </a:path>
              </a:pathLst>
            </a:custGeom>
            <a:solidFill>
              <a:srgbClr val="00B0F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16769" name="Line 14"/>
            <p:cNvSpPr>
              <a:spLocks noChangeShapeType="1"/>
            </p:cNvSpPr>
            <p:nvPr/>
          </p:nvSpPr>
          <p:spPr bwMode="auto">
            <a:xfrm flipV="1">
              <a:off x="989013" y="2163763"/>
              <a:ext cx="0" cy="26114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16770" name="Line 15"/>
            <p:cNvSpPr>
              <a:spLocks noChangeShapeType="1"/>
            </p:cNvSpPr>
            <p:nvPr/>
          </p:nvSpPr>
          <p:spPr bwMode="auto">
            <a:xfrm>
              <a:off x="963613" y="4770438"/>
              <a:ext cx="539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16771" name="Line 16"/>
            <p:cNvSpPr>
              <a:spLocks noChangeShapeType="1"/>
            </p:cNvSpPr>
            <p:nvPr/>
          </p:nvSpPr>
          <p:spPr bwMode="auto">
            <a:xfrm>
              <a:off x="963613" y="4119563"/>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16772" name="Line 17"/>
            <p:cNvSpPr>
              <a:spLocks noChangeShapeType="1"/>
            </p:cNvSpPr>
            <p:nvPr/>
          </p:nvSpPr>
          <p:spPr bwMode="auto">
            <a:xfrm>
              <a:off x="963613" y="3468688"/>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16773" name="Line 18"/>
            <p:cNvSpPr>
              <a:spLocks noChangeShapeType="1"/>
            </p:cNvSpPr>
            <p:nvPr/>
          </p:nvSpPr>
          <p:spPr bwMode="auto">
            <a:xfrm>
              <a:off x="963613" y="2819400"/>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16774" name="Line 19"/>
            <p:cNvSpPr>
              <a:spLocks noChangeShapeType="1"/>
            </p:cNvSpPr>
            <p:nvPr/>
          </p:nvSpPr>
          <p:spPr bwMode="auto">
            <a:xfrm>
              <a:off x="963613" y="2168525"/>
              <a:ext cx="5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16775" name="Line 20"/>
            <p:cNvSpPr>
              <a:spLocks noChangeShapeType="1"/>
            </p:cNvSpPr>
            <p:nvPr/>
          </p:nvSpPr>
          <p:spPr bwMode="auto">
            <a:xfrm>
              <a:off x="995363" y="4770438"/>
              <a:ext cx="23844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16776" name="Line 21"/>
            <p:cNvSpPr>
              <a:spLocks noChangeShapeType="1"/>
            </p:cNvSpPr>
            <p:nvPr/>
          </p:nvSpPr>
          <p:spPr bwMode="auto">
            <a:xfrm flipV="1">
              <a:off x="989013" y="4745038"/>
              <a:ext cx="0" cy="523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16777" name="Line 22"/>
            <p:cNvSpPr>
              <a:spLocks noChangeShapeType="1"/>
            </p:cNvSpPr>
            <p:nvPr/>
          </p:nvSpPr>
          <p:spPr bwMode="auto">
            <a:xfrm flipV="1">
              <a:off x="3384550" y="4745038"/>
              <a:ext cx="0" cy="523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16778" name="Rectangle 23"/>
            <p:cNvSpPr>
              <a:spLocks noChangeArrowheads="1"/>
            </p:cNvSpPr>
            <p:nvPr/>
          </p:nvSpPr>
          <p:spPr bwMode="auto">
            <a:xfrm>
              <a:off x="695325" y="4648200"/>
              <a:ext cx="258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fr-FR" altLang="de-DE" sz="1200" b="1" dirty="0">
                  <a:solidFill>
                    <a:srgbClr val="000000"/>
                  </a:solidFill>
                </a:rPr>
                <a:t>0</a:t>
              </a:r>
            </a:p>
          </p:txBody>
        </p:sp>
        <p:sp>
          <p:nvSpPr>
            <p:cNvPr id="116779" name="Rectangle 24"/>
            <p:cNvSpPr>
              <a:spLocks noChangeArrowheads="1"/>
            </p:cNvSpPr>
            <p:nvPr/>
          </p:nvSpPr>
          <p:spPr bwMode="auto">
            <a:xfrm>
              <a:off x="661988" y="4046538"/>
              <a:ext cx="2603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fr-FR" altLang="de-DE" sz="1200" b="1" dirty="0">
                  <a:solidFill>
                    <a:srgbClr val="000000"/>
                  </a:solidFill>
                </a:rPr>
                <a:t>5</a:t>
              </a:r>
            </a:p>
          </p:txBody>
        </p:sp>
        <p:sp>
          <p:nvSpPr>
            <p:cNvPr id="116780" name="Rectangle 25"/>
            <p:cNvSpPr>
              <a:spLocks noChangeArrowheads="1"/>
            </p:cNvSpPr>
            <p:nvPr/>
          </p:nvSpPr>
          <p:spPr bwMode="auto">
            <a:xfrm>
              <a:off x="534988" y="3392488"/>
              <a:ext cx="3429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fr-FR" altLang="de-DE" sz="1200" b="1" dirty="0">
                  <a:solidFill>
                    <a:srgbClr val="000000"/>
                  </a:solidFill>
                </a:rPr>
                <a:t>10</a:t>
              </a:r>
            </a:p>
          </p:txBody>
        </p:sp>
        <p:sp>
          <p:nvSpPr>
            <p:cNvPr id="116781" name="Rectangle 26"/>
            <p:cNvSpPr>
              <a:spLocks noChangeArrowheads="1"/>
            </p:cNvSpPr>
            <p:nvPr/>
          </p:nvSpPr>
          <p:spPr bwMode="auto">
            <a:xfrm>
              <a:off x="534988" y="2735263"/>
              <a:ext cx="3429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fr-FR" altLang="de-DE" sz="1200" b="1" dirty="0">
                  <a:solidFill>
                    <a:srgbClr val="000000"/>
                  </a:solidFill>
                </a:rPr>
                <a:t>15</a:t>
              </a:r>
            </a:p>
          </p:txBody>
        </p:sp>
        <p:sp>
          <p:nvSpPr>
            <p:cNvPr id="116782" name="Rectangle 27"/>
            <p:cNvSpPr>
              <a:spLocks noChangeArrowheads="1"/>
            </p:cNvSpPr>
            <p:nvPr/>
          </p:nvSpPr>
          <p:spPr bwMode="auto">
            <a:xfrm>
              <a:off x="534988" y="2093913"/>
              <a:ext cx="3429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fr-FR" altLang="de-DE" sz="1200" b="1" dirty="0">
                  <a:solidFill>
                    <a:srgbClr val="000000"/>
                  </a:solidFill>
                </a:rPr>
                <a:t>20</a:t>
              </a:r>
            </a:p>
          </p:txBody>
        </p:sp>
        <p:sp>
          <p:nvSpPr>
            <p:cNvPr id="116783" name="Text Box 28"/>
            <p:cNvSpPr txBox="1">
              <a:spLocks noChangeArrowheads="1"/>
            </p:cNvSpPr>
            <p:nvPr/>
          </p:nvSpPr>
          <p:spPr bwMode="auto">
            <a:xfrm rot="16200000">
              <a:off x="-223151" y="3319335"/>
              <a:ext cx="1240052" cy="27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7773" tIns="43887" rIns="87773" bIns="43887">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200" b="1" dirty="0">
                  <a:solidFill>
                    <a:srgbClr val="000000"/>
                  </a:solidFill>
                  <a:latin typeface="Georgia" panose="02040502050405020303" pitchFamily="18" charset="0"/>
                </a:rPr>
                <a:t>% пациентов</a:t>
              </a:r>
            </a:p>
          </p:txBody>
        </p:sp>
        <p:sp>
          <p:nvSpPr>
            <p:cNvPr id="116784" name="Freeform 32"/>
            <p:cNvSpPr>
              <a:spLocks/>
            </p:cNvSpPr>
            <p:nvPr/>
          </p:nvSpPr>
          <p:spPr bwMode="auto">
            <a:xfrm>
              <a:off x="1114425" y="2405415"/>
              <a:ext cx="76200" cy="74612"/>
            </a:xfrm>
            <a:custGeom>
              <a:avLst/>
              <a:gdLst>
                <a:gd name="T0" fmla="*/ 0 w 497"/>
                <a:gd name="T1" fmla="*/ 0 h 2363"/>
                <a:gd name="T2" fmla="*/ 2147483647 w 497"/>
                <a:gd name="T3" fmla="*/ 0 h 2363"/>
                <a:gd name="T4" fmla="*/ 2147483647 w 497"/>
                <a:gd name="T5" fmla="*/ 2147483647 h 2363"/>
                <a:gd name="T6" fmla="*/ 0 w 497"/>
                <a:gd name="T7" fmla="*/ 2147483647 h 2363"/>
                <a:gd name="T8" fmla="*/ 0 w 497"/>
                <a:gd name="T9" fmla="*/ 0 h 2363"/>
                <a:gd name="T10" fmla="*/ 0 60000 65536"/>
                <a:gd name="T11" fmla="*/ 0 60000 65536"/>
                <a:gd name="T12" fmla="*/ 0 60000 65536"/>
                <a:gd name="T13" fmla="*/ 0 60000 65536"/>
                <a:gd name="T14" fmla="*/ 0 60000 65536"/>
                <a:gd name="T15" fmla="*/ 0 w 497"/>
                <a:gd name="T16" fmla="*/ 0 h 2363"/>
                <a:gd name="T17" fmla="*/ 497 w 497"/>
                <a:gd name="T18" fmla="*/ 2363 h 2363"/>
              </a:gdLst>
              <a:ahLst/>
              <a:cxnLst>
                <a:cxn ang="T10">
                  <a:pos x="T0" y="T1"/>
                </a:cxn>
                <a:cxn ang="T11">
                  <a:pos x="T2" y="T3"/>
                </a:cxn>
                <a:cxn ang="T12">
                  <a:pos x="T4" y="T5"/>
                </a:cxn>
                <a:cxn ang="T13">
                  <a:pos x="T6" y="T7"/>
                </a:cxn>
                <a:cxn ang="T14">
                  <a:pos x="T8" y="T9"/>
                </a:cxn>
              </a:cxnLst>
              <a:rect l="T15" t="T16" r="T17" b="T18"/>
              <a:pathLst>
                <a:path w="497" h="2363">
                  <a:moveTo>
                    <a:pt x="0" y="0"/>
                  </a:moveTo>
                  <a:lnTo>
                    <a:pt x="496" y="0"/>
                  </a:lnTo>
                  <a:lnTo>
                    <a:pt x="496" y="2362"/>
                  </a:lnTo>
                  <a:lnTo>
                    <a:pt x="0" y="2362"/>
                  </a:lnTo>
                  <a:lnTo>
                    <a:pt x="0" y="0"/>
                  </a:lnTo>
                </a:path>
              </a:pathLst>
            </a:custGeom>
            <a:solidFill>
              <a:srgbClr val="00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sp>
          <p:nvSpPr>
            <p:cNvPr id="116785" name="Freeform 33"/>
            <p:cNvSpPr>
              <a:spLocks/>
            </p:cNvSpPr>
            <p:nvPr/>
          </p:nvSpPr>
          <p:spPr bwMode="auto">
            <a:xfrm>
              <a:off x="1114425" y="2245077"/>
              <a:ext cx="76200" cy="76200"/>
            </a:xfrm>
            <a:custGeom>
              <a:avLst/>
              <a:gdLst>
                <a:gd name="T0" fmla="*/ 0 w 498"/>
                <a:gd name="T1" fmla="*/ 0 h 833"/>
                <a:gd name="T2" fmla="*/ 2147483647 w 498"/>
                <a:gd name="T3" fmla="*/ 0 h 833"/>
                <a:gd name="T4" fmla="*/ 2147483647 w 498"/>
                <a:gd name="T5" fmla="*/ 2147483647 h 833"/>
                <a:gd name="T6" fmla="*/ 0 w 498"/>
                <a:gd name="T7" fmla="*/ 2147483647 h 833"/>
                <a:gd name="T8" fmla="*/ 0 w 498"/>
                <a:gd name="T9" fmla="*/ 0 h 833"/>
                <a:gd name="T10" fmla="*/ 0 60000 65536"/>
                <a:gd name="T11" fmla="*/ 0 60000 65536"/>
                <a:gd name="T12" fmla="*/ 0 60000 65536"/>
                <a:gd name="T13" fmla="*/ 0 60000 65536"/>
                <a:gd name="T14" fmla="*/ 0 60000 65536"/>
                <a:gd name="T15" fmla="*/ 0 w 498"/>
                <a:gd name="T16" fmla="*/ 0 h 833"/>
                <a:gd name="T17" fmla="*/ 498 w 498"/>
                <a:gd name="T18" fmla="*/ 833 h 833"/>
              </a:gdLst>
              <a:ahLst/>
              <a:cxnLst>
                <a:cxn ang="T10">
                  <a:pos x="T0" y="T1"/>
                </a:cxn>
                <a:cxn ang="T11">
                  <a:pos x="T2" y="T3"/>
                </a:cxn>
                <a:cxn ang="T12">
                  <a:pos x="T4" y="T5"/>
                </a:cxn>
                <a:cxn ang="T13">
                  <a:pos x="T6" y="T7"/>
                </a:cxn>
                <a:cxn ang="T14">
                  <a:pos x="T8" y="T9"/>
                </a:cxn>
              </a:cxnLst>
              <a:rect l="T15" t="T16" r="T17" b="T18"/>
              <a:pathLst>
                <a:path w="498" h="833">
                  <a:moveTo>
                    <a:pt x="0" y="0"/>
                  </a:moveTo>
                  <a:lnTo>
                    <a:pt x="497" y="0"/>
                  </a:lnTo>
                  <a:lnTo>
                    <a:pt x="497" y="832"/>
                  </a:lnTo>
                  <a:lnTo>
                    <a:pt x="0" y="832"/>
                  </a:lnTo>
                  <a:lnTo>
                    <a:pt x="0" y="0"/>
                  </a:lnTo>
                </a:path>
              </a:pathLst>
            </a:custGeom>
            <a:solidFill>
              <a:schemeClr val="accent1">
                <a:lumMod val="75000"/>
              </a:schemeClr>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fontAlgn="base">
                <a:spcBef>
                  <a:spcPct val="0"/>
                </a:spcBef>
                <a:spcAft>
                  <a:spcPct val="0"/>
                </a:spcAft>
              </a:pPr>
              <a:endParaRPr lang="de-CH" sz="2400" dirty="0">
                <a:solidFill>
                  <a:srgbClr val="000000"/>
                </a:solidFill>
                <a:cs typeface="Arial" pitchFamily="34" charset="0"/>
              </a:endParaRPr>
            </a:p>
          </p:txBody>
        </p:sp>
      </p:grpSp>
      <p:sp>
        <p:nvSpPr>
          <p:cNvPr id="116765" name="Rectangle 11"/>
          <p:cNvSpPr>
            <a:spLocks noChangeArrowheads="1"/>
          </p:cNvSpPr>
          <p:nvPr/>
        </p:nvSpPr>
        <p:spPr bwMode="auto">
          <a:xfrm>
            <a:off x="1333500" y="4506913"/>
            <a:ext cx="22653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859" tIns="42668" rIns="86859" bIns="42668">
            <a:spAutoFit/>
          </a:bodyPr>
          <a:lstStyle>
            <a:lvl1pPr defTabSz="877888" eaLnBrk="0" hangingPunct="0">
              <a:defRPr sz="2400">
                <a:solidFill>
                  <a:schemeClr val="tx1"/>
                </a:solidFill>
                <a:latin typeface="Arial" pitchFamily="34" charset="0"/>
                <a:cs typeface="Arial" pitchFamily="34" charset="0"/>
              </a:defRPr>
            </a:lvl1pPr>
            <a:lvl2pPr marL="742950" indent="-285750" defTabSz="877888" eaLnBrk="0" hangingPunct="0">
              <a:defRPr sz="2400">
                <a:solidFill>
                  <a:schemeClr val="tx1"/>
                </a:solidFill>
                <a:latin typeface="Arial" pitchFamily="34" charset="0"/>
                <a:cs typeface="Arial" pitchFamily="34" charset="0"/>
              </a:defRPr>
            </a:lvl2pPr>
            <a:lvl3pPr marL="1143000" indent="-228600" defTabSz="877888" eaLnBrk="0" hangingPunct="0">
              <a:defRPr sz="2400">
                <a:solidFill>
                  <a:schemeClr val="tx1"/>
                </a:solidFill>
                <a:latin typeface="Arial" pitchFamily="34" charset="0"/>
                <a:cs typeface="Arial" pitchFamily="34" charset="0"/>
              </a:defRPr>
            </a:lvl3pPr>
            <a:lvl4pPr marL="1600200" indent="-228600" defTabSz="877888" eaLnBrk="0" hangingPunct="0">
              <a:defRPr sz="2400">
                <a:solidFill>
                  <a:schemeClr val="tx1"/>
                </a:solidFill>
                <a:latin typeface="Arial" pitchFamily="34" charset="0"/>
                <a:cs typeface="Arial" pitchFamily="34" charset="0"/>
              </a:defRPr>
            </a:lvl4pPr>
            <a:lvl5pPr marL="2057400" indent="-228600" defTabSz="877888" eaLnBrk="0" hangingPunct="0">
              <a:defRPr sz="2400">
                <a:solidFill>
                  <a:schemeClr val="tx1"/>
                </a:solidFill>
                <a:latin typeface="Arial" pitchFamily="34" charset="0"/>
                <a:cs typeface="Arial" pitchFamily="34" charset="0"/>
              </a:defRPr>
            </a:lvl5pPr>
            <a:lvl6pPr marL="2514600" indent="-228600" defTabSz="877888"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defTabSz="877888"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defTabSz="877888"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defTabSz="877888"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000" b="1" dirty="0">
                <a:solidFill>
                  <a:srgbClr val="000000"/>
                </a:solidFill>
              </a:rPr>
              <a:t>Пациенты, страдающие запором в течение 2 дней</a:t>
            </a:r>
          </a:p>
        </p:txBody>
      </p:sp>
      <p:graphicFrame>
        <p:nvGraphicFramePr>
          <p:cNvPr id="29" name="表格 4"/>
          <p:cNvGraphicFramePr>
            <a:graphicFrameLocks noGrp="1"/>
          </p:cNvGraphicFramePr>
          <p:nvPr>
            <p:extLst>
              <p:ext uri="{D42A27DB-BD31-4B8C-83A1-F6EECF244321}">
                <p14:modId xmlns:p14="http://schemas.microsoft.com/office/powerpoint/2010/main" val="2933014999"/>
              </p:ext>
            </p:extLst>
          </p:nvPr>
        </p:nvGraphicFramePr>
        <p:xfrm>
          <a:off x="3695701" y="1993042"/>
          <a:ext cx="4902774" cy="2387727"/>
        </p:xfrm>
        <a:graphic>
          <a:graphicData uri="http://schemas.openxmlformats.org/drawingml/2006/table">
            <a:tbl>
              <a:tblPr>
                <a:tableStyleId>{BC89EF96-8CEA-46FF-86C4-4CE0E7609802}</a:tableStyleId>
              </a:tblPr>
              <a:tblGrid>
                <a:gridCol w="1905000">
                  <a:extLst>
                    <a:ext uri="{9D8B030D-6E8A-4147-A177-3AD203B41FA5}">
                      <a16:colId xmlns="" xmlns:a16="http://schemas.microsoft.com/office/drawing/2014/main" val="20000"/>
                    </a:ext>
                  </a:extLst>
                </a:gridCol>
                <a:gridCol w="1497193">
                  <a:extLst>
                    <a:ext uri="{9D8B030D-6E8A-4147-A177-3AD203B41FA5}">
                      <a16:colId xmlns="" xmlns:a16="http://schemas.microsoft.com/office/drawing/2014/main" val="20001"/>
                    </a:ext>
                  </a:extLst>
                </a:gridCol>
                <a:gridCol w="1500581">
                  <a:extLst>
                    <a:ext uri="{9D8B030D-6E8A-4147-A177-3AD203B41FA5}">
                      <a16:colId xmlns="" xmlns:a16="http://schemas.microsoft.com/office/drawing/2014/main" val="20002"/>
                    </a:ext>
                  </a:extLst>
                </a:gridCol>
              </a:tblGrid>
              <a:tr h="402335">
                <a:tc>
                  <a:txBody>
                    <a:bodyPr/>
                    <a:lstStyle/>
                    <a:p>
                      <a:pPr algn="l"/>
                      <a:r>
                        <a:rPr lang="ru-RU" altLang="zh-CN" sz="1596" dirty="0">
                          <a:latin typeface="Georgia" panose="02040502050405020303" pitchFamily="18" charset="0"/>
                        </a:rPr>
                        <a:t>Критерии</a:t>
                      </a:r>
                      <a:endParaRPr lang="zh-CN" altLang="en-US" sz="1596" b="1" dirty="0">
                        <a:solidFill>
                          <a:srgbClr val="FFFFFF"/>
                        </a:solidFill>
                        <a:latin typeface="Georgia" panose="02040502050405020303" pitchFamily="18" charset="0"/>
                        <a:cs typeface="Arial" panose="020B0604020202020204" pitchFamily="34" charset="0"/>
                      </a:endParaRPr>
                    </a:p>
                  </a:txBody>
                  <a:tcPr marL="72000" marR="72000" anchor="ctr">
                    <a:solidFill>
                      <a:schemeClr val="accent1">
                        <a:lumMod val="60000"/>
                        <a:lumOff val="40000"/>
                      </a:schemeClr>
                    </a:solidFill>
                  </a:tcPr>
                </a:tc>
                <a:tc>
                  <a:txBody>
                    <a:bodyPr/>
                    <a:lstStyle/>
                    <a:p>
                      <a:pPr algn="ctr"/>
                      <a:r>
                        <a:rPr lang="ru-RU" altLang="zh-CN" sz="1596" dirty="0">
                          <a:latin typeface="Georgia" panose="02040502050405020303" pitchFamily="18" charset="0"/>
                        </a:rPr>
                        <a:t>Рацекадотрил</a:t>
                      </a:r>
                      <a:endParaRPr lang="zh-CN" altLang="en-US" sz="1596" b="1" dirty="0">
                        <a:solidFill>
                          <a:srgbClr val="FFFFFF"/>
                        </a:solidFill>
                        <a:latin typeface="Georgia" panose="02040502050405020303" pitchFamily="18" charset="0"/>
                        <a:cs typeface="Arial" panose="020B0604020202020204" pitchFamily="34" charset="0"/>
                      </a:endParaRPr>
                    </a:p>
                  </a:txBody>
                  <a:tcPr marL="72000" marR="72000" anchor="ctr">
                    <a:solidFill>
                      <a:schemeClr val="accent1">
                        <a:lumMod val="60000"/>
                        <a:lumOff val="40000"/>
                      </a:schemeClr>
                    </a:solidFill>
                  </a:tcPr>
                </a:tc>
                <a:tc>
                  <a:txBody>
                    <a:bodyPr/>
                    <a:lstStyle/>
                    <a:p>
                      <a:pPr algn="ctr"/>
                      <a:r>
                        <a:rPr lang="ru-RU" altLang="zh-CN" sz="1596" dirty="0">
                          <a:latin typeface="Georgia" panose="02040502050405020303" pitchFamily="18" charset="0"/>
                        </a:rPr>
                        <a:t>Лоперамид</a:t>
                      </a:r>
                      <a:endParaRPr lang="zh-CN" altLang="en-US" sz="1596" b="1" dirty="0">
                        <a:solidFill>
                          <a:srgbClr val="FFFFFF"/>
                        </a:solidFill>
                        <a:latin typeface="Georgia" panose="02040502050405020303" pitchFamily="18" charset="0"/>
                        <a:cs typeface="Arial" panose="020B0604020202020204" pitchFamily="34" charset="0"/>
                      </a:endParaRPr>
                    </a:p>
                  </a:txBody>
                  <a:tcPr marL="72000" marR="72000" anchor="ctr">
                    <a:solidFill>
                      <a:schemeClr val="accent1">
                        <a:lumMod val="60000"/>
                        <a:lumOff val="40000"/>
                      </a:schemeClr>
                    </a:solidFill>
                  </a:tcPr>
                </a:tc>
                <a:extLst>
                  <a:ext uri="{0D108BD9-81ED-4DB2-BD59-A6C34878D82A}">
                    <a16:rowId xmlns="" xmlns:a16="http://schemas.microsoft.com/office/drawing/2014/main" val="10000"/>
                  </a:ext>
                </a:extLst>
              </a:tr>
              <a:tr h="586739">
                <a:tc>
                  <a:txBody>
                    <a:bodyPr/>
                    <a:lstStyle/>
                    <a:p>
                      <a:pPr algn="l"/>
                      <a:r>
                        <a:rPr lang="ru-RU" altLang="zh-CN" sz="1403" dirty="0">
                          <a:latin typeface="Georgia" panose="02040502050405020303" pitchFamily="18" charset="0"/>
                        </a:rPr>
                        <a:t>Случаи нежелательных явлений</a:t>
                      </a:r>
                      <a:endParaRPr lang="zh-CN" altLang="en-US" sz="1403" dirty="0">
                        <a:solidFill>
                          <a:srgbClr val="000000"/>
                        </a:solidFill>
                        <a:latin typeface="Georgia" panose="02040502050405020303" pitchFamily="18" charset="0"/>
                        <a:cs typeface="Arial" panose="020B0604020202020204" pitchFamily="34" charset="0"/>
                      </a:endParaRPr>
                    </a:p>
                  </a:txBody>
                  <a:tcPr marL="72000" marR="72000" anchor="ctr"/>
                </a:tc>
                <a:tc>
                  <a:txBody>
                    <a:bodyPr/>
                    <a:lstStyle/>
                    <a:p>
                      <a:pPr algn="ctr"/>
                      <a:r>
                        <a:rPr lang="en-US" altLang="zh-CN" sz="1403" dirty="0">
                          <a:latin typeface="Georgia" panose="02040502050405020303" pitchFamily="18" charset="0"/>
                        </a:rPr>
                        <a:t>7,4%</a:t>
                      </a:r>
                      <a:endParaRPr lang="zh-CN" altLang="en-US" sz="1403" dirty="0">
                        <a:solidFill>
                          <a:srgbClr val="000000"/>
                        </a:solidFill>
                        <a:latin typeface="Georgia" panose="02040502050405020303" pitchFamily="18" charset="0"/>
                        <a:cs typeface="Arial" panose="020B0604020202020204" pitchFamily="34" charset="0"/>
                      </a:endParaRPr>
                    </a:p>
                  </a:txBody>
                  <a:tcPr marL="72000" marR="72000" anchor="ctr"/>
                </a:tc>
                <a:tc>
                  <a:txBody>
                    <a:bodyPr/>
                    <a:lstStyle/>
                    <a:p>
                      <a:pPr algn="ctr"/>
                      <a:r>
                        <a:rPr lang="en-US" altLang="zh-CN" sz="1403" dirty="0">
                          <a:latin typeface="Georgia" panose="02040502050405020303" pitchFamily="18" charset="0"/>
                        </a:rPr>
                        <a:t>12%</a:t>
                      </a:r>
                      <a:endParaRPr lang="zh-CN" altLang="en-US" sz="1403" dirty="0">
                        <a:solidFill>
                          <a:srgbClr val="000000"/>
                        </a:solidFill>
                        <a:latin typeface="Georgia" panose="02040502050405020303" pitchFamily="18" charset="0"/>
                        <a:cs typeface="Arial" panose="020B0604020202020204" pitchFamily="34" charset="0"/>
                      </a:endParaRPr>
                    </a:p>
                  </a:txBody>
                  <a:tcPr marL="72000" marR="72000" anchor="ctr"/>
                </a:tc>
                <a:extLst>
                  <a:ext uri="{0D108BD9-81ED-4DB2-BD59-A6C34878D82A}">
                    <a16:rowId xmlns="" xmlns:a16="http://schemas.microsoft.com/office/drawing/2014/main" val="10001"/>
                  </a:ext>
                </a:extLst>
              </a:tr>
              <a:tr h="519684">
                <a:tc>
                  <a:txBody>
                    <a:bodyPr/>
                    <a:lstStyle/>
                    <a:p>
                      <a:pPr algn="l"/>
                      <a:r>
                        <a:rPr lang="ru-RU" altLang="zh-CN" sz="1403" dirty="0">
                          <a:latin typeface="Georgia" panose="02040502050405020303" pitchFamily="18" charset="0"/>
                        </a:rPr>
                        <a:t>Запор как феномен отдачи</a:t>
                      </a:r>
                      <a:endParaRPr lang="zh-CN" altLang="en-US" sz="1403" dirty="0">
                        <a:solidFill>
                          <a:srgbClr val="000000"/>
                        </a:solidFill>
                        <a:latin typeface="Georgia" panose="02040502050405020303" pitchFamily="18" charset="0"/>
                        <a:cs typeface="Arial" panose="020B0604020202020204" pitchFamily="34" charset="0"/>
                      </a:endParaRPr>
                    </a:p>
                  </a:txBody>
                  <a:tcPr marL="72000" marR="72000" anchor="ctr"/>
                </a:tc>
                <a:tc>
                  <a:txBody>
                    <a:bodyPr/>
                    <a:lstStyle/>
                    <a:p>
                      <a:pPr algn="ctr"/>
                      <a:r>
                        <a:rPr lang="en-US" altLang="zh-CN" sz="1403" dirty="0">
                          <a:latin typeface="Georgia" panose="02040502050405020303" pitchFamily="18" charset="0"/>
                        </a:rPr>
                        <a:t>9,8%</a:t>
                      </a:r>
                      <a:endParaRPr lang="zh-CN" altLang="en-US" sz="1403" dirty="0">
                        <a:solidFill>
                          <a:srgbClr val="000000"/>
                        </a:solidFill>
                        <a:latin typeface="Georgia" panose="02040502050405020303" pitchFamily="18" charset="0"/>
                        <a:cs typeface="Arial" panose="020B0604020202020204" pitchFamily="34" charset="0"/>
                      </a:endParaRPr>
                    </a:p>
                  </a:txBody>
                  <a:tcPr marL="72000" marR="72000"/>
                </a:tc>
                <a:tc>
                  <a:txBody>
                    <a:bodyPr/>
                    <a:lstStyle/>
                    <a:p>
                      <a:pPr algn="ctr"/>
                      <a:r>
                        <a:rPr lang="en-US" altLang="zh-CN" sz="1403" dirty="0">
                          <a:latin typeface="Georgia" panose="02040502050405020303" pitchFamily="18" charset="0"/>
                        </a:rPr>
                        <a:t>18,7%</a:t>
                      </a:r>
                      <a:endParaRPr lang="zh-CN" altLang="en-US" sz="1403" dirty="0">
                        <a:solidFill>
                          <a:srgbClr val="000000"/>
                        </a:solidFill>
                        <a:latin typeface="Georgia" panose="02040502050405020303" pitchFamily="18" charset="0"/>
                        <a:cs typeface="Arial" panose="020B0604020202020204" pitchFamily="34" charset="0"/>
                      </a:endParaRPr>
                    </a:p>
                  </a:txBody>
                  <a:tcPr marL="72000" marR="72000" anchor="ctr"/>
                </a:tc>
                <a:extLst>
                  <a:ext uri="{0D108BD9-81ED-4DB2-BD59-A6C34878D82A}">
                    <a16:rowId xmlns="" xmlns:a16="http://schemas.microsoft.com/office/drawing/2014/main" val="10002"/>
                  </a:ext>
                </a:extLst>
              </a:tr>
              <a:tr h="726377">
                <a:tc>
                  <a:txBody>
                    <a:bodyPr/>
                    <a:lstStyle/>
                    <a:p>
                      <a:pPr algn="l"/>
                      <a:r>
                        <a:rPr lang="ru-RU" altLang="zh-CN" sz="1403" dirty="0">
                          <a:latin typeface="Georgia" panose="02040502050405020303" pitchFamily="18" charset="0"/>
                        </a:rPr>
                        <a:t>Средняя продолжительность запора</a:t>
                      </a:r>
                      <a:endParaRPr lang="zh-CN" altLang="en-US" sz="1403" dirty="0">
                        <a:solidFill>
                          <a:srgbClr val="000000"/>
                        </a:solidFill>
                        <a:latin typeface="Georgia" panose="02040502050405020303" pitchFamily="18" charset="0"/>
                        <a:cs typeface="Arial" panose="020B0604020202020204" pitchFamily="34" charset="0"/>
                      </a:endParaRPr>
                    </a:p>
                  </a:txBody>
                  <a:tcPr marL="72000" marR="72000" anchor="ctr"/>
                </a:tc>
                <a:tc>
                  <a:txBody>
                    <a:bodyPr/>
                    <a:lstStyle/>
                    <a:p>
                      <a:pPr algn="ctr"/>
                      <a:r>
                        <a:rPr lang="en-US" altLang="zh-CN" sz="1403" dirty="0">
                          <a:latin typeface="Georgia" panose="02040502050405020303" pitchFamily="18" charset="0"/>
                        </a:rPr>
                        <a:t>1,3±0,1</a:t>
                      </a:r>
                      <a:endParaRPr lang="zh-CN" altLang="en-US" sz="1403" dirty="0">
                        <a:solidFill>
                          <a:srgbClr val="000000"/>
                        </a:solidFill>
                        <a:latin typeface="Georgia" panose="02040502050405020303" pitchFamily="18" charset="0"/>
                        <a:cs typeface="Arial" panose="020B0604020202020204" pitchFamily="34" charset="0"/>
                      </a:endParaRPr>
                    </a:p>
                  </a:txBody>
                  <a:tcPr marL="72000" marR="72000"/>
                </a:tc>
                <a:tc>
                  <a:txBody>
                    <a:bodyPr/>
                    <a:lstStyle/>
                    <a:p>
                      <a:pPr algn="ctr"/>
                      <a:r>
                        <a:rPr lang="en-US" altLang="zh-CN" sz="1403" dirty="0">
                          <a:latin typeface="Georgia" panose="02040502050405020303" pitchFamily="18" charset="0"/>
                        </a:rPr>
                        <a:t>1,6±0,1</a:t>
                      </a:r>
                      <a:endParaRPr lang="zh-CN" altLang="en-US" sz="1403" dirty="0">
                        <a:solidFill>
                          <a:srgbClr val="000000"/>
                        </a:solidFill>
                        <a:latin typeface="Georgia" panose="02040502050405020303" pitchFamily="18" charset="0"/>
                        <a:cs typeface="Arial" panose="020B0604020202020204" pitchFamily="34" charset="0"/>
                      </a:endParaRPr>
                    </a:p>
                  </a:txBody>
                  <a:tcPr marL="72000" marR="72000"/>
                </a:tc>
                <a:extLst>
                  <a:ext uri="{0D108BD9-81ED-4DB2-BD59-A6C34878D82A}">
                    <a16:rowId xmlns="" xmlns:a16="http://schemas.microsoft.com/office/drawing/2014/main" val="10003"/>
                  </a:ext>
                </a:extLst>
              </a:tr>
            </a:tbl>
          </a:graphicData>
        </a:graphic>
      </p:graphicFrame>
      <p:sp>
        <p:nvSpPr>
          <p:cNvPr id="2" name="Slide Number Placeholder 1"/>
          <p:cNvSpPr>
            <a:spLocks noGrp="1"/>
          </p:cNvSpPr>
          <p:nvPr>
            <p:ph type="sldNum" sz="quarter" idx="12"/>
          </p:nvPr>
        </p:nvSpPr>
        <p:spPr>
          <a:xfrm>
            <a:off x="4564063" y="-6849"/>
            <a:ext cx="1332156" cy="365125"/>
          </a:xfrm>
        </p:spPr>
        <p:txBody>
          <a:bodyPr/>
          <a:lstStyle/>
          <a:p>
            <a:fld id="{A2885E78-1F86-4A3D-9EE1-B0103B1CEF15}" type="slidenum">
              <a:rPr lang="en-US" smtClean="0">
                <a:solidFill>
                  <a:srgbClr val="000000"/>
                </a:solidFill>
              </a:rPr>
              <a:pPr/>
              <a:t>39</a:t>
            </a:fld>
            <a:endParaRPr lang="en-US" dirty="0">
              <a:solidFill>
                <a:srgbClr val="000000"/>
              </a:solidFill>
            </a:endParaRPr>
          </a:p>
        </p:txBody>
      </p:sp>
      <p:sp>
        <p:nvSpPr>
          <p:cNvPr id="30" name="TextBox 29"/>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6296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404664"/>
            <a:ext cx="6120680" cy="1323439"/>
          </a:xfrm>
          <a:prstGeom prst="rect">
            <a:avLst/>
          </a:prstGeom>
        </p:spPr>
        <p:txBody>
          <a:bodyPr wrap="square">
            <a:spAutoFit/>
          </a:bodyPr>
          <a:lstStyle/>
          <a:p>
            <a:pPr algn="r"/>
            <a:r>
              <a:rPr lang="ru-RU" sz="3200" b="1" dirty="0" smtClean="0">
                <a:solidFill>
                  <a:prstClr val="white"/>
                </a:solidFill>
                <a:effectLst>
                  <a:outerShdw blurRad="38100" dist="38100" dir="2700000" algn="tl">
                    <a:srgbClr val="000000">
                      <a:alpha val="43137"/>
                    </a:srgbClr>
                  </a:outerShdw>
                </a:effectLst>
                <a:latin typeface="Georgia" panose="02040502050405020303" pitchFamily="18" charset="0"/>
                <a:ea typeface="Times New Roman"/>
              </a:rPr>
              <a:t>90% </a:t>
            </a:r>
            <a:r>
              <a:rPr lang="ru-RU" sz="2400" b="1" dirty="0" smtClean="0">
                <a:solidFill>
                  <a:prstClr val="white"/>
                </a:solidFill>
                <a:effectLst>
                  <a:outerShdw blurRad="38100" dist="38100" dir="2700000" algn="tl">
                    <a:srgbClr val="000000">
                      <a:alpha val="43137"/>
                    </a:srgbClr>
                  </a:outerShdw>
                </a:effectLst>
                <a:latin typeface="Georgia" panose="02040502050405020303" pitchFamily="18" charset="0"/>
                <a:ea typeface="Times New Roman"/>
              </a:rPr>
              <a:t>причин острой диареи – инфекционные агенты</a:t>
            </a:r>
          </a:p>
          <a:p>
            <a:pPr marL="342900" indent="-342900" algn="r">
              <a:buFont typeface="Wingdings" panose="05000000000000000000" pitchFamily="2" charset="2"/>
              <a:buChar char="§"/>
            </a:pPr>
            <a:endParaRPr lang="ru-RU" sz="2400" b="1" dirty="0" smtClean="0">
              <a:solidFill>
                <a:prstClr val="white"/>
              </a:solidFill>
              <a:effectLst>
                <a:outerShdw blurRad="38100" dist="38100" dir="2700000" algn="tl">
                  <a:srgbClr val="000000">
                    <a:alpha val="43137"/>
                  </a:srgbClr>
                </a:outerShdw>
              </a:effectLst>
              <a:latin typeface="Georgia" panose="02040502050405020303" pitchFamily="18" charset="0"/>
              <a:ea typeface="Times New Roman"/>
            </a:endParaRPr>
          </a:p>
        </p:txBody>
      </p:sp>
      <p:sp>
        <p:nvSpPr>
          <p:cNvPr id="6" name="TextBox 1"/>
          <p:cNvSpPr txBox="1"/>
          <p:nvPr/>
        </p:nvSpPr>
        <p:spPr>
          <a:xfrm>
            <a:off x="282494" y="6498964"/>
            <a:ext cx="8976262" cy="405239"/>
          </a:xfrm>
          <a:prstGeom prst="rect">
            <a:avLst/>
          </a:prstGeom>
          <a:noFill/>
        </p:spPr>
        <p:txBody>
          <a:bodyPr wrap="square" lIns="0" tIns="0" rIns="0" rtlCol="0">
            <a:spAutoFit/>
          </a:bodyPr>
          <a:lstStyle/>
          <a:p>
            <a:pPr marL="228600" indent="-228600">
              <a:lnSpc>
                <a:spcPts val="800"/>
              </a:lnSpc>
              <a:buFont typeface="+mj-lt"/>
              <a:buAutoNum type="arabicPeriod"/>
            </a:pPr>
            <a:r>
              <a:rPr lang="en-US" altLang="zh-CN" sz="900" dirty="0" smtClean="0">
                <a:solidFill>
                  <a:prstClr val="white"/>
                </a:solidFill>
                <a:latin typeface="Arial" panose="020B0604020202020204" pitchFamily="34" charset="0"/>
                <a:ea typeface="宋体"/>
                <a:cs typeface="Arial" panose="020B0604020202020204" pitchFamily="34" charset="0"/>
              </a:rPr>
              <a:t>Camilleri M, et al. </a:t>
            </a:r>
            <a:r>
              <a:rPr lang="en-US" altLang="zh-CN" sz="900" i="1" dirty="0" smtClean="0">
                <a:solidFill>
                  <a:prstClr val="white"/>
                </a:solidFill>
                <a:latin typeface="Arial" panose="020B0604020202020204" pitchFamily="34" charset="0"/>
                <a:ea typeface="宋体"/>
                <a:cs typeface="Arial" panose="020B0604020202020204" pitchFamily="34" charset="0"/>
              </a:rPr>
              <a:t>Harrison's</a:t>
            </a:r>
            <a:r>
              <a:rPr lang="en-US" altLang="zh-CN" sz="900" dirty="0" smtClean="0">
                <a:solidFill>
                  <a:prstClr val="white"/>
                </a:solidFill>
                <a:latin typeface="Arial" panose="020B0604020202020204" pitchFamily="34" charset="0"/>
                <a:ea typeface="宋体"/>
                <a:cs typeface="Arial" panose="020B0604020202020204" pitchFamily="34" charset="0"/>
              </a:rPr>
              <a:t> </a:t>
            </a:r>
            <a:r>
              <a:rPr lang="en-US" altLang="zh-CN" sz="900" i="1" dirty="0" smtClean="0">
                <a:solidFill>
                  <a:prstClr val="white"/>
                </a:solidFill>
                <a:latin typeface="Arial" panose="020B0604020202020204" pitchFamily="34" charset="0"/>
                <a:ea typeface="宋体"/>
                <a:cs typeface="Arial" panose="020B0604020202020204" pitchFamily="34" charset="0"/>
              </a:rPr>
              <a:t>Principles</a:t>
            </a:r>
            <a:r>
              <a:rPr lang="en-US" altLang="zh-CN" sz="900" dirty="0" smtClean="0">
                <a:solidFill>
                  <a:prstClr val="white"/>
                </a:solidFill>
                <a:latin typeface="Arial" panose="020B0604020202020204" pitchFamily="34" charset="0"/>
                <a:ea typeface="宋体"/>
                <a:cs typeface="Arial" panose="020B0604020202020204" pitchFamily="34" charset="0"/>
              </a:rPr>
              <a:t> </a:t>
            </a:r>
            <a:r>
              <a:rPr lang="en-US" altLang="zh-CN" sz="900" i="1" dirty="0" smtClean="0">
                <a:solidFill>
                  <a:prstClr val="white"/>
                </a:solidFill>
                <a:latin typeface="Arial" panose="020B0604020202020204" pitchFamily="34" charset="0"/>
                <a:ea typeface="宋体"/>
                <a:cs typeface="Arial" panose="020B0604020202020204" pitchFamily="34" charset="0"/>
              </a:rPr>
              <a:t>of</a:t>
            </a:r>
            <a:r>
              <a:rPr lang="en-US" altLang="zh-CN" sz="900" dirty="0" smtClean="0">
                <a:solidFill>
                  <a:prstClr val="white"/>
                </a:solidFill>
                <a:latin typeface="Arial" panose="020B0604020202020204" pitchFamily="34" charset="0"/>
                <a:ea typeface="宋体"/>
                <a:cs typeface="Arial" panose="020B0604020202020204" pitchFamily="34" charset="0"/>
              </a:rPr>
              <a:t> </a:t>
            </a:r>
            <a:r>
              <a:rPr lang="en-US" altLang="zh-CN" sz="900" i="1" dirty="0" smtClean="0">
                <a:solidFill>
                  <a:prstClr val="white"/>
                </a:solidFill>
                <a:latin typeface="Arial" panose="020B0604020202020204" pitchFamily="34" charset="0"/>
                <a:ea typeface="宋体"/>
                <a:cs typeface="Arial" panose="020B0604020202020204" pitchFamily="34" charset="0"/>
              </a:rPr>
              <a:t>Internal</a:t>
            </a:r>
            <a:r>
              <a:rPr lang="en-US" altLang="zh-CN" sz="900" dirty="0" smtClean="0">
                <a:solidFill>
                  <a:prstClr val="white"/>
                </a:solidFill>
                <a:latin typeface="Arial" panose="020B0604020202020204" pitchFamily="34" charset="0"/>
                <a:ea typeface="宋体"/>
                <a:cs typeface="Arial" panose="020B0604020202020204" pitchFamily="34" charset="0"/>
              </a:rPr>
              <a:t> </a:t>
            </a:r>
            <a:r>
              <a:rPr lang="en-US" altLang="zh-CN" sz="900" i="1" dirty="0" smtClean="0">
                <a:solidFill>
                  <a:prstClr val="white"/>
                </a:solidFill>
                <a:latin typeface="Arial" panose="020B0604020202020204" pitchFamily="34" charset="0"/>
                <a:ea typeface="宋体"/>
                <a:cs typeface="Arial" panose="020B0604020202020204" pitchFamily="34" charset="0"/>
              </a:rPr>
              <a:t>Medicine</a:t>
            </a:r>
            <a:r>
              <a:rPr lang="en-US" altLang="zh-CN" sz="900" dirty="0" smtClean="0">
                <a:solidFill>
                  <a:prstClr val="white"/>
                </a:solidFill>
                <a:latin typeface="Arial" panose="020B0604020202020204" pitchFamily="34" charset="0"/>
                <a:ea typeface="宋体"/>
                <a:cs typeface="Arial" panose="020B0604020202020204" pitchFamily="34" charset="0"/>
              </a:rPr>
              <a:t>. 18th ed. USA: McGraw-Hill; 2012. 2008:308-319.</a:t>
            </a:r>
          </a:p>
          <a:p>
            <a:pPr marL="228600" indent="-228600">
              <a:lnSpc>
                <a:spcPts val="1000"/>
              </a:lnSpc>
              <a:buFont typeface="+mj-lt"/>
              <a:buAutoNum type="arabicPeriod"/>
            </a:pPr>
            <a:r>
              <a:rPr lang="en-US" altLang="zh-CN" sz="900" dirty="0" smtClean="0">
                <a:solidFill>
                  <a:prstClr val="white"/>
                </a:solidFill>
                <a:latin typeface="Arial" panose="020B0604020202020204" pitchFamily="34" charset="0"/>
                <a:ea typeface="宋体"/>
                <a:cs typeface="Arial" panose="020B0604020202020204" pitchFamily="34" charset="0"/>
              </a:rPr>
              <a:t>Cooke M. </a:t>
            </a:r>
            <a:r>
              <a:rPr lang="en-US" altLang="zh-CN" sz="900" i="1" dirty="0" smtClean="0">
                <a:solidFill>
                  <a:prstClr val="white"/>
                </a:solidFill>
                <a:latin typeface="Arial" panose="020B0604020202020204" pitchFamily="34" charset="0"/>
                <a:ea typeface="宋体"/>
                <a:cs typeface="Arial" panose="020B0604020202020204" pitchFamily="34" charset="0"/>
              </a:rPr>
              <a:t>S</a:t>
            </a:r>
            <a:r>
              <a:rPr lang="en-US" altLang="zh-CN" sz="900" dirty="0" smtClean="0">
                <a:solidFill>
                  <a:prstClr val="white"/>
                </a:solidFill>
                <a:latin typeface="Arial" panose="020B0604020202020204" pitchFamily="34" charset="0"/>
                <a:ea typeface="宋体"/>
                <a:cs typeface="Arial" panose="020B0604020202020204" pitchFamily="34" charset="0"/>
              </a:rPr>
              <a:t> </a:t>
            </a:r>
            <a:r>
              <a:rPr lang="en-US" altLang="zh-CN" sz="900" i="1" dirty="0" smtClean="0">
                <a:solidFill>
                  <a:prstClr val="white"/>
                </a:solidFill>
                <a:latin typeface="Arial" panose="020B0604020202020204" pitchFamily="34" charset="0"/>
                <a:ea typeface="宋体"/>
                <a:cs typeface="Arial" panose="020B0604020202020204" pitchFamily="34" charset="0"/>
              </a:rPr>
              <a:t>Afr</a:t>
            </a:r>
            <a:r>
              <a:rPr lang="en-US" altLang="zh-CN" sz="900" dirty="0" smtClean="0">
                <a:solidFill>
                  <a:prstClr val="white"/>
                </a:solidFill>
                <a:latin typeface="Arial" panose="020B0604020202020204" pitchFamily="34" charset="0"/>
                <a:ea typeface="宋体"/>
                <a:cs typeface="Arial" panose="020B0604020202020204" pitchFamily="34" charset="0"/>
              </a:rPr>
              <a:t> </a:t>
            </a:r>
            <a:r>
              <a:rPr lang="en-US" altLang="zh-CN" sz="900" i="1" dirty="0" smtClean="0">
                <a:solidFill>
                  <a:prstClr val="white"/>
                </a:solidFill>
                <a:latin typeface="Arial" panose="020B0604020202020204" pitchFamily="34" charset="0"/>
                <a:ea typeface="宋体"/>
                <a:cs typeface="Arial" panose="020B0604020202020204" pitchFamily="34" charset="0"/>
              </a:rPr>
              <a:t>J</a:t>
            </a:r>
            <a:r>
              <a:rPr lang="en-US" altLang="zh-CN" sz="900" dirty="0" smtClean="0">
                <a:solidFill>
                  <a:prstClr val="white"/>
                </a:solidFill>
                <a:latin typeface="Arial" panose="020B0604020202020204" pitchFamily="34" charset="0"/>
                <a:ea typeface="宋体"/>
                <a:cs typeface="Arial" panose="020B0604020202020204" pitchFamily="34" charset="0"/>
              </a:rPr>
              <a:t> </a:t>
            </a:r>
            <a:r>
              <a:rPr lang="en-US" altLang="zh-CN" sz="900" i="1" dirty="0" smtClean="0">
                <a:solidFill>
                  <a:prstClr val="white"/>
                </a:solidFill>
                <a:latin typeface="Arial" panose="020B0604020202020204" pitchFamily="34" charset="0"/>
                <a:ea typeface="宋体"/>
                <a:cs typeface="Arial" panose="020B0604020202020204" pitchFamily="34" charset="0"/>
              </a:rPr>
              <a:t>Clin</a:t>
            </a:r>
            <a:r>
              <a:rPr lang="en-US" altLang="zh-CN" sz="900" dirty="0" smtClean="0">
                <a:solidFill>
                  <a:prstClr val="white"/>
                </a:solidFill>
                <a:latin typeface="Arial" panose="020B0604020202020204" pitchFamily="34" charset="0"/>
                <a:ea typeface="宋体"/>
                <a:cs typeface="Arial" panose="020B0604020202020204" pitchFamily="34" charset="0"/>
              </a:rPr>
              <a:t> </a:t>
            </a:r>
            <a:r>
              <a:rPr lang="en-US" altLang="zh-CN" sz="900" i="1" dirty="0" smtClean="0">
                <a:solidFill>
                  <a:prstClr val="white"/>
                </a:solidFill>
                <a:latin typeface="Arial" panose="020B0604020202020204" pitchFamily="34" charset="0"/>
                <a:ea typeface="宋体"/>
                <a:cs typeface="Arial" panose="020B0604020202020204" pitchFamily="34" charset="0"/>
              </a:rPr>
              <a:t>Nutr</a:t>
            </a:r>
            <a:r>
              <a:rPr lang="en-US" altLang="zh-CN" sz="900" dirty="0" smtClean="0">
                <a:solidFill>
                  <a:prstClr val="white"/>
                </a:solidFill>
                <a:latin typeface="Arial" panose="020B0604020202020204" pitchFamily="34" charset="0"/>
                <a:ea typeface="宋体"/>
                <a:cs typeface="Arial" panose="020B0604020202020204" pitchFamily="34" charset="0"/>
              </a:rPr>
              <a:t> 2010;23(1) Supplement:S42-S46</a:t>
            </a:r>
            <a:endParaRPr lang="ru-RU" altLang="zh-CN" sz="900" dirty="0">
              <a:solidFill>
                <a:prstClr val="white"/>
              </a:solidFill>
              <a:latin typeface="Arial" panose="020B0604020202020204" pitchFamily="34" charset="0"/>
              <a:ea typeface="宋体"/>
              <a:cs typeface="Arial" panose="020B0604020202020204" pitchFamily="34" charset="0"/>
            </a:endParaRPr>
          </a:p>
          <a:p>
            <a:pPr marL="228600" indent="-228600">
              <a:lnSpc>
                <a:spcPts val="1000"/>
              </a:lnSpc>
              <a:buFont typeface="+mj-lt"/>
              <a:buAutoNum type="arabicPeriod"/>
            </a:pPr>
            <a:r>
              <a:rPr lang="en-US" sz="1000" dirty="0" smtClean="0">
                <a:solidFill>
                  <a:prstClr val="white"/>
                </a:solidFill>
                <a:latin typeface="Calibri"/>
              </a:rPr>
              <a:t>Harrison’s </a:t>
            </a:r>
            <a:r>
              <a:rPr lang="en-US" sz="1000" dirty="0" err="1">
                <a:solidFill>
                  <a:prstClr val="white"/>
                </a:solidFill>
                <a:latin typeface="Calibri"/>
              </a:rPr>
              <a:t>Priciples</a:t>
            </a:r>
            <a:r>
              <a:rPr lang="en-US" sz="1000" dirty="0">
                <a:solidFill>
                  <a:prstClr val="white"/>
                </a:solidFill>
                <a:latin typeface="Calibri"/>
              </a:rPr>
              <a:t> of Internal Medicine 17</a:t>
            </a:r>
            <a:r>
              <a:rPr lang="en-US" sz="1000" baseline="30000" dirty="0">
                <a:solidFill>
                  <a:prstClr val="white"/>
                </a:solidFill>
                <a:latin typeface="Calibri"/>
              </a:rPr>
              <a:t>th</a:t>
            </a:r>
            <a:r>
              <a:rPr lang="en-US" sz="1000" dirty="0">
                <a:solidFill>
                  <a:prstClr val="white"/>
                </a:solidFill>
                <a:latin typeface="Calibri"/>
              </a:rPr>
              <a:t> </a:t>
            </a:r>
            <a:r>
              <a:rPr lang="en-US" sz="1000" dirty="0" err="1">
                <a:solidFill>
                  <a:prstClr val="white"/>
                </a:solidFill>
                <a:latin typeface="Calibri"/>
              </a:rPr>
              <a:t>Eddition</a:t>
            </a:r>
            <a:r>
              <a:rPr lang="en-US" sz="1000" dirty="0">
                <a:solidFill>
                  <a:prstClr val="white"/>
                </a:solidFill>
                <a:latin typeface="Calibri"/>
              </a:rPr>
              <a:t>. Volume 1 </a:t>
            </a:r>
            <a:endParaRPr lang="ru-RU" sz="1000" dirty="0">
              <a:solidFill>
                <a:prstClr val="white"/>
              </a:solidFill>
              <a:latin typeface="Calibri"/>
            </a:endParaRPr>
          </a:p>
        </p:txBody>
      </p:sp>
      <p:graphicFrame>
        <p:nvGraphicFramePr>
          <p:cNvPr id="7" name="Chart 6"/>
          <p:cNvGraphicFramePr/>
          <p:nvPr>
            <p:extLst>
              <p:ext uri="{D42A27DB-BD31-4B8C-83A1-F6EECF244321}">
                <p14:modId xmlns:p14="http://schemas.microsoft.com/office/powerpoint/2010/main" val="518255631"/>
              </p:ext>
            </p:extLst>
          </p:nvPr>
        </p:nvGraphicFramePr>
        <p:xfrm>
          <a:off x="1413271" y="2348880"/>
          <a:ext cx="6696744" cy="388843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147662" y="3741627"/>
            <a:ext cx="2961454" cy="584775"/>
          </a:xfrm>
          <a:prstGeom prst="rect">
            <a:avLst/>
          </a:prstGeom>
          <a:noFill/>
          <a:ln>
            <a:noFill/>
          </a:ln>
        </p:spPr>
        <p:txBody>
          <a:bodyPr wrap="square" rtlCol="0">
            <a:spAutoFit/>
          </a:bodyPr>
          <a:lstStyle/>
          <a:p>
            <a:pPr algn="ctr"/>
            <a:r>
              <a:rPr lang="ru-RU" sz="1600" b="1" dirty="0" smtClean="0">
                <a:solidFill>
                  <a:prstClr val="black"/>
                </a:solidFill>
                <a:latin typeface="Georgia" panose="02040502050405020303" pitchFamily="18" charset="0"/>
              </a:rPr>
              <a:t>70% - вирусы</a:t>
            </a:r>
          </a:p>
          <a:p>
            <a:pPr algn="ctr"/>
            <a:r>
              <a:rPr lang="ru-RU" sz="1600" b="1" dirty="0" smtClean="0">
                <a:solidFill>
                  <a:prstClr val="black"/>
                </a:solidFill>
                <a:latin typeface="Georgia" panose="02040502050405020303" pitchFamily="18" charset="0"/>
              </a:rPr>
              <a:t>(40% </a:t>
            </a:r>
            <a:r>
              <a:rPr lang="ru-RU" sz="1600" b="1" dirty="0" err="1" smtClean="0">
                <a:solidFill>
                  <a:prstClr val="black"/>
                </a:solidFill>
                <a:latin typeface="Georgia" panose="02040502050405020303" pitchFamily="18" charset="0"/>
              </a:rPr>
              <a:t>ротавирус</a:t>
            </a:r>
            <a:r>
              <a:rPr lang="ru-RU" sz="1600" b="1" dirty="0" smtClean="0">
                <a:solidFill>
                  <a:prstClr val="black"/>
                </a:solidFill>
                <a:latin typeface="Georgia" panose="02040502050405020303" pitchFamily="18" charset="0"/>
              </a:rPr>
              <a:t>)</a:t>
            </a:r>
            <a:endParaRPr lang="ru-RU" sz="1600" b="1" dirty="0">
              <a:solidFill>
                <a:prstClr val="black"/>
              </a:solidFill>
              <a:latin typeface="Georgia" panose="02040502050405020303" pitchFamily="18" charset="0"/>
            </a:endParaRPr>
          </a:p>
        </p:txBody>
      </p:sp>
      <p:sp>
        <p:nvSpPr>
          <p:cNvPr id="10" name="TextBox 9"/>
          <p:cNvSpPr txBox="1"/>
          <p:nvPr/>
        </p:nvSpPr>
        <p:spPr>
          <a:xfrm>
            <a:off x="3091592" y="3458765"/>
            <a:ext cx="1669905" cy="584775"/>
          </a:xfrm>
          <a:prstGeom prst="rect">
            <a:avLst/>
          </a:prstGeom>
          <a:noFill/>
        </p:spPr>
        <p:txBody>
          <a:bodyPr wrap="square" rtlCol="0">
            <a:spAutoFit/>
          </a:bodyPr>
          <a:lstStyle/>
          <a:p>
            <a:pPr algn="ctr"/>
            <a:r>
              <a:rPr lang="ru-RU" sz="1600" b="1" dirty="0">
                <a:solidFill>
                  <a:prstClr val="white"/>
                </a:solidFill>
                <a:latin typeface="Georgia" panose="02040502050405020303" pitchFamily="18" charset="0"/>
              </a:rPr>
              <a:t>2</a:t>
            </a:r>
            <a:r>
              <a:rPr lang="ru-RU" sz="1600" b="1" dirty="0" smtClean="0">
                <a:solidFill>
                  <a:prstClr val="white"/>
                </a:solidFill>
                <a:latin typeface="Georgia" panose="02040502050405020303" pitchFamily="18" charset="0"/>
              </a:rPr>
              <a:t>0% - бактерии</a:t>
            </a:r>
          </a:p>
        </p:txBody>
      </p:sp>
      <p:pic>
        <p:nvPicPr>
          <p:cNvPr id="26628" name="Picture 4" descr="Bildergebnis für бактерии"/>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106" t="4172" r="3633" b="6038"/>
          <a:stretch/>
        </p:blipFill>
        <p:spPr bwMode="auto">
          <a:xfrm>
            <a:off x="4171276" y="4326402"/>
            <a:ext cx="1396537" cy="1371766"/>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63888" y="2552123"/>
            <a:ext cx="1728192" cy="584775"/>
          </a:xfrm>
          <a:prstGeom prst="rect">
            <a:avLst/>
          </a:prstGeom>
          <a:noFill/>
        </p:spPr>
        <p:txBody>
          <a:bodyPr wrap="square" rtlCol="0">
            <a:spAutoFit/>
          </a:bodyPr>
          <a:lstStyle/>
          <a:p>
            <a:pPr algn="ctr"/>
            <a:r>
              <a:rPr lang="ru-RU" sz="1600" b="1" dirty="0">
                <a:solidFill>
                  <a:prstClr val="black"/>
                </a:solidFill>
                <a:latin typeface="Georgia" panose="02040502050405020303" pitchFamily="18" charset="0"/>
              </a:rPr>
              <a:t>п</a:t>
            </a:r>
            <a:r>
              <a:rPr lang="ru-RU" sz="1600" b="1" dirty="0" smtClean="0">
                <a:solidFill>
                  <a:prstClr val="black"/>
                </a:solidFill>
                <a:latin typeface="Georgia" panose="02040502050405020303" pitchFamily="18" charset="0"/>
              </a:rPr>
              <a:t>ростейшие</a:t>
            </a:r>
            <a:r>
              <a:rPr lang="en-US" sz="1600" b="1" dirty="0" smtClean="0">
                <a:solidFill>
                  <a:prstClr val="black"/>
                </a:solidFill>
                <a:latin typeface="Georgia" panose="02040502050405020303" pitchFamily="18" charset="0"/>
              </a:rPr>
              <a:t> &lt;10%</a:t>
            </a:r>
            <a:endParaRPr lang="ru-RU" sz="1600" b="1" dirty="0" smtClean="0">
              <a:solidFill>
                <a:prstClr val="black"/>
              </a:solidFill>
              <a:latin typeface="Georgia" panose="02040502050405020303" pitchFamily="18" charset="0"/>
            </a:endParaRPr>
          </a:p>
        </p:txBody>
      </p:sp>
      <p:sp>
        <p:nvSpPr>
          <p:cNvPr id="8" name="Rounded Rectangular Callout 7"/>
          <p:cNvSpPr/>
          <p:nvPr/>
        </p:nvSpPr>
        <p:spPr>
          <a:xfrm>
            <a:off x="6384149" y="2132856"/>
            <a:ext cx="2187069" cy="1415315"/>
          </a:xfrm>
          <a:prstGeom prst="wedgeRoundRectCallout">
            <a:avLst>
              <a:gd name="adj1" fmla="val -94987"/>
              <a:gd name="adj2" fmla="val 62479"/>
              <a:gd name="adj3" fmla="val 16667"/>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t"/>
          <a:lstStyle/>
          <a:p>
            <a:r>
              <a:rPr lang="ru-RU" sz="1400" dirty="0" err="1">
                <a:solidFill>
                  <a:srgbClr val="000000"/>
                </a:solidFill>
                <a:latin typeface="Georgia" panose="02040502050405020303" pitchFamily="18" charset="0"/>
              </a:rPr>
              <a:t>Ротавирус</a:t>
            </a:r>
            <a:r>
              <a:rPr lang="ru-RU" sz="1400" dirty="0">
                <a:solidFill>
                  <a:srgbClr val="000000"/>
                </a:solidFill>
                <a:latin typeface="Georgia" panose="02040502050405020303" pitchFamily="18" charset="0"/>
              </a:rPr>
              <a:t> </a:t>
            </a:r>
          </a:p>
          <a:p>
            <a:r>
              <a:rPr lang="ru-RU" sz="1400" dirty="0" err="1" smtClean="0">
                <a:solidFill>
                  <a:srgbClr val="000000"/>
                </a:solidFill>
                <a:latin typeface="Georgia" panose="02040502050405020303" pitchFamily="18" charset="0"/>
              </a:rPr>
              <a:t>Норовирус</a:t>
            </a:r>
            <a:endParaRPr lang="ru-RU" sz="1400" dirty="0">
              <a:solidFill>
                <a:srgbClr val="000000"/>
              </a:solidFill>
              <a:latin typeface="Georgia" panose="02040502050405020303" pitchFamily="18" charset="0"/>
            </a:endParaRPr>
          </a:p>
          <a:p>
            <a:r>
              <a:rPr lang="ru-RU" sz="1400" dirty="0" smtClean="0">
                <a:solidFill>
                  <a:srgbClr val="000000"/>
                </a:solidFill>
                <a:latin typeface="Georgia" panose="02040502050405020303" pitchFamily="18" charset="0"/>
              </a:rPr>
              <a:t>Аденовирус </a:t>
            </a:r>
          </a:p>
          <a:p>
            <a:r>
              <a:rPr lang="ru-RU" sz="1400" dirty="0" err="1" smtClean="0">
                <a:solidFill>
                  <a:srgbClr val="000000"/>
                </a:solidFill>
                <a:latin typeface="Georgia" panose="02040502050405020303" pitchFamily="18" charset="0"/>
              </a:rPr>
              <a:t>Астровирус</a:t>
            </a:r>
            <a:r>
              <a:rPr lang="ru-RU" sz="1400" dirty="0" smtClean="0">
                <a:solidFill>
                  <a:srgbClr val="000000"/>
                </a:solidFill>
                <a:latin typeface="Georgia" panose="02040502050405020303" pitchFamily="18" charset="0"/>
              </a:rPr>
              <a:t> </a:t>
            </a:r>
            <a:endParaRPr lang="ru-RU" sz="1400" dirty="0">
              <a:solidFill>
                <a:srgbClr val="000000"/>
              </a:solidFill>
              <a:latin typeface="Georgia" panose="02040502050405020303" pitchFamily="18" charset="0"/>
            </a:endParaRPr>
          </a:p>
          <a:p>
            <a:r>
              <a:rPr lang="ru-RU" sz="1400" dirty="0" err="1" smtClean="0">
                <a:solidFill>
                  <a:srgbClr val="000000"/>
                </a:solidFill>
                <a:latin typeface="Georgia" panose="02040502050405020303" pitchFamily="18" charset="0"/>
              </a:rPr>
              <a:t>Цитомегаловирус</a:t>
            </a:r>
            <a:r>
              <a:rPr lang="ru-RU" sz="1400" dirty="0" smtClean="0">
                <a:solidFill>
                  <a:srgbClr val="000000"/>
                </a:solidFill>
                <a:latin typeface="Georgia" panose="02040502050405020303" pitchFamily="18" charset="0"/>
              </a:rPr>
              <a:t> </a:t>
            </a:r>
            <a:r>
              <a:rPr lang="ru-RU" sz="1400" dirty="0">
                <a:solidFill>
                  <a:srgbClr val="000000"/>
                </a:solidFill>
                <a:latin typeface="Georgia" panose="02040502050405020303" pitchFamily="18" charset="0"/>
              </a:rPr>
              <a:t>	</a:t>
            </a:r>
          </a:p>
        </p:txBody>
      </p:sp>
      <p:sp>
        <p:nvSpPr>
          <p:cNvPr id="14" name="Rounded Rectangular Callout 13"/>
          <p:cNvSpPr/>
          <p:nvPr/>
        </p:nvSpPr>
        <p:spPr>
          <a:xfrm>
            <a:off x="282493" y="4151501"/>
            <a:ext cx="2187069" cy="1554257"/>
          </a:xfrm>
          <a:prstGeom prst="wedgeRoundRectCallout">
            <a:avLst>
              <a:gd name="adj1" fmla="val 100208"/>
              <a:gd name="adj2" fmla="val -49406"/>
              <a:gd name="adj3" fmla="val 16667"/>
            </a:avLst>
          </a:prstGeom>
          <a:solidFill>
            <a:schemeClr val="bg1">
              <a:lumMod val="65000"/>
            </a:schemeClr>
          </a:solidFill>
          <a:ln>
            <a:noFill/>
          </a:ln>
        </p:spPr>
        <p:style>
          <a:lnRef idx="1">
            <a:schemeClr val="accent4"/>
          </a:lnRef>
          <a:fillRef idx="2">
            <a:schemeClr val="accent4"/>
          </a:fillRef>
          <a:effectRef idx="1">
            <a:schemeClr val="accent4"/>
          </a:effectRef>
          <a:fontRef idx="minor">
            <a:schemeClr val="dk1"/>
          </a:fontRef>
        </p:style>
        <p:txBody>
          <a:bodyPr rtlCol="0" anchor="t"/>
          <a:lstStyle/>
          <a:p>
            <a:r>
              <a:rPr lang="en-US" sz="1400" i="1" dirty="0">
                <a:solidFill>
                  <a:srgbClr val="000000"/>
                </a:solidFill>
                <a:latin typeface="Georgia" panose="02040502050405020303" pitchFamily="18" charset="0"/>
              </a:rPr>
              <a:t>Escherichia coli </a:t>
            </a:r>
            <a:r>
              <a:rPr lang="en-US" sz="1400" i="1" dirty="0" smtClean="0">
                <a:solidFill>
                  <a:srgbClr val="000000"/>
                </a:solidFill>
                <a:latin typeface="Georgia" panose="02040502050405020303" pitchFamily="18" charset="0"/>
              </a:rPr>
              <a:t>Campylobacter </a:t>
            </a:r>
            <a:r>
              <a:rPr lang="en-US" sz="1400" i="1" dirty="0" err="1">
                <a:solidFill>
                  <a:srgbClr val="000000"/>
                </a:solidFill>
                <a:latin typeface="Georgia" panose="02040502050405020303" pitchFamily="18" charset="0"/>
              </a:rPr>
              <a:t>jejuni</a:t>
            </a:r>
            <a:r>
              <a:rPr lang="en-US" sz="1400" i="1" dirty="0">
                <a:solidFill>
                  <a:srgbClr val="000000"/>
                </a:solidFill>
                <a:latin typeface="Georgia" panose="02040502050405020303" pitchFamily="18" charset="0"/>
              </a:rPr>
              <a:t> </a:t>
            </a:r>
            <a:endParaRPr lang="en-US" sz="1400" dirty="0">
              <a:solidFill>
                <a:srgbClr val="000000"/>
              </a:solidFill>
              <a:latin typeface="Georgia" panose="02040502050405020303" pitchFamily="18" charset="0"/>
            </a:endParaRPr>
          </a:p>
          <a:p>
            <a:r>
              <a:rPr lang="en-US" sz="1400" i="1" dirty="0" err="1" smtClean="0">
                <a:solidFill>
                  <a:srgbClr val="000000"/>
                </a:solidFill>
                <a:latin typeface="Georgia" panose="02040502050405020303" pitchFamily="18" charset="0"/>
              </a:rPr>
              <a:t>Shigella</a:t>
            </a:r>
            <a:r>
              <a:rPr lang="en-US" sz="1400" i="1" dirty="0" smtClean="0">
                <a:solidFill>
                  <a:srgbClr val="000000"/>
                </a:solidFill>
                <a:latin typeface="Georgia" panose="02040502050405020303" pitchFamily="18" charset="0"/>
              </a:rPr>
              <a:t> </a:t>
            </a:r>
            <a:endParaRPr lang="en-US" sz="1400" dirty="0">
              <a:solidFill>
                <a:srgbClr val="000000"/>
              </a:solidFill>
              <a:latin typeface="Georgia" panose="02040502050405020303" pitchFamily="18" charset="0"/>
            </a:endParaRPr>
          </a:p>
          <a:p>
            <a:r>
              <a:rPr lang="en-US" sz="1400" i="1" dirty="0" smtClean="0">
                <a:solidFill>
                  <a:srgbClr val="000000"/>
                </a:solidFill>
                <a:latin typeface="Georgia" panose="02040502050405020303" pitchFamily="18" charset="0"/>
              </a:rPr>
              <a:t>Salmonellae </a:t>
            </a:r>
            <a:endParaRPr lang="en-US" sz="1400" dirty="0">
              <a:solidFill>
                <a:srgbClr val="000000"/>
              </a:solidFill>
              <a:latin typeface="Georgia" panose="02040502050405020303" pitchFamily="18" charset="0"/>
            </a:endParaRPr>
          </a:p>
          <a:p>
            <a:r>
              <a:rPr lang="en-US" sz="1400" i="1" dirty="0" smtClean="0">
                <a:solidFill>
                  <a:srgbClr val="000000"/>
                </a:solidFill>
                <a:latin typeface="Georgia" panose="02040502050405020303" pitchFamily="18" charset="0"/>
              </a:rPr>
              <a:t>Clostridium </a:t>
            </a:r>
            <a:r>
              <a:rPr lang="en-US" sz="1400" i="1" dirty="0" err="1">
                <a:solidFill>
                  <a:srgbClr val="000000"/>
                </a:solidFill>
                <a:latin typeface="Georgia" panose="02040502050405020303" pitchFamily="18" charset="0"/>
              </a:rPr>
              <a:t>difficile</a:t>
            </a:r>
            <a:r>
              <a:rPr lang="en-US" sz="1400" i="1" dirty="0">
                <a:solidFill>
                  <a:srgbClr val="000000"/>
                </a:solidFill>
                <a:latin typeface="Georgia" panose="02040502050405020303" pitchFamily="18" charset="0"/>
              </a:rPr>
              <a:t> </a:t>
            </a:r>
            <a:endParaRPr lang="en-US" sz="1400" dirty="0">
              <a:solidFill>
                <a:srgbClr val="000000"/>
              </a:solidFill>
              <a:latin typeface="Georgia" panose="02040502050405020303" pitchFamily="18" charset="0"/>
            </a:endParaRPr>
          </a:p>
          <a:p>
            <a:r>
              <a:rPr lang="en-US" sz="1400" i="1" dirty="0" smtClean="0">
                <a:solidFill>
                  <a:srgbClr val="000000"/>
                </a:solidFill>
                <a:latin typeface="Georgia" panose="02040502050405020303" pitchFamily="18" charset="0"/>
              </a:rPr>
              <a:t>Yersinia </a:t>
            </a:r>
            <a:r>
              <a:rPr lang="en-US" sz="1400" i="1" dirty="0" err="1">
                <a:solidFill>
                  <a:srgbClr val="000000"/>
                </a:solidFill>
                <a:latin typeface="Georgia" panose="02040502050405020303" pitchFamily="18" charset="0"/>
              </a:rPr>
              <a:t>enterocolitica</a:t>
            </a:r>
            <a:r>
              <a:rPr lang="en-US" sz="1400" i="1" dirty="0">
                <a:solidFill>
                  <a:srgbClr val="000000"/>
                </a:solidFill>
                <a:latin typeface="Georgia" panose="02040502050405020303" pitchFamily="18" charset="0"/>
              </a:rPr>
              <a:t> </a:t>
            </a:r>
            <a:endParaRPr lang="en-US" sz="1400" dirty="0">
              <a:solidFill>
                <a:srgbClr val="000000"/>
              </a:solidFill>
              <a:latin typeface="Georgia" panose="02040502050405020303" pitchFamily="18" charset="0"/>
            </a:endParaRPr>
          </a:p>
          <a:p>
            <a:r>
              <a:rPr lang="en-US" sz="1400" dirty="0">
                <a:solidFill>
                  <a:srgbClr val="000000"/>
                </a:solidFill>
                <a:latin typeface="Georgia" panose="02040502050405020303" pitchFamily="18" charset="0"/>
              </a:rPr>
              <a:t>	</a:t>
            </a:r>
          </a:p>
          <a:p>
            <a:r>
              <a:rPr lang="ru-RU" sz="1400" dirty="0">
                <a:solidFill>
                  <a:srgbClr val="000000"/>
                </a:solidFill>
                <a:latin typeface="Georgia" panose="02040502050405020303" pitchFamily="18" charset="0"/>
              </a:rPr>
              <a:t>	</a:t>
            </a:r>
          </a:p>
        </p:txBody>
      </p:sp>
      <p:sp>
        <p:nvSpPr>
          <p:cNvPr id="15" name="Rounded Rectangular Callout 14"/>
          <p:cNvSpPr/>
          <p:nvPr/>
        </p:nvSpPr>
        <p:spPr>
          <a:xfrm>
            <a:off x="282494" y="1544204"/>
            <a:ext cx="2187069" cy="1468337"/>
          </a:xfrm>
          <a:prstGeom prst="wedgeRoundRectCallout">
            <a:avLst>
              <a:gd name="adj1" fmla="val 126184"/>
              <a:gd name="adj2" fmla="val 49397"/>
              <a:gd name="adj3" fmla="val 16667"/>
            </a:avLst>
          </a:prstGeom>
          <a:solidFill>
            <a:schemeClr val="accent3">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t"/>
          <a:lstStyle/>
          <a:p>
            <a:r>
              <a:rPr lang="en-US" sz="1400" i="1" dirty="0">
                <a:solidFill>
                  <a:srgbClr val="000000"/>
                </a:solidFill>
                <a:latin typeface="Georgia" panose="02040502050405020303" pitchFamily="18" charset="0"/>
              </a:rPr>
              <a:t>Giardia </a:t>
            </a:r>
            <a:r>
              <a:rPr lang="en-US" sz="1400" i="1" dirty="0" err="1">
                <a:solidFill>
                  <a:srgbClr val="000000"/>
                </a:solidFill>
                <a:latin typeface="Georgia" panose="02040502050405020303" pitchFamily="18" charset="0"/>
              </a:rPr>
              <a:t>intestinalis</a:t>
            </a:r>
            <a:r>
              <a:rPr lang="en-US" sz="1400" i="1" dirty="0">
                <a:solidFill>
                  <a:srgbClr val="000000"/>
                </a:solidFill>
                <a:latin typeface="Georgia" panose="02040502050405020303" pitchFamily="18" charset="0"/>
              </a:rPr>
              <a:t> </a:t>
            </a:r>
            <a:endParaRPr lang="en-US" sz="1400" dirty="0">
              <a:solidFill>
                <a:srgbClr val="000000"/>
              </a:solidFill>
              <a:latin typeface="Georgia" panose="02040502050405020303" pitchFamily="18" charset="0"/>
            </a:endParaRPr>
          </a:p>
          <a:p>
            <a:r>
              <a:rPr lang="en-US" sz="1400" i="1" dirty="0" err="1" smtClean="0">
                <a:solidFill>
                  <a:srgbClr val="000000"/>
                </a:solidFill>
                <a:latin typeface="Georgia" panose="02040502050405020303" pitchFamily="18" charset="0"/>
              </a:rPr>
              <a:t>Entamoeba</a:t>
            </a:r>
            <a:r>
              <a:rPr lang="en-US" sz="1400" i="1" dirty="0" smtClean="0">
                <a:solidFill>
                  <a:srgbClr val="000000"/>
                </a:solidFill>
                <a:latin typeface="Georgia" panose="02040502050405020303" pitchFamily="18" charset="0"/>
              </a:rPr>
              <a:t> </a:t>
            </a:r>
            <a:r>
              <a:rPr lang="en-US" sz="1400" i="1" dirty="0" err="1">
                <a:solidFill>
                  <a:srgbClr val="000000"/>
                </a:solidFill>
                <a:latin typeface="Georgia" panose="02040502050405020303" pitchFamily="18" charset="0"/>
              </a:rPr>
              <a:t>histolytica</a:t>
            </a:r>
            <a:r>
              <a:rPr lang="en-US" sz="1400" i="1" dirty="0">
                <a:solidFill>
                  <a:srgbClr val="000000"/>
                </a:solidFill>
                <a:latin typeface="Georgia" panose="02040502050405020303" pitchFamily="18" charset="0"/>
              </a:rPr>
              <a:t> </a:t>
            </a:r>
            <a:endParaRPr lang="en-US" sz="1400" dirty="0">
              <a:solidFill>
                <a:srgbClr val="000000"/>
              </a:solidFill>
              <a:latin typeface="Georgia" panose="02040502050405020303" pitchFamily="18" charset="0"/>
            </a:endParaRPr>
          </a:p>
          <a:p>
            <a:r>
              <a:rPr lang="en-US" sz="1400" i="1" dirty="0" err="1" smtClean="0">
                <a:solidFill>
                  <a:srgbClr val="000000"/>
                </a:solidFill>
                <a:latin typeface="Georgia" panose="02040502050405020303" pitchFamily="18" charset="0"/>
              </a:rPr>
              <a:t>Cyclospora</a:t>
            </a:r>
            <a:r>
              <a:rPr lang="en-US" sz="1400" i="1" dirty="0" smtClean="0">
                <a:solidFill>
                  <a:srgbClr val="000000"/>
                </a:solidFill>
                <a:latin typeface="Georgia" panose="02040502050405020303" pitchFamily="18" charset="0"/>
              </a:rPr>
              <a:t> </a:t>
            </a:r>
            <a:r>
              <a:rPr lang="en-US" sz="1400" i="1" dirty="0" err="1">
                <a:solidFill>
                  <a:srgbClr val="000000"/>
                </a:solidFill>
                <a:latin typeface="Georgia" panose="02040502050405020303" pitchFamily="18" charset="0"/>
              </a:rPr>
              <a:t>cayetanensis</a:t>
            </a:r>
            <a:r>
              <a:rPr lang="en-US" sz="1400" i="1" dirty="0">
                <a:solidFill>
                  <a:srgbClr val="000000"/>
                </a:solidFill>
                <a:latin typeface="Georgia" panose="02040502050405020303" pitchFamily="18" charset="0"/>
              </a:rPr>
              <a:t> </a:t>
            </a:r>
            <a:endParaRPr lang="en-US" sz="1400" dirty="0">
              <a:solidFill>
                <a:srgbClr val="000000"/>
              </a:solidFill>
              <a:latin typeface="Georgia" panose="02040502050405020303" pitchFamily="18" charset="0"/>
            </a:endParaRPr>
          </a:p>
          <a:p>
            <a:r>
              <a:rPr lang="en-US" sz="1400" i="1" dirty="0" err="1" smtClean="0">
                <a:solidFill>
                  <a:srgbClr val="000000"/>
                </a:solidFill>
                <a:latin typeface="Georgia" panose="02040502050405020303" pitchFamily="18" charset="0"/>
              </a:rPr>
              <a:t>Dientamoeba</a:t>
            </a:r>
            <a:r>
              <a:rPr lang="en-US" sz="1400" i="1" dirty="0" smtClean="0">
                <a:solidFill>
                  <a:srgbClr val="000000"/>
                </a:solidFill>
                <a:latin typeface="Georgia" panose="02040502050405020303" pitchFamily="18" charset="0"/>
              </a:rPr>
              <a:t> </a:t>
            </a:r>
            <a:r>
              <a:rPr lang="en-US" sz="1400" i="1" dirty="0" err="1">
                <a:solidFill>
                  <a:srgbClr val="000000"/>
                </a:solidFill>
                <a:latin typeface="Georgia" panose="02040502050405020303" pitchFamily="18" charset="0"/>
              </a:rPr>
              <a:t>fragilis</a:t>
            </a:r>
            <a:r>
              <a:rPr lang="en-US" sz="1400" i="1" dirty="0">
                <a:solidFill>
                  <a:srgbClr val="000000"/>
                </a:solidFill>
                <a:latin typeface="Georgia" panose="02040502050405020303" pitchFamily="18" charset="0"/>
              </a:rPr>
              <a:t> </a:t>
            </a:r>
            <a:endParaRPr lang="en-US" sz="1400" dirty="0">
              <a:solidFill>
                <a:srgbClr val="000000"/>
              </a:solidFill>
              <a:latin typeface="Georgia" panose="02040502050405020303" pitchFamily="18" charset="0"/>
            </a:endParaRPr>
          </a:p>
          <a:p>
            <a:r>
              <a:rPr lang="en-US" sz="1400" i="1" dirty="0" err="1" smtClean="0">
                <a:solidFill>
                  <a:srgbClr val="000000"/>
                </a:solidFill>
                <a:latin typeface="Georgia" panose="02040502050405020303" pitchFamily="18" charset="0"/>
              </a:rPr>
              <a:t>Blastocystis</a:t>
            </a:r>
            <a:r>
              <a:rPr lang="en-US" sz="1400" i="1" dirty="0" smtClean="0">
                <a:solidFill>
                  <a:srgbClr val="000000"/>
                </a:solidFill>
                <a:latin typeface="Georgia" panose="02040502050405020303" pitchFamily="18" charset="0"/>
              </a:rPr>
              <a:t> </a:t>
            </a:r>
            <a:r>
              <a:rPr lang="en-US" sz="1400" i="1" dirty="0" err="1">
                <a:solidFill>
                  <a:srgbClr val="000000"/>
                </a:solidFill>
                <a:latin typeface="Georgia" panose="02040502050405020303" pitchFamily="18" charset="0"/>
              </a:rPr>
              <a:t>hominis</a:t>
            </a:r>
            <a:r>
              <a:rPr lang="en-US" sz="1400" i="1" dirty="0">
                <a:solidFill>
                  <a:srgbClr val="000000"/>
                </a:solidFill>
                <a:latin typeface="Georgia" panose="02040502050405020303" pitchFamily="18" charset="0"/>
              </a:rPr>
              <a:t> </a:t>
            </a:r>
            <a:r>
              <a:rPr lang="en-US" sz="1400" dirty="0">
                <a:solidFill>
                  <a:srgbClr val="000000"/>
                </a:solidFill>
                <a:latin typeface="Georgia" panose="02040502050405020303" pitchFamily="18" charset="0"/>
              </a:rPr>
              <a:t>	</a:t>
            </a:r>
          </a:p>
          <a:p>
            <a:endParaRPr lang="en-US" sz="1400" dirty="0">
              <a:solidFill>
                <a:srgbClr val="000000"/>
              </a:solidFill>
              <a:latin typeface="Georgia" panose="02040502050405020303" pitchFamily="18" charset="0"/>
            </a:endParaRPr>
          </a:p>
          <a:p>
            <a:r>
              <a:rPr lang="en-US" sz="1400" dirty="0">
                <a:solidFill>
                  <a:srgbClr val="000000"/>
                </a:solidFill>
                <a:latin typeface="Georgia" panose="02040502050405020303" pitchFamily="18" charset="0"/>
              </a:rPr>
              <a:t>	</a:t>
            </a:r>
          </a:p>
          <a:p>
            <a:r>
              <a:rPr lang="ru-RU" sz="1400" dirty="0">
                <a:solidFill>
                  <a:srgbClr val="000000"/>
                </a:solidFill>
                <a:latin typeface="Georgia" panose="02040502050405020303" pitchFamily="18" charset="0"/>
              </a:rPr>
              <a:t>	</a:t>
            </a:r>
          </a:p>
        </p:txBody>
      </p:sp>
      <p:sp>
        <p:nvSpPr>
          <p:cNvPr id="2" name="Slide Number Placeholder 1"/>
          <p:cNvSpPr>
            <a:spLocks noGrp="1"/>
          </p:cNvSpPr>
          <p:nvPr>
            <p:ph type="sldNum" sz="quarter" idx="12"/>
          </p:nvPr>
        </p:nvSpPr>
        <p:spPr>
          <a:xfrm>
            <a:off x="4225878" y="0"/>
            <a:ext cx="643666" cy="365125"/>
          </a:xfrm>
        </p:spPr>
        <p:txBody>
          <a:bodyPr/>
          <a:lstStyle/>
          <a:p>
            <a:fld id="{A2885E78-1F86-4A3D-9EE1-B0103B1CEF15}" type="slidenum">
              <a:rPr lang="en-US" smtClean="0">
                <a:solidFill>
                  <a:srgbClr val="000000"/>
                </a:solidFill>
              </a:rPr>
              <a:pPr/>
              <a:t>4</a:t>
            </a:fld>
            <a:endParaRPr lang="en-US" dirty="0">
              <a:solidFill>
                <a:srgbClr val="000000"/>
              </a:solidFill>
            </a:endParaRPr>
          </a:p>
        </p:txBody>
      </p:sp>
      <p:sp>
        <p:nvSpPr>
          <p:cNvPr id="13" name="TextBox 12"/>
          <p:cNvSpPr txBox="1"/>
          <p:nvPr/>
        </p:nvSpPr>
        <p:spPr>
          <a:xfrm rot="5400000">
            <a:off x="-2090636"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6591379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idx="4294967295"/>
          </p:nvPr>
        </p:nvSpPr>
        <p:spPr>
          <a:xfrm>
            <a:off x="398586" y="430801"/>
            <a:ext cx="8253414" cy="927100"/>
          </a:xfrm>
        </p:spPr>
        <p:txBody>
          <a:bodyPr>
            <a:normAutofit fontScale="90000"/>
          </a:bodyPr>
          <a:lstStyle/>
          <a:p>
            <a:pPr>
              <a:lnSpc>
                <a:spcPct val="85000"/>
              </a:lnSpc>
            </a:pPr>
            <a:r>
              <a:rPr lang="ru-RU" altLang="de-DE" sz="2000" b="1" dirty="0">
                <a:solidFill>
                  <a:srgbClr val="0070C0"/>
                </a:solidFill>
                <a:latin typeface="Georgia" panose="02040502050405020303" pitchFamily="18" charset="0"/>
              </a:rPr>
              <a:t>МНОГОНАЦИОНАЛЬНОЕ </a:t>
            </a:r>
            <a:r>
              <a:rPr lang="ru-RU" altLang="de-DE" sz="2000" b="1" dirty="0" smtClean="0">
                <a:solidFill>
                  <a:srgbClr val="0070C0"/>
                </a:solidFill>
                <a:latin typeface="Georgia" panose="02040502050405020303" pitchFamily="18" charset="0"/>
              </a:rPr>
              <a:t>СРАВНЕНИТЕЬНОЕ ИССЛЕДОВАНИЕ  </a:t>
            </a:r>
            <a:r>
              <a:rPr lang="ru-RU" altLang="de-DE" sz="2000" b="1" dirty="0">
                <a:solidFill>
                  <a:srgbClr val="0070C0"/>
                </a:solidFill>
                <a:latin typeface="Georgia" panose="02040502050405020303" pitchFamily="18" charset="0"/>
              </a:rPr>
              <a:t>РАЦКАДОТРИЛА И ЛОПЕРАМИДА ПРИ ЛЕЧЕНИИ ОСТРОЙ ВОДЯНИСТОЙ ДИАРЕИ У ВЗРОСЛЫХ</a:t>
            </a:r>
            <a:r>
              <a:rPr lang="en-GB" altLang="de-DE" sz="2000" b="1" dirty="0">
                <a:solidFill>
                  <a:srgbClr val="0070C0"/>
                </a:solidFill>
                <a:latin typeface="Georgia" panose="02040502050405020303" pitchFamily="18" charset="0"/>
              </a:rPr>
              <a:t>: </a:t>
            </a:r>
            <a:r>
              <a:rPr lang="en-GB" altLang="de-DE" sz="2000" b="1" i="1" dirty="0">
                <a:solidFill>
                  <a:srgbClr val="0070C0"/>
                </a:solidFill>
                <a:latin typeface="Georgia" panose="02040502050405020303" pitchFamily="18" charset="0"/>
              </a:rPr>
              <a:t>Prado et al., </a:t>
            </a:r>
            <a:r>
              <a:rPr lang="en-GB" altLang="de-DE" sz="2000" b="1" dirty="0">
                <a:solidFill>
                  <a:srgbClr val="0070C0"/>
                </a:solidFill>
                <a:latin typeface="Georgia" panose="02040502050405020303" pitchFamily="18" charset="0"/>
              </a:rPr>
              <a:t>2002</a:t>
            </a:r>
          </a:p>
        </p:txBody>
      </p:sp>
      <p:sp>
        <p:nvSpPr>
          <p:cNvPr id="117763" name="Rectangle 1"/>
          <p:cNvSpPr>
            <a:spLocks noChangeArrowheads="1"/>
          </p:cNvSpPr>
          <p:nvPr/>
        </p:nvSpPr>
        <p:spPr bwMode="auto">
          <a:xfrm>
            <a:off x="417036" y="6553200"/>
            <a:ext cx="54864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900" dirty="0">
                <a:solidFill>
                  <a:schemeClr val="bg1"/>
                </a:solidFill>
                <a:latin typeface="Georgia" panose="02040502050405020303" pitchFamily="18" charset="0"/>
              </a:rPr>
              <a:t> 1.	Prado D. </a:t>
            </a:r>
            <a:r>
              <a:rPr lang="en-US" altLang="de-DE" sz="900" i="1" dirty="0">
                <a:solidFill>
                  <a:schemeClr val="bg1"/>
                </a:solidFill>
                <a:latin typeface="Georgia" panose="02040502050405020303" pitchFamily="18" charset="0"/>
              </a:rPr>
              <a:t>Scand J of Gastroenterol. </a:t>
            </a:r>
            <a:r>
              <a:rPr lang="en-US" altLang="de-DE" sz="900" dirty="0">
                <a:solidFill>
                  <a:schemeClr val="bg1"/>
                </a:solidFill>
                <a:latin typeface="Georgia" panose="02040502050405020303" pitchFamily="18" charset="0"/>
              </a:rPr>
              <a:t>2002;6:656-661.</a:t>
            </a:r>
          </a:p>
        </p:txBody>
      </p:sp>
      <p:sp>
        <p:nvSpPr>
          <p:cNvPr id="18" name="Rounded Rectangle 17"/>
          <p:cNvSpPr/>
          <p:nvPr/>
        </p:nvSpPr>
        <p:spPr>
          <a:xfrm>
            <a:off x="444500" y="2385439"/>
            <a:ext cx="2400300" cy="3653188"/>
          </a:xfrm>
          <a:prstGeom prst="roundRect">
            <a:avLst>
              <a:gd name="adj" fmla="val 7597"/>
            </a:avLst>
          </a:prstGeom>
          <a:ln/>
        </p:spPr>
        <p:style>
          <a:lnRef idx="0">
            <a:schemeClr val="accent1"/>
          </a:lnRef>
          <a:fillRef idx="3">
            <a:schemeClr val="accent1"/>
          </a:fillRef>
          <a:effectRef idx="3">
            <a:schemeClr val="accent1"/>
          </a:effectRef>
          <a:fontRef idx="minor">
            <a:schemeClr val="lt1"/>
          </a:fontRef>
        </p:style>
        <p:txBody>
          <a:bodyPr lIns="144000" tIns="164793" rIns="144000" bIns="164793" anchor="ctr"/>
          <a:lstStyle/>
          <a:p>
            <a:pPr defTabSz="800100" fontAlgn="base">
              <a:lnSpc>
                <a:spcPct val="90000"/>
              </a:lnSpc>
              <a:spcBef>
                <a:spcPct val="0"/>
              </a:spcBef>
              <a:spcAft>
                <a:spcPct val="35000"/>
              </a:spcAft>
              <a:defRPr/>
            </a:pPr>
            <a:r>
              <a:rPr lang="ru-RU" sz="1600" b="1" dirty="0">
                <a:solidFill>
                  <a:srgbClr val="FFFFFF"/>
                </a:solidFill>
                <a:latin typeface="Georgia" panose="02040502050405020303" pitchFamily="18" charset="0"/>
                <a:cs typeface="Arial" charset="0"/>
              </a:rPr>
              <a:t>ДИЗАЙН ИССЛЕДОВАНИЯ</a:t>
            </a:r>
          </a:p>
          <a:p>
            <a:pPr defTabSz="800100" fontAlgn="base">
              <a:lnSpc>
                <a:spcPct val="90000"/>
              </a:lnSpc>
              <a:spcBef>
                <a:spcPct val="0"/>
              </a:spcBef>
              <a:spcAft>
                <a:spcPct val="35000"/>
              </a:spcAft>
              <a:defRPr/>
            </a:pPr>
            <a:endParaRPr lang="en-GB" dirty="0">
              <a:solidFill>
                <a:srgbClr val="FFFFFF"/>
              </a:solidFill>
              <a:latin typeface="Georgia" panose="02040502050405020303" pitchFamily="18" charset="0"/>
              <a:cs typeface="Arial" charset="0"/>
            </a:endParaRPr>
          </a:p>
          <a:p>
            <a:pPr defTabSz="800100" fontAlgn="base">
              <a:lnSpc>
                <a:spcPct val="90000"/>
              </a:lnSpc>
              <a:spcBef>
                <a:spcPct val="0"/>
              </a:spcBef>
              <a:spcAft>
                <a:spcPct val="35000"/>
              </a:spcAft>
              <a:defRPr/>
            </a:pPr>
            <a:r>
              <a:rPr lang="ru-RU" sz="1600" dirty="0">
                <a:solidFill>
                  <a:srgbClr val="FFFFFF"/>
                </a:solidFill>
                <a:latin typeface="Georgia" panose="02040502050405020303" pitchFamily="18" charset="0"/>
                <a:cs typeface="Arial" charset="0"/>
              </a:rPr>
              <a:t>Многоцентровое, многонациональное, простое слепое, рандомизированное, сравнительное исследование в параллельных группах</a:t>
            </a:r>
          </a:p>
        </p:txBody>
      </p:sp>
      <p:sp>
        <p:nvSpPr>
          <p:cNvPr id="19" name="Rounded Rectangle 18"/>
          <p:cNvSpPr/>
          <p:nvPr/>
        </p:nvSpPr>
        <p:spPr bwMode="auto">
          <a:xfrm>
            <a:off x="5695950" y="2762251"/>
            <a:ext cx="2954338" cy="544512"/>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50000"/>
              </a:spcBef>
              <a:spcAft>
                <a:spcPct val="50000"/>
              </a:spcAft>
              <a:defRPr/>
            </a:pPr>
            <a:r>
              <a:rPr lang="ru-RU" sz="1600" dirty="0">
                <a:solidFill>
                  <a:srgbClr val="000000"/>
                </a:solidFill>
                <a:latin typeface="Georgia" panose="02040502050405020303" pitchFamily="18" charset="0"/>
                <a:cs typeface="Arial" pitchFamily="34" charset="0"/>
              </a:rPr>
              <a:t>Рацекадотрил</a:t>
            </a:r>
          </a:p>
        </p:txBody>
      </p:sp>
      <p:sp>
        <p:nvSpPr>
          <p:cNvPr id="20" name="TextBox 19"/>
          <p:cNvSpPr txBox="1"/>
          <p:nvPr/>
        </p:nvSpPr>
        <p:spPr>
          <a:xfrm>
            <a:off x="3217863" y="2439988"/>
            <a:ext cx="1857375" cy="409575"/>
          </a:xfrm>
          <a:prstGeom prst="roundRect">
            <a:avLst/>
          </a:prstGeom>
          <a:solidFill>
            <a:schemeClr val="accent1">
              <a:lumMod val="40000"/>
              <a:lumOff val="60000"/>
            </a:schemeClr>
          </a:solidFill>
        </p:spPr>
        <p:txBody>
          <a:bodyPr>
            <a:spAutoFit/>
          </a:bodyPr>
          <a:lstStyle/>
          <a:p>
            <a:pPr algn="ctr" fontAlgn="base">
              <a:spcBef>
                <a:spcPct val="0"/>
              </a:spcBef>
              <a:spcAft>
                <a:spcPct val="0"/>
              </a:spcAft>
              <a:defRPr/>
            </a:pPr>
            <a:r>
              <a:rPr lang="ru-RU" dirty="0">
                <a:solidFill>
                  <a:srgbClr val="000000"/>
                </a:solidFill>
                <a:latin typeface="Georgia" panose="02040502050405020303" pitchFamily="18" charset="0"/>
                <a:cs typeface="Arial" pitchFamily="34" charset="0"/>
              </a:rPr>
              <a:t>Пациенты</a:t>
            </a:r>
          </a:p>
        </p:txBody>
      </p:sp>
      <p:sp>
        <p:nvSpPr>
          <p:cNvPr id="21" name="Oval 38"/>
          <p:cNvSpPr>
            <a:spLocks noChangeArrowheads="1"/>
          </p:cNvSpPr>
          <p:nvPr/>
        </p:nvSpPr>
        <p:spPr bwMode="auto">
          <a:xfrm>
            <a:off x="3771900" y="3030538"/>
            <a:ext cx="747713"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473</a:t>
            </a:r>
          </a:p>
        </p:txBody>
      </p:sp>
      <p:sp>
        <p:nvSpPr>
          <p:cNvPr id="22" name="Oval 40"/>
          <p:cNvSpPr>
            <a:spLocks noChangeArrowheads="1"/>
          </p:cNvSpPr>
          <p:nvPr/>
        </p:nvSpPr>
        <p:spPr bwMode="auto">
          <a:xfrm>
            <a:off x="3817938" y="5376863"/>
            <a:ext cx="654050"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472</a:t>
            </a:r>
          </a:p>
        </p:txBody>
      </p:sp>
      <p:sp>
        <p:nvSpPr>
          <p:cNvPr id="23" name="Rounded Rectangle 22"/>
          <p:cNvSpPr/>
          <p:nvPr/>
        </p:nvSpPr>
        <p:spPr bwMode="auto">
          <a:xfrm>
            <a:off x="5695950" y="4991101"/>
            <a:ext cx="2900363" cy="544512"/>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50000"/>
              </a:spcBef>
              <a:spcAft>
                <a:spcPct val="50000"/>
              </a:spcAft>
              <a:defRPr/>
            </a:pPr>
            <a:r>
              <a:rPr lang="ru-RU" sz="1600" dirty="0">
                <a:solidFill>
                  <a:srgbClr val="000000"/>
                </a:solidFill>
                <a:latin typeface="Georgia" panose="02040502050405020303" pitchFamily="18" charset="0"/>
                <a:cs typeface="Arial" pitchFamily="34" charset="0"/>
              </a:rPr>
              <a:t>Плацебо</a:t>
            </a:r>
          </a:p>
        </p:txBody>
      </p:sp>
      <p:sp>
        <p:nvSpPr>
          <p:cNvPr id="24" name="TextBox 23"/>
          <p:cNvSpPr txBox="1"/>
          <p:nvPr/>
        </p:nvSpPr>
        <p:spPr>
          <a:xfrm>
            <a:off x="3248025" y="3446463"/>
            <a:ext cx="5375275" cy="1368425"/>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62000" indent="-185738"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28600" lvl="1" indent="-228600" eaLnBrk="1" fontAlgn="base" hangingPunct="1">
              <a:spcBef>
                <a:spcPct val="0"/>
              </a:spcBef>
              <a:buClr>
                <a:srgbClr val="014284"/>
              </a:buClr>
              <a:buSzPct val="110000"/>
              <a:buFont typeface="Wingdings" pitchFamily="2" charset="2"/>
              <a:buNone/>
              <a:defRPr/>
            </a:pPr>
            <a:r>
              <a:rPr lang="ru-RU" sz="1200" b="1" dirty="0">
                <a:solidFill>
                  <a:srgbClr val="FFFFFF"/>
                </a:solidFill>
                <a:latin typeface="Georgia" panose="02040502050405020303" pitchFamily="18" charset="0"/>
                <a:cs typeface="Times New Roman" pitchFamily="18" charset="0"/>
              </a:rPr>
              <a:t>КРИТЕРИИ ВКЛЮЧЕНИЯ</a:t>
            </a:r>
          </a:p>
          <a:p>
            <a:pPr marL="228600" lvl="1" indent="-228600" eaLnBrk="1" fontAlgn="base" hangingPunct="1">
              <a:spcBef>
                <a:spcPct val="0"/>
              </a:spcBef>
              <a:buClr>
                <a:srgbClr val="FFFFFF"/>
              </a:buClr>
              <a:buSzPct val="110000"/>
              <a:buFont typeface="Arial" pitchFamily="34" charset="0"/>
              <a:buChar char="•"/>
              <a:defRPr/>
            </a:pPr>
            <a:r>
              <a:rPr lang="ru-RU" sz="1200" dirty="0">
                <a:solidFill>
                  <a:srgbClr val="FFFFFF"/>
                </a:solidFill>
                <a:latin typeface="Georgia" panose="02040502050405020303" pitchFamily="18" charset="0"/>
                <a:cs typeface="Times New Roman" pitchFamily="18" charset="0"/>
              </a:rPr>
              <a:t>Возраст: 18 лет</a:t>
            </a:r>
          </a:p>
          <a:p>
            <a:pPr marL="228600" lvl="1" indent="-228600" eaLnBrk="1" fontAlgn="base" hangingPunct="1">
              <a:spcBef>
                <a:spcPct val="0"/>
              </a:spcBef>
              <a:buClr>
                <a:srgbClr val="FFFFFF"/>
              </a:buClr>
              <a:buSzPct val="110000"/>
              <a:buFont typeface="Arial" pitchFamily="34" charset="0"/>
              <a:buChar char="•"/>
              <a:defRPr/>
            </a:pPr>
            <a:r>
              <a:rPr lang="ru-RU" sz="1200" dirty="0">
                <a:solidFill>
                  <a:srgbClr val="FFFFFF"/>
                </a:solidFill>
                <a:latin typeface="Georgia" panose="02040502050405020303" pitchFamily="18" charset="0"/>
                <a:cs typeface="Times New Roman" pitchFamily="18" charset="0"/>
              </a:rPr>
              <a:t>3 или более дефекаций с водянистым стулом, без видимой крови в течение последних 24 часов</a:t>
            </a:r>
          </a:p>
          <a:p>
            <a:pPr marL="228600" lvl="1" indent="-228600" eaLnBrk="1" fontAlgn="base" hangingPunct="1">
              <a:spcBef>
                <a:spcPct val="0"/>
              </a:spcBef>
              <a:buClr>
                <a:srgbClr val="FFFFFF"/>
              </a:buClr>
              <a:buSzPct val="110000"/>
              <a:buFont typeface="Arial" pitchFamily="34" charset="0"/>
              <a:buChar char="•"/>
              <a:defRPr/>
            </a:pPr>
            <a:r>
              <a:rPr lang="ru-RU" sz="1200" dirty="0">
                <a:solidFill>
                  <a:srgbClr val="FFFFFF"/>
                </a:solidFill>
                <a:latin typeface="Georgia" panose="02040502050405020303" pitchFamily="18" charset="0"/>
                <a:cs typeface="Times New Roman" pitchFamily="18" charset="0"/>
              </a:rPr>
              <a:t>Начало диареи предположительно инфекционной природы, продолжающейся в течение по крайней мере 24 часов и менее 5 дней</a:t>
            </a:r>
          </a:p>
        </p:txBody>
      </p:sp>
      <p:sp>
        <p:nvSpPr>
          <p:cNvPr id="25" name="TextBox 24"/>
          <p:cNvSpPr txBox="1"/>
          <p:nvPr/>
        </p:nvSpPr>
        <p:spPr>
          <a:xfrm>
            <a:off x="436728" y="1371600"/>
            <a:ext cx="8270544"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base">
              <a:spcBef>
                <a:spcPct val="0"/>
              </a:spcBef>
              <a:spcAft>
                <a:spcPct val="0"/>
              </a:spcAft>
              <a:defRPr/>
            </a:pPr>
            <a:r>
              <a:rPr lang="ru-RU" sz="1600" b="1" dirty="0">
                <a:solidFill>
                  <a:srgbClr val="FFFFFF"/>
                </a:solidFill>
                <a:latin typeface="Georgia" panose="02040502050405020303" pitchFamily="18" charset="0"/>
              </a:rPr>
              <a:t>ЦЕЛЬ ИССЛЕДОВАНИЯ</a:t>
            </a:r>
          </a:p>
          <a:p>
            <a:pPr fontAlgn="base">
              <a:spcBef>
                <a:spcPct val="0"/>
              </a:spcBef>
              <a:spcAft>
                <a:spcPct val="0"/>
              </a:spcAft>
              <a:defRPr/>
            </a:pPr>
            <a:r>
              <a:rPr lang="ru-RU" sz="1600" dirty="0">
                <a:solidFill>
                  <a:srgbClr val="FFFFFF"/>
                </a:solidFill>
                <a:latin typeface="Georgia" panose="02040502050405020303" pitchFamily="18" charset="0"/>
              </a:rPr>
              <a:t>Сравнить клиническую эффективность и переносимость рацекадотрила и лоперамида у взрослых пациентов с острой диареей</a:t>
            </a:r>
          </a:p>
        </p:txBody>
      </p:sp>
      <p:sp>
        <p:nvSpPr>
          <p:cNvPr id="26" name="TextBox 25"/>
          <p:cNvSpPr txBox="1"/>
          <p:nvPr/>
        </p:nvSpPr>
        <p:spPr>
          <a:xfrm>
            <a:off x="3217863" y="5768976"/>
            <a:ext cx="1857375" cy="407987"/>
          </a:xfrm>
          <a:prstGeom prst="roundRect">
            <a:avLst/>
          </a:prstGeom>
          <a:solidFill>
            <a:schemeClr val="accent1">
              <a:lumMod val="40000"/>
              <a:lumOff val="60000"/>
            </a:schemeClr>
          </a:solidFill>
        </p:spPr>
        <p:txBody>
          <a:bodyPr>
            <a:spAutoFit/>
          </a:bodyPr>
          <a:lstStyle/>
          <a:p>
            <a:pPr algn="ctr" fontAlgn="base">
              <a:spcBef>
                <a:spcPct val="0"/>
              </a:spcBef>
              <a:spcAft>
                <a:spcPct val="0"/>
              </a:spcAft>
              <a:defRPr/>
            </a:pPr>
            <a:r>
              <a:rPr lang="ru-RU" dirty="0">
                <a:solidFill>
                  <a:srgbClr val="000000"/>
                </a:solidFill>
                <a:latin typeface="Georgia" panose="02040502050405020303" pitchFamily="18" charset="0"/>
                <a:cs typeface="Arial" pitchFamily="34" charset="0"/>
              </a:rPr>
              <a:t>Всего</a:t>
            </a:r>
            <a:r>
              <a:rPr lang="en-GB" dirty="0">
                <a:solidFill>
                  <a:srgbClr val="000000"/>
                </a:solidFill>
                <a:latin typeface="Georgia" panose="02040502050405020303" pitchFamily="18" charset="0"/>
                <a:cs typeface="Arial" pitchFamily="34" charset="0"/>
              </a:rPr>
              <a:t>: 945</a:t>
            </a:r>
          </a:p>
        </p:txBody>
      </p:sp>
      <p:cxnSp>
        <p:nvCxnSpPr>
          <p:cNvPr id="27" name="Straight Arrow Connector 26"/>
          <p:cNvCxnSpPr/>
          <p:nvPr/>
        </p:nvCxnSpPr>
        <p:spPr bwMode="auto">
          <a:xfrm>
            <a:off x="2844800" y="2990851"/>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bwMode="auto">
          <a:xfrm>
            <a:off x="2844800" y="5265738"/>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sp>
        <p:nvSpPr>
          <p:cNvPr id="2" name="Slide Number Placeholder 1"/>
          <p:cNvSpPr>
            <a:spLocks noGrp="1"/>
          </p:cNvSpPr>
          <p:nvPr>
            <p:ph type="sldNum" sz="quarter" idx="12"/>
          </p:nvPr>
        </p:nvSpPr>
        <p:spPr>
          <a:xfrm>
            <a:off x="4572000" y="0"/>
            <a:ext cx="1332156" cy="365125"/>
          </a:xfrm>
        </p:spPr>
        <p:txBody>
          <a:bodyPr/>
          <a:lstStyle/>
          <a:p>
            <a:fld id="{A2885E78-1F86-4A3D-9EE1-B0103B1CEF15}" type="slidenum">
              <a:rPr lang="en-US" smtClean="0">
                <a:solidFill>
                  <a:srgbClr val="000000"/>
                </a:solidFill>
              </a:rPr>
              <a:pPr/>
              <a:t>40</a:t>
            </a:fld>
            <a:endParaRPr lang="en-US" dirty="0">
              <a:solidFill>
                <a:srgbClr val="000000"/>
              </a:solidFill>
            </a:endParaRPr>
          </a:p>
        </p:txBody>
      </p:sp>
      <p:sp>
        <p:nvSpPr>
          <p:cNvPr id="16" name="TextBox 15"/>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87137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a:xfrm>
            <a:off x="495398" y="4281"/>
            <a:ext cx="7154863" cy="927100"/>
          </a:xfrm>
        </p:spPr>
        <p:txBody>
          <a:bodyPr>
            <a:normAutofit/>
          </a:bodyPr>
          <a:lstStyle/>
          <a:p>
            <a:r>
              <a:rPr lang="en-GB" altLang="de-DE" sz="2800" b="1" dirty="0" smtClean="0">
                <a:solidFill>
                  <a:srgbClr val="0070C0"/>
                </a:solidFill>
                <a:latin typeface="Georgia" panose="02040502050405020303" pitchFamily="18" charset="0"/>
              </a:rPr>
              <a:t>Prado </a:t>
            </a:r>
            <a:r>
              <a:rPr lang="en-GB" altLang="de-DE" sz="2800" b="1" i="1" dirty="0">
                <a:solidFill>
                  <a:srgbClr val="0070C0"/>
                </a:solidFill>
                <a:latin typeface="Georgia" panose="02040502050405020303" pitchFamily="18" charset="0"/>
              </a:rPr>
              <a:t>et al</a:t>
            </a:r>
            <a:r>
              <a:rPr lang="en-GB" altLang="de-DE" sz="2800" b="1" dirty="0">
                <a:solidFill>
                  <a:srgbClr val="0070C0"/>
                </a:solidFill>
                <a:latin typeface="Georgia" panose="02040502050405020303" pitchFamily="18" charset="0"/>
              </a:rPr>
              <a:t>., 2002</a:t>
            </a:r>
          </a:p>
        </p:txBody>
      </p:sp>
      <p:sp>
        <p:nvSpPr>
          <p:cNvPr id="118787" name="Text Box 41"/>
          <p:cNvSpPr txBox="1">
            <a:spLocks noChangeArrowheads="1"/>
          </p:cNvSpPr>
          <p:nvPr/>
        </p:nvSpPr>
        <p:spPr bwMode="auto">
          <a:xfrm>
            <a:off x="506292" y="1379200"/>
            <a:ext cx="6808908" cy="3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lnSpc>
                <a:spcPts val="2200"/>
              </a:lnSpc>
              <a:spcBef>
                <a:spcPct val="0"/>
              </a:spcBef>
              <a:spcAft>
                <a:spcPct val="0"/>
              </a:spcAft>
              <a:buClr>
                <a:srgbClr val="014284"/>
              </a:buClr>
              <a:buSzPct val="110000"/>
              <a:buFont typeface="Wingdings" pitchFamily="2" charset="2"/>
              <a:buNone/>
            </a:pPr>
            <a:r>
              <a:rPr lang="ru-RU" altLang="de-DE" sz="1800" b="1" dirty="0">
                <a:solidFill>
                  <a:schemeClr val="accent1">
                    <a:lumMod val="50000"/>
                  </a:schemeClr>
                </a:solidFill>
                <a:cs typeface="Times New Roman" pitchFamily="18" charset="0"/>
              </a:rPr>
              <a:t>Быстрое начало действия при </a:t>
            </a:r>
            <a:r>
              <a:rPr lang="ru-RU" altLang="de-DE" sz="1800" b="1" dirty="0" smtClean="0">
                <a:solidFill>
                  <a:schemeClr val="accent1">
                    <a:lumMod val="50000"/>
                  </a:schemeClr>
                </a:solidFill>
                <a:cs typeface="Times New Roman" pitchFamily="18" charset="0"/>
              </a:rPr>
              <a:t>острой диарее </a:t>
            </a:r>
            <a:endParaRPr lang="ru-RU" altLang="de-DE" sz="1800" b="1" dirty="0">
              <a:solidFill>
                <a:schemeClr val="accent1">
                  <a:lumMod val="50000"/>
                </a:schemeClr>
              </a:solidFill>
              <a:cs typeface="Times New Roman" pitchFamily="18" charset="0"/>
            </a:endParaRPr>
          </a:p>
        </p:txBody>
      </p:sp>
      <p:sp>
        <p:nvSpPr>
          <p:cNvPr id="118806" name="Rectangle 1"/>
          <p:cNvSpPr>
            <a:spLocks noChangeArrowheads="1"/>
          </p:cNvSpPr>
          <p:nvPr/>
        </p:nvSpPr>
        <p:spPr bwMode="auto">
          <a:xfrm>
            <a:off x="450609" y="6553200"/>
            <a:ext cx="54864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900" dirty="0">
                <a:solidFill>
                  <a:schemeClr val="bg1"/>
                </a:solidFill>
              </a:rPr>
              <a:t>1. 	Prado D. </a:t>
            </a:r>
            <a:r>
              <a:rPr lang="en-US" altLang="de-DE" sz="900" i="1" dirty="0">
                <a:solidFill>
                  <a:schemeClr val="bg1"/>
                </a:solidFill>
              </a:rPr>
              <a:t>Scand J of Gastroenterol. </a:t>
            </a:r>
            <a:r>
              <a:rPr lang="en-US" altLang="de-DE" sz="900" dirty="0">
                <a:solidFill>
                  <a:schemeClr val="bg1"/>
                </a:solidFill>
              </a:rPr>
              <a:t>2002;6:656-661.</a:t>
            </a:r>
          </a:p>
        </p:txBody>
      </p:sp>
      <p:grpSp>
        <p:nvGrpSpPr>
          <p:cNvPr id="118807" name="Group 31"/>
          <p:cNvGrpSpPr>
            <a:grpSpLocks/>
          </p:cNvGrpSpPr>
          <p:nvPr/>
        </p:nvGrpSpPr>
        <p:grpSpPr bwMode="auto">
          <a:xfrm>
            <a:off x="667468" y="2028916"/>
            <a:ext cx="3289324" cy="3447136"/>
            <a:chOff x="372300" y="1983261"/>
            <a:chExt cx="3288557" cy="3447211"/>
          </a:xfrm>
        </p:grpSpPr>
        <p:cxnSp>
          <p:nvCxnSpPr>
            <p:cNvPr id="118808" name="Straight Connector 2"/>
            <p:cNvCxnSpPr>
              <a:cxnSpLocks noChangeShapeType="1"/>
            </p:cNvCxnSpPr>
            <p:nvPr/>
          </p:nvCxnSpPr>
          <p:spPr bwMode="auto">
            <a:xfrm>
              <a:off x="975360" y="2125980"/>
              <a:ext cx="0" cy="282702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09" name="Straight Connector 6"/>
            <p:cNvCxnSpPr>
              <a:cxnSpLocks noChangeShapeType="1"/>
            </p:cNvCxnSpPr>
            <p:nvPr/>
          </p:nvCxnSpPr>
          <p:spPr bwMode="auto">
            <a:xfrm>
              <a:off x="902208" y="212598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10" name="Straight Connector 12"/>
            <p:cNvCxnSpPr>
              <a:cxnSpLocks noChangeShapeType="1"/>
            </p:cNvCxnSpPr>
            <p:nvPr/>
          </p:nvCxnSpPr>
          <p:spPr bwMode="auto">
            <a:xfrm>
              <a:off x="902208" y="2425224"/>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11" name="Straight Connector 13"/>
            <p:cNvCxnSpPr>
              <a:cxnSpLocks noChangeShapeType="1"/>
            </p:cNvCxnSpPr>
            <p:nvPr/>
          </p:nvCxnSpPr>
          <p:spPr bwMode="auto">
            <a:xfrm>
              <a:off x="902208" y="2708593"/>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12" name="Straight Connector 14"/>
            <p:cNvCxnSpPr>
              <a:cxnSpLocks noChangeShapeType="1"/>
            </p:cNvCxnSpPr>
            <p:nvPr/>
          </p:nvCxnSpPr>
          <p:spPr bwMode="auto">
            <a:xfrm>
              <a:off x="902208" y="2982437"/>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13" name="Straight Connector 15"/>
            <p:cNvCxnSpPr>
              <a:cxnSpLocks noChangeShapeType="1"/>
            </p:cNvCxnSpPr>
            <p:nvPr/>
          </p:nvCxnSpPr>
          <p:spPr bwMode="auto">
            <a:xfrm>
              <a:off x="902208" y="3261044"/>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14" name="Straight Connector 16"/>
            <p:cNvCxnSpPr>
              <a:cxnSpLocks noChangeShapeType="1"/>
            </p:cNvCxnSpPr>
            <p:nvPr/>
          </p:nvCxnSpPr>
          <p:spPr bwMode="auto">
            <a:xfrm>
              <a:off x="902208" y="3549014"/>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15" name="Straight Connector 17"/>
            <p:cNvCxnSpPr>
              <a:cxnSpLocks noChangeShapeType="1"/>
            </p:cNvCxnSpPr>
            <p:nvPr/>
          </p:nvCxnSpPr>
          <p:spPr bwMode="auto">
            <a:xfrm>
              <a:off x="902208" y="3832382"/>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16" name="Straight Connector 18"/>
            <p:cNvCxnSpPr>
              <a:cxnSpLocks noChangeShapeType="1"/>
            </p:cNvCxnSpPr>
            <p:nvPr/>
          </p:nvCxnSpPr>
          <p:spPr bwMode="auto">
            <a:xfrm>
              <a:off x="902208" y="4108607"/>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17" name="Straight Connector 19"/>
            <p:cNvCxnSpPr>
              <a:cxnSpLocks noChangeShapeType="1"/>
            </p:cNvCxnSpPr>
            <p:nvPr/>
          </p:nvCxnSpPr>
          <p:spPr bwMode="auto">
            <a:xfrm>
              <a:off x="902208" y="4389595"/>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18" name="Straight Connector 20"/>
            <p:cNvCxnSpPr>
              <a:cxnSpLocks noChangeShapeType="1"/>
            </p:cNvCxnSpPr>
            <p:nvPr/>
          </p:nvCxnSpPr>
          <p:spPr bwMode="auto">
            <a:xfrm>
              <a:off x="902208" y="4680108"/>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19" name="Straight Connector 21"/>
            <p:cNvCxnSpPr>
              <a:cxnSpLocks noChangeShapeType="1"/>
            </p:cNvCxnSpPr>
            <p:nvPr/>
          </p:nvCxnSpPr>
          <p:spPr bwMode="auto">
            <a:xfrm>
              <a:off x="902208" y="4953952"/>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20" name="Straight Connector 22"/>
            <p:cNvCxnSpPr>
              <a:cxnSpLocks noChangeShapeType="1"/>
            </p:cNvCxnSpPr>
            <p:nvPr/>
          </p:nvCxnSpPr>
          <p:spPr bwMode="auto">
            <a:xfrm rot="5400000">
              <a:off x="938784" y="4989576"/>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21" name="Straight Connector 23"/>
            <p:cNvCxnSpPr>
              <a:cxnSpLocks noChangeShapeType="1"/>
            </p:cNvCxnSpPr>
            <p:nvPr/>
          </p:nvCxnSpPr>
          <p:spPr bwMode="auto">
            <a:xfrm rot="5400000">
              <a:off x="1205484" y="4989576"/>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22" name="Straight Connector 24"/>
            <p:cNvCxnSpPr>
              <a:cxnSpLocks noChangeShapeType="1"/>
            </p:cNvCxnSpPr>
            <p:nvPr/>
          </p:nvCxnSpPr>
          <p:spPr bwMode="auto">
            <a:xfrm rot="5400000">
              <a:off x="1517427" y="4989576"/>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23" name="Straight Connector 25"/>
            <p:cNvCxnSpPr>
              <a:cxnSpLocks noChangeShapeType="1"/>
            </p:cNvCxnSpPr>
            <p:nvPr/>
          </p:nvCxnSpPr>
          <p:spPr bwMode="auto">
            <a:xfrm rot="5400000">
              <a:off x="1831752" y="4989576"/>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24" name="Straight Connector 26"/>
            <p:cNvCxnSpPr>
              <a:cxnSpLocks noChangeShapeType="1"/>
            </p:cNvCxnSpPr>
            <p:nvPr/>
          </p:nvCxnSpPr>
          <p:spPr bwMode="auto">
            <a:xfrm rot="5400000">
              <a:off x="2146078" y="4989576"/>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25" name="Straight Connector 27"/>
            <p:cNvCxnSpPr>
              <a:cxnSpLocks noChangeShapeType="1"/>
            </p:cNvCxnSpPr>
            <p:nvPr/>
          </p:nvCxnSpPr>
          <p:spPr bwMode="auto">
            <a:xfrm rot="5400000">
              <a:off x="2446116" y="4989576"/>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26" name="Straight Connector 28"/>
            <p:cNvCxnSpPr>
              <a:cxnSpLocks noChangeShapeType="1"/>
            </p:cNvCxnSpPr>
            <p:nvPr/>
          </p:nvCxnSpPr>
          <p:spPr bwMode="auto">
            <a:xfrm rot="5400000">
              <a:off x="2755678" y="4989576"/>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27" name="Straight Connector 29"/>
            <p:cNvCxnSpPr>
              <a:cxnSpLocks noChangeShapeType="1"/>
            </p:cNvCxnSpPr>
            <p:nvPr/>
          </p:nvCxnSpPr>
          <p:spPr bwMode="auto">
            <a:xfrm rot="5400000">
              <a:off x="3072384" y="4989576"/>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8828" name="Straight Connector 30"/>
            <p:cNvCxnSpPr>
              <a:cxnSpLocks noChangeShapeType="1"/>
            </p:cNvCxnSpPr>
            <p:nvPr/>
          </p:nvCxnSpPr>
          <p:spPr bwMode="auto">
            <a:xfrm rot="5400000">
              <a:off x="3405759" y="4989576"/>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18829" name="TextBox 7"/>
            <p:cNvSpPr txBox="1">
              <a:spLocks noChangeArrowheads="1"/>
            </p:cNvSpPr>
            <p:nvPr/>
          </p:nvSpPr>
          <p:spPr bwMode="auto">
            <a:xfrm>
              <a:off x="634881" y="2049036"/>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100</a:t>
              </a:r>
              <a:endParaRPr lang="en-IN" altLang="de-DE" sz="1000" dirty="0">
                <a:solidFill>
                  <a:srgbClr val="000000"/>
                </a:solidFill>
              </a:endParaRPr>
            </a:p>
          </p:txBody>
        </p:sp>
        <p:sp>
          <p:nvSpPr>
            <p:cNvPr id="118830" name="TextBox 32"/>
            <p:cNvSpPr txBox="1">
              <a:spLocks noChangeArrowheads="1"/>
            </p:cNvSpPr>
            <p:nvPr/>
          </p:nvSpPr>
          <p:spPr bwMode="auto">
            <a:xfrm>
              <a:off x="705413" y="234828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90</a:t>
              </a:r>
              <a:endParaRPr lang="en-IN" altLang="de-DE" sz="1000" dirty="0">
                <a:solidFill>
                  <a:srgbClr val="000000"/>
                </a:solidFill>
              </a:endParaRPr>
            </a:p>
          </p:txBody>
        </p:sp>
        <p:sp>
          <p:nvSpPr>
            <p:cNvPr id="118831" name="TextBox 33"/>
            <p:cNvSpPr txBox="1">
              <a:spLocks noChangeArrowheads="1"/>
            </p:cNvSpPr>
            <p:nvPr/>
          </p:nvSpPr>
          <p:spPr bwMode="auto">
            <a:xfrm>
              <a:off x="705413" y="263164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80</a:t>
              </a:r>
              <a:endParaRPr lang="en-IN" altLang="de-DE" sz="1000" dirty="0">
                <a:solidFill>
                  <a:srgbClr val="000000"/>
                </a:solidFill>
              </a:endParaRPr>
            </a:p>
          </p:txBody>
        </p:sp>
        <p:sp>
          <p:nvSpPr>
            <p:cNvPr id="118832" name="TextBox 34"/>
            <p:cNvSpPr txBox="1">
              <a:spLocks noChangeArrowheads="1"/>
            </p:cNvSpPr>
            <p:nvPr/>
          </p:nvSpPr>
          <p:spPr bwMode="auto">
            <a:xfrm>
              <a:off x="705413" y="290469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70</a:t>
              </a:r>
              <a:endParaRPr lang="en-IN" altLang="de-DE" sz="1000" dirty="0">
                <a:solidFill>
                  <a:srgbClr val="000000"/>
                </a:solidFill>
              </a:endParaRPr>
            </a:p>
          </p:txBody>
        </p:sp>
        <p:sp>
          <p:nvSpPr>
            <p:cNvPr id="118833" name="TextBox 35"/>
            <p:cNvSpPr txBox="1">
              <a:spLocks noChangeArrowheads="1"/>
            </p:cNvSpPr>
            <p:nvPr/>
          </p:nvSpPr>
          <p:spPr bwMode="auto">
            <a:xfrm>
              <a:off x="705413" y="318410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60</a:t>
              </a:r>
              <a:endParaRPr lang="en-IN" altLang="de-DE" sz="1000" dirty="0">
                <a:solidFill>
                  <a:srgbClr val="000000"/>
                </a:solidFill>
              </a:endParaRPr>
            </a:p>
          </p:txBody>
        </p:sp>
        <p:sp>
          <p:nvSpPr>
            <p:cNvPr id="118834" name="TextBox 36"/>
            <p:cNvSpPr txBox="1">
              <a:spLocks noChangeArrowheads="1"/>
            </p:cNvSpPr>
            <p:nvPr/>
          </p:nvSpPr>
          <p:spPr bwMode="auto">
            <a:xfrm>
              <a:off x="705413" y="346350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50</a:t>
              </a:r>
              <a:endParaRPr lang="en-IN" altLang="de-DE" sz="1000" dirty="0">
                <a:solidFill>
                  <a:srgbClr val="000000"/>
                </a:solidFill>
              </a:endParaRPr>
            </a:p>
          </p:txBody>
        </p:sp>
        <p:sp>
          <p:nvSpPr>
            <p:cNvPr id="118835" name="TextBox 37"/>
            <p:cNvSpPr txBox="1">
              <a:spLocks noChangeArrowheads="1"/>
            </p:cNvSpPr>
            <p:nvPr/>
          </p:nvSpPr>
          <p:spPr bwMode="auto">
            <a:xfrm>
              <a:off x="705413" y="37554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40</a:t>
              </a:r>
              <a:endParaRPr lang="en-IN" altLang="de-DE" sz="1000" dirty="0">
                <a:solidFill>
                  <a:srgbClr val="000000"/>
                </a:solidFill>
              </a:endParaRPr>
            </a:p>
          </p:txBody>
        </p:sp>
        <p:sp>
          <p:nvSpPr>
            <p:cNvPr id="118836" name="TextBox 38"/>
            <p:cNvSpPr txBox="1">
              <a:spLocks noChangeArrowheads="1"/>
            </p:cNvSpPr>
            <p:nvPr/>
          </p:nvSpPr>
          <p:spPr bwMode="auto">
            <a:xfrm>
              <a:off x="705413" y="403166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30</a:t>
              </a:r>
              <a:endParaRPr lang="en-IN" altLang="de-DE" sz="1000" dirty="0">
                <a:solidFill>
                  <a:srgbClr val="000000"/>
                </a:solidFill>
              </a:endParaRPr>
            </a:p>
          </p:txBody>
        </p:sp>
        <p:sp>
          <p:nvSpPr>
            <p:cNvPr id="118837" name="TextBox 39"/>
            <p:cNvSpPr txBox="1">
              <a:spLocks noChangeArrowheads="1"/>
            </p:cNvSpPr>
            <p:nvPr/>
          </p:nvSpPr>
          <p:spPr bwMode="auto">
            <a:xfrm>
              <a:off x="705413" y="43142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20</a:t>
              </a:r>
              <a:endParaRPr lang="en-IN" altLang="de-DE" sz="1000" dirty="0">
                <a:solidFill>
                  <a:srgbClr val="000000"/>
                </a:solidFill>
              </a:endParaRPr>
            </a:p>
          </p:txBody>
        </p:sp>
        <p:sp>
          <p:nvSpPr>
            <p:cNvPr id="118838" name="TextBox 40"/>
            <p:cNvSpPr txBox="1">
              <a:spLocks noChangeArrowheads="1"/>
            </p:cNvSpPr>
            <p:nvPr/>
          </p:nvSpPr>
          <p:spPr bwMode="auto">
            <a:xfrm>
              <a:off x="705413" y="459998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10</a:t>
              </a:r>
              <a:endParaRPr lang="en-IN" altLang="de-DE" sz="1000" dirty="0">
                <a:solidFill>
                  <a:srgbClr val="000000"/>
                </a:solidFill>
              </a:endParaRPr>
            </a:p>
          </p:txBody>
        </p:sp>
        <p:sp>
          <p:nvSpPr>
            <p:cNvPr id="118839" name="TextBox 41"/>
            <p:cNvSpPr txBox="1">
              <a:spLocks noChangeArrowheads="1"/>
            </p:cNvSpPr>
            <p:nvPr/>
          </p:nvSpPr>
          <p:spPr bwMode="auto">
            <a:xfrm>
              <a:off x="775945" y="487700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0</a:t>
              </a:r>
              <a:endParaRPr lang="en-IN" altLang="de-DE" sz="1000" dirty="0">
                <a:solidFill>
                  <a:srgbClr val="000000"/>
                </a:solidFill>
              </a:endParaRPr>
            </a:p>
          </p:txBody>
        </p:sp>
        <p:sp>
          <p:nvSpPr>
            <p:cNvPr id="118840" name="TextBox 42"/>
            <p:cNvSpPr txBox="1">
              <a:spLocks noChangeArrowheads="1"/>
            </p:cNvSpPr>
            <p:nvPr/>
          </p:nvSpPr>
          <p:spPr bwMode="auto">
            <a:xfrm>
              <a:off x="940095" y="5030896"/>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0</a:t>
              </a:r>
              <a:endParaRPr lang="en-IN" altLang="de-DE" sz="1000" dirty="0">
                <a:solidFill>
                  <a:srgbClr val="000000"/>
                </a:solidFill>
              </a:endParaRPr>
            </a:p>
          </p:txBody>
        </p:sp>
        <p:sp>
          <p:nvSpPr>
            <p:cNvPr id="118841" name="TextBox 43"/>
            <p:cNvSpPr txBox="1">
              <a:spLocks noChangeArrowheads="1"/>
            </p:cNvSpPr>
            <p:nvPr/>
          </p:nvSpPr>
          <p:spPr bwMode="auto">
            <a:xfrm>
              <a:off x="1168012" y="503089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20</a:t>
              </a:r>
              <a:endParaRPr lang="en-IN" altLang="de-DE" sz="1000" dirty="0">
                <a:solidFill>
                  <a:srgbClr val="000000"/>
                </a:solidFill>
              </a:endParaRPr>
            </a:p>
          </p:txBody>
        </p:sp>
        <p:sp>
          <p:nvSpPr>
            <p:cNvPr id="118842" name="TextBox 44"/>
            <p:cNvSpPr txBox="1">
              <a:spLocks noChangeArrowheads="1"/>
            </p:cNvSpPr>
            <p:nvPr/>
          </p:nvSpPr>
          <p:spPr bwMode="auto">
            <a:xfrm>
              <a:off x="1483471" y="503089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40</a:t>
              </a:r>
              <a:endParaRPr lang="en-IN" altLang="de-DE" sz="1000" dirty="0">
                <a:solidFill>
                  <a:srgbClr val="000000"/>
                </a:solidFill>
              </a:endParaRPr>
            </a:p>
          </p:txBody>
        </p:sp>
        <p:sp>
          <p:nvSpPr>
            <p:cNvPr id="118843" name="TextBox 45"/>
            <p:cNvSpPr txBox="1">
              <a:spLocks noChangeArrowheads="1"/>
            </p:cNvSpPr>
            <p:nvPr/>
          </p:nvSpPr>
          <p:spPr bwMode="auto">
            <a:xfrm>
              <a:off x="1797796" y="503089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60</a:t>
              </a:r>
              <a:endParaRPr lang="en-IN" altLang="de-DE" sz="1000" dirty="0">
                <a:solidFill>
                  <a:srgbClr val="000000"/>
                </a:solidFill>
              </a:endParaRPr>
            </a:p>
          </p:txBody>
        </p:sp>
        <p:sp>
          <p:nvSpPr>
            <p:cNvPr id="118844" name="TextBox 46"/>
            <p:cNvSpPr txBox="1">
              <a:spLocks noChangeArrowheads="1"/>
            </p:cNvSpPr>
            <p:nvPr/>
          </p:nvSpPr>
          <p:spPr bwMode="auto">
            <a:xfrm>
              <a:off x="2112122" y="503089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80</a:t>
              </a:r>
              <a:endParaRPr lang="en-IN" altLang="de-DE" sz="1000" dirty="0">
                <a:solidFill>
                  <a:srgbClr val="000000"/>
                </a:solidFill>
              </a:endParaRPr>
            </a:p>
          </p:txBody>
        </p:sp>
        <p:sp>
          <p:nvSpPr>
            <p:cNvPr id="118845" name="TextBox 47"/>
            <p:cNvSpPr txBox="1">
              <a:spLocks noChangeArrowheads="1"/>
            </p:cNvSpPr>
            <p:nvPr/>
          </p:nvSpPr>
          <p:spPr bwMode="auto">
            <a:xfrm>
              <a:off x="2376894" y="5030896"/>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100</a:t>
              </a:r>
              <a:endParaRPr lang="en-IN" altLang="de-DE" sz="1000" dirty="0">
                <a:solidFill>
                  <a:srgbClr val="000000"/>
                </a:solidFill>
              </a:endParaRPr>
            </a:p>
          </p:txBody>
        </p:sp>
        <p:sp>
          <p:nvSpPr>
            <p:cNvPr id="118846" name="TextBox 48"/>
            <p:cNvSpPr txBox="1">
              <a:spLocks noChangeArrowheads="1"/>
            </p:cNvSpPr>
            <p:nvPr/>
          </p:nvSpPr>
          <p:spPr bwMode="auto">
            <a:xfrm>
              <a:off x="2686456" y="5030896"/>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120</a:t>
              </a:r>
              <a:endParaRPr lang="en-IN" altLang="de-DE" sz="1000" dirty="0">
                <a:solidFill>
                  <a:srgbClr val="000000"/>
                </a:solidFill>
              </a:endParaRPr>
            </a:p>
          </p:txBody>
        </p:sp>
        <p:sp>
          <p:nvSpPr>
            <p:cNvPr id="118847" name="TextBox 49"/>
            <p:cNvSpPr txBox="1">
              <a:spLocks noChangeArrowheads="1"/>
            </p:cNvSpPr>
            <p:nvPr/>
          </p:nvSpPr>
          <p:spPr bwMode="auto">
            <a:xfrm>
              <a:off x="3003162" y="5030896"/>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140</a:t>
              </a:r>
              <a:endParaRPr lang="en-IN" altLang="de-DE" sz="1000" dirty="0">
                <a:solidFill>
                  <a:srgbClr val="000000"/>
                </a:solidFill>
              </a:endParaRPr>
            </a:p>
          </p:txBody>
        </p:sp>
        <p:sp>
          <p:nvSpPr>
            <p:cNvPr id="118848" name="TextBox 50"/>
            <p:cNvSpPr txBox="1">
              <a:spLocks noChangeArrowheads="1"/>
            </p:cNvSpPr>
            <p:nvPr/>
          </p:nvSpPr>
          <p:spPr bwMode="auto">
            <a:xfrm>
              <a:off x="3336537" y="5030896"/>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000" dirty="0">
                  <a:solidFill>
                    <a:srgbClr val="000000"/>
                  </a:solidFill>
                </a:rPr>
                <a:t>160</a:t>
              </a:r>
              <a:endParaRPr lang="en-IN" altLang="de-DE" sz="1000" dirty="0">
                <a:solidFill>
                  <a:srgbClr val="000000"/>
                </a:solidFill>
              </a:endParaRPr>
            </a:p>
          </p:txBody>
        </p:sp>
        <p:sp>
          <p:nvSpPr>
            <p:cNvPr id="118849" name="Freeform 8"/>
            <p:cNvSpPr>
              <a:spLocks/>
            </p:cNvSpPr>
            <p:nvPr/>
          </p:nvSpPr>
          <p:spPr bwMode="auto">
            <a:xfrm>
              <a:off x="977900" y="2133600"/>
              <a:ext cx="2262384" cy="2826224"/>
            </a:xfrm>
            <a:custGeom>
              <a:avLst/>
              <a:gdLst>
                <a:gd name="T0" fmla="*/ 31750 w 2262384"/>
                <a:gd name="T1" fmla="*/ 12700 h 2826224"/>
                <a:gd name="T2" fmla="*/ 88900 w 2262384"/>
                <a:gd name="T3" fmla="*/ 44450 h 2826224"/>
                <a:gd name="T4" fmla="*/ 127000 w 2262384"/>
                <a:gd name="T5" fmla="*/ 63500 h 2826224"/>
                <a:gd name="T6" fmla="*/ 184150 w 2262384"/>
                <a:gd name="T7" fmla="*/ 107950 h 2826224"/>
                <a:gd name="T8" fmla="*/ 234950 w 2262384"/>
                <a:gd name="T9" fmla="*/ 152400 h 2826224"/>
                <a:gd name="T10" fmla="*/ 273050 w 2262384"/>
                <a:gd name="T11" fmla="*/ 209550 h 2826224"/>
                <a:gd name="T12" fmla="*/ 298450 w 2262384"/>
                <a:gd name="T13" fmla="*/ 266700 h 2826224"/>
                <a:gd name="T14" fmla="*/ 330200 w 2262384"/>
                <a:gd name="T15" fmla="*/ 342900 h 2826224"/>
                <a:gd name="T16" fmla="*/ 361950 w 2262384"/>
                <a:gd name="T17" fmla="*/ 438150 h 2826224"/>
                <a:gd name="T18" fmla="*/ 387350 w 2262384"/>
                <a:gd name="T19" fmla="*/ 495300 h 2826224"/>
                <a:gd name="T20" fmla="*/ 412750 w 2262384"/>
                <a:gd name="T21" fmla="*/ 552450 h 2826224"/>
                <a:gd name="T22" fmla="*/ 444500 w 2262384"/>
                <a:gd name="T23" fmla="*/ 647700 h 2826224"/>
                <a:gd name="T24" fmla="*/ 457200 w 2262384"/>
                <a:gd name="T25" fmla="*/ 692150 h 2826224"/>
                <a:gd name="T26" fmla="*/ 482600 w 2262384"/>
                <a:gd name="T27" fmla="*/ 774700 h 2826224"/>
                <a:gd name="T28" fmla="*/ 501650 w 2262384"/>
                <a:gd name="T29" fmla="*/ 812800 h 2826224"/>
                <a:gd name="T30" fmla="*/ 533400 w 2262384"/>
                <a:gd name="T31" fmla="*/ 876300 h 2826224"/>
                <a:gd name="T32" fmla="*/ 558800 w 2262384"/>
                <a:gd name="T33" fmla="*/ 990600 h 2826224"/>
                <a:gd name="T34" fmla="*/ 603250 w 2262384"/>
                <a:gd name="T35" fmla="*/ 1035050 h 2826224"/>
                <a:gd name="T36" fmla="*/ 635000 w 2262384"/>
                <a:gd name="T37" fmla="*/ 1092200 h 2826224"/>
                <a:gd name="T38" fmla="*/ 654050 w 2262384"/>
                <a:gd name="T39" fmla="*/ 1257300 h 2826224"/>
                <a:gd name="T40" fmla="*/ 679450 w 2262384"/>
                <a:gd name="T41" fmla="*/ 1339850 h 2826224"/>
                <a:gd name="T42" fmla="*/ 717550 w 2262384"/>
                <a:gd name="T43" fmla="*/ 1454150 h 2826224"/>
                <a:gd name="T44" fmla="*/ 730250 w 2262384"/>
                <a:gd name="T45" fmla="*/ 1492250 h 2826224"/>
                <a:gd name="T46" fmla="*/ 768350 w 2262384"/>
                <a:gd name="T47" fmla="*/ 1663700 h 2826224"/>
                <a:gd name="T48" fmla="*/ 831850 w 2262384"/>
                <a:gd name="T49" fmla="*/ 1733550 h 2826224"/>
                <a:gd name="T50" fmla="*/ 869950 w 2262384"/>
                <a:gd name="T51" fmla="*/ 1758950 h 2826224"/>
                <a:gd name="T52" fmla="*/ 927100 w 2262384"/>
                <a:gd name="T53" fmla="*/ 1790700 h 2826224"/>
                <a:gd name="T54" fmla="*/ 990600 w 2262384"/>
                <a:gd name="T55" fmla="*/ 1841500 h 2826224"/>
                <a:gd name="T56" fmla="*/ 1060450 w 2262384"/>
                <a:gd name="T57" fmla="*/ 1936750 h 2826224"/>
                <a:gd name="T58" fmla="*/ 1085850 w 2262384"/>
                <a:gd name="T59" fmla="*/ 2082800 h 2826224"/>
                <a:gd name="T60" fmla="*/ 1123950 w 2262384"/>
                <a:gd name="T61" fmla="*/ 2120900 h 2826224"/>
                <a:gd name="T62" fmla="*/ 1155700 w 2262384"/>
                <a:gd name="T63" fmla="*/ 2197100 h 2826224"/>
                <a:gd name="T64" fmla="*/ 1289050 w 2262384"/>
                <a:gd name="T65" fmla="*/ 2241550 h 2826224"/>
                <a:gd name="T66" fmla="*/ 1352550 w 2262384"/>
                <a:gd name="T67" fmla="*/ 2260600 h 2826224"/>
                <a:gd name="T68" fmla="*/ 1409700 w 2262384"/>
                <a:gd name="T69" fmla="*/ 2292350 h 2826224"/>
                <a:gd name="T70" fmla="*/ 1466850 w 2262384"/>
                <a:gd name="T71" fmla="*/ 2343150 h 2826224"/>
                <a:gd name="T72" fmla="*/ 1498600 w 2262384"/>
                <a:gd name="T73" fmla="*/ 2368550 h 2826224"/>
                <a:gd name="T74" fmla="*/ 1543050 w 2262384"/>
                <a:gd name="T75" fmla="*/ 2387600 h 2826224"/>
                <a:gd name="T76" fmla="*/ 1612900 w 2262384"/>
                <a:gd name="T77" fmla="*/ 2438400 h 2826224"/>
                <a:gd name="T78" fmla="*/ 1644650 w 2262384"/>
                <a:gd name="T79" fmla="*/ 2482850 h 2826224"/>
                <a:gd name="T80" fmla="*/ 1720850 w 2262384"/>
                <a:gd name="T81" fmla="*/ 2546350 h 2826224"/>
                <a:gd name="T82" fmla="*/ 1758950 w 2262384"/>
                <a:gd name="T83" fmla="*/ 2622550 h 2826224"/>
                <a:gd name="T84" fmla="*/ 1803400 w 2262384"/>
                <a:gd name="T85" fmla="*/ 2686050 h 2826224"/>
                <a:gd name="T86" fmla="*/ 1860550 w 2262384"/>
                <a:gd name="T87" fmla="*/ 2724150 h 2826224"/>
                <a:gd name="T88" fmla="*/ 2076450 w 2262384"/>
                <a:gd name="T89" fmla="*/ 2755900 h 2826224"/>
                <a:gd name="T90" fmla="*/ 2159000 w 2262384"/>
                <a:gd name="T91" fmla="*/ 2781300 h 2826224"/>
                <a:gd name="T92" fmla="*/ 2222500 w 2262384"/>
                <a:gd name="T93" fmla="*/ 2806700 h 2826224"/>
                <a:gd name="T94" fmla="*/ 2260600 w 2262384"/>
                <a:gd name="T95" fmla="*/ 2825750 h 28262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62384"/>
                <a:gd name="T145" fmla="*/ 0 h 2826224"/>
                <a:gd name="T146" fmla="*/ 2262384 w 2262384"/>
                <a:gd name="T147" fmla="*/ 2826224 h 28262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62384" h="2826224">
                  <a:moveTo>
                    <a:pt x="0" y="0"/>
                  </a:moveTo>
                  <a:cubicBezTo>
                    <a:pt x="10583" y="4233"/>
                    <a:pt x="21077" y="8698"/>
                    <a:pt x="31750" y="12700"/>
                  </a:cubicBezTo>
                  <a:cubicBezTo>
                    <a:pt x="38017" y="15050"/>
                    <a:pt x="44949" y="15799"/>
                    <a:pt x="50800" y="19050"/>
                  </a:cubicBezTo>
                  <a:cubicBezTo>
                    <a:pt x="64143" y="26463"/>
                    <a:pt x="76200" y="35983"/>
                    <a:pt x="88900" y="44450"/>
                  </a:cubicBezTo>
                  <a:cubicBezTo>
                    <a:pt x="95250" y="48683"/>
                    <a:pt x="100710" y="54737"/>
                    <a:pt x="107950" y="57150"/>
                  </a:cubicBezTo>
                  <a:lnTo>
                    <a:pt x="127000" y="63500"/>
                  </a:lnTo>
                  <a:cubicBezTo>
                    <a:pt x="139700" y="71967"/>
                    <a:pt x="154307" y="78107"/>
                    <a:pt x="165100" y="88900"/>
                  </a:cubicBezTo>
                  <a:cubicBezTo>
                    <a:pt x="171450" y="95250"/>
                    <a:pt x="177061" y="102437"/>
                    <a:pt x="184150" y="107950"/>
                  </a:cubicBezTo>
                  <a:cubicBezTo>
                    <a:pt x="196198" y="117321"/>
                    <a:pt x="222250" y="133350"/>
                    <a:pt x="222250" y="133350"/>
                  </a:cubicBezTo>
                  <a:cubicBezTo>
                    <a:pt x="226483" y="139700"/>
                    <a:pt x="230064" y="146537"/>
                    <a:pt x="234950" y="152400"/>
                  </a:cubicBezTo>
                  <a:cubicBezTo>
                    <a:pt x="252505" y="173466"/>
                    <a:pt x="254876" y="166851"/>
                    <a:pt x="266700" y="190500"/>
                  </a:cubicBezTo>
                  <a:cubicBezTo>
                    <a:pt x="269693" y="196487"/>
                    <a:pt x="270057" y="203563"/>
                    <a:pt x="273050" y="209550"/>
                  </a:cubicBezTo>
                  <a:cubicBezTo>
                    <a:pt x="276463" y="216376"/>
                    <a:pt x="282650" y="221626"/>
                    <a:pt x="285750" y="228600"/>
                  </a:cubicBezTo>
                  <a:cubicBezTo>
                    <a:pt x="291187" y="240833"/>
                    <a:pt x="294217" y="254000"/>
                    <a:pt x="298450" y="266700"/>
                  </a:cubicBezTo>
                  <a:lnTo>
                    <a:pt x="317500" y="323850"/>
                  </a:lnTo>
                  <a:cubicBezTo>
                    <a:pt x="319913" y="331090"/>
                    <a:pt x="327100" y="335926"/>
                    <a:pt x="330200" y="342900"/>
                  </a:cubicBezTo>
                  <a:cubicBezTo>
                    <a:pt x="335637" y="355133"/>
                    <a:pt x="338667" y="368300"/>
                    <a:pt x="342900" y="381000"/>
                  </a:cubicBezTo>
                  <a:lnTo>
                    <a:pt x="361950" y="438150"/>
                  </a:lnTo>
                  <a:cubicBezTo>
                    <a:pt x="364363" y="445390"/>
                    <a:pt x="371550" y="450226"/>
                    <a:pt x="374650" y="457200"/>
                  </a:cubicBezTo>
                  <a:cubicBezTo>
                    <a:pt x="380087" y="469433"/>
                    <a:pt x="379924" y="484161"/>
                    <a:pt x="387350" y="495300"/>
                  </a:cubicBezTo>
                  <a:cubicBezTo>
                    <a:pt x="391583" y="501650"/>
                    <a:pt x="396950" y="507376"/>
                    <a:pt x="400050" y="514350"/>
                  </a:cubicBezTo>
                  <a:cubicBezTo>
                    <a:pt x="405487" y="526583"/>
                    <a:pt x="408517" y="539750"/>
                    <a:pt x="412750" y="552450"/>
                  </a:cubicBezTo>
                  <a:lnTo>
                    <a:pt x="419100" y="571500"/>
                  </a:lnTo>
                  <a:lnTo>
                    <a:pt x="444500" y="647700"/>
                  </a:lnTo>
                  <a:cubicBezTo>
                    <a:pt x="447260" y="655979"/>
                    <a:pt x="448452" y="664709"/>
                    <a:pt x="450850" y="673100"/>
                  </a:cubicBezTo>
                  <a:cubicBezTo>
                    <a:pt x="452689" y="679536"/>
                    <a:pt x="455361" y="685714"/>
                    <a:pt x="457200" y="692150"/>
                  </a:cubicBezTo>
                  <a:cubicBezTo>
                    <a:pt x="476394" y="759328"/>
                    <a:pt x="446069" y="665108"/>
                    <a:pt x="476250" y="755650"/>
                  </a:cubicBezTo>
                  <a:lnTo>
                    <a:pt x="482600" y="774700"/>
                  </a:lnTo>
                  <a:cubicBezTo>
                    <a:pt x="484717" y="781050"/>
                    <a:pt x="485237" y="788181"/>
                    <a:pt x="488950" y="793750"/>
                  </a:cubicBezTo>
                  <a:lnTo>
                    <a:pt x="501650" y="812800"/>
                  </a:lnTo>
                  <a:cubicBezTo>
                    <a:pt x="503767" y="821267"/>
                    <a:pt x="504097" y="830394"/>
                    <a:pt x="508000" y="838200"/>
                  </a:cubicBezTo>
                  <a:cubicBezTo>
                    <a:pt x="514826" y="851852"/>
                    <a:pt x="533400" y="876300"/>
                    <a:pt x="533400" y="876300"/>
                  </a:cubicBezTo>
                  <a:cubicBezTo>
                    <a:pt x="544865" y="1013885"/>
                    <a:pt x="524270" y="915190"/>
                    <a:pt x="552450" y="971550"/>
                  </a:cubicBezTo>
                  <a:cubicBezTo>
                    <a:pt x="555443" y="977537"/>
                    <a:pt x="554619" y="985373"/>
                    <a:pt x="558800" y="990600"/>
                  </a:cubicBezTo>
                  <a:cubicBezTo>
                    <a:pt x="563568" y="996559"/>
                    <a:pt x="571500" y="999067"/>
                    <a:pt x="577850" y="1003300"/>
                  </a:cubicBezTo>
                  <a:cubicBezTo>
                    <a:pt x="593811" y="1051183"/>
                    <a:pt x="570424" y="994018"/>
                    <a:pt x="603250" y="1035050"/>
                  </a:cubicBezTo>
                  <a:cubicBezTo>
                    <a:pt x="607431" y="1040277"/>
                    <a:pt x="606349" y="1048249"/>
                    <a:pt x="609600" y="1054100"/>
                  </a:cubicBezTo>
                  <a:cubicBezTo>
                    <a:pt x="617013" y="1067443"/>
                    <a:pt x="626533" y="1079500"/>
                    <a:pt x="635000" y="1092200"/>
                  </a:cubicBezTo>
                  <a:cubicBezTo>
                    <a:pt x="638644" y="1097666"/>
                    <a:pt x="646853" y="1133263"/>
                    <a:pt x="647700" y="1136650"/>
                  </a:cubicBezTo>
                  <a:cubicBezTo>
                    <a:pt x="649817" y="1176867"/>
                    <a:pt x="649252" y="1217315"/>
                    <a:pt x="654050" y="1257300"/>
                  </a:cubicBezTo>
                  <a:cubicBezTo>
                    <a:pt x="655645" y="1270592"/>
                    <a:pt x="662517" y="1282700"/>
                    <a:pt x="666750" y="1295400"/>
                  </a:cubicBezTo>
                  <a:cubicBezTo>
                    <a:pt x="688090" y="1359421"/>
                    <a:pt x="655530" y="1260116"/>
                    <a:pt x="679450" y="1339850"/>
                  </a:cubicBezTo>
                  <a:cubicBezTo>
                    <a:pt x="683297" y="1352672"/>
                    <a:pt x="687917" y="1365250"/>
                    <a:pt x="692150" y="1377950"/>
                  </a:cubicBezTo>
                  <a:lnTo>
                    <a:pt x="717550" y="1454150"/>
                  </a:lnTo>
                  <a:lnTo>
                    <a:pt x="723900" y="1473200"/>
                  </a:lnTo>
                  <a:lnTo>
                    <a:pt x="730250" y="1492250"/>
                  </a:lnTo>
                  <a:cubicBezTo>
                    <a:pt x="732367" y="1530350"/>
                    <a:pt x="732982" y="1568563"/>
                    <a:pt x="736600" y="1606550"/>
                  </a:cubicBezTo>
                  <a:cubicBezTo>
                    <a:pt x="738463" y="1626109"/>
                    <a:pt x="760476" y="1651889"/>
                    <a:pt x="768350" y="1663700"/>
                  </a:cubicBezTo>
                  <a:cubicBezTo>
                    <a:pt x="773331" y="1671172"/>
                    <a:pt x="781887" y="1675661"/>
                    <a:pt x="787400" y="1682750"/>
                  </a:cubicBezTo>
                  <a:cubicBezTo>
                    <a:pt x="806803" y="1707696"/>
                    <a:pt x="805215" y="1722135"/>
                    <a:pt x="831850" y="1733550"/>
                  </a:cubicBezTo>
                  <a:cubicBezTo>
                    <a:pt x="839872" y="1736988"/>
                    <a:pt x="848783" y="1737783"/>
                    <a:pt x="857250" y="1739900"/>
                  </a:cubicBezTo>
                  <a:cubicBezTo>
                    <a:pt x="861483" y="1746250"/>
                    <a:pt x="864554" y="1753554"/>
                    <a:pt x="869950" y="1758950"/>
                  </a:cubicBezTo>
                  <a:cubicBezTo>
                    <a:pt x="882260" y="1771260"/>
                    <a:pt x="892556" y="1772835"/>
                    <a:pt x="908050" y="1778000"/>
                  </a:cubicBezTo>
                  <a:cubicBezTo>
                    <a:pt x="914400" y="1782233"/>
                    <a:pt x="922332" y="1784741"/>
                    <a:pt x="927100" y="1790700"/>
                  </a:cubicBezTo>
                  <a:cubicBezTo>
                    <a:pt x="951730" y="1821488"/>
                    <a:pt x="910936" y="1802245"/>
                    <a:pt x="952500" y="1816100"/>
                  </a:cubicBezTo>
                  <a:cubicBezTo>
                    <a:pt x="965200" y="1824567"/>
                    <a:pt x="979807" y="1830707"/>
                    <a:pt x="990600" y="1841500"/>
                  </a:cubicBezTo>
                  <a:cubicBezTo>
                    <a:pt x="1015046" y="1865946"/>
                    <a:pt x="1002178" y="1855569"/>
                    <a:pt x="1028700" y="1873250"/>
                  </a:cubicBezTo>
                  <a:cubicBezTo>
                    <a:pt x="1058941" y="1918612"/>
                    <a:pt x="1050398" y="1896542"/>
                    <a:pt x="1060450" y="1936750"/>
                  </a:cubicBezTo>
                  <a:cubicBezTo>
                    <a:pt x="1060821" y="1943059"/>
                    <a:pt x="1056585" y="2030619"/>
                    <a:pt x="1073150" y="2063750"/>
                  </a:cubicBezTo>
                  <a:cubicBezTo>
                    <a:pt x="1076563" y="2070576"/>
                    <a:pt x="1081414" y="2076590"/>
                    <a:pt x="1085850" y="2082800"/>
                  </a:cubicBezTo>
                  <a:cubicBezTo>
                    <a:pt x="1092001" y="2091412"/>
                    <a:pt x="1097416" y="2100716"/>
                    <a:pt x="1104900" y="2108200"/>
                  </a:cubicBezTo>
                  <a:cubicBezTo>
                    <a:pt x="1110296" y="2113596"/>
                    <a:pt x="1117600" y="2116667"/>
                    <a:pt x="1123950" y="2120900"/>
                  </a:cubicBezTo>
                  <a:lnTo>
                    <a:pt x="1136650" y="2159000"/>
                  </a:lnTo>
                  <a:cubicBezTo>
                    <a:pt x="1141180" y="2172589"/>
                    <a:pt x="1144114" y="2186963"/>
                    <a:pt x="1155700" y="2197100"/>
                  </a:cubicBezTo>
                  <a:cubicBezTo>
                    <a:pt x="1186001" y="2223613"/>
                    <a:pt x="1195929" y="2223210"/>
                    <a:pt x="1231900" y="2235200"/>
                  </a:cubicBezTo>
                  <a:cubicBezTo>
                    <a:pt x="1250084" y="2241261"/>
                    <a:pt x="1270031" y="2239173"/>
                    <a:pt x="1289050" y="2241550"/>
                  </a:cubicBezTo>
                  <a:cubicBezTo>
                    <a:pt x="1303902" y="2243406"/>
                    <a:pt x="1318683" y="2245783"/>
                    <a:pt x="1333500" y="2247900"/>
                  </a:cubicBezTo>
                  <a:cubicBezTo>
                    <a:pt x="1339850" y="2252133"/>
                    <a:pt x="1345724" y="2257187"/>
                    <a:pt x="1352550" y="2260600"/>
                  </a:cubicBezTo>
                  <a:cubicBezTo>
                    <a:pt x="1358537" y="2263593"/>
                    <a:pt x="1365749" y="2263699"/>
                    <a:pt x="1371600" y="2266950"/>
                  </a:cubicBezTo>
                  <a:cubicBezTo>
                    <a:pt x="1384943" y="2274363"/>
                    <a:pt x="1409700" y="2292350"/>
                    <a:pt x="1409700" y="2292350"/>
                  </a:cubicBezTo>
                  <a:cubicBezTo>
                    <a:pt x="1413160" y="2302730"/>
                    <a:pt x="1418384" y="2323971"/>
                    <a:pt x="1428750" y="2330450"/>
                  </a:cubicBezTo>
                  <a:cubicBezTo>
                    <a:pt x="1440102" y="2337545"/>
                    <a:pt x="1454150" y="2338917"/>
                    <a:pt x="1466850" y="2343150"/>
                  </a:cubicBezTo>
                  <a:lnTo>
                    <a:pt x="1485900" y="2349500"/>
                  </a:lnTo>
                  <a:cubicBezTo>
                    <a:pt x="1490133" y="2355850"/>
                    <a:pt x="1492250" y="2364317"/>
                    <a:pt x="1498600" y="2368550"/>
                  </a:cubicBezTo>
                  <a:cubicBezTo>
                    <a:pt x="1505862" y="2373391"/>
                    <a:pt x="1515978" y="2371462"/>
                    <a:pt x="1524000" y="2374900"/>
                  </a:cubicBezTo>
                  <a:cubicBezTo>
                    <a:pt x="1531015" y="2377906"/>
                    <a:pt x="1536700" y="2383367"/>
                    <a:pt x="1543050" y="2387600"/>
                  </a:cubicBezTo>
                  <a:cubicBezTo>
                    <a:pt x="1549400" y="2396067"/>
                    <a:pt x="1553541" y="2406775"/>
                    <a:pt x="1562100" y="2413000"/>
                  </a:cubicBezTo>
                  <a:cubicBezTo>
                    <a:pt x="1577411" y="2424135"/>
                    <a:pt x="1612900" y="2438400"/>
                    <a:pt x="1612900" y="2438400"/>
                  </a:cubicBezTo>
                  <a:cubicBezTo>
                    <a:pt x="1619250" y="2446867"/>
                    <a:pt x="1625799" y="2455188"/>
                    <a:pt x="1631950" y="2463800"/>
                  </a:cubicBezTo>
                  <a:cubicBezTo>
                    <a:pt x="1636386" y="2470010"/>
                    <a:pt x="1639764" y="2476987"/>
                    <a:pt x="1644650" y="2482850"/>
                  </a:cubicBezTo>
                  <a:cubicBezTo>
                    <a:pt x="1679211" y="2524323"/>
                    <a:pt x="1647056" y="2478906"/>
                    <a:pt x="1689100" y="2520950"/>
                  </a:cubicBezTo>
                  <a:cubicBezTo>
                    <a:pt x="1717823" y="2549673"/>
                    <a:pt x="1683764" y="2533988"/>
                    <a:pt x="1720850" y="2546350"/>
                  </a:cubicBezTo>
                  <a:cubicBezTo>
                    <a:pt x="1727200" y="2550583"/>
                    <a:pt x="1735855" y="2552578"/>
                    <a:pt x="1739900" y="2559050"/>
                  </a:cubicBezTo>
                  <a:cubicBezTo>
                    <a:pt x="1759302" y="2590093"/>
                    <a:pt x="1746783" y="2594161"/>
                    <a:pt x="1758950" y="2622550"/>
                  </a:cubicBezTo>
                  <a:cubicBezTo>
                    <a:pt x="1762157" y="2630033"/>
                    <a:pt x="1788377" y="2663747"/>
                    <a:pt x="1790700" y="2667000"/>
                  </a:cubicBezTo>
                  <a:cubicBezTo>
                    <a:pt x="1795136" y="2673210"/>
                    <a:pt x="1797441" y="2681282"/>
                    <a:pt x="1803400" y="2686050"/>
                  </a:cubicBezTo>
                  <a:cubicBezTo>
                    <a:pt x="1808627" y="2690231"/>
                    <a:pt x="1816100" y="2690283"/>
                    <a:pt x="1822450" y="2692400"/>
                  </a:cubicBezTo>
                  <a:cubicBezTo>
                    <a:pt x="1842399" y="2722324"/>
                    <a:pt x="1825845" y="2704319"/>
                    <a:pt x="1860550" y="2724150"/>
                  </a:cubicBezTo>
                  <a:cubicBezTo>
                    <a:pt x="1867176" y="2727936"/>
                    <a:pt x="1872626" y="2733750"/>
                    <a:pt x="1879600" y="2736850"/>
                  </a:cubicBezTo>
                  <a:cubicBezTo>
                    <a:pt x="1943672" y="2765326"/>
                    <a:pt x="2000334" y="2752855"/>
                    <a:pt x="2076450" y="2755900"/>
                  </a:cubicBezTo>
                  <a:cubicBezTo>
                    <a:pt x="2095500" y="2758017"/>
                    <a:pt x="2115280" y="2756613"/>
                    <a:pt x="2133600" y="2762250"/>
                  </a:cubicBezTo>
                  <a:cubicBezTo>
                    <a:pt x="2143715" y="2765362"/>
                    <a:pt x="2149534" y="2776567"/>
                    <a:pt x="2159000" y="2781300"/>
                  </a:cubicBezTo>
                  <a:cubicBezTo>
                    <a:pt x="2166806" y="2785203"/>
                    <a:pt x="2175933" y="2785533"/>
                    <a:pt x="2184400" y="2787650"/>
                  </a:cubicBezTo>
                  <a:cubicBezTo>
                    <a:pt x="2238995" y="2824046"/>
                    <a:pt x="2169920" y="2780410"/>
                    <a:pt x="2222500" y="2806700"/>
                  </a:cubicBezTo>
                  <a:cubicBezTo>
                    <a:pt x="2229326" y="2810113"/>
                    <a:pt x="2234724" y="2815987"/>
                    <a:pt x="2241550" y="2819400"/>
                  </a:cubicBezTo>
                  <a:cubicBezTo>
                    <a:pt x="2247537" y="2822393"/>
                    <a:pt x="2254250" y="2827867"/>
                    <a:pt x="2260600" y="2825750"/>
                  </a:cubicBezTo>
                  <a:cubicBezTo>
                    <a:pt x="2264616" y="2824411"/>
                    <a:pt x="2260600" y="2817283"/>
                    <a:pt x="2260600" y="2813050"/>
                  </a:cubicBezTo>
                </a:path>
              </a:pathLst>
            </a:custGeom>
            <a:noFill/>
            <a:ln w="19050">
              <a:solidFill>
                <a:srgbClr val="D52B70"/>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pPr fontAlgn="base">
                <a:spcBef>
                  <a:spcPct val="0"/>
                </a:spcBef>
                <a:spcAft>
                  <a:spcPct val="0"/>
                </a:spcAft>
              </a:pPr>
              <a:endParaRPr lang="de-CH" sz="2400" dirty="0">
                <a:solidFill>
                  <a:srgbClr val="000000"/>
                </a:solidFill>
                <a:cs typeface="Arial" pitchFamily="34" charset="0"/>
              </a:endParaRPr>
            </a:p>
          </p:txBody>
        </p:sp>
        <p:sp>
          <p:nvSpPr>
            <p:cNvPr id="118850" name="Freeform 9"/>
            <p:cNvSpPr>
              <a:spLocks/>
            </p:cNvSpPr>
            <p:nvPr/>
          </p:nvSpPr>
          <p:spPr bwMode="auto">
            <a:xfrm>
              <a:off x="1009650" y="2146300"/>
              <a:ext cx="2317750" cy="2795530"/>
            </a:xfrm>
            <a:custGeom>
              <a:avLst/>
              <a:gdLst>
                <a:gd name="T0" fmla="*/ 6350 w 2317750"/>
                <a:gd name="T1" fmla="*/ 31750 h 2795530"/>
                <a:gd name="T2" fmla="*/ 63500 w 2317750"/>
                <a:gd name="T3" fmla="*/ 101600 h 2795530"/>
                <a:gd name="T4" fmla="*/ 127000 w 2317750"/>
                <a:gd name="T5" fmla="*/ 158750 h 2795530"/>
                <a:gd name="T6" fmla="*/ 209550 w 2317750"/>
                <a:gd name="T7" fmla="*/ 184150 h 2795530"/>
                <a:gd name="T8" fmla="*/ 266700 w 2317750"/>
                <a:gd name="T9" fmla="*/ 215900 h 2795530"/>
                <a:gd name="T10" fmla="*/ 304800 w 2317750"/>
                <a:gd name="T11" fmla="*/ 266700 h 2795530"/>
                <a:gd name="T12" fmla="*/ 330200 w 2317750"/>
                <a:gd name="T13" fmla="*/ 355600 h 2795530"/>
                <a:gd name="T14" fmla="*/ 349250 w 2317750"/>
                <a:gd name="T15" fmla="*/ 393700 h 2795530"/>
                <a:gd name="T16" fmla="*/ 393700 w 2317750"/>
                <a:gd name="T17" fmla="*/ 469900 h 2795530"/>
                <a:gd name="T18" fmla="*/ 412750 w 2317750"/>
                <a:gd name="T19" fmla="*/ 527050 h 2795530"/>
                <a:gd name="T20" fmla="*/ 438150 w 2317750"/>
                <a:gd name="T21" fmla="*/ 558800 h 2795530"/>
                <a:gd name="T22" fmla="*/ 488950 w 2317750"/>
                <a:gd name="T23" fmla="*/ 673100 h 2795530"/>
                <a:gd name="T24" fmla="*/ 501650 w 2317750"/>
                <a:gd name="T25" fmla="*/ 819150 h 2795530"/>
                <a:gd name="T26" fmla="*/ 514350 w 2317750"/>
                <a:gd name="T27" fmla="*/ 863600 h 2795530"/>
                <a:gd name="T28" fmla="*/ 552450 w 2317750"/>
                <a:gd name="T29" fmla="*/ 914400 h 2795530"/>
                <a:gd name="T30" fmla="*/ 596900 w 2317750"/>
                <a:gd name="T31" fmla="*/ 958850 h 2795530"/>
                <a:gd name="T32" fmla="*/ 628650 w 2317750"/>
                <a:gd name="T33" fmla="*/ 1016000 h 2795530"/>
                <a:gd name="T34" fmla="*/ 660400 w 2317750"/>
                <a:gd name="T35" fmla="*/ 1098550 h 2795530"/>
                <a:gd name="T36" fmla="*/ 666750 w 2317750"/>
                <a:gd name="T37" fmla="*/ 1358900 h 2795530"/>
                <a:gd name="T38" fmla="*/ 692150 w 2317750"/>
                <a:gd name="T39" fmla="*/ 1441450 h 2795530"/>
                <a:gd name="T40" fmla="*/ 717550 w 2317750"/>
                <a:gd name="T41" fmla="*/ 1504950 h 2795530"/>
                <a:gd name="T42" fmla="*/ 742950 w 2317750"/>
                <a:gd name="T43" fmla="*/ 1587500 h 2795530"/>
                <a:gd name="T44" fmla="*/ 755650 w 2317750"/>
                <a:gd name="T45" fmla="*/ 1631950 h 2795530"/>
                <a:gd name="T46" fmla="*/ 793750 w 2317750"/>
                <a:gd name="T47" fmla="*/ 1695450 h 2795530"/>
                <a:gd name="T48" fmla="*/ 819150 w 2317750"/>
                <a:gd name="T49" fmla="*/ 1727200 h 2795530"/>
                <a:gd name="T50" fmla="*/ 895350 w 2317750"/>
                <a:gd name="T51" fmla="*/ 1784350 h 2795530"/>
                <a:gd name="T52" fmla="*/ 927100 w 2317750"/>
                <a:gd name="T53" fmla="*/ 1816100 h 2795530"/>
                <a:gd name="T54" fmla="*/ 952500 w 2317750"/>
                <a:gd name="T55" fmla="*/ 1841500 h 2795530"/>
                <a:gd name="T56" fmla="*/ 977900 w 2317750"/>
                <a:gd name="T57" fmla="*/ 1873250 h 2795530"/>
                <a:gd name="T58" fmla="*/ 1009650 w 2317750"/>
                <a:gd name="T59" fmla="*/ 1917700 h 2795530"/>
                <a:gd name="T60" fmla="*/ 1035050 w 2317750"/>
                <a:gd name="T61" fmla="*/ 1974850 h 2795530"/>
                <a:gd name="T62" fmla="*/ 1073150 w 2317750"/>
                <a:gd name="T63" fmla="*/ 2057400 h 2795530"/>
                <a:gd name="T64" fmla="*/ 1085850 w 2317750"/>
                <a:gd name="T65" fmla="*/ 2101850 h 2795530"/>
                <a:gd name="T66" fmla="*/ 1104900 w 2317750"/>
                <a:gd name="T67" fmla="*/ 2171700 h 2795530"/>
                <a:gd name="T68" fmla="*/ 1155700 w 2317750"/>
                <a:gd name="T69" fmla="*/ 2222500 h 2795530"/>
                <a:gd name="T70" fmla="*/ 1206500 w 2317750"/>
                <a:gd name="T71" fmla="*/ 2317750 h 2795530"/>
                <a:gd name="T72" fmla="*/ 1295400 w 2317750"/>
                <a:gd name="T73" fmla="*/ 2336800 h 2795530"/>
                <a:gd name="T74" fmla="*/ 1365250 w 2317750"/>
                <a:gd name="T75" fmla="*/ 2400300 h 2795530"/>
                <a:gd name="T76" fmla="*/ 1441450 w 2317750"/>
                <a:gd name="T77" fmla="*/ 2451100 h 2795530"/>
                <a:gd name="T78" fmla="*/ 1473200 w 2317750"/>
                <a:gd name="T79" fmla="*/ 2476500 h 2795530"/>
                <a:gd name="T80" fmla="*/ 1530350 w 2317750"/>
                <a:gd name="T81" fmla="*/ 2508250 h 2795530"/>
                <a:gd name="T82" fmla="*/ 1581150 w 2317750"/>
                <a:gd name="T83" fmla="*/ 2552700 h 2795530"/>
                <a:gd name="T84" fmla="*/ 1625600 w 2317750"/>
                <a:gd name="T85" fmla="*/ 2571750 h 2795530"/>
                <a:gd name="T86" fmla="*/ 1809750 w 2317750"/>
                <a:gd name="T87" fmla="*/ 2584450 h 2795530"/>
                <a:gd name="T88" fmla="*/ 1866900 w 2317750"/>
                <a:gd name="T89" fmla="*/ 2616200 h 2795530"/>
                <a:gd name="T90" fmla="*/ 1968500 w 2317750"/>
                <a:gd name="T91" fmla="*/ 2647950 h 2795530"/>
                <a:gd name="T92" fmla="*/ 2051050 w 2317750"/>
                <a:gd name="T93" fmla="*/ 2660650 h 2795530"/>
                <a:gd name="T94" fmla="*/ 2108200 w 2317750"/>
                <a:gd name="T95" fmla="*/ 2692400 h 2795530"/>
                <a:gd name="T96" fmla="*/ 2165350 w 2317750"/>
                <a:gd name="T97" fmla="*/ 2717800 h 2795530"/>
                <a:gd name="T98" fmla="*/ 2317750 w 2317750"/>
                <a:gd name="T99" fmla="*/ 2768600 h 27955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17750"/>
                <a:gd name="T151" fmla="*/ 0 h 2795530"/>
                <a:gd name="T152" fmla="*/ 2317750 w 2317750"/>
                <a:gd name="T153" fmla="*/ 2795530 h 27955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17750" h="2795530">
                  <a:moveTo>
                    <a:pt x="0" y="0"/>
                  </a:moveTo>
                  <a:cubicBezTo>
                    <a:pt x="2117" y="10583"/>
                    <a:pt x="1884" y="21924"/>
                    <a:pt x="6350" y="31750"/>
                  </a:cubicBezTo>
                  <a:cubicBezTo>
                    <a:pt x="12666" y="45645"/>
                    <a:pt x="23283" y="57150"/>
                    <a:pt x="31750" y="69850"/>
                  </a:cubicBezTo>
                  <a:cubicBezTo>
                    <a:pt x="48683" y="95250"/>
                    <a:pt x="38100" y="84667"/>
                    <a:pt x="63500" y="101600"/>
                  </a:cubicBezTo>
                  <a:cubicBezTo>
                    <a:pt x="74677" y="135130"/>
                    <a:pt x="64281" y="116937"/>
                    <a:pt x="107950" y="146050"/>
                  </a:cubicBezTo>
                  <a:lnTo>
                    <a:pt x="127000" y="158750"/>
                  </a:lnTo>
                  <a:cubicBezTo>
                    <a:pt x="138139" y="166176"/>
                    <a:pt x="152400" y="167217"/>
                    <a:pt x="165100" y="171450"/>
                  </a:cubicBezTo>
                  <a:cubicBezTo>
                    <a:pt x="210775" y="186675"/>
                    <a:pt x="153736" y="168203"/>
                    <a:pt x="209550" y="184150"/>
                  </a:cubicBezTo>
                  <a:cubicBezTo>
                    <a:pt x="215986" y="185989"/>
                    <a:pt x="222250" y="188383"/>
                    <a:pt x="228600" y="190500"/>
                  </a:cubicBezTo>
                  <a:lnTo>
                    <a:pt x="266700" y="215900"/>
                  </a:lnTo>
                  <a:cubicBezTo>
                    <a:pt x="272269" y="219613"/>
                    <a:pt x="270057" y="228963"/>
                    <a:pt x="273050" y="234950"/>
                  </a:cubicBezTo>
                  <a:cubicBezTo>
                    <a:pt x="283633" y="256117"/>
                    <a:pt x="285750" y="254000"/>
                    <a:pt x="304800" y="266700"/>
                  </a:cubicBezTo>
                  <a:cubicBezTo>
                    <a:pt x="313775" y="311577"/>
                    <a:pt x="307737" y="288211"/>
                    <a:pt x="323850" y="336550"/>
                  </a:cubicBezTo>
                  <a:lnTo>
                    <a:pt x="330200" y="355600"/>
                  </a:lnTo>
                  <a:cubicBezTo>
                    <a:pt x="332317" y="361950"/>
                    <a:pt x="332837" y="369081"/>
                    <a:pt x="336550" y="374650"/>
                  </a:cubicBezTo>
                  <a:cubicBezTo>
                    <a:pt x="340783" y="381000"/>
                    <a:pt x="346150" y="386726"/>
                    <a:pt x="349250" y="393700"/>
                  </a:cubicBezTo>
                  <a:cubicBezTo>
                    <a:pt x="354687" y="405933"/>
                    <a:pt x="352484" y="422334"/>
                    <a:pt x="361950" y="431800"/>
                  </a:cubicBezTo>
                  <a:cubicBezTo>
                    <a:pt x="373913" y="443763"/>
                    <a:pt x="386627" y="453987"/>
                    <a:pt x="393700" y="469900"/>
                  </a:cubicBezTo>
                  <a:cubicBezTo>
                    <a:pt x="399137" y="482133"/>
                    <a:pt x="402167" y="495300"/>
                    <a:pt x="406400" y="508000"/>
                  </a:cubicBezTo>
                  <a:lnTo>
                    <a:pt x="412750" y="527050"/>
                  </a:lnTo>
                  <a:cubicBezTo>
                    <a:pt x="414867" y="533400"/>
                    <a:pt x="413531" y="542387"/>
                    <a:pt x="419100" y="546100"/>
                  </a:cubicBezTo>
                  <a:lnTo>
                    <a:pt x="438150" y="558800"/>
                  </a:lnTo>
                  <a:lnTo>
                    <a:pt x="463550" y="635000"/>
                  </a:lnTo>
                  <a:cubicBezTo>
                    <a:pt x="468377" y="649480"/>
                    <a:pt x="480483" y="660400"/>
                    <a:pt x="488950" y="673100"/>
                  </a:cubicBezTo>
                  <a:cubicBezTo>
                    <a:pt x="492663" y="678669"/>
                    <a:pt x="493183" y="685800"/>
                    <a:pt x="495300" y="692150"/>
                  </a:cubicBezTo>
                  <a:cubicBezTo>
                    <a:pt x="497417" y="734483"/>
                    <a:pt x="497978" y="776923"/>
                    <a:pt x="501650" y="819150"/>
                  </a:cubicBezTo>
                  <a:cubicBezTo>
                    <a:pt x="502230" y="825818"/>
                    <a:pt x="506161" y="831764"/>
                    <a:pt x="508000" y="838200"/>
                  </a:cubicBezTo>
                  <a:cubicBezTo>
                    <a:pt x="510398" y="846591"/>
                    <a:pt x="511952" y="855209"/>
                    <a:pt x="514350" y="863600"/>
                  </a:cubicBezTo>
                  <a:cubicBezTo>
                    <a:pt x="518482" y="878061"/>
                    <a:pt x="522268" y="890568"/>
                    <a:pt x="533400" y="901700"/>
                  </a:cubicBezTo>
                  <a:cubicBezTo>
                    <a:pt x="538796" y="907096"/>
                    <a:pt x="546100" y="910167"/>
                    <a:pt x="552450" y="914400"/>
                  </a:cubicBezTo>
                  <a:cubicBezTo>
                    <a:pt x="554567" y="920750"/>
                    <a:pt x="554067" y="928717"/>
                    <a:pt x="558800" y="933450"/>
                  </a:cubicBezTo>
                  <a:cubicBezTo>
                    <a:pt x="569593" y="944243"/>
                    <a:pt x="596900" y="958850"/>
                    <a:pt x="596900" y="958850"/>
                  </a:cubicBezTo>
                  <a:cubicBezTo>
                    <a:pt x="605367" y="971550"/>
                    <a:pt x="617473" y="982470"/>
                    <a:pt x="622300" y="996950"/>
                  </a:cubicBezTo>
                  <a:cubicBezTo>
                    <a:pt x="624417" y="1003300"/>
                    <a:pt x="625657" y="1010013"/>
                    <a:pt x="628650" y="1016000"/>
                  </a:cubicBezTo>
                  <a:cubicBezTo>
                    <a:pt x="632063" y="1022826"/>
                    <a:pt x="638250" y="1028076"/>
                    <a:pt x="641350" y="1035050"/>
                  </a:cubicBezTo>
                  <a:cubicBezTo>
                    <a:pt x="650184" y="1054927"/>
                    <a:pt x="655123" y="1077440"/>
                    <a:pt x="660400" y="1098550"/>
                  </a:cubicBezTo>
                  <a:cubicBezTo>
                    <a:pt x="658283" y="1136650"/>
                    <a:pt x="654050" y="1174691"/>
                    <a:pt x="654050" y="1212850"/>
                  </a:cubicBezTo>
                  <a:cubicBezTo>
                    <a:pt x="654050" y="1282203"/>
                    <a:pt x="654882" y="1305493"/>
                    <a:pt x="666750" y="1358900"/>
                  </a:cubicBezTo>
                  <a:cubicBezTo>
                    <a:pt x="673148" y="1387690"/>
                    <a:pt x="675247" y="1390741"/>
                    <a:pt x="685800" y="1422400"/>
                  </a:cubicBezTo>
                  <a:cubicBezTo>
                    <a:pt x="687917" y="1428750"/>
                    <a:pt x="689157" y="1435463"/>
                    <a:pt x="692150" y="1441450"/>
                  </a:cubicBezTo>
                  <a:cubicBezTo>
                    <a:pt x="696383" y="1449917"/>
                    <a:pt x="701334" y="1458061"/>
                    <a:pt x="704850" y="1466850"/>
                  </a:cubicBezTo>
                  <a:cubicBezTo>
                    <a:pt x="709822" y="1479279"/>
                    <a:pt x="713317" y="1492250"/>
                    <a:pt x="717550" y="1504950"/>
                  </a:cubicBezTo>
                  <a:lnTo>
                    <a:pt x="736600" y="1562100"/>
                  </a:lnTo>
                  <a:cubicBezTo>
                    <a:pt x="739360" y="1570379"/>
                    <a:pt x="740552" y="1579109"/>
                    <a:pt x="742950" y="1587500"/>
                  </a:cubicBezTo>
                  <a:cubicBezTo>
                    <a:pt x="744789" y="1593936"/>
                    <a:pt x="747461" y="1600114"/>
                    <a:pt x="749300" y="1606550"/>
                  </a:cubicBezTo>
                  <a:cubicBezTo>
                    <a:pt x="751698" y="1614941"/>
                    <a:pt x="753142" y="1623591"/>
                    <a:pt x="755650" y="1631950"/>
                  </a:cubicBezTo>
                  <a:cubicBezTo>
                    <a:pt x="761420" y="1651184"/>
                    <a:pt x="768350" y="1670050"/>
                    <a:pt x="774700" y="1689100"/>
                  </a:cubicBezTo>
                  <a:cubicBezTo>
                    <a:pt x="776817" y="1695450"/>
                    <a:pt x="787400" y="1693333"/>
                    <a:pt x="793750" y="1695450"/>
                  </a:cubicBezTo>
                  <a:cubicBezTo>
                    <a:pt x="800100" y="1699683"/>
                    <a:pt x="808032" y="1702191"/>
                    <a:pt x="812800" y="1708150"/>
                  </a:cubicBezTo>
                  <a:cubicBezTo>
                    <a:pt x="816981" y="1713377"/>
                    <a:pt x="814417" y="1722467"/>
                    <a:pt x="819150" y="1727200"/>
                  </a:cubicBezTo>
                  <a:cubicBezTo>
                    <a:pt x="825843" y="1733893"/>
                    <a:pt x="836083" y="1735667"/>
                    <a:pt x="844550" y="1739900"/>
                  </a:cubicBezTo>
                  <a:cubicBezTo>
                    <a:pt x="865717" y="1771650"/>
                    <a:pt x="850900" y="1754717"/>
                    <a:pt x="895350" y="1784350"/>
                  </a:cubicBezTo>
                  <a:lnTo>
                    <a:pt x="914400" y="1797050"/>
                  </a:lnTo>
                  <a:cubicBezTo>
                    <a:pt x="918633" y="1803400"/>
                    <a:pt x="921141" y="1811332"/>
                    <a:pt x="927100" y="1816100"/>
                  </a:cubicBezTo>
                  <a:cubicBezTo>
                    <a:pt x="932327" y="1820281"/>
                    <a:pt x="941417" y="1817717"/>
                    <a:pt x="946150" y="1822450"/>
                  </a:cubicBezTo>
                  <a:cubicBezTo>
                    <a:pt x="950883" y="1827183"/>
                    <a:pt x="948319" y="1836273"/>
                    <a:pt x="952500" y="1841500"/>
                  </a:cubicBezTo>
                  <a:cubicBezTo>
                    <a:pt x="957268" y="1847459"/>
                    <a:pt x="965200" y="1849967"/>
                    <a:pt x="971550" y="1854200"/>
                  </a:cubicBezTo>
                  <a:cubicBezTo>
                    <a:pt x="973667" y="1860550"/>
                    <a:pt x="973167" y="1868517"/>
                    <a:pt x="977900" y="1873250"/>
                  </a:cubicBezTo>
                  <a:cubicBezTo>
                    <a:pt x="982633" y="1877983"/>
                    <a:pt x="993059" y="1874153"/>
                    <a:pt x="996950" y="1879600"/>
                  </a:cubicBezTo>
                  <a:cubicBezTo>
                    <a:pt x="1004731" y="1890493"/>
                    <a:pt x="1005417" y="1905000"/>
                    <a:pt x="1009650" y="1917700"/>
                  </a:cubicBezTo>
                  <a:lnTo>
                    <a:pt x="1016000" y="1936750"/>
                  </a:lnTo>
                  <a:cubicBezTo>
                    <a:pt x="1031961" y="1984633"/>
                    <a:pt x="1010431" y="1925611"/>
                    <a:pt x="1035050" y="1974850"/>
                  </a:cubicBezTo>
                  <a:cubicBezTo>
                    <a:pt x="1061340" y="2027430"/>
                    <a:pt x="1017704" y="1958355"/>
                    <a:pt x="1054100" y="2012950"/>
                  </a:cubicBezTo>
                  <a:cubicBezTo>
                    <a:pt x="1072330" y="2085872"/>
                    <a:pt x="1046838" y="1996006"/>
                    <a:pt x="1073150" y="2057400"/>
                  </a:cubicBezTo>
                  <a:cubicBezTo>
                    <a:pt x="1076588" y="2065422"/>
                    <a:pt x="1077102" y="2074409"/>
                    <a:pt x="1079500" y="2082800"/>
                  </a:cubicBezTo>
                  <a:cubicBezTo>
                    <a:pt x="1081339" y="2089236"/>
                    <a:pt x="1084227" y="2095356"/>
                    <a:pt x="1085850" y="2101850"/>
                  </a:cubicBezTo>
                  <a:cubicBezTo>
                    <a:pt x="1088468" y="2112321"/>
                    <a:pt x="1089360" y="2123187"/>
                    <a:pt x="1092200" y="2133600"/>
                  </a:cubicBezTo>
                  <a:cubicBezTo>
                    <a:pt x="1095722" y="2146515"/>
                    <a:pt x="1100667" y="2159000"/>
                    <a:pt x="1104900" y="2171700"/>
                  </a:cubicBezTo>
                  <a:cubicBezTo>
                    <a:pt x="1107893" y="2180680"/>
                    <a:pt x="1110907" y="2190407"/>
                    <a:pt x="1117600" y="2197100"/>
                  </a:cubicBezTo>
                  <a:cubicBezTo>
                    <a:pt x="1128393" y="2207893"/>
                    <a:pt x="1155700" y="2222500"/>
                    <a:pt x="1155700" y="2222500"/>
                  </a:cubicBezTo>
                  <a:lnTo>
                    <a:pt x="1193800" y="2279650"/>
                  </a:lnTo>
                  <a:cubicBezTo>
                    <a:pt x="1201226" y="2290789"/>
                    <a:pt x="1193800" y="2313517"/>
                    <a:pt x="1206500" y="2317750"/>
                  </a:cubicBezTo>
                  <a:cubicBezTo>
                    <a:pt x="1212850" y="2319867"/>
                    <a:pt x="1219056" y="2322477"/>
                    <a:pt x="1225550" y="2324100"/>
                  </a:cubicBezTo>
                  <a:cubicBezTo>
                    <a:pt x="1243300" y="2328538"/>
                    <a:pt x="1278416" y="2333969"/>
                    <a:pt x="1295400" y="2336800"/>
                  </a:cubicBezTo>
                  <a:cubicBezTo>
                    <a:pt x="1326787" y="2383880"/>
                    <a:pt x="1305833" y="2371907"/>
                    <a:pt x="1352550" y="2381250"/>
                  </a:cubicBezTo>
                  <a:cubicBezTo>
                    <a:pt x="1356783" y="2387600"/>
                    <a:pt x="1362150" y="2393326"/>
                    <a:pt x="1365250" y="2400300"/>
                  </a:cubicBezTo>
                  <a:cubicBezTo>
                    <a:pt x="1388059" y="2451621"/>
                    <a:pt x="1358938" y="2435231"/>
                    <a:pt x="1416050" y="2444750"/>
                  </a:cubicBezTo>
                  <a:cubicBezTo>
                    <a:pt x="1428223" y="2481268"/>
                    <a:pt x="1412943" y="2455851"/>
                    <a:pt x="1441450" y="2451100"/>
                  </a:cubicBezTo>
                  <a:cubicBezTo>
                    <a:pt x="1448052" y="2450000"/>
                    <a:pt x="1454150" y="2455333"/>
                    <a:pt x="1460500" y="2457450"/>
                  </a:cubicBezTo>
                  <a:cubicBezTo>
                    <a:pt x="1464733" y="2463800"/>
                    <a:pt x="1466728" y="2472455"/>
                    <a:pt x="1473200" y="2476500"/>
                  </a:cubicBezTo>
                  <a:cubicBezTo>
                    <a:pt x="1484552" y="2483595"/>
                    <a:pt x="1511300" y="2489200"/>
                    <a:pt x="1511300" y="2489200"/>
                  </a:cubicBezTo>
                  <a:cubicBezTo>
                    <a:pt x="1517650" y="2495550"/>
                    <a:pt x="1524601" y="2501351"/>
                    <a:pt x="1530350" y="2508250"/>
                  </a:cubicBezTo>
                  <a:cubicBezTo>
                    <a:pt x="1544992" y="2525821"/>
                    <a:pt x="1541229" y="2532436"/>
                    <a:pt x="1562100" y="2546350"/>
                  </a:cubicBezTo>
                  <a:cubicBezTo>
                    <a:pt x="1567669" y="2550063"/>
                    <a:pt x="1574800" y="2550583"/>
                    <a:pt x="1581150" y="2552700"/>
                  </a:cubicBezTo>
                  <a:cubicBezTo>
                    <a:pt x="1587500" y="2556933"/>
                    <a:pt x="1593185" y="2562394"/>
                    <a:pt x="1600200" y="2565400"/>
                  </a:cubicBezTo>
                  <a:cubicBezTo>
                    <a:pt x="1608222" y="2568838"/>
                    <a:pt x="1616892" y="2571169"/>
                    <a:pt x="1625600" y="2571750"/>
                  </a:cubicBezTo>
                  <a:cubicBezTo>
                    <a:pt x="1680552" y="2575413"/>
                    <a:pt x="1735667" y="2575983"/>
                    <a:pt x="1790700" y="2578100"/>
                  </a:cubicBezTo>
                  <a:cubicBezTo>
                    <a:pt x="1797050" y="2580217"/>
                    <a:pt x="1803899" y="2581199"/>
                    <a:pt x="1809750" y="2584450"/>
                  </a:cubicBezTo>
                  <a:cubicBezTo>
                    <a:pt x="1823093" y="2591863"/>
                    <a:pt x="1833370" y="2605023"/>
                    <a:pt x="1847850" y="2609850"/>
                  </a:cubicBezTo>
                  <a:lnTo>
                    <a:pt x="1866900" y="2616200"/>
                  </a:lnTo>
                  <a:cubicBezTo>
                    <a:pt x="1913949" y="2647566"/>
                    <a:pt x="1850073" y="2608474"/>
                    <a:pt x="1949450" y="2641600"/>
                  </a:cubicBezTo>
                  <a:cubicBezTo>
                    <a:pt x="1955800" y="2643717"/>
                    <a:pt x="1961936" y="2646637"/>
                    <a:pt x="1968500" y="2647950"/>
                  </a:cubicBezTo>
                  <a:cubicBezTo>
                    <a:pt x="1983176" y="2650885"/>
                    <a:pt x="1998157" y="2652024"/>
                    <a:pt x="2012950" y="2654300"/>
                  </a:cubicBezTo>
                  <a:cubicBezTo>
                    <a:pt x="2025675" y="2656258"/>
                    <a:pt x="2038350" y="2658533"/>
                    <a:pt x="2051050" y="2660650"/>
                  </a:cubicBezTo>
                  <a:cubicBezTo>
                    <a:pt x="2096346" y="2675749"/>
                    <a:pt x="2041584" y="2654339"/>
                    <a:pt x="2089150" y="2686050"/>
                  </a:cubicBezTo>
                  <a:cubicBezTo>
                    <a:pt x="2094719" y="2689763"/>
                    <a:pt x="2101850" y="2690283"/>
                    <a:pt x="2108200" y="2692400"/>
                  </a:cubicBezTo>
                  <a:cubicBezTo>
                    <a:pt x="2114550" y="2696633"/>
                    <a:pt x="2120276" y="2702000"/>
                    <a:pt x="2127250" y="2705100"/>
                  </a:cubicBezTo>
                  <a:cubicBezTo>
                    <a:pt x="2139483" y="2710537"/>
                    <a:pt x="2152650" y="2713567"/>
                    <a:pt x="2165350" y="2717800"/>
                  </a:cubicBezTo>
                  <a:cubicBezTo>
                    <a:pt x="2218596" y="2735549"/>
                    <a:pt x="2177718" y="2723757"/>
                    <a:pt x="2292350" y="2730500"/>
                  </a:cubicBezTo>
                  <a:cubicBezTo>
                    <a:pt x="2311490" y="2743260"/>
                    <a:pt x="2317750" y="2741263"/>
                    <a:pt x="2317750" y="2768600"/>
                  </a:cubicBezTo>
                  <a:cubicBezTo>
                    <a:pt x="2317750" y="2803980"/>
                    <a:pt x="2315144" y="2797744"/>
                    <a:pt x="2305050" y="2787650"/>
                  </a:cubicBezTo>
                </a:path>
              </a:pathLst>
            </a:custGeom>
            <a:noFill/>
            <a:ln w="19050">
              <a:solidFill>
                <a:srgbClr val="2A8DB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pPr fontAlgn="base">
                <a:spcBef>
                  <a:spcPct val="0"/>
                </a:spcBef>
                <a:spcAft>
                  <a:spcPct val="0"/>
                </a:spcAft>
              </a:pPr>
              <a:endParaRPr lang="de-CH" sz="2400" dirty="0">
                <a:solidFill>
                  <a:srgbClr val="000000"/>
                </a:solidFill>
                <a:cs typeface="Arial" pitchFamily="34" charset="0"/>
              </a:endParaRPr>
            </a:p>
          </p:txBody>
        </p:sp>
        <p:cxnSp>
          <p:nvCxnSpPr>
            <p:cNvPr id="118851" name="Straight Connector 4"/>
            <p:cNvCxnSpPr>
              <a:cxnSpLocks noChangeShapeType="1"/>
            </p:cNvCxnSpPr>
            <p:nvPr/>
          </p:nvCxnSpPr>
          <p:spPr bwMode="auto">
            <a:xfrm>
              <a:off x="975360" y="4953000"/>
              <a:ext cx="247269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18852" name="TextBox 53"/>
            <p:cNvSpPr txBox="1">
              <a:spLocks noChangeArrowheads="1"/>
            </p:cNvSpPr>
            <p:nvPr/>
          </p:nvSpPr>
          <p:spPr bwMode="auto">
            <a:xfrm rot="16200000">
              <a:off x="-1091617" y="3447178"/>
              <a:ext cx="3112458" cy="18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pPr>
              <a:r>
                <a:rPr lang="ru-RU" altLang="zh-CN" sz="1200" b="1" dirty="0">
                  <a:solidFill>
                    <a:srgbClr val="000000"/>
                  </a:solidFill>
                </a:rPr>
                <a:t>Вероятность неразрешенной диареи (%)</a:t>
              </a:r>
              <a:endParaRPr lang="en-US" altLang="zh-CN" sz="1200" b="1" dirty="0">
                <a:solidFill>
                  <a:srgbClr val="000000"/>
                </a:solidFill>
              </a:endParaRPr>
            </a:p>
          </p:txBody>
        </p:sp>
        <p:sp>
          <p:nvSpPr>
            <p:cNvPr id="118853" name="TextBox 54"/>
            <p:cNvSpPr txBox="1">
              <a:spLocks noChangeArrowheads="1"/>
            </p:cNvSpPr>
            <p:nvPr/>
          </p:nvSpPr>
          <p:spPr bwMode="auto">
            <a:xfrm>
              <a:off x="1180087" y="5245802"/>
              <a:ext cx="2005146" cy="18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200" b="1" dirty="0">
                  <a:solidFill>
                    <a:srgbClr val="000000"/>
                  </a:solidFill>
                </a:rPr>
                <a:t>Время до выздоровления</a:t>
              </a:r>
            </a:p>
          </p:txBody>
        </p:sp>
        <p:cxnSp>
          <p:nvCxnSpPr>
            <p:cNvPr id="118854" name="Straight Connector 11"/>
            <p:cNvCxnSpPr>
              <a:cxnSpLocks noChangeShapeType="1"/>
            </p:cNvCxnSpPr>
            <p:nvPr/>
          </p:nvCxnSpPr>
          <p:spPr bwMode="auto">
            <a:xfrm>
              <a:off x="2443956" y="2146300"/>
              <a:ext cx="293341" cy="0"/>
            </a:xfrm>
            <a:prstGeom prst="line">
              <a:avLst/>
            </a:prstGeom>
            <a:noFill/>
            <a:ln w="19050">
              <a:solidFill>
                <a:srgbClr val="2A8DBA"/>
              </a:solidFill>
              <a:round/>
              <a:headEnd/>
              <a:tailEnd/>
            </a:ln>
            <a:extLst>
              <a:ext uri="{909E8E84-426E-40DD-AFC4-6F175D3DCCD1}">
                <a14:hiddenFill xmlns:a14="http://schemas.microsoft.com/office/drawing/2010/main">
                  <a:noFill/>
                </a14:hiddenFill>
              </a:ext>
            </a:extLst>
          </p:spPr>
        </p:cxnSp>
        <p:sp>
          <p:nvSpPr>
            <p:cNvPr id="118855" name="TextBox 57"/>
            <p:cNvSpPr txBox="1">
              <a:spLocks noChangeArrowheads="1"/>
            </p:cNvSpPr>
            <p:nvPr/>
          </p:nvSpPr>
          <p:spPr bwMode="auto">
            <a:xfrm>
              <a:off x="2811463" y="2069355"/>
              <a:ext cx="849394" cy="15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pPr>
              <a:r>
                <a:rPr lang="ru-RU" altLang="zh-CN" sz="1000" dirty="0">
                  <a:solidFill>
                    <a:srgbClr val="000000"/>
                  </a:solidFill>
                </a:rPr>
                <a:t>Рацекадотрил</a:t>
              </a:r>
              <a:endParaRPr lang="en-US" altLang="zh-CN" sz="1000" dirty="0">
                <a:solidFill>
                  <a:srgbClr val="000000"/>
                </a:solidFill>
              </a:endParaRPr>
            </a:p>
          </p:txBody>
        </p:sp>
        <p:cxnSp>
          <p:nvCxnSpPr>
            <p:cNvPr id="118856" name="Straight Connector 58"/>
            <p:cNvCxnSpPr>
              <a:cxnSpLocks noChangeShapeType="1"/>
            </p:cNvCxnSpPr>
            <p:nvPr/>
          </p:nvCxnSpPr>
          <p:spPr bwMode="auto">
            <a:xfrm>
              <a:off x="2443956" y="2422998"/>
              <a:ext cx="293341" cy="0"/>
            </a:xfrm>
            <a:prstGeom prst="line">
              <a:avLst/>
            </a:prstGeom>
            <a:noFill/>
            <a:ln w="19050">
              <a:solidFill>
                <a:srgbClr val="D52B70"/>
              </a:solidFill>
              <a:prstDash val="sysDot"/>
              <a:round/>
              <a:headEnd/>
              <a:tailEnd/>
            </a:ln>
            <a:extLst>
              <a:ext uri="{909E8E84-426E-40DD-AFC4-6F175D3DCCD1}">
                <a14:hiddenFill xmlns:a14="http://schemas.microsoft.com/office/drawing/2010/main">
                  <a:noFill/>
                </a14:hiddenFill>
              </a:ext>
            </a:extLst>
          </p:spPr>
        </p:cxnSp>
        <p:sp>
          <p:nvSpPr>
            <p:cNvPr id="118857" name="TextBox 59"/>
            <p:cNvSpPr txBox="1">
              <a:spLocks noChangeArrowheads="1"/>
            </p:cNvSpPr>
            <p:nvPr/>
          </p:nvSpPr>
          <p:spPr bwMode="auto">
            <a:xfrm>
              <a:off x="2811463" y="2346054"/>
              <a:ext cx="67326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pPr>
              <a:r>
                <a:rPr lang="ru-RU" altLang="zh-CN" sz="1000" dirty="0">
                  <a:solidFill>
                    <a:srgbClr val="000000"/>
                  </a:solidFill>
                </a:rPr>
                <a:t>Лоперамид</a:t>
              </a:r>
              <a:endParaRPr lang="en-US" altLang="zh-CN" sz="1000" dirty="0">
                <a:solidFill>
                  <a:srgbClr val="000000"/>
                </a:solidFill>
              </a:endParaRPr>
            </a:p>
          </p:txBody>
        </p:sp>
      </p:grpSp>
      <p:graphicFrame>
        <p:nvGraphicFramePr>
          <p:cNvPr id="58" name="表格 4"/>
          <p:cNvGraphicFramePr>
            <a:graphicFrameLocks noGrp="1"/>
          </p:cNvGraphicFramePr>
          <p:nvPr>
            <p:extLst>
              <p:ext uri="{D42A27DB-BD31-4B8C-83A1-F6EECF244321}">
                <p14:modId xmlns:p14="http://schemas.microsoft.com/office/powerpoint/2010/main" val="366389985"/>
              </p:ext>
            </p:extLst>
          </p:nvPr>
        </p:nvGraphicFramePr>
        <p:xfrm>
          <a:off x="4069518" y="2262659"/>
          <a:ext cx="4541083" cy="2663951"/>
        </p:xfrm>
        <a:graphic>
          <a:graphicData uri="http://schemas.openxmlformats.org/drawingml/2006/table">
            <a:tbl>
              <a:tblPr>
                <a:tableStyleId>{BC89EF96-8CEA-46FF-86C4-4CE0E7609802}</a:tableStyleId>
              </a:tblPr>
              <a:tblGrid>
                <a:gridCol w="1401736">
                  <a:extLst>
                    <a:ext uri="{9D8B030D-6E8A-4147-A177-3AD203B41FA5}">
                      <a16:colId xmlns="" xmlns:a16="http://schemas.microsoft.com/office/drawing/2014/main" val="20000"/>
                    </a:ext>
                  </a:extLst>
                </a:gridCol>
                <a:gridCol w="1588650">
                  <a:extLst>
                    <a:ext uri="{9D8B030D-6E8A-4147-A177-3AD203B41FA5}">
                      <a16:colId xmlns="" xmlns:a16="http://schemas.microsoft.com/office/drawing/2014/main" val="20001"/>
                    </a:ext>
                  </a:extLst>
                </a:gridCol>
                <a:gridCol w="1550697">
                  <a:extLst>
                    <a:ext uri="{9D8B030D-6E8A-4147-A177-3AD203B41FA5}">
                      <a16:colId xmlns="" xmlns:a16="http://schemas.microsoft.com/office/drawing/2014/main" val="20002"/>
                    </a:ext>
                  </a:extLst>
                </a:gridCol>
              </a:tblGrid>
              <a:tr h="635507">
                <a:tc>
                  <a:txBody>
                    <a:bodyPr/>
                    <a:lstStyle/>
                    <a:p>
                      <a:pPr algn="l"/>
                      <a:r>
                        <a:rPr lang="ru-RU" altLang="zh-CN" sz="1200" b="1" dirty="0">
                          <a:latin typeface="Georgia" panose="02040502050405020303" pitchFamily="18" charset="0"/>
                        </a:rPr>
                        <a:t>Критерии</a:t>
                      </a:r>
                      <a:endParaRPr lang="zh-CN" altLang="en-US" sz="1200" b="1" dirty="0">
                        <a:solidFill>
                          <a:srgbClr val="FFFFFF"/>
                        </a:solidFill>
                        <a:latin typeface="Georgia" panose="02040502050405020303"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ru-RU" altLang="zh-CN" sz="1200" b="1" dirty="0">
                          <a:latin typeface="Georgia" panose="02040502050405020303" pitchFamily="18" charset="0"/>
                        </a:rPr>
                        <a:t>Рацекадотрил</a:t>
                      </a:r>
                      <a:endParaRPr lang="zh-CN" altLang="en-US" sz="1200" b="1" dirty="0">
                        <a:solidFill>
                          <a:srgbClr val="FFFFFF"/>
                        </a:solidFill>
                        <a:latin typeface="Georgia" panose="02040502050405020303" pitchFamily="18" charset="0"/>
                        <a:cs typeface="Arial" panose="020B0604020202020204" pitchFamily="34" charset="0"/>
                      </a:endParaRPr>
                    </a:p>
                  </a:txBody>
                  <a:tcPr anchor="ctr">
                    <a:solidFill>
                      <a:schemeClr val="accent1">
                        <a:lumMod val="60000"/>
                        <a:lumOff val="40000"/>
                      </a:schemeClr>
                    </a:solidFill>
                  </a:tcPr>
                </a:tc>
                <a:tc>
                  <a:txBody>
                    <a:bodyPr/>
                    <a:lstStyle/>
                    <a:p>
                      <a:pPr algn="ctr"/>
                      <a:r>
                        <a:rPr lang="ru-RU" altLang="zh-CN" sz="1200" b="1" dirty="0">
                          <a:latin typeface="Georgia" panose="02040502050405020303" pitchFamily="18" charset="0"/>
                        </a:rPr>
                        <a:t>Лоперамид</a:t>
                      </a:r>
                      <a:endParaRPr lang="zh-CN" altLang="en-US" sz="1200" b="1" dirty="0">
                        <a:solidFill>
                          <a:srgbClr val="FFFFFF"/>
                        </a:solidFill>
                        <a:latin typeface="Georgia" panose="02040502050405020303" pitchFamily="18" charset="0"/>
                        <a:cs typeface="Arial" panose="020B0604020202020204" pitchFamily="34" charset="0"/>
                      </a:endParaRPr>
                    </a:p>
                  </a:txBody>
                  <a:tcPr anchor="ctr">
                    <a:solidFill>
                      <a:schemeClr val="accent1">
                        <a:lumMod val="60000"/>
                        <a:lumOff val="40000"/>
                      </a:schemeClr>
                    </a:solidFill>
                  </a:tcPr>
                </a:tc>
                <a:extLst>
                  <a:ext uri="{0D108BD9-81ED-4DB2-BD59-A6C34878D82A}">
                    <a16:rowId xmlns="" xmlns:a16="http://schemas.microsoft.com/office/drawing/2014/main" val="10000"/>
                  </a:ext>
                </a:extLst>
              </a:tr>
              <a:tr h="1066800">
                <a:tc>
                  <a:txBody>
                    <a:bodyPr/>
                    <a:lstStyle/>
                    <a:p>
                      <a:pPr algn="l"/>
                      <a:r>
                        <a:rPr lang="ru-RU" altLang="zh-CN" sz="1400" dirty="0">
                          <a:latin typeface="Georgia" panose="02040502050405020303" pitchFamily="18" charset="0"/>
                        </a:rPr>
                        <a:t>Общий клинический ответ</a:t>
                      </a:r>
                      <a:endParaRPr lang="zh-CN" altLang="en-US" sz="1400" dirty="0">
                        <a:latin typeface="Georgia" panose="02040502050405020303" pitchFamily="18" charset="0"/>
                      </a:endParaRPr>
                    </a:p>
                    <a:p>
                      <a:pPr algn="l"/>
                      <a:r>
                        <a:rPr lang="en-US" altLang="zh-CN" sz="1400" dirty="0">
                          <a:latin typeface="Georgia" panose="02040502050405020303" pitchFamily="18" charset="0"/>
                        </a:rPr>
                        <a:t>(%)</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92</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93</a:t>
                      </a:r>
                      <a:endParaRPr lang="zh-CN" altLang="en-US" sz="1400" dirty="0">
                        <a:solidFill>
                          <a:srgbClr val="000000"/>
                        </a:solidFill>
                        <a:latin typeface="Georgia" panose="02040502050405020303" pitchFamily="18" charset="0"/>
                        <a:cs typeface="Arial" panose="020B0604020202020204" pitchFamily="34" charset="0"/>
                      </a:endParaRPr>
                    </a:p>
                  </a:txBody>
                  <a:tcPr anchor="ctr"/>
                </a:tc>
                <a:extLst>
                  <a:ext uri="{0D108BD9-81ED-4DB2-BD59-A6C34878D82A}">
                    <a16:rowId xmlns="" xmlns:a16="http://schemas.microsoft.com/office/drawing/2014/main" val="10001"/>
                  </a:ext>
                </a:extLst>
              </a:tr>
              <a:tr h="961644">
                <a:tc>
                  <a:txBody>
                    <a:bodyPr/>
                    <a:lstStyle/>
                    <a:p>
                      <a:pPr algn="l"/>
                      <a:r>
                        <a:rPr lang="ru-RU" altLang="zh-CN" sz="1400" dirty="0">
                          <a:latin typeface="Georgia" panose="02040502050405020303" pitchFamily="18" charset="0"/>
                        </a:rPr>
                        <a:t>Продолжи-тельность диареи</a:t>
                      </a:r>
                      <a:endParaRPr lang="zh-CN" altLang="en-US" sz="1400" dirty="0">
                        <a:latin typeface="Georgia" panose="02040502050405020303" pitchFamily="18" charset="0"/>
                      </a:endParaRPr>
                    </a:p>
                    <a:p>
                      <a:pPr algn="l"/>
                      <a:r>
                        <a:rPr lang="en-US" altLang="zh-CN" sz="1400" dirty="0">
                          <a:latin typeface="Georgia" panose="02040502050405020303" pitchFamily="18" charset="0"/>
                        </a:rPr>
                        <a:t>(</a:t>
                      </a:r>
                      <a:r>
                        <a:rPr lang="ru-RU" altLang="zh-CN" sz="1400" dirty="0">
                          <a:latin typeface="Georgia" panose="02040502050405020303" pitchFamily="18" charset="0"/>
                        </a:rPr>
                        <a:t>часы</a:t>
                      </a:r>
                      <a:r>
                        <a:rPr lang="en-US" altLang="zh-CN" sz="1400" dirty="0">
                          <a:latin typeface="Georgia" panose="02040502050405020303" pitchFamily="18" charset="0"/>
                        </a:rPr>
                        <a:t>)</a:t>
                      </a:r>
                      <a:endParaRPr lang="zh-CN" altLang="en-US" sz="1400" dirty="0">
                        <a:solidFill>
                          <a:srgbClr val="000000"/>
                        </a:solidFill>
                        <a:latin typeface="Georgia" panose="02040502050405020303" pitchFamily="18" charset="0"/>
                        <a:cs typeface="Arial" panose="020B0604020202020204" pitchFamily="34" charset="0"/>
                      </a:endParaRPr>
                    </a:p>
                  </a:txBody>
                  <a:tcPr/>
                </a:tc>
                <a:tc>
                  <a:txBody>
                    <a:bodyPr/>
                    <a:lstStyle/>
                    <a:p>
                      <a:pPr algn="ctr"/>
                      <a:r>
                        <a:rPr lang="en-US" altLang="zh-CN" sz="1400" dirty="0">
                          <a:latin typeface="Georgia" panose="02040502050405020303" pitchFamily="18" charset="0"/>
                        </a:rPr>
                        <a:t>55</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55</a:t>
                      </a:r>
                      <a:endParaRPr lang="zh-CN" altLang="en-US" sz="1400" dirty="0">
                        <a:solidFill>
                          <a:srgbClr val="000000"/>
                        </a:solidFill>
                        <a:latin typeface="Georgia" panose="02040502050405020303" pitchFamily="18" charset="0"/>
                        <a:cs typeface="Arial" panose="020B0604020202020204" pitchFamily="34" charset="0"/>
                      </a:endParaRPr>
                    </a:p>
                  </a:txBody>
                  <a:tcPr anchor="ctr"/>
                </a:tc>
                <a:extLst>
                  <a:ext uri="{0D108BD9-81ED-4DB2-BD59-A6C34878D82A}">
                    <a16:rowId xmlns="" xmlns:a16="http://schemas.microsoft.com/office/drawing/2014/main" val="10002"/>
                  </a:ext>
                </a:extLst>
              </a:tr>
            </a:tbl>
          </a:graphicData>
        </a:graphic>
      </p:graphicFrame>
      <p:sp>
        <p:nvSpPr>
          <p:cNvPr id="2" name="Slide Number Placeholder 1"/>
          <p:cNvSpPr>
            <a:spLocks noGrp="1"/>
          </p:cNvSpPr>
          <p:nvPr>
            <p:ph type="sldNum" sz="quarter" idx="12"/>
          </p:nvPr>
        </p:nvSpPr>
        <p:spPr>
          <a:xfrm>
            <a:off x="4604853" y="0"/>
            <a:ext cx="1332156" cy="365125"/>
          </a:xfrm>
        </p:spPr>
        <p:txBody>
          <a:bodyPr/>
          <a:lstStyle/>
          <a:p>
            <a:fld id="{A2885E78-1F86-4A3D-9EE1-B0103B1CEF15}" type="slidenum">
              <a:rPr lang="en-US" smtClean="0">
                <a:solidFill>
                  <a:srgbClr val="000000"/>
                </a:solidFill>
              </a:rPr>
              <a:pPr/>
              <a:t>41</a:t>
            </a:fld>
            <a:endParaRPr lang="en-US" dirty="0">
              <a:solidFill>
                <a:srgbClr val="000000"/>
              </a:solidFill>
            </a:endParaRPr>
          </a:p>
        </p:txBody>
      </p:sp>
      <p:sp>
        <p:nvSpPr>
          <p:cNvPr id="59" name="TextBox 58"/>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80973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a:xfrm>
            <a:off x="487362" y="0"/>
            <a:ext cx="7712075" cy="927100"/>
          </a:xfrm>
        </p:spPr>
        <p:txBody>
          <a:bodyPr>
            <a:normAutofit/>
          </a:bodyPr>
          <a:lstStyle/>
          <a:p>
            <a:r>
              <a:rPr lang="en-GB" altLang="de-DE" sz="2800" b="1" dirty="0" smtClean="0">
                <a:solidFill>
                  <a:srgbClr val="0070C0"/>
                </a:solidFill>
                <a:latin typeface="Georgia" panose="02040502050405020303" pitchFamily="18" charset="0"/>
              </a:rPr>
              <a:t>Prado </a:t>
            </a:r>
            <a:r>
              <a:rPr lang="en-GB" altLang="de-DE" sz="2800" b="1" i="1" dirty="0">
                <a:solidFill>
                  <a:srgbClr val="0070C0"/>
                </a:solidFill>
                <a:latin typeface="Georgia" panose="02040502050405020303" pitchFamily="18" charset="0"/>
              </a:rPr>
              <a:t>et al., </a:t>
            </a:r>
            <a:r>
              <a:rPr lang="en-GB" altLang="de-DE" sz="2800" b="1" dirty="0">
                <a:solidFill>
                  <a:srgbClr val="0070C0"/>
                </a:solidFill>
                <a:latin typeface="Georgia" panose="02040502050405020303" pitchFamily="18" charset="0"/>
              </a:rPr>
              <a:t>2002 </a:t>
            </a:r>
          </a:p>
        </p:txBody>
      </p:sp>
      <p:sp>
        <p:nvSpPr>
          <p:cNvPr id="4" name="Freeform 3"/>
          <p:cNvSpPr/>
          <p:nvPr/>
        </p:nvSpPr>
        <p:spPr>
          <a:xfrm>
            <a:off x="2165563" y="1184275"/>
            <a:ext cx="2177837" cy="1079500"/>
          </a:xfrm>
          <a:custGeom>
            <a:avLst/>
            <a:gdLst>
              <a:gd name="connsiteX0" fmla="*/ 0 w 2440938"/>
              <a:gd name="connsiteY0" fmla="*/ 134936 h 1079486"/>
              <a:gd name="connsiteX1" fmla="*/ 1901195 w 2440938"/>
              <a:gd name="connsiteY1" fmla="*/ 134936 h 1079486"/>
              <a:gd name="connsiteX2" fmla="*/ 1901195 w 2440938"/>
              <a:gd name="connsiteY2" fmla="*/ 0 h 1079486"/>
              <a:gd name="connsiteX3" fmla="*/ 2440938 w 2440938"/>
              <a:gd name="connsiteY3" fmla="*/ 539743 h 1079486"/>
              <a:gd name="connsiteX4" fmla="*/ 1901195 w 2440938"/>
              <a:gd name="connsiteY4" fmla="*/ 1079486 h 1079486"/>
              <a:gd name="connsiteX5" fmla="*/ 1901195 w 2440938"/>
              <a:gd name="connsiteY5" fmla="*/ 944550 h 1079486"/>
              <a:gd name="connsiteX6" fmla="*/ 0 w 2440938"/>
              <a:gd name="connsiteY6" fmla="*/ 944550 h 1079486"/>
              <a:gd name="connsiteX7" fmla="*/ 0 w 2440938"/>
              <a:gd name="connsiteY7" fmla="*/ 134936 h 10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0938" h="1079486">
                <a:moveTo>
                  <a:pt x="0" y="134936"/>
                </a:moveTo>
                <a:lnTo>
                  <a:pt x="1901195" y="134936"/>
                </a:lnTo>
                <a:lnTo>
                  <a:pt x="1901195" y="0"/>
                </a:lnTo>
                <a:lnTo>
                  <a:pt x="2440938" y="539743"/>
                </a:lnTo>
                <a:lnTo>
                  <a:pt x="1901195" y="1079486"/>
                </a:lnTo>
                <a:lnTo>
                  <a:pt x="1901195" y="944550"/>
                </a:lnTo>
                <a:lnTo>
                  <a:pt x="0" y="944550"/>
                </a:lnTo>
                <a:lnTo>
                  <a:pt x="0" y="13493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0160" tIns="145096" rIns="414967" bIns="145096"/>
          <a:lstStyle/>
          <a:p>
            <a:pPr lvl="1" indent="-165100" defTabSz="711200" fontAlgn="base">
              <a:lnSpc>
                <a:spcPct val="90000"/>
              </a:lnSpc>
              <a:spcBef>
                <a:spcPct val="0"/>
              </a:spcBef>
              <a:spcAft>
                <a:spcPct val="15000"/>
              </a:spcAft>
              <a:buFontTx/>
              <a:buChar char="•"/>
              <a:defRPr/>
            </a:pPr>
            <a:r>
              <a:rPr lang="en-GB" sz="1600" b="1" dirty="0">
                <a:solidFill>
                  <a:srgbClr val="000000"/>
                </a:solidFill>
                <a:latin typeface="Georgia" panose="02040502050405020303" pitchFamily="18" charset="0"/>
                <a:cs typeface="Arial" charset="0"/>
              </a:rPr>
              <a:t>RAC: 14</a:t>
            </a:r>
            <a:r>
              <a:rPr lang="en-US" sz="1600" b="1" dirty="0">
                <a:solidFill>
                  <a:srgbClr val="000000"/>
                </a:solidFill>
                <a:latin typeface="Georgia" panose="02040502050405020303" pitchFamily="18" charset="0"/>
                <a:cs typeface="Arial" charset="0"/>
              </a:rPr>
              <a:t>,</a:t>
            </a:r>
            <a:r>
              <a:rPr lang="en-GB" sz="1600" b="1" dirty="0">
                <a:solidFill>
                  <a:srgbClr val="000000"/>
                </a:solidFill>
                <a:latin typeface="Georgia" panose="02040502050405020303" pitchFamily="18" charset="0"/>
                <a:cs typeface="Arial" charset="0"/>
              </a:rPr>
              <a:t>2%</a:t>
            </a:r>
          </a:p>
          <a:p>
            <a:pPr lvl="1" indent="-165100" defTabSz="711200" fontAlgn="base">
              <a:lnSpc>
                <a:spcPct val="90000"/>
              </a:lnSpc>
              <a:spcBef>
                <a:spcPct val="0"/>
              </a:spcBef>
              <a:spcAft>
                <a:spcPct val="15000"/>
              </a:spcAft>
              <a:buFontTx/>
              <a:buChar char="•"/>
              <a:defRPr/>
            </a:pPr>
            <a:r>
              <a:rPr lang="en-GB" sz="1600" b="1" dirty="0">
                <a:solidFill>
                  <a:srgbClr val="000000"/>
                </a:solidFill>
                <a:latin typeface="Georgia" panose="02040502050405020303" pitchFamily="18" charset="0"/>
                <a:cs typeface="Arial" charset="0"/>
              </a:rPr>
              <a:t>LOP: 23,9%</a:t>
            </a:r>
          </a:p>
          <a:p>
            <a:pPr lvl="1" indent="-165100" defTabSz="711200" fontAlgn="base">
              <a:lnSpc>
                <a:spcPct val="90000"/>
              </a:lnSpc>
              <a:spcBef>
                <a:spcPct val="0"/>
              </a:spcBef>
              <a:spcAft>
                <a:spcPct val="15000"/>
              </a:spcAft>
              <a:buFontTx/>
              <a:buChar char="•"/>
              <a:defRPr/>
            </a:pPr>
            <a:r>
              <a:rPr lang="en-US" sz="1600" i="1" dirty="0">
                <a:solidFill>
                  <a:srgbClr val="000000"/>
                </a:solidFill>
                <a:latin typeface="Georgia" panose="02040502050405020303" pitchFamily="18" charset="0"/>
                <a:cs typeface="Arial" charset="0"/>
              </a:rPr>
              <a:t>P</a:t>
            </a:r>
            <a:r>
              <a:rPr lang="en-US" sz="1600" dirty="0">
                <a:solidFill>
                  <a:srgbClr val="000000"/>
                </a:solidFill>
                <a:latin typeface="Georgia" panose="02040502050405020303" pitchFamily="18" charset="0"/>
                <a:cs typeface="Arial" charset="0"/>
              </a:rPr>
              <a:t>=0,001</a:t>
            </a:r>
            <a:endParaRPr lang="en-GB" sz="1600" b="1" dirty="0">
              <a:solidFill>
                <a:srgbClr val="000000"/>
              </a:solidFill>
              <a:latin typeface="Georgia" panose="02040502050405020303" pitchFamily="18" charset="0"/>
              <a:cs typeface="Arial" charset="0"/>
            </a:endParaRPr>
          </a:p>
        </p:txBody>
      </p:sp>
      <p:sp>
        <p:nvSpPr>
          <p:cNvPr id="6" name="Freeform 5"/>
          <p:cNvSpPr/>
          <p:nvPr/>
        </p:nvSpPr>
        <p:spPr>
          <a:xfrm>
            <a:off x="551299" y="1340769"/>
            <a:ext cx="1768252" cy="792087"/>
          </a:xfrm>
          <a:custGeom>
            <a:avLst/>
            <a:gdLst>
              <a:gd name="connsiteX0" fmla="*/ 0 w 1454921"/>
              <a:gd name="connsiteY0" fmla="*/ 79634 h 477797"/>
              <a:gd name="connsiteX1" fmla="*/ 79634 w 1454921"/>
              <a:gd name="connsiteY1" fmla="*/ 0 h 477797"/>
              <a:gd name="connsiteX2" fmla="*/ 1375287 w 1454921"/>
              <a:gd name="connsiteY2" fmla="*/ 0 h 477797"/>
              <a:gd name="connsiteX3" fmla="*/ 1454921 w 1454921"/>
              <a:gd name="connsiteY3" fmla="*/ 79634 h 477797"/>
              <a:gd name="connsiteX4" fmla="*/ 1454921 w 1454921"/>
              <a:gd name="connsiteY4" fmla="*/ 398163 h 477797"/>
              <a:gd name="connsiteX5" fmla="*/ 1375287 w 1454921"/>
              <a:gd name="connsiteY5" fmla="*/ 477797 h 477797"/>
              <a:gd name="connsiteX6" fmla="*/ 79634 w 1454921"/>
              <a:gd name="connsiteY6" fmla="*/ 477797 h 477797"/>
              <a:gd name="connsiteX7" fmla="*/ 0 w 1454921"/>
              <a:gd name="connsiteY7" fmla="*/ 398163 h 477797"/>
              <a:gd name="connsiteX8" fmla="*/ 0 w 1454921"/>
              <a:gd name="connsiteY8" fmla="*/ 79634 h 47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921" h="477797">
                <a:moveTo>
                  <a:pt x="0" y="79634"/>
                </a:moveTo>
                <a:cubicBezTo>
                  <a:pt x="0" y="35653"/>
                  <a:pt x="35653" y="0"/>
                  <a:pt x="79634" y="0"/>
                </a:cubicBezTo>
                <a:lnTo>
                  <a:pt x="1375287" y="0"/>
                </a:lnTo>
                <a:cubicBezTo>
                  <a:pt x="1419268" y="0"/>
                  <a:pt x="1454921" y="35653"/>
                  <a:pt x="1454921" y="79634"/>
                </a:cubicBezTo>
                <a:lnTo>
                  <a:pt x="1454921" y="398163"/>
                </a:lnTo>
                <a:cubicBezTo>
                  <a:pt x="1454921" y="442144"/>
                  <a:pt x="1419268" y="477797"/>
                  <a:pt x="1375287" y="477797"/>
                </a:cubicBezTo>
                <a:lnTo>
                  <a:pt x="79634" y="477797"/>
                </a:lnTo>
                <a:cubicBezTo>
                  <a:pt x="35653" y="477797"/>
                  <a:pt x="0" y="442144"/>
                  <a:pt x="0" y="398163"/>
                </a:cubicBezTo>
                <a:lnTo>
                  <a:pt x="0" y="796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4284" tIns="53804" rIns="84284" bIns="53804" spcCol="1270" anchor="ctr"/>
          <a:lstStyle/>
          <a:p>
            <a:pPr algn="ctr" defTabSz="711200" fontAlgn="base">
              <a:lnSpc>
                <a:spcPct val="90000"/>
              </a:lnSpc>
              <a:spcBef>
                <a:spcPct val="0"/>
              </a:spcBef>
              <a:spcAft>
                <a:spcPct val="35000"/>
              </a:spcAft>
              <a:defRPr/>
            </a:pPr>
            <a:r>
              <a:rPr lang="ru-RU" sz="1600" dirty="0">
                <a:solidFill>
                  <a:srgbClr val="FFFFFF"/>
                </a:solidFill>
                <a:latin typeface="Georgia" panose="02040502050405020303" pitchFamily="18" charset="0"/>
              </a:rPr>
              <a:t>Общее число нежелательных явлений</a:t>
            </a:r>
          </a:p>
        </p:txBody>
      </p:sp>
      <p:sp>
        <p:nvSpPr>
          <p:cNvPr id="119814" name="Rectangle 1"/>
          <p:cNvSpPr>
            <a:spLocks noChangeArrowheads="1"/>
          </p:cNvSpPr>
          <p:nvPr/>
        </p:nvSpPr>
        <p:spPr bwMode="auto">
          <a:xfrm>
            <a:off x="441325" y="6629400"/>
            <a:ext cx="54864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de-DE" sz="900" dirty="0">
                <a:solidFill>
                  <a:schemeClr val="bg1"/>
                </a:solidFill>
              </a:rPr>
              <a:t>1. 	Prado D. </a:t>
            </a:r>
            <a:r>
              <a:rPr lang="en-US" altLang="de-DE" sz="900" i="1" dirty="0">
                <a:solidFill>
                  <a:schemeClr val="bg1"/>
                </a:solidFill>
              </a:rPr>
              <a:t>Scand J of Gastroenterol. </a:t>
            </a:r>
            <a:r>
              <a:rPr lang="en-US" altLang="de-DE" sz="900" dirty="0">
                <a:solidFill>
                  <a:schemeClr val="bg1"/>
                </a:solidFill>
              </a:rPr>
              <a:t>2002;6:656-661.</a:t>
            </a:r>
          </a:p>
        </p:txBody>
      </p:sp>
      <p:sp>
        <p:nvSpPr>
          <p:cNvPr id="119847" name="TextBox 8"/>
          <p:cNvSpPr txBox="1">
            <a:spLocks noChangeArrowheads="1"/>
          </p:cNvSpPr>
          <p:nvPr/>
        </p:nvSpPr>
        <p:spPr bwMode="auto">
          <a:xfrm>
            <a:off x="587259" y="5660241"/>
            <a:ext cx="2362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tabLst>
                <a:tab pos="228600" algn="l"/>
                <a:tab pos="2171700" algn="l"/>
                <a:tab pos="2489200" algn="l"/>
              </a:tabLst>
            </a:pPr>
            <a:r>
              <a:rPr lang="en-US" altLang="zh-CN" sz="900" dirty="0">
                <a:solidFill>
                  <a:srgbClr val="000000"/>
                </a:solidFill>
              </a:rPr>
              <a:t>RAC:</a:t>
            </a:r>
            <a:r>
              <a:rPr lang="en-US" altLang="zh-CN" sz="900" dirty="0">
                <a:solidFill>
                  <a:prstClr val="black"/>
                </a:solidFill>
              </a:rPr>
              <a:t> </a:t>
            </a:r>
            <a:r>
              <a:rPr lang="ru-RU" altLang="zh-CN" sz="900" dirty="0">
                <a:solidFill>
                  <a:srgbClr val="000000"/>
                </a:solidFill>
              </a:rPr>
              <a:t>Рацекадотрил</a:t>
            </a:r>
            <a:endParaRPr lang="en-US" altLang="zh-CN" sz="900" dirty="0">
              <a:solidFill>
                <a:srgbClr val="000000"/>
              </a:solidFill>
            </a:endParaRPr>
          </a:p>
          <a:p>
            <a:pPr fontAlgn="base">
              <a:spcBef>
                <a:spcPct val="0"/>
              </a:spcBef>
              <a:spcAft>
                <a:spcPct val="0"/>
              </a:spcAft>
              <a:tabLst>
                <a:tab pos="228600" algn="l"/>
                <a:tab pos="2171700" algn="l"/>
                <a:tab pos="2489200" algn="l"/>
              </a:tabLst>
            </a:pPr>
            <a:r>
              <a:rPr lang="en-US" altLang="zh-CN" sz="900" dirty="0">
                <a:solidFill>
                  <a:srgbClr val="000000"/>
                </a:solidFill>
              </a:rPr>
              <a:t>LOP:</a:t>
            </a:r>
            <a:r>
              <a:rPr lang="en-US" altLang="zh-CN" sz="900" dirty="0">
                <a:solidFill>
                  <a:prstClr val="black"/>
                </a:solidFill>
              </a:rPr>
              <a:t> </a:t>
            </a:r>
            <a:r>
              <a:rPr lang="ru-RU" altLang="zh-CN" sz="900" dirty="0">
                <a:solidFill>
                  <a:srgbClr val="000000"/>
                </a:solidFill>
              </a:rPr>
              <a:t>Лоперамид</a:t>
            </a:r>
            <a:endParaRPr lang="en-US" altLang="zh-CN" sz="900" dirty="0">
              <a:solidFill>
                <a:srgbClr val="000000"/>
              </a:solidFill>
            </a:endParaRPr>
          </a:p>
        </p:txBody>
      </p:sp>
      <p:graphicFrame>
        <p:nvGraphicFramePr>
          <p:cNvPr id="9" name="表格 4"/>
          <p:cNvGraphicFramePr>
            <a:graphicFrameLocks noGrp="1"/>
          </p:cNvGraphicFramePr>
          <p:nvPr>
            <p:extLst>
              <p:ext uri="{D42A27DB-BD31-4B8C-83A1-F6EECF244321}">
                <p14:modId xmlns:p14="http://schemas.microsoft.com/office/powerpoint/2010/main" val="655819506"/>
              </p:ext>
            </p:extLst>
          </p:nvPr>
        </p:nvGraphicFramePr>
        <p:xfrm>
          <a:off x="4191000" y="2005105"/>
          <a:ext cx="4404283" cy="3743539"/>
        </p:xfrm>
        <a:graphic>
          <a:graphicData uri="http://schemas.openxmlformats.org/drawingml/2006/table">
            <a:tbl>
              <a:tblPr>
                <a:tableStyleId>{BC89EF96-8CEA-46FF-86C4-4CE0E7609802}</a:tableStyleId>
              </a:tblPr>
              <a:tblGrid>
                <a:gridCol w="1853501">
                  <a:extLst>
                    <a:ext uri="{9D8B030D-6E8A-4147-A177-3AD203B41FA5}">
                      <a16:colId xmlns="" xmlns:a16="http://schemas.microsoft.com/office/drawing/2014/main" val="20000"/>
                    </a:ext>
                  </a:extLst>
                </a:gridCol>
                <a:gridCol w="1383378">
                  <a:extLst>
                    <a:ext uri="{9D8B030D-6E8A-4147-A177-3AD203B41FA5}">
                      <a16:colId xmlns="" xmlns:a16="http://schemas.microsoft.com/office/drawing/2014/main" val="20001"/>
                    </a:ext>
                  </a:extLst>
                </a:gridCol>
                <a:gridCol w="1167404">
                  <a:extLst>
                    <a:ext uri="{9D8B030D-6E8A-4147-A177-3AD203B41FA5}">
                      <a16:colId xmlns="" xmlns:a16="http://schemas.microsoft.com/office/drawing/2014/main" val="20002"/>
                    </a:ext>
                  </a:extLst>
                </a:gridCol>
              </a:tblGrid>
              <a:tr h="633551">
                <a:tc gridSpan="3">
                  <a:txBody>
                    <a:bodyPr/>
                    <a:lstStyle/>
                    <a:p>
                      <a:pPr algn="ctr"/>
                      <a:r>
                        <a:rPr lang="ru-RU" altLang="zh-CN" sz="1600" dirty="0">
                          <a:solidFill>
                            <a:schemeClr val="bg1"/>
                          </a:solidFill>
                          <a:latin typeface="Georgia" panose="02040502050405020303" pitchFamily="18" charset="0"/>
                        </a:rPr>
                        <a:t>Связанные</a:t>
                      </a:r>
                      <a:r>
                        <a:rPr lang="ru-RU" altLang="zh-CN" sz="1600" baseline="0" dirty="0">
                          <a:solidFill>
                            <a:schemeClr val="bg1"/>
                          </a:solidFill>
                          <a:latin typeface="Georgia" panose="02040502050405020303" pitchFamily="18" charset="0"/>
                        </a:rPr>
                        <a:t> с лечением нежелательные явления, возникающие с частотой более 1% </a:t>
                      </a:r>
                      <a:endParaRPr lang="zh-CN" altLang="en-US" sz="1600" b="1" dirty="0">
                        <a:solidFill>
                          <a:schemeClr val="bg1"/>
                        </a:solidFill>
                        <a:latin typeface="Georgia" panose="02040502050405020303" pitchFamily="18" charset="0"/>
                        <a:cs typeface="Arial" panose="020B0604020202020204" pitchFamily="34" charset="0"/>
                      </a:endParaRPr>
                    </a:p>
                  </a:txBody>
                  <a:tcPr anchor="ctr">
                    <a:solidFill>
                      <a:srgbClr val="00B050"/>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2A8DBA"/>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3" cap="flat" cmpd="sng" algn="ctr">
                      <a:solidFill>
                        <a:srgbClr val="FFFFFF"/>
                      </a:solidFill>
                      <a:prstDash val="solid"/>
                      <a:round/>
                      <a:headEnd type="none" w="med" len="med"/>
                      <a:tailEnd type="none" w="med" len="med"/>
                    </a:lnB>
                    <a:solidFill>
                      <a:srgbClr val="2A8DBA"/>
                    </a:solidFill>
                  </a:tcPr>
                </a:tc>
                <a:extLst>
                  <a:ext uri="{0D108BD9-81ED-4DB2-BD59-A6C34878D82A}">
                    <a16:rowId xmlns="" xmlns:a16="http://schemas.microsoft.com/office/drawing/2014/main" val="10000"/>
                  </a:ext>
                </a:extLst>
              </a:tr>
              <a:tr h="888692">
                <a:tc>
                  <a:txBody>
                    <a:bodyPr/>
                    <a:lstStyle/>
                    <a:p>
                      <a:pPr algn="l"/>
                      <a:r>
                        <a:rPr lang="ru-RU" altLang="zh-CN" sz="1400" dirty="0">
                          <a:latin typeface="Georgia" panose="02040502050405020303" pitchFamily="18" charset="0"/>
                        </a:rPr>
                        <a:t>Нежелательное явление </a:t>
                      </a:r>
                      <a:r>
                        <a:rPr lang="en-US" altLang="zh-CN" sz="1400" dirty="0">
                          <a:latin typeface="Georgia" panose="02040502050405020303" pitchFamily="18" charset="0"/>
                        </a:rPr>
                        <a:t>(</a:t>
                      </a:r>
                      <a:r>
                        <a:rPr lang="ru-RU" altLang="zh-CN" sz="1400" dirty="0">
                          <a:latin typeface="Georgia" panose="02040502050405020303" pitchFamily="18" charset="0"/>
                        </a:rPr>
                        <a:t>по предпочтительному термину</a:t>
                      </a:r>
                      <a:r>
                        <a:rPr lang="en-US" altLang="zh-CN" sz="1400" dirty="0">
                          <a:latin typeface="Georgia" panose="02040502050405020303" pitchFamily="18" charset="0"/>
                        </a:rPr>
                        <a:t>)</a:t>
                      </a:r>
                      <a:endParaRPr lang="zh-CN" altLang="en-US" sz="1400" b="1"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ru-RU" altLang="zh-CN" sz="1400" dirty="0">
                          <a:latin typeface="Georgia" panose="02040502050405020303" pitchFamily="18" charset="0"/>
                        </a:rPr>
                        <a:t>Рацекадотрил</a:t>
                      </a:r>
                      <a:endParaRPr lang="zh-CN" altLang="en-US" sz="1400" dirty="0">
                        <a:latin typeface="Georgia" panose="02040502050405020303" pitchFamily="18" charset="0"/>
                      </a:endParaRPr>
                    </a:p>
                    <a:p>
                      <a:pPr algn="ctr"/>
                      <a:r>
                        <a:rPr lang="en-US" altLang="zh-CN" sz="1400" dirty="0">
                          <a:latin typeface="Georgia" panose="02040502050405020303" pitchFamily="18" charset="0"/>
                        </a:rPr>
                        <a:t>(n=473)</a:t>
                      </a:r>
                      <a:endParaRPr lang="zh-CN" altLang="en-US" sz="1400" b="1" dirty="0">
                        <a:solidFill>
                          <a:srgbClr val="000000"/>
                        </a:solidFill>
                        <a:latin typeface="Georgia" panose="02040502050405020303" pitchFamily="18" charset="0"/>
                        <a:cs typeface="Arial" panose="020B0604020202020204" pitchFamily="34" charset="0"/>
                      </a:endParaRPr>
                    </a:p>
                  </a:txBody>
                  <a:tcPr/>
                </a:tc>
                <a:tc>
                  <a:txBody>
                    <a:bodyPr/>
                    <a:lstStyle/>
                    <a:p>
                      <a:pPr algn="ctr"/>
                      <a:r>
                        <a:rPr lang="ru-RU" altLang="zh-CN" sz="1400" dirty="0">
                          <a:latin typeface="Georgia" panose="02040502050405020303" pitchFamily="18" charset="0"/>
                        </a:rPr>
                        <a:t>Лоперамид</a:t>
                      </a:r>
                      <a:endParaRPr lang="zh-CN" altLang="en-US" sz="1400" dirty="0">
                        <a:latin typeface="Georgia" panose="02040502050405020303" pitchFamily="18" charset="0"/>
                      </a:endParaRPr>
                    </a:p>
                    <a:p>
                      <a:pPr algn="ctr"/>
                      <a:r>
                        <a:rPr lang="en-US" altLang="zh-CN" sz="1400" dirty="0">
                          <a:latin typeface="Georgia" panose="02040502050405020303" pitchFamily="18" charset="0"/>
                        </a:rPr>
                        <a:t>(n=472)</a:t>
                      </a:r>
                      <a:endParaRPr lang="zh-CN" altLang="en-US" sz="1400" b="1" dirty="0">
                        <a:solidFill>
                          <a:srgbClr val="000000"/>
                        </a:solidFill>
                        <a:latin typeface="Georgia" panose="02040502050405020303" pitchFamily="18" charset="0"/>
                        <a:cs typeface="Arial" panose="020B0604020202020204" pitchFamily="34" charset="0"/>
                      </a:endParaRPr>
                    </a:p>
                  </a:txBody>
                  <a:tcPr/>
                </a:tc>
                <a:extLst>
                  <a:ext uri="{0D108BD9-81ED-4DB2-BD59-A6C34878D82A}">
                    <a16:rowId xmlns="" xmlns:a16="http://schemas.microsoft.com/office/drawing/2014/main" val="10001"/>
                  </a:ext>
                </a:extLst>
              </a:tr>
              <a:tr h="366944">
                <a:tc>
                  <a:txBody>
                    <a:bodyPr/>
                    <a:lstStyle/>
                    <a:p>
                      <a:pPr algn="l"/>
                      <a:r>
                        <a:rPr lang="ru-RU" altLang="zh-CN" sz="1400" dirty="0">
                          <a:latin typeface="Georgia" panose="02040502050405020303" pitchFamily="18" charset="0"/>
                        </a:rPr>
                        <a:t>Запор</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16 (3,4%)</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59 (12,5%)</a:t>
                      </a:r>
                      <a:endParaRPr lang="zh-CN" altLang="en-US" sz="1400" dirty="0">
                        <a:solidFill>
                          <a:srgbClr val="000000"/>
                        </a:solidFill>
                        <a:latin typeface="Georgia" panose="02040502050405020303" pitchFamily="18" charset="0"/>
                        <a:cs typeface="Arial" panose="020B0604020202020204" pitchFamily="34" charset="0"/>
                      </a:endParaRPr>
                    </a:p>
                  </a:txBody>
                  <a:tcPr anchor="ctr"/>
                </a:tc>
                <a:extLst>
                  <a:ext uri="{0D108BD9-81ED-4DB2-BD59-A6C34878D82A}">
                    <a16:rowId xmlns="" xmlns:a16="http://schemas.microsoft.com/office/drawing/2014/main" val="10002"/>
                  </a:ext>
                </a:extLst>
              </a:tr>
              <a:tr h="546116">
                <a:tc>
                  <a:txBody>
                    <a:bodyPr/>
                    <a:lstStyle/>
                    <a:p>
                      <a:pPr algn="l"/>
                      <a:r>
                        <a:rPr lang="ru-RU" altLang="zh-CN" sz="1400" dirty="0">
                          <a:latin typeface="Georgia" panose="02040502050405020303" pitchFamily="18" charset="0"/>
                        </a:rPr>
                        <a:t>Вздутие</a:t>
                      </a:r>
                      <a:r>
                        <a:rPr lang="ru-RU" altLang="zh-CN" sz="1400" baseline="0" dirty="0">
                          <a:latin typeface="Georgia" panose="02040502050405020303" pitchFamily="18" charset="0"/>
                        </a:rPr>
                        <a:t> живота</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8 (1,7%)</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29 (6,,1%)</a:t>
                      </a:r>
                      <a:endParaRPr lang="zh-CN" altLang="en-US" sz="1400" dirty="0">
                        <a:solidFill>
                          <a:srgbClr val="000000"/>
                        </a:solidFill>
                        <a:latin typeface="Georgia" panose="02040502050405020303" pitchFamily="18" charset="0"/>
                        <a:cs typeface="Arial" panose="020B0604020202020204" pitchFamily="34" charset="0"/>
                      </a:endParaRPr>
                    </a:p>
                  </a:txBody>
                  <a:tcPr anchor="ctr"/>
                </a:tc>
                <a:extLst>
                  <a:ext uri="{0D108BD9-81ED-4DB2-BD59-A6C34878D82A}">
                    <a16:rowId xmlns="" xmlns:a16="http://schemas.microsoft.com/office/drawing/2014/main" val="10003"/>
                  </a:ext>
                </a:extLst>
              </a:tr>
              <a:tr h="366944">
                <a:tc>
                  <a:txBody>
                    <a:bodyPr/>
                    <a:lstStyle/>
                    <a:p>
                      <a:pPr algn="l"/>
                      <a:r>
                        <a:rPr lang="ru-RU" altLang="zh-CN" sz="1400" dirty="0">
                          <a:latin typeface="Georgia" panose="02040502050405020303" pitchFamily="18" charset="0"/>
                        </a:rPr>
                        <a:t>Анорексия</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4 (0,8%)</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11 (2,3%)</a:t>
                      </a:r>
                      <a:endParaRPr lang="zh-CN" altLang="en-US" sz="1400" dirty="0">
                        <a:solidFill>
                          <a:srgbClr val="000000"/>
                        </a:solidFill>
                        <a:latin typeface="Georgia" panose="02040502050405020303" pitchFamily="18" charset="0"/>
                        <a:cs typeface="Arial" panose="020B0604020202020204" pitchFamily="34" charset="0"/>
                      </a:endParaRPr>
                    </a:p>
                  </a:txBody>
                  <a:tcPr anchor="ctr"/>
                </a:tc>
                <a:extLst>
                  <a:ext uri="{0D108BD9-81ED-4DB2-BD59-A6C34878D82A}">
                    <a16:rowId xmlns="" xmlns:a16="http://schemas.microsoft.com/office/drawing/2014/main" val="10004"/>
                  </a:ext>
                </a:extLst>
              </a:tr>
              <a:tr h="366944">
                <a:tc>
                  <a:txBody>
                    <a:bodyPr/>
                    <a:lstStyle/>
                    <a:p>
                      <a:pPr algn="l"/>
                      <a:r>
                        <a:rPr lang="ru-RU" altLang="zh-CN" sz="1400" dirty="0">
                          <a:latin typeface="Georgia" panose="02040502050405020303" pitchFamily="18" charset="0"/>
                        </a:rPr>
                        <a:t>Головная боль</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10 (2,1%)</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2 (0,4%)</a:t>
                      </a:r>
                      <a:endParaRPr lang="zh-CN" altLang="en-US" sz="1400" dirty="0">
                        <a:solidFill>
                          <a:srgbClr val="000000"/>
                        </a:solidFill>
                        <a:latin typeface="Georgia" panose="02040502050405020303" pitchFamily="18" charset="0"/>
                        <a:cs typeface="Arial" panose="020B0604020202020204" pitchFamily="34" charset="0"/>
                      </a:endParaRPr>
                    </a:p>
                  </a:txBody>
                  <a:tcPr anchor="ctr"/>
                </a:tc>
                <a:extLst>
                  <a:ext uri="{0D108BD9-81ED-4DB2-BD59-A6C34878D82A}">
                    <a16:rowId xmlns="" xmlns:a16="http://schemas.microsoft.com/office/drawing/2014/main" val="10005"/>
                  </a:ext>
                </a:extLst>
              </a:tr>
              <a:tr h="487347">
                <a:tc>
                  <a:txBody>
                    <a:bodyPr/>
                    <a:lstStyle/>
                    <a:p>
                      <a:pPr algn="l"/>
                      <a:r>
                        <a:rPr lang="ru-RU" altLang="zh-CN" sz="1400" dirty="0">
                          <a:latin typeface="Georgia" panose="02040502050405020303" pitchFamily="18" charset="0"/>
                        </a:rPr>
                        <a:t>Боль в области живота</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1 (0,2%)</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400" dirty="0">
                          <a:latin typeface="Georgia" panose="02040502050405020303" pitchFamily="18" charset="0"/>
                        </a:rPr>
                        <a:t>9 (1,9%)</a:t>
                      </a:r>
                      <a:endParaRPr lang="zh-CN" altLang="en-US" sz="1400" dirty="0">
                        <a:solidFill>
                          <a:srgbClr val="000000"/>
                        </a:solidFill>
                        <a:latin typeface="Georgia" panose="02040502050405020303" pitchFamily="18" charset="0"/>
                        <a:cs typeface="Arial" panose="020B0604020202020204" pitchFamily="34" charset="0"/>
                      </a:endParaRPr>
                    </a:p>
                  </a:txBody>
                  <a:tcPr anchor="ctr"/>
                </a:tc>
                <a:extLst>
                  <a:ext uri="{0D108BD9-81ED-4DB2-BD59-A6C34878D82A}">
                    <a16:rowId xmlns="" xmlns:a16="http://schemas.microsoft.com/office/drawing/2014/main" val="10006"/>
                  </a:ext>
                </a:extLst>
              </a:tr>
            </a:tbl>
          </a:graphicData>
        </a:graphic>
      </p:graphicFrame>
      <p:sp>
        <p:nvSpPr>
          <p:cNvPr id="10" name="Прямоугольник 9"/>
          <p:cNvSpPr/>
          <p:nvPr/>
        </p:nvSpPr>
        <p:spPr>
          <a:xfrm>
            <a:off x="551299" y="2316658"/>
            <a:ext cx="3418682" cy="3017342"/>
          </a:xfrm>
          <a:prstGeom prst="rect">
            <a:avLst/>
          </a:prstGeom>
          <a:solidFill>
            <a:srgbClr val="00B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ts val="300"/>
              </a:spcAft>
              <a:tabLst>
                <a:tab pos="228600" algn="l"/>
                <a:tab pos="2171700" algn="l"/>
                <a:tab pos="2489200" algn="l"/>
              </a:tabLst>
            </a:pPr>
            <a:r>
              <a:rPr lang="ru-RU" altLang="zh-CN" sz="1600" dirty="0">
                <a:solidFill>
                  <a:srgbClr val="FFFFFF"/>
                </a:solidFill>
                <a:latin typeface="Georgia" panose="02040502050405020303" pitchFamily="18" charset="0"/>
                <a:cs typeface="Arial" panose="020B0604020202020204" pitchFamily="34" charset="0"/>
              </a:rPr>
              <a:t>Рацекадотрил</a:t>
            </a:r>
            <a:endParaRPr lang="en-US" altLang="zh-CN" sz="1600" dirty="0">
              <a:solidFill>
                <a:srgbClr val="FFFFFF"/>
              </a:solidFill>
              <a:latin typeface="Georgia" panose="02040502050405020303" pitchFamily="18" charset="0"/>
              <a:cs typeface="Arial" panose="020B0604020202020204" pitchFamily="34" charset="0"/>
            </a:endParaRPr>
          </a:p>
          <a:p>
            <a:pPr marL="285750" indent="-285750" fontAlgn="base">
              <a:spcBef>
                <a:spcPct val="0"/>
              </a:spcBef>
              <a:spcAft>
                <a:spcPts val="300"/>
              </a:spcAft>
              <a:buFont typeface="Arial" panose="020B0604020202020204" pitchFamily="34" charset="0"/>
              <a:buChar char="•"/>
              <a:tabLst>
                <a:tab pos="228600" algn="l"/>
                <a:tab pos="2171700" algn="l"/>
                <a:tab pos="2489200" algn="l"/>
              </a:tabLst>
            </a:pPr>
            <a:r>
              <a:rPr lang="ru-RU" altLang="zh-CN" sz="1400" dirty="0">
                <a:solidFill>
                  <a:prstClr val="white"/>
                </a:solidFill>
                <a:latin typeface="Georgia" panose="02040502050405020303" pitchFamily="18" charset="0"/>
                <a:cs typeface="Arial" panose="020B0604020202020204" pitchFamily="34" charset="0"/>
              </a:rPr>
              <a:t>Безопасен, эффективен и хорошо переносится при лечении острой диареи у взрослых</a:t>
            </a:r>
            <a:endParaRPr lang="en-US" altLang="zh-CN" sz="1400" dirty="0">
              <a:solidFill>
                <a:prstClr val="white"/>
              </a:solidFill>
              <a:latin typeface="Georgia" panose="02040502050405020303" pitchFamily="18" charset="0"/>
              <a:cs typeface="Arial" panose="020B0604020202020204" pitchFamily="34" charset="0"/>
            </a:endParaRPr>
          </a:p>
          <a:p>
            <a:pPr marL="285750" indent="-285750" fontAlgn="base">
              <a:spcBef>
                <a:spcPct val="0"/>
              </a:spcBef>
              <a:spcAft>
                <a:spcPts val="300"/>
              </a:spcAft>
              <a:buFont typeface="Arial" panose="020B0604020202020204" pitchFamily="34" charset="0"/>
              <a:buChar char="•"/>
              <a:tabLst>
                <a:tab pos="228600" algn="l"/>
                <a:tab pos="2171700" algn="l"/>
                <a:tab pos="2489200" algn="l"/>
              </a:tabLst>
            </a:pPr>
            <a:r>
              <a:rPr lang="ru-RU" altLang="zh-CN" sz="1400" dirty="0">
                <a:solidFill>
                  <a:prstClr val="white"/>
                </a:solidFill>
                <a:latin typeface="Georgia" panose="02040502050405020303" pitchFamily="18" charset="0"/>
                <a:cs typeface="Arial" panose="020B0604020202020204" pitchFamily="34" charset="0"/>
              </a:rPr>
              <a:t>Достигнут более высокий показатель клинической эффективности, чем при применении лоперамида</a:t>
            </a:r>
            <a:endParaRPr lang="en-US" altLang="zh-CN" sz="1400" dirty="0">
              <a:solidFill>
                <a:prstClr val="white"/>
              </a:solidFill>
              <a:latin typeface="Georgia" panose="02040502050405020303" pitchFamily="18" charset="0"/>
              <a:cs typeface="Arial" panose="020B0604020202020204" pitchFamily="34" charset="0"/>
            </a:endParaRPr>
          </a:p>
          <a:p>
            <a:pPr marL="285750" indent="-285750" fontAlgn="base">
              <a:spcBef>
                <a:spcPct val="0"/>
              </a:spcBef>
              <a:spcAft>
                <a:spcPts val="300"/>
              </a:spcAft>
              <a:buFont typeface="Arial" panose="020B0604020202020204" pitchFamily="34" charset="0"/>
              <a:buChar char="•"/>
              <a:tabLst>
                <a:tab pos="228600" algn="l"/>
                <a:tab pos="2171700" algn="l"/>
                <a:tab pos="2489200" algn="l"/>
              </a:tabLst>
            </a:pPr>
            <a:r>
              <a:rPr lang="ru-RU" altLang="zh-CN" sz="1400" dirty="0">
                <a:solidFill>
                  <a:prstClr val="white"/>
                </a:solidFill>
                <a:latin typeface="Georgia" panose="02040502050405020303" pitchFamily="18" charset="0"/>
                <a:cs typeface="Arial" panose="020B0604020202020204" pitchFamily="34" charset="0"/>
              </a:rPr>
              <a:t>Нежелательные явления</a:t>
            </a:r>
            <a:r>
              <a:rPr lang="en-US" altLang="zh-CN" sz="1400" dirty="0">
                <a:solidFill>
                  <a:prstClr val="white"/>
                </a:solidFill>
                <a:latin typeface="Georgia" panose="02040502050405020303" pitchFamily="18" charset="0"/>
                <a:cs typeface="Arial" panose="020B0604020202020204" pitchFamily="34" charset="0"/>
              </a:rPr>
              <a:t>: </a:t>
            </a:r>
            <a:r>
              <a:rPr lang="ru-RU" altLang="zh-CN" sz="1400" dirty="0">
                <a:solidFill>
                  <a:prstClr val="white"/>
                </a:solidFill>
                <a:latin typeface="Georgia" panose="02040502050405020303" pitchFamily="18" charset="0"/>
                <a:cs typeface="Arial" panose="020B0604020202020204" pitchFamily="34" charset="0"/>
              </a:rPr>
              <a:t>меньшая вероятность запора и более быстрое разрешение вздутия живота и боли</a:t>
            </a:r>
            <a:endParaRPr lang="en-US" altLang="zh-CN" sz="1400" dirty="0">
              <a:solidFill>
                <a:prstClr val="white"/>
              </a:solidFill>
              <a:latin typeface="Georgia" panose="02040502050405020303" pitchFamily="18" charset="0"/>
              <a:cs typeface="Arial" panose="020B0604020202020204" pitchFamily="34" charset="0"/>
            </a:endParaRPr>
          </a:p>
        </p:txBody>
      </p:sp>
      <p:sp>
        <p:nvSpPr>
          <p:cNvPr id="2" name="Slide Number Placeholder 1"/>
          <p:cNvSpPr>
            <a:spLocks noGrp="1"/>
          </p:cNvSpPr>
          <p:nvPr>
            <p:ph type="sldNum" sz="quarter" idx="12"/>
          </p:nvPr>
        </p:nvSpPr>
        <p:spPr>
          <a:xfrm>
            <a:off x="4595569" y="0"/>
            <a:ext cx="1332156" cy="365125"/>
          </a:xfrm>
        </p:spPr>
        <p:txBody>
          <a:bodyPr/>
          <a:lstStyle/>
          <a:p>
            <a:fld id="{A2885E78-1F86-4A3D-9EE1-B0103B1CEF15}" type="slidenum">
              <a:rPr lang="en-US" smtClean="0">
                <a:solidFill>
                  <a:srgbClr val="000000"/>
                </a:solidFill>
              </a:rPr>
              <a:pPr/>
              <a:t>42</a:t>
            </a:fld>
            <a:endParaRPr lang="en-US" dirty="0">
              <a:solidFill>
                <a:srgbClr val="000000"/>
              </a:solidFill>
            </a:endParaRPr>
          </a:p>
        </p:txBody>
      </p:sp>
      <p:sp>
        <p:nvSpPr>
          <p:cNvPr id="11" name="TextBox 10"/>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284672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a:xfrm>
            <a:off x="341312" y="228600"/>
            <a:ext cx="8154988" cy="927100"/>
          </a:xfrm>
        </p:spPr>
        <p:txBody>
          <a:bodyPr>
            <a:normAutofit fontScale="90000"/>
          </a:bodyPr>
          <a:lstStyle/>
          <a:p>
            <a:r>
              <a:rPr lang="ru-RU" altLang="de-DE" sz="2000" b="1" dirty="0">
                <a:solidFill>
                  <a:srgbClr val="0070C0"/>
                </a:solidFill>
                <a:latin typeface="Georgia" panose="02040502050405020303" pitchFamily="18" charset="0"/>
              </a:rPr>
              <a:t>СРАВНЕНИЕ РАЦЕКАДОТРИЛА И ЛОПЕРАМИДА </a:t>
            </a:r>
            <a:r>
              <a:rPr lang="ru-RU" altLang="de-DE" sz="2000" b="1" dirty="0" smtClean="0">
                <a:solidFill>
                  <a:srgbClr val="0070C0"/>
                </a:solidFill>
                <a:latin typeface="Georgia" panose="02040502050405020303" pitchFamily="18" charset="0"/>
              </a:rPr>
              <a:t>В ТЕРАПИИ ОСТРОЙ </a:t>
            </a:r>
            <a:r>
              <a:rPr lang="ru-RU" altLang="de-DE" sz="2000" b="1" dirty="0">
                <a:solidFill>
                  <a:srgbClr val="0070C0"/>
                </a:solidFill>
                <a:latin typeface="Georgia" panose="02040502050405020303" pitchFamily="18" charset="0"/>
              </a:rPr>
              <a:t>ДИАРЕИ У ВЗРОСЛЫХ</a:t>
            </a:r>
            <a:r>
              <a:rPr lang="en-GB" altLang="de-DE" sz="2000" b="1" dirty="0">
                <a:solidFill>
                  <a:srgbClr val="0070C0"/>
                </a:solidFill>
                <a:latin typeface="Georgia" panose="02040502050405020303" pitchFamily="18" charset="0"/>
              </a:rPr>
              <a:t>: Wang </a:t>
            </a:r>
            <a:r>
              <a:rPr lang="en-GB" altLang="de-DE" sz="2000" b="1" i="1" dirty="0">
                <a:solidFill>
                  <a:srgbClr val="0070C0"/>
                </a:solidFill>
                <a:latin typeface="Georgia" panose="02040502050405020303" pitchFamily="18" charset="0"/>
              </a:rPr>
              <a:t>et al., </a:t>
            </a:r>
            <a:r>
              <a:rPr lang="en-GB" altLang="de-DE" sz="2000" b="1" dirty="0">
                <a:solidFill>
                  <a:srgbClr val="0070C0"/>
                </a:solidFill>
                <a:latin typeface="Georgia" panose="02040502050405020303" pitchFamily="18" charset="0"/>
              </a:rPr>
              <a:t>2005</a:t>
            </a:r>
          </a:p>
        </p:txBody>
      </p:sp>
      <p:sp>
        <p:nvSpPr>
          <p:cNvPr id="120835" name="TextBox 18"/>
          <p:cNvSpPr txBox="1">
            <a:spLocks noChangeArrowheads="1"/>
          </p:cNvSpPr>
          <p:nvPr/>
        </p:nvSpPr>
        <p:spPr bwMode="auto">
          <a:xfrm>
            <a:off x="441325" y="6629400"/>
            <a:ext cx="40544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de-DE" sz="900" dirty="0">
                <a:solidFill>
                  <a:schemeClr val="bg1"/>
                </a:solidFill>
                <a:latin typeface="Georgia" panose="02040502050405020303" pitchFamily="18" charset="0"/>
              </a:rPr>
              <a:t>1.	Wang HH, et al. </a:t>
            </a:r>
            <a:r>
              <a:rPr lang="en-GB" altLang="de-DE" sz="900" i="1" dirty="0">
                <a:solidFill>
                  <a:schemeClr val="bg1"/>
                </a:solidFill>
                <a:latin typeface="Georgia" panose="02040502050405020303" pitchFamily="18" charset="0"/>
              </a:rPr>
              <a:t>World J Gastroenterol. </a:t>
            </a:r>
            <a:r>
              <a:rPr lang="en-GB" altLang="de-DE" sz="900" dirty="0">
                <a:solidFill>
                  <a:schemeClr val="bg1"/>
                </a:solidFill>
                <a:latin typeface="Georgia" panose="02040502050405020303" pitchFamily="18" charset="0"/>
              </a:rPr>
              <a:t>2005;11(10):1540-1543.</a:t>
            </a:r>
          </a:p>
        </p:txBody>
      </p:sp>
      <p:sp>
        <p:nvSpPr>
          <p:cNvPr id="19" name="Rounded Rectangle 18"/>
          <p:cNvSpPr/>
          <p:nvPr/>
        </p:nvSpPr>
        <p:spPr>
          <a:xfrm>
            <a:off x="444500" y="2152076"/>
            <a:ext cx="2400300" cy="3653188"/>
          </a:xfrm>
          <a:prstGeom prst="roundRect">
            <a:avLst>
              <a:gd name="adj" fmla="val 7597"/>
            </a:avLst>
          </a:prstGeom>
          <a:ln/>
        </p:spPr>
        <p:style>
          <a:lnRef idx="0">
            <a:schemeClr val="accent1"/>
          </a:lnRef>
          <a:fillRef idx="3">
            <a:schemeClr val="accent1"/>
          </a:fillRef>
          <a:effectRef idx="3">
            <a:schemeClr val="accent1"/>
          </a:effectRef>
          <a:fontRef idx="minor">
            <a:schemeClr val="lt1"/>
          </a:fontRef>
        </p:style>
        <p:txBody>
          <a:bodyPr lIns="144000" tIns="164793" rIns="144000" bIns="164793" anchor="ctr"/>
          <a:lstStyle/>
          <a:p>
            <a:pPr defTabSz="800100" fontAlgn="base">
              <a:lnSpc>
                <a:spcPct val="90000"/>
              </a:lnSpc>
              <a:spcBef>
                <a:spcPct val="0"/>
              </a:spcBef>
              <a:spcAft>
                <a:spcPct val="35000"/>
              </a:spcAft>
              <a:defRPr/>
            </a:pPr>
            <a:r>
              <a:rPr lang="ru-RU" sz="1400" b="1" dirty="0">
                <a:solidFill>
                  <a:srgbClr val="FFFFFF"/>
                </a:solidFill>
                <a:latin typeface="Georgia" panose="02040502050405020303" pitchFamily="18" charset="0"/>
                <a:cs typeface="Arial" charset="0"/>
              </a:rPr>
              <a:t>ДИЗАЙН ИССЛЕДОВАНИЯ</a:t>
            </a:r>
          </a:p>
          <a:p>
            <a:pPr defTabSz="800100" fontAlgn="base">
              <a:lnSpc>
                <a:spcPct val="90000"/>
              </a:lnSpc>
              <a:spcBef>
                <a:spcPct val="0"/>
              </a:spcBef>
              <a:spcAft>
                <a:spcPct val="35000"/>
              </a:spcAft>
              <a:defRPr/>
            </a:pPr>
            <a:endParaRPr lang="en-GB" dirty="0">
              <a:solidFill>
                <a:srgbClr val="FFFFFF"/>
              </a:solidFill>
              <a:latin typeface="Georgia" panose="02040502050405020303" pitchFamily="18" charset="0"/>
              <a:cs typeface="Arial" charset="0"/>
            </a:endParaRPr>
          </a:p>
          <a:p>
            <a:pPr defTabSz="800100" fontAlgn="base">
              <a:lnSpc>
                <a:spcPct val="90000"/>
              </a:lnSpc>
              <a:spcBef>
                <a:spcPct val="0"/>
              </a:spcBef>
              <a:spcAft>
                <a:spcPct val="35000"/>
              </a:spcAft>
              <a:defRPr/>
            </a:pPr>
            <a:r>
              <a:rPr lang="ru-RU" sz="1600" dirty="0">
                <a:solidFill>
                  <a:srgbClr val="FFFFFF"/>
                </a:solidFill>
                <a:latin typeface="Georgia" panose="02040502050405020303" pitchFamily="18" charset="0"/>
                <a:cs typeface="Arial" charset="0"/>
              </a:rPr>
              <a:t>Двухцентровое, рандомизированное, простое слепое, контролируемое исследование в параллельных группах</a:t>
            </a:r>
          </a:p>
        </p:txBody>
      </p:sp>
      <p:sp>
        <p:nvSpPr>
          <p:cNvPr id="20" name="Rounded Rectangle 19"/>
          <p:cNvSpPr/>
          <p:nvPr/>
        </p:nvSpPr>
        <p:spPr bwMode="auto">
          <a:xfrm>
            <a:off x="5695950" y="2595563"/>
            <a:ext cx="2954338" cy="544512"/>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50000"/>
              </a:spcBef>
              <a:spcAft>
                <a:spcPct val="50000"/>
              </a:spcAft>
              <a:defRPr/>
            </a:pPr>
            <a:r>
              <a:rPr lang="ru-RU" sz="1600" dirty="0">
                <a:solidFill>
                  <a:srgbClr val="000000"/>
                </a:solidFill>
                <a:latin typeface="Georgia" panose="02040502050405020303" pitchFamily="18" charset="0"/>
                <a:cs typeface="Arial" pitchFamily="34" charset="0"/>
              </a:rPr>
              <a:t>100 мг Рацекадотрила</a:t>
            </a:r>
          </a:p>
        </p:txBody>
      </p:sp>
      <p:sp>
        <p:nvSpPr>
          <p:cNvPr id="21" name="TextBox 20"/>
          <p:cNvSpPr txBox="1"/>
          <p:nvPr/>
        </p:nvSpPr>
        <p:spPr>
          <a:xfrm>
            <a:off x="3217863" y="2346325"/>
            <a:ext cx="1857375" cy="409575"/>
          </a:xfrm>
          <a:prstGeom prst="roundRect">
            <a:avLst/>
          </a:prstGeom>
          <a:solidFill>
            <a:schemeClr val="accent1">
              <a:lumMod val="40000"/>
              <a:lumOff val="60000"/>
            </a:schemeClr>
          </a:solidFill>
        </p:spPr>
        <p:txBody>
          <a:bodyPr>
            <a:spAutoFit/>
          </a:bodyPr>
          <a:lstStyle/>
          <a:p>
            <a:pPr algn="ctr" fontAlgn="base">
              <a:spcBef>
                <a:spcPct val="0"/>
              </a:spcBef>
              <a:spcAft>
                <a:spcPct val="0"/>
              </a:spcAft>
              <a:defRPr/>
            </a:pPr>
            <a:r>
              <a:rPr lang="ru-RU" dirty="0">
                <a:solidFill>
                  <a:srgbClr val="000000"/>
                </a:solidFill>
                <a:latin typeface="Georgia" panose="02040502050405020303" pitchFamily="18" charset="0"/>
                <a:cs typeface="Arial" pitchFamily="34" charset="0"/>
              </a:rPr>
              <a:t>Пациенты</a:t>
            </a:r>
          </a:p>
        </p:txBody>
      </p:sp>
      <p:sp>
        <p:nvSpPr>
          <p:cNvPr id="22" name="Oval 38"/>
          <p:cNvSpPr>
            <a:spLocks noChangeArrowheads="1"/>
          </p:cNvSpPr>
          <p:nvPr/>
        </p:nvSpPr>
        <p:spPr bwMode="auto">
          <a:xfrm>
            <a:off x="3771900" y="2865438"/>
            <a:ext cx="747713"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31</a:t>
            </a:r>
          </a:p>
        </p:txBody>
      </p:sp>
      <p:sp>
        <p:nvSpPr>
          <p:cNvPr id="23" name="Oval 40"/>
          <p:cNvSpPr>
            <a:spLocks noChangeArrowheads="1"/>
          </p:cNvSpPr>
          <p:nvPr/>
        </p:nvSpPr>
        <p:spPr bwMode="auto">
          <a:xfrm>
            <a:off x="3817938" y="5041900"/>
            <a:ext cx="654050"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31</a:t>
            </a:r>
          </a:p>
        </p:txBody>
      </p:sp>
      <p:sp>
        <p:nvSpPr>
          <p:cNvPr id="24" name="Rounded Rectangle 23"/>
          <p:cNvSpPr/>
          <p:nvPr/>
        </p:nvSpPr>
        <p:spPr bwMode="auto">
          <a:xfrm>
            <a:off x="5695950" y="4699000"/>
            <a:ext cx="2900363" cy="544513"/>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50000"/>
              </a:spcBef>
              <a:spcAft>
                <a:spcPct val="50000"/>
              </a:spcAft>
              <a:defRPr/>
            </a:pPr>
            <a:r>
              <a:rPr lang="ru-RU" sz="1600" dirty="0">
                <a:solidFill>
                  <a:srgbClr val="000000"/>
                </a:solidFill>
                <a:latin typeface="Georgia" panose="02040502050405020303" pitchFamily="18" charset="0"/>
                <a:cs typeface="Arial" pitchFamily="34" charset="0"/>
              </a:rPr>
              <a:t>2,0 мг Лоперамида</a:t>
            </a:r>
          </a:p>
        </p:txBody>
      </p:sp>
      <p:sp>
        <p:nvSpPr>
          <p:cNvPr id="25" name="TextBox 24"/>
          <p:cNvSpPr txBox="1"/>
          <p:nvPr/>
        </p:nvSpPr>
        <p:spPr>
          <a:xfrm>
            <a:off x="3138488" y="3259535"/>
            <a:ext cx="5357812" cy="1321594"/>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marL="228600" lvl="1" indent="-228600" fontAlgn="base">
              <a:spcBef>
                <a:spcPct val="0"/>
              </a:spcBef>
              <a:spcAft>
                <a:spcPts val="800"/>
              </a:spcAft>
              <a:buClr>
                <a:srgbClr val="014284"/>
              </a:buClr>
              <a:buSzPct val="110000"/>
              <a:buFont typeface="Wingdings" pitchFamily="2" charset="2"/>
              <a:buNone/>
              <a:defRPr/>
            </a:pPr>
            <a:r>
              <a:rPr lang="ru-RU" sz="1400" b="1" dirty="0">
                <a:solidFill>
                  <a:srgbClr val="FFFFFF"/>
                </a:solidFill>
                <a:latin typeface="Georgia" panose="02040502050405020303" pitchFamily="18" charset="0"/>
                <a:cs typeface="Times New Roman" pitchFamily="18" charset="0"/>
              </a:rPr>
              <a:t>КРИТЕРИИ ВКЛЮЧЕНИЯ</a:t>
            </a:r>
          </a:p>
          <a:p>
            <a:pPr marL="228600" lvl="1" indent="-228600" fontAlgn="base">
              <a:spcBef>
                <a:spcPct val="0"/>
              </a:spcBef>
              <a:spcAft>
                <a:spcPts val="800"/>
              </a:spcAft>
              <a:buClr>
                <a:srgbClr val="FFFFFF"/>
              </a:buClr>
              <a:buSzPct val="110000"/>
              <a:buFont typeface="Arial" charset="0"/>
              <a:buChar char="•"/>
              <a:defRPr/>
            </a:pPr>
            <a:r>
              <a:rPr lang="ru-RU" sz="1400" dirty="0">
                <a:solidFill>
                  <a:srgbClr val="FFFFFF"/>
                </a:solidFill>
                <a:latin typeface="Georgia" panose="02040502050405020303" pitchFamily="18" charset="0"/>
                <a:cs typeface="Times New Roman" pitchFamily="18" charset="0"/>
              </a:rPr>
              <a:t>Возраст: Взрослые старше 18 лет.</a:t>
            </a:r>
          </a:p>
          <a:p>
            <a:pPr marL="228600" lvl="1" indent="-228600" fontAlgn="base">
              <a:spcBef>
                <a:spcPct val="0"/>
              </a:spcBef>
              <a:spcAft>
                <a:spcPts val="800"/>
              </a:spcAft>
              <a:buClr>
                <a:srgbClr val="FFFFFF"/>
              </a:buClr>
              <a:buSzPct val="110000"/>
              <a:buFont typeface="Arial" charset="0"/>
              <a:buChar char="•"/>
              <a:defRPr/>
            </a:pPr>
            <a:r>
              <a:rPr lang="ru-RU" sz="1400" dirty="0">
                <a:solidFill>
                  <a:srgbClr val="FFFFFF"/>
                </a:solidFill>
                <a:latin typeface="Georgia" panose="02040502050405020303" pitchFamily="18" charset="0"/>
                <a:cs typeface="Times New Roman" pitchFamily="18" charset="0"/>
              </a:rPr>
              <a:t>Диарея предположительно инфекционной природы, продолжительностью менее 5 дней, ≥ 3 дефекаций с водянистым стулом в течение 24 часов</a:t>
            </a:r>
          </a:p>
        </p:txBody>
      </p:sp>
      <p:sp>
        <p:nvSpPr>
          <p:cNvPr id="26" name="TextBox 25"/>
          <p:cNvSpPr txBox="1"/>
          <p:nvPr/>
        </p:nvSpPr>
        <p:spPr>
          <a:xfrm>
            <a:off x="436728" y="1248877"/>
            <a:ext cx="8270544"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base">
              <a:spcBef>
                <a:spcPct val="0"/>
              </a:spcBef>
              <a:spcAft>
                <a:spcPct val="0"/>
              </a:spcAft>
              <a:tabLst>
                <a:tab pos="88900" algn="l"/>
                <a:tab pos="3302000" algn="l"/>
                <a:tab pos="5372100" algn="l"/>
              </a:tabLst>
            </a:pPr>
            <a:r>
              <a:rPr lang="ru-RU" altLang="zh-CN" sz="1600" b="1" dirty="0">
                <a:solidFill>
                  <a:srgbClr val="FFFFFF"/>
                </a:solidFill>
                <a:latin typeface="Georgia" panose="02040502050405020303" pitchFamily="18" charset="0"/>
                <a:cs typeface="Arial" panose="020B0604020202020204" pitchFamily="34" charset="0"/>
              </a:rPr>
              <a:t>ЦЕЛЬ ИССЛЕДОВАНИЯ</a:t>
            </a:r>
            <a:endParaRPr lang="en-US" altLang="zh-CN" sz="1600" b="1" dirty="0">
              <a:solidFill>
                <a:srgbClr val="FFFFFF"/>
              </a:solidFill>
              <a:latin typeface="Georgia" panose="02040502050405020303" pitchFamily="18" charset="0"/>
              <a:cs typeface="Arial" panose="020B0604020202020204" pitchFamily="34" charset="0"/>
            </a:endParaRPr>
          </a:p>
          <a:p>
            <a:pPr fontAlgn="base">
              <a:spcBef>
                <a:spcPct val="0"/>
              </a:spcBef>
              <a:spcAft>
                <a:spcPct val="0"/>
              </a:spcAft>
            </a:pPr>
            <a:r>
              <a:rPr lang="ru-RU" sz="1600" dirty="0">
                <a:solidFill>
                  <a:prstClr val="white"/>
                </a:solidFill>
                <a:latin typeface="Georgia" panose="02040502050405020303" pitchFamily="18" charset="0"/>
                <a:cs typeface="Arial" panose="020B0604020202020204" pitchFamily="34" charset="0"/>
              </a:rPr>
              <a:t>Изучить эффективность, переносимость и безопасность рацекадотрила по сравнению с лоперамидом при лечении острой диареи у взрослых</a:t>
            </a:r>
            <a:endParaRPr lang="en-US" altLang="zh-CN" sz="1600" dirty="0">
              <a:solidFill>
                <a:srgbClr val="FFFFFF"/>
              </a:solidFill>
              <a:latin typeface="Georgia" panose="02040502050405020303" pitchFamily="18" charset="0"/>
              <a:cs typeface="Arial" panose="020B0604020202020204" pitchFamily="34" charset="0"/>
            </a:endParaRPr>
          </a:p>
        </p:txBody>
      </p:sp>
      <p:sp>
        <p:nvSpPr>
          <p:cNvPr id="27" name="TextBox 26"/>
          <p:cNvSpPr txBox="1"/>
          <p:nvPr/>
        </p:nvSpPr>
        <p:spPr>
          <a:xfrm>
            <a:off x="3217863" y="5434013"/>
            <a:ext cx="1857375" cy="407987"/>
          </a:xfrm>
          <a:prstGeom prst="roundRect">
            <a:avLst/>
          </a:prstGeom>
          <a:solidFill>
            <a:schemeClr val="accent1">
              <a:lumMod val="40000"/>
              <a:lumOff val="60000"/>
            </a:schemeClr>
          </a:solidFill>
        </p:spPr>
        <p:txBody>
          <a:bodyPr>
            <a:spAutoFit/>
          </a:bodyPr>
          <a:lstStyle/>
          <a:p>
            <a:pPr algn="ctr" fontAlgn="base">
              <a:spcBef>
                <a:spcPct val="0"/>
              </a:spcBef>
              <a:spcAft>
                <a:spcPct val="0"/>
              </a:spcAft>
              <a:defRPr/>
            </a:pPr>
            <a:r>
              <a:rPr lang="ru-RU" dirty="0">
                <a:solidFill>
                  <a:srgbClr val="000000"/>
                </a:solidFill>
                <a:latin typeface="Georgia" panose="02040502050405020303" pitchFamily="18" charset="0"/>
                <a:cs typeface="Arial" pitchFamily="34" charset="0"/>
              </a:rPr>
              <a:t>Всего</a:t>
            </a:r>
            <a:r>
              <a:rPr lang="en-GB" dirty="0">
                <a:solidFill>
                  <a:srgbClr val="000000"/>
                </a:solidFill>
                <a:latin typeface="Georgia" panose="02040502050405020303" pitchFamily="18" charset="0"/>
                <a:cs typeface="Arial" pitchFamily="34" charset="0"/>
              </a:rPr>
              <a:t>: 62</a:t>
            </a:r>
          </a:p>
        </p:txBody>
      </p:sp>
      <p:cxnSp>
        <p:nvCxnSpPr>
          <p:cNvPr id="28" name="Straight Arrow Connector 27"/>
          <p:cNvCxnSpPr/>
          <p:nvPr/>
        </p:nvCxnSpPr>
        <p:spPr bwMode="auto">
          <a:xfrm>
            <a:off x="2844800" y="2824163"/>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cxnSp>
        <p:nvCxnSpPr>
          <p:cNvPr id="29" name="Straight Arrow Connector 28"/>
          <p:cNvCxnSpPr/>
          <p:nvPr/>
        </p:nvCxnSpPr>
        <p:spPr bwMode="auto">
          <a:xfrm>
            <a:off x="2844800" y="4975225"/>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sp>
        <p:nvSpPr>
          <p:cNvPr id="2" name="Slide Number Placeholder 1"/>
          <p:cNvSpPr>
            <a:spLocks noGrp="1"/>
          </p:cNvSpPr>
          <p:nvPr>
            <p:ph type="sldNum" sz="quarter" idx="12"/>
          </p:nvPr>
        </p:nvSpPr>
        <p:spPr>
          <a:xfrm>
            <a:off x="4495800" y="0"/>
            <a:ext cx="1332156" cy="365125"/>
          </a:xfrm>
        </p:spPr>
        <p:txBody>
          <a:bodyPr/>
          <a:lstStyle/>
          <a:p>
            <a:fld id="{A2885E78-1F86-4A3D-9EE1-B0103B1CEF15}" type="slidenum">
              <a:rPr lang="en-US" smtClean="0">
                <a:solidFill>
                  <a:srgbClr val="000000"/>
                </a:solidFill>
              </a:rPr>
              <a:pPr/>
              <a:t>43</a:t>
            </a:fld>
            <a:endParaRPr lang="en-US" dirty="0">
              <a:solidFill>
                <a:srgbClr val="000000"/>
              </a:solidFill>
            </a:endParaRPr>
          </a:p>
        </p:txBody>
      </p:sp>
      <p:sp>
        <p:nvSpPr>
          <p:cNvPr id="16" name="TextBox 15"/>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799018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endParaRPr lang="en-GB" altLang="de-DE" sz="1800" dirty="0">
              <a:solidFill>
                <a:srgbClr val="000000"/>
              </a:solidFill>
            </a:endParaRPr>
          </a:p>
        </p:txBody>
      </p:sp>
      <p:sp>
        <p:nvSpPr>
          <p:cNvPr id="121882" name="TextBox 7"/>
          <p:cNvSpPr txBox="1">
            <a:spLocks noChangeArrowheads="1"/>
          </p:cNvSpPr>
          <p:nvPr/>
        </p:nvSpPr>
        <p:spPr bwMode="auto">
          <a:xfrm>
            <a:off x="410728" y="6699019"/>
            <a:ext cx="44926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de-DE" sz="900" dirty="0" smtClean="0">
                <a:solidFill>
                  <a:schemeClr val="bg1"/>
                </a:solidFill>
              </a:rPr>
              <a:t>Wang </a:t>
            </a:r>
            <a:r>
              <a:rPr lang="en-GB" altLang="de-DE" sz="900" dirty="0">
                <a:solidFill>
                  <a:schemeClr val="bg1"/>
                </a:solidFill>
              </a:rPr>
              <a:t>HH, et al. </a:t>
            </a:r>
            <a:r>
              <a:rPr lang="en-GB" altLang="de-DE" sz="900" i="1" dirty="0">
                <a:solidFill>
                  <a:schemeClr val="bg1"/>
                </a:solidFill>
              </a:rPr>
              <a:t>World J Gastroenterol. </a:t>
            </a:r>
            <a:r>
              <a:rPr lang="en-GB" altLang="de-DE" sz="900" dirty="0">
                <a:solidFill>
                  <a:schemeClr val="bg1"/>
                </a:solidFill>
              </a:rPr>
              <a:t>2005;11(10):1540-1543.</a:t>
            </a:r>
          </a:p>
        </p:txBody>
      </p:sp>
      <p:grpSp>
        <p:nvGrpSpPr>
          <p:cNvPr id="121883" name="Group 8"/>
          <p:cNvGrpSpPr>
            <a:grpSpLocks/>
          </p:cNvGrpSpPr>
          <p:nvPr/>
        </p:nvGrpSpPr>
        <p:grpSpPr bwMode="auto">
          <a:xfrm>
            <a:off x="2051720" y="1679912"/>
            <a:ext cx="4777385" cy="2558713"/>
            <a:chOff x="1928042" y="1467044"/>
            <a:chExt cx="4779348" cy="2558168"/>
          </a:xfrm>
        </p:grpSpPr>
        <p:sp>
          <p:nvSpPr>
            <p:cNvPr id="121886" name="TextBox 107"/>
            <p:cNvSpPr txBox="1">
              <a:spLocks noChangeArrowheads="1"/>
            </p:cNvSpPr>
            <p:nvPr/>
          </p:nvSpPr>
          <p:spPr bwMode="auto">
            <a:xfrm rot="16200000">
              <a:off x="1318536" y="2492282"/>
              <a:ext cx="1773238" cy="55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sz="1200" b="1" dirty="0">
                  <a:solidFill>
                    <a:srgbClr val="000000"/>
                  </a:solidFill>
                </a:rPr>
                <a:t>Средняя продолжительность диареи (часы)</a:t>
              </a:r>
            </a:p>
          </p:txBody>
        </p:sp>
        <p:cxnSp>
          <p:nvCxnSpPr>
            <p:cNvPr id="121887" name="Straight Connector 2"/>
            <p:cNvCxnSpPr>
              <a:cxnSpLocks noChangeShapeType="1"/>
            </p:cNvCxnSpPr>
            <p:nvPr/>
          </p:nvCxnSpPr>
          <p:spPr bwMode="auto">
            <a:xfrm>
              <a:off x="2787650" y="1778000"/>
              <a:ext cx="0" cy="20066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888" name="Straight Connector 4"/>
            <p:cNvCxnSpPr>
              <a:cxnSpLocks noChangeShapeType="1"/>
            </p:cNvCxnSpPr>
            <p:nvPr/>
          </p:nvCxnSpPr>
          <p:spPr bwMode="auto">
            <a:xfrm>
              <a:off x="2787650" y="3778250"/>
              <a:ext cx="296545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889" name="Straight Connector 12"/>
            <p:cNvCxnSpPr>
              <a:cxnSpLocks noChangeShapeType="1"/>
            </p:cNvCxnSpPr>
            <p:nvPr/>
          </p:nvCxnSpPr>
          <p:spPr bwMode="auto">
            <a:xfrm>
              <a:off x="2714498" y="178435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890" name="Straight Connector 16"/>
            <p:cNvCxnSpPr>
              <a:cxnSpLocks noChangeShapeType="1"/>
            </p:cNvCxnSpPr>
            <p:nvPr/>
          </p:nvCxnSpPr>
          <p:spPr bwMode="auto">
            <a:xfrm>
              <a:off x="2714498" y="198755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891" name="Straight Connector 17"/>
            <p:cNvCxnSpPr>
              <a:cxnSpLocks noChangeShapeType="1"/>
            </p:cNvCxnSpPr>
            <p:nvPr/>
          </p:nvCxnSpPr>
          <p:spPr bwMode="auto">
            <a:xfrm>
              <a:off x="2714498" y="218440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892" name="Straight Connector 18"/>
            <p:cNvCxnSpPr>
              <a:cxnSpLocks noChangeShapeType="1"/>
            </p:cNvCxnSpPr>
            <p:nvPr/>
          </p:nvCxnSpPr>
          <p:spPr bwMode="auto">
            <a:xfrm>
              <a:off x="2714498" y="2384425"/>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893" name="Straight Connector 19"/>
            <p:cNvCxnSpPr>
              <a:cxnSpLocks noChangeShapeType="1"/>
            </p:cNvCxnSpPr>
            <p:nvPr/>
          </p:nvCxnSpPr>
          <p:spPr bwMode="auto">
            <a:xfrm>
              <a:off x="2714498" y="258445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894" name="Straight Connector 20"/>
            <p:cNvCxnSpPr>
              <a:cxnSpLocks noChangeShapeType="1"/>
            </p:cNvCxnSpPr>
            <p:nvPr/>
          </p:nvCxnSpPr>
          <p:spPr bwMode="auto">
            <a:xfrm>
              <a:off x="2714498" y="2784475"/>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895" name="Straight Connector 21"/>
            <p:cNvCxnSpPr>
              <a:cxnSpLocks noChangeShapeType="1"/>
            </p:cNvCxnSpPr>
            <p:nvPr/>
          </p:nvCxnSpPr>
          <p:spPr bwMode="auto">
            <a:xfrm>
              <a:off x="2714498" y="2981325"/>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896" name="Straight Connector 22"/>
            <p:cNvCxnSpPr>
              <a:cxnSpLocks noChangeShapeType="1"/>
            </p:cNvCxnSpPr>
            <p:nvPr/>
          </p:nvCxnSpPr>
          <p:spPr bwMode="auto">
            <a:xfrm>
              <a:off x="2714498" y="318135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897" name="Straight Connector 23"/>
            <p:cNvCxnSpPr>
              <a:cxnSpLocks noChangeShapeType="1"/>
            </p:cNvCxnSpPr>
            <p:nvPr/>
          </p:nvCxnSpPr>
          <p:spPr bwMode="auto">
            <a:xfrm>
              <a:off x="2714498" y="3381375"/>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898" name="Straight Connector 24"/>
            <p:cNvCxnSpPr>
              <a:cxnSpLocks noChangeShapeType="1"/>
            </p:cNvCxnSpPr>
            <p:nvPr/>
          </p:nvCxnSpPr>
          <p:spPr bwMode="auto">
            <a:xfrm>
              <a:off x="2714498" y="358140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899" name="Straight Connector 25"/>
            <p:cNvCxnSpPr>
              <a:cxnSpLocks noChangeShapeType="1"/>
            </p:cNvCxnSpPr>
            <p:nvPr/>
          </p:nvCxnSpPr>
          <p:spPr bwMode="auto">
            <a:xfrm>
              <a:off x="2714498" y="3781425"/>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900" name="Straight Connector 26"/>
            <p:cNvCxnSpPr>
              <a:cxnSpLocks noChangeShapeType="1"/>
            </p:cNvCxnSpPr>
            <p:nvPr/>
          </p:nvCxnSpPr>
          <p:spPr bwMode="auto">
            <a:xfrm rot="-5400000">
              <a:off x="4246499" y="381635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1901" name="Straight Connector 27"/>
            <p:cNvCxnSpPr>
              <a:cxnSpLocks noChangeShapeType="1"/>
            </p:cNvCxnSpPr>
            <p:nvPr/>
          </p:nvCxnSpPr>
          <p:spPr bwMode="auto">
            <a:xfrm rot="-5400000">
              <a:off x="5715000" y="3816350"/>
              <a:ext cx="7315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21902" name="TextBox 31"/>
            <p:cNvSpPr txBox="1">
              <a:spLocks noChangeArrowheads="1"/>
            </p:cNvSpPr>
            <p:nvPr/>
          </p:nvSpPr>
          <p:spPr bwMode="auto">
            <a:xfrm>
              <a:off x="2604144" y="3707656"/>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0</a:t>
              </a:r>
              <a:endParaRPr lang="en-IN" altLang="de-DE" sz="1000" dirty="0">
                <a:solidFill>
                  <a:srgbClr val="000000"/>
                </a:solidFill>
              </a:endParaRPr>
            </a:p>
          </p:txBody>
        </p:sp>
        <p:sp>
          <p:nvSpPr>
            <p:cNvPr id="121903" name="TextBox 31"/>
            <p:cNvSpPr txBox="1">
              <a:spLocks noChangeArrowheads="1"/>
            </p:cNvSpPr>
            <p:nvPr/>
          </p:nvSpPr>
          <p:spPr bwMode="auto">
            <a:xfrm>
              <a:off x="2604144" y="3504456"/>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2</a:t>
              </a:r>
              <a:endParaRPr lang="en-IN" altLang="de-DE" sz="1000" dirty="0">
                <a:solidFill>
                  <a:srgbClr val="000000"/>
                </a:solidFill>
              </a:endParaRPr>
            </a:p>
          </p:txBody>
        </p:sp>
        <p:sp>
          <p:nvSpPr>
            <p:cNvPr id="121904" name="TextBox 32"/>
            <p:cNvSpPr txBox="1">
              <a:spLocks noChangeArrowheads="1"/>
            </p:cNvSpPr>
            <p:nvPr/>
          </p:nvSpPr>
          <p:spPr bwMode="auto">
            <a:xfrm>
              <a:off x="2604144" y="3301256"/>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4</a:t>
              </a:r>
              <a:endParaRPr lang="en-IN" altLang="de-DE" sz="1000" dirty="0">
                <a:solidFill>
                  <a:srgbClr val="000000"/>
                </a:solidFill>
              </a:endParaRPr>
            </a:p>
          </p:txBody>
        </p:sp>
        <p:sp>
          <p:nvSpPr>
            <p:cNvPr id="121905" name="TextBox 33"/>
            <p:cNvSpPr txBox="1">
              <a:spLocks noChangeArrowheads="1"/>
            </p:cNvSpPr>
            <p:nvPr/>
          </p:nvSpPr>
          <p:spPr bwMode="auto">
            <a:xfrm>
              <a:off x="2604144" y="3104406"/>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6</a:t>
              </a:r>
              <a:endParaRPr lang="en-IN" altLang="de-DE" sz="1000" dirty="0">
                <a:solidFill>
                  <a:srgbClr val="000000"/>
                </a:solidFill>
              </a:endParaRPr>
            </a:p>
          </p:txBody>
        </p:sp>
        <p:sp>
          <p:nvSpPr>
            <p:cNvPr id="121906" name="TextBox 34"/>
            <p:cNvSpPr txBox="1">
              <a:spLocks noChangeArrowheads="1"/>
            </p:cNvSpPr>
            <p:nvPr/>
          </p:nvSpPr>
          <p:spPr bwMode="auto">
            <a:xfrm>
              <a:off x="2604144" y="290438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8</a:t>
              </a:r>
              <a:endParaRPr lang="en-IN" altLang="de-DE" sz="1000" dirty="0">
                <a:solidFill>
                  <a:srgbClr val="000000"/>
                </a:solidFill>
              </a:endParaRPr>
            </a:p>
          </p:txBody>
        </p:sp>
        <p:sp>
          <p:nvSpPr>
            <p:cNvPr id="121907" name="TextBox 35"/>
            <p:cNvSpPr txBox="1">
              <a:spLocks noChangeArrowheads="1"/>
            </p:cNvSpPr>
            <p:nvPr/>
          </p:nvSpPr>
          <p:spPr bwMode="auto">
            <a:xfrm>
              <a:off x="2533612" y="270753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10</a:t>
              </a:r>
              <a:endParaRPr lang="en-IN" altLang="de-DE" sz="1000" dirty="0">
                <a:solidFill>
                  <a:srgbClr val="000000"/>
                </a:solidFill>
              </a:endParaRPr>
            </a:p>
          </p:txBody>
        </p:sp>
        <p:sp>
          <p:nvSpPr>
            <p:cNvPr id="121908" name="TextBox 36"/>
            <p:cNvSpPr txBox="1">
              <a:spLocks noChangeArrowheads="1"/>
            </p:cNvSpPr>
            <p:nvPr/>
          </p:nvSpPr>
          <p:spPr bwMode="auto">
            <a:xfrm>
              <a:off x="2533612" y="250750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12</a:t>
              </a:r>
              <a:endParaRPr lang="en-IN" altLang="de-DE" sz="1000" dirty="0">
                <a:solidFill>
                  <a:srgbClr val="000000"/>
                </a:solidFill>
              </a:endParaRPr>
            </a:p>
          </p:txBody>
        </p:sp>
        <p:sp>
          <p:nvSpPr>
            <p:cNvPr id="121909" name="TextBox 37"/>
            <p:cNvSpPr txBox="1">
              <a:spLocks noChangeArrowheads="1"/>
            </p:cNvSpPr>
            <p:nvPr/>
          </p:nvSpPr>
          <p:spPr bwMode="auto">
            <a:xfrm>
              <a:off x="2533612" y="230748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14</a:t>
              </a:r>
              <a:endParaRPr lang="en-IN" altLang="de-DE" sz="1000" dirty="0">
                <a:solidFill>
                  <a:srgbClr val="000000"/>
                </a:solidFill>
              </a:endParaRPr>
            </a:p>
          </p:txBody>
        </p:sp>
        <p:sp>
          <p:nvSpPr>
            <p:cNvPr id="121910" name="TextBox 38"/>
            <p:cNvSpPr txBox="1">
              <a:spLocks noChangeArrowheads="1"/>
            </p:cNvSpPr>
            <p:nvPr/>
          </p:nvSpPr>
          <p:spPr bwMode="auto">
            <a:xfrm>
              <a:off x="2533612" y="210745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16</a:t>
              </a:r>
              <a:endParaRPr lang="en-IN" altLang="de-DE" sz="1000" dirty="0">
                <a:solidFill>
                  <a:srgbClr val="000000"/>
                </a:solidFill>
              </a:endParaRPr>
            </a:p>
          </p:txBody>
        </p:sp>
        <p:sp>
          <p:nvSpPr>
            <p:cNvPr id="121911" name="TextBox 39"/>
            <p:cNvSpPr txBox="1">
              <a:spLocks noChangeArrowheads="1"/>
            </p:cNvSpPr>
            <p:nvPr/>
          </p:nvSpPr>
          <p:spPr bwMode="auto">
            <a:xfrm>
              <a:off x="2533612" y="191060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18</a:t>
              </a:r>
              <a:endParaRPr lang="en-IN" altLang="de-DE" sz="1000" dirty="0">
                <a:solidFill>
                  <a:srgbClr val="000000"/>
                </a:solidFill>
              </a:endParaRPr>
            </a:p>
          </p:txBody>
        </p:sp>
        <p:sp>
          <p:nvSpPr>
            <p:cNvPr id="121912" name="TextBox 40"/>
            <p:cNvSpPr txBox="1">
              <a:spLocks noChangeArrowheads="1"/>
            </p:cNvSpPr>
            <p:nvPr/>
          </p:nvSpPr>
          <p:spPr bwMode="auto">
            <a:xfrm>
              <a:off x="2533612" y="171058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dirty="0">
                  <a:solidFill>
                    <a:srgbClr val="000000"/>
                  </a:solidFill>
                </a:rPr>
                <a:t>20</a:t>
              </a:r>
              <a:endParaRPr lang="en-IN" altLang="de-DE" sz="1000" dirty="0">
                <a:solidFill>
                  <a:srgbClr val="000000"/>
                </a:solidFill>
              </a:endParaRPr>
            </a:p>
          </p:txBody>
        </p:sp>
        <p:sp>
          <p:nvSpPr>
            <p:cNvPr id="121913" name="TextBox 31"/>
            <p:cNvSpPr txBox="1">
              <a:spLocks noChangeArrowheads="1"/>
            </p:cNvSpPr>
            <p:nvPr/>
          </p:nvSpPr>
          <p:spPr bwMode="auto">
            <a:xfrm>
              <a:off x="3458178" y="3840550"/>
              <a:ext cx="232499" cy="1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200" b="1" dirty="0">
                  <a:solidFill>
                    <a:srgbClr val="000000"/>
                  </a:solidFill>
                </a:rPr>
                <a:t>ITT</a:t>
              </a:r>
              <a:endParaRPr lang="en-IN" altLang="de-DE" sz="1200" b="1" dirty="0">
                <a:solidFill>
                  <a:srgbClr val="000000"/>
                </a:solidFill>
              </a:endParaRPr>
            </a:p>
          </p:txBody>
        </p:sp>
        <p:sp>
          <p:nvSpPr>
            <p:cNvPr id="121914" name="TextBox 31"/>
            <p:cNvSpPr txBox="1">
              <a:spLocks noChangeArrowheads="1"/>
            </p:cNvSpPr>
            <p:nvPr/>
          </p:nvSpPr>
          <p:spPr bwMode="auto">
            <a:xfrm>
              <a:off x="4933254" y="3837172"/>
              <a:ext cx="205240" cy="1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de-DE" sz="1200" b="1" dirty="0">
                  <a:solidFill>
                    <a:srgbClr val="000000"/>
                  </a:solidFill>
                </a:rPr>
                <a:t>PP</a:t>
              </a:r>
              <a:endParaRPr lang="en-IN" altLang="de-DE" sz="1200" b="1" dirty="0">
                <a:solidFill>
                  <a:srgbClr val="000000"/>
                </a:solidFill>
              </a:endParaRPr>
            </a:p>
          </p:txBody>
        </p:sp>
        <p:sp>
          <p:nvSpPr>
            <p:cNvPr id="121915" name="Rectangle 43"/>
            <p:cNvSpPr>
              <a:spLocks noChangeArrowheads="1"/>
            </p:cNvSpPr>
            <p:nvPr/>
          </p:nvSpPr>
          <p:spPr bwMode="auto">
            <a:xfrm>
              <a:off x="3139741" y="1835895"/>
              <a:ext cx="409909" cy="1936006"/>
            </a:xfrm>
            <a:prstGeom prst="rect">
              <a:avLst/>
            </a:prstGeom>
            <a:solidFill>
              <a:srgbClr val="00B050"/>
            </a:solidFill>
            <a:ln w="12700" algn="ctr">
              <a:solidFill>
                <a:schemeClr val="accent1"/>
              </a:solidFill>
              <a:round/>
              <a:headEnd/>
              <a:tailEnd/>
            </a:ln>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50000"/>
                </a:spcBef>
                <a:spcAft>
                  <a:spcPct val="50000"/>
                </a:spcAft>
              </a:pPr>
              <a:endParaRPr lang="de-DE" altLang="de-DE" sz="2200" dirty="0">
                <a:solidFill>
                  <a:srgbClr val="000000"/>
                </a:solidFill>
              </a:endParaRPr>
            </a:p>
          </p:txBody>
        </p:sp>
        <p:sp>
          <p:nvSpPr>
            <p:cNvPr id="121916" name="Rectangle 44"/>
            <p:cNvSpPr>
              <a:spLocks noChangeArrowheads="1"/>
            </p:cNvSpPr>
            <p:nvPr/>
          </p:nvSpPr>
          <p:spPr bwMode="auto">
            <a:xfrm>
              <a:off x="3557517" y="2474909"/>
              <a:ext cx="420758" cy="1303444"/>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50000"/>
                </a:spcBef>
                <a:spcAft>
                  <a:spcPct val="50000"/>
                </a:spcAft>
              </a:pPr>
              <a:endParaRPr lang="de-DE" altLang="de-DE" sz="1800" dirty="0">
                <a:solidFill>
                  <a:srgbClr val="000000"/>
                </a:solidFill>
              </a:endParaRPr>
            </a:p>
          </p:txBody>
        </p:sp>
        <p:sp>
          <p:nvSpPr>
            <p:cNvPr id="121917" name="Rectangle 45"/>
            <p:cNvSpPr>
              <a:spLocks noChangeArrowheads="1"/>
            </p:cNvSpPr>
            <p:nvPr/>
          </p:nvSpPr>
          <p:spPr bwMode="auto">
            <a:xfrm>
              <a:off x="4606591" y="1864469"/>
              <a:ext cx="409909" cy="1907432"/>
            </a:xfrm>
            <a:prstGeom prst="rect">
              <a:avLst/>
            </a:prstGeom>
            <a:solidFill>
              <a:srgbClr val="00B050"/>
            </a:solidFill>
            <a:ln w="12700" algn="ctr">
              <a:solidFill>
                <a:schemeClr val="accent1"/>
              </a:solidFill>
              <a:round/>
              <a:headEnd/>
              <a:tailEnd/>
            </a:ln>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50000"/>
                </a:spcBef>
                <a:spcAft>
                  <a:spcPct val="50000"/>
                </a:spcAft>
              </a:pPr>
              <a:endParaRPr lang="de-DE" altLang="de-DE" sz="2200" dirty="0">
                <a:solidFill>
                  <a:srgbClr val="000000"/>
                </a:solidFill>
              </a:endParaRPr>
            </a:p>
          </p:txBody>
        </p:sp>
        <p:sp>
          <p:nvSpPr>
            <p:cNvPr id="121918" name="Rectangle 46"/>
            <p:cNvSpPr>
              <a:spLocks noChangeArrowheads="1"/>
            </p:cNvSpPr>
            <p:nvPr/>
          </p:nvSpPr>
          <p:spPr bwMode="auto">
            <a:xfrm>
              <a:off x="5024367" y="2474909"/>
              <a:ext cx="420758" cy="130344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50000"/>
                </a:spcBef>
                <a:spcAft>
                  <a:spcPct val="50000"/>
                </a:spcAft>
              </a:pPr>
              <a:endParaRPr lang="de-DE" altLang="de-DE" sz="1800" dirty="0">
                <a:solidFill>
                  <a:srgbClr val="000000"/>
                </a:solidFill>
              </a:endParaRPr>
            </a:p>
          </p:txBody>
        </p:sp>
        <p:sp>
          <p:nvSpPr>
            <p:cNvPr id="121919" name="TextBox 47"/>
            <p:cNvSpPr txBox="1">
              <a:spLocks noChangeArrowheads="1"/>
            </p:cNvSpPr>
            <p:nvPr/>
          </p:nvSpPr>
          <p:spPr bwMode="auto">
            <a:xfrm>
              <a:off x="3278020" y="1628874"/>
              <a:ext cx="61875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i="1" dirty="0">
                  <a:solidFill>
                    <a:srgbClr val="000000"/>
                  </a:solidFill>
                </a:rPr>
                <a:t>P</a:t>
              </a:r>
              <a:r>
                <a:rPr lang="en-US" altLang="de-DE" sz="1000" dirty="0">
                  <a:solidFill>
                    <a:srgbClr val="000000"/>
                  </a:solidFill>
                </a:rPr>
                <a:t> = 0,2301</a:t>
              </a:r>
              <a:endParaRPr lang="en-IN" altLang="de-DE" sz="1000" dirty="0">
                <a:solidFill>
                  <a:srgbClr val="000000"/>
                </a:solidFill>
              </a:endParaRPr>
            </a:p>
          </p:txBody>
        </p:sp>
        <p:sp>
          <p:nvSpPr>
            <p:cNvPr id="121920" name="TextBox 48"/>
            <p:cNvSpPr txBox="1">
              <a:spLocks noChangeArrowheads="1"/>
            </p:cNvSpPr>
            <p:nvPr/>
          </p:nvSpPr>
          <p:spPr bwMode="auto">
            <a:xfrm>
              <a:off x="4706866" y="1628890"/>
              <a:ext cx="619013" cy="15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fontAlgn="base" hangingPunct="1">
                <a:spcBef>
                  <a:spcPct val="0"/>
                </a:spcBef>
                <a:spcAft>
                  <a:spcPct val="0"/>
                </a:spcAft>
              </a:pPr>
              <a:r>
                <a:rPr lang="en-US" altLang="de-DE" sz="1000" i="1" dirty="0">
                  <a:solidFill>
                    <a:srgbClr val="000000"/>
                  </a:solidFill>
                </a:rPr>
                <a:t>P</a:t>
              </a:r>
              <a:r>
                <a:rPr lang="en-US" altLang="de-DE" sz="1000" dirty="0">
                  <a:solidFill>
                    <a:srgbClr val="000000"/>
                  </a:solidFill>
                </a:rPr>
                <a:t> = 0,3704</a:t>
              </a:r>
              <a:endParaRPr lang="en-IN" altLang="de-DE" sz="1000" dirty="0">
                <a:solidFill>
                  <a:srgbClr val="000000"/>
                </a:solidFill>
              </a:endParaRPr>
            </a:p>
          </p:txBody>
        </p:sp>
        <p:sp>
          <p:nvSpPr>
            <p:cNvPr id="121921" name="Rectangle 49"/>
            <p:cNvSpPr>
              <a:spLocks noChangeArrowheads="1"/>
            </p:cNvSpPr>
            <p:nvPr/>
          </p:nvSpPr>
          <p:spPr bwMode="auto">
            <a:xfrm>
              <a:off x="5663162" y="1505551"/>
              <a:ext cx="109728" cy="91440"/>
            </a:xfrm>
            <a:prstGeom prst="rect">
              <a:avLst/>
            </a:prstGeom>
            <a:solidFill>
              <a:srgbClr val="00CCFF"/>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50000"/>
                </a:spcBef>
                <a:spcAft>
                  <a:spcPct val="50000"/>
                </a:spcAft>
              </a:pPr>
              <a:endParaRPr lang="de-DE" altLang="de-DE" sz="2200" dirty="0">
                <a:solidFill>
                  <a:srgbClr val="000000"/>
                </a:solidFill>
              </a:endParaRPr>
            </a:p>
          </p:txBody>
        </p:sp>
        <p:sp>
          <p:nvSpPr>
            <p:cNvPr id="121922" name="Rectangle 50"/>
            <p:cNvSpPr>
              <a:spLocks noChangeArrowheads="1"/>
            </p:cNvSpPr>
            <p:nvPr/>
          </p:nvSpPr>
          <p:spPr bwMode="auto">
            <a:xfrm>
              <a:off x="5658628" y="1724135"/>
              <a:ext cx="109728" cy="91440"/>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50000"/>
                </a:spcBef>
                <a:spcAft>
                  <a:spcPct val="50000"/>
                </a:spcAft>
              </a:pPr>
              <a:endParaRPr lang="de-DE" altLang="de-DE" sz="1800" dirty="0">
                <a:solidFill>
                  <a:srgbClr val="000000"/>
                </a:solidFill>
              </a:endParaRPr>
            </a:p>
          </p:txBody>
        </p:sp>
        <p:sp>
          <p:nvSpPr>
            <p:cNvPr id="121923" name="TextBox 51"/>
            <p:cNvSpPr txBox="1">
              <a:spLocks noChangeArrowheads="1"/>
            </p:cNvSpPr>
            <p:nvPr/>
          </p:nvSpPr>
          <p:spPr bwMode="auto">
            <a:xfrm>
              <a:off x="5862260" y="1467044"/>
              <a:ext cx="845130" cy="15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tabLst>
                  <a:tab pos="5549900" algn="l"/>
                </a:tabLst>
              </a:pPr>
              <a:r>
                <a:rPr lang="ru-RU" altLang="zh-CN" sz="1000" dirty="0">
                  <a:solidFill>
                    <a:srgbClr val="000000"/>
                  </a:solidFill>
                </a:rPr>
                <a:t>Рацекадотрил</a:t>
              </a:r>
              <a:endParaRPr lang="en-US" altLang="zh-CN" sz="1000" dirty="0">
                <a:solidFill>
                  <a:srgbClr val="000000"/>
                </a:solidFill>
              </a:endParaRPr>
            </a:p>
          </p:txBody>
        </p:sp>
        <p:sp>
          <p:nvSpPr>
            <p:cNvPr id="121924" name="TextBox 52"/>
            <p:cNvSpPr txBox="1">
              <a:spLocks noChangeArrowheads="1"/>
            </p:cNvSpPr>
            <p:nvPr/>
          </p:nvSpPr>
          <p:spPr bwMode="auto">
            <a:xfrm>
              <a:off x="5854640" y="1685627"/>
              <a:ext cx="668728" cy="15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pPr>
              <a:r>
                <a:rPr lang="ru-RU" altLang="zh-CN" sz="1000" dirty="0">
                  <a:solidFill>
                    <a:srgbClr val="000000"/>
                  </a:solidFill>
                </a:rPr>
                <a:t>Лоперамид</a:t>
              </a:r>
              <a:endParaRPr lang="en-US" altLang="zh-CN" sz="1000" dirty="0">
                <a:solidFill>
                  <a:srgbClr val="000000"/>
                </a:solidFill>
              </a:endParaRPr>
            </a:p>
          </p:txBody>
        </p:sp>
      </p:grpSp>
      <p:sp>
        <p:nvSpPr>
          <p:cNvPr id="121884" name="Title 1"/>
          <p:cNvSpPr>
            <a:spLocks noGrp="1"/>
          </p:cNvSpPr>
          <p:nvPr>
            <p:ph type="title" idx="4294967295"/>
          </p:nvPr>
        </p:nvSpPr>
        <p:spPr>
          <a:xfrm>
            <a:off x="410728" y="11130"/>
            <a:ext cx="7226300" cy="927100"/>
          </a:xfrm>
        </p:spPr>
        <p:txBody>
          <a:bodyPr>
            <a:normAutofit/>
          </a:bodyPr>
          <a:lstStyle/>
          <a:p>
            <a:r>
              <a:rPr lang="en-GB" altLang="de-DE" sz="2800" b="1" dirty="0" smtClean="0">
                <a:solidFill>
                  <a:srgbClr val="0070C0"/>
                </a:solidFill>
                <a:latin typeface="Georgia" panose="02040502050405020303" pitchFamily="18" charset="0"/>
              </a:rPr>
              <a:t>Wang </a:t>
            </a:r>
            <a:r>
              <a:rPr lang="en-GB" altLang="de-DE" sz="2800" b="1" dirty="0">
                <a:solidFill>
                  <a:srgbClr val="0070C0"/>
                </a:solidFill>
                <a:latin typeface="Georgia" panose="02040502050405020303" pitchFamily="18" charset="0"/>
              </a:rPr>
              <a:t>et al., 2005</a:t>
            </a:r>
            <a:endParaRPr lang="en-IN" altLang="de-DE" sz="2800" b="1" dirty="0">
              <a:solidFill>
                <a:srgbClr val="0070C0"/>
              </a:solidFill>
              <a:latin typeface="Georgia" panose="02040502050405020303" pitchFamily="18" charset="0"/>
            </a:endParaRPr>
          </a:p>
        </p:txBody>
      </p:sp>
      <p:sp>
        <p:nvSpPr>
          <p:cNvPr id="121885" name="TextBox 46"/>
          <p:cNvSpPr txBox="1">
            <a:spLocks noChangeArrowheads="1"/>
          </p:cNvSpPr>
          <p:nvPr/>
        </p:nvSpPr>
        <p:spPr bwMode="auto">
          <a:xfrm>
            <a:off x="595915" y="5728514"/>
            <a:ext cx="52107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ru-RU" altLang="de-DE" sz="900" dirty="0">
                <a:solidFill>
                  <a:srgbClr val="000000"/>
                </a:solidFill>
              </a:rPr>
              <a:t>ITT = Группа пациентов, получавших исследуемое лечение</a:t>
            </a:r>
          </a:p>
          <a:p>
            <a:pPr eaLnBrk="1" fontAlgn="base" hangingPunct="1">
              <a:spcBef>
                <a:spcPct val="0"/>
              </a:spcBef>
              <a:spcAft>
                <a:spcPct val="0"/>
              </a:spcAft>
            </a:pPr>
            <a:r>
              <a:rPr lang="ru-RU" altLang="de-DE" sz="900" dirty="0">
                <a:solidFill>
                  <a:srgbClr val="000000"/>
                </a:solidFill>
              </a:rPr>
              <a:t>PP = Группа пациентов, получавших лечение по протоколу</a:t>
            </a:r>
          </a:p>
        </p:txBody>
      </p:sp>
      <p:graphicFrame>
        <p:nvGraphicFramePr>
          <p:cNvPr id="47" name="表格 4"/>
          <p:cNvGraphicFramePr>
            <a:graphicFrameLocks noGrp="1"/>
          </p:cNvGraphicFramePr>
          <p:nvPr>
            <p:extLst>
              <p:ext uri="{D42A27DB-BD31-4B8C-83A1-F6EECF244321}">
                <p14:modId xmlns:p14="http://schemas.microsoft.com/office/powerpoint/2010/main" val="2878130648"/>
              </p:ext>
            </p:extLst>
          </p:nvPr>
        </p:nvGraphicFramePr>
        <p:xfrm>
          <a:off x="943420" y="4403327"/>
          <a:ext cx="7257288" cy="1188720"/>
        </p:xfrm>
        <a:graphic>
          <a:graphicData uri="http://schemas.openxmlformats.org/drawingml/2006/table">
            <a:tbl>
              <a:tblPr>
                <a:tableStyleId>{BC89EF96-8CEA-46FF-86C4-4CE0E7609802}</a:tableStyleId>
              </a:tblPr>
              <a:tblGrid>
                <a:gridCol w="1900388">
                  <a:extLst>
                    <a:ext uri="{9D8B030D-6E8A-4147-A177-3AD203B41FA5}">
                      <a16:colId xmlns="" xmlns:a16="http://schemas.microsoft.com/office/drawing/2014/main" val="20000"/>
                    </a:ext>
                  </a:extLst>
                </a:gridCol>
                <a:gridCol w="1339225">
                  <a:extLst>
                    <a:ext uri="{9D8B030D-6E8A-4147-A177-3AD203B41FA5}">
                      <a16:colId xmlns="" xmlns:a16="http://schemas.microsoft.com/office/drawing/2014/main" val="20001"/>
                    </a:ext>
                  </a:extLst>
                </a:gridCol>
                <a:gridCol w="1339225">
                  <a:extLst>
                    <a:ext uri="{9D8B030D-6E8A-4147-A177-3AD203B41FA5}">
                      <a16:colId xmlns="" xmlns:a16="http://schemas.microsoft.com/office/drawing/2014/main" val="20002"/>
                    </a:ext>
                  </a:extLst>
                </a:gridCol>
                <a:gridCol w="1339225">
                  <a:extLst>
                    <a:ext uri="{9D8B030D-6E8A-4147-A177-3AD203B41FA5}">
                      <a16:colId xmlns="" xmlns:a16="http://schemas.microsoft.com/office/drawing/2014/main" val="20003"/>
                    </a:ext>
                  </a:extLst>
                </a:gridCol>
                <a:gridCol w="1339225">
                  <a:extLst>
                    <a:ext uri="{9D8B030D-6E8A-4147-A177-3AD203B41FA5}">
                      <a16:colId xmlns="" xmlns:a16="http://schemas.microsoft.com/office/drawing/2014/main" val="20004"/>
                    </a:ext>
                  </a:extLst>
                </a:gridCol>
              </a:tblGrid>
              <a:tr h="271684">
                <a:tc rowSpan="2">
                  <a:txBody>
                    <a:bodyPr/>
                    <a:lstStyle/>
                    <a:p>
                      <a:pPr algn="l"/>
                      <a:r>
                        <a:rPr lang="ru-RU" altLang="zh-CN" sz="1200" dirty="0">
                          <a:solidFill>
                            <a:schemeClr val="bg1"/>
                          </a:solidFill>
                          <a:latin typeface="Georgia" panose="02040502050405020303" pitchFamily="18" charset="0"/>
                        </a:rPr>
                        <a:t>Критерии</a:t>
                      </a:r>
                      <a:endParaRPr lang="zh-CN" altLang="en-US" sz="1200" b="1" dirty="0">
                        <a:solidFill>
                          <a:schemeClr val="bg1"/>
                        </a:solidFill>
                        <a:latin typeface="Georgia" panose="02040502050405020303" pitchFamily="18" charset="0"/>
                        <a:cs typeface="Arial" panose="020B0604020202020204" pitchFamily="34" charset="0"/>
                      </a:endParaRPr>
                    </a:p>
                  </a:txBody>
                  <a:tcPr anchor="ctr">
                    <a:solidFill>
                      <a:schemeClr val="accent1"/>
                    </a:solidFill>
                  </a:tcPr>
                </a:tc>
                <a:tc gridSpan="2">
                  <a:txBody>
                    <a:bodyPr/>
                    <a:lstStyle/>
                    <a:p>
                      <a:pPr algn="ctr"/>
                      <a:r>
                        <a:rPr lang="ru-RU" altLang="zh-CN" sz="1200" dirty="0">
                          <a:solidFill>
                            <a:schemeClr val="bg1"/>
                          </a:solidFill>
                          <a:latin typeface="Georgia" panose="02040502050405020303" pitchFamily="18" charset="0"/>
                        </a:rPr>
                        <a:t>Анализ </a:t>
                      </a:r>
                      <a:r>
                        <a:rPr lang="en-US" altLang="zh-CN" sz="1200" dirty="0">
                          <a:solidFill>
                            <a:schemeClr val="bg1"/>
                          </a:solidFill>
                          <a:latin typeface="Georgia" panose="02040502050405020303" pitchFamily="18" charset="0"/>
                        </a:rPr>
                        <a:t>ITT</a:t>
                      </a:r>
                      <a:endParaRPr lang="zh-CN" altLang="en-US" sz="1200" b="1" dirty="0">
                        <a:solidFill>
                          <a:schemeClr val="bg1"/>
                        </a:solidFill>
                        <a:latin typeface="Georgia" panose="02040502050405020303" pitchFamily="18" charset="0"/>
                        <a:cs typeface="Arial" panose="020B0604020202020204" pitchFamily="34" charset="0"/>
                      </a:endParaRPr>
                    </a:p>
                  </a:txBody>
                  <a:tcPr anchor="ctr">
                    <a:solidFill>
                      <a:schemeClr val="accent1"/>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2A8DBA"/>
                    </a:solidFill>
                  </a:tcPr>
                </a:tc>
                <a:tc gridSpan="2">
                  <a:txBody>
                    <a:bodyPr/>
                    <a:lstStyle/>
                    <a:p>
                      <a:pPr algn="ctr"/>
                      <a:r>
                        <a:rPr lang="ru-RU" altLang="zh-CN" sz="1200" dirty="0">
                          <a:solidFill>
                            <a:schemeClr val="bg1"/>
                          </a:solidFill>
                          <a:latin typeface="Georgia" panose="02040502050405020303" pitchFamily="18" charset="0"/>
                        </a:rPr>
                        <a:t>Анализ </a:t>
                      </a:r>
                      <a:r>
                        <a:rPr lang="en-US" altLang="zh-CN" sz="1200" dirty="0">
                          <a:solidFill>
                            <a:schemeClr val="bg1"/>
                          </a:solidFill>
                          <a:latin typeface="Georgia" panose="02040502050405020303" pitchFamily="18" charset="0"/>
                        </a:rPr>
                        <a:t>PP</a:t>
                      </a:r>
                      <a:endParaRPr lang="zh-CN" altLang="en-US" sz="1200" b="1" dirty="0">
                        <a:solidFill>
                          <a:schemeClr val="bg1"/>
                        </a:solidFill>
                        <a:latin typeface="Georgia" panose="02040502050405020303" pitchFamily="18" charset="0"/>
                        <a:cs typeface="Arial" panose="020B0604020202020204" pitchFamily="34" charset="0"/>
                      </a:endParaRPr>
                    </a:p>
                  </a:txBody>
                  <a:tcPr anchor="ctr">
                    <a:solidFill>
                      <a:schemeClr val="accent1"/>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2A8DBA"/>
                    </a:solidFill>
                  </a:tcPr>
                </a:tc>
                <a:extLst>
                  <a:ext uri="{0D108BD9-81ED-4DB2-BD59-A6C34878D82A}">
                    <a16:rowId xmlns="" xmlns:a16="http://schemas.microsoft.com/office/drawing/2014/main" val="10000"/>
                  </a:ext>
                </a:extLst>
              </a:tr>
              <a:tr h="271684">
                <a:tc v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2" cap="flat" cmpd="sng" algn="ctr">
                      <a:solidFill>
                        <a:srgbClr val="FFFFFF"/>
                      </a:solidFill>
                      <a:prstDash val="solid"/>
                      <a:round/>
                      <a:headEnd type="none" w="med" len="med"/>
                      <a:tailEnd type="none" w="med" len="med"/>
                    </a:lnB>
                    <a:solidFill>
                      <a:srgbClr val="2A8DBA"/>
                    </a:solidFill>
                  </a:tcPr>
                </a:tc>
                <a:tc>
                  <a:txBody>
                    <a:bodyPr/>
                    <a:lstStyle/>
                    <a:p>
                      <a:pPr algn="ctr"/>
                      <a:r>
                        <a:rPr lang="ru-RU" altLang="zh-CN" sz="1200" dirty="0">
                          <a:latin typeface="Georgia" panose="02040502050405020303" pitchFamily="18" charset="0"/>
                        </a:rPr>
                        <a:t>Рацекадотрил</a:t>
                      </a:r>
                      <a:endParaRPr lang="zh-CN" altLang="en-US" sz="1200" b="1" dirty="0">
                        <a:solidFill>
                          <a:srgbClr val="FFFFFF"/>
                        </a:solidFill>
                        <a:latin typeface="Georgia" panose="02040502050405020303" pitchFamily="18" charset="0"/>
                        <a:cs typeface="Arial" panose="020B0604020202020204" pitchFamily="34" charset="0"/>
                      </a:endParaRPr>
                    </a:p>
                  </a:txBody>
                  <a:tcPr anchor="ctr">
                    <a:solidFill>
                      <a:schemeClr val="accent1">
                        <a:lumMod val="20000"/>
                        <a:lumOff val="80000"/>
                      </a:schemeClr>
                    </a:solidFill>
                  </a:tcPr>
                </a:tc>
                <a:tc>
                  <a:txBody>
                    <a:bodyPr/>
                    <a:lstStyle/>
                    <a:p>
                      <a:pPr algn="ctr"/>
                      <a:r>
                        <a:rPr lang="ru-RU" altLang="zh-CN" sz="1200" dirty="0">
                          <a:latin typeface="Georgia" panose="02040502050405020303" pitchFamily="18" charset="0"/>
                        </a:rPr>
                        <a:t>Лоперамид</a:t>
                      </a:r>
                      <a:endParaRPr lang="zh-CN" altLang="en-US" sz="1200" b="1" dirty="0">
                        <a:solidFill>
                          <a:srgbClr val="FFFFFF"/>
                        </a:solidFill>
                        <a:latin typeface="Georgia" panose="02040502050405020303" pitchFamily="18" charset="0"/>
                        <a:cs typeface="Arial" panose="020B0604020202020204" pitchFamily="34" charset="0"/>
                      </a:endParaRPr>
                    </a:p>
                  </a:txBody>
                  <a:tcPr anchor="ctr">
                    <a:solidFill>
                      <a:schemeClr val="accent1">
                        <a:lumMod val="20000"/>
                        <a:lumOff val="80000"/>
                      </a:schemeClr>
                    </a:solidFill>
                  </a:tcPr>
                </a:tc>
                <a:tc>
                  <a:txBody>
                    <a:bodyPr/>
                    <a:lstStyle/>
                    <a:p>
                      <a:pPr algn="ctr"/>
                      <a:r>
                        <a:rPr lang="ru-RU" altLang="zh-CN" sz="1200" dirty="0">
                          <a:latin typeface="Georgia" panose="02040502050405020303" pitchFamily="18" charset="0"/>
                        </a:rPr>
                        <a:t>Рацекадотрил</a:t>
                      </a:r>
                      <a:endParaRPr lang="zh-CN" altLang="en-US" sz="1200" b="1" dirty="0">
                        <a:solidFill>
                          <a:srgbClr val="FFFFFF"/>
                        </a:solidFill>
                        <a:latin typeface="Georgia" panose="02040502050405020303" pitchFamily="18" charset="0"/>
                        <a:cs typeface="Arial" panose="020B0604020202020204" pitchFamily="34" charset="0"/>
                      </a:endParaRPr>
                    </a:p>
                  </a:txBody>
                  <a:tcPr anchor="ctr">
                    <a:solidFill>
                      <a:schemeClr val="accent1">
                        <a:lumMod val="20000"/>
                        <a:lumOff val="80000"/>
                      </a:schemeClr>
                    </a:solidFill>
                  </a:tcPr>
                </a:tc>
                <a:tc>
                  <a:txBody>
                    <a:bodyPr/>
                    <a:lstStyle/>
                    <a:p>
                      <a:pPr algn="ctr"/>
                      <a:r>
                        <a:rPr lang="ru-RU" altLang="zh-CN" sz="1200" dirty="0">
                          <a:latin typeface="Georgia" panose="02040502050405020303" pitchFamily="18" charset="0"/>
                        </a:rPr>
                        <a:t>Лоперамид</a:t>
                      </a:r>
                      <a:endParaRPr lang="zh-CN" altLang="en-US" sz="1200" b="1" dirty="0">
                        <a:solidFill>
                          <a:srgbClr val="FFFFFF"/>
                        </a:solidFill>
                        <a:latin typeface="Georgia" panose="02040502050405020303" pitchFamily="18" charset="0"/>
                        <a:cs typeface="Arial" panose="020B0604020202020204" pitchFamily="34" charset="0"/>
                      </a:endParaRPr>
                    </a:p>
                  </a:txBody>
                  <a:tcPr anchor="ctr">
                    <a:solidFill>
                      <a:schemeClr val="accent1">
                        <a:lumMod val="20000"/>
                        <a:lumOff val="80000"/>
                      </a:schemeClr>
                    </a:solidFill>
                  </a:tcPr>
                </a:tc>
                <a:extLst>
                  <a:ext uri="{0D108BD9-81ED-4DB2-BD59-A6C34878D82A}">
                    <a16:rowId xmlns="" xmlns:a16="http://schemas.microsoft.com/office/drawing/2014/main" val="10001"/>
                  </a:ext>
                </a:extLst>
              </a:tr>
              <a:tr h="570537">
                <a:tc>
                  <a:txBody>
                    <a:bodyPr/>
                    <a:lstStyle/>
                    <a:p>
                      <a:pPr algn="l"/>
                      <a:r>
                        <a:rPr lang="ru-RU" altLang="zh-CN" sz="1200" dirty="0">
                          <a:latin typeface="Georgia" panose="02040502050405020303" pitchFamily="18" charset="0"/>
                        </a:rPr>
                        <a:t>Средняя продолжительность диареи (часы</a:t>
                      </a:r>
                      <a:r>
                        <a:rPr lang="en-US" altLang="zh-CN" sz="1200" dirty="0">
                          <a:latin typeface="Georgia" panose="02040502050405020303" pitchFamily="18" charset="0"/>
                        </a:rPr>
                        <a:t>)</a:t>
                      </a:r>
                      <a:endParaRPr lang="zh-CN" altLang="en-US" sz="12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200" dirty="0">
                          <a:latin typeface="Georgia" panose="02040502050405020303" pitchFamily="18" charset="0"/>
                        </a:rPr>
                        <a:t>19,5 </a:t>
                      </a:r>
                      <a:r>
                        <a:rPr lang="ru-RU" altLang="zh-CN" sz="1200" dirty="0">
                          <a:latin typeface="Georgia" panose="02040502050405020303" pitchFamily="18" charset="0"/>
                        </a:rPr>
                        <a:t>ч</a:t>
                      </a:r>
                      <a:endParaRPr lang="zh-CN" altLang="en-US" sz="12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200" dirty="0">
                          <a:latin typeface="Georgia" panose="02040502050405020303" pitchFamily="18" charset="0"/>
                        </a:rPr>
                        <a:t>13,0</a:t>
                      </a:r>
                      <a:r>
                        <a:rPr lang="ru-RU" altLang="zh-CN" sz="1200" dirty="0">
                          <a:latin typeface="Georgia" panose="02040502050405020303" pitchFamily="18" charset="0"/>
                        </a:rPr>
                        <a:t> ч </a:t>
                      </a:r>
                      <a:endParaRPr lang="zh-CN" altLang="en-US" sz="12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200" dirty="0">
                          <a:latin typeface="Georgia" panose="02040502050405020303" pitchFamily="18" charset="0"/>
                        </a:rPr>
                        <a:t>19,0 </a:t>
                      </a:r>
                      <a:r>
                        <a:rPr lang="ru-RU" altLang="zh-CN" sz="1200" dirty="0">
                          <a:latin typeface="Georgia" panose="02040502050405020303" pitchFamily="18" charset="0"/>
                        </a:rPr>
                        <a:t>ч</a:t>
                      </a:r>
                      <a:endParaRPr lang="zh-CN" altLang="en-US" sz="1200" dirty="0">
                        <a:solidFill>
                          <a:srgbClr val="000000"/>
                        </a:solidFill>
                        <a:latin typeface="Georgia" panose="02040502050405020303" pitchFamily="18" charset="0"/>
                        <a:cs typeface="Arial" panose="020B0604020202020204" pitchFamily="34" charset="0"/>
                      </a:endParaRPr>
                    </a:p>
                  </a:txBody>
                  <a:tcPr anchor="ctr"/>
                </a:tc>
                <a:tc>
                  <a:txBody>
                    <a:bodyPr/>
                    <a:lstStyle/>
                    <a:p>
                      <a:pPr algn="ctr"/>
                      <a:r>
                        <a:rPr lang="en-US" altLang="zh-CN" sz="1200" dirty="0">
                          <a:latin typeface="Georgia" panose="02040502050405020303" pitchFamily="18" charset="0"/>
                        </a:rPr>
                        <a:t>13,0 </a:t>
                      </a:r>
                      <a:r>
                        <a:rPr lang="ru-RU" altLang="zh-CN" sz="1200" dirty="0">
                          <a:latin typeface="Georgia" panose="02040502050405020303" pitchFamily="18" charset="0"/>
                        </a:rPr>
                        <a:t>ч</a:t>
                      </a:r>
                      <a:endParaRPr lang="zh-CN" altLang="en-US" sz="1200" dirty="0">
                        <a:solidFill>
                          <a:srgbClr val="000000"/>
                        </a:solidFill>
                        <a:latin typeface="Georgia" panose="02040502050405020303" pitchFamily="18" charset="0"/>
                        <a:cs typeface="Arial" panose="020B0604020202020204" pitchFamily="34" charset="0"/>
                      </a:endParaRPr>
                    </a:p>
                  </a:txBody>
                  <a:tcPr anchor="ctr"/>
                </a:tc>
                <a:extLst>
                  <a:ext uri="{0D108BD9-81ED-4DB2-BD59-A6C34878D82A}">
                    <a16:rowId xmlns="" xmlns:a16="http://schemas.microsoft.com/office/drawing/2014/main" val="10002"/>
                  </a:ext>
                </a:extLst>
              </a:tr>
            </a:tbl>
          </a:graphicData>
        </a:graphic>
      </p:graphicFrame>
      <p:sp>
        <p:nvSpPr>
          <p:cNvPr id="2" name="Slide Number Placeholder 1"/>
          <p:cNvSpPr>
            <a:spLocks noGrp="1"/>
          </p:cNvSpPr>
          <p:nvPr>
            <p:ph type="sldNum" sz="quarter" idx="12"/>
          </p:nvPr>
        </p:nvSpPr>
        <p:spPr>
          <a:xfrm>
            <a:off x="4492198" y="0"/>
            <a:ext cx="1332156" cy="365125"/>
          </a:xfrm>
        </p:spPr>
        <p:txBody>
          <a:bodyPr/>
          <a:lstStyle/>
          <a:p>
            <a:fld id="{A2885E78-1F86-4A3D-9EE1-B0103B1CEF15}" type="slidenum">
              <a:rPr lang="en-US" smtClean="0">
                <a:solidFill>
                  <a:srgbClr val="000000"/>
                </a:solidFill>
              </a:rPr>
              <a:pPr/>
              <a:t>44</a:t>
            </a:fld>
            <a:endParaRPr lang="en-US" dirty="0">
              <a:solidFill>
                <a:srgbClr val="000000"/>
              </a:solidFill>
            </a:endParaRPr>
          </a:p>
        </p:txBody>
      </p:sp>
      <p:sp>
        <p:nvSpPr>
          <p:cNvPr id="48" name="TextBox 47"/>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5443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idx="4294967295"/>
          </p:nvPr>
        </p:nvSpPr>
        <p:spPr>
          <a:xfrm>
            <a:off x="436728" y="321777"/>
            <a:ext cx="8266112" cy="927100"/>
          </a:xfrm>
        </p:spPr>
        <p:txBody>
          <a:bodyPr>
            <a:normAutofit fontScale="90000"/>
          </a:bodyPr>
          <a:lstStyle/>
          <a:p>
            <a:r>
              <a:rPr lang="ru-RU" altLang="de-DE" sz="1800" b="1" dirty="0">
                <a:solidFill>
                  <a:srgbClr val="0070C0"/>
                </a:solidFill>
                <a:latin typeface="Georgia" panose="02040502050405020303" pitchFamily="18" charset="0"/>
              </a:rPr>
              <a:t>РЕЦЕКАДОТРИЛ ПО СРАВНЕНИЮ С ЛОПЕРАМИДОМ ПРИ ПРИМЕНЕНИИ У ЛИЦ СТАРШЕГО ВОЗРАСТА </a:t>
            </a:r>
            <a:r>
              <a:rPr lang="ru-RU" altLang="de-DE" sz="1800" b="1" dirty="0" smtClean="0">
                <a:solidFill>
                  <a:srgbClr val="0070C0"/>
                </a:solidFill>
                <a:latin typeface="Georgia" panose="02040502050405020303" pitchFamily="18" charset="0"/>
              </a:rPr>
              <a:t>С ОСТРОЙ ДИАРЕЕЙ, </a:t>
            </a:r>
            <a:r>
              <a:rPr lang="ru-RU" altLang="de-DE" sz="1800" b="1" dirty="0">
                <a:solidFill>
                  <a:srgbClr val="0070C0"/>
                </a:solidFill>
                <a:latin typeface="Georgia" panose="02040502050405020303" pitchFamily="18" charset="0"/>
              </a:rPr>
              <a:t>ПРОЖИВАЮЩИХ В ДОМАХ ПРЕСТАРЕЛЫХ</a:t>
            </a:r>
            <a:r>
              <a:rPr lang="en-GB" altLang="de-DE" sz="1800" b="1" dirty="0">
                <a:solidFill>
                  <a:srgbClr val="0070C0"/>
                </a:solidFill>
                <a:latin typeface="Georgia" panose="02040502050405020303" pitchFamily="18" charset="0"/>
              </a:rPr>
              <a:t>: Gallelli </a:t>
            </a:r>
            <a:r>
              <a:rPr lang="en-GB" altLang="de-DE" sz="1800" b="1" i="1" dirty="0">
                <a:solidFill>
                  <a:srgbClr val="0070C0"/>
                </a:solidFill>
                <a:latin typeface="Georgia" panose="02040502050405020303" pitchFamily="18" charset="0"/>
              </a:rPr>
              <a:t>et al., </a:t>
            </a:r>
            <a:r>
              <a:rPr lang="en-GB" altLang="de-DE" sz="1800" b="1" dirty="0">
                <a:solidFill>
                  <a:srgbClr val="0070C0"/>
                </a:solidFill>
                <a:latin typeface="Georgia" panose="02040502050405020303" pitchFamily="18" charset="0"/>
              </a:rPr>
              <a:t>2010</a:t>
            </a:r>
          </a:p>
        </p:txBody>
      </p:sp>
      <p:sp>
        <p:nvSpPr>
          <p:cNvPr id="123907" name="TextBox 18"/>
          <p:cNvSpPr txBox="1">
            <a:spLocks noChangeArrowheads="1"/>
          </p:cNvSpPr>
          <p:nvPr/>
        </p:nvSpPr>
        <p:spPr bwMode="auto">
          <a:xfrm>
            <a:off x="441325" y="6553200"/>
            <a:ext cx="65738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de-DE" sz="900" dirty="0" err="1" smtClean="0">
                <a:solidFill>
                  <a:schemeClr val="bg1"/>
                </a:solidFill>
                <a:latin typeface="Georgia" panose="02040502050405020303" pitchFamily="18" charset="0"/>
              </a:rPr>
              <a:t>Gallelli</a:t>
            </a:r>
            <a:r>
              <a:rPr lang="en-GB" altLang="de-DE" sz="900" dirty="0" smtClean="0">
                <a:solidFill>
                  <a:schemeClr val="bg1"/>
                </a:solidFill>
                <a:latin typeface="Georgia" panose="02040502050405020303" pitchFamily="18" charset="0"/>
              </a:rPr>
              <a:t> </a:t>
            </a:r>
            <a:r>
              <a:rPr lang="en-GB" altLang="de-DE" sz="900" dirty="0">
                <a:solidFill>
                  <a:schemeClr val="bg1"/>
                </a:solidFill>
                <a:latin typeface="Georgia" panose="02040502050405020303" pitchFamily="18" charset="0"/>
              </a:rPr>
              <a:t>L, et al. </a:t>
            </a:r>
            <a:r>
              <a:rPr lang="en-GB" altLang="de-DE" sz="900" i="1" dirty="0">
                <a:solidFill>
                  <a:schemeClr val="bg1"/>
                </a:solidFill>
                <a:latin typeface="Georgia" panose="02040502050405020303" pitchFamily="18" charset="0"/>
              </a:rPr>
              <a:t>Eur J Clin Pharmacol. </a:t>
            </a:r>
            <a:r>
              <a:rPr lang="en-GB" altLang="de-DE" sz="900" dirty="0">
                <a:solidFill>
                  <a:schemeClr val="bg1"/>
                </a:solidFill>
                <a:latin typeface="Georgia" panose="02040502050405020303" pitchFamily="18" charset="0"/>
              </a:rPr>
              <a:t>2009; 137-144.</a:t>
            </a:r>
          </a:p>
        </p:txBody>
      </p:sp>
      <p:sp>
        <p:nvSpPr>
          <p:cNvPr id="19" name="Rounded Rectangle 18"/>
          <p:cNvSpPr/>
          <p:nvPr/>
        </p:nvSpPr>
        <p:spPr>
          <a:xfrm>
            <a:off x="444500" y="2152076"/>
            <a:ext cx="2527300" cy="3653188"/>
          </a:xfrm>
          <a:prstGeom prst="roundRect">
            <a:avLst>
              <a:gd name="adj" fmla="val 7597"/>
            </a:avLst>
          </a:prstGeom>
          <a:ln/>
        </p:spPr>
        <p:style>
          <a:lnRef idx="0">
            <a:schemeClr val="accent1"/>
          </a:lnRef>
          <a:fillRef idx="3">
            <a:schemeClr val="accent1"/>
          </a:fillRef>
          <a:effectRef idx="3">
            <a:schemeClr val="accent1"/>
          </a:effectRef>
          <a:fontRef idx="minor">
            <a:schemeClr val="lt1"/>
          </a:fontRef>
        </p:style>
        <p:txBody>
          <a:bodyPr lIns="144000" tIns="164793" rIns="144000" bIns="164793" anchor="ctr"/>
          <a:lstStyle/>
          <a:p>
            <a:pPr defTabSz="800100" fontAlgn="base">
              <a:lnSpc>
                <a:spcPct val="90000"/>
              </a:lnSpc>
              <a:spcBef>
                <a:spcPct val="0"/>
              </a:spcBef>
              <a:spcAft>
                <a:spcPct val="35000"/>
              </a:spcAft>
              <a:defRPr/>
            </a:pPr>
            <a:r>
              <a:rPr lang="ru-RU" sz="1400" b="1" dirty="0">
                <a:solidFill>
                  <a:srgbClr val="FFFFFF"/>
                </a:solidFill>
                <a:latin typeface="Georgia" panose="02040502050405020303" pitchFamily="18" charset="0"/>
                <a:cs typeface="Arial" charset="0"/>
              </a:rPr>
              <a:t>ДИЗАЙН ИССЛЕДОВАНИЯ</a:t>
            </a:r>
            <a:endParaRPr lang="en-GB" sz="1400" b="1" dirty="0">
              <a:solidFill>
                <a:srgbClr val="FFFFFF"/>
              </a:solidFill>
              <a:latin typeface="Georgia" panose="02040502050405020303" pitchFamily="18" charset="0"/>
              <a:cs typeface="Arial" charset="0"/>
            </a:endParaRPr>
          </a:p>
          <a:p>
            <a:pPr defTabSz="800100" fontAlgn="base">
              <a:lnSpc>
                <a:spcPct val="90000"/>
              </a:lnSpc>
              <a:spcBef>
                <a:spcPct val="0"/>
              </a:spcBef>
              <a:spcAft>
                <a:spcPct val="35000"/>
              </a:spcAft>
              <a:defRPr/>
            </a:pPr>
            <a:endParaRPr lang="en-GB" dirty="0">
              <a:solidFill>
                <a:srgbClr val="FFFFFF"/>
              </a:solidFill>
              <a:latin typeface="Georgia" panose="02040502050405020303" pitchFamily="18" charset="0"/>
              <a:cs typeface="Arial" charset="0"/>
            </a:endParaRPr>
          </a:p>
          <a:p>
            <a:pPr defTabSz="800100" fontAlgn="base">
              <a:lnSpc>
                <a:spcPct val="90000"/>
              </a:lnSpc>
              <a:spcBef>
                <a:spcPct val="0"/>
              </a:spcBef>
              <a:spcAft>
                <a:spcPct val="35000"/>
              </a:spcAft>
              <a:defRPr/>
            </a:pPr>
            <a:r>
              <a:rPr lang="ru-RU" sz="1600" dirty="0">
                <a:solidFill>
                  <a:srgbClr val="FFFFFF"/>
                </a:solidFill>
                <a:latin typeface="Georgia" panose="02040502050405020303" pitchFamily="18" charset="0"/>
                <a:cs typeface="Arial" charset="0"/>
              </a:rPr>
              <a:t>Рандомизированное, проспективное, двойное слепое исследование в параллельных группах</a:t>
            </a:r>
          </a:p>
          <a:p>
            <a:pPr defTabSz="800100" fontAlgn="base">
              <a:lnSpc>
                <a:spcPct val="90000"/>
              </a:lnSpc>
              <a:spcBef>
                <a:spcPct val="0"/>
              </a:spcBef>
              <a:spcAft>
                <a:spcPct val="35000"/>
              </a:spcAft>
              <a:defRPr/>
            </a:pPr>
            <a:endParaRPr lang="en-IN" dirty="0">
              <a:solidFill>
                <a:srgbClr val="FFFFFF"/>
              </a:solidFill>
              <a:latin typeface="Georgia" panose="02040502050405020303" pitchFamily="18" charset="0"/>
              <a:cs typeface="Arial" charset="0"/>
            </a:endParaRPr>
          </a:p>
        </p:txBody>
      </p:sp>
      <p:sp>
        <p:nvSpPr>
          <p:cNvPr id="20" name="Rounded Rectangle 19"/>
          <p:cNvSpPr/>
          <p:nvPr/>
        </p:nvSpPr>
        <p:spPr bwMode="auto">
          <a:xfrm>
            <a:off x="5695950" y="2455863"/>
            <a:ext cx="2954338" cy="544512"/>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50000"/>
              </a:spcBef>
              <a:spcAft>
                <a:spcPct val="50000"/>
              </a:spcAft>
              <a:defRPr/>
            </a:pPr>
            <a:r>
              <a:rPr lang="ru-RU" sz="1600" dirty="0">
                <a:solidFill>
                  <a:srgbClr val="000000"/>
                </a:solidFill>
                <a:latin typeface="Georgia" panose="02040502050405020303" pitchFamily="18" charset="0"/>
                <a:cs typeface="Arial" pitchFamily="34" charset="0"/>
              </a:rPr>
              <a:t>100 мг Рацекадотрила</a:t>
            </a:r>
          </a:p>
        </p:txBody>
      </p:sp>
      <p:sp>
        <p:nvSpPr>
          <p:cNvPr id="21" name="TextBox 20"/>
          <p:cNvSpPr txBox="1"/>
          <p:nvPr/>
        </p:nvSpPr>
        <p:spPr>
          <a:xfrm>
            <a:off x="3217863" y="2206625"/>
            <a:ext cx="1857375" cy="409575"/>
          </a:xfrm>
          <a:prstGeom prst="roundRect">
            <a:avLst/>
          </a:prstGeom>
          <a:solidFill>
            <a:schemeClr val="accent1">
              <a:lumMod val="40000"/>
              <a:lumOff val="60000"/>
            </a:schemeClr>
          </a:solidFill>
        </p:spPr>
        <p:txBody>
          <a:bodyPr>
            <a:spAutoFit/>
          </a:bodyPr>
          <a:lstStyle/>
          <a:p>
            <a:pPr algn="ctr" fontAlgn="base">
              <a:spcBef>
                <a:spcPct val="0"/>
              </a:spcBef>
              <a:spcAft>
                <a:spcPct val="0"/>
              </a:spcAft>
              <a:defRPr/>
            </a:pPr>
            <a:r>
              <a:rPr lang="ru-RU" dirty="0">
                <a:solidFill>
                  <a:srgbClr val="000000"/>
                </a:solidFill>
                <a:latin typeface="Georgia" panose="02040502050405020303" pitchFamily="18" charset="0"/>
                <a:cs typeface="Arial" pitchFamily="34" charset="0"/>
              </a:rPr>
              <a:t>Пациенты</a:t>
            </a:r>
          </a:p>
        </p:txBody>
      </p:sp>
      <p:sp>
        <p:nvSpPr>
          <p:cNvPr id="22" name="Oval 38"/>
          <p:cNvSpPr>
            <a:spLocks noChangeArrowheads="1"/>
          </p:cNvSpPr>
          <p:nvPr/>
        </p:nvSpPr>
        <p:spPr bwMode="auto">
          <a:xfrm>
            <a:off x="3771900" y="2725738"/>
            <a:ext cx="747713"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30</a:t>
            </a:r>
          </a:p>
        </p:txBody>
      </p:sp>
      <p:sp>
        <p:nvSpPr>
          <p:cNvPr id="23" name="Oval 40"/>
          <p:cNvSpPr>
            <a:spLocks noChangeArrowheads="1"/>
          </p:cNvSpPr>
          <p:nvPr/>
        </p:nvSpPr>
        <p:spPr bwMode="auto">
          <a:xfrm>
            <a:off x="3817938" y="5143500"/>
            <a:ext cx="654050" cy="346075"/>
          </a:xfrm>
          <a:prstGeom prst="ellipse">
            <a:avLst/>
          </a:prstGeom>
          <a:solidFill>
            <a:schemeClr val="tx2">
              <a:lumMod val="40000"/>
              <a:lumOff val="60000"/>
            </a:schemeClr>
          </a:solidFill>
          <a:ln w="12700" algn="ctr">
            <a:solidFill>
              <a:schemeClr val="accent1"/>
            </a:solidFill>
            <a:round/>
            <a:headEnd/>
            <a:tailEnd/>
          </a:ln>
        </p:spPr>
        <p:txBody>
          <a:bodyPr lIns="0" tIns="0" rIns="0" bIns="0" anchor="ctr">
            <a:spAutoFit/>
          </a:bodyPr>
          <a:lstStyle/>
          <a:p>
            <a:pPr algn="ctr" fontAlgn="base">
              <a:spcBef>
                <a:spcPct val="50000"/>
              </a:spcBef>
              <a:spcAft>
                <a:spcPct val="50000"/>
              </a:spcAft>
              <a:defRPr/>
            </a:pPr>
            <a:r>
              <a:rPr lang="en-GB" sz="1600" dirty="0">
                <a:solidFill>
                  <a:srgbClr val="000000"/>
                </a:solidFill>
                <a:latin typeface="Georgia" panose="02040502050405020303" pitchFamily="18" charset="0"/>
                <a:cs typeface="Arial" pitchFamily="34" charset="0"/>
              </a:rPr>
              <a:t>31</a:t>
            </a:r>
          </a:p>
        </p:txBody>
      </p:sp>
      <p:sp>
        <p:nvSpPr>
          <p:cNvPr id="24" name="Rounded Rectangle 23"/>
          <p:cNvSpPr/>
          <p:nvPr/>
        </p:nvSpPr>
        <p:spPr bwMode="auto">
          <a:xfrm>
            <a:off x="5695950" y="4800600"/>
            <a:ext cx="2900363" cy="544513"/>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12700" cap="flat" cmpd="sng" algn="ctr">
            <a:solidFill>
              <a:schemeClr val="accent1"/>
            </a:solidFill>
            <a:prstDash val="solid"/>
            <a:round/>
            <a:headEnd type="none" w="med" len="med"/>
            <a:tailEnd type="none" w="med" len="med"/>
          </a:ln>
          <a:effectLst/>
          <a:extLst/>
        </p:spPr>
        <p:txBody>
          <a:bodyPr lIns="0" tIns="0" rIns="0" bIns="0" anchor="ctr"/>
          <a:lstStyle/>
          <a:p>
            <a:pPr algn="ctr" fontAlgn="base">
              <a:spcBef>
                <a:spcPct val="0"/>
              </a:spcBef>
              <a:spcAft>
                <a:spcPct val="0"/>
              </a:spcAft>
              <a:tabLst>
                <a:tab pos="1155700" algn="l"/>
              </a:tabLst>
            </a:pPr>
            <a:r>
              <a:rPr lang="en-US" sz="1600" dirty="0">
                <a:solidFill>
                  <a:prstClr val="black"/>
                </a:solidFill>
                <a:latin typeface="Georgia" panose="02040502050405020303" pitchFamily="18" charset="0"/>
                <a:cs typeface="Arial" panose="020B0604020202020204" pitchFamily="34" charset="0"/>
              </a:rPr>
              <a:t>2,0 </a:t>
            </a:r>
            <a:r>
              <a:rPr lang="ru-RU" sz="1600" dirty="0">
                <a:solidFill>
                  <a:prstClr val="black"/>
                </a:solidFill>
                <a:latin typeface="Georgia" panose="02040502050405020303" pitchFamily="18" charset="0"/>
                <a:cs typeface="Arial" panose="020B0604020202020204" pitchFamily="34" charset="0"/>
              </a:rPr>
              <a:t>мг Лоперамида</a:t>
            </a:r>
            <a:endParaRPr lang="en-US" altLang="zh-CN" sz="1600" dirty="0">
              <a:solidFill>
                <a:prstClr val="black"/>
              </a:solidFill>
              <a:latin typeface="Georgia" panose="02040502050405020303" pitchFamily="18" charset="0"/>
              <a:cs typeface="Arial" panose="020B0604020202020204" pitchFamily="34" charset="0"/>
            </a:endParaRPr>
          </a:p>
        </p:txBody>
      </p:sp>
      <p:sp>
        <p:nvSpPr>
          <p:cNvPr id="25" name="TextBox 24"/>
          <p:cNvSpPr txBox="1"/>
          <p:nvPr/>
        </p:nvSpPr>
        <p:spPr>
          <a:xfrm>
            <a:off x="3192463" y="3268663"/>
            <a:ext cx="5318125" cy="1149350"/>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fontAlgn="base">
              <a:spcBef>
                <a:spcPct val="0"/>
              </a:spcBef>
              <a:spcAft>
                <a:spcPct val="0"/>
              </a:spcAft>
            </a:pPr>
            <a:r>
              <a:rPr lang="ru-RU" sz="1200" b="1" dirty="0">
                <a:solidFill>
                  <a:prstClr val="white"/>
                </a:solidFill>
                <a:latin typeface="Georgia" panose="02040502050405020303" pitchFamily="18" charset="0"/>
                <a:cs typeface="Arial" panose="020B0604020202020204" pitchFamily="34" charset="0"/>
              </a:rPr>
              <a:t>КРИТЕРИИ ВКЛЮЧЕНИЯ</a:t>
            </a:r>
            <a:endParaRPr lang="en-US" sz="1200" b="1" dirty="0">
              <a:solidFill>
                <a:prstClr val="white"/>
              </a:solidFill>
              <a:latin typeface="Georgia" panose="02040502050405020303" pitchFamily="18" charset="0"/>
              <a:cs typeface="Arial" panose="020B0604020202020204" pitchFamily="34" charset="0"/>
            </a:endParaRPr>
          </a:p>
          <a:p>
            <a:pPr marL="179388" indent="-179388" fontAlgn="base">
              <a:spcBef>
                <a:spcPct val="0"/>
              </a:spcBef>
              <a:spcAft>
                <a:spcPts val="600"/>
              </a:spcAft>
              <a:buFont typeface="Arial" panose="020B0604020202020204" pitchFamily="34" charset="0"/>
              <a:buChar char="•"/>
            </a:pPr>
            <a:r>
              <a:rPr lang="ru-RU" sz="1200" dirty="0">
                <a:solidFill>
                  <a:prstClr val="white"/>
                </a:solidFill>
                <a:latin typeface="Georgia" panose="02040502050405020303" pitchFamily="18" charset="0"/>
                <a:cs typeface="Arial" panose="020B0604020202020204" pitchFamily="34" charset="0"/>
              </a:rPr>
              <a:t>Взрослые, страдающие острой диареей, без признаков тяжелого обезвоживания и бактериальной инфекции</a:t>
            </a:r>
          </a:p>
          <a:p>
            <a:pPr marL="179388" indent="-179388" fontAlgn="base">
              <a:spcBef>
                <a:spcPct val="0"/>
              </a:spcBef>
              <a:spcAft>
                <a:spcPts val="600"/>
              </a:spcAft>
              <a:buFont typeface="Arial" panose="020B0604020202020204" pitchFamily="34" charset="0"/>
              <a:buChar char="•"/>
            </a:pPr>
            <a:r>
              <a:rPr lang="en-US" sz="1200" dirty="0">
                <a:solidFill>
                  <a:prstClr val="white"/>
                </a:solidFill>
                <a:latin typeface="Georgia" panose="02040502050405020303" pitchFamily="18" charset="0"/>
                <a:cs typeface="Arial" panose="020B0604020202020204" pitchFamily="34" charset="0"/>
              </a:rPr>
              <a:t> ≥ 3 </a:t>
            </a:r>
            <a:r>
              <a:rPr lang="ru-RU" sz="1200" dirty="0">
                <a:solidFill>
                  <a:prstClr val="white"/>
                </a:solidFill>
                <a:latin typeface="Georgia" panose="02040502050405020303" pitchFamily="18" charset="0"/>
                <a:cs typeface="Arial" panose="020B0604020202020204" pitchFamily="34" charset="0"/>
              </a:rPr>
              <a:t>дефекаций с водянистым стулом в течение 24 часов</a:t>
            </a:r>
          </a:p>
        </p:txBody>
      </p:sp>
      <p:sp>
        <p:nvSpPr>
          <p:cNvPr id="26" name="TextBox 25"/>
          <p:cNvSpPr txBox="1"/>
          <p:nvPr/>
        </p:nvSpPr>
        <p:spPr>
          <a:xfrm>
            <a:off x="436728" y="1248877"/>
            <a:ext cx="8270544"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base">
              <a:spcBef>
                <a:spcPct val="0"/>
              </a:spcBef>
              <a:spcAft>
                <a:spcPct val="0"/>
              </a:spcAft>
              <a:tabLst>
                <a:tab pos="88900" algn="l"/>
                <a:tab pos="3302000" algn="l"/>
                <a:tab pos="5372100" algn="l"/>
              </a:tabLst>
            </a:pPr>
            <a:r>
              <a:rPr lang="ru-RU" altLang="zh-CN" sz="1600" b="1" dirty="0">
                <a:solidFill>
                  <a:srgbClr val="FFFFFF"/>
                </a:solidFill>
                <a:latin typeface="Georgia" panose="02040502050405020303" pitchFamily="18" charset="0"/>
                <a:cs typeface="Arial" panose="020B0604020202020204" pitchFamily="34" charset="0"/>
              </a:rPr>
              <a:t>ЦЕЛЬ ИССЛЕДОВАНИЯ</a:t>
            </a:r>
            <a:endParaRPr lang="en-US" altLang="zh-CN" sz="1600" b="1" dirty="0">
              <a:solidFill>
                <a:srgbClr val="FFFFFF"/>
              </a:solidFill>
              <a:latin typeface="Georgia" panose="02040502050405020303" pitchFamily="18" charset="0"/>
              <a:cs typeface="Arial" panose="020B0604020202020204" pitchFamily="34" charset="0"/>
            </a:endParaRPr>
          </a:p>
          <a:p>
            <a:pPr fontAlgn="base">
              <a:spcBef>
                <a:spcPct val="0"/>
              </a:spcBef>
              <a:spcAft>
                <a:spcPct val="0"/>
              </a:spcAft>
            </a:pPr>
            <a:r>
              <a:rPr lang="ru-RU" sz="1600" dirty="0">
                <a:solidFill>
                  <a:prstClr val="white"/>
                </a:solidFill>
                <a:latin typeface="Georgia" panose="02040502050405020303" pitchFamily="18" charset="0"/>
                <a:cs typeface="Arial" panose="020B0604020202020204" pitchFamily="34" charset="0"/>
              </a:rPr>
              <a:t>Изучить эффективность, переносимость и безопасность рацекадотрила и лоперамида у пациентов пожилого возраста, страдающих острой диареей</a:t>
            </a:r>
            <a:endParaRPr lang="en-US" altLang="zh-CN" sz="1600" dirty="0">
              <a:solidFill>
                <a:srgbClr val="FFFFFF"/>
              </a:solidFill>
              <a:latin typeface="Georgia" panose="02040502050405020303" pitchFamily="18" charset="0"/>
              <a:cs typeface="Arial" panose="020B0604020202020204" pitchFamily="34" charset="0"/>
            </a:endParaRPr>
          </a:p>
        </p:txBody>
      </p:sp>
      <p:sp>
        <p:nvSpPr>
          <p:cNvPr id="27" name="TextBox 26"/>
          <p:cNvSpPr txBox="1"/>
          <p:nvPr/>
        </p:nvSpPr>
        <p:spPr>
          <a:xfrm>
            <a:off x="3217863" y="5535613"/>
            <a:ext cx="1857375" cy="407987"/>
          </a:xfrm>
          <a:prstGeom prst="roundRect">
            <a:avLst/>
          </a:prstGeom>
          <a:solidFill>
            <a:schemeClr val="accent1">
              <a:lumMod val="40000"/>
              <a:lumOff val="60000"/>
            </a:schemeClr>
          </a:solidFill>
        </p:spPr>
        <p:txBody>
          <a:bodyPr>
            <a:spAutoFit/>
          </a:bodyPr>
          <a:lstStyle/>
          <a:p>
            <a:pPr algn="ctr" fontAlgn="base">
              <a:spcBef>
                <a:spcPct val="0"/>
              </a:spcBef>
              <a:spcAft>
                <a:spcPct val="0"/>
              </a:spcAft>
              <a:defRPr/>
            </a:pPr>
            <a:r>
              <a:rPr lang="ru-RU" dirty="0">
                <a:solidFill>
                  <a:srgbClr val="000000"/>
                </a:solidFill>
                <a:latin typeface="Georgia" panose="02040502050405020303" pitchFamily="18" charset="0"/>
                <a:cs typeface="Arial" pitchFamily="34" charset="0"/>
              </a:rPr>
              <a:t>Всего</a:t>
            </a:r>
            <a:r>
              <a:rPr lang="en-GB" dirty="0">
                <a:solidFill>
                  <a:srgbClr val="000000"/>
                </a:solidFill>
                <a:latin typeface="Georgia" panose="02040502050405020303" pitchFamily="18" charset="0"/>
                <a:cs typeface="Arial" pitchFamily="34" charset="0"/>
              </a:rPr>
              <a:t>: 61</a:t>
            </a:r>
          </a:p>
        </p:txBody>
      </p:sp>
      <p:cxnSp>
        <p:nvCxnSpPr>
          <p:cNvPr id="28" name="Straight Arrow Connector 27"/>
          <p:cNvCxnSpPr/>
          <p:nvPr/>
        </p:nvCxnSpPr>
        <p:spPr bwMode="auto">
          <a:xfrm>
            <a:off x="2844800" y="2684463"/>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cxnSp>
        <p:nvCxnSpPr>
          <p:cNvPr id="29" name="Straight Arrow Connector 28"/>
          <p:cNvCxnSpPr/>
          <p:nvPr/>
        </p:nvCxnSpPr>
        <p:spPr bwMode="auto">
          <a:xfrm>
            <a:off x="2844800" y="5076825"/>
            <a:ext cx="2816225" cy="0"/>
          </a:xfrm>
          <a:prstGeom prst="straightConnector1">
            <a:avLst/>
          </a:prstGeom>
          <a:ln>
            <a:solidFill>
              <a:schemeClr val="tx2"/>
            </a:solidFill>
            <a:headEnd type="none" w="med" len="med"/>
            <a:tailEnd type="arrow"/>
          </a:ln>
          <a:extLst/>
        </p:spPr>
        <p:style>
          <a:lnRef idx="3">
            <a:schemeClr val="accent5"/>
          </a:lnRef>
          <a:fillRef idx="0">
            <a:schemeClr val="accent5"/>
          </a:fillRef>
          <a:effectRef idx="2">
            <a:schemeClr val="accent5"/>
          </a:effectRef>
          <a:fontRef idx="minor">
            <a:schemeClr val="tx1"/>
          </a:fontRef>
        </p:style>
      </p:cxnSp>
      <p:sp>
        <p:nvSpPr>
          <p:cNvPr id="2" name="Slide Number Placeholder 1"/>
          <p:cNvSpPr>
            <a:spLocks noGrp="1"/>
          </p:cNvSpPr>
          <p:nvPr>
            <p:ph type="sldNum" sz="quarter" idx="12"/>
          </p:nvPr>
        </p:nvSpPr>
        <p:spPr>
          <a:xfrm>
            <a:off x="4577993" y="0"/>
            <a:ext cx="1332156" cy="365125"/>
          </a:xfrm>
        </p:spPr>
        <p:txBody>
          <a:bodyPr/>
          <a:lstStyle/>
          <a:p>
            <a:fld id="{A2885E78-1F86-4A3D-9EE1-B0103B1CEF15}" type="slidenum">
              <a:rPr lang="en-US" smtClean="0">
                <a:solidFill>
                  <a:srgbClr val="000000"/>
                </a:solidFill>
              </a:rPr>
              <a:pPr/>
              <a:t>45</a:t>
            </a:fld>
            <a:endParaRPr lang="en-US" dirty="0">
              <a:solidFill>
                <a:srgbClr val="000000"/>
              </a:solidFill>
            </a:endParaRPr>
          </a:p>
        </p:txBody>
      </p:sp>
      <p:sp>
        <p:nvSpPr>
          <p:cNvPr id="16" name="TextBox 15"/>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68633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6"/>
          <p:cNvSpPr txBox="1">
            <a:spLocks noChangeArrowheads="1"/>
          </p:cNvSpPr>
          <p:nvPr/>
        </p:nvSpPr>
        <p:spPr bwMode="auto">
          <a:xfrm>
            <a:off x="441325" y="6709456"/>
            <a:ext cx="65738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GB" altLang="de-DE" sz="900" kern="0" dirty="0">
                <a:solidFill>
                  <a:schemeClr val="bg1"/>
                </a:solidFill>
              </a:rPr>
              <a:t>1.	Gallelli L, et al. </a:t>
            </a:r>
            <a:r>
              <a:rPr lang="en-GB" altLang="de-DE" sz="900" i="1" kern="0" dirty="0">
                <a:solidFill>
                  <a:schemeClr val="bg1"/>
                </a:solidFill>
              </a:rPr>
              <a:t>Eur J Clin Pharmacol. </a:t>
            </a:r>
            <a:r>
              <a:rPr lang="en-GB" altLang="de-DE" sz="900" kern="0" dirty="0">
                <a:solidFill>
                  <a:schemeClr val="bg1"/>
                </a:solidFill>
              </a:rPr>
              <a:t>2009; 137-144.</a:t>
            </a:r>
          </a:p>
        </p:txBody>
      </p:sp>
      <p:graphicFrame>
        <p:nvGraphicFramePr>
          <p:cNvPr id="75" name="Table 74"/>
          <p:cNvGraphicFramePr>
            <a:graphicFrameLocks noGrp="1"/>
          </p:cNvGraphicFramePr>
          <p:nvPr>
            <p:extLst>
              <p:ext uri="{D42A27DB-BD31-4B8C-83A1-F6EECF244321}">
                <p14:modId xmlns:p14="http://schemas.microsoft.com/office/powerpoint/2010/main" val="17999739"/>
              </p:ext>
            </p:extLst>
          </p:nvPr>
        </p:nvGraphicFramePr>
        <p:xfrm>
          <a:off x="638464" y="4077072"/>
          <a:ext cx="7893975" cy="1371217"/>
        </p:xfrm>
        <a:graphic>
          <a:graphicData uri="http://schemas.openxmlformats.org/drawingml/2006/table">
            <a:tbl>
              <a:tblPr>
                <a:tableStyleId>{69CF1AB2-1976-4502-BF36-3FF5EA218861}</a:tableStyleId>
              </a:tblPr>
              <a:tblGrid>
                <a:gridCol w="2660855">
                  <a:extLst>
                    <a:ext uri="{9D8B030D-6E8A-4147-A177-3AD203B41FA5}">
                      <a16:colId xmlns:a16="http://schemas.microsoft.com/office/drawing/2014/main" xmlns="" val="20000"/>
                    </a:ext>
                  </a:extLst>
                </a:gridCol>
                <a:gridCol w="2475124">
                  <a:extLst>
                    <a:ext uri="{9D8B030D-6E8A-4147-A177-3AD203B41FA5}">
                      <a16:colId xmlns:a16="http://schemas.microsoft.com/office/drawing/2014/main" xmlns="" val="20001"/>
                    </a:ext>
                  </a:extLst>
                </a:gridCol>
                <a:gridCol w="2757996">
                  <a:extLst>
                    <a:ext uri="{9D8B030D-6E8A-4147-A177-3AD203B41FA5}">
                      <a16:colId xmlns:a16="http://schemas.microsoft.com/office/drawing/2014/main" xmlns="" val="20002"/>
                    </a:ext>
                  </a:extLst>
                </a:gridCol>
              </a:tblGrid>
              <a:tr h="30931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ru-RU" altLang="zh-CN" sz="1600" b="1" dirty="0">
                          <a:solidFill>
                            <a:schemeClr val="bg1"/>
                          </a:solidFill>
                          <a:latin typeface="Georgia" panose="02040502050405020303" pitchFamily="18" charset="0"/>
                        </a:rPr>
                        <a:t>Критерии</a:t>
                      </a:r>
                      <a:endParaRPr lang="zh-CN" altLang="en-US" sz="1600" b="1" dirty="0">
                        <a:solidFill>
                          <a:schemeClr val="bg1"/>
                        </a:solidFill>
                        <a:latin typeface="Georgia" panose="02040502050405020303" pitchFamily="18" charset="0"/>
                        <a:cs typeface="Arial" panose="020B0604020202020204" pitchFamily="34" charset="0"/>
                      </a:endParaRPr>
                    </a:p>
                  </a:txBody>
                  <a:tcPr>
                    <a:solidFill>
                      <a:schemeClr val="accent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ru-RU" altLang="zh-CN" sz="1600" b="1" dirty="0" err="1">
                          <a:solidFill>
                            <a:schemeClr val="bg1"/>
                          </a:solidFill>
                          <a:latin typeface="Georgia" panose="02040502050405020303" pitchFamily="18" charset="0"/>
                        </a:rPr>
                        <a:t>Рацекадотрил</a:t>
                      </a:r>
                      <a:r>
                        <a:rPr lang="ru-RU" altLang="zh-CN" sz="1600" b="1" dirty="0">
                          <a:solidFill>
                            <a:schemeClr val="bg1"/>
                          </a:solidFill>
                          <a:latin typeface="Georgia" panose="02040502050405020303" pitchFamily="18" charset="0"/>
                        </a:rPr>
                        <a:t> </a:t>
                      </a:r>
                      <a:r>
                        <a:rPr lang="en-US" altLang="zh-CN" sz="1600" b="1" dirty="0">
                          <a:solidFill>
                            <a:schemeClr val="bg1"/>
                          </a:solidFill>
                          <a:latin typeface="Georgia" panose="02040502050405020303" pitchFamily="18" charset="0"/>
                        </a:rPr>
                        <a:t>(n=30)</a:t>
                      </a:r>
                      <a:endParaRPr lang="zh-CN" altLang="en-US" sz="1600" b="1" dirty="0">
                        <a:solidFill>
                          <a:schemeClr val="bg1"/>
                        </a:solidFill>
                        <a:latin typeface="Georgia" panose="02040502050405020303" pitchFamily="18" charset="0"/>
                        <a:cs typeface="Arial" panose="020B0604020202020204" pitchFamily="34" charset="0"/>
                      </a:endParaRPr>
                    </a:p>
                  </a:txBody>
                  <a:tcPr>
                    <a:solidFill>
                      <a:schemeClr val="accent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ru-RU" altLang="zh-CN" sz="1600" b="1" dirty="0" err="1">
                          <a:solidFill>
                            <a:schemeClr val="bg1"/>
                          </a:solidFill>
                          <a:latin typeface="Georgia" panose="02040502050405020303" pitchFamily="18" charset="0"/>
                        </a:rPr>
                        <a:t>Лоперамид</a:t>
                      </a:r>
                      <a:r>
                        <a:rPr lang="en-US" altLang="zh-CN" sz="1600" b="1" dirty="0">
                          <a:solidFill>
                            <a:schemeClr val="bg1"/>
                          </a:solidFill>
                          <a:latin typeface="Georgia" panose="02040502050405020303" pitchFamily="18" charset="0"/>
                        </a:rPr>
                        <a:t> (n=31)</a:t>
                      </a:r>
                      <a:endParaRPr lang="zh-CN" altLang="en-US" sz="1600" b="1" dirty="0">
                        <a:solidFill>
                          <a:schemeClr val="bg1"/>
                        </a:solidFill>
                        <a:latin typeface="Georgia" panose="02040502050405020303" pitchFamily="18"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xmlns="" val="10000"/>
                  </a:ext>
                </a:extLst>
              </a:tr>
              <a:tr h="517777">
                <a:tc>
                  <a:txBody>
                    <a:bodyPr/>
                    <a:lstStyle/>
                    <a:p>
                      <a:pPr algn="l"/>
                      <a:r>
                        <a:rPr lang="ru-RU" altLang="zh-CN" sz="1400" dirty="0">
                          <a:latin typeface="Georgia" panose="02040502050405020303" pitchFamily="18" charset="0"/>
                        </a:rPr>
                        <a:t>Нормализация стула</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zh-CN" sz="1400" u="none" strike="noStrike" kern="1200" cap="none" spc="0" normalizeH="0" baseline="0" noProof="0" dirty="0">
                          <a:ln>
                            <a:noFill/>
                          </a:ln>
                          <a:effectLst/>
                          <a:uLnTx/>
                          <a:uFillTx/>
                          <a:latin typeface="Georgia" panose="02040502050405020303" pitchFamily="18" charset="0"/>
                        </a:rPr>
                        <a:t>36±4 часа</a:t>
                      </a:r>
                      <a:endParaRPr kumimoji="0" lang="zh-CN" altLang="en-US" sz="1400" u="none" strike="noStrike" kern="1200" cap="none" spc="0" normalizeH="0" baseline="0" noProof="0" dirty="0">
                        <a:ln>
                          <a:noFill/>
                        </a:ln>
                        <a:effectLst/>
                        <a:uLnTx/>
                        <a:uFillTx/>
                        <a:latin typeface="Georgia" panose="02040502050405020303" pitchFamily="18" charset="0"/>
                      </a:endParaRPr>
                    </a:p>
                    <a:p>
                      <a:pPr algn="l"/>
                      <a:endParaRPr lang="zh-CN" altLang="en-US" sz="1400" dirty="0">
                        <a:solidFill>
                          <a:srgbClr val="000000"/>
                        </a:solidFill>
                        <a:latin typeface="Georgia" panose="02040502050405020303" pitchFamily="18"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zh-CN" sz="1400" u="none" strike="noStrike" kern="1200" cap="none" spc="0" normalizeH="0" baseline="0" noProof="0" dirty="0">
                          <a:ln>
                            <a:noFill/>
                          </a:ln>
                          <a:effectLst/>
                          <a:uLnTx/>
                          <a:uFillTx/>
                          <a:latin typeface="Georgia" panose="02040502050405020303" pitchFamily="18" charset="0"/>
                        </a:rPr>
                        <a:t>63±6часа</a:t>
                      </a:r>
                      <a:endParaRPr kumimoji="0" lang="zh-CN" altLang="en-US" sz="1400" u="none" strike="noStrike" kern="1200" cap="none" spc="0" normalizeH="0" baseline="0" noProof="0" dirty="0">
                        <a:ln>
                          <a:noFill/>
                        </a:ln>
                        <a:effectLst/>
                        <a:uLnTx/>
                        <a:uFillTx/>
                        <a:latin typeface="Georgia" panose="02040502050405020303" pitchFamily="18" charset="0"/>
                      </a:endParaRPr>
                    </a:p>
                    <a:p>
                      <a:pPr algn="l"/>
                      <a:endParaRPr lang="zh-CN" altLang="en-US" sz="1400" dirty="0">
                        <a:solidFill>
                          <a:srgbClr val="000000"/>
                        </a:solidFill>
                        <a:latin typeface="Georgia" panose="02040502050405020303" pitchFamily="18" charset="0"/>
                        <a:cs typeface="Arial" panose="020B0604020202020204" pitchFamily="34" charset="0"/>
                      </a:endParaRPr>
                    </a:p>
                  </a:txBody>
                  <a:tcPr/>
                </a:tc>
                <a:extLst>
                  <a:ext uri="{0D108BD9-81ED-4DB2-BD59-A6C34878D82A}">
                    <a16:rowId xmlns:a16="http://schemas.microsoft.com/office/drawing/2014/main" xmlns="" val="10001"/>
                  </a:ext>
                </a:extLst>
              </a:tr>
              <a:tr h="517777">
                <a:tc>
                  <a:txBody>
                    <a:bodyPr/>
                    <a:lstStyle/>
                    <a:p>
                      <a:pPr algn="l"/>
                      <a:r>
                        <a:rPr lang="ru-RU" altLang="zh-CN" sz="1400" dirty="0">
                          <a:latin typeface="Georgia" panose="02040502050405020303" pitchFamily="18" charset="0"/>
                        </a:rPr>
                        <a:t>Нежелательные</a:t>
                      </a:r>
                      <a:r>
                        <a:rPr lang="ru-RU" altLang="zh-CN" sz="1400" baseline="0" dirty="0">
                          <a:latin typeface="Georgia" panose="02040502050405020303" pitchFamily="18" charset="0"/>
                        </a:rPr>
                        <a:t> явления</a:t>
                      </a:r>
                      <a:endParaRPr lang="zh-CN" altLang="en-US" sz="1400" dirty="0">
                        <a:solidFill>
                          <a:srgbClr val="000000"/>
                        </a:solidFill>
                        <a:latin typeface="Georgia" panose="02040502050405020303" pitchFamily="18" charset="0"/>
                        <a:cs typeface="Arial" panose="020B0604020202020204" pitchFamily="34" charset="0"/>
                      </a:endParaRPr>
                    </a:p>
                  </a:txBody>
                  <a:tcPr anchor="ctr"/>
                </a:tc>
                <a:tc>
                  <a:txBody>
                    <a:bodyPr/>
                    <a:lstStyle/>
                    <a:p>
                      <a:pPr algn="l"/>
                      <a:r>
                        <a:rPr lang="ru-RU" altLang="zh-CN" sz="1400" dirty="0" smtClean="0">
                          <a:latin typeface="Georgia" panose="02040502050405020303" pitchFamily="18" charset="0"/>
                        </a:rPr>
                        <a:t>12%</a:t>
                      </a:r>
                      <a:endParaRPr lang="zh-CN" altLang="en-US" sz="1400" dirty="0">
                        <a:solidFill>
                          <a:srgbClr val="000000"/>
                        </a:solidFill>
                        <a:latin typeface="Georgia" panose="02040502050405020303" pitchFamily="18" charset="0"/>
                        <a:cs typeface="Arial" panose="020B0604020202020204" pitchFamily="34" charset="0"/>
                      </a:endParaRPr>
                    </a:p>
                  </a:txBody>
                  <a:tcPr/>
                </a:tc>
                <a:tc>
                  <a:txBody>
                    <a:bodyPr/>
                    <a:lstStyle/>
                    <a:p>
                      <a:pPr algn="l"/>
                      <a:r>
                        <a:rPr lang="ru-RU" altLang="zh-CN" sz="1400" dirty="0" smtClean="0">
                          <a:latin typeface="Georgia" panose="02040502050405020303" pitchFamily="18" charset="0"/>
                        </a:rPr>
                        <a:t>60%</a:t>
                      </a:r>
                      <a:endParaRPr lang="zh-CN" altLang="en-US" sz="1400" dirty="0">
                        <a:solidFill>
                          <a:srgbClr val="000000"/>
                        </a:solidFill>
                        <a:latin typeface="Georgia" panose="02040502050405020303" pitchFamily="18"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pic>
        <p:nvPicPr>
          <p:cNvPr id="78" name="Picture 2" descr="Related image"/>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5015" y="5375358"/>
            <a:ext cx="1296144" cy="1296144"/>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1381841" y="5686870"/>
            <a:ext cx="6880700" cy="400110"/>
          </a:xfrm>
          <a:prstGeom prst="rect">
            <a:avLst/>
          </a:prstGeom>
          <a:noFill/>
        </p:spPr>
        <p:txBody>
          <a:bodyPr wrap="square" rtlCol="0">
            <a:spAutoFit/>
          </a:bodyPr>
          <a:lstStyle/>
          <a:p>
            <a:pPr algn="ctr"/>
            <a:r>
              <a:rPr lang="ru-RU" sz="2000" b="1" dirty="0">
                <a:solidFill>
                  <a:srgbClr val="94C600">
                    <a:lumMod val="50000"/>
                  </a:srgbClr>
                </a:solidFill>
                <a:latin typeface="Georgia" panose="02040502050405020303" pitchFamily="18" charset="0"/>
              </a:rPr>
              <a:t>Лечение рацекадотрилом до 2 раз дешевле</a:t>
            </a:r>
          </a:p>
        </p:txBody>
      </p:sp>
      <p:grpSp>
        <p:nvGrpSpPr>
          <p:cNvPr id="80" name="Group 11"/>
          <p:cNvGrpSpPr>
            <a:grpSpLocks/>
          </p:cNvGrpSpPr>
          <p:nvPr/>
        </p:nvGrpSpPr>
        <p:grpSpPr bwMode="auto">
          <a:xfrm>
            <a:off x="1199274" y="613232"/>
            <a:ext cx="6954125" cy="3195290"/>
            <a:chOff x="1293687" y="1371045"/>
            <a:chExt cx="6345363" cy="3194738"/>
          </a:xfrm>
        </p:grpSpPr>
        <p:cxnSp>
          <p:nvCxnSpPr>
            <p:cNvPr id="81" name="Straight Connector 2"/>
            <p:cNvCxnSpPr>
              <a:cxnSpLocks noChangeShapeType="1"/>
            </p:cNvCxnSpPr>
            <p:nvPr/>
          </p:nvCxnSpPr>
          <p:spPr bwMode="auto">
            <a:xfrm>
              <a:off x="1876425" y="1676400"/>
              <a:ext cx="0" cy="2462213"/>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82" name="Straight Connector 6"/>
            <p:cNvCxnSpPr>
              <a:cxnSpLocks noChangeShapeType="1"/>
            </p:cNvCxnSpPr>
            <p:nvPr/>
          </p:nvCxnSpPr>
          <p:spPr bwMode="auto">
            <a:xfrm>
              <a:off x="1804823" y="4138613"/>
              <a:ext cx="73152" cy="0"/>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83" name="Straight Connector 13"/>
            <p:cNvCxnSpPr>
              <a:cxnSpLocks noChangeShapeType="1"/>
            </p:cNvCxnSpPr>
            <p:nvPr/>
          </p:nvCxnSpPr>
          <p:spPr bwMode="auto">
            <a:xfrm>
              <a:off x="1803134" y="3898107"/>
              <a:ext cx="73152" cy="0"/>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84" name="Straight Connector 14"/>
            <p:cNvCxnSpPr>
              <a:cxnSpLocks noChangeShapeType="1"/>
            </p:cNvCxnSpPr>
            <p:nvPr/>
          </p:nvCxnSpPr>
          <p:spPr bwMode="auto">
            <a:xfrm>
              <a:off x="1803134" y="3650457"/>
              <a:ext cx="73152" cy="0"/>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85" name="Straight Connector 15"/>
            <p:cNvCxnSpPr>
              <a:cxnSpLocks noChangeShapeType="1"/>
            </p:cNvCxnSpPr>
            <p:nvPr/>
          </p:nvCxnSpPr>
          <p:spPr bwMode="auto">
            <a:xfrm>
              <a:off x="1803134" y="3402807"/>
              <a:ext cx="73152" cy="0"/>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86" name="Straight Connector 16"/>
            <p:cNvCxnSpPr>
              <a:cxnSpLocks noChangeShapeType="1"/>
            </p:cNvCxnSpPr>
            <p:nvPr/>
          </p:nvCxnSpPr>
          <p:spPr bwMode="auto">
            <a:xfrm>
              <a:off x="1803134" y="3157538"/>
              <a:ext cx="73152" cy="0"/>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87" name="Straight Connector 17"/>
            <p:cNvCxnSpPr>
              <a:cxnSpLocks noChangeShapeType="1"/>
            </p:cNvCxnSpPr>
            <p:nvPr/>
          </p:nvCxnSpPr>
          <p:spPr bwMode="auto">
            <a:xfrm>
              <a:off x="1803134" y="2914650"/>
              <a:ext cx="73152" cy="0"/>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88" name="Straight Connector 18"/>
            <p:cNvCxnSpPr>
              <a:cxnSpLocks noChangeShapeType="1"/>
            </p:cNvCxnSpPr>
            <p:nvPr/>
          </p:nvCxnSpPr>
          <p:spPr bwMode="auto">
            <a:xfrm>
              <a:off x="1803134" y="2667000"/>
              <a:ext cx="73152" cy="0"/>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89" name="Straight Connector 19"/>
            <p:cNvCxnSpPr>
              <a:cxnSpLocks noChangeShapeType="1"/>
            </p:cNvCxnSpPr>
            <p:nvPr/>
          </p:nvCxnSpPr>
          <p:spPr bwMode="auto">
            <a:xfrm>
              <a:off x="1803134" y="2419350"/>
              <a:ext cx="73152" cy="0"/>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90" name="Straight Connector 20"/>
            <p:cNvCxnSpPr>
              <a:cxnSpLocks noChangeShapeType="1"/>
            </p:cNvCxnSpPr>
            <p:nvPr/>
          </p:nvCxnSpPr>
          <p:spPr bwMode="auto">
            <a:xfrm>
              <a:off x="1803134" y="2176462"/>
              <a:ext cx="73152" cy="0"/>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91" name="Straight Connector 21"/>
            <p:cNvCxnSpPr>
              <a:cxnSpLocks noChangeShapeType="1"/>
            </p:cNvCxnSpPr>
            <p:nvPr/>
          </p:nvCxnSpPr>
          <p:spPr bwMode="auto">
            <a:xfrm>
              <a:off x="1803134" y="1933574"/>
              <a:ext cx="73152" cy="0"/>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92" name="Straight Connector 22"/>
            <p:cNvCxnSpPr>
              <a:cxnSpLocks noChangeShapeType="1"/>
            </p:cNvCxnSpPr>
            <p:nvPr/>
          </p:nvCxnSpPr>
          <p:spPr bwMode="auto">
            <a:xfrm>
              <a:off x="1803134" y="1683543"/>
              <a:ext cx="73152" cy="0"/>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sp>
          <p:nvSpPr>
            <p:cNvPr id="93" name="TextBox 31"/>
            <p:cNvSpPr txBox="1">
              <a:spLocks noChangeArrowheads="1"/>
            </p:cNvSpPr>
            <p:nvPr/>
          </p:nvSpPr>
          <p:spPr bwMode="auto">
            <a:xfrm>
              <a:off x="1689744" y="4061669"/>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0</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94" name="TextBox 31"/>
            <p:cNvSpPr txBox="1">
              <a:spLocks noChangeArrowheads="1"/>
            </p:cNvSpPr>
            <p:nvPr/>
          </p:nvSpPr>
          <p:spPr bwMode="auto">
            <a:xfrm>
              <a:off x="1619212" y="382116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10</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95" name="TextBox 31"/>
            <p:cNvSpPr txBox="1">
              <a:spLocks noChangeArrowheads="1"/>
            </p:cNvSpPr>
            <p:nvPr/>
          </p:nvSpPr>
          <p:spPr bwMode="auto">
            <a:xfrm>
              <a:off x="1619212" y="35735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20</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96" name="TextBox 31"/>
            <p:cNvSpPr txBox="1">
              <a:spLocks noChangeArrowheads="1"/>
            </p:cNvSpPr>
            <p:nvPr/>
          </p:nvSpPr>
          <p:spPr bwMode="auto">
            <a:xfrm>
              <a:off x="1619212" y="332586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30</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97" name="TextBox 31"/>
            <p:cNvSpPr txBox="1">
              <a:spLocks noChangeArrowheads="1"/>
            </p:cNvSpPr>
            <p:nvPr/>
          </p:nvSpPr>
          <p:spPr bwMode="auto">
            <a:xfrm>
              <a:off x="1619212" y="3080594"/>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40</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98" name="TextBox 31"/>
            <p:cNvSpPr txBox="1">
              <a:spLocks noChangeArrowheads="1"/>
            </p:cNvSpPr>
            <p:nvPr/>
          </p:nvSpPr>
          <p:spPr bwMode="auto">
            <a:xfrm>
              <a:off x="1619212" y="283770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50</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99" name="TextBox 31"/>
            <p:cNvSpPr txBox="1">
              <a:spLocks noChangeArrowheads="1"/>
            </p:cNvSpPr>
            <p:nvPr/>
          </p:nvSpPr>
          <p:spPr bwMode="auto">
            <a:xfrm>
              <a:off x="1619212" y="259243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60</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00" name="TextBox 31"/>
            <p:cNvSpPr txBox="1">
              <a:spLocks noChangeArrowheads="1"/>
            </p:cNvSpPr>
            <p:nvPr/>
          </p:nvSpPr>
          <p:spPr bwMode="auto">
            <a:xfrm>
              <a:off x="1619212" y="234478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70</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01" name="TextBox 32"/>
            <p:cNvSpPr txBox="1">
              <a:spLocks noChangeArrowheads="1"/>
            </p:cNvSpPr>
            <p:nvPr/>
          </p:nvSpPr>
          <p:spPr bwMode="auto">
            <a:xfrm>
              <a:off x="1619212" y="209713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80</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02" name="TextBox 33"/>
            <p:cNvSpPr txBox="1">
              <a:spLocks noChangeArrowheads="1"/>
            </p:cNvSpPr>
            <p:nvPr/>
          </p:nvSpPr>
          <p:spPr bwMode="auto">
            <a:xfrm>
              <a:off x="1619212" y="185663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90</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03" name="TextBox 34"/>
            <p:cNvSpPr txBox="1">
              <a:spLocks noChangeArrowheads="1"/>
            </p:cNvSpPr>
            <p:nvPr/>
          </p:nvSpPr>
          <p:spPr bwMode="auto">
            <a:xfrm>
              <a:off x="1548680" y="1608980"/>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100</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04" name="TextBox 31"/>
            <p:cNvSpPr txBox="1">
              <a:spLocks noChangeArrowheads="1"/>
            </p:cNvSpPr>
            <p:nvPr/>
          </p:nvSpPr>
          <p:spPr bwMode="auto">
            <a:xfrm>
              <a:off x="2009014" y="4168827"/>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1</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05" name="TextBox 31"/>
            <p:cNvSpPr txBox="1">
              <a:spLocks noChangeArrowheads="1"/>
            </p:cNvSpPr>
            <p:nvPr/>
          </p:nvSpPr>
          <p:spPr bwMode="auto">
            <a:xfrm>
              <a:off x="2384693" y="4168827"/>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2</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06" name="TextBox 31"/>
            <p:cNvSpPr txBox="1">
              <a:spLocks noChangeArrowheads="1"/>
            </p:cNvSpPr>
            <p:nvPr/>
          </p:nvSpPr>
          <p:spPr bwMode="auto">
            <a:xfrm>
              <a:off x="2748649" y="4168827"/>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3</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07" name="TextBox 31"/>
            <p:cNvSpPr txBox="1">
              <a:spLocks noChangeArrowheads="1"/>
            </p:cNvSpPr>
            <p:nvPr/>
          </p:nvSpPr>
          <p:spPr bwMode="auto">
            <a:xfrm>
              <a:off x="3107843" y="4168827"/>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4</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08" name="TextBox 31"/>
            <p:cNvSpPr txBox="1">
              <a:spLocks noChangeArrowheads="1"/>
            </p:cNvSpPr>
            <p:nvPr/>
          </p:nvSpPr>
          <p:spPr bwMode="auto">
            <a:xfrm>
              <a:off x="3467037" y="4168827"/>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5</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09" name="TextBox 31"/>
            <p:cNvSpPr txBox="1">
              <a:spLocks noChangeArrowheads="1"/>
            </p:cNvSpPr>
            <p:nvPr/>
          </p:nvSpPr>
          <p:spPr bwMode="auto">
            <a:xfrm>
              <a:off x="3826231" y="4168827"/>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6</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0" name="TextBox 31"/>
            <p:cNvSpPr txBox="1">
              <a:spLocks noChangeArrowheads="1"/>
            </p:cNvSpPr>
            <p:nvPr/>
          </p:nvSpPr>
          <p:spPr bwMode="auto">
            <a:xfrm>
              <a:off x="4185425" y="4168827"/>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7</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1" name="TextBox 31"/>
            <p:cNvSpPr txBox="1">
              <a:spLocks noChangeArrowheads="1"/>
            </p:cNvSpPr>
            <p:nvPr/>
          </p:nvSpPr>
          <p:spPr bwMode="auto">
            <a:xfrm>
              <a:off x="4544619" y="4168827"/>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8</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2" name="TextBox 31"/>
            <p:cNvSpPr txBox="1">
              <a:spLocks noChangeArrowheads="1"/>
            </p:cNvSpPr>
            <p:nvPr/>
          </p:nvSpPr>
          <p:spPr bwMode="auto">
            <a:xfrm>
              <a:off x="4903813" y="4168827"/>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9</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3" name="TextBox 31"/>
            <p:cNvSpPr txBox="1">
              <a:spLocks noChangeArrowheads="1"/>
            </p:cNvSpPr>
            <p:nvPr/>
          </p:nvSpPr>
          <p:spPr bwMode="auto">
            <a:xfrm>
              <a:off x="5234091" y="416882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10</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4" name="TextBox 31"/>
            <p:cNvSpPr txBox="1">
              <a:spLocks noChangeArrowheads="1"/>
            </p:cNvSpPr>
            <p:nvPr/>
          </p:nvSpPr>
          <p:spPr bwMode="auto">
            <a:xfrm>
              <a:off x="5599635" y="416882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11</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5" name="TextBox 31"/>
            <p:cNvSpPr txBox="1">
              <a:spLocks noChangeArrowheads="1"/>
            </p:cNvSpPr>
            <p:nvPr/>
          </p:nvSpPr>
          <p:spPr bwMode="auto">
            <a:xfrm>
              <a:off x="5965179" y="416882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12</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6" name="TextBox 31"/>
            <p:cNvSpPr txBox="1">
              <a:spLocks noChangeArrowheads="1"/>
            </p:cNvSpPr>
            <p:nvPr/>
          </p:nvSpPr>
          <p:spPr bwMode="auto">
            <a:xfrm>
              <a:off x="6330723" y="416882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13</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7" name="TextBox 31"/>
            <p:cNvSpPr txBox="1">
              <a:spLocks noChangeArrowheads="1"/>
            </p:cNvSpPr>
            <p:nvPr/>
          </p:nvSpPr>
          <p:spPr bwMode="auto">
            <a:xfrm>
              <a:off x="6696267" y="416882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14</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8" name="TextBox 31"/>
            <p:cNvSpPr txBox="1">
              <a:spLocks noChangeArrowheads="1"/>
            </p:cNvSpPr>
            <p:nvPr/>
          </p:nvSpPr>
          <p:spPr bwMode="auto">
            <a:xfrm>
              <a:off x="7061811" y="416882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15</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19" name="TextBox 31"/>
            <p:cNvSpPr txBox="1">
              <a:spLocks noChangeArrowheads="1"/>
            </p:cNvSpPr>
            <p:nvPr/>
          </p:nvSpPr>
          <p:spPr bwMode="auto">
            <a:xfrm>
              <a:off x="7427355" y="416882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rgbClr val="000000"/>
                  </a:solidFill>
                  <a:effectLst/>
                  <a:uLnTx/>
                  <a:uFillTx/>
                  <a:latin typeface="Arial" pitchFamily="34" charset="0"/>
                  <a:cs typeface="Arial" pitchFamily="34" charset="0"/>
                </a:rPr>
                <a:t>16</a:t>
              </a:r>
              <a:endParaRPr kumimoji="0" lang="en-IN" altLang="de-DE"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20" name="TextBox 49"/>
            <p:cNvSpPr txBox="1">
              <a:spLocks noChangeArrowheads="1"/>
            </p:cNvSpPr>
            <p:nvPr/>
          </p:nvSpPr>
          <p:spPr bwMode="auto">
            <a:xfrm>
              <a:off x="4114824" y="4381149"/>
              <a:ext cx="1285826" cy="18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altLang="de-DE" sz="1200" b="1" i="0" u="none" strike="noStrike" kern="0" cap="none" spc="0" normalizeH="0" baseline="0" noProof="0" dirty="0">
                  <a:ln>
                    <a:noFill/>
                  </a:ln>
                  <a:solidFill>
                    <a:srgbClr val="000000"/>
                  </a:solidFill>
                  <a:effectLst/>
                  <a:uLnTx/>
                  <a:uFillTx/>
                  <a:latin typeface="Georgia" panose="02040502050405020303" pitchFamily="18" charset="0"/>
                </a:rPr>
                <a:t>Эпизоды диареи</a:t>
              </a:r>
            </a:p>
          </p:txBody>
        </p:sp>
        <p:sp>
          <p:nvSpPr>
            <p:cNvPr id="121" name="TextBox 49"/>
            <p:cNvSpPr txBox="1">
              <a:spLocks noChangeArrowheads="1"/>
            </p:cNvSpPr>
            <p:nvPr/>
          </p:nvSpPr>
          <p:spPr bwMode="auto">
            <a:xfrm rot="16200000">
              <a:off x="246910" y="2815195"/>
              <a:ext cx="2278178" cy="18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altLang="de-DE" sz="1200" b="1" i="0" u="none" strike="noStrike" kern="0" cap="none" spc="0" normalizeH="0" baseline="0" noProof="0" dirty="0">
                  <a:ln>
                    <a:noFill/>
                  </a:ln>
                  <a:solidFill>
                    <a:srgbClr val="000000"/>
                  </a:solidFill>
                  <a:effectLst/>
                  <a:uLnTx/>
                  <a:uFillTx/>
                  <a:latin typeface="Arial" pitchFamily="34" charset="0"/>
                  <a:cs typeface="Arial" pitchFamily="34" charset="0"/>
                </a:rPr>
                <a:t>Возраст пациентов с диареей</a:t>
              </a:r>
            </a:p>
          </p:txBody>
        </p:sp>
        <p:sp>
          <p:nvSpPr>
            <p:cNvPr id="122" name="Rectangle 8"/>
            <p:cNvSpPr>
              <a:spLocks noChangeArrowheads="1"/>
            </p:cNvSpPr>
            <p:nvPr/>
          </p:nvSpPr>
          <p:spPr bwMode="auto">
            <a:xfrm>
              <a:off x="1927881" y="2094756"/>
              <a:ext cx="121117" cy="2041476"/>
            </a:xfrm>
            <a:prstGeom prst="rect">
              <a:avLst/>
            </a:prstGeom>
            <a:solidFill>
              <a:srgbClr val="00B050">
                <a:lumMod val="50000"/>
              </a:srgbClr>
            </a:solidFill>
            <a:ln w="12700" algn="ctr">
              <a:solidFill>
                <a:srgbClr val="00B050"/>
              </a:solidFill>
              <a:round/>
              <a:headEnd/>
              <a:tailEnd/>
            </a:ln>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2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23" name="Rectangle 54"/>
            <p:cNvSpPr>
              <a:spLocks noChangeArrowheads="1"/>
            </p:cNvSpPr>
            <p:nvPr/>
          </p:nvSpPr>
          <p:spPr bwMode="auto">
            <a:xfrm>
              <a:off x="2292250" y="1954564"/>
              <a:ext cx="121117" cy="2184049"/>
            </a:xfrm>
            <a:prstGeom prst="rect">
              <a:avLst/>
            </a:prstGeom>
            <a:solidFill>
              <a:srgbClr val="00B050">
                <a:lumMod val="50000"/>
              </a:srgbClr>
            </a:solidFill>
            <a:ln w="12700" algn="ctr">
              <a:solidFill>
                <a:srgbClr val="00B050"/>
              </a:solidFill>
              <a:round/>
              <a:headEnd/>
              <a:tailEnd/>
            </a:ln>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2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24" name="Rectangle 55"/>
            <p:cNvSpPr>
              <a:spLocks noChangeArrowheads="1"/>
            </p:cNvSpPr>
            <p:nvPr/>
          </p:nvSpPr>
          <p:spPr bwMode="auto">
            <a:xfrm>
              <a:off x="2408236" y="2058666"/>
              <a:ext cx="118872" cy="2082327"/>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25" name="Rectangle 56"/>
            <p:cNvSpPr>
              <a:spLocks noChangeArrowheads="1"/>
            </p:cNvSpPr>
            <p:nvPr/>
          </p:nvSpPr>
          <p:spPr bwMode="auto">
            <a:xfrm>
              <a:off x="2662900" y="2176462"/>
              <a:ext cx="121117" cy="1955025"/>
            </a:xfrm>
            <a:prstGeom prst="rect">
              <a:avLst/>
            </a:prstGeom>
            <a:solidFill>
              <a:srgbClr val="00B050">
                <a:lumMod val="50000"/>
              </a:srgbClr>
            </a:solidFill>
            <a:ln w="12700" algn="ctr">
              <a:solidFill>
                <a:srgbClr val="00B050"/>
              </a:solidFill>
              <a:round/>
              <a:headEnd/>
              <a:tailEnd/>
            </a:ln>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2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26" name="Rectangle 57"/>
            <p:cNvSpPr>
              <a:spLocks noChangeArrowheads="1"/>
            </p:cNvSpPr>
            <p:nvPr/>
          </p:nvSpPr>
          <p:spPr bwMode="auto">
            <a:xfrm>
              <a:off x="2786640" y="2174081"/>
              <a:ext cx="118872" cy="1962167"/>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27" name="Rectangle 58"/>
            <p:cNvSpPr>
              <a:spLocks noChangeArrowheads="1"/>
            </p:cNvSpPr>
            <p:nvPr/>
          </p:nvSpPr>
          <p:spPr bwMode="auto">
            <a:xfrm>
              <a:off x="3023451" y="2097137"/>
              <a:ext cx="121117" cy="2029589"/>
            </a:xfrm>
            <a:prstGeom prst="rect">
              <a:avLst/>
            </a:prstGeom>
            <a:solidFill>
              <a:srgbClr val="00B050">
                <a:lumMod val="50000"/>
              </a:srgbClr>
            </a:solidFill>
            <a:ln w="12700" algn="ctr">
              <a:solidFill>
                <a:srgbClr val="00B050"/>
              </a:solidFill>
              <a:round/>
              <a:headEnd/>
              <a:tailEnd/>
            </a:ln>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2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28" name="Rectangle 59"/>
            <p:cNvSpPr>
              <a:spLocks noChangeArrowheads="1"/>
            </p:cNvSpPr>
            <p:nvPr/>
          </p:nvSpPr>
          <p:spPr bwMode="auto">
            <a:xfrm>
              <a:off x="3147191" y="2109837"/>
              <a:ext cx="118872" cy="2034350"/>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29" name="Rectangle 60"/>
            <p:cNvSpPr>
              <a:spLocks noChangeArrowheads="1"/>
            </p:cNvSpPr>
            <p:nvPr/>
          </p:nvSpPr>
          <p:spPr bwMode="auto">
            <a:xfrm>
              <a:off x="3369281" y="2321719"/>
              <a:ext cx="121117" cy="1805007"/>
            </a:xfrm>
            <a:prstGeom prst="rect">
              <a:avLst/>
            </a:prstGeom>
            <a:solidFill>
              <a:srgbClr val="00B050">
                <a:lumMod val="50000"/>
              </a:srgbClr>
            </a:solidFill>
            <a:ln w="12700" algn="ctr">
              <a:solidFill>
                <a:srgbClr val="00B050"/>
              </a:solidFill>
              <a:round/>
              <a:headEnd/>
              <a:tailEnd/>
            </a:ln>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2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30" name="Rectangle 61"/>
            <p:cNvSpPr>
              <a:spLocks noChangeArrowheads="1"/>
            </p:cNvSpPr>
            <p:nvPr/>
          </p:nvSpPr>
          <p:spPr bwMode="auto">
            <a:xfrm>
              <a:off x="3740380" y="2248645"/>
              <a:ext cx="121117" cy="1880462"/>
            </a:xfrm>
            <a:prstGeom prst="rect">
              <a:avLst/>
            </a:prstGeom>
            <a:solidFill>
              <a:srgbClr val="00B050">
                <a:lumMod val="50000"/>
              </a:srgbClr>
            </a:solidFill>
            <a:ln w="12700" algn="ctr">
              <a:solidFill>
                <a:srgbClr val="00B050"/>
              </a:solidFill>
              <a:round/>
              <a:headEnd/>
              <a:tailEnd/>
            </a:ln>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2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31" name="Rectangle 64"/>
            <p:cNvSpPr>
              <a:spLocks noChangeArrowheads="1"/>
            </p:cNvSpPr>
            <p:nvPr/>
          </p:nvSpPr>
          <p:spPr bwMode="auto">
            <a:xfrm>
              <a:off x="3869312" y="2342405"/>
              <a:ext cx="118872" cy="1794227"/>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32" name="Rectangle 65"/>
            <p:cNvSpPr>
              <a:spLocks noChangeArrowheads="1"/>
            </p:cNvSpPr>
            <p:nvPr/>
          </p:nvSpPr>
          <p:spPr bwMode="auto">
            <a:xfrm>
              <a:off x="4220691" y="2150269"/>
              <a:ext cx="118872" cy="1986363"/>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33" name="Rectangle 66"/>
            <p:cNvSpPr>
              <a:spLocks noChangeArrowheads="1"/>
            </p:cNvSpPr>
            <p:nvPr/>
          </p:nvSpPr>
          <p:spPr bwMode="auto">
            <a:xfrm>
              <a:off x="4455645" y="2124075"/>
              <a:ext cx="121117" cy="2005032"/>
            </a:xfrm>
            <a:prstGeom prst="rect">
              <a:avLst/>
            </a:prstGeom>
            <a:solidFill>
              <a:srgbClr val="00B050">
                <a:lumMod val="50000"/>
              </a:srgbClr>
            </a:solidFill>
            <a:ln w="12700" algn="ctr">
              <a:solidFill>
                <a:srgbClr val="00B050"/>
              </a:solidFill>
              <a:round/>
              <a:headEnd/>
              <a:tailEnd/>
            </a:ln>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2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34" name="Rectangle 67"/>
            <p:cNvSpPr>
              <a:spLocks noChangeArrowheads="1"/>
            </p:cNvSpPr>
            <p:nvPr/>
          </p:nvSpPr>
          <p:spPr bwMode="auto">
            <a:xfrm>
              <a:off x="4587028" y="2094756"/>
              <a:ext cx="118872" cy="2043858"/>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35" name="Rectangle 70"/>
            <p:cNvSpPr>
              <a:spLocks noChangeArrowheads="1"/>
            </p:cNvSpPr>
            <p:nvPr/>
          </p:nvSpPr>
          <p:spPr bwMode="auto">
            <a:xfrm>
              <a:off x="4816144" y="1885950"/>
              <a:ext cx="121117" cy="2247901"/>
            </a:xfrm>
            <a:prstGeom prst="rect">
              <a:avLst/>
            </a:prstGeom>
            <a:solidFill>
              <a:srgbClr val="00B050">
                <a:lumMod val="50000"/>
              </a:srgbClr>
            </a:solidFill>
            <a:ln w="12700" algn="ctr">
              <a:solidFill>
                <a:srgbClr val="00B050"/>
              </a:solidFill>
              <a:round/>
              <a:headEnd/>
              <a:tailEnd/>
            </a:ln>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2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36" name="Rectangle 71"/>
            <p:cNvSpPr>
              <a:spLocks noChangeArrowheads="1"/>
            </p:cNvSpPr>
            <p:nvPr/>
          </p:nvSpPr>
          <p:spPr bwMode="auto">
            <a:xfrm>
              <a:off x="4941460" y="1978819"/>
              <a:ext cx="118872" cy="2162174"/>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37" name="Rectangle 72"/>
            <p:cNvSpPr>
              <a:spLocks noChangeArrowheads="1"/>
            </p:cNvSpPr>
            <p:nvPr/>
          </p:nvSpPr>
          <p:spPr bwMode="auto">
            <a:xfrm>
              <a:off x="5173532" y="2075047"/>
              <a:ext cx="121117" cy="2057296"/>
            </a:xfrm>
            <a:prstGeom prst="rect">
              <a:avLst/>
            </a:prstGeom>
            <a:solidFill>
              <a:srgbClr val="00B050">
                <a:lumMod val="50000"/>
              </a:srgbClr>
            </a:solidFill>
            <a:ln w="12700" algn="ctr">
              <a:solidFill>
                <a:srgbClr val="00B050"/>
              </a:solidFill>
              <a:round/>
              <a:headEnd/>
              <a:tailEnd/>
            </a:ln>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2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38" name="Rectangle 73"/>
            <p:cNvSpPr>
              <a:spLocks noChangeArrowheads="1"/>
            </p:cNvSpPr>
            <p:nvPr/>
          </p:nvSpPr>
          <p:spPr bwMode="auto">
            <a:xfrm>
              <a:off x="5533247" y="2305527"/>
              <a:ext cx="121117" cy="1827727"/>
            </a:xfrm>
            <a:prstGeom prst="rect">
              <a:avLst/>
            </a:prstGeom>
            <a:solidFill>
              <a:srgbClr val="00B050">
                <a:lumMod val="50000"/>
              </a:srgbClr>
            </a:solidFill>
            <a:ln w="12700" algn="ctr">
              <a:solidFill>
                <a:srgbClr val="00B050"/>
              </a:solidFill>
              <a:round/>
              <a:headEnd/>
              <a:tailEnd/>
            </a:ln>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2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39" name="Rectangle 74"/>
            <p:cNvSpPr>
              <a:spLocks noChangeArrowheads="1"/>
            </p:cNvSpPr>
            <p:nvPr/>
          </p:nvSpPr>
          <p:spPr bwMode="auto">
            <a:xfrm>
              <a:off x="6022997" y="2075046"/>
              <a:ext cx="118872" cy="2063581"/>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40" name="Rectangle 76"/>
            <p:cNvSpPr>
              <a:spLocks noChangeArrowheads="1"/>
            </p:cNvSpPr>
            <p:nvPr/>
          </p:nvSpPr>
          <p:spPr bwMode="auto">
            <a:xfrm>
              <a:off x="6394641" y="2305527"/>
              <a:ext cx="118872" cy="1830721"/>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41" name="Rectangle 77"/>
            <p:cNvSpPr>
              <a:spLocks noChangeArrowheads="1"/>
            </p:cNvSpPr>
            <p:nvPr/>
          </p:nvSpPr>
          <p:spPr bwMode="auto">
            <a:xfrm>
              <a:off x="6744685" y="2344787"/>
              <a:ext cx="118872" cy="1791461"/>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42" name="Rectangle 78"/>
            <p:cNvSpPr>
              <a:spLocks noChangeArrowheads="1"/>
            </p:cNvSpPr>
            <p:nvPr/>
          </p:nvSpPr>
          <p:spPr bwMode="auto">
            <a:xfrm>
              <a:off x="7103814" y="2305527"/>
              <a:ext cx="118872" cy="1828339"/>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43" name="Rectangle 81"/>
            <p:cNvSpPr>
              <a:spLocks noChangeArrowheads="1"/>
            </p:cNvSpPr>
            <p:nvPr/>
          </p:nvSpPr>
          <p:spPr bwMode="auto">
            <a:xfrm>
              <a:off x="7470527" y="1933573"/>
              <a:ext cx="118872" cy="2202499"/>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cxnSp>
          <p:nvCxnSpPr>
            <p:cNvPr id="144" name="Straight Connector 4"/>
            <p:cNvCxnSpPr>
              <a:cxnSpLocks noChangeShapeType="1"/>
            </p:cNvCxnSpPr>
            <p:nvPr/>
          </p:nvCxnSpPr>
          <p:spPr bwMode="auto">
            <a:xfrm>
              <a:off x="1876425" y="4138613"/>
              <a:ext cx="5762625" cy="0"/>
            </a:xfrm>
            <a:prstGeom prst="line">
              <a:avLst/>
            </a:prstGeom>
            <a:noFill/>
            <a:ln w="12700" algn="ctr">
              <a:solidFill>
                <a:sysClr val="windowText" lastClr="000000"/>
              </a:solidFill>
              <a:round/>
              <a:headEnd/>
              <a:tailEnd/>
            </a:ln>
            <a:extLst>
              <a:ext uri="{909E8E84-426E-40DD-AFC4-6F175D3DCCD1}">
                <a14:hiddenFill xmlns:a14="http://schemas.microsoft.com/office/drawing/2010/main">
                  <a:noFill/>
                </a14:hiddenFill>
              </a:ext>
            </a:extLst>
          </p:spPr>
        </p:cxnSp>
        <p:grpSp>
          <p:nvGrpSpPr>
            <p:cNvPr id="145" name="Group 10"/>
            <p:cNvGrpSpPr>
              <a:grpSpLocks/>
            </p:cNvGrpSpPr>
            <p:nvPr/>
          </p:nvGrpSpPr>
          <p:grpSpPr bwMode="auto">
            <a:xfrm>
              <a:off x="6563167" y="1371045"/>
              <a:ext cx="1048221" cy="371805"/>
              <a:chOff x="6563167" y="1371045"/>
              <a:chExt cx="1048221" cy="371805"/>
            </a:xfrm>
          </p:grpSpPr>
          <p:sp>
            <p:nvSpPr>
              <p:cNvPr id="146" name="Rectangle 82"/>
              <p:cNvSpPr>
                <a:spLocks noChangeArrowheads="1"/>
              </p:cNvSpPr>
              <p:nvPr/>
            </p:nvSpPr>
            <p:spPr bwMode="auto">
              <a:xfrm>
                <a:off x="6567701" y="1409556"/>
                <a:ext cx="109728" cy="91440"/>
              </a:xfrm>
              <a:prstGeom prst="rect">
                <a:avLst/>
              </a:prstGeom>
              <a:solidFill>
                <a:srgbClr val="00B050">
                  <a:lumMod val="50000"/>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22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47" name="Rectangle 83"/>
              <p:cNvSpPr>
                <a:spLocks noChangeArrowheads="1"/>
              </p:cNvSpPr>
              <p:nvPr/>
            </p:nvSpPr>
            <p:spPr bwMode="auto">
              <a:xfrm>
                <a:off x="6563167" y="1628140"/>
                <a:ext cx="109728" cy="91440"/>
              </a:xfrm>
              <a:prstGeom prst="rect">
                <a:avLst/>
              </a:prstGeom>
              <a:solidFill>
                <a:srgbClr val="D52B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de-DE" altLang="de-DE" sz="1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48" name="TextBox 84"/>
              <p:cNvSpPr txBox="1">
                <a:spLocks noChangeArrowheads="1"/>
              </p:cNvSpPr>
              <p:nvPr/>
            </p:nvSpPr>
            <p:spPr bwMode="auto">
              <a:xfrm>
                <a:off x="6766799" y="1371045"/>
                <a:ext cx="844589" cy="15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tab pos="6096000" algn="l"/>
                  </a:tabLst>
                  <a:defRPr/>
                </a:pPr>
                <a:r>
                  <a:rPr kumimoji="0" lang="ru-RU" altLang="zh-CN" sz="1000" b="0" i="0" u="none" strike="noStrike" kern="0" cap="none" spc="0" normalizeH="0" baseline="0" noProof="0" dirty="0">
                    <a:ln>
                      <a:noFill/>
                    </a:ln>
                    <a:solidFill>
                      <a:srgbClr val="000000"/>
                    </a:solidFill>
                    <a:effectLst/>
                    <a:uLnTx/>
                    <a:uFillTx/>
                    <a:latin typeface="Arial" pitchFamily="34" charset="0"/>
                    <a:cs typeface="Arial" pitchFamily="34" charset="0"/>
                  </a:rPr>
                  <a:t>Рацекадотрил</a:t>
                </a:r>
                <a:endParaRPr kumimoji="0" lang="en-US" altLang="zh-CN"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49" name="TextBox 85"/>
              <p:cNvSpPr txBox="1">
                <a:spLocks noChangeArrowheads="1"/>
              </p:cNvSpPr>
              <p:nvPr/>
            </p:nvSpPr>
            <p:spPr bwMode="auto">
              <a:xfrm>
                <a:off x="6759179" y="1589629"/>
                <a:ext cx="668299" cy="15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ru-RU" altLang="zh-CN" sz="1000" b="0" i="0" u="none" strike="noStrike" kern="0" cap="none" spc="0" normalizeH="0" baseline="0" noProof="0" dirty="0">
                    <a:ln>
                      <a:noFill/>
                    </a:ln>
                    <a:solidFill>
                      <a:srgbClr val="000000"/>
                    </a:solidFill>
                    <a:effectLst/>
                    <a:uLnTx/>
                    <a:uFillTx/>
                    <a:latin typeface="Arial" pitchFamily="34" charset="0"/>
                    <a:cs typeface="Arial" pitchFamily="34" charset="0"/>
                  </a:rPr>
                  <a:t>Лоперамид</a:t>
                </a:r>
                <a:endParaRPr kumimoji="0" lang="en-US" altLang="zh-CN" sz="10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grpSp>
      </p:grpSp>
      <p:sp>
        <p:nvSpPr>
          <p:cNvPr id="2" name="Slide Number Placeholder 1"/>
          <p:cNvSpPr>
            <a:spLocks noGrp="1"/>
          </p:cNvSpPr>
          <p:nvPr>
            <p:ph type="sldNum" sz="quarter" idx="12"/>
          </p:nvPr>
        </p:nvSpPr>
        <p:spPr>
          <a:xfrm>
            <a:off x="4546929" y="0"/>
            <a:ext cx="1332156" cy="365125"/>
          </a:xfrm>
        </p:spPr>
        <p:txBody>
          <a:bodyPr/>
          <a:lstStyle/>
          <a:p>
            <a:fld id="{A2885E78-1F86-4A3D-9EE1-B0103B1CEF15}" type="slidenum">
              <a:rPr lang="en-US" smtClean="0">
                <a:solidFill>
                  <a:srgbClr val="000000"/>
                </a:solidFill>
              </a:rPr>
              <a:pPr/>
              <a:t>46</a:t>
            </a:fld>
            <a:endParaRPr lang="en-US" dirty="0">
              <a:solidFill>
                <a:srgbClr val="000000"/>
              </a:solidFill>
            </a:endParaRPr>
          </a:p>
        </p:txBody>
      </p:sp>
      <p:sp>
        <p:nvSpPr>
          <p:cNvPr id="3" name="Rectangle 2"/>
          <p:cNvSpPr/>
          <p:nvPr/>
        </p:nvSpPr>
        <p:spPr>
          <a:xfrm>
            <a:off x="408117" y="228190"/>
            <a:ext cx="315022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de-DE" sz="2400" b="1" i="0" u="none" strike="noStrike" kern="0" cap="none" spc="0" normalizeH="0" baseline="0" noProof="0" dirty="0" err="1" smtClean="0">
                <a:ln>
                  <a:noFill/>
                </a:ln>
                <a:solidFill>
                  <a:srgbClr val="0070C0"/>
                </a:solidFill>
                <a:effectLst/>
                <a:uLnTx/>
                <a:uFillTx/>
                <a:latin typeface="Georgia" panose="02040502050405020303" pitchFamily="18" charset="0"/>
                <a:ea typeface="+mj-ea"/>
                <a:cs typeface="+mj-cs"/>
              </a:rPr>
              <a:t>Gallelli</a:t>
            </a:r>
            <a:r>
              <a:rPr kumimoji="0" lang="en-GB" altLang="de-DE" sz="2400" b="1" i="0" u="none" strike="noStrike" kern="0" cap="none" spc="0" normalizeH="0" baseline="0" noProof="0" dirty="0" smtClean="0">
                <a:ln>
                  <a:noFill/>
                </a:ln>
                <a:solidFill>
                  <a:srgbClr val="0070C0"/>
                </a:solidFill>
                <a:effectLst/>
                <a:uLnTx/>
                <a:uFillTx/>
                <a:latin typeface="Georgia" panose="02040502050405020303" pitchFamily="18" charset="0"/>
                <a:ea typeface="+mj-ea"/>
                <a:cs typeface="+mj-cs"/>
              </a:rPr>
              <a:t> </a:t>
            </a:r>
            <a:r>
              <a:rPr kumimoji="0" lang="en-GB" altLang="de-DE" sz="2400" b="1" i="1" u="none" strike="noStrike" kern="0" cap="none" spc="0" normalizeH="0" baseline="0" noProof="0" dirty="0" smtClean="0">
                <a:ln>
                  <a:noFill/>
                </a:ln>
                <a:solidFill>
                  <a:srgbClr val="0070C0"/>
                </a:solidFill>
                <a:effectLst/>
                <a:uLnTx/>
                <a:uFillTx/>
                <a:latin typeface="Georgia" panose="02040502050405020303" pitchFamily="18" charset="0"/>
                <a:ea typeface="+mj-ea"/>
                <a:cs typeface="+mj-cs"/>
              </a:rPr>
              <a:t>et al., </a:t>
            </a:r>
            <a:r>
              <a:rPr kumimoji="0" lang="en-GB" altLang="de-DE" sz="2400" b="1" i="0" u="none" strike="noStrike" kern="0" cap="none" spc="0" normalizeH="0" baseline="0" noProof="0" dirty="0" smtClean="0">
                <a:ln>
                  <a:noFill/>
                </a:ln>
                <a:solidFill>
                  <a:srgbClr val="0070C0"/>
                </a:solidFill>
                <a:effectLst/>
                <a:uLnTx/>
                <a:uFillTx/>
                <a:latin typeface="Georgia" panose="02040502050405020303" pitchFamily="18" charset="0"/>
                <a:ea typeface="+mj-ea"/>
                <a:cs typeface="+mj-cs"/>
              </a:rPr>
              <a:t>2010</a:t>
            </a:r>
            <a:endParaRPr kumimoji="0" lang="ru-RU" sz="2400" b="0" i="0" u="none" strike="noStrike" kern="0" cap="none" spc="0" normalizeH="0" baseline="0" noProof="0" dirty="0" smtClean="0">
              <a:ln>
                <a:noFill/>
              </a:ln>
              <a:solidFill>
                <a:sysClr val="windowText" lastClr="000000"/>
              </a:solidFill>
              <a:effectLst/>
              <a:uLnTx/>
              <a:uFillTx/>
            </a:endParaRPr>
          </a:p>
        </p:txBody>
      </p:sp>
      <p:sp>
        <p:nvSpPr>
          <p:cNvPr id="150" name="TextBox 149"/>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3643423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idx="4294967295"/>
          </p:nvPr>
        </p:nvSpPr>
        <p:spPr>
          <a:xfrm>
            <a:off x="685800" y="228600"/>
            <a:ext cx="7712075" cy="927100"/>
          </a:xfrm>
        </p:spPr>
        <p:txBody>
          <a:bodyPr>
            <a:noAutofit/>
          </a:bodyPr>
          <a:lstStyle/>
          <a:p>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a:solidFill>
                  <a:srgbClr val="0070C0"/>
                </a:solidFill>
                <a:latin typeface="Georgia" panose="02040502050405020303" pitchFamily="18" charset="0"/>
              </a:rPr>
              <a:t/>
            </a:r>
            <a:br>
              <a:rPr lang="en-GB" altLang="de-DE" sz="2800" b="1" dirty="0">
                <a:solidFill>
                  <a:srgbClr val="0070C0"/>
                </a:solidFill>
                <a:latin typeface="Georgia" panose="02040502050405020303" pitchFamily="18" charset="0"/>
              </a:rPr>
            </a:br>
            <a:r>
              <a:rPr lang="en-GB" altLang="de-DE" sz="2800" b="1" dirty="0" err="1" smtClean="0">
                <a:solidFill>
                  <a:srgbClr val="0070C0"/>
                </a:solidFill>
                <a:latin typeface="Georgia" panose="02040502050405020303" pitchFamily="18" charset="0"/>
              </a:rPr>
              <a:t>Gallelli</a:t>
            </a:r>
            <a:r>
              <a:rPr lang="en-GB" altLang="de-DE" sz="2800" b="1" dirty="0" smtClean="0">
                <a:solidFill>
                  <a:srgbClr val="0070C0"/>
                </a:solidFill>
                <a:latin typeface="Georgia" panose="02040502050405020303" pitchFamily="18" charset="0"/>
              </a:rPr>
              <a:t> </a:t>
            </a:r>
            <a:r>
              <a:rPr lang="en-GB" altLang="de-DE" sz="2800" b="1" i="1" dirty="0">
                <a:solidFill>
                  <a:srgbClr val="0070C0"/>
                </a:solidFill>
                <a:latin typeface="Georgia" panose="02040502050405020303" pitchFamily="18" charset="0"/>
              </a:rPr>
              <a:t>et al., </a:t>
            </a:r>
            <a:r>
              <a:rPr lang="en-GB" altLang="de-DE" sz="2800" b="1" dirty="0">
                <a:solidFill>
                  <a:srgbClr val="0070C0"/>
                </a:solidFill>
                <a:latin typeface="Georgia" panose="02040502050405020303" pitchFamily="18" charset="0"/>
              </a:rPr>
              <a:t>2010</a:t>
            </a:r>
          </a:p>
        </p:txBody>
      </p:sp>
      <p:sp>
        <p:nvSpPr>
          <p:cNvPr id="125955" name="Line 22"/>
          <p:cNvSpPr>
            <a:spLocks noChangeShapeType="1"/>
          </p:cNvSpPr>
          <p:nvPr/>
        </p:nvSpPr>
        <p:spPr bwMode="auto">
          <a:xfrm flipV="1">
            <a:off x="3468688" y="4211638"/>
            <a:ext cx="0" cy="523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de-CH" sz="2400" dirty="0">
              <a:solidFill>
                <a:srgbClr val="000000"/>
              </a:solidFill>
              <a:cs typeface="Arial" pitchFamily="34"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255560149"/>
              </p:ext>
            </p:extLst>
          </p:nvPr>
        </p:nvGraphicFramePr>
        <p:xfrm>
          <a:off x="685800" y="1528248"/>
          <a:ext cx="7696200" cy="2786381"/>
        </p:xfrm>
        <a:graphic>
          <a:graphicData uri="http://schemas.openxmlformats.org/drawingml/2006/table">
            <a:tbl>
              <a:tblPr/>
              <a:tblGrid>
                <a:gridCol w="2492141">
                  <a:extLst>
                    <a:ext uri="{9D8B030D-6E8A-4147-A177-3AD203B41FA5}">
                      <a16:colId xmlns="" xmlns:a16="http://schemas.microsoft.com/office/drawing/2014/main" val="20000"/>
                    </a:ext>
                  </a:extLst>
                </a:gridCol>
                <a:gridCol w="2669575">
                  <a:extLst>
                    <a:ext uri="{9D8B030D-6E8A-4147-A177-3AD203B41FA5}">
                      <a16:colId xmlns="" xmlns:a16="http://schemas.microsoft.com/office/drawing/2014/main" val="20001"/>
                    </a:ext>
                  </a:extLst>
                </a:gridCol>
                <a:gridCol w="2534484">
                  <a:extLst>
                    <a:ext uri="{9D8B030D-6E8A-4147-A177-3AD203B41FA5}">
                      <a16:colId xmlns="" xmlns:a16="http://schemas.microsoft.com/office/drawing/2014/main" val="20002"/>
                    </a:ext>
                  </a:extLst>
                </a:gridCol>
              </a:tblGrid>
              <a:tr h="854075">
                <a:tc>
                  <a:txBody>
                    <a:bodyPr/>
                    <a:lstStyle/>
                    <a:p>
                      <a:pPr algn="l"/>
                      <a:r>
                        <a:rPr lang="ru-RU" altLang="zh-CN" sz="1800" b="1" dirty="0">
                          <a:solidFill>
                            <a:schemeClr val="bg1"/>
                          </a:solidFill>
                          <a:latin typeface="Georgia" panose="02040502050405020303" pitchFamily="18" charset="0"/>
                          <a:cs typeface="Arial" panose="020B0604020202020204" pitchFamily="34" charset="0"/>
                        </a:rPr>
                        <a:t>Критерии</a:t>
                      </a:r>
                      <a:endParaRPr lang="zh-CN" altLang="en-US" sz="1800" b="1" dirty="0">
                        <a:solidFill>
                          <a:schemeClr val="bg1"/>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algn="ctr"/>
                      <a:r>
                        <a:rPr lang="ru-RU" altLang="zh-CN" sz="1800" b="1" dirty="0">
                          <a:solidFill>
                            <a:schemeClr val="bg1"/>
                          </a:solidFill>
                          <a:latin typeface="Georgia" panose="02040502050405020303" pitchFamily="18" charset="0"/>
                          <a:cs typeface="Arial" panose="020B0604020202020204" pitchFamily="34" charset="0"/>
                        </a:rPr>
                        <a:t>Рацекадотрил</a:t>
                      </a:r>
                      <a:endParaRPr lang="zh-CN" altLang="en-US" sz="1800" b="1" dirty="0">
                        <a:solidFill>
                          <a:schemeClr val="bg1"/>
                        </a:solidFill>
                        <a:latin typeface="Georgia" panose="02040502050405020303" pitchFamily="18" charset="0"/>
                        <a:cs typeface="Arial" panose="020B0604020202020204" pitchFamily="34" charset="0"/>
                      </a:endParaRPr>
                    </a:p>
                    <a:p>
                      <a:pPr algn="ctr"/>
                      <a:r>
                        <a:rPr lang="en-US" altLang="zh-CN" sz="1403" dirty="0">
                          <a:solidFill>
                            <a:schemeClr val="bg1"/>
                          </a:solidFill>
                          <a:latin typeface="Georgia" panose="02040502050405020303" pitchFamily="18" charset="0"/>
                          <a:cs typeface="Arial" panose="020B0604020202020204" pitchFamily="34" charset="0"/>
                        </a:rPr>
                        <a:t>(% </a:t>
                      </a:r>
                      <a:r>
                        <a:rPr lang="ru-RU" altLang="zh-CN" sz="1403" dirty="0">
                          <a:solidFill>
                            <a:schemeClr val="bg1"/>
                          </a:solidFill>
                          <a:latin typeface="Georgia" panose="02040502050405020303" pitchFamily="18" charset="0"/>
                          <a:cs typeface="Arial" panose="020B0604020202020204" pitchFamily="34" charset="0"/>
                        </a:rPr>
                        <a:t>количества пациентов</a:t>
                      </a:r>
                      <a:r>
                        <a:rPr lang="en-US" altLang="zh-CN" sz="1403" dirty="0">
                          <a:solidFill>
                            <a:schemeClr val="bg1"/>
                          </a:solidFill>
                          <a:latin typeface="Georgia" panose="02040502050405020303" pitchFamily="18" charset="0"/>
                          <a:cs typeface="Arial" panose="020B0604020202020204" pitchFamily="34" charset="0"/>
                        </a:rPr>
                        <a:t>)</a:t>
                      </a:r>
                      <a:endParaRPr lang="zh-CN" altLang="en-US" sz="1403" dirty="0">
                        <a:solidFill>
                          <a:schemeClr val="bg1"/>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algn="ctr"/>
                      <a:r>
                        <a:rPr lang="ru-RU" altLang="zh-CN" sz="1800" b="1" dirty="0">
                          <a:solidFill>
                            <a:schemeClr val="bg1"/>
                          </a:solidFill>
                          <a:latin typeface="Georgia" panose="02040502050405020303" pitchFamily="18" charset="0"/>
                          <a:cs typeface="Arial" panose="020B0604020202020204" pitchFamily="34" charset="0"/>
                        </a:rPr>
                        <a:t>Лоперамид</a:t>
                      </a:r>
                      <a:endParaRPr lang="zh-CN" altLang="en-US" sz="1800" b="1" dirty="0">
                        <a:solidFill>
                          <a:schemeClr val="bg1"/>
                        </a:solidFill>
                        <a:latin typeface="Georgia" panose="02040502050405020303" pitchFamily="18" charset="0"/>
                        <a:cs typeface="Arial" panose="020B0604020202020204" pitchFamily="34" charset="0"/>
                      </a:endParaRPr>
                    </a:p>
                    <a:p>
                      <a:pPr algn="ctr"/>
                      <a:r>
                        <a:rPr lang="en-US" altLang="zh-CN" sz="1403" dirty="0">
                          <a:solidFill>
                            <a:schemeClr val="bg1"/>
                          </a:solidFill>
                          <a:latin typeface="Georgia" panose="02040502050405020303" pitchFamily="18" charset="0"/>
                          <a:cs typeface="Arial" panose="020B0604020202020204" pitchFamily="34" charset="0"/>
                        </a:rPr>
                        <a:t>(% </a:t>
                      </a:r>
                      <a:r>
                        <a:rPr lang="ru-RU" altLang="zh-CN" sz="1403" dirty="0">
                          <a:solidFill>
                            <a:schemeClr val="bg1"/>
                          </a:solidFill>
                          <a:latin typeface="Georgia" panose="02040502050405020303" pitchFamily="18" charset="0"/>
                          <a:cs typeface="Arial" panose="020B0604020202020204" pitchFamily="34" charset="0"/>
                        </a:rPr>
                        <a:t>количества пациентов</a:t>
                      </a:r>
                      <a:r>
                        <a:rPr lang="en-US" altLang="zh-CN" sz="1403" dirty="0">
                          <a:solidFill>
                            <a:schemeClr val="bg1"/>
                          </a:solidFill>
                          <a:latin typeface="Georgia" panose="02040502050405020303" pitchFamily="18" charset="0"/>
                          <a:cs typeface="Arial" panose="020B0604020202020204" pitchFamily="34" charset="0"/>
                        </a:rPr>
                        <a:t>)</a:t>
                      </a:r>
                      <a:endParaRPr lang="zh-CN" altLang="en-US" sz="1403" dirty="0">
                        <a:solidFill>
                          <a:schemeClr val="bg1"/>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extLst>
                  <a:ext uri="{0D108BD9-81ED-4DB2-BD59-A6C34878D82A}">
                    <a16:rowId xmlns="" xmlns:a16="http://schemas.microsoft.com/office/drawing/2014/main" val="10000"/>
                  </a:ext>
                </a:extLst>
              </a:tr>
              <a:tr h="739775">
                <a:tc>
                  <a:txBody>
                    <a:bodyPr/>
                    <a:lstStyle/>
                    <a:p>
                      <a:pPr algn="l"/>
                      <a:r>
                        <a:rPr lang="ru-RU" altLang="zh-CN" sz="1596" dirty="0">
                          <a:solidFill>
                            <a:srgbClr val="000000"/>
                          </a:solidFill>
                          <a:latin typeface="Georgia" panose="02040502050405020303" pitchFamily="18" charset="0"/>
                          <a:cs typeface="Arial" panose="020B0604020202020204" pitchFamily="34" charset="0"/>
                        </a:rPr>
                        <a:t>Возникновение</a:t>
                      </a:r>
                      <a:r>
                        <a:rPr lang="ru-RU" altLang="zh-CN" sz="1596" baseline="0" dirty="0">
                          <a:solidFill>
                            <a:srgbClr val="000000"/>
                          </a:solidFill>
                          <a:latin typeface="Georgia" panose="02040502050405020303" pitchFamily="18" charset="0"/>
                          <a:cs typeface="Arial" panose="020B0604020202020204" pitchFamily="34" charset="0"/>
                        </a:rPr>
                        <a:t> нежелательных явлений</a:t>
                      </a:r>
                      <a:endParaRPr lang="zh-CN" altLang="en-US" sz="1596"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Georgia" panose="02040502050405020303" pitchFamily="18" charset="0"/>
                          <a:cs typeface="Arial" charset="0"/>
                        </a:rPr>
                        <a:t>12%</a:t>
                      </a:r>
                    </a:p>
                  </a:txBody>
                  <a:tcPr marL="91443" marR="91443"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Georgia" panose="02040502050405020303" pitchFamily="18" charset="0"/>
                          <a:cs typeface="Arial" charset="0"/>
                        </a:rPr>
                        <a:t>60%</a:t>
                      </a:r>
                    </a:p>
                  </a:txBody>
                  <a:tcPr marL="91443" marR="91443"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extLst>
                  <a:ext uri="{0D108BD9-81ED-4DB2-BD59-A6C34878D82A}">
                    <a16:rowId xmlns="" xmlns:a16="http://schemas.microsoft.com/office/drawing/2014/main" val="10001"/>
                  </a:ext>
                </a:extLst>
              </a:tr>
              <a:tr h="531813">
                <a:tc>
                  <a:txBody>
                    <a:bodyPr/>
                    <a:lstStyle/>
                    <a:p>
                      <a:pPr algn="l"/>
                      <a:r>
                        <a:rPr lang="ru-RU" altLang="zh-CN" sz="1596" dirty="0">
                          <a:solidFill>
                            <a:srgbClr val="000000"/>
                          </a:solidFill>
                          <a:latin typeface="Georgia" panose="02040502050405020303" pitchFamily="18" charset="0"/>
                          <a:cs typeface="Arial" panose="020B0604020202020204" pitchFamily="34" charset="0"/>
                        </a:rPr>
                        <a:t>Тошнота</a:t>
                      </a:r>
                      <a:endParaRPr lang="zh-CN" altLang="en-US" sz="1596" dirty="0">
                        <a:solidFill>
                          <a:srgbClr val="000000"/>
                        </a:solidFill>
                        <a:latin typeface="Georgia" panose="02040502050405020303" pitchFamily="18"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Georgia" panose="02040502050405020303" pitchFamily="18" charset="0"/>
                          <a:cs typeface="Arial" charset="0"/>
                        </a:rPr>
                        <a:t>10%</a:t>
                      </a:r>
                    </a:p>
                  </a:txBody>
                  <a:tcPr marL="91443" marR="91443"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Georgia" panose="02040502050405020303" pitchFamily="18" charset="0"/>
                          <a:cs typeface="Arial" charset="0"/>
                        </a:rPr>
                        <a:t>20%</a:t>
                      </a:r>
                    </a:p>
                  </a:txBody>
                  <a:tcPr marL="91443" marR="91443"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3"/>
                    </a:solidFill>
                  </a:tcPr>
                </a:tc>
                <a:extLst>
                  <a:ext uri="{0D108BD9-81ED-4DB2-BD59-A6C34878D82A}">
                    <a16:rowId xmlns="" xmlns:a16="http://schemas.microsoft.com/office/drawing/2014/main" val="10002"/>
                  </a:ext>
                </a:extLst>
              </a:tr>
              <a:tr h="579438">
                <a:tc>
                  <a:txBody>
                    <a:bodyPr/>
                    <a:lstStyle/>
                    <a:p>
                      <a:pPr algn="l"/>
                      <a:r>
                        <a:rPr lang="ru-RU" altLang="zh-CN" sz="1596" dirty="0">
                          <a:solidFill>
                            <a:srgbClr val="000000"/>
                          </a:solidFill>
                          <a:latin typeface="Georgia" panose="02040502050405020303" pitchFamily="18" charset="0"/>
                          <a:cs typeface="Arial" panose="020B0604020202020204" pitchFamily="34" charset="0"/>
                        </a:rPr>
                        <a:t>Запор</a:t>
                      </a:r>
                      <a:endParaRPr lang="zh-CN" altLang="en-US" sz="1596" dirty="0">
                        <a:solidFill>
                          <a:srgbClr val="000000"/>
                        </a:solidFill>
                        <a:latin typeface="Georgia" panose="02040502050405020303" pitchFamily="18"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Georgia" panose="02040502050405020303" pitchFamily="18" charset="0"/>
                          <a:cs typeface="Arial" charset="0"/>
                        </a:rPr>
                        <a:t>15%</a:t>
                      </a:r>
                    </a:p>
                  </a:txBody>
                  <a:tcPr marL="91443" marR="91443"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Georgia" panose="02040502050405020303" pitchFamily="18" charset="0"/>
                          <a:cs typeface="Arial" charset="0"/>
                        </a:rPr>
                        <a:t>60%</a:t>
                      </a:r>
                    </a:p>
                  </a:txBody>
                  <a:tcPr marL="91443" marR="91443"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BE7"/>
                    </a:solidFill>
                  </a:tcPr>
                </a:tc>
                <a:extLst>
                  <a:ext uri="{0D108BD9-81ED-4DB2-BD59-A6C34878D82A}">
                    <a16:rowId xmlns="" xmlns:a16="http://schemas.microsoft.com/office/drawing/2014/main" val="10003"/>
                  </a:ext>
                </a:extLst>
              </a:tr>
            </a:tbl>
          </a:graphicData>
        </a:graphic>
      </p:graphicFrame>
      <p:sp>
        <p:nvSpPr>
          <p:cNvPr id="125978" name="TextBox 4"/>
          <p:cNvSpPr txBox="1">
            <a:spLocks noChangeArrowheads="1"/>
          </p:cNvSpPr>
          <p:nvPr/>
        </p:nvSpPr>
        <p:spPr bwMode="auto">
          <a:xfrm>
            <a:off x="441325" y="6553200"/>
            <a:ext cx="65738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de-DE" sz="900" dirty="0">
                <a:solidFill>
                  <a:schemeClr val="bg1"/>
                </a:solidFill>
              </a:rPr>
              <a:t>1.	Gallelli L, et al. </a:t>
            </a:r>
            <a:r>
              <a:rPr lang="en-GB" altLang="de-DE" sz="900" i="1" dirty="0">
                <a:solidFill>
                  <a:schemeClr val="bg1"/>
                </a:solidFill>
              </a:rPr>
              <a:t>Eur J Clin Pharmacol. </a:t>
            </a:r>
            <a:r>
              <a:rPr lang="en-GB" altLang="de-DE" sz="900" dirty="0">
                <a:solidFill>
                  <a:schemeClr val="bg1"/>
                </a:solidFill>
              </a:rPr>
              <a:t>2009; 137-144.</a:t>
            </a:r>
          </a:p>
        </p:txBody>
      </p:sp>
      <p:sp>
        <p:nvSpPr>
          <p:cNvPr id="125979" name="TextBox 5"/>
          <p:cNvSpPr txBox="1">
            <a:spLocks noChangeArrowheads="1"/>
          </p:cNvSpPr>
          <p:nvPr/>
        </p:nvSpPr>
        <p:spPr bwMode="auto">
          <a:xfrm>
            <a:off x="468723" y="4572000"/>
            <a:ext cx="79132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de-DE" b="1" dirty="0">
                <a:solidFill>
                  <a:schemeClr val="accent1">
                    <a:lumMod val="50000"/>
                  </a:schemeClr>
                </a:solidFill>
                <a:latin typeface="Georgia" panose="02040502050405020303" pitchFamily="18" charset="0"/>
              </a:rPr>
              <a:t>Рацекадотрил более эффективен и более хорошо переносится, чем лоперамид</a:t>
            </a:r>
          </a:p>
        </p:txBody>
      </p:sp>
      <p:sp>
        <p:nvSpPr>
          <p:cNvPr id="2" name="Slide Number Placeholder 1"/>
          <p:cNvSpPr>
            <a:spLocks noGrp="1"/>
          </p:cNvSpPr>
          <p:nvPr>
            <p:ph type="sldNum" sz="quarter" idx="12"/>
          </p:nvPr>
        </p:nvSpPr>
        <p:spPr>
          <a:xfrm>
            <a:off x="4572000" y="34247"/>
            <a:ext cx="1332156" cy="365125"/>
          </a:xfrm>
        </p:spPr>
        <p:txBody>
          <a:bodyPr/>
          <a:lstStyle/>
          <a:p>
            <a:fld id="{A2885E78-1F86-4A3D-9EE1-B0103B1CEF15}" type="slidenum">
              <a:rPr lang="en-US" smtClean="0">
                <a:solidFill>
                  <a:srgbClr val="000000"/>
                </a:solidFill>
              </a:rPr>
              <a:pPr/>
              <a:t>47</a:t>
            </a:fld>
            <a:endParaRPr lang="en-US" dirty="0">
              <a:solidFill>
                <a:srgbClr val="000000"/>
              </a:solidFill>
            </a:endParaRPr>
          </a:p>
        </p:txBody>
      </p:sp>
      <p:sp>
        <p:nvSpPr>
          <p:cNvPr id="8" name="TextBox 7"/>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76947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2" name="Пятиугольник 11"/>
          <p:cNvSpPr/>
          <p:nvPr/>
        </p:nvSpPr>
        <p:spPr>
          <a:xfrm>
            <a:off x="0" y="79154"/>
            <a:ext cx="8818605" cy="1416962"/>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Пятиугольник 9"/>
          <p:cNvSpPr/>
          <p:nvPr/>
        </p:nvSpPr>
        <p:spPr>
          <a:xfrm>
            <a:off x="0" y="178035"/>
            <a:ext cx="8676502" cy="1219200"/>
          </a:xfrm>
          <a:prstGeom prst="homePlate">
            <a:avLst/>
          </a:prstGeom>
          <a:solidFill>
            <a:srgbClr val="CD9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Прямоугольник 16"/>
          <p:cNvSpPr/>
          <p:nvPr/>
        </p:nvSpPr>
        <p:spPr>
          <a:xfrm>
            <a:off x="5812775" y="6546445"/>
            <a:ext cx="3332322" cy="307777"/>
          </a:xfrm>
          <a:prstGeom prst="rect">
            <a:avLst/>
          </a:prstGeom>
        </p:spPr>
        <p:txBody>
          <a:bodyPr wrap="none">
            <a:spAutoFit/>
          </a:bodyPr>
          <a:lstStyle/>
          <a:p>
            <a:pPr algn="r"/>
            <a:r>
              <a:rPr lang="it-IT" sz="1400" i="1" dirty="0" smtClean="0">
                <a:solidFill>
                  <a:prstClr val="black"/>
                </a:solidFill>
              </a:rPr>
              <a:t>Moraes </a:t>
            </a:r>
            <a:r>
              <a:rPr lang="it-IT" sz="1400" i="1" dirty="0">
                <a:solidFill>
                  <a:prstClr val="black"/>
                </a:solidFill>
              </a:rPr>
              <a:t>E, Chinzon D, Coleho </a:t>
            </a:r>
            <a:r>
              <a:rPr lang="it-IT" sz="1400" i="1" dirty="0" smtClean="0">
                <a:solidFill>
                  <a:prstClr val="black"/>
                </a:solidFill>
              </a:rPr>
              <a:t>LG</a:t>
            </a:r>
            <a:r>
              <a:rPr lang="en-US" sz="1400" i="1" dirty="0" smtClean="0">
                <a:solidFill>
                  <a:prstClr val="black"/>
                </a:solidFill>
              </a:rPr>
              <a:t>, et al. </a:t>
            </a:r>
            <a:r>
              <a:rPr lang="ru-RU" sz="1400" i="1" dirty="0" smtClean="0">
                <a:solidFill>
                  <a:prstClr val="black"/>
                </a:solidFill>
              </a:rPr>
              <a:t>20</a:t>
            </a:r>
            <a:r>
              <a:rPr lang="en-US" sz="1400" i="1" dirty="0" smtClean="0">
                <a:solidFill>
                  <a:prstClr val="black"/>
                </a:solidFill>
              </a:rPr>
              <a:t>01</a:t>
            </a:r>
            <a:endParaRPr lang="ru-RU" sz="1400" i="1" dirty="0">
              <a:solidFill>
                <a:prstClr val="black"/>
              </a:solidFill>
            </a:endParaRPr>
          </a:p>
        </p:txBody>
      </p:sp>
      <p:sp>
        <p:nvSpPr>
          <p:cNvPr id="8" name="Пятиугольник 7"/>
          <p:cNvSpPr/>
          <p:nvPr/>
        </p:nvSpPr>
        <p:spPr>
          <a:xfrm>
            <a:off x="0" y="0"/>
            <a:ext cx="8496300" cy="1219200"/>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prstClr val="black"/>
              </a:solidFill>
            </a:endParaRPr>
          </a:p>
        </p:txBody>
      </p:sp>
      <p:sp>
        <p:nvSpPr>
          <p:cNvPr id="7" name="TextBox 6"/>
          <p:cNvSpPr txBox="1"/>
          <p:nvPr/>
        </p:nvSpPr>
        <p:spPr>
          <a:xfrm>
            <a:off x="0" y="91854"/>
            <a:ext cx="8305800" cy="1384995"/>
          </a:xfrm>
          <a:prstGeom prst="rect">
            <a:avLst/>
          </a:prstGeom>
          <a:noFill/>
        </p:spPr>
        <p:txBody>
          <a:bodyPr wrap="square" rtlCol="0">
            <a:spAutoFit/>
          </a:bodyPr>
          <a:lstStyle/>
          <a:p>
            <a:pPr algn="ctr"/>
            <a:r>
              <a:rPr lang="ru-RU" sz="2800" b="1" dirty="0" smtClean="0">
                <a:solidFill>
                  <a:prstClr val="black"/>
                </a:solidFill>
                <a:effectLst>
                  <a:glow rad="101600">
                    <a:prstClr val="white">
                      <a:alpha val="60000"/>
                    </a:prstClr>
                  </a:glow>
                </a:effectLst>
                <a:latin typeface="Georgia" panose="02040502050405020303" pitchFamily="18" charset="0"/>
              </a:rPr>
              <a:t>Эффективность </a:t>
            </a:r>
            <a:r>
              <a:rPr lang="ru-RU" sz="2800" b="1" dirty="0" err="1" smtClean="0">
                <a:solidFill>
                  <a:prstClr val="black"/>
                </a:solidFill>
                <a:effectLst>
                  <a:glow rad="101600">
                    <a:prstClr val="white">
                      <a:alpha val="60000"/>
                    </a:prstClr>
                  </a:glow>
                </a:effectLst>
                <a:latin typeface="Georgia" panose="02040502050405020303" pitchFamily="18" charset="0"/>
              </a:rPr>
              <a:t>рацекадотрила</a:t>
            </a:r>
            <a:r>
              <a:rPr lang="ru-RU" sz="2800" b="1" dirty="0" smtClean="0">
                <a:solidFill>
                  <a:prstClr val="black"/>
                </a:solidFill>
                <a:effectLst>
                  <a:glow rad="101600">
                    <a:prstClr val="white">
                      <a:alpha val="60000"/>
                    </a:prstClr>
                  </a:glow>
                </a:effectLst>
                <a:latin typeface="Georgia" panose="02040502050405020303" pitchFamily="18" charset="0"/>
              </a:rPr>
              <a:t> при лечении острой диареей у взрослых: сравнение с </a:t>
            </a:r>
            <a:r>
              <a:rPr lang="en-US" sz="2800" b="1" i="1" dirty="0">
                <a:solidFill>
                  <a:prstClr val="black"/>
                </a:solidFill>
                <a:effectLst>
                  <a:glow rad="101600">
                    <a:prstClr val="white">
                      <a:alpha val="60000"/>
                    </a:prstClr>
                  </a:glow>
                </a:effectLst>
                <a:latin typeface="Georgia" panose="02040502050405020303" pitchFamily="18" charset="0"/>
              </a:rPr>
              <a:t>Saccharomyces </a:t>
            </a:r>
            <a:r>
              <a:rPr lang="en-US" sz="2800" b="1" i="1" dirty="0" err="1">
                <a:solidFill>
                  <a:prstClr val="black"/>
                </a:solidFill>
                <a:effectLst>
                  <a:glow rad="101600">
                    <a:prstClr val="white">
                      <a:alpha val="60000"/>
                    </a:prstClr>
                  </a:glow>
                </a:effectLst>
                <a:latin typeface="Georgia" panose="02040502050405020303" pitchFamily="18" charset="0"/>
              </a:rPr>
              <a:t>boulardii</a:t>
            </a:r>
            <a:endParaRPr lang="ru-RU" sz="2800" b="1" i="1" dirty="0">
              <a:solidFill>
                <a:prstClr val="black"/>
              </a:solidFill>
              <a:effectLst>
                <a:glow rad="101600">
                  <a:prstClr val="white">
                    <a:alpha val="60000"/>
                  </a:prstClr>
                </a:glow>
              </a:effectLst>
              <a:latin typeface="Georgia" panose="02040502050405020303" pitchFamily="18" charset="0"/>
            </a:endParaRPr>
          </a:p>
        </p:txBody>
      </p:sp>
      <p:pic>
        <p:nvPicPr>
          <p:cNvPr id="2" name="Рисунок 1"/>
          <p:cNvPicPr>
            <a:picLocks noChangeAspect="1"/>
          </p:cNvPicPr>
          <p:nvPr/>
        </p:nvPicPr>
        <p:blipFill rotWithShape="1">
          <a:blip r:embed="rId2"/>
          <a:srcRect l="64033" t="6344" r="12419" b="42043"/>
          <a:stretch/>
        </p:blipFill>
        <p:spPr>
          <a:xfrm>
            <a:off x="585373" y="1701885"/>
            <a:ext cx="3929477" cy="4844560"/>
          </a:xfrm>
          <a:prstGeom prst="rect">
            <a:avLst/>
          </a:prstGeom>
          <a:effectLst>
            <a:glow rad="101600">
              <a:srgbClr val="CD97C3">
                <a:alpha val="60000"/>
              </a:srgbClr>
            </a:glow>
          </a:effectLst>
        </p:spPr>
      </p:pic>
      <p:sp>
        <p:nvSpPr>
          <p:cNvPr id="13" name="Прямоугольник 12"/>
          <p:cNvSpPr/>
          <p:nvPr/>
        </p:nvSpPr>
        <p:spPr>
          <a:xfrm>
            <a:off x="4694813" y="2477461"/>
            <a:ext cx="4296787" cy="3267123"/>
          </a:xfrm>
          <a:prstGeom prst="rect">
            <a:avLst/>
          </a:prstGeom>
          <a:ln w="19050">
            <a:solidFill>
              <a:srgbClr val="CD97C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a:solidFill>
                  <a:prstClr val="black"/>
                </a:solidFill>
                <a:latin typeface="Georgia" panose="02040502050405020303" pitchFamily="18" charset="0"/>
              </a:rPr>
              <a:t>Простое слепое, </a:t>
            </a:r>
            <a:r>
              <a:rPr lang="ru-RU" sz="1600" b="1" dirty="0" err="1">
                <a:solidFill>
                  <a:prstClr val="black"/>
                </a:solidFill>
                <a:latin typeface="Georgia" panose="02040502050405020303" pitchFamily="18" charset="0"/>
              </a:rPr>
              <a:t>рандомизированное</a:t>
            </a:r>
            <a:r>
              <a:rPr lang="ru-RU" sz="1600" b="1" dirty="0">
                <a:solidFill>
                  <a:prstClr val="black"/>
                </a:solidFill>
                <a:latin typeface="Georgia" panose="02040502050405020303" pitchFamily="18" charset="0"/>
              </a:rPr>
              <a:t> </a:t>
            </a:r>
            <a:r>
              <a:rPr lang="ru-RU" sz="1600" b="1" dirty="0" smtClean="0">
                <a:solidFill>
                  <a:prstClr val="black"/>
                </a:solidFill>
                <a:latin typeface="Georgia" panose="02040502050405020303" pitchFamily="18" charset="0"/>
              </a:rPr>
              <a:t>исследование (336 пациентов)</a:t>
            </a:r>
          </a:p>
          <a:p>
            <a:pPr algn="ctr"/>
            <a:r>
              <a:rPr lang="ru-RU" sz="1600" b="1" dirty="0" smtClean="0">
                <a:solidFill>
                  <a:prstClr val="black"/>
                </a:solidFill>
                <a:latin typeface="Georgia" panose="02040502050405020303" pitchFamily="18" charset="0"/>
              </a:rPr>
              <a:t>Результат:</a:t>
            </a:r>
          </a:p>
          <a:p>
            <a:pPr marL="285750" indent="-285750" algn="just">
              <a:buFont typeface="Wingdings" panose="05000000000000000000" pitchFamily="2" charset="2"/>
              <a:buChar char="v"/>
            </a:pPr>
            <a:r>
              <a:rPr lang="ru-RU" sz="1600" dirty="0" smtClean="0">
                <a:solidFill>
                  <a:prstClr val="black"/>
                </a:solidFill>
                <a:latin typeface="Georgia" panose="02040502050405020303" pitchFamily="18" charset="0"/>
              </a:rPr>
              <a:t>Время до </a:t>
            </a:r>
            <a:r>
              <a:rPr lang="ru-RU" sz="1600" dirty="0">
                <a:solidFill>
                  <a:prstClr val="black"/>
                </a:solidFill>
                <a:latin typeface="Georgia" panose="02040502050405020303" pitchFamily="18" charset="0"/>
              </a:rPr>
              <a:t>выздоровления (64 ч. против 77 ч.) </a:t>
            </a:r>
            <a:r>
              <a:rPr lang="ru-RU" sz="1600" dirty="0" smtClean="0">
                <a:solidFill>
                  <a:prstClr val="black"/>
                </a:solidFill>
                <a:latin typeface="Georgia" panose="02040502050405020303" pitchFamily="18" charset="0"/>
              </a:rPr>
              <a:t>было значительно меньшим </a:t>
            </a:r>
            <a:r>
              <a:rPr lang="ru-RU" sz="1600" dirty="0">
                <a:solidFill>
                  <a:prstClr val="black"/>
                </a:solidFill>
                <a:latin typeface="Georgia" panose="02040502050405020303" pitchFamily="18" charset="0"/>
              </a:rPr>
              <a:t>в группе </a:t>
            </a:r>
            <a:r>
              <a:rPr lang="ru-RU" sz="1600" dirty="0" err="1">
                <a:solidFill>
                  <a:prstClr val="black"/>
                </a:solidFill>
                <a:latin typeface="Georgia" panose="02040502050405020303" pitchFamily="18" charset="0"/>
              </a:rPr>
              <a:t>рацекадотрила</a:t>
            </a:r>
            <a:r>
              <a:rPr lang="ru-RU" sz="1600" dirty="0">
                <a:solidFill>
                  <a:prstClr val="black"/>
                </a:solidFill>
                <a:latin typeface="Georgia" panose="02040502050405020303" pitchFamily="18" charset="0"/>
              </a:rPr>
              <a:t>, чем при лечении </a:t>
            </a:r>
            <a:r>
              <a:rPr lang="ru-RU" sz="1600" i="1" dirty="0">
                <a:solidFill>
                  <a:prstClr val="black"/>
                </a:solidFill>
                <a:latin typeface="Georgia" panose="02040502050405020303" pitchFamily="18" charset="0"/>
              </a:rPr>
              <a:t>S</a:t>
            </a:r>
            <a:r>
              <a:rPr lang="en-US" sz="1600" i="1" dirty="0">
                <a:solidFill>
                  <a:prstClr val="black"/>
                </a:solidFill>
                <a:latin typeface="Georgia" panose="02040502050405020303" pitchFamily="18" charset="0"/>
              </a:rPr>
              <a:t>.</a:t>
            </a:r>
            <a:r>
              <a:rPr lang="ru-RU" sz="1600" i="1" dirty="0">
                <a:solidFill>
                  <a:prstClr val="black"/>
                </a:solidFill>
                <a:latin typeface="Georgia" panose="02040502050405020303" pitchFamily="18" charset="0"/>
              </a:rPr>
              <a:t> </a:t>
            </a:r>
            <a:r>
              <a:rPr lang="ru-RU" sz="1600" i="1" dirty="0" err="1" smtClean="0">
                <a:solidFill>
                  <a:prstClr val="black"/>
                </a:solidFill>
                <a:latin typeface="Georgia" panose="02040502050405020303" pitchFamily="18" charset="0"/>
              </a:rPr>
              <a:t>boulardii</a:t>
            </a:r>
            <a:r>
              <a:rPr lang="en-US" sz="1600" i="1" dirty="0" smtClean="0">
                <a:solidFill>
                  <a:prstClr val="black"/>
                </a:solidFill>
                <a:latin typeface="Georgia" panose="02040502050405020303" pitchFamily="18" charset="0"/>
              </a:rPr>
              <a:t> </a:t>
            </a:r>
            <a:r>
              <a:rPr lang="ru-RU" sz="1600" dirty="0" smtClean="0">
                <a:solidFill>
                  <a:prstClr val="black"/>
                </a:solidFill>
                <a:latin typeface="Georgia" panose="02040502050405020303" pitchFamily="18" charset="0"/>
              </a:rPr>
              <a:t>(</a:t>
            </a:r>
            <a:r>
              <a:rPr lang="en-US" sz="1600" dirty="0" smtClean="0">
                <a:solidFill>
                  <a:prstClr val="black"/>
                </a:solidFill>
                <a:latin typeface="Georgia" panose="02040502050405020303" pitchFamily="18" charset="0"/>
              </a:rPr>
              <a:t>p&lt;0,05</a:t>
            </a:r>
            <a:r>
              <a:rPr lang="ru-RU" sz="1600" dirty="0" smtClean="0">
                <a:solidFill>
                  <a:prstClr val="black"/>
                </a:solidFill>
                <a:latin typeface="Georgia" panose="02040502050405020303" pitchFamily="18" charset="0"/>
              </a:rPr>
              <a:t>)</a:t>
            </a:r>
            <a:r>
              <a:rPr lang="en-US" sz="1600" dirty="0" smtClean="0">
                <a:solidFill>
                  <a:prstClr val="black"/>
                </a:solidFill>
                <a:latin typeface="Georgia" panose="02040502050405020303" pitchFamily="18" charset="0"/>
              </a:rPr>
              <a:t>.</a:t>
            </a:r>
          </a:p>
          <a:p>
            <a:pPr marL="285750" indent="-285750" algn="just">
              <a:buFont typeface="Wingdings" panose="05000000000000000000" pitchFamily="2" charset="2"/>
              <a:buChar char="v"/>
            </a:pPr>
            <a:r>
              <a:rPr lang="ru-RU" sz="1600" dirty="0">
                <a:solidFill>
                  <a:prstClr val="black"/>
                </a:solidFill>
                <a:latin typeface="Georgia" panose="02040502050405020303" pitchFamily="18" charset="0"/>
              </a:rPr>
              <a:t>Частота нежелательных явлений составила 6,8% в группе </a:t>
            </a:r>
            <a:r>
              <a:rPr lang="ru-RU" sz="1600" dirty="0" err="1">
                <a:solidFill>
                  <a:prstClr val="black"/>
                </a:solidFill>
                <a:latin typeface="Georgia" panose="02040502050405020303" pitchFamily="18" charset="0"/>
              </a:rPr>
              <a:t>рацекадотрила</a:t>
            </a:r>
            <a:r>
              <a:rPr lang="ru-RU" sz="1600" dirty="0">
                <a:solidFill>
                  <a:prstClr val="black"/>
                </a:solidFill>
                <a:latin typeface="Georgia" panose="02040502050405020303" pitchFamily="18" charset="0"/>
              </a:rPr>
              <a:t> и 7,1% в группе пациентов, принимавших </a:t>
            </a:r>
            <a:r>
              <a:rPr lang="ru-RU" sz="1600" i="1" dirty="0" smtClean="0">
                <a:solidFill>
                  <a:prstClr val="black"/>
                </a:solidFill>
                <a:latin typeface="Georgia" panose="02040502050405020303" pitchFamily="18" charset="0"/>
              </a:rPr>
              <a:t>S</a:t>
            </a:r>
            <a:r>
              <a:rPr lang="en-US" sz="1600" i="1" dirty="0" smtClean="0">
                <a:solidFill>
                  <a:prstClr val="black"/>
                </a:solidFill>
                <a:latin typeface="Georgia" panose="02040502050405020303" pitchFamily="18" charset="0"/>
              </a:rPr>
              <a:t>.</a:t>
            </a:r>
            <a:r>
              <a:rPr lang="ru-RU" sz="1600" i="1" dirty="0" smtClean="0">
                <a:solidFill>
                  <a:prstClr val="black"/>
                </a:solidFill>
                <a:latin typeface="Georgia" panose="02040502050405020303" pitchFamily="18" charset="0"/>
              </a:rPr>
              <a:t> </a:t>
            </a:r>
            <a:r>
              <a:rPr lang="ru-RU" sz="1600" i="1" dirty="0" err="1">
                <a:solidFill>
                  <a:prstClr val="black"/>
                </a:solidFill>
                <a:latin typeface="Georgia" panose="02040502050405020303" pitchFamily="18" charset="0"/>
              </a:rPr>
              <a:t>boulardii</a:t>
            </a:r>
            <a:endParaRPr lang="ru-RU" sz="1600" i="1" dirty="0" smtClean="0">
              <a:solidFill>
                <a:prstClr val="black"/>
              </a:solidFill>
              <a:latin typeface="Georgia" panose="02040502050405020303" pitchFamily="18" charset="0"/>
            </a:endParaRPr>
          </a:p>
        </p:txBody>
      </p:sp>
      <p:sp>
        <p:nvSpPr>
          <p:cNvPr id="3" name="Slide Number Placeholder 2"/>
          <p:cNvSpPr>
            <a:spLocks noGrp="1"/>
          </p:cNvSpPr>
          <p:nvPr>
            <p:ph type="sldNum" sz="quarter" idx="12"/>
          </p:nvPr>
        </p:nvSpPr>
        <p:spPr>
          <a:xfrm>
            <a:off x="7848901" y="-4528"/>
            <a:ext cx="1332156" cy="365125"/>
          </a:xfrm>
        </p:spPr>
        <p:txBody>
          <a:bodyPr/>
          <a:lstStyle/>
          <a:p>
            <a:fld id="{81A2C920-D45E-4A04-AE9E-A64ACAABFF96}" type="slidenum">
              <a:rPr lang="ru-RU" smtClean="0">
                <a:solidFill>
                  <a:prstClr val="black">
                    <a:tint val="75000"/>
                  </a:prstClr>
                </a:solidFill>
              </a:rPr>
              <a:pPr/>
              <a:t>48</a:t>
            </a:fld>
            <a:endParaRPr lang="ru-RU">
              <a:solidFill>
                <a:prstClr val="black">
                  <a:tint val="75000"/>
                </a:prstClr>
              </a:solidFill>
            </a:endParaRPr>
          </a:p>
        </p:txBody>
      </p:sp>
      <p:sp>
        <p:nvSpPr>
          <p:cNvPr id="11" name="TextBox 10"/>
          <p:cNvSpPr txBox="1"/>
          <p:nvPr/>
        </p:nvSpPr>
        <p:spPr>
          <a:xfrm rot="5400000">
            <a:off x="-1970568" y="2926388"/>
            <a:ext cx="4522934" cy="276999"/>
          </a:xfrm>
          <a:prstGeom prst="rect">
            <a:avLst/>
          </a:prstGeom>
          <a:noFill/>
        </p:spPr>
        <p:txBody>
          <a:bodyPr wrap="square" rtlCol="0">
            <a:spAutoFit/>
          </a:bodyPr>
          <a:lstStyle/>
          <a:p>
            <a:r>
              <a:rPr lang="en-US" sz="1200" dirty="0" smtClean="0">
                <a:latin typeface="Georgia" panose="02040502050405020303" pitchFamily="18" charset="0"/>
              </a:rPr>
              <a:t>RUHID172191 </a:t>
            </a:r>
            <a:r>
              <a:rPr lang="ru-RU" sz="1200" dirty="0" smtClean="0">
                <a:latin typeface="Georgia" panose="02040502050405020303" pitchFamily="18" charset="0"/>
              </a:rPr>
              <a:t>от 30 августа 2017</a:t>
            </a:r>
            <a:endParaRPr lang="ru-RU" sz="1200" dirty="0">
              <a:latin typeface="Georgia" panose="02040502050405020303" pitchFamily="18" charset="0"/>
            </a:endParaRPr>
          </a:p>
        </p:txBody>
      </p:sp>
    </p:spTree>
    <p:extLst>
      <p:ext uri="{BB962C8B-B14F-4D97-AF65-F5344CB8AC3E}">
        <p14:creationId xmlns:p14="http://schemas.microsoft.com/office/powerpoint/2010/main" val="25422030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2" name="Пятиугольник 11"/>
          <p:cNvSpPr/>
          <p:nvPr/>
        </p:nvSpPr>
        <p:spPr>
          <a:xfrm>
            <a:off x="0" y="79154"/>
            <a:ext cx="8818605" cy="1416962"/>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Пятиугольник 9"/>
          <p:cNvSpPr/>
          <p:nvPr/>
        </p:nvSpPr>
        <p:spPr>
          <a:xfrm>
            <a:off x="0" y="178035"/>
            <a:ext cx="8676502" cy="1219200"/>
          </a:xfrm>
          <a:prstGeom prst="homePlate">
            <a:avLst/>
          </a:prstGeom>
          <a:solidFill>
            <a:srgbClr val="CD9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Прямоугольник 16"/>
          <p:cNvSpPr/>
          <p:nvPr/>
        </p:nvSpPr>
        <p:spPr>
          <a:xfrm>
            <a:off x="7726504" y="6546445"/>
            <a:ext cx="1418593" cy="307777"/>
          </a:xfrm>
          <a:prstGeom prst="rect">
            <a:avLst/>
          </a:prstGeom>
        </p:spPr>
        <p:txBody>
          <a:bodyPr wrap="none">
            <a:spAutoFit/>
          </a:bodyPr>
          <a:lstStyle/>
          <a:p>
            <a:pPr algn="r"/>
            <a:r>
              <a:rPr lang="en-US" sz="1400" i="1" dirty="0">
                <a:solidFill>
                  <a:prstClr val="black"/>
                </a:solidFill>
              </a:rPr>
              <a:t>Yao P, Xi </a:t>
            </a:r>
            <a:r>
              <a:rPr lang="en-US" sz="1400" i="1" dirty="0" smtClean="0">
                <a:solidFill>
                  <a:prstClr val="black"/>
                </a:solidFill>
              </a:rPr>
              <a:t>LL. </a:t>
            </a:r>
            <a:r>
              <a:rPr lang="ru-RU" sz="1400" i="1" dirty="0" smtClean="0">
                <a:solidFill>
                  <a:prstClr val="black"/>
                </a:solidFill>
              </a:rPr>
              <a:t>2011</a:t>
            </a:r>
            <a:endParaRPr lang="ru-RU" sz="1400" i="1" dirty="0">
              <a:solidFill>
                <a:prstClr val="black"/>
              </a:solidFill>
            </a:endParaRPr>
          </a:p>
        </p:txBody>
      </p:sp>
      <p:sp>
        <p:nvSpPr>
          <p:cNvPr id="8" name="Пятиугольник 7"/>
          <p:cNvSpPr/>
          <p:nvPr/>
        </p:nvSpPr>
        <p:spPr>
          <a:xfrm>
            <a:off x="0" y="0"/>
            <a:ext cx="8496300" cy="1219200"/>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prstClr val="black"/>
              </a:solidFill>
            </a:endParaRPr>
          </a:p>
        </p:txBody>
      </p:sp>
      <p:sp>
        <p:nvSpPr>
          <p:cNvPr id="7" name="TextBox 6"/>
          <p:cNvSpPr txBox="1"/>
          <p:nvPr/>
        </p:nvSpPr>
        <p:spPr>
          <a:xfrm>
            <a:off x="-19050" y="22000"/>
            <a:ext cx="8610601" cy="954107"/>
          </a:xfrm>
          <a:prstGeom prst="rect">
            <a:avLst/>
          </a:prstGeom>
          <a:noFill/>
        </p:spPr>
        <p:txBody>
          <a:bodyPr wrap="square" rtlCol="0">
            <a:spAutoFit/>
          </a:bodyPr>
          <a:lstStyle/>
          <a:p>
            <a:pPr algn="ctr"/>
            <a:r>
              <a:rPr lang="ru-RU" sz="2800" b="1" dirty="0" err="1" smtClean="0">
                <a:solidFill>
                  <a:prstClr val="black"/>
                </a:solidFill>
                <a:effectLst>
                  <a:glow rad="101600">
                    <a:prstClr val="white">
                      <a:alpha val="60000"/>
                    </a:prstClr>
                  </a:glow>
                </a:effectLst>
                <a:latin typeface="Georgia" panose="02040502050405020303" pitchFamily="18" charset="0"/>
              </a:rPr>
              <a:t>Рацекадотрил</a:t>
            </a:r>
            <a:r>
              <a:rPr lang="ru-RU" sz="2800" b="1" dirty="0" smtClean="0">
                <a:solidFill>
                  <a:prstClr val="black"/>
                </a:solidFill>
                <a:effectLst>
                  <a:glow rad="101600">
                    <a:prstClr val="white">
                      <a:alpha val="60000"/>
                    </a:prstClr>
                  </a:glow>
                </a:effectLst>
                <a:latin typeface="Georgia" panose="02040502050405020303" pitchFamily="18" charset="0"/>
              </a:rPr>
              <a:t> </a:t>
            </a:r>
            <a:r>
              <a:rPr lang="ru-RU" sz="2800" b="1" dirty="0">
                <a:solidFill>
                  <a:prstClr val="black"/>
                </a:solidFill>
                <a:effectLst>
                  <a:glow rad="101600">
                    <a:prstClr val="white">
                      <a:alpha val="60000"/>
                    </a:prstClr>
                  </a:glow>
                </a:effectLst>
                <a:latin typeface="Georgia" panose="02040502050405020303" pitchFamily="18" charset="0"/>
              </a:rPr>
              <a:t>в комплексной терапии </a:t>
            </a:r>
            <a:endParaRPr lang="ru-RU" sz="2800" b="1" dirty="0" smtClean="0">
              <a:solidFill>
                <a:prstClr val="black"/>
              </a:solidFill>
              <a:effectLst>
                <a:glow rad="101600">
                  <a:prstClr val="white">
                    <a:alpha val="60000"/>
                  </a:prstClr>
                </a:glow>
              </a:effectLst>
              <a:latin typeface="Georgia" panose="02040502050405020303" pitchFamily="18" charset="0"/>
            </a:endParaRPr>
          </a:p>
          <a:p>
            <a:pPr algn="ctr"/>
            <a:r>
              <a:rPr lang="ru-RU" sz="2800" b="1" dirty="0" smtClean="0">
                <a:solidFill>
                  <a:prstClr val="black"/>
                </a:solidFill>
                <a:effectLst>
                  <a:glow rad="101600">
                    <a:prstClr val="white">
                      <a:alpha val="60000"/>
                    </a:prstClr>
                  </a:glow>
                </a:effectLst>
                <a:latin typeface="Georgia" panose="02040502050405020303" pitchFamily="18" charset="0"/>
              </a:rPr>
              <a:t>с пероральной </a:t>
            </a:r>
            <a:r>
              <a:rPr lang="ru-RU" sz="2800" b="1" dirty="0" err="1" smtClean="0">
                <a:solidFill>
                  <a:prstClr val="black"/>
                </a:solidFill>
                <a:effectLst>
                  <a:glow rad="101600">
                    <a:prstClr val="white">
                      <a:alpha val="60000"/>
                    </a:prstClr>
                  </a:glow>
                </a:effectLst>
                <a:latin typeface="Georgia" panose="02040502050405020303" pitchFamily="18" charset="0"/>
              </a:rPr>
              <a:t>регидратацией</a:t>
            </a:r>
            <a:endParaRPr lang="ru-RU" sz="2800" b="1" dirty="0">
              <a:solidFill>
                <a:prstClr val="black"/>
              </a:solidFill>
              <a:effectLst>
                <a:glow rad="101600">
                  <a:prstClr val="white">
                    <a:alpha val="60000"/>
                  </a:prstClr>
                </a:glow>
              </a:effectLst>
              <a:latin typeface="Georgia" panose="02040502050405020303" pitchFamily="18"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19" y="3511702"/>
            <a:ext cx="1806575" cy="2251075"/>
          </a:xfrm>
          <a:prstGeom prst="rect">
            <a:avLst/>
          </a:prstGeom>
          <a:noFill/>
          <a:ln>
            <a:noFill/>
          </a:ln>
          <a:effectLst>
            <a:glow rad="101600">
              <a:srgbClr val="CD97C3">
                <a:alpha val="6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01"/>
          <a:stretch/>
        </p:blipFill>
        <p:spPr bwMode="auto">
          <a:xfrm>
            <a:off x="2585267" y="3528370"/>
            <a:ext cx="1752221" cy="2217737"/>
          </a:xfrm>
          <a:prstGeom prst="rect">
            <a:avLst/>
          </a:prstGeom>
          <a:noFill/>
          <a:ln>
            <a:noFill/>
          </a:ln>
          <a:effectLst>
            <a:glow rad="101600">
              <a:srgbClr val="CD97C3">
                <a:alpha val="6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891" y="3537319"/>
            <a:ext cx="1692275" cy="2228850"/>
          </a:xfrm>
          <a:prstGeom prst="rect">
            <a:avLst/>
          </a:prstGeom>
          <a:noFill/>
          <a:ln>
            <a:noFill/>
          </a:ln>
          <a:effectLst>
            <a:glow rad="101600">
              <a:srgbClr val="CD97C3">
                <a:alpha val="6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r="8236"/>
          <a:stretch/>
        </p:blipFill>
        <p:spPr bwMode="auto">
          <a:xfrm>
            <a:off x="6795491" y="3559545"/>
            <a:ext cx="1815110" cy="2206625"/>
          </a:xfrm>
          <a:prstGeom prst="rect">
            <a:avLst/>
          </a:prstGeom>
          <a:noFill/>
          <a:ln>
            <a:noFill/>
          </a:ln>
          <a:effectLst>
            <a:glow rad="101600">
              <a:srgbClr val="CD97C3">
                <a:alpha val="6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4"/>
          <p:cNvSpPr/>
          <p:nvPr/>
        </p:nvSpPr>
        <p:spPr>
          <a:xfrm>
            <a:off x="6795491" y="5888979"/>
            <a:ext cx="1815110" cy="430887"/>
          </a:xfrm>
          <a:prstGeom prst="rect">
            <a:avLst/>
          </a:prstGeom>
          <a:solidFill>
            <a:schemeClr val="bg1"/>
          </a:solidFill>
          <a:ln w="19050">
            <a:solidFill>
              <a:srgbClr val="CD97C3"/>
            </a:solidFill>
          </a:ln>
        </p:spPr>
        <p:txBody>
          <a:bodyPr wrap="square">
            <a:spAutoFit/>
          </a:bodyPr>
          <a:lstStyle/>
          <a:p>
            <a:pPr algn="ctr"/>
            <a:r>
              <a:rPr lang="pt-BR" sz="1100" b="1" dirty="0" smtClean="0">
                <a:solidFill>
                  <a:srgbClr val="000000"/>
                </a:solidFill>
                <a:latin typeface="Georgia" panose="02040502050405020303" pitchFamily="18" charset="0"/>
              </a:rPr>
              <a:t>90,9 </a:t>
            </a:r>
            <a:r>
              <a:rPr lang="pt-BR" sz="1100" b="1" dirty="0">
                <a:solidFill>
                  <a:srgbClr val="000000"/>
                </a:solidFill>
                <a:latin typeface="Georgia" panose="02040502050405020303" pitchFamily="18" charset="0"/>
              </a:rPr>
              <a:t>± </a:t>
            </a:r>
            <a:r>
              <a:rPr lang="pt-BR" sz="1100" b="1" dirty="0" smtClean="0">
                <a:solidFill>
                  <a:srgbClr val="000000"/>
                </a:solidFill>
                <a:latin typeface="Georgia" panose="02040502050405020303" pitchFamily="18" charset="0"/>
              </a:rPr>
              <a:t>21,4 </a:t>
            </a:r>
            <a:r>
              <a:rPr lang="pt-BR" sz="1100" b="1" dirty="0">
                <a:solidFill>
                  <a:srgbClr val="000000"/>
                </a:solidFill>
                <a:latin typeface="Georgia" panose="02040502050405020303" pitchFamily="18" charset="0"/>
              </a:rPr>
              <a:t>vs. </a:t>
            </a:r>
            <a:endParaRPr lang="ru-RU" sz="1100" b="1" dirty="0" smtClean="0">
              <a:solidFill>
                <a:srgbClr val="000000"/>
              </a:solidFill>
              <a:latin typeface="Georgia" panose="02040502050405020303" pitchFamily="18" charset="0"/>
            </a:endParaRPr>
          </a:p>
          <a:p>
            <a:pPr algn="ctr"/>
            <a:r>
              <a:rPr lang="pt-BR" sz="1100" b="1" dirty="0" smtClean="0">
                <a:solidFill>
                  <a:srgbClr val="000000"/>
                </a:solidFill>
                <a:latin typeface="Georgia" panose="02040502050405020303" pitchFamily="18" charset="0"/>
              </a:rPr>
              <a:t>56,8 </a:t>
            </a:r>
            <a:r>
              <a:rPr lang="pt-BR" sz="1100" b="1" dirty="0">
                <a:solidFill>
                  <a:srgbClr val="000000"/>
                </a:solidFill>
                <a:latin typeface="Georgia" panose="02040502050405020303" pitchFamily="18" charset="0"/>
              </a:rPr>
              <a:t>± </a:t>
            </a:r>
            <a:r>
              <a:rPr lang="pt-BR" sz="1100" b="1" dirty="0" smtClean="0">
                <a:solidFill>
                  <a:srgbClr val="000000"/>
                </a:solidFill>
                <a:latin typeface="Georgia" panose="02040502050405020303" pitchFamily="18" charset="0"/>
              </a:rPr>
              <a:t>20,5</a:t>
            </a:r>
            <a:r>
              <a:rPr lang="ru-RU" sz="1100" b="1" dirty="0" smtClean="0">
                <a:solidFill>
                  <a:srgbClr val="000000"/>
                </a:solidFill>
                <a:latin typeface="Georgia" panose="02040502050405020303" pitchFamily="18" charset="0"/>
              </a:rPr>
              <a:t> часы</a:t>
            </a:r>
            <a:r>
              <a:rPr lang="pt-BR" sz="1100" b="1" dirty="0" smtClean="0">
                <a:solidFill>
                  <a:srgbClr val="000000"/>
                </a:solidFill>
                <a:latin typeface="Georgia" panose="02040502050405020303" pitchFamily="18" charset="0"/>
              </a:rPr>
              <a:t>  </a:t>
            </a:r>
            <a:endParaRPr lang="ru-RU" sz="1100" b="1" dirty="0">
              <a:solidFill>
                <a:prstClr val="black"/>
              </a:solidFill>
              <a:latin typeface="Georgia" panose="02040502050405020303" pitchFamily="18" charset="0"/>
            </a:endParaRPr>
          </a:p>
        </p:txBody>
      </p:sp>
      <p:sp>
        <p:nvSpPr>
          <p:cNvPr id="20" name="Rectangle 11"/>
          <p:cNvSpPr/>
          <p:nvPr/>
        </p:nvSpPr>
        <p:spPr>
          <a:xfrm>
            <a:off x="6774569" y="2913055"/>
            <a:ext cx="1836032" cy="430887"/>
          </a:xfrm>
          <a:prstGeom prst="rect">
            <a:avLst/>
          </a:prstGeom>
          <a:solidFill>
            <a:schemeClr val="bg1"/>
          </a:solidFill>
          <a:ln w="19050">
            <a:solidFill>
              <a:srgbClr val="CD97C3"/>
            </a:solidFill>
          </a:ln>
        </p:spPr>
        <p:txBody>
          <a:bodyPr wrap="square">
            <a:spAutoFit/>
          </a:bodyPr>
          <a:lstStyle/>
          <a:p>
            <a:pPr algn="ctr"/>
            <a:r>
              <a:rPr lang="ru-RU" sz="1100" b="1" dirty="0" smtClean="0">
                <a:solidFill>
                  <a:prstClr val="black"/>
                </a:solidFill>
                <a:latin typeface="Georgia" panose="02040502050405020303" pitchFamily="18" charset="0"/>
              </a:rPr>
              <a:t>Продолжительность терапии, часы</a:t>
            </a:r>
            <a:endParaRPr lang="ru-RU" sz="1100" b="1" dirty="0">
              <a:solidFill>
                <a:prstClr val="black"/>
              </a:solidFill>
              <a:latin typeface="Georgia" panose="02040502050405020303" pitchFamily="18" charset="0"/>
            </a:endParaRPr>
          </a:p>
        </p:txBody>
      </p:sp>
      <p:sp>
        <p:nvSpPr>
          <p:cNvPr id="21" name="Rectangle 12"/>
          <p:cNvSpPr/>
          <p:nvPr/>
        </p:nvSpPr>
        <p:spPr>
          <a:xfrm>
            <a:off x="4679045" y="2913054"/>
            <a:ext cx="1753966" cy="430887"/>
          </a:xfrm>
          <a:prstGeom prst="rect">
            <a:avLst/>
          </a:prstGeom>
          <a:solidFill>
            <a:schemeClr val="bg1"/>
          </a:solidFill>
          <a:ln w="19050">
            <a:solidFill>
              <a:srgbClr val="CD97C3"/>
            </a:solidFill>
          </a:ln>
        </p:spPr>
        <p:txBody>
          <a:bodyPr wrap="square">
            <a:spAutoFit/>
          </a:bodyPr>
          <a:lstStyle/>
          <a:p>
            <a:pPr algn="ctr"/>
            <a:r>
              <a:rPr lang="ru-RU" sz="1100" b="1" dirty="0" smtClean="0">
                <a:solidFill>
                  <a:prstClr val="black"/>
                </a:solidFill>
                <a:latin typeface="Georgia" panose="02040502050405020303" pitchFamily="18" charset="0"/>
              </a:rPr>
              <a:t>Продолжительность</a:t>
            </a:r>
          </a:p>
          <a:p>
            <a:pPr algn="ctr"/>
            <a:r>
              <a:rPr lang="ru-RU" sz="1100" b="1" dirty="0" smtClean="0">
                <a:solidFill>
                  <a:prstClr val="black"/>
                </a:solidFill>
                <a:latin typeface="Georgia" panose="02040502050405020303" pitchFamily="18" charset="0"/>
              </a:rPr>
              <a:t>дегидратации, часы</a:t>
            </a:r>
            <a:endParaRPr lang="ru-RU" sz="1100" b="1" dirty="0">
              <a:solidFill>
                <a:prstClr val="black"/>
              </a:solidFill>
              <a:latin typeface="Georgia" panose="02040502050405020303" pitchFamily="18" charset="0"/>
            </a:endParaRPr>
          </a:p>
        </p:txBody>
      </p:sp>
      <p:sp>
        <p:nvSpPr>
          <p:cNvPr id="22" name="Rectangle 13"/>
          <p:cNvSpPr/>
          <p:nvPr/>
        </p:nvSpPr>
        <p:spPr>
          <a:xfrm>
            <a:off x="2585267" y="2913056"/>
            <a:ext cx="1752221" cy="600164"/>
          </a:xfrm>
          <a:prstGeom prst="rect">
            <a:avLst/>
          </a:prstGeom>
          <a:solidFill>
            <a:schemeClr val="bg1"/>
          </a:solidFill>
          <a:ln w="19050">
            <a:solidFill>
              <a:srgbClr val="CD97C3"/>
            </a:solidFill>
          </a:ln>
        </p:spPr>
        <p:txBody>
          <a:bodyPr wrap="square">
            <a:spAutoFit/>
          </a:bodyPr>
          <a:lstStyle/>
          <a:p>
            <a:pPr algn="ctr"/>
            <a:r>
              <a:rPr lang="ru-RU" sz="1100" b="1" dirty="0" smtClean="0">
                <a:solidFill>
                  <a:prstClr val="black"/>
                </a:solidFill>
                <a:latin typeface="Georgia" panose="02040502050405020303" pitchFamily="18" charset="0"/>
              </a:rPr>
              <a:t>Продолжительность</a:t>
            </a:r>
          </a:p>
          <a:p>
            <a:pPr algn="ctr"/>
            <a:r>
              <a:rPr lang="ru-RU" sz="1100" b="1" dirty="0">
                <a:solidFill>
                  <a:prstClr val="black"/>
                </a:solidFill>
                <a:latin typeface="Georgia" panose="02040502050405020303" pitchFamily="18" charset="0"/>
              </a:rPr>
              <a:t>ж</a:t>
            </a:r>
            <a:r>
              <a:rPr lang="ru-RU" sz="1100" b="1" dirty="0" smtClean="0">
                <a:solidFill>
                  <a:prstClr val="black"/>
                </a:solidFill>
                <a:latin typeface="Georgia" panose="02040502050405020303" pitchFamily="18" charset="0"/>
              </a:rPr>
              <a:t>идкого стула , часы</a:t>
            </a:r>
            <a:endParaRPr lang="ru-RU" sz="1100" b="1" dirty="0">
              <a:solidFill>
                <a:prstClr val="black"/>
              </a:solidFill>
              <a:latin typeface="Georgia" panose="02040502050405020303" pitchFamily="18" charset="0"/>
            </a:endParaRPr>
          </a:p>
        </p:txBody>
      </p:sp>
      <p:sp>
        <p:nvSpPr>
          <p:cNvPr id="23" name="Rectangle 14"/>
          <p:cNvSpPr/>
          <p:nvPr/>
        </p:nvSpPr>
        <p:spPr>
          <a:xfrm>
            <a:off x="353019" y="2913056"/>
            <a:ext cx="1806575" cy="600164"/>
          </a:xfrm>
          <a:prstGeom prst="rect">
            <a:avLst/>
          </a:prstGeom>
          <a:solidFill>
            <a:schemeClr val="bg1"/>
          </a:solidFill>
          <a:ln w="19050">
            <a:solidFill>
              <a:srgbClr val="CD97C3"/>
            </a:solidFill>
          </a:ln>
        </p:spPr>
        <p:txBody>
          <a:bodyPr wrap="square">
            <a:spAutoFit/>
          </a:bodyPr>
          <a:lstStyle/>
          <a:p>
            <a:pPr algn="ctr"/>
            <a:r>
              <a:rPr lang="ru-RU" sz="1100" b="1" dirty="0" smtClean="0">
                <a:solidFill>
                  <a:prstClr val="black"/>
                </a:solidFill>
                <a:latin typeface="Georgia" panose="02040502050405020303" pitchFamily="18" charset="0"/>
              </a:rPr>
              <a:t>Продолжительность</a:t>
            </a:r>
          </a:p>
          <a:p>
            <a:pPr algn="ctr"/>
            <a:r>
              <a:rPr lang="ru-RU" sz="1100" b="1" dirty="0">
                <a:solidFill>
                  <a:prstClr val="black"/>
                </a:solidFill>
                <a:latin typeface="Georgia" panose="02040502050405020303" pitchFamily="18" charset="0"/>
              </a:rPr>
              <a:t>у</a:t>
            </a:r>
            <a:r>
              <a:rPr lang="ru-RU" sz="1100" b="1" dirty="0" smtClean="0">
                <a:solidFill>
                  <a:prstClr val="black"/>
                </a:solidFill>
                <a:latin typeface="Georgia" panose="02040502050405020303" pitchFamily="18" charset="0"/>
              </a:rPr>
              <a:t>чащенного стула , часы</a:t>
            </a:r>
            <a:endParaRPr lang="ru-RU" sz="1100" b="1" dirty="0">
              <a:solidFill>
                <a:prstClr val="black"/>
              </a:solidFill>
              <a:latin typeface="Georgia" panose="02040502050405020303" pitchFamily="18" charset="0"/>
            </a:endParaRPr>
          </a:p>
        </p:txBody>
      </p:sp>
      <p:sp>
        <p:nvSpPr>
          <p:cNvPr id="27" name="Rectangle 6"/>
          <p:cNvSpPr/>
          <p:nvPr/>
        </p:nvSpPr>
        <p:spPr>
          <a:xfrm>
            <a:off x="353019" y="5888982"/>
            <a:ext cx="1806575" cy="430887"/>
          </a:xfrm>
          <a:prstGeom prst="rect">
            <a:avLst/>
          </a:prstGeom>
          <a:solidFill>
            <a:schemeClr val="bg1"/>
          </a:solidFill>
          <a:ln w="19050">
            <a:solidFill>
              <a:srgbClr val="CD97C3"/>
            </a:solidFill>
          </a:ln>
        </p:spPr>
        <p:txBody>
          <a:bodyPr wrap="square">
            <a:spAutoFit/>
          </a:bodyPr>
          <a:lstStyle/>
          <a:p>
            <a:pPr algn="ctr"/>
            <a:r>
              <a:rPr lang="en-US" sz="1100" b="1" dirty="0" smtClean="0">
                <a:solidFill>
                  <a:srgbClr val="000000"/>
                </a:solidFill>
                <a:latin typeface="Georgia" panose="02040502050405020303" pitchFamily="18" charset="0"/>
              </a:rPr>
              <a:t>64</a:t>
            </a:r>
            <a:r>
              <a:rPr lang="en-US" sz="1100" b="1" dirty="0">
                <a:solidFill>
                  <a:srgbClr val="000000"/>
                </a:solidFill>
                <a:latin typeface="Georgia" panose="02040502050405020303" pitchFamily="18" charset="0"/>
              </a:rPr>
              <a:t>,</a:t>
            </a:r>
            <a:r>
              <a:rPr lang="en-US" sz="1100" b="1" dirty="0" smtClean="0">
                <a:solidFill>
                  <a:srgbClr val="000000"/>
                </a:solidFill>
                <a:latin typeface="Georgia" panose="02040502050405020303" pitchFamily="18" charset="0"/>
              </a:rPr>
              <a:t>3 </a:t>
            </a:r>
            <a:r>
              <a:rPr lang="en-US" sz="1100" b="1" dirty="0">
                <a:solidFill>
                  <a:srgbClr val="000000"/>
                </a:solidFill>
                <a:latin typeface="Georgia" panose="02040502050405020303" pitchFamily="18" charset="0"/>
              </a:rPr>
              <a:t>± </a:t>
            </a:r>
            <a:r>
              <a:rPr lang="en-US" sz="1100" b="1" dirty="0" smtClean="0">
                <a:solidFill>
                  <a:srgbClr val="000000"/>
                </a:solidFill>
                <a:latin typeface="Georgia" panose="02040502050405020303" pitchFamily="18" charset="0"/>
              </a:rPr>
              <a:t>27,3 vs</a:t>
            </a:r>
            <a:r>
              <a:rPr lang="ru-RU" sz="1100" b="1" dirty="0">
                <a:solidFill>
                  <a:srgbClr val="000000"/>
                </a:solidFill>
                <a:latin typeface="Georgia" panose="02040502050405020303" pitchFamily="18" charset="0"/>
              </a:rPr>
              <a:t>.</a:t>
            </a:r>
            <a:r>
              <a:rPr lang="en-US" sz="1100" b="1" dirty="0" smtClean="0">
                <a:solidFill>
                  <a:srgbClr val="000000"/>
                </a:solidFill>
                <a:latin typeface="Georgia" panose="02040502050405020303" pitchFamily="18" charset="0"/>
              </a:rPr>
              <a:t> </a:t>
            </a:r>
            <a:endParaRPr lang="ru-RU" sz="1100" b="1" dirty="0" smtClean="0">
              <a:solidFill>
                <a:srgbClr val="000000"/>
              </a:solidFill>
              <a:latin typeface="Georgia" panose="02040502050405020303" pitchFamily="18" charset="0"/>
            </a:endParaRPr>
          </a:p>
          <a:p>
            <a:pPr algn="ctr"/>
            <a:r>
              <a:rPr lang="en-US" sz="1100" b="1" dirty="0" smtClean="0">
                <a:solidFill>
                  <a:srgbClr val="000000"/>
                </a:solidFill>
                <a:latin typeface="Georgia" panose="02040502050405020303" pitchFamily="18" charset="0"/>
              </a:rPr>
              <a:t>33,3 </a:t>
            </a:r>
            <a:r>
              <a:rPr lang="en-US" sz="1100" b="1" dirty="0">
                <a:solidFill>
                  <a:srgbClr val="000000"/>
                </a:solidFill>
                <a:latin typeface="Georgia" panose="02040502050405020303" pitchFamily="18" charset="0"/>
              </a:rPr>
              <a:t>± </a:t>
            </a:r>
            <a:r>
              <a:rPr lang="en-US" sz="1100" b="1" dirty="0" smtClean="0">
                <a:solidFill>
                  <a:srgbClr val="000000"/>
                </a:solidFill>
                <a:latin typeface="Georgia" panose="02040502050405020303" pitchFamily="18" charset="0"/>
              </a:rPr>
              <a:t>24,0 </a:t>
            </a:r>
            <a:r>
              <a:rPr lang="ru-RU" sz="1100" b="1" dirty="0" smtClean="0">
                <a:solidFill>
                  <a:srgbClr val="000000"/>
                </a:solidFill>
                <a:latin typeface="Georgia" panose="02040502050405020303" pitchFamily="18" charset="0"/>
              </a:rPr>
              <a:t>часы</a:t>
            </a:r>
            <a:endParaRPr lang="ru-RU" sz="1100" b="1" dirty="0">
              <a:solidFill>
                <a:prstClr val="black"/>
              </a:solidFill>
              <a:latin typeface="Georgia" panose="02040502050405020303" pitchFamily="18" charset="0"/>
            </a:endParaRPr>
          </a:p>
        </p:txBody>
      </p:sp>
      <p:sp>
        <p:nvSpPr>
          <p:cNvPr id="28" name="Rectangle 7"/>
          <p:cNvSpPr/>
          <p:nvPr/>
        </p:nvSpPr>
        <p:spPr>
          <a:xfrm>
            <a:off x="2585267" y="5888981"/>
            <a:ext cx="1752222" cy="430887"/>
          </a:xfrm>
          <a:prstGeom prst="rect">
            <a:avLst/>
          </a:prstGeom>
          <a:solidFill>
            <a:schemeClr val="bg1"/>
          </a:solidFill>
          <a:ln w="19050">
            <a:solidFill>
              <a:srgbClr val="CD97C3"/>
            </a:solidFill>
          </a:ln>
        </p:spPr>
        <p:txBody>
          <a:bodyPr wrap="square">
            <a:spAutoFit/>
          </a:bodyPr>
          <a:lstStyle/>
          <a:p>
            <a:pPr algn="ctr"/>
            <a:r>
              <a:rPr lang="en-US" sz="1100" b="1" dirty="0" smtClean="0">
                <a:solidFill>
                  <a:srgbClr val="000000"/>
                </a:solidFill>
                <a:latin typeface="Georgia" panose="02040502050405020303" pitchFamily="18" charset="0"/>
              </a:rPr>
              <a:t>70,8 </a:t>
            </a:r>
            <a:r>
              <a:rPr lang="en-US" sz="1100" b="1" dirty="0">
                <a:solidFill>
                  <a:srgbClr val="000000"/>
                </a:solidFill>
                <a:latin typeface="Georgia" panose="02040502050405020303" pitchFamily="18" charset="0"/>
              </a:rPr>
              <a:t>± </a:t>
            </a:r>
            <a:r>
              <a:rPr lang="en-US" sz="1100" b="1" dirty="0" smtClean="0">
                <a:solidFill>
                  <a:srgbClr val="000000"/>
                </a:solidFill>
                <a:latin typeface="Georgia" panose="02040502050405020303" pitchFamily="18" charset="0"/>
              </a:rPr>
              <a:t>12,8 </a:t>
            </a:r>
            <a:r>
              <a:rPr lang="en-US" sz="1100" b="1" dirty="0">
                <a:solidFill>
                  <a:srgbClr val="000000"/>
                </a:solidFill>
                <a:latin typeface="Georgia" panose="02040502050405020303" pitchFamily="18" charset="0"/>
              </a:rPr>
              <a:t>vs. </a:t>
            </a:r>
            <a:endParaRPr lang="ru-RU" sz="1100" b="1" dirty="0" smtClean="0">
              <a:solidFill>
                <a:srgbClr val="000000"/>
              </a:solidFill>
              <a:latin typeface="Georgia" panose="02040502050405020303" pitchFamily="18" charset="0"/>
            </a:endParaRPr>
          </a:p>
          <a:p>
            <a:pPr algn="ctr"/>
            <a:r>
              <a:rPr lang="en-US" sz="1100" b="1" dirty="0" smtClean="0">
                <a:solidFill>
                  <a:srgbClr val="000000"/>
                </a:solidFill>
                <a:latin typeface="Georgia" panose="02040502050405020303" pitchFamily="18" charset="0"/>
              </a:rPr>
              <a:t>47,8 </a:t>
            </a:r>
            <a:r>
              <a:rPr lang="en-US" sz="1100" b="1" dirty="0">
                <a:solidFill>
                  <a:srgbClr val="000000"/>
                </a:solidFill>
                <a:latin typeface="Georgia" panose="02040502050405020303" pitchFamily="18" charset="0"/>
              </a:rPr>
              <a:t>± </a:t>
            </a:r>
            <a:r>
              <a:rPr lang="en-US" sz="1100" b="1" dirty="0" smtClean="0">
                <a:solidFill>
                  <a:srgbClr val="000000"/>
                </a:solidFill>
                <a:latin typeface="Georgia" panose="02040502050405020303" pitchFamily="18" charset="0"/>
              </a:rPr>
              <a:t>10,5</a:t>
            </a:r>
            <a:r>
              <a:rPr lang="ru-RU" sz="1100" b="1" dirty="0" smtClean="0">
                <a:solidFill>
                  <a:srgbClr val="000000"/>
                </a:solidFill>
                <a:latin typeface="Georgia" panose="02040502050405020303" pitchFamily="18" charset="0"/>
              </a:rPr>
              <a:t> часы</a:t>
            </a:r>
            <a:r>
              <a:rPr lang="en-US" sz="1100" b="1" dirty="0" smtClean="0">
                <a:solidFill>
                  <a:srgbClr val="000000"/>
                </a:solidFill>
                <a:latin typeface="Georgia" panose="02040502050405020303" pitchFamily="18" charset="0"/>
              </a:rPr>
              <a:t> </a:t>
            </a:r>
            <a:endParaRPr lang="ru-RU" sz="1100" b="1" dirty="0">
              <a:solidFill>
                <a:prstClr val="black"/>
              </a:solidFill>
              <a:latin typeface="Georgia" panose="02040502050405020303" pitchFamily="18" charset="0"/>
            </a:endParaRPr>
          </a:p>
        </p:txBody>
      </p:sp>
      <p:sp>
        <p:nvSpPr>
          <p:cNvPr id="29" name="Rectangle 8"/>
          <p:cNvSpPr/>
          <p:nvPr/>
        </p:nvSpPr>
        <p:spPr>
          <a:xfrm>
            <a:off x="4709891" y="5888980"/>
            <a:ext cx="1692275" cy="430887"/>
          </a:xfrm>
          <a:prstGeom prst="rect">
            <a:avLst/>
          </a:prstGeom>
          <a:solidFill>
            <a:schemeClr val="bg1"/>
          </a:solidFill>
          <a:ln w="19050">
            <a:solidFill>
              <a:srgbClr val="CD97C3"/>
            </a:solidFill>
          </a:ln>
        </p:spPr>
        <p:txBody>
          <a:bodyPr wrap="square">
            <a:spAutoFit/>
          </a:bodyPr>
          <a:lstStyle/>
          <a:p>
            <a:pPr algn="ctr"/>
            <a:r>
              <a:rPr lang="en-US" sz="1100" b="1" dirty="0" smtClean="0">
                <a:solidFill>
                  <a:srgbClr val="000000"/>
                </a:solidFill>
                <a:latin typeface="Georgia" panose="02040502050405020303" pitchFamily="18" charset="0"/>
              </a:rPr>
              <a:t>56,0 </a:t>
            </a:r>
            <a:r>
              <a:rPr lang="en-US" sz="1100" b="1" dirty="0">
                <a:solidFill>
                  <a:srgbClr val="000000"/>
                </a:solidFill>
                <a:latin typeface="Georgia" panose="02040502050405020303" pitchFamily="18" charset="0"/>
              </a:rPr>
              <a:t>± </a:t>
            </a:r>
            <a:r>
              <a:rPr lang="en-US" sz="1100" b="1" dirty="0" smtClean="0">
                <a:solidFill>
                  <a:srgbClr val="000000"/>
                </a:solidFill>
                <a:latin typeface="Georgia" panose="02040502050405020303" pitchFamily="18" charset="0"/>
              </a:rPr>
              <a:t>16,6 </a:t>
            </a:r>
            <a:r>
              <a:rPr lang="en-US" sz="1100" b="1" dirty="0">
                <a:solidFill>
                  <a:srgbClr val="000000"/>
                </a:solidFill>
                <a:latin typeface="Georgia" panose="02040502050405020303" pitchFamily="18" charset="0"/>
              </a:rPr>
              <a:t>vs. </a:t>
            </a:r>
            <a:endParaRPr lang="ru-RU" sz="1100" b="1" dirty="0" smtClean="0">
              <a:solidFill>
                <a:srgbClr val="000000"/>
              </a:solidFill>
              <a:latin typeface="Georgia" panose="02040502050405020303" pitchFamily="18" charset="0"/>
            </a:endParaRPr>
          </a:p>
          <a:p>
            <a:pPr algn="ctr"/>
            <a:r>
              <a:rPr lang="en-US" sz="1100" b="1" dirty="0" smtClean="0">
                <a:solidFill>
                  <a:srgbClr val="000000"/>
                </a:solidFill>
                <a:latin typeface="Georgia" panose="02040502050405020303" pitchFamily="18" charset="0"/>
              </a:rPr>
              <a:t>30,7 </a:t>
            </a:r>
            <a:r>
              <a:rPr lang="en-US" sz="1100" b="1" dirty="0">
                <a:solidFill>
                  <a:srgbClr val="000000"/>
                </a:solidFill>
                <a:latin typeface="Georgia" panose="02040502050405020303" pitchFamily="18" charset="0"/>
              </a:rPr>
              <a:t>± </a:t>
            </a:r>
            <a:r>
              <a:rPr lang="en-US" sz="1100" b="1" dirty="0" smtClean="0">
                <a:solidFill>
                  <a:srgbClr val="000000"/>
                </a:solidFill>
                <a:latin typeface="Georgia" panose="02040502050405020303" pitchFamily="18" charset="0"/>
              </a:rPr>
              <a:t>14,5 </a:t>
            </a:r>
            <a:r>
              <a:rPr lang="ru-RU" sz="1100" b="1" dirty="0" smtClean="0">
                <a:solidFill>
                  <a:srgbClr val="000000"/>
                </a:solidFill>
                <a:latin typeface="Georgia" panose="02040502050405020303" pitchFamily="18" charset="0"/>
              </a:rPr>
              <a:t>часы</a:t>
            </a:r>
            <a:endParaRPr lang="ru-RU" sz="1100" b="1" dirty="0">
              <a:solidFill>
                <a:prstClr val="black"/>
              </a:solidFill>
              <a:latin typeface="Georgia" panose="02040502050405020303" pitchFamily="18" charset="0"/>
            </a:endParaRPr>
          </a:p>
        </p:txBody>
      </p:sp>
      <p:sp>
        <p:nvSpPr>
          <p:cNvPr id="30" name="Rectangle 14"/>
          <p:cNvSpPr/>
          <p:nvPr/>
        </p:nvSpPr>
        <p:spPr>
          <a:xfrm>
            <a:off x="333969" y="1590649"/>
            <a:ext cx="8257582" cy="958593"/>
          </a:xfrm>
          <a:prstGeom prst="rect">
            <a:avLst/>
          </a:prstGeom>
          <a:solidFill>
            <a:schemeClr val="bg1"/>
          </a:solidFill>
          <a:ln w="19050">
            <a:solidFill>
              <a:srgbClr val="CD97C3"/>
            </a:solidFill>
          </a:ln>
        </p:spPr>
        <p:txBody>
          <a:bodyPr wrap="square">
            <a:noAutofit/>
          </a:bodyPr>
          <a:lstStyle/>
          <a:p>
            <a:pPr algn="ctr"/>
            <a:r>
              <a:rPr lang="ru-RU" sz="1400" b="1" dirty="0">
                <a:solidFill>
                  <a:prstClr val="black"/>
                </a:solidFill>
                <a:latin typeface="Georgia" panose="02040502050405020303" pitchFamily="18" charset="0"/>
              </a:rPr>
              <a:t>Сравнительное исследование  </a:t>
            </a:r>
            <a:r>
              <a:rPr lang="ru-RU" sz="1400" b="1" dirty="0" smtClean="0">
                <a:solidFill>
                  <a:prstClr val="black"/>
                </a:solidFill>
                <a:latin typeface="Georgia" panose="02040502050405020303" pitchFamily="18" charset="0"/>
              </a:rPr>
              <a:t>(109 </a:t>
            </a:r>
            <a:r>
              <a:rPr lang="ru-RU" sz="1400" b="1" dirty="0">
                <a:solidFill>
                  <a:prstClr val="black"/>
                </a:solidFill>
                <a:latin typeface="Georgia" panose="02040502050405020303" pitchFamily="18" charset="0"/>
              </a:rPr>
              <a:t>взрослых пациентов с острой </a:t>
            </a:r>
            <a:r>
              <a:rPr lang="ru-RU" sz="1400" b="1" dirty="0" smtClean="0">
                <a:solidFill>
                  <a:prstClr val="black"/>
                </a:solidFill>
                <a:latin typeface="Georgia" panose="02040502050405020303" pitchFamily="18" charset="0"/>
              </a:rPr>
              <a:t>диареей)</a:t>
            </a:r>
          </a:p>
          <a:p>
            <a:pPr algn="ctr"/>
            <a:endParaRPr lang="ru-RU" sz="1100" dirty="0">
              <a:solidFill>
                <a:prstClr val="black"/>
              </a:solidFill>
              <a:latin typeface="Georgia" panose="02040502050405020303" pitchFamily="18" charset="0"/>
            </a:endParaRPr>
          </a:p>
          <a:p>
            <a:pPr algn="ctr"/>
            <a:endParaRPr lang="ru-RU" sz="1100" dirty="0" smtClean="0">
              <a:solidFill>
                <a:prstClr val="black"/>
              </a:solidFill>
              <a:latin typeface="Georgia" panose="02040502050405020303" pitchFamily="18" charset="0"/>
            </a:endParaRPr>
          </a:p>
          <a:p>
            <a:pPr algn="ctr"/>
            <a:endParaRPr lang="ru-RU" sz="1100" dirty="0">
              <a:solidFill>
                <a:prstClr val="black"/>
              </a:solidFill>
              <a:latin typeface="Georgia" panose="02040502050405020303" pitchFamily="18" charset="0"/>
            </a:endParaRPr>
          </a:p>
        </p:txBody>
      </p:sp>
      <p:pic>
        <p:nvPicPr>
          <p:cNvPr id="2" name="Рисунок 1"/>
          <p:cNvPicPr>
            <a:picLocks noChangeAspect="1"/>
          </p:cNvPicPr>
          <p:nvPr/>
        </p:nvPicPr>
        <p:blipFill>
          <a:blip r:embed="rId6"/>
          <a:stretch>
            <a:fillRect/>
          </a:stretch>
        </p:blipFill>
        <p:spPr>
          <a:xfrm>
            <a:off x="484179" y="1877119"/>
            <a:ext cx="7527941" cy="686179"/>
          </a:xfrm>
          <a:prstGeom prst="rect">
            <a:avLst/>
          </a:prstGeom>
        </p:spPr>
      </p:pic>
      <p:sp>
        <p:nvSpPr>
          <p:cNvPr id="3" name="Slide Number Placeholder 2"/>
          <p:cNvSpPr>
            <a:spLocks noGrp="1"/>
          </p:cNvSpPr>
          <p:nvPr>
            <p:ph type="sldNum" sz="quarter" idx="12"/>
          </p:nvPr>
        </p:nvSpPr>
        <p:spPr>
          <a:xfrm>
            <a:off x="8012120" y="23973"/>
            <a:ext cx="1332156" cy="365125"/>
          </a:xfrm>
        </p:spPr>
        <p:txBody>
          <a:bodyPr/>
          <a:lstStyle/>
          <a:p>
            <a:fld id="{A2885E78-1F86-4A3D-9EE1-B0103B1CEF15}" type="slidenum">
              <a:rPr lang="en-US" smtClean="0">
                <a:solidFill>
                  <a:srgbClr val="000000"/>
                </a:solidFill>
              </a:rPr>
              <a:pPr/>
              <a:t>49</a:t>
            </a:fld>
            <a:endParaRPr lang="en-US" dirty="0">
              <a:solidFill>
                <a:srgbClr val="000000"/>
              </a:solidFill>
            </a:endParaRPr>
          </a:p>
        </p:txBody>
      </p:sp>
      <p:sp>
        <p:nvSpPr>
          <p:cNvPr id="24" name="TextBox 23"/>
          <p:cNvSpPr txBox="1"/>
          <p:nvPr/>
        </p:nvSpPr>
        <p:spPr>
          <a:xfrm rot="5400000">
            <a:off x="-2142018" y="3919899"/>
            <a:ext cx="4522934" cy="276999"/>
          </a:xfrm>
          <a:prstGeom prst="rect">
            <a:avLst/>
          </a:prstGeom>
          <a:noFill/>
        </p:spPr>
        <p:txBody>
          <a:bodyPr wrap="square" rtlCol="0">
            <a:spAutoFit/>
          </a:bodyPr>
          <a:lstStyle/>
          <a:p>
            <a:r>
              <a:rPr lang="en-US" sz="1200" dirty="0" smtClean="0">
                <a:latin typeface="Georgia" panose="02040502050405020303" pitchFamily="18" charset="0"/>
              </a:rPr>
              <a:t>RUHID172191 </a:t>
            </a:r>
            <a:r>
              <a:rPr lang="ru-RU" sz="1200" dirty="0" smtClean="0">
                <a:latin typeface="Georgia" panose="02040502050405020303" pitchFamily="18" charset="0"/>
              </a:rPr>
              <a:t>от 30 августа 2017</a:t>
            </a:r>
            <a:endParaRPr lang="ru-RU" sz="1200" dirty="0">
              <a:latin typeface="Georgia" panose="02040502050405020303" pitchFamily="18" charset="0"/>
            </a:endParaRPr>
          </a:p>
        </p:txBody>
      </p:sp>
    </p:spTree>
    <p:extLst>
      <p:ext uri="{BB962C8B-B14F-4D97-AF65-F5344CB8AC3E}">
        <p14:creationId xmlns:p14="http://schemas.microsoft.com/office/powerpoint/2010/main" val="2263194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57200"/>
            <a:ext cx="8229600" cy="914400"/>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dirty="0" smtClean="0">
                <a:solidFill>
                  <a:srgbClr val="18A852"/>
                </a:solidFill>
                <a:latin typeface="Georgia" panose="02040502050405020303" pitchFamily="18" charset="0"/>
                <a:cs typeface="Calibri" panose="020F0502020204030204" pitchFamily="34" charset="0"/>
              </a:rPr>
              <a:t>Острая диарея – деликатная проблема, </a:t>
            </a:r>
            <a:endParaRPr lang="en-US" sz="2800" b="1" dirty="0" smtClean="0">
              <a:solidFill>
                <a:srgbClr val="18A852"/>
              </a:solidFill>
              <a:latin typeface="Georgia" panose="02040502050405020303" pitchFamily="18" charset="0"/>
              <a:cs typeface="Calibri" panose="020F0502020204030204" pitchFamily="34" charset="0"/>
            </a:endParaRPr>
          </a:p>
          <a:p>
            <a:pPr algn="ctr"/>
            <a:r>
              <a:rPr lang="ru-RU" sz="2800" b="1" dirty="0" smtClean="0">
                <a:solidFill>
                  <a:srgbClr val="18A852"/>
                </a:solidFill>
                <a:latin typeface="Georgia" panose="02040502050405020303" pitchFamily="18" charset="0"/>
                <a:cs typeface="Calibri" panose="020F0502020204030204" pitchFamily="34" charset="0"/>
              </a:rPr>
              <a:t>с которой может столкнуться каждый</a:t>
            </a:r>
            <a:endParaRPr lang="ru-RU" sz="2800" b="1" dirty="0">
              <a:solidFill>
                <a:srgbClr val="18A852"/>
              </a:solidFill>
              <a:latin typeface="Georgia" panose="02040502050405020303" pitchFamily="18" charset="0"/>
              <a:cs typeface="Calibri" panose="020F0502020204030204" pitchFamily="34" charset="0"/>
            </a:endParaRPr>
          </a:p>
        </p:txBody>
      </p:sp>
      <p:sp>
        <p:nvSpPr>
          <p:cNvPr id="5" name="TextBox 4"/>
          <p:cNvSpPr txBox="1"/>
          <p:nvPr/>
        </p:nvSpPr>
        <p:spPr>
          <a:xfrm>
            <a:off x="899592" y="1844824"/>
            <a:ext cx="7344816" cy="369332"/>
          </a:xfrm>
          <a:prstGeom prst="rect">
            <a:avLst/>
          </a:prstGeom>
          <a:noFill/>
        </p:spPr>
        <p:txBody>
          <a:bodyPr wrap="square" rtlCol="0">
            <a:spAutoFit/>
          </a:bodyPr>
          <a:lstStyle/>
          <a:p>
            <a:pPr marL="285750" indent="-285750">
              <a:buFont typeface="Wingdings" panose="05000000000000000000" pitchFamily="2" charset="2"/>
              <a:buChar char="§"/>
            </a:pPr>
            <a:endParaRPr lang="ru-RU" dirty="0">
              <a:solidFill>
                <a:prstClr val="black"/>
              </a:solidFill>
            </a:endParaRPr>
          </a:p>
        </p:txBody>
      </p:sp>
      <p:pic>
        <p:nvPicPr>
          <p:cNvPr id="6" name="Picture 4" descr="http://www.qptour.ru/images/maps/0281e7efc1f8d9e84e46f130ce5d838f_35eba8419a3712c5dc2fd7b656cd2d02_map_world.gif"/>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7538" y="3179880"/>
            <a:ext cx="2090286" cy="117091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42" name="Picture 2" descr="иной (народо)население люди группа"/>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9592" y="1606650"/>
            <a:ext cx="2088232" cy="12993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41726" y="3303672"/>
            <a:ext cx="5190714" cy="923330"/>
          </a:xfrm>
          <a:prstGeom prst="rect">
            <a:avLst/>
          </a:prstGeom>
        </p:spPr>
        <p:txBody>
          <a:bodyPr wrap="square">
            <a:spAutoFit/>
          </a:bodyPr>
          <a:lstStyle/>
          <a:p>
            <a:pPr marL="285750" indent="-285750" algn="just">
              <a:buFont typeface="Wingdings" panose="05000000000000000000" pitchFamily="2" charset="2"/>
              <a:buChar char="§"/>
            </a:pPr>
            <a:r>
              <a:rPr lang="ru-RU" b="1" dirty="0" smtClean="0">
                <a:solidFill>
                  <a:prstClr val="black"/>
                </a:solidFill>
                <a:latin typeface="Georgia" panose="02040502050405020303" pitchFamily="18" charset="0"/>
              </a:rPr>
              <a:t>Около 1,7-2,7  </a:t>
            </a:r>
            <a:r>
              <a:rPr lang="ru-RU" b="1" dirty="0">
                <a:solidFill>
                  <a:prstClr val="black"/>
                </a:solidFill>
                <a:latin typeface="Georgia" panose="02040502050405020303" pitchFamily="18" charset="0"/>
              </a:rPr>
              <a:t>млрд человек </a:t>
            </a:r>
            <a:r>
              <a:rPr lang="ru-RU" b="1" dirty="0" smtClean="0">
                <a:solidFill>
                  <a:prstClr val="black"/>
                </a:solidFill>
                <a:latin typeface="Georgia" panose="02040502050405020303" pitchFamily="18" charset="0"/>
              </a:rPr>
              <a:t> в мире страдают острой диареей в течение года </a:t>
            </a:r>
            <a:r>
              <a:rPr lang="en-US" b="1" dirty="0" smtClean="0">
                <a:solidFill>
                  <a:prstClr val="black"/>
                </a:solidFill>
                <a:latin typeface="Georgia" panose="02040502050405020303" pitchFamily="18" charset="0"/>
              </a:rPr>
              <a:t>[2,3]</a:t>
            </a:r>
            <a:endParaRPr lang="ru-RU" b="1" dirty="0">
              <a:solidFill>
                <a:prstClr val="black"/>
              </a:solidFill>
              <a:latin typeface="Georgia" panose="02040502050405020303" pitchFamily="18" charset="0"/>
            </a:endParaRPr>
          </a:p>
        </p:txBody>
      </p:sp>
      <p:sp>
        <p:nvSpPr>
          <p:cNvPr id="10" name="Rectangle 9"/>
          <p:cNvSpPr/>
          <p:nvPr/>
        </p:nvSpPr>
        <p:spPr>
          <a:xfrm>
            <a:off x="3341726" y="1884526"/>
            <a:ext cx="5334730" cy="646331"/>
          </a:xfrm>
          <a:prstGeom prst="rect">
            <a:avLst/>
          </a:prstGeom>
        </p:spPr>
        <p:txBody>
          <a:bodyPr wrap="square">
            <a:spAutoFit/>
          </a:bodyPr>
          <a:lstStyle/>
          <a:p>
            <a:pPr marL="285750" indent="-285750" algn="just">
              <a:buFont typeface="Wingdings" panose="05000000000000000000" pitchFamily="2" charset="2"/>
              <a:buChar char="§"/>
            </a:pPr>
            <a:r>
              <a:rPr lang="ru-RU" b="1" dirty="0" smtClean="0">
                <a:solidFill>
                  <a:prstClr val="black"/>
                </a:solidFill>
                <a:latin typeface="Georgia" panose="02040502050405020303" pitchFamily="18" charset="0"/>
              </a:rPr>
              <a:t>Каждый человек в течение года может  иметь до 2 эпизодов острой диареи </a:t>
            </a:r>
            <a:r>
              <a:rPr lang="en-US" b="1" dirty="0" smtClean="0">
                <a:solidFill>
                  <a:prstClr val="black"/>
                </a:solidFill>
                <a:latin typeface="Georgia" panose="02040502050405020303" pitchFamily="18" charset="0"/>
              </a:rPr>
              <a:t>[1]</a:t>
            </a:r>
            <a:endParaRPr lang="ru-RU" b="1" dirty="0">
              <a:solidFill>
                <a:prstClr val="black"/>
              </a:solidFill>
              <a:latin typeface="Georgia" panose="02040502050405020303" pitchFamily="18" charset="0"/>
            </a:endParaRPr>
          </a:p>
        </p:txBody>
      </p:sp>
      <p:pic>
        <p:nvPicPr>
          <p:cNvPr id="11" name="Picture 2" descr="Картинки по запросу Росси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4532846"/>
            <a:ext cx="1685919" cy="16859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00909" y="4741437"/>
            <a:ext cx="5375547" cy="1477328"/>
          </a:xfrm>
          <a:prstGeom prst="rect">
            <a:avLst/>
          </a:prstGeom>
        </p:spPr>
        <p:txBody>
          <a:bodyPr wrap="square">
            <a:spAutoFit/>
          </a:bodyPr>
          <a:lstStyle/>
          <a:p>
            <a:pPr marL="285750" indent="-285750" algn="just">
              <a:buFont typeface="Wingdings" panose="05000000000000000000" pitchFamily="2" charset="2"/>
              <a:buChar char="§"/>
            </a:pPr>
            <a:r>
              <a:rPr lang="ru-RU" b="1" dirty="0">
                <a:solidFill>
                  <a:srgbClr val="0D0D0D"/>
                </a:solidFill>
                <a:latin typeface="Georgia" panose="02040502050405020303" pitchFamily="18" charset="0"/>
                <a:ea typeface="Times New Roman"/>
              </a:rPr>
              <a:t>По данным </a:t>
            </a:r>
            <a:r>
              <a:rPr lang="ru-RU" b="1" dirty="0" err="1">
                <a:solidFill>
                  <a:srgbClr val="0D0D0D"/>
                </a:solidFill>
                <a:latin typeface="Georgia" panose="02040502050405020303" pitchFamily="18" charset="0"/>
                <a:ea typeface="Times New Roman"/>
              </a:rPr>
              <a:t>Роспотребнадзора</a:t>
            </a:r>
            <a:r>
              <a:rPr lang="ru-RU" b="1" dirty="0">
                <a:solidFill>
                  <a:srgbClr val="0D0D0D"/>
                </a:solidFill>
                <a:latin typeface="Georgia" panose="02040502050405020303" pitchFamily="18" charset="0"/>
                <a:ea typeface="Times New Roman"/>
              </a:rPr>
              <a:t> в 2016 году показатель заболеваемости </a:t>
            </a:r>
            <a:r>
              <a:rPr lang="ru-RU" b="1" dirty="0" smtClean="0">
                <a:solidFill>
                  <a:srgbClr val="0D0D0D"/>
                </a:solidFill>
                <a:latin typeface="Georgia" panose="02040502050405020303" pitchFamily="18" charset="0"/>
                <a:ea typeface="Times New Roman"/>
              </a:rPr>
              <a:t>острой кишечной инфекцией (диареей) в </a:t>
            </a:r>
            <a:r>
              <a:rPr lang="ru-RU" b="1" dirty="0">
                <a:solidFill>
                  <a:srgbClr val="0D0D0D"/>
                </a:solidFill>
                <a:latin typeface="Georgia" panose="02040502050405020303" pitchFamily="18" charset="0"/>
                <a:ea typeface="Times New Roman"/>
              </a:rPr>
              <a:t>России составил 793,8 тыс. человек </a:t>
            </a:r>
            <a:r>
              <a:rPr lang="en-US" b="1" dirty="0" smtClean="0">
                <a:solidFill>
                  <a:srgbClr val="0D0D0D"/>
                </a:solidFill>
                <a:latin typeface="Georgia" panose="02040502050405020303" pitchFamily="18" charset="0"/>
                <a:ea typeface="Times New Roman"/>
              </a:rPr>
              <a:t>[</a:t>
            </a:r>
            <a:r>
              <a:rPr lang="ru-RU" b="1" dirty="0" smtClean="0">
                <a:solidFill>
                  <a:srgbClr val="0D0D0D"/>
                </a:solidFill>
                <a:latin typeface="Georgia" panose="02040502050405020303" pitchFamily="18" charset="0"/>
                <a:ea typeface="Times New Roman"/>
              </a:rPr>
              <a:t>4</a:t>
            </a:r>
            <a:r>
              <a:rPr lang="en-US" b="1" dirty="0" smtClean="0">
                <a:solidFill>
                  <a:srgbClr val="0D0D0D"/>
                </a:solidFill>
                <a:latin typeface="Georgia" panose="02040502050405020303" pitchFamily="18" charset="0"/>
                <a:ea typeface="Times New Roman"/>
              </a:rPr>
              <a:t>]</a:t>
            </a:r>
            <a:endParaRPr lang="en-US" b="1" dirty="0">
              <a:solidFill>
                <a:srgbClr val="0D0D0D"/>
              </a:solidFill>
              <a:latin typeface="Georgia" panose="02040502050405020303" pitchFamily="18" charset="0"/>
              <a:ea typeface="Times New Roman"/>
            </a:endParaRPr>
          </a:p>
        </p:txBody>
      </p:sp>
      <p:sp>
        <p:nvSpPr>
          <p:cNvPr id="13" name="Rectangle 12"/>
          <p:cNvSpPr/>
          <p:nvPr/>
        </p:nvSpPr>
        <p:spPr>
          <a:xfrm>
            <a:off x="89756" y="6309320"/>
            <a:ext cx="8964488" cy="561500"/>
          </a:xfrm>
          <a:prstGeom prst="rect">
            <a:avLst/>
          </a:prstGeom>
        </p:spPr>
        <p:txBody>
          <a:bodyPr wrap="square">
            <a:spAutoFit/>
          </a:bodyPr>
          <a:lstStyle/>
          <a:p>
            <a:pPr marL="342900" indent="-342900" algn="just">
              <a:lnSpc>
                <a:spcPct val="115000"/>
              </a:lnSpc>
              <a:buFont typeface="+mj-lt"/>
              <a:buAutoNum type="arabicPeriod"/>
            </a:pPr>
            <a:r>
              <a:rPr lang="en-US" sz="700" dirty="0">
                <a:solidFill>
                  <a:srgbClr val="000000"/>
                </a:solidFill>
                <a:latin typeface="Georgia" panose="02040502050405020303" pitchFamily="18" charset="0"/>
                <a:ea typeface="宋体"/>
                <a:cs typeface="Arial" panose="020B0604020202020204" pitchFamily="34" charset="0"/>
              </a:rPr>
              <a:t>SATHAPORN MANATSATHIT</a:t>
            </a:r>
            <a:r>
              <a:rPr lang="ru-RU" sz="700" dirty="0">
                <a:solidFill>
                  <a:srgbClr val="000000"/>
                </a:solidFill>
                <a:latin typeface="Georgia" panose="02040502050405020303" pitchFamily="18" charset="0"/>
                <a:ea typeface="宋体"/>
                <a:cs typeface="Arial" panose="020B0604020202020204" pitchFamily="34" charset="0"/>
              </a:rPr>
              <a:t> </a:t>
            </a:r>
            <a:r>
              <a:rPr lang="en-US" sz="700" dirty="0">
                <a:solidFill>
                  <a:srgbClr val="000000"/>
                </a:solidFill>
                <a:latin typeface="Georgia" panose="02040502050405020303" pitchFamily="18" charset="0"/>
                <a:ea typeface="宋体"/>
                <a:cs typeface="Arial" panose="020B0604020202020204" pitchFamily="34" charset="0"/>
              </a:rPr>
              <a:t>et al. Guideline for the management of acute diarrhea in </a:t>
            </a:r>
            <a:r>
              <a:rPr lang="en-US" sz="700" dirty="0" err="1">
                <a:solidFill>
                  <a:srgbClr val="000000"/>
                </a:solidFill>
                <a:latin typeface="Georgia" panose="02040502050405020303" pitchFamily="18" charset="0"/>
                <a:ea typeface="宋体"/>
                <a:cs typeface="Arial" panose="020B0604020202020204" pitchFamily="34" charset="0"/>
              </a:rPr>
              <a:t>adultsJournal</a:t>
            </a:r>
            <a:r>
              <a:rPr lang="en-US" sz="700" dirty="0">
                <a:solidFill>
                  <a:srgbClr val="000000"/>
                </a:solidFill>
                <a:latin typeface="Georgia" panose="02040502050405020303" pitchFamily="18" charset="0"/>
                <a:ea typeface="宋体"/>
                <a:cs typeface="Arial" panose="020B0604020202020204" pitchFamily="34" charset="0"/>
              </a:rPr>
              <a:t> of Gastroenterology and </a:t>
            </a:r>
            <a:r>
              <a:rPr lang="en-US" sz="700" dirty="0" err="1">
                <a:solidFill>
                  <a:srgbClr val="000000"/>
                </a:solidFill>
                <a:latin typeface="Georgia" panose="02040502050405020303" pitchFamily="18" charset="0"/>
                <a:ea typeface="宋体"/>
                <a:cs typeface="Arial" panose="020B0604020202020204" pitchFamily="34" charset="0"/>
              </a:rPr>
              <a:t>Hepatology</a:t>
            </a:r>
            <a:r>
              <a:rPr lang="en-US" sz="700" dirty="0">
                <a:solidFill>
                  <a:srgbClr val="000000"/>
                </a:solidFill>
                <a:latin typeface="Georgia" panose="02040502050405020303" pitchFamily="18" charset="0"/>
                <a:ea typeface="宋体"/>
                <a:cs typeface="Arial" panose="020B0604020202020204" pitchFamily="34" charset="0"/>
              </a:rPr>
              <a:t> (2002) 17 (Suppl.) S54–S71</a:t>
            </a:r>
            <a:endParaRPr lang="ru-RU" sz="700" dirty="0">
              <a:solidFill>
                <a:srgbClr val="000000"/>
              </a:solidFill>
              <a:latin typeface="Georgia" panose="02040502050405020303" pitchFamily="18" charset="0"/>
              <a:ea typeface="宋体"/>
              <a:cs typeface="Arial" panose="020B0604020202020204" pitchFamily="34" charset="0"/>
            </a:endParaRPr>
          </a:p>
          <a:p>
            <a:pPr marL="342900" indent="-342900" algn="just">
              <a:lnSpc>
                <a:spcPct val="115000"/>
              </a:lnSpc>
              <a:buFont typeface="+mj-lt"/>
              <a:buAutoNum type="arabicPeriod"/>
            </a:pPr>
            <a:r>
              <a:rPr lang="en-US" sz="700" dirty="0" err="1" smtClean="0">
                <a:solidFill>
                  <a:prstClr val="black"/>
                </a:solidFill>
                <a:latin typeface="Georgia" panose="02040502050405020303" pitchFamily="18" charset="0"/>
                <a:ea typeface="Times New Roman"/>
              </a:rPr>
              <a:t>Diarrhoeal</a:t>
            </a:r>
            <a:r>
              <a:rPr lang="en-US" sz="700" dirty="0" smtClean="0">
                <a:solidFill>
                  <a:prstClr val="black"/>
                </a:solidFill>
                <a:latin typeface="Georgia" panose="02040502050405020303" pitchFamily="18" charset="0"/>
                <a:ea typeface="Times New Roman"/>
              </a:rPr>
              <a:t> </a:t>
            </a:r>
            <a:r>
              <a:rPr lang="en-US" sz="700" dirty="0">
                <a:solidFill>
                  <a:prstClr val="black"/>
                </a:solidFill>
                <a:latin typeface="Georgia" panose="02040502050405020303" pitchFamily="18" charset="0"/>
                <a:ea typeface="Times New Roman"/>
              </a:rPr>
              <a:t>disease. Fact sheet N°330". World Health Organization. April 2013. http://www.who.int/mediacentre/factsheets/fs330/en/</a:t>
            </a:r>
            <a:endParaRPr lang="ru-RU" sz="700" dirty="0">
              <a:solidFill>
                <a:prstClr val="black"/>
              </a:solidFill>
              <a:latin typeface="Georgia" panose="02040502050405020303" pitchFamily="18" charset="0"/>
              <a:ea typeface="Times New Roman"/>
            </a:endParaRPr>
          </a:p>
          <a:p>
            <a:pPr marL="342900" indent="-342900">
              <a:buFontTx/>
              <a:buAutoNum type="arabicPeriod"/>
            </a:pPr>
            <a:r>
              <a:rPr lang="en-US" altLang="zh-CN" sz="700" dirty="0" smtClean="0">
                <a:solidFill>
                  <a:srgbClr val="000000"/>
                </a:solidFill>
                <a:latin typeface="Georgia" panose="02040502050405020303" pitchFamily="18" charset="0"/>
                <a:ea typeface="宋体"/>
                <a:cs typeface="Arial" panose="020B0604020202020204" pitchFamily="34" charset="0"/>
              </a:rPr>
              <a:t>The</a:t>
            </a:r>
            <a:r>
              <a:rPr lang="en-US" altLang="zh-CN" sz="700" dirty="0" smtClean="0">
                <a:solidFill>
                  <a:prstClr val="black"/>
                </a:solidFill>
                <a:latin typeface="Georgia" panose="02040502050405020303" pitchFamily="18" charset="0"/>
                <a:ea typeface="宋体"/>
                <a:cs typeface="Arial" panose="020B0604020202020204" pitchFamily="34" charset="0"/>
              </a:rPr>
              <a:t> </a:t>
            </a:r>
            <a:r>
              <a:rPr lang="en-US" altLang="zh-CN" sz="700" dirty="0">
                <a:solidFill>
                  <a:srgbClr val="000000"/>
                </a:solidFill>
                <a:latin typeface="Georgia" panose="02040502050405020303" pitchFamily="18" charset="0"/>
                <a:ea typeface="宋体"/>
                <a:cs typeface="Arial" panose="020B0604020202020204" pitchFamily="34" charset="0"/>
              </a:rPr>
              <a:t>World</a:t>
            </a:r>
            <a:r>
              <a:rPr lang="en-US" altLang="zh-CN" sz="700" dirty="0">
                <a:solidFill>
                  <a:prstClr val="black"/>
                </a:solidFill>
                <a:latin typeface="Georgia" panose="02040502050405020303" pitchFamily="18" charset="0"/>
                <a:ea typeface="宋体"/>
                <a:cs typeface="Arial" panose="020B0604020202020204" pitchFamily="34" charset="0"/>
              </a:rPr>
              <a:t> </a:t>
            </a:r>
            <a:r>
              <a:rPr lang="en-US" altLang="zh-CN" sz="700" dirty="0">
                <a:solidFill>
                  <a:srgbClr val="000000"/>
                </a:solidFill>
                <a:latin typeface="Georgia" panose="02040502050405020303" pitchFamily="18" charset="0"/>
                <a:ea typeface="宋体"/>
                <a:cs typeface="Arial" panose="020B0604020202020204" pitchFamily="34" charset="0"/>
              </a:rPr>
              <a:t>Health</a:t>
            </a:r>
            <a:r>
              <a:rPr lang="en-US" altLang="zh-CN" sz="700" dirty="0">
                <a:solidFill>
                  <a:prstClr val="black"/>
                </a:solidFill>
                <a:latin typeface="Georgia" panose="02040502050405020303" pitchFamily="18" charset="0"/>
                <a:ea typeface="宋体"/>
                <a:cs typeface="Arial" panose="020B0604020202020204" pitchFamily="34" charset="0"/>
              </a:rPr>
              <a:t> </a:t>
            </a:r>
            <a:r>
              <a:rPr lang="en-US" altLang="zh-CN" sz="700" dirty="0">
                <a:solidFill>
                  <a:srgbClr val="000000"/>
                </a:solidFill>
                <a:latin typeface="Georgia" panose="02040502050405020303" pitchFamily="18" charset="0"/>
                <a:ea typeface="宋体"/>
                <a:cs typeface="Arial" panose="020B0604020202020204" pitchFamily="34" charset="0"/>
              </a:rPr>
              <a:t>Organization.</a:t>
            </a:r>
            <a:r>
              <a:rPr lang="en-US" altLang="zh-CN" sz="700" dirty="0">
                <a:solidFill>
                  <a:prstClr val="black"/>
                </a:solidFill>
                <a:latin typeface="Georgia" panose="02040502050405020303" pitchFamily="18" charset="0"/>
                <a:ea typeface="宋体"/>
                <a:cs typeface="Arial" panose="020B0604020202020204" pitchFamily="34" charset="0"/>
              </a:rPr>
              <a:t> </a:t>
            </a:r>
            <a:r>
              <a:rPr lang="en-US" altLang="zh-CN" sz="700" i="1" dirty="0">
                <a:solidFill>
                  <a:srgbClr val="000000"/>
                </a:solidFill>
                <a:latin typeface="Georgia" panose="02040502050405020303" pitchFamily="18" charset="0"/>
                <a:ea typeface="宋体"/>
                <a:cs typeface="Arial" panose="020B0604020202020204" pitchFamily="34" charset="0"/>
              </a:rPr>
              <a:t>The</a:t>
            </a:r>
            <a:r>
              <a:rPr lang="en-US" altLang="zh-CN" sz="700" dirty="0">
                <a:solidFill>
                  <a:prstClr val="black"/>
                </a:solidFill>
                <a:latin typeface="Georgia" panose="02040502050405020303" pitchFamily="18" charset="0"/>
                <a:ea typeface="宋体"/>
                <a:cs typeface="Arial" panose="020B0604020202020204" pitchFamily="34" charset="0"/>
              </a:rPr>
              <a:t> </a:t>
            </a:r>
            <a:r>
              <a:rPr lang="en-US" altLang="zh-CN" sz="700" i="1" dirty="0">
                <a:solidFill>
                  <a:srgbClr val="000000"/>
                </a:solidFill>
                <a:latin typeface="Georgia" panose="02040502050405020303" pitchFamily="18" charset="0"/>
                <a:ea typeface="宋体"/>
                <a:cs typeface="Arial" panose="020B0604020202020204" pitchFamily="34" charset="0"/>
              </a:rPr>
              <a:t>Global</a:t>
            </a:r>
            <a:r>
              <a:rPr lang="en-US" altLang="zh-CN" sz="700" dirty="0">
                <a:solidFill>
                  <a:prstClr val="black"/>
                </a:solidFill>
                <a:latin typeface="Georgia" panose="02040502050405020303" pitchFamily="18" charset="0"/>
                <a:ea typeface="宋体"/>
                <a:cs typeface="Arial" panose="020B0604020202020204" pitchFamily="34" charset="0"/>
              </a:rPr>
              <a:t> </a:t>
            </a:r>
            <a:r>
              <a:rPr lang="en-US" altLang="zh-CN" sz="700" i="1" dirty="0">
                <a:solidFill>
                  <a:srgbClr val="000000"/>
                </a:solidFill>
                <a:latin typeface="Georgia" panose="02040502050405020303" pitchFamily="18" charset="0"/>
                <a:ea typeface="宋体"/>
                <a:cs typeface="Arial" panose="020B0604020202020204" pitchFamily="34" charset="0"/>
              </a:rPr>
              <a:t>Burden</a:t>
            </a:r>
            <a:r>
              <a:rPr lang="en-US" altLang="zh-CN" sz="700" dirty="0">
                <a:solidFill>
                  <a:prstClr val="black"/>
                </a:solidFill>
                <a:latin typeface="Georgia" panose="02040502050405020303" pitchFamily="18" charset="0"/>
                <a:ea typeface="宋体"/>
                <a:cs typeface="Arial" panose="020B0604020202020204" pitchFamily="34" charset="0"/>
              </a:rPr>
              <a:t> </a:t>
            </a:r>
            <a:r>
              <a:rPr lang="en-US" altLang="zh-CN" sz="700" i="1" dirty="0">
                <a:solidFill>
                  <a:srgbClr val="000000"/>
                </a:solidFill>
                <a:latin typeface="Georgia" panose="02040502050405020303" pitchFamily="18" charset="0"/>
                <a:ea typeface="宋体"/>
                <a:cs typeface="Arial" panose="020B0604020202020204" pitchFamily="34" charset="0"/>
              </a:rPr>
              <a:t>of</a:t>
            </a:r>
            <a:r>
              <a:rPr lang="en-US" altLang="zh-CN" sz="700" dirty="0">
                <a:solidFill>
                  <a:prstClr val="black"/>
                </a:solidFill>
                <a:latin typeface="Georgia" panose="02040502050405020303" pitchFamily="18" charset="0"/>
                <a:ea typeface="宋体"/>
                <a:cs typeface="Arial" panose="020B0604020202020204" pitchFamily="34" charset="0"/>
              </a:rPr>
              <a:t> </a:t>
            </a:r>
            <a:r>
              <a:rPr lang="en-US" altLang="zh-CN" sz="700" i="1" dirty="0">
                <a:solidFill>
                  <a:srgbClr val="000000"/>
                </a:solidFill>
                <a:latin typeface="Georgia" panose="02040502050405020303" pitchFamily="18" charset="0"/>
                <a:ea typeface="宋体"/>
                <a:cs typeface="Arial" panose="020B0604020202020204" pitchFamily="34" charset="0"/>
              </a:rPr>
              <a:t>Disease:</a:t>
            </a:r>
            <a:r>
              <a:rPr lang="en-US" altLang="zh-CN" sz="700" dirty="0">
                <a:solidFill>
                  <a:prstClr val="black"/>
                </a:solidFill>
                <a:latin typeface="Georgia" panose="02040502050405020303" pitchFamily="18" charset="0"/>
                <a:ea typeface="宋体"/>
                <a:cs typeface="Arial" panose="020B0604020202020204" pitchFamily="34" charset="0"/>
              </a:rPr>
              <a:t> </a:t>
            </a:r>
            <a:r>
              <a:rPr lang="en-US" altLang="zh-CN" sz="700" i="1" dirty="0">
                <a:solidFill>
                  <a:srgbClr val="000000"/>
                </a:solidFill>
                <a:latin typeface="Georgia" panose="02040502050405020303" pitchFamily="18" charset="0"/>
                <a:ea typeface="宋体"/>
                <a:cs typeface="Arial" panose="020B0604020202020204" pitchFamily="34" charset="0"/>
              </a:rPr>
              <a:t>2004</a:t>
            </a:r>
            <a:r>
              <a:rPr lang="en-US" altLang="zh-CN" sz="700" dirty="0">
                <a:solidFill>
                  <a:prstClr val="black"/>
                </a:solidFill>
                <a:latin typeface="Georgia" panose="02040502050405020303" pitchFamily="18" charset="0"/>
                <a:ea typeface="宋体"/>
                <a:cs typeface="Arial" panose="020B0604020202020204" pitchFamily="34" charset="0"/>
              </a:rPr>
              <a:t> </a:t>
            </a:r>
            <a:r>
              <a:rPr lang="en-US" altLang="zh-CN" sz="700" i="1" dirty="0">
                <a:solidFill>
                  <a:srgbClr val="000000"/>
                </a:solidFill>
                <a:latin typeface="Georgia" panose="02040502050405020303" pitchFamily="18" charset="0"/>
                <a:ea typeface="宋体"/>
                <a:cs typeface="Arial" panose="020B0604020202020204" pitchFamily="34" charset="0"/>
              </a:rPr>
              <a:t>update</a:t>
            </a:r>
            <a:r>
              <a:rPr lang="en-US" altLang="zh-CN" sz="700" dirty="0">
                <a:solidFill>
                  <a:srgbClr val="000000"/>
                </a:solidFill>
                <a:latin typeface="Georgia" panose="02040502050405020303" pitchFamily="18" charset="0"/>
                <a:ea typeface="宋体"/>
                <a:cs typeface="Arial" panose="020B0604020202020204" pitchFamily="34" charset="0"/>
              </a:rPr>
              <a:t>.</a:t>
            </a:r>
            <a:r>
              <a:rPr lang="en-US" altLang="zh-CN" sz="700" dirty="0">
                <a:solidFill>
                  <a:prstClr val="black"/>
                </a:solidFill>
                <a:latin typeface="Georgia" panose="02040502050405020303" pitchFamily="18" charset="0"/>
                <a:ea typeface="宋体"/>
                <a:cs typeface="Arial" panose="020B0604020202020204" pitchFamily="34" charset="0"/>
              </a:rPr>
              <a:t> </a:t>
            </a:r>
            <a:r>
              <a:rPr lang="en-US" altLang="zh-CN" sz="700" dirty="0" smtClean="0">
                <a:solidFill>
                  <a:srgbClr val="000000"/>
                </a:solidFill>
                <a:latin typeface="Georgia" panose="02040502050405020303" pitchFamily="18" charset="0"/>
                <a:ea typeface="宋体"/>
                <a:cs typeface="Arial" panose="020B0604020202020204" pitchFamily="34" charset="0"/>
              </a:rPr>
              <a:t>2008</a:t>
            </a:r>
          </a:p>
          <a:p>
            <a:pPr marL="342900" indent="-342900" algn="just">
              <a:lnSpc>
                <a:spcPct val="115000"/>
              </a:lnSpc>
              <a:buFont typeface="+mj-lt"/>
              <a:buAutoNum type="arabicPeriod"/>
            </a:pPr>
            <a:r>
              <a:rPr lang="ru-RU" sz="700" dirty="0">
                <a:solidFill>
                  <a:prstClr val="black"/>
                </a:solidFill>
                <a:latin typeface="Georgia" panose="02040502050405020303" pitchFamily="18" charset="0"/>
                <a:ea typeface="Times New Roman"/>
              </a:rPr>
              <a:t>Федеральная служба государственной статистики. Заболеваемость населения отдельными инфекционными заболеваниями в 2016 году (данные </a:t>
            </a:r>
            <a:r>
              <a:rPr lang="ru-RU" sz="700" dirty="0" err="1">
                <a:solidFill>
                  <a:prstClr val="black"/>
                </a:solidFill>
                <a:latin typeface="Georgia" panose="02040502050405020303" pitchFamily="18" charset="0"/>
                <a:ea typeface="Times New Roman"/>
              </a:rPr>
              <a:t>Роспотребнадзора</a:t>
            </a:r>
            <a:r>
              <a:rPr lang="ru-RU" sz="700" dirty="0">
                <a:solidFill>
                  <a:prstClr val="black"/>
                </a:solidFill>
                <a:latin typeface="Georgia" panose="02040502050405020303" pitchFamily="18" charset="0"/>
                <a:ea typeface="Times New Roman"/>
              </a:rPr>
              <a:t>). </a:t>
            </a:r>
            <a:endParaRPr lang="en-US" sz="700" u="sng" dirty="0">
              <a:solidFill>
                <a:srgbClr val="0000FF"/>
              </a:solidFill>
              <a:latin typeface="Georgia" panose="02040502050405020303" pitchFamily="18" charset="0"/>
              <a:ea typeface="Times New Roman"/>
            </a:endParaRPr>
          </a:p>
        </p:txBody>
      </p:sp>
      <p:sp>
        <p:nvSpPr>
          <p:cNvPr id="2" name="Slide Number Placeholder 1"/>
          <p:cNvSpPr>
            <a:spLocks noGrp="1"/>
          </p:cNvSpPr>
          <p:nvPr>
            <p:ph type="sldNum" sz="quarter" idx="12"/>
          </p:nvPr>
        </p:nvSpPr>
        <p:spPr/>
        <p:txBody>
          <a:bodyPr/>
          <a:lstStyle/>
          <a:p>
            <a:fld id="{A2885E78-1F86-4A3D-9EE1-B0103B1CEF15}" type="slidenum">
              <a:rPr lang="en-US" smtClean="0">
                <a:solidFill>
                  <a:srgbClr val="000000"/>
                </a:solidFill>
              </a:rPr>
              <a:pPr/>
              <a:t>5</a:t>
            </a:fld>
            <a:endParaRPr lang="en-US" dirty="0">
              <a:solidFill>
                <a:srgbClr val="000000"/>
              </a:solidFill>
            </a:endParaRPr>
          </a:p>
        </p:txBody>
      </p:sp>
      <p:sp>
        <p:nvSpPr>
          <p:cNvPr id="12" name="TextBox 11"/>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576942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276600"/>
            <a:ext cx="8458200" cy="1702160"/>
          </a:xfrm>
        </p:spPr>
        <p:txBody>
          <a:bodyPr/>
          <a:lstStyle/>
          <a:p>
            <a:pPr marL="0" indent="0"/>
            <a:r>
              <a:rPr lang="en-GB" sz="2000" dirty="0">
                <a:solidFill>
                  <a:schemeClr val="accent1">
                    <a:lumMod val="20000"/>
                    <a:lumOff val="80000"/>
                  </a:schemeClr>
                </a:solidFill>
                <a:latin typeface="Georgia" panose="02040502050405020303" pitchFamily="18" charset="0"/>
              </a:rPr>
              <a:t>Vetel </a:t>
            </a:r>
            <a:r>
              <a:rPr lang="en-GB" sz="2000" i="1" dirty="0">
                <a:solidFill>
                  <a:schemeClr val="accent1">
                    <a:lumMod val="20000"/>
                    <a:lumOff val="80000"/>
                  </a:schemeClr>
                </a:solidFill>
                <a:latin typeface="Georgia" panose="02040502050405020303" pitchFamily="18" charset="0"/>
              </a:rPr>
              <a:t>et al</a:t>
            </a:r>
            <a:r>
              <a:rPr lang="en-GB" sz="2000" dirty="0">
                <a:solidFill>
                  <a:schemeClr val="accent1">
                    <a:lumMod val="20000"/>
                    <a:lumOff val="80000"/>
                  </a:schemeClr>
                </a:solidFill>
                <a:latin typeface="Georgia" panose="02040502050405020303" pitchFamily="18" charset="0"/>
              </a:rPr>
              <a:t>., International Journal of Clinical Medicine, 2014;5:361-375. </a:t>
            </a:r>
            <a:br>
              <a:rPr lang="en-GB" sz="2000" dirty="0">
                <a:solidFill>
                  <a:schemeClr val="accent1">
                    <a:lumMod val="20000"/>
                    <a:lumOff val="80000"/>
                  </a:schemeClr>
                </a:solidFill>
                <a:latin typeface="Georgia" panose="02040502050405020303" pitchFamily="18" charset="0"/>
              </a:rPr>
            </a:br>
            <a:endParaRPr lang="en-GB" sz="2000" dirty="0">
              <a:solidFill>
                <a:schemeClr val="accent1">
                  <a:lumMod val="20000"/>
                  <a:lumOff val="80000"/>
                </a:schemeClr>
              </a:solidFill>
              <a:latin typeface="Georgia" panose="02040502050405020303" pitchFamily="18" charset="0"/>
            </a:endParaRPr>
          </a:p>
        </p:txBody>
      </p:sp>
      <p:sp>
        <p:nvSpPr>
          <p:cNvPr id="3" name="Text Placeholder 2"/>
          <p:cNvSpPr>
            <a:spLocks noGrp="1"/>
          </p:cNvSpPr>
          <p:nvPr>
            <p:ph type="subTitle" idx="1"/>
          </p:nvPr>
        </p:nvSpPr>
        <p:spPr>
          <a:xfrm>
            <a:off x="228600" y="2667000"/>
            <a:ext cx="7890768" cy="1260629"/>
          </a:xfrm>
        </p:spPr>
        <p:txBody>
          <a:bodyPr>
            <a:normAutofit fontScale="92500" lnSpcReduction="20000"/>
          </a:bodyPr>
          <a:lstStyle/>
          <a:p>
            <a:pPr algn="just"/>
            <a:r>
              <a:rPr lang="ru-RU" sz="2400" b="1" dirty="0">
                <a:solidFill>
                  <a:schemeClr val="bg1"/>
                </a:solidFill>
                <a:latin typeface="Georgia" panose="02040502050405020303" pitchFamily="18" charset="0"/>
              </a:rPr>
              <a:t>ЭФФЕКТИВНОСТЬ РАЦЕКАДОТРИЛА ПРИ СИМПТОМАТИЧЕСКОЙ ТЕРАПИИ ОСТРОЙ ДИАРЕИ У ВЗРОСЛЫХ: СИСТЕМАТИЧЕСКИЙ ОБЗОР И МЕТААНАЛИЗ</a:t>
            </a:r>
            <a:endParaRPr lang="en-GB" sz="2400" b="1" dirty="0">
              <a:solidFill>
                <a:schemeClr val="bg1"/>
              </a:solidFill>
              <a:latin typeface="Georgia" panose="020405020504050203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071" y="42372"/>
            <a:ext cx="1432563" cy="1557531"/>
          </a:xfrm>
          <a:prstGeom prst="rect">
            <a:avLst/>
          </a:prstGeom>
        </p:spPr>
      </p:pic>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50</a:t>
            </a:fld>
            <a:endParaRPr lang="en-US" dirty="0">
              <a:solidFill>
                <a:srgbClr val="000000"/>
              </a:solidFill>
            </a:endParaRPr>
          </a:p>
        </p:txBody>
      </p:sp>
      <p:sp>
        <p:nvSpPr>
          <p:cNvPr id="6" name="TextBox 5"/>
          <p:cNvSpPr txBox="1"/>
          <p:nvPr/>
        </p:nvSpPr>
        <p:spPr>
          <a:xfrm rot="5400000">
            <a:off x="-2094261" y="2132804"/>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41066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0" y="6586419"/>
            <a:ext cx="9116291" cy="207749"/>
          </a:xfrm>
          <a:prstGeom prst="rect">
            <a:avLst/>
          </a:prstGeom>
        </p:spPr>
        <p:txBody>
          <a:bodyPr wrap="square">
            <a:spAutoFit/>
          </a:bodyPr>
          <a:lstStyle/>
          <a:p>
            <a:r>
              <a:rPr lang="en-US" sz="750" dirty="0" err="1">
                <a:solidFill>
                  <a:schemeClr val="bg1"/>
                </a:solidFill>
                <a:latin typeface="Georgia" panose="02040502050405020303" pitchFamily="18" charset="0"/>
              </a:rPr>
              <a:t>Vetel</a:t>
            </a:r>
            <a:r>
              <a:rPr lang="en-US" sz="750" dirty="0">
                <a:solidFill>
                  <a:schemeClr val="bg1"/>
                </a:solidFill>
                <a:latin typeface="Georgia" panose="02040502050405020303" pitchFamily="18" charset="0"/>
              </a:rPr>
              <a:t>, J.-M., et al. (2014) </a:t>
            </a:r>
            <a:r>
              <a:rPr lang="en-US" sz="750" dirty="0" err="1">
                <a:solidFill>
                  <a:schemeClr val="bg1"/>
                </a:solidFill>
                <a:latin typeface="Georgia" panose="02040502050405020303" pitchFamily="18" charset="0"/>
              </a:rPr>
              <a:t>Racecadotril</a:t>
            </a:r>
            <a:r>
              <a:rPr lang="en-US" sz="750" dirty="0">
                <a:solidFill>
                  <a:schemeClr val="bg1"/>
                </a:solidFill>
                <a:latin typeface="Georgia" panose="02040502050405020303" pitchFamily="18" charset="0"/>
              </a:rPr>
              <a:t> Efficacy in the Symptomatic Treatment of Adult Acute </a:t>
            </a:r>
            <a:r>
              <a:rPr lang="en-US" sz="750" dirty="0" err="1">
                <a:solidFill>
                  <a:schemeClr val="bg1"/>
                </a:solidFill>
                <a:latin typeface="Georgia" panose="02040502050405020303" pitchFamily="18" charset="0"/>
              </a:rPr>
              <a:t>Diarrhoea</a:t>
            </a:r>
            <a:r>
              <a:rPr lang="en-US" sz="750" dirty="0">
                <a:solidFill>
                  <a:schemeClr val="bg1"/>
                </a:solidFill>
                <a:latin typeface="Georgia" panose="02040502050405020303" pitchFamily="18" charset="0"/>
              </a:rPr>
              <a:t>: A Systematic Review and Meta-Analysis. International Journal of Clinical Medicine, 5, 361-375.</a:t>
            </a:r>
            <a:endParaRPr lang="ru-RU" sz="750" dirty="0">
              <a:solidFill>
                <a:schemeClr val="bg1"/>
              </a:solidFill>
              <a:latin typeface="Georgia" panose="02040502050405020303" pitchFamily="18" charset="0"/>
            </a:endParaRPr>
          </a:p>
        </p:txBody>
      </p:sp>
      <p:sp>
        <p:nvSpPr>
          <p:cNvPr id="3" name="Rectangle 2"/>
          <p:cNvSpPr/>
          <p:nvPr/>
        </p:nvSpPr>
        <p:spPr>
          <a:xfrm>
            <a:off x="530992" y="4509120"/>
            <a:ext cx="7929440" cy="1631216"/>
          </a:xfrm>
          <a:prstGeom prst="rect">
            <a:avLst/>
          </a:prstGeom>
        </p:spPr>
        <p:txBody>
          <a:bodyPr wrap="square">
            <a:spAutoFit/>
          </a:bodyPr>
          <a:lstStyle/>
          <a:p>
            <a:pPr marL="285750" indent="-285750">
              <a:buFont typeface="Wingdings" panose="05000000000000000000" pitchFamily="2" charset="2"/>
              <a:buChar char="§"/>
            </a:pPr>
            <a:r>
              <a:rPr lang="ru-RU" sz="2000" b="1" dirty="0" smtClean="0">
                <a:solidFill>
                  <a:prstClr val="black"/>
                </a:solidFill>
                <a:latin typeface="Georgia" panose="02040502050405020303" pitchFamily="18" charset="0"/>
                <a:ea typeface="Times New Roman"/>
              </a:rPr>
              <a:t>Мета-анализ </a:t>
            </a:r>
            <a:r>
              <a:rPr lang="ru-RU" sz="2000" b="1" dirty="0">
                <a:solidFill>
                  <a:prstClr val="black"/>
                </a:solidFill>
                <a:latin typeface="Georgia" panose="02040502050405020303" pitchFamily="18" charset="0"/>
                <a:ea typeface="Times New Roman"/>
              </a:rPr>
              <a:t>12 </a:t>
            </a:r>
            <a:r>
              <a:rPr lang="ru-RU" sz="2000" b="1" dirty="0" smtClean="0">
                <a:solidFill>
                  <a:prstClr val="black"/>
                </a:solidFill>
                <a:latin typeface="Georgia" panose="02040502050405020303" pitchFamily="18" charset="0"/>
                <a:ea typeface="Times New Roman"/>
              </a:rPr>
              <a:t>исследований</a:t>
            </a:r>
          </a:p>
          <a:p>
            <a:pPr marL="285750" indent="-285750">
              <a:buFont typeface="Wingdings" panose="05000000000000000000" pitchFamily="2" charset="2"/>
              <a:buChar char="§"/>
            </a:pPr>
            <a:r>
              <a:rPr lang="ru-RU" sz="2000" b="1" dirty="0" smtClean="0">
                <a:solidFill>
                  <a:prstClr val="black"/>
                </a:solidFill>
                <a:latin typeface="Georgia" panose="02040502050405020303" pitchFamily="18" charset="0"/>
                <a:ea typeface="Times New Roman"/>
              </a:rPr>
              <a:t>Уровень доказательности 1А</a:t>
            </a:r>
            <a:endParaRPr lang="ru-RU" sz="2000" b="1" dirty="0">
              <a:solidFill>
                <a:prstClr val="black"/>
              </a:solidFill>
              <a:latin typeface="Georgia" panose="02040502050405020303" pitchFamily="18" charset="0"/>
              <a:ea typeface="Times New Roman"/>
            </a:endParaRPr>
          </a:p>
          <a:p>
            <a:pPr marL="285750" indent="-285750">
              <a:buFont typeface="Wingdings" panose="05000000000000000000" pitchFamily="2" charset="2"/>
              <a:buChar char="§"/>
            </a:pPr>
            <a:r>
              <a:rPr lang="ru-RU" sz="2000" dirty="0" smtClean="0">
                <a:solidFill>
                  <a:prstClr val="black"/>
                </a:solidFill>
                <a:latin typeface="Georgia" panose="02040502050405020303" pitchFamily="18" charset="0"/>
              </a:rPr>
              <a:t>Количество пациентов 2717 с острой диареей</a:t>
            </a:r>
          </a:p>
          <a:p>
            <a:pPr marL="285750" indent="-285750">
              <a:buFont typeface="Wingdings" panose="05000000000000000000" pitchFamily="2" charset="2"/>
              <a:buChar char="§"/>
            </a:pPr>
            <a:r>
              <a:rPr lang="ru-RU" sz="2000" dirty="0">
                <a:solidFill>
                  <a:prstClr val="black"/>
                </a:solidFill>
                <a:latin typeface="Georgia" panose="02040502050405020303" pitchFamily="18" charset="0"/>
                <a:ea typeface="Times New Roman"/>
              </a:rPr>
              <a:t>1422 пациентов – группа </a:t>
            </a:r>
            <a:r>
              <a:rPr lang="ru-RU" sz="2000" dirty="0" err="1" smtClean="0">
                <a:solidFill>
                  <a:prstClr val="black"/>
                </a:solidFill>
                <a:latin typeface="Georgia" panose="02040502050405020303" pitchFamily="18" charset="0"/>
                <a:ea typeface="Times New Roman"/>
              </a:rPr>
              <a:t>рацекадотрила</a:t>
            </a:r>
            <a:r>
              <a:rPr lang="ru-RU" sz="2000" dirty="0" smtClean="0">
                <a:solidFill>
                  <a:prstClr val="black"/>
                </a:solidFill>
                <a:latin typeface="Georgia" panose="02040502050405020303" pitchFamily="18" charset="0"/>
                <a:ea typeface="Times New Roman"/>
              </a:rPr>
              <a:t> (</a:t>
            </a:r>
            <a:r>
              <a:rPr lang="ru-RU" sz="2000" dirty="0" err="1" smtClean="0">
                <a:solidFill>
                  <a:prstClr val="black"/>
                </a:solidFill>
                <a:latin typeface="Georgia" panose="02040502050405020303" pitchFamily="18" charset="0"/>
                <a:ea typeface="Times New Roman"/>
              </a:rPr>
              <a:t>Гидрасек</a:t>
            </a:r>
            <a:r>
              <a:rPr lang="ru-RU" sz="2000" dirty="0" smtClean="0">
                <a:solidFill>
                  <a:prstClr val="black"/>
                </a:solidFill>
                <a:latin typeface="Georgia" panose="02040502050405020303" pitchFamily="18" charset="0"/>
                <a:ea typeface="Times New Roman"/>
              </a:rPr>
              <a:t>), </a:t>
            </a:r>
            <a:r>
              <a:rPr lang="ru-RU" sz="2000" dirty="0">
                <a:solidFill>
                  <a:prstClr val="black"/>
                </a:solidFill>
                <a:latin typeface="Georgia" panose="02040502050405020303" pitchFamily="18" charset="0"/>
                <a:ea typeface="Times New Roman"/>
              </a:rPr>
              <a:t>1295 пациентов – группа плацебо или препарата сравнения</a:t>
            </a:r>
            <a:endParaRPr lang="ru-RU" sz="2000" dirty="0">
              <a:solidFill>
                <a:prstClr val="black"/>
              </a:solidFill>
              <a:latin typeface="Georgia" panose="02040502050405020303"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59781"/>
            <a:ext cx="5832648" cy="209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077" y="1196752"/>
            <a:ext cx="2448272" cy="142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2555776" y="3035424"/>
            <a:ext cx="5990518" cy="1157764"/>
          </a:xfrm>
          <a:prstGeom prst="wedgeRoundRectCallout">
            <a:avLst>
              <a:gd name="adj1" fmla="val 624"/>
              <a:gd name="adj2" fmla="val -140664"/>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r>
              <a:rPr lang="ru-RU" sz="1600" b="1" dirty="0">
                <a:solidFill>
                  <a:prstClr val="black"/>
                </a:solidFill>
                <a:latin typeface="Georgia" panose="02040502050405020303" pitchFamily="18" charset="0"/>
                <a:ea typeface="Times New Roman"/>
              </a:rPr>
              <a:t>Эффективность </a:t>
            </a:r>
            <a:r>
              <a:rPr lang="ru-RU" sz="1600" b="1" dirty="0" err="1">
                <a:solidFill>
                  <a:prstClr val="black"/>
                </a:solidFill>
                <a:latin typeface="Georgia" panose="02040502050405020303" pitchFamily="18" charset="0"/>
                <a:ea typeface="Times New Roman"/>
              </a:rPr>
              <a:t>рацекадотрила</a:t>
            </a:r>
            <a:r>
              <a:rPr lang="ru-RU" sz="1600" b="1" dirty="0">
                <a:solidFill>
                  <a:prstClr val="black"/>
                </a:solidFill>
                <a:latin typeface="Georgia" panose="02040502050405020303" pitchFamily="18" charset="0"/>
                <a:ea typeface="Times New Roman"/>
              </a:rPr>
              <a:t> в рамках симптоматического лечения острой диареи у взрослых: систематический обзор и </a:t>
            </a:r>
            <a:r>
              <a:rPr lang="ru-RU" sz="1600" b="1" dirty="0" err="1">
                <a:solidFill>
                  <a:prstClr val="black"/>
                </a:solidFill>
                <a:latin typeface="Georgia" panose="02040502050405020303" pitchFamily="18" charset="0"/>
                <a:ea typeface="Times New Roman"/>
              </a:rPr>
              <a:t>метаанализ</a:t>
            </a:r>
            <a:r>
              <a:rPr lang="ru-RU" sz="1600" b="1" dirty="0">
                <a:solidFill>
                  <a:prstClr val="black"/>
                </a:solidFill>
                <a:latin typeface="Georgia" panose="02040502050405020303" pitchFamily="18" charset="0"/>
                <a:ea typeface="Times New Roman"/>
              </a:rPr>
              <a:t>. </a:t>
            </a:r>
            <a:endParaRPr lang="ru-RU" sz="1600" b="1" dirty="0" smtClean="0">
              <a:solidFill>
                <a:prstClr val="black"/>
              </a:solidFill>
              <a:latin typeface="Georgia" panose="02040502050405020303" pitchFamily="18" charset="0"/>
              <a:ea typeface="Times New Roman"/>
            </a:endParaRPr>
          </a:p>
          <a:p>
            <a:pPr indent="457200" algn="just"/>
            <a:r>
              <a:rPr lang="ru-RU" sz="1200" dirty="0" smtClean="0">
                <a:solidFill>
                  <a:prstClr val="black"/>
                </a:solidFill>
                <a:latin typeface="Georgia" panose="02040502050405020303" pitchFamily="18" charset="0"/>
                <a:ea typeface="Times New Roman"/>
              </a:rPr>
              <a:t>Журнал </a:t>
            </a:r>
            <a:r>
              <a:rPr lang="en-US" sz="1200" dirty="0" err="1">
                <a:solidFill>
                  <a:prstClr val="black"/>
                </a:solidFill>
                <a:latin typeface="Georgia" panose="02040502050405020303" pitchFamily="18" charset="0"/>
                <a:ea typeface="Times New Roman"/>
              </a:rPr>
              <a:t>Int</a:t>
            </a:r>
            <a:r>
              <a:rPr lang="en-US" sz="1200" dirty="0">
                <a:solidFill>
                  <a:prstClr val="black"/>
                </a:solidFill>
                <a:latin typeface="Georgia" panose="02040502050405020303" pitchFamily="18" charset="0"/>
                <a:ea typeface="Times New Roman"/>
              </a:rPr>
              <a:t> J </a:t>
            </a:r>
            <a:r>
              <a:rPr lang="en-US" sz="1200" dirty="0" err="1">
                <a:solidFill>
                  <a:prstClr val="black"/>
                </a:solidFill>
                <a:latin typeface="Georgia" panose="02040502050405020303" pitchFamily="18" charset="0"/>
                <a:ea typeface="Times New Roman"/>
              </a:rPr>
              <a:t>Clin</a:t>
            </a:r>
            <a:r>
              <a:rPr lang="en-US" sz="1200" dirty="0">
                <a:solidFill>
                  <a:prstClr val="black"/>
                </a:solidFill>
                <a:latin typeface="Georgia" panose="02040502050405020303" pitchFamily="18" charset="0"/>
                <a:ea typeface="Times New Roman"/>
              </a:rPr>
              <a:t> Med</a:t>
            </a:r>
            <a:r>
              <a:rPr lang="ru-RU" sz="1200" dirty="0">
                <a:solidFill>
                  <a:prstClr val="black"/>
                </a:solidFill>
                <a:latin typeface="Georgia" panose="02040502050405020303" pitchFamily="18" charset="0"/>
                <a:ea typeface="Times New Roman"/>
              </a:rPr>
              <a:t>. 2014 год; 5:361–75</a:t>
            </a:r>
            <a:r>
              <a:rPr lang="en-US" sz="1200" dirty="0">
                <a:solidFill>
                  <a:prstClr val="black"/>
                </a:solidFill>
                <a:latin typeface="Georgia" panose="02040502050405020303" pitchFamily="18" charset="0"/>
                <a:ea typeface="Times New Roman"/>
              </a:rPr>
              <a:t>.</a:t>
            </a:r>
            <a:endParaRPr lang="ru-RU" sz="1200" dirty="0">
              <a:solidFill>
                <a:prstClr val="black"/>
              </a:solidFill>
              <a:latin typeface="Georgia" panose="02040502050405020303" pitchFamily="18" charset="0"/>
              <a:ea typeface="Times New Roman"/>
            </a:endParaRP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51</a:t>
            </a:fld>
            <a:endParaRPr lang="en-US" dirty="0">
              <a:solidFill>
                <a:srgbClr val="000000"/>
              </a:solidFill>
            </a:endParaRPr>
          </a:p>
        </p:txBody>
      </p:sp>
      <p:sp>
        <p:nvSpPr>
          <p:cNvPr id="8" name="TextBox 7"/>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75752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16"/>
          <p:cNvSpPr txBox="1">
            <a:spLocks noChangeArrowheads="1"/>
          </p:cNvSpPr>
          <p:nvPr/>
        </p:nvSpPr>
        <p:spPr bwMode="auto">
          <a:xfrm>
            <a:off x="368157" y="6553079"/>
            <a:ext cx="42989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defRPr sz="2400">
                <a:solidFill>
                  <a:schemeClr val="tx1"/>
                </a:solidFill>
                <a:latin typeface="Arial" pitchFamily="34" charset="0"/>
                <a:cs typeface="Arial" pitchFamily="34" charset="0"/>
              </a:defRPr>
            </a:lvl1pPr>
            <a:lvl2pPr marL="228600" indent="-22860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lvl="1" eaLnBrk="1" fontAlgn="base" hangingPunct="1">
              <a:spcBef>
                <a:spcPct val="0"/>
              </a:spcBef>
              <a:spcAft>
                <a:spcPct val="0"/>
              </a:spcAft>
            </a:pPr>
            <a:r>
              <a:rPr lang="en-US" altLang="de-DE" sz="900" dirty="0">
                <a:solidFill>
                  <a:schemeClr val="bg1"/>
                </a:solidFill>
              </a:rPr>
              <a:t>1. 	</a:t>
            </a:r>
            <a:r>
              <a:rPr lang="en-GB" altLang="de-DE" sz="900" dirty="0">
                <a:solidFill>
                  <a:schemeClr val="bg1"/>
                </a:solidFill>
              </a:rPr>
              <a:t> Vetel JM </a:t>
            </a:r>
            <a:r>
              <a:rPr lang="en-GB" altLang="de-DE" sz="900" i="1" dirty="0">
                <a:solidFill>
                  <a:schemeClr val="bg1"/>
                </a:solidFill>
              </a:rPr>
              <a:t>et al. </a:t>
            </a:r>
            <a:r>
              <a:rPr lang="en-GB" altLang="de-DE" sz="900" dirty="0">
                <a:solidFill>
                  <a:schemeClr val="bg1"/>
                </a:solidFill>
              </a:rPr>
              <a:t>International Journal of Clinical Medicine, 2014;5:361-375. </a:t>
            </a:r>
            <a:endParaRPr lang="en-US" altLang="de-DE" sz="900" dirty="0">
              <a:solidFill>
                <a:schemeClr val="bg1"/>
              </a:solidFill>
            </a:endParaRPr>
          </a:p>
        </p:txBody>
      </p:sp>
      <p:graphicFrame>
        <p:nvGraphicFramePr>
          <p:cNvPr id="51" name="Content Placeholder 13"/>
          <p:cNvGraphicFramePr>
            <a:graphicFrameLocks/>
          </p:cNvGraphicFramePr>
          <p:nvPr>
            <p:extLst>
              <p:ext uri="{D42A27DB-BD31-4B8C-83A1-F6EECF244321}">
                <p14:modId xmlns:p14="http://schemas.microsoft.com/office/powerpoint/2010/main" val="2195486931"/>
              </p:ext>
            </p:extLst>
          </p:nvPr>
        </p:nvGraphicFramePr>
        <p:xfrm>
          <a:off x="457200" y="1395042"/>
          <a:ext cx="7959156" cy="4577712"/>
        </p:xfrm>
        <a:graphic>
          <a:graphicData uri="http://schemas.openxmlformats.org/drawingml/2006/table">
            <a:tbl>
              <a:tblPr firstRow="1" bandRow="1">
                <a:tableStyleId>{5C22544A-7EE6-4342-B048-85BDC9FD1C3A}</a:tableStyleId>
              </a:tblPr>
              <a:tblGrid>
                <a:gridCol w="1538387">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686544">
                  <a:extLst>
                    <a:ext uri="{9D8B030D-6E8A-4147-A177-3AD203B41FA5}">
                      <a16:colId xmlns="" xmlns:a16="http://schemas.microsoft.com/office/drawing/2014/main" val="20002"/>
                    </a:ext>
                  </a:extLst>
                </a:gridCol>
                <a:gridCol w="568991">
                  <a:extLst>
                    <a:ext uri="{9D8B030D-6E8A-4147-A177-3AD203B41FA5}">
                      <a16:colId xmlns="" xmlns:a16="http://schemas.microsoft.com/office/drawing/2014/main" val="20003"/>
                    </a:ext>
                  </a:extLst>
                </a:gridCol>
                <a:gridCol w="773818">
                  <a:extLst>
                    <a:ext uri="{9D8B030D-6E8A-4147-A177-3AD203B41FA5}">
                      <a16:colId xmlns="" xmlns:a16="http://schemas.microsoft.com/office/drawing/2014/main" val="4169987706"/>
                    </a:ext>
                  </a:extLst>
                </a:gridCol>
                <a:gridCol w="773818">
                  <a:extLst>
                    <a:ext uri="{9D8B030D-6E8A-4147-A177-3AD203B41FA5}">
                      <a16:colId xmlns="" xmlns:a16="http://schemas.microsoft.com/office/drawing/2014/main" val="1665014782"/>
                    </a:ext>
                  </a:extLst>
                </a:gridCol>
                <a:gridCol w="773818">
                  <a:extLst>
                    <a:ext uri="{9D8B030D-6E8A-4147-A177-3AD203B41FA5}">
                      <a16:colId xmlns="" xmlns:a16="http://schemas.microsoft.com/office/drawing/2014/main" val="20004"/>
                    </a:ext>
                  </a:extLst>
                </a:gridCol>
                <a:gridCol w="773818">
                  <a:extLst>
                    <a:ext uri="{9D8B030D-6E8A-4147-A177-3AD203B41FA5}">
                      <a16:colId xmlns="" xmlns:a16="http://schemas.microsoft.com/office/drawing/2014/main" val="4253396739"/>
                    </a:ext>
                  </a:extLst>
                </a:gridCol>
                <a:gridCol w="773818">
                  <a:extLst>
                    <a:ext uri="{9D8B030D-6E8A-4147-A177-3AD203B41FA5}">
                      <a16:colId xmlns="" xmlns:a16="http://schemas.microsoft.com/office/drawing/2014/main" val="1038809347"/>
                    </a:ext>
                  </a:extLst>
                </a:gridCol>
              </a:tblGrid>
              <a:tr h="397842">
                <a:tc>
                  <a:txBody>
                    <a:bodyPr/>
                    <a:lstStyle/>
                    <a:p>
                      <a:r>
                        <a:rPr lang="ru-RU" sz="1050" dirty="0">
                          <a:latin typeface="Georgia" panose="02040502050405020303" pitchFamily="18" charset="0"/>
                        </a:rPr>
                        <a:t>Автор</a:t>
                      </a:r>
                      <a:endParaRPr lang="en-US" sz="1050" dirty="0">
                        <a:latin typeface="Georgia" panose="02040502050405020303" pitchFamily="18" charset="0"/>
                      </a:endParaRPr>
                    </a:p>
                  </a:txBody>
                  <a:tcPr/>
                </a:tc>
                <a:tc>
                  <a:txBody>
                    <a:bodyPr/>
                    <a:lstStyle/>
                    <a:p>
                      <a:pPr algn="ctr"/>
                      <a:r>
                        <a:rPr lang="ru-RU" sz="1050" dirty="0">
                          <a:latin typeface="Georgia" panose="02040502050405020303" pitchFamily="18" charset="0"/>
                        </a:rPr>
                        <a:t>Контрольная группа</a:t>
                      </a:r>
                      <a:endParaRPr lang="en-US" sz="1050" dirty="0">
                        <a:latin typeface="Georgia" panose="02040502050405020303" pitchFamily="18" charset="0"/>
                      </a:endParaRPr>
                    </a:p>
                  </a:txBody>
                  <a:tcPr/>
                </a:tc>
                <a:tc>
                  <a:txBody>
                    <a:bodyPr/>
                    <a:lstStyle/>
                    <a:p>
                      <a:pPr algn="ctr"/>
                      <a:r>
                        <a:rPr lang="ru-RU" sz="1050" dirty="0">
                          <a:latin typeface="Georgia" panose="02040502050405020303" pitchFamily="18" charset="0"/>
                        </a:rPr>
                        <a:t>Дизайн</a:t>
                      </a:r>
                      <a:endParaRPr lang="en-US" sz="1050" dirty="0">
                        <a:latin typeface="Georgia" panose="02040502050405020303" pitchFamily="18" charset="0"/>
                      </a:endParaRPr>
                    </a:p>
                  </a:txBody>
                  <a:tcPr/>
                </a:tc>
                <a:tc gridSpan="3">
                  <a:txBody>
                    <a:bodyPr/>
                    <a:lstStyle/>
                    <a:p>
                      <a:pPr algn="ctr"/>
                      <a:r>
                        <a:rPr lang="ru-RU" sz="1050" dirty="0">
                          <a:latin typeface="Georgia" panose="02040502050405020303" pitchFamily="18" charset="0"/>
                        </a:rPr>
                        <a:t>Размер выборки </a:t>
                      </a:r>
                      <a:r>
                        <a:rPr lang="en-US" sz="1050" dirty="0">
                          <a:latin typeface="Georgia" panose="02040502050405020303" pitchFamily="18" charset="0"/>
                        </a:rPr>
                        <a:t>ITT</a:t>
                      </a:r>
                    </a:p>
                    <a:p>
                      <a:pPr algn="ctr"/>
                      <a:r>
                        <a:rPr lang="en-US" sz="1050" dirty="0">
                          <a:latin typeface="Georgia" panose="02040502050405020303" pitchFamily="18" charset="0"/>
                        </a:rPr>
                        <a:t>RC        </a:t>
                      </a:r>
                      <a:r>
                        <a:rPr lang="ru-RU" sz="1050" dirty="0">
                          <a:latin typeface="Georgia" panose="02040502050405020303" pitchFamily="18" charset="0"/>
                        </a:rPr>
                        <a:t>Контроль</a:t>
                      </a:r>
                      <a:r>
                        <a:rPr lang="en-US" sz="1050" dirty="0">
                          <a:latin typeface="Georgia" panose="02040502050405020303" pitchFamily="18" charset="0"/>
                        </a:rPr>
                        <a:t>         </a:t>
                      </a:r>
                      <a:r>
                        <a:rPr lang="ru-RU" sz="1050" dirty="0">
                          <a:latin typeface="Georgia" panose="02040502050405020303" pitchFamily="18" charset="0"/>
                        </a:rPr>
                        <a:t>Всего</a:t>
                      </a:r>
                      <a:endParaRPr lang="en-US" sz="1050" dirty="0">
                        <a:latin typeface="Georgia" panose="02040502050405020303" pitchFamily="18" charset="0"/>
                      </a:endParaRPr>
                    </a:p>
                  </a:txBody>
                  <a:tcPr/>
                </a:tc>
                <a:tc hMerge="1">
                  <a:txBody>
                    <a:bodyPr/>
                    <a:lstStyle/>
                    <a:p>
                      <a:endParaRPr lang="en-GB"/>
                    </a:p>
                  </a:txBody>
                  <a:tcPr/>
                </a:tc>
                <a:tc hMerge="1">
                  <a:txBody>
                    <a:bodyPr/>
                    <a:lstStyle/>
                    <a:p>
                      <a:endParaRPr lang="en-GB"/>
                    </a:p>
                  </a:txBody>
                  <a:tcPr/>
                </a:tc>
                <a:tc gridSpan="3">
                  <a:txBody>
                    <a:bodyPr/>
                    <a:lstStyle/>
                    <a:p>
                      <a:pPr algn="ctr"/>
                      <a:r>
                        <a:rPr lang="ru-RU" sz="1050" dirty="0">
                          <a:latin typeface="Georgia" panose="02040502050405020303" pitchFamily="18" charset="0"/>
                        </a:rPr>
                        <a:t>Размер выборки </a:t>
                      </a:r>
                      <a:r>
                        <a:rPr lang="en-US" sz="1050" dirty="0">
                          <a:latin typeface="Georgia" panose="02040502050405020303" pitchFamily="18" charset="0"/>
                        </a:rPr>
                        <a:t>PP</a:t>
                      </a:r>
                    </a:p>
                    <a:p>
                      <a:pPr algn="ctr"/>
                      <a:r>
                        <a:rPr lang="en-US" sz="1050" dirty="0">
                          <a:latin typeface="Georgia" panose="02040502050405020303" pitchFamily="18" charset="0"/>
                        </a:rPr>
                        <a:t>RC        </a:t>
                      </a:r>
                      <a:r>
                        <a:rPr lang="ru-RU" sz="1050" dirty="0">
                          <a:latin typeface="Georgia" panose="02040502050405020303" pitchFamily="18" charset="0"/>
                        </a:rPr>
                        <a:t>Контроль</a:t>
                      </a:r>
                      <a:r>
                        <a:rPr lang="en-US" sz="1050" dirty="0">
                          <a:latin typeface="Georgia" panose="02040502050405020303" pitchFamily="18" charset="0"/>
                        </a:rPr>
                        <a:t>         </a:t>
                      </a:r>
                      <a:r>
                        <a:rPr lang="ru-RU" sz="1050" dirty="0">
                          <a:latin typeface="Georgia" panose="02040502050405020303" pitchFamily="18" charset="0"/>
                        </a:rPr>
                        <a:t>Всего</a:t>
                      </a:r>
                      <a:endParaRPr lang="en-US" sz="1050" dirty="0">
                        <a:latin typeface="Georgia" panose="02040502050405020303" pitchFamily="18" charset="0"/>
                      </a:endParaRPr>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243125">
                <a:tc>
                  <a:txBody>
                    <a:bodyPr/>
                    <a:lstStyle/>
                    <a:p>
                      <a:r>
                        <a:rPr lang="en-US" sz="1050" dirty="0">
                          <a:latin typeface="Georgia" panose="02040502050405020303" pitchFamily="18" charset="0"/>
                        </a:rPr>
                        <a:t>Baumer P</a:t>
                      </a:r>
                    </a:p>
                  </a:txBody>
                  <a:tcPr/>
                </a:tc>
                <a:tc>
                  <a:txBody>
                    <a:bodyPr/>
                    <a:lstStyle/>
                    <a:p>
                      <a:pPr algn="ctr"/>
                      <a:r>
                        <a:rPr lang="ru-RU" sz="1050" dirty="0">
                          <a:latin typeface="Georgia" panose="02040502050405020303" pitchFamily="18" charset="0"/>
                        </a:rPr>
                        <a:t>Плацебо</a:t>
                      </a:r>
                      <a:endParaRPr lang="en-US" sz="1050" dirty="0">
                        <a:latin typeface="Georgia" panose="02040502050405020303" pitchFamily="18" charset="0"/>
                      </a:endParaRPr>
                    </a:p>
                  </a:txBody>
                  <a:tcPr/>
                </a:tc>
                <a:tc>
                  <a:txBody>
                    <a:bodyPr/>
                    <a:lstStyle/>
                    <a:p>
                      <a:pPr algn="ctr"/>
                      <a:r>
                        <a:rPr lang="en-US" sz="1050" dirty="0">
                          <a:latin typeface="Georgia" panose="02040502050405020303" pitchFamily="18" charset="0"/>
                        </a:rPr>
                        <a:t>DB</a:t>
                      </a:r>
                    </a:p>
                  </a:txBody>
                  <a:tcPr/>
                </a:tc>
                <a:tc>
                  <a:txBody>
                    <a:bodyPr/>
                    <a:lstStyle/>
                    <a:p>
                      <a:pPr algn="ctr"/>
                      <a:r>
                        <a:rPr lang="en-GB" sz="1050" u="none" strike="noStrike" kern="1200" baseline="0" dirty="0">
                          <a:latin typeface="Georgia" panose="02040502050405020303" pitchFamily="18" charset="0"/>
                        </a:rPr>
                        <a:t>96</a:t>
                      </a:r>
                      <a:endParaRPr lang="en-US" sz="1050" dirty="0">
                        <a:latin typeface="Georgia" panose="02040502050405020303" pitchFamily="18" charset="0"/>
                      </a:endParaRPr>
                    </a:p>
                  </a:txBody>
                  <a:tcPr/>
                </a:tc>
                <a:tc>
                  <a:txBody>
                    <a:bodyPr/>
                    <a:lstStyle/>
                    <a:p>
                      <a:pPr algn="ctr"/>
                      <a:r>
                        <a:rPr lang="en-GB" sz="1050" u="none" strike="noStrike" kern="1200" baseline="0" dirty="0">
                          <a:latin typeface="Georgia" panose="02040502050405020303" pitchFamily="18" charset="0"/>
                        </a:rPr>
                        <a:t>102</a:t>
                      </a:r>
                      <a:endParaRPr lang="en-US" sz="1050" dirty="0">
                        <a:latin typeface="Georgia" panose="02040502050405020303" pitchFamily="18" charset="0"/>
                      </a:endParaRPr>
                    </a:p>
                  </a:txBody>
                  <a:tcPr/>
                </a:tc>
                <a:tc>
                  <a:txBody>
                    <a:bodyPr/>
                    <a:lstStyle/>
                    <a:p>
                      <a:pPr algn="ctr"/>
                      <a:r>
                        <a:rPr lang="en-GB" sz="1050" u="none" strike="noStrike" kern="1200" baseline="0" dirty="0">
                          <a:latin typeface="Georgia" panose="02040502050405020303" pitchFamily="18" charset="0"/>
                        </a:rPr>
                        <a:t>198</a:t>
                      </a:r>
                      <a:endParaRPr lang="en-US" sz="1050" dirty="0">
                        <a:latin typeface="Georgia" panose="02040502050405020303" pitchFamily="18" charset="0"/>
                      </a:endParaRPr>
                    </a:p>
                  </a:txBody>
                  <a:tcPr/>
                </a:tc>
                <a:tc>
                  <a:txBody>
                    <a:bodyPr/>
                    <a:lstStyle/>
                    <a:p>
                      <a:pPr algn="ctr"/>
                      <a:r>
                        <a:rPr lang="en-GB" sz="1050" u="none" strike="noStrike" kern="1200" baseline="0" dirty="0">
                          <a:latin typeface="Georgia" panose="02040502050405020303" pitchFamily="18" charset="0"/>
                        </a:rPr>
                        <a:t>96</a:t>
                      </a:r>
                      <a:endParaRPr lang="en-US" sz="1050" dirty="0">
                        <a:latin typeface="Georgia" panose="02040502050405020303" pitchFamily="18" charset="0"/>
                      </a:endParaRPr>
                    </a:p>
                  </a:txBody>
                  <a:tcPr/>
                </a:tc>
                <a:tc>
                  <a:txBody>
                    <a:bodyPr/>
                    <a:lstStyle/>
                    <a:p>
                      <a:pPr algn="ctr"/>
                      <a:r>
                        <a:rPr lang="en-GB" sz="1050" u="none" strike="noStrike" kern="1200" baseline="0" dirty="0">
                          <a:latin typeface="Georgia" panose="02040502050405020303" pitchFamily="18" charset="0"/>
                        </a:rPr>
                        <a:t>102</a:t>
                      </a:r>
                      <a:endParaRPr lang="en-US" sz="1050" dirty="0">
                        <a:latin typeface="Georgia" panose="02040502050405020303" pitchFamily="18" charset="0"/>
                      </a:endParaRPr>
                    </a:p>
                  </a:txBody>
                  <a:tcPr/>
                </a:tc>
                <a:tc>
                  <a:txBody>
                    <a:bodyPr/>
                    <a:lstStyle/>
                    <a:p>
                      <a:pPr algn="ctr"/>
                      <a:r>
                        <a:rPr lang="en-GB" sz="1050" u="none" strike="noStrike" kern="1200" baseline="0" dirty="0">
                          <a:latin typeface="Georgia" panose="02040502050405020303" pitchFamily="18" charset="0"/>
                        </a:rPr>
                        <a:t>198</a:t>
                      </a:r>
                      <a:endParaRPr lang="en-US" sz="1050" dirty="0">
                        <a:latin typeface="Georgia" panose="02040502050405020303" pitchFamily="18" charset="0"/>
                      </a:endParaRPr>
                    </a:p>
                  </a:txBody>
                  <a:tcPr/>
                </a:tc>
                <a:extLst>
                  <a:ext uri="{0D108BD9-81ED-4DB2-BD59-A6C34878D82A}">
                    <a16:rowId xmlns="" xmlns:a16="http://schemas.microsoft.com/office/drawing/2014/main" val="753208380"/>
                  </a:ext>
                </a:extLst>
              </a:tr>
              <a:tr h="243125">
                <a:tc>
                  <a:txBody>
                    <a:bodyPr/>
                    <a:lstStyle/>
                    <a:p>
                      <a:r>
                        <a:rPr lang="en-US" sz="1050" dirty="0">
                          <a:latin typeface="Georgia" panose="02040502050405020303" pitchFamily="18" charset="0"/>
                        </a:rPr>
                        <a:t>Hamza 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dirty="0">
                          <a:latin typeface="Georgia" panose="02040502050405020303" pitchFamily="18" charset="0"/>
                        </a:rPr>
                        <a:t>Плацебо</a:t>
                      </a:r>
                      <a:endParaRPr lang="en-US" sz="1050" dirty="0">
                        <a:latin typeface="Georgia" panose="020405020504050203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latin typeface="Georgia" panose="02040502050405020303" pitchFamily="18" charset="0"/>
                        </a:rPr>
                        <a:t>DB</a:t>
                      </a:r>
                      <a:endParaRPr kumimoji="0" lang="en-US" sz="105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txBody>
                  <a:tcPr/>
                </a:tc>
                <a:tc>
                  <a:txBody>
                    <a:bodyPr/>
                    <a:lstStyle/>
                    <a:p>
                      <a:pPr algn="ctr"/>
                      <a:r>
                        <a:rPr lang="en-US" sz="1050" dirty="0">
                          <a:latin typeface="Georgia" panose="02040502050405020303" pitchFamily="18" charset="0"/>
                        </a:rPr>
                        <a:t>32</a:t>
                      </a:r>
                    </a:p>
                  </a:txBody>
                  <a:tcPr/>
                </a:tc>
                <a:tc>
                  <a:txBody>
                    <a:bodyPr/>
                    <a:lstStyle/>
                    <a:p>
                      <a:pPr algn="ctr"/>
                      <a:r>
                        <a:rPr lang="en-US" sz="1050" dirty="0">
                          <a:latin typeface="Georgia" panose="02040502050405020303" pitchFamily="18" charset="0"/>
                        </a:rPr>
                        <a:t>39</a:t>
                      </a:r>
                    </a:p>
                  </a:txBody>
                  <a:tcPr/>
                </a:tc>
                <a:tc>
                  <a:txBody>
                    <a:bodyPr/>
                    <a:lstStyle/>
                    <a:p>
                      <a:pPr algn="ctr"/>
                      <a:r>
                        <a:rPr lang="en-US" sz="1050" dirty="0">
                          <a:latin typeface="Georgia" panose="02040502050405020303" pitchFamily="18" charset="0"/>
                        </a:rPr>
                        <a:t>71</a:t>
                      </a:r>
                    </a:p>
                  </a:txBody>
                  <a:tcPr/>
                </a:tc>
                <a:tc>
                  <a:txBody>
                    <a:bodyPr/>
                    <a:lstStyle/>
                    <a:p>
                      <a:pPr algn="ctr"/>
                      <a:r>
                        <a:rPr lang="en-US" sz="1050" dirty="0">
                          <a:latin typeface="Georgia" panose="02040502050405020303" pitchFamily="18" charset="0"/>
                        </a:rPr>
                        <a:t>32</a:t>
                      </a:r>
                    </a:p>
                  </a:txBody>
                  <a:tcPr/>
                </a:tc>
                <a:tc>
                  <a:txBody>
                    <a:bodyPr/>
                    <a:lstStyle/>
                    <a:p>
                      <a:pPr algn="ctr"/>
                      <a:r>
                        <a:rPr lang="en-US" sz="1050" dirty="0">
                          <a:latin typeface="Georgia" panose="02040502050405020303" pitchFamily="18" charset="0"/>
                        </a:rPr>
                        <a:t>38</a:t>
                      </a:r>
                    </a:p>
                  </a:txBody>
                  <a:tcPr/>
                </a:tc>
                <a:tc>
                  <a:txBody>
                    <a:bodyPr/>
                    <a:lstStyle/>
                    <a:p>
                      <a:pPr algn="ctr"/>
                      <a:r>
                        <a:rPr lang="en-US" sz="1050" dirty="0">
                          <a:latin typeface="Georgia" panose="02040502050405020303" pitchFamily="18" charset="0"/>
                        </a:rPr>
                        <a:t>71</a:t>
                      </a:r>
                    </a:p>
                  </a:txBody>
                  <a:tcPr/>
                </a:tc>
                <a:extLst>
                  <a:ext uri="{0D108BD9-81ED-4DB2-BD59-A6C34878D82A}">
                    <a16:rowId xmlns="" xmlns:a16="http://schemas.microsoft.com/office/drawing/2014/main" val="10001"/>
                  </a:ext>
                </a:extLst>
              </a:tr>
              <a:tr h="397842">
                <a:tc>
                  <a:txBody>
                    <a:bodyPr/>
                    <a:lstStyle/>
                    <a:p>
                      <a:r>
                        <a:rPr lang="en-US" sz="1050" dirty="0">
                          <a:latin typeface="Georgia" panose="02040502050405020303" pitchFamily="18" charset="0"/>
                        </a:rPr>
                        <a:t>Vetel JM (multidose)*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dirty="0">
                          <a:latin typeface="Georgia" panose="02040502050405020303" pitchFamily="18" charset="0"/>
                        </a:rPr>
                        <a:t>Плацебо</a:t>
                      </a:r>
                      <a:endParaRPr lang="en-US" sz="1050" dirty="0">
                        <a:latin typeface="Georgia" panose="020405020504050203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latin typeface="Georgia" panose="02040502050405020303" pitchFamily="18" charset="0"/>
                        </a:rPr>
                        <a:t>DB</a:t>
                      </a:r>
                      <a:endParaRPr kumimoji="0" lang="en-US" sz="105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txBody>
                  <a:tcPr/>
                </a:tc>
                <a:tc>
                  <a:txBody>
                    <a:bodyPr/>
                    <a:lstStyle/>
                    <a:p>
                      <a:pPr algn="ctr"/>
                      <a:r>
                        <a:rPr lang="en-US" sz="1050" dirty="0">
                          <a:latin typeface="Georgia" panose="02040502050405020303" pitchFamily="18" charset="0"/>
                        </a:rPr>
                        <a:t>173</a:t>
                      </a:r>
                    </a:p>
                  </a:txBody>
                  <a:tcPr/>
                </a:tc>
                <a:tc>
                  <a:txBody>
                    <a:bodyPr/>
                    <a:lstStyle/>
                    <a:p>
                      <a:pPr algn="ctr"/>
                      <a:r>
                        <a:rPr lang="en-US" sz="1050" dirty="0">
                          <a:latin typeface="Georgia" panose="02040502050405020303" pitchFamily="18" charset="0"/>
                        </a:rPr>
                        <a:t>54</a:t>
                      </a:r>
                    </a:p>
                  </a:txBody>
                  <a:tcPr/>
                </a:tc>
                <a:tc>
                  <a:txBody>
                    <a:bodyPr/>
                    <a:lstStyle/>
                    <a:p>
                      <a:pPr algn="ctr"/>
                      <a:r>
                        <a:rPr lang="en-US" sz="1050" dirty="0">
                          <a:latin typeface="Georgia" panose="02040502050405020303" pitchFamily="18" charset="0"/>
                        </a:rPr>
                        <a:t>112</a:t>
                      </a:r>
                    </a:p>
                  </a:txBody>
                  <a:tcPr/>
                </a:tc>
                <a:tc>
                  <a:txBody>
                    <a:bodyPr/>
                    <a:lstStyle/>
                    <a:p>
                      <a:pPr algn="ctr"/>
                      <a:r>
                        <a:rPr lang="en-US" sz="1050" dirty="0">
                          <a:latin typeface="Georgia" panose="02040502050405020303" pitchFamily="18" charset="0"/>
                        </a:rPr>
                        <a:t>173</a:t>
                      </a:r>
                    </a:p>
                  </a:txBody>
                  <a:tcPr/>
                </a:tc>
                <a:tc>
                  <a:txBody>
                    <a:bodyPr/>
                    <a:lstStyle/>
                    <a:p>
                      <a:pPr algn="ctr"/>
                      <a:r>
                        <a:rPr lang="en-US" sz="1050" dirty="0">
                          <a:latin typeface="Georgia" panose="02040502050405020303" pitchFamily="18" charset="0"/>
                        </a:rPr>
                        <a:t>54</a:t>
                      </a:r>
                    </a:p>
                  </a:txBody>
                  <a:tcPr/>
                </a:tc>
                <a:tc>
                  <a:txBody>
                    <a:bodyPr/>
                    <a:lstStyle/>
                    <a:p>
                      <a:pPr algn="ctr"/>
                      <a:r>
                        <a:rPr lang="en-US" sz="1050" dirty="0">
                          <a:latin typeface="Georgia" panose="02040502050405020303" pitchFamily="18" charset="0"/>
                        </a:rPr>
                        <a:t>112</a:t>
                      </a:r>
                    </a:p>
                  </a:txBody>
                  <a:tcPr/>
                </a:tc>
                <a:extLst>
                  <a:ext uri="{0D108BD9-81ED-4DB2-BD59-A6C34878D82A}">
                    <a16:rowId xmlns="" xmlns:a16="http://schemas.microsoft.com/office/drawing/2014/main" val="10002"/>
                  </a:ext>
                </a:extLst>
              </a:tr>
              <a:tr h="552558">
                <a:tc>
                  <a:txBody>
                    <a:bodyPr/>
                    <a:lstStyle/>
                    <a:p>
                      <a:r>
                        <a:rPr lang="en-US" sz="1050" dirty="0">
                          <a:latin typeface="Georgia" panose="02040502050405020303" pitchFamily="18" charset="0"/>
                        </a:rPr>
                        <a:t>Moraes E</a:t>
                      </a:r>
                    </a:p>
                  </a:txBody>
                  <a:tcPr/>
                </a:tc>
                <a:tc>
                  <a:txBody>
                    <a:bodyPr/>
                    <a:lstStyle/>
                    <a:p>
                      <a:pPr algn="ctr"/>
                      <a:r>
                        <a:rPr lang="en-US" sz="1050" dirty="0">
                          <a:latin typeface="Georgia" panose="02040502050405020303" pitchFamily="18" charset="0"/>
                        </a:rPr>
                        <a:t>Sb = Saccharomyces boulardii</a:t>
                      </a:r>
                    </a:p>
                  </a:txBody>
                  <a:tcPr/>
                </a:tc>
                <a:tc>
                  <a:txBody>
                    <a:bodyPr/>
                    <a:lstStyle/>
                    <a:p>
                      <a:pPr algn="ctr"/>
                      <a:r>
                        <a:rPr lang="en-US" sz="1050" dirty="0">
                          <a:latin typeface="Georgia" panose="02040502050405020303" pitchFamily="18" charset="0"/>
                        </a:rPr>
                        <a:t>SB</a:t>
                      </a:r>
                    </a:p>
                  </a:txBody>
                  <a:tcPr/>
                </a:tc>
                <a:tc>
                  <a:txBody>
                    <a:bodyPr/>
                    <a:lstStyle/>
                    <a:p>
                      <a:pPr algn="ctr"/>
                      <a:r>
                        <a:rPr lang="en-US" sz="1050" dirty="0">
                          <a:latin typeface="Georgia" panose="02040502050405020303" pitchFamily="18" charset="0"/>
                        </a:rPr>
                        <a:t>207</a:t>
                      </a:r>
                    </a:p>
                  </a:txBody>
                  <a:tcPr/>
                </a:tc>
                <a:tc>
                  <a:txBody>
                    <a:bodyPr/>
                    <a:lstStyle/>
                    <a:p>
                      <a:pPr algn="ctr"/>
                      <a:r>
                        <a:rPr lang="en-US" sz="1050" dirty="0">
                          <a:latin typeface="Georgia" panose="02040502050405020303" pitchFamily="18" charset="0"/>
                        </a:rPr>
                        <a:t>197</a:t>
                      </a:r>
                    </a:p>
                  </a:txBody>
                  <a:tcPr/>
                </a:tc>
                <a:tc>
                  <a:txBody>
                    <a:bodyPr/>
                    <a:lstStyle/>
                    <a:p>
                      <a:pPr algn="ctr"/>
                      <a:r>
                        <a:rPr lang="en-US" sz="1050" dirty="0">
                          <a:latin typeface="Georgia" panose="02040502050405020303" pitchFamily="18" charset="0"/>
                        </a:rPr>
                        <a:t>404</a:t>
                      </a:r>
                    </a:p>
                  </a:txBody>
                  <a:tcPr/>
                </a:tc>
                <a:tc>
                  <a:txBody>
                    <a:bodyPr/>
                    <a:lstStyle/>
                    <a:p>
                      <a:pPr algn="ctr"/>
                      <a:r>
                        <a:rPr lang="en-US" sz="1050" dirty="0">
                          <a:latin typeface="Georgia" panose="02040502050405020303" pitchFamily="18" charset="0"/>
                        </a:rPr>
                        <a:t>175</a:t>
                      </a:r>
                    </a:p>
                  </a:txBody>
                  <a:tcPr/>
                </a:tc>
                <a:tc>
                  <a:txBody>
                    <a:bodyPr/>
                    <a:lstStyle/>
                    <a:p>
                      <a:pPr algn="ctr"/>
                      <a:r>
                        <a:rPr lang="en-US" sz="1050" dirty="0">
                          <a:latin typeface="Georgia" panose="02040502050405020303" pitchFamily="18" charset="0"/>
                        </a:rPr>
                        <a:t>161</a:t>
                      </a:r>
                    </a:p>
                  </a:txBody>
                  <a:tcPr/>
                </a:tc>
                <a:tc>
                  <a:txBody>
                    <a:bodyPr/>
                    <a:lstStyle/>
                    <a:p>
                      <a:pPr algn="ctr"/>
                      <a:r>
                        <a:rPr lang="en-US" sz="1050" dirty="0">
                          <a:latin typeface="Georgia" panose="02040502050405020303" pitchFamily="18" charset="0"/>
                        </a:rPr>
                        <a:t>404</a:t>
                      </a:r>
                    </a:p>
                  </a:txBody>
                  <a:tcPr/>
                </a:tc>
                <a:extLst>
                  <a:ext uri="{0D108BD9-81ED-4DB2-BD59-A6C34878D82A}">
                    <a16:rowId xmlns="" xmlns:a16="http://schemas.microsoft.com/office/drawing/2014/main" val="10003"/>
                  </a:ext>
                </a:extLst>
              </a:tr>
              <a:tr h="397842">
                <a:tc>
                  <a:txBody>
                    <a:bodyPr/>
                    <a:lstStyle/>
                    <a:p>
                      <a:r>
                        <a:rPr lang="en-US" sz="1050" dirty="0">
                          <a:latin typeface="Georgia" panose="02040502050405020303" pitchFamily="18" charset="0"/>
                        </a:rPr>
                        <a:t>Coffin B &amp; Rampal 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dirty="0">
                          <a:latin typeface="Georgia" panose="02040502050405020303" pitchFamily="18" charset="0"/>
                        </a:rPr>
                        <a:t>Плацебо</a:t>
                      </a:r>
                      <a:endParaRPr lang="en-US" sz="1050" dirty="0">
                        <a:latin typeface="Georgia" panose="020405020504050203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latin typeface="Georgia" panose="02040502050405020303" pitchFamily="18" charset="0"/>
                        </a:rPr>
                        <a:t>DB</a:t>
                      </a:r>
                      <a:endParaRPr kumimoji="0" lang="en-US" sz="105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txBody>
                  <a:tcPr/>
                </a:tc>
                <a:tc>
                  <a:txBody>
                    <a:bodyPr/>
                    <a:lstStyle/>
                    <a:p>
                      <a:pPr algn="ctr"/>
                      <a:r>
                        <a:rPr lang="en-US" sz="1050" dirty="0">
                          <a:latin typeface="Georgia" panose="02040502050405020303" pitchFamily="18" charset="0"/>
                        </a:rPr>
                        <a:t>86</a:t>
                      </a:r>
                    </a:p>
                  </a:txBody>
                  <a:tcPr/>
                </a:tc>
                <a:tc>
                  <a:txBody>
                    <a:bodyPr/>
                    <a:lstStyle/>
                    <a:p>
                      <a:pPr algn="ctr"/>
                      <a:r>
                        <a:rPr lang="en-US" sz="1050" dirty="0">
                          <a:latin typeface="Georgia" panose="02040502050405020303" pitchFamily="18" charset="0"/>
                        </a:rPr>
                        <a:t>87</a:t>
                      </a:r>
                    </a:p>
                  </a:txBody>
                  <a:tcPr/>
                </a:tc>
                <a:tc>
                  <a:txBody>
                    <a:bodyPr/>
                    <a:lstStyle/>
                    <a:p>
                      <a:pPr algn="ctr"/>
                      <a:r>
                        <a:rPr lang="en-US" sz="1050" dirty="0">
                          <a:latin typeface="Georgia" panose="02040502050405020303" pitchFamily="18" charset="0"/>
                        </a:rPr>
                        <a:t>173</a:t>
                      </a:r>
                    </a:p>
                  </a:txBody>
                  <a:tcPr/>
                </a:tc>
                <a:tc>
                  <a:txBody>
                    <a:bodyPr/>
                    <a:lstStyle/>
                    <a:p>
                      <a:pPr algn="ctr"/>
                      <a:r>
                        <a:rPr lang="en-US" sz="1050" dirty="0">
                          <a:latin typeface="Georgia" panose="02040502050405020303" pitchFamily="18" charset="0"/>
                        </a:rPr>
                        <a:t>83</a:t>
                      </a:r>
                    </a:p>
                  </a:txBody>
                  <a:tcPr/>
                </a:tc>
                <a:tc>
                  <a:txBody>
                    <a:bodyPr/>
                    <a:lstStyle/>
                    <a:p>
                      <a:pPr algn="ctr"/>
                      <a:r>
                        <a:rPr lang="en-US" sz="1050" dirty="0">
                          <a:latin typeface="Georgia" panose="02040502050405020303" pitchFamily="18" charset="0"/>
                        </a:rPr>
                        <a:t>87</a:t>
                      </a:r>
                    </a:p>
                  </a:txBody>
                  <a:tcPr/>
                </a:tc>
                <a:tc>
                  <a:txBody>
                    <a:bodyPr/>
                    <a:lstStyle/>
                    <a:p>
                      <a:pPr algn="ctr"/>
                      <a:r>
                        <a:rPr lang="en-US" sz="1050" dirty="0">
                          <a:latin typeface="Georgia" panose="02040502050405020303" pitchFamily="18" charset="0"/>
                        </a:rPr>
                        <a:t>173</a:t>
                      </a:r>
                    </a:p>
                  </a:txBody>
                  <a:tcPr/>
                </a:tc>
                <a:extLst>
                  <a:ext uri="{0D108BD9-81ED-4DB2-BD59-A6C34878D82A}">
                    <a16:rowId xmlns="" xmlns:a16="http://schemas.microsoft.com/office/drawing/2014/main" val="10004"/>
                  </a:ext>
                </a:extLst>
              </a:tr>
              <a:tr h="243125">
                <a:tc>
                  <a:txBody>
                    <a:bodyPr/>
                    <a:lstStyle/>
                    <a:p>
                      <a:r>
                        <a:rPr lang="en-US" sz="1050" dirty="0">
                          <a:latin typeface="Georgia" panose="02040502050405020303" pitchFamily="18" charset="0"/>
                        </a:rPr>
                        <a:t>Rogé J </a:t>
                      </a:r>
                    </a:p>
                  </a:txBody>
                  <a:tcPr/>
                </a:tc>
                <a:tc>
                  <a:txBody>
                    <a:bodyPr/>
                    <a:lstStyle/>
                    <a:p>
                      <a:pPr algn="ctr"/>
                      <a:r>
                        <a:rPr lang="ru-RU" sz="1050" dirty="0">
                          <a:latin typeface="Georgia" panose="02040502050405020303" pitchFamily="18" charset="0"/>
                        </a:rPr>
                        <a:t>Лоперамид</a:t>
                      </a:r>
                      <a:endParaRPr lang="en-US" sz="1050" dirty="0">
                        <a:latin typeface="Georgia" panose="020405020504050203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latin typeface="Georgia" panose="02040502050405020303" pitchFamily="18" charset="0"/>
                        </a:rPr>
                        <a:t>DB</a:t>
                      </a:r>
                      <a:endParaRPr kumimoji="0" lang="en-US" sz="105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txBody>
                  <a:tcPr/>
                </a:tc>
                <a:tc>
                  <a:txBody>
                    <a:bodyPr/>
                    <a:lstStyle/>
                    <a:p>
                      <a:pPr algn="ctr"/>
                      <a:r>
                        <a:rPr lang="en-US" sz="1050" dirty="0">
                          <a:latin typeface="Georgia" panose="02040502050405020303" pitchFamily="18" charset="0"/>
                        </a:rPr>
                        <a:t>40</a:t>
                      </a:r>
                    </a:p>
                  </a:txBody>
                  <a:tcPr/>
                </a:tc>
                <a:tc>
                  <a:txBody>
                    <a:bodyPr/>
                    <a:lstStyle/>
                    <a:p>
                      <a:pPr algn="ctr"/>
                      <a:r>
                        <a:rPr lang="en-US" sz="1050" dirty="0">
                          <a:latin typeface="Georgia" panose="02040502050405020303" pitchFamily="18" charset="0"/>
                        </a:rPr>
                        <a:t>36</a:t>
                      </a:r>
                    </a:p>
                  </a:txBody>
                  <a:tcPr/>
                </a:tc>
                <a:tc>
                  <a:txBody>
                    <a:bodyPr/>
                    <a:lstStyle/>
                    <a:p>
                      <a:pPr algn="ctr"/>
                      <a:r>
                        <a:rPr lang="en-US" sz="1050" dirty="0">
                          <a:latin typeface="Georgia" panose="02040502050405020303" pitchFamily="18" charset="0"/>
                        </a:rPr>
                        <a:t>76</a:t>
                      </a:r>
                    </a:p>
                  </a:txBody>
                  <a:tcPr/>
                </a:tc>
                <a:tc>
                  <a:txBody>
                    <a:bodyPr/>
                    <a:lstStyle/>
                    <a:p>
                      <a:pPr algn="ctr"/>
                      <a:r>
                        <a:rPr lang="en-US" sz="1050" dirty="0">
                          <a:latin typeface="Georgia" panose="02040502050405020303" pitchFamily="18" charset="0"/>
                        </a:rPr>
                        <a:t>37</a:t>
                      </a:r>
                    </a:p>
                  </a:txBody>
                  <a:tcPr/>
                </a:tc>
                <a:tc>
                  <a:txBody>
                    <a:bodyPr/>
                    <a:lstStyle/>
                    <a:p>
                      <a:pPr algn="ctr"/>
                      <a:r>
                        <a:rPr lang="en-US" sz="1050" dirty="0">
                          <a:latin typeface="Georgia" panose="02040502050405020303" pitchFamily="18" charset="0"/>
                        </a:rPr>
                        <a:t>32</a:t>
                      </a:r>
                    </a:p>
                  </a:txBody>
                  <a:tcPr/>
                </a:tc>
                <a:tc>
                  <a:txBody>
                    <a:bodyPr/>
                    <a:lstStyle/>
                    <a:p>
                      <a:pPr algn="ctr"/>
                      <a:r>
                        <a:rPr lang="en-US" sz="1050" dirty="0">
                          <a:latin typeface="Georgia" panose="02040502050405020303" pitchFamily="18" charset="0"/>
                        </a:rPr>
                        <a:t>76</a:t>
                      </a:r>
                    </a:p>
                  </a:txBody>
                  <a:tcPr/>
                </a:tc>
                <a:extLst>
                  <a:ext uri="{0D108BD9-81ED-4DB2-BD59-A6C34878D82A}">
                    <a16:rowId xmlns="" xmlns:a16="http://schemas.microsoft.com/office/drawing/2014/main" val="10005"/>
                  </a:ext>
                </a:extLst>
              </a:tr>
              <a:tr h="243125">
                <a:tc>
                  <a:txBody>
                    <a:bodyPr/>
                    <a:lstStyle/>
                    <a:p>
                      <a:r>
                        <a:rPr lang="en-US" sz="1050" dirty="0">
                          <a:latin typeface="Georgia" panose="02040502050405020303" pitchFamily="18" charset="0"/>
                        </a:rPr>
                        <a:t>Vetel JM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dirty="0">
                          <a:latin typeface="Georgia" panose="02040502050405020303" pitchFamily="18" charset="0"/>
                        </a:rPr>
                        <a:t>Лоперамид</a:t>
                      </a:r>
                      <a:endParaRPr lang="en-US" sz="1050" dirty="0">
                        <a:latin typeface="Georgia" panose="020405020504050203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latin typeface="Georgia" panose="02040502050405020303" pitchFamily="18" charset="0"/>
                        </a:rPr>
                        <a:t>DB</a:t>
                      </a:r>
                      <a:endParaRPr kumimoji="0" lang="en-US" sz="105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txBody>
                  <a:tcPr/>
                </a:tc>
                <a:tc>
                  <a:txBody>
                    <a:bodyPr/>
                    <a:lstStyle/>
                    <a:p>
                      <a:pPr algn="ctr"/>
                      <a:r>
                        <a:rPr lang="en-US" sz="1050" dirty="0">
                          <a:latin typeface="Georgia" panose="02040502050405020303" pitchFamily="18" charset="0"/>
                        </a:rPr>
                        <a:t>82</a:t>
                      </a:r>
                    </a:p>
                  </a:txBody>
                  <a:tcPr/>
                </a:tc>
                <a:tc>
                  <a:txBody>
                    <a:bodyPr/>
                    <a:lstStyle/>
                    <a:p>
                      <a:pPr algn="ctr"/>
                      <a:r>
                        <a:rPr lang="en-US" sz="1050" dirty="0">
                          <a:latin typeface="Georgia" panose="02040502050405020303" pitchFamily="18" charset="0"/>
                        </a:rPr>
                        <a:t>75</a:t>
                      </a:r>
                    </a:p>
                  </a:txBody>
                  <a:tcPr/>
                </a:tc>
                <a:tc>
                  <a:txBody>
                    <a:bodyPr/>
                    <a:lstStyle/>
                    <a:p>
                      <a:pPr algn="ctr"/>
                      <a:r>
                        <a:rPr lang="en-US" sz="1050" dirty="0">
                          <a:latin typeface="Georgia" panose="02040502050405020303" pitchFamily="18" charset="0"/>
                        </a:rPr>
                        <a:t>157</a:t>
                      </a:r>
                    </a:p>
                  </a:txBody>
                  <a:tcPr/>
                </a:tc>
                <a:tc>
                  <a:txBody>
                    <a:bodyPr/>
                    <a:lstStyle/>
                    <a:p>
                      <a:pPr algn="ctr"/>
                      <a:r>
                        <a:rPr lang="en-US" sz="1050" dirty="0">
                          <a:latin typeface="Georgia" panose="02040502050405020303" pitchFamily="18" charset="0"/>
                        </a:rPr>
                        <a:t>77</a:t>
                      </a:r>
                    </a:p>
                  </a:txBody>
                  <a:tcPr/>
                </a:tc>
                <a:tc>
                  <a:txBody>
                    <a:bodyPr/>
                    <a:lstStyle/>
                    <a:p>
                      <a:pPr algn="ctr"/>
                      <a:r>
                        <a:rPr lang="en-US" sz="1050" dirty="0">
                          <a:latin typeface="Georgia" panose="02040502050405020303" pitchFamily="18" charset="0"/>
                        </a:rPr>
                        <a:t>70</a:t>
                      </a:r>
                    </a:p>
                  </a:txBody>
                  <a:tcPr/>
                </a:tc>
                <a:tc>
                  <a:txBody>
                    <a:bodyPr/>
                    <a:lstStyle/>
                    <a:p>
                      <a:pPr algn="ctr"/>
                      <a:r>
                        <a:rPr lang="en-US" sz="1050" dirty="0">
                          <a:latin typeface="Georgia" panose="02040502050405020303" pitchFamily="18" charset="0"/>
                        </a:rPr>
                        <a:t>157</a:t>
                      </a:r>
                    </a:p>
                  </a:txBody>
                  <a:tcPr/>
                </a:tc>
                <a:extLst>
                  <a:ext uri="{0D108BD9-81ED-4DB2-BD59-A6C34878D82A}">
                    <a16:rowId xmlns="" xmlns:a16="http://schemas.microsoft.com/office/drawing/2014/main" val="154880805"/>
                  </a:ext>
                </a:extLst>
              </a:tr>
              <a:tr h="243125">
                <a:tc>
                  <a:txBody>
                    <a:bodyPr/>
                    <a:lstStyle/>
                    <a:p>
                      <a:r>
                        <a:rPr lang="en-US" sz="1050" dirty="0">
                          <a:latin typeface="Georgia" panose="02040502050405020303" pitchFamily="18" charset="0"/>
                        </a:rPr>
                        <a:t>Prado 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dirty="0">
                          <a:latin typeface="Georgia" panose="02040502050405020303" pitchFamily="18" charset="0"/>
                        </a:rPr>
                        <a:t>Лоперамид</a:t>
                      </a:r>
                      <a:endParaRPr lang="en-US" sz="1050" dirty="0">
                        <a:latin typeface="Georgia" panose="02040502050405020303" pitchFamily="18" charset="0"/>
                      </a:endParaRPr>
                    </a:p>
                  </a:txBody>
                  <a:tcPr/>
                </a:tc>
                <a:tc>
                  <a:txBody>
                    <a:bodyPr/>
                    <a:lstStyle/>
                    <a:p>
                      <a:pPr algn="ctr"/>
                      <a:r>
                        <a:rPr lang="en-US" sz="1050" dirty="0">
                          <a:latin typeface="Georgia" panose="02040502050405020303" pitchFamily="18" charset="0"/>
                        </a:rPr>
                        <a:t>SB</a:t>
                      </a:r>
                    </a:p>
                  </a:txBody>
                  <a:tcPr/>
                </a:tc>
                <a:tc>
                  <a:txBody>
                    <a:bodyPr/>
                    <a:lstStyle/>
                    <a:p>
                      <a:pPr algn="ctr"/>
                      <a:r>
                        <a:rPr lang="en-US" sz="1050" dirty="0">
                          <a:latin typeface="Georgia" panose="02040502050405020303" pitchFamily="18" charset="0"/>
                        </a:rPr>
                        <a:t>473</a:t>
                      </a:r>
                    </a:p>
                  </a:txBody>
                  <a:tcPr/>
                </a:tc>
                <a:tc>
                  <a:txBody>
                    <a:bodyPr/>
                    <a:lstStyle/>
                    <a:p>
                      <a:pPr algn="ctr"/>
                      <a:r>
                        <a:rPr lang="en-US" sz="1050" dirty="0">
                          <a:latin typeface="Georgia" panose="02040502050405020303" pitchFamily="18" charset="0"/>
                        </a:rPr>
                        <a:t>472</a:t>
                      </a:r>
                    </a:p>
                  </a:txBody>
                  <a:tcPr/>
                </a:tc>
                <a:tc>
                  <a:txBody>
                    <a:bodyPr/>
                    <a:lstStyle/>
                    <a:p>
                      <a:pPr algn="ctr"/>
                      <a:r>
                        <a:rPr lang="en-US" sz="1050" dirty="0">
                          <a:latin typeface="Georgia" panose="02040502050405020303" pitchFamily="18" charset="0"/>
                        </a:rPr>
                        <a:t>945</a:t>
                      </a:r>
                    </a:p>
                  </a:txBody>
                  <a:tcPr/>
                </a:tc>
                <a:tc>
                  <a:txBody>
                    <a:bodyPr/>
                    <a:lstStyle/>
                    <a:p>
                      <a:pPr algn="ctr"/>
                      <a:r>
                        <a:rPr lang="en-US" sz="1050" dirty="0">
                          <a:latin typeface="Georgia" panose="02040502050405020303" pitchFamily="18" charset="0"/>
                        </a:rPr>
                        <a:t>473</a:t>
                      </a:r>
                    </a:p>
                  </a:txBody>
                  <a:tcPr/>
                </a:tc>
                <a:tc>
                  <a:txBody>
                    <a:bodyPr/>
                    <a:lstStyle/>
                    <a:p>
                      <a:pPr algn="ctr"/>
                      <a:r>
                        <a:rPr lang="en-US" sz="1050" dirty="0">
                          <a:latin typeface="Georgia" panose="02040502050405020303" pitchFamily="18" charset="0"/>
                        </a:rPr>
                        <a:t>471</a:t>
                      </a:r>
                    </a:p>
                  </a:txBody>
                  <a:tcPr/>
                </a:tc>
                <a:tc>
                  <a:txBody>
                    <a:bodyPr/>
                    <a:lstStyle/>
                    <a:p>
                      <a:pPr algn="ctr"/>
                      <a:r>
                        <a:rPr lang="en-US" sz="1050" dirty="0">
                          <a:latin typeface="Georgia" panose="02040502050405020303" pitchFamily="18" charset="0"/>
                        </a:rPr>
                        <a:t>945</a:t>
                      </a:r>
                    </a:p>
                  </a:txBody>
                  <a:tcPr/>
                </a:tc>
                <a:extLst>
                  <a:ext uri="{0D108BD9-81ED-4DB2-BD59-A6C34878D82A}">
                    <a16:rowId xmlns="" xmlns:a16="http://schemas.microsoft.com/office/drawing/2014/main" val="4187029936"/>
                  </a:ext>
                </a:extLst>
              </a:tr>
              <a:tr h="243125">
                <a:tc>
                  <a:txBody>
                    <a:bodyPr/>
                    <a:lstStyle/>
                    <a:p>
                      <a:r>
                        <a:rPr lang="en-US" sz="1050" dirty="0">
                          <a:latin typeface="Georgia" panose="02040502050405020303" pitchFamily="18" charset="0"/>
                        </a:rPr>
                        <a:t>Coulden 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dirty="0">
                          <a:latin typeface="Georgia" panose="02040502050405020303" pitchFamily="18" charset="0"/>
                        </a:rPr>
                        <a:t>Лоперамид</a:t>
                      </a:r>
                      <a:endParaRPr lang="en-US" sz="1050" dirty="0">
                        <a:latin typeface="Georgia" panose="020405020504050203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latin typeface="Georgia" panose="02040502050405020303" pitchFamily="18" charset="0"/>
                        </a:rPr>
                        <a:t>SB</a:t>
                      </a:r>
                      <a:endParaRPr kumimoji="0" lang="en-US" sz="105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txBody>
                  <a:tcPr/>
                </a:tc>
                <a:tc>
                  <a:txBody>
                    <a:bodyPr/>
                    <a:lstStyle/>
                    <a:p>
                      <a:pPr algn="ctr"/>
                      <a:r>
                        <a:rPr lang="en-US" sz="1050" dirty="0">
                          <a:latin typeface="Georgia" panose="02040502050405020303" pitchFamily="18" charset="0"/>
                        </a:rPr>
                        <a:t>60</a:t>
                      </a:r>
                    </a:p>
                  </a:txBody>
                  <a:tcPr/>
                </a:tc>
                <a:tc>
                  <a:txBody>
                    <a:bodyPr/>
                    <a:lstStyle/>
                    <a:p>
                      <a:pPr algn="ctr"/>
                      <a:r>
                        <a:rPr lang="en-US" sz="1050" dirty="0">
                          <a:latin typeface="Georgia" panose="02040502050405020303" pitchFamily="18" charset="0"/>
                        </a:rPr>
                        <a:t>60</a:t>
                      </a:r>
                    </a:p>
                  </a:txBody>
                  <a:tcPr/>
                </a:tc>
                <a:tc>
                  <a:txBody>
                    <a:bodyPr/>
                    <a:lstStyle/>
                    <a:p>
                      <a:pPr algn="ctr"/>
                      <a:r>
                        <a:rPr lang="en-US" sz="1050" dirty="0">
                          <a:latin typeface="Georgia" panose="02040502050405020303" pitchFamily="18" charset="0"/>
                        </a:rPr>
                        <a:t>120</a:t>
                      </a:r>
                    </a:p>
                  </a:txBody>
                  <a:tcPr/>
                </a:tc>
                <a:tc>
                  <a:txBody>
                    <a:bodyPr/>
                    <a:lstStyle/>
                    <a:p>
                      <a:pPr algn="ctr"/>
                      <a:r>
                        <a:rPr lang="en-US" sz="1050" dirty="0">
                          <a:latin typeface="Georgia" panose="02040502050405020303" pitchFamily="18" charset="0"/>
                        </a:rPr>
                        <a:t>60</a:t>
                      </a:r>
                    </a:p>
                  </a:txBody>
                  <a:tcPr/>
                </a:tc>
                <a:tc>
                  <a:txBody>
                    <a:bodyPr/>
                    <a:lstStyle/>
                    <a:p>
                      <a:pPr algn="ctr"/>
                      <a:r>
                        <a:rPr lang="en-US" sz="1050" dirty="0">
                          <a:latin typeface="Georgia" panose="02040502050405020303" pitchFamily="18" charset="0"/>
                        </a:rPr>
                        <a:t>60</a:t>
                      </a:r>
                    </a:p>
                  </a:txBody>
                  <a:tcPr/>
                </a:tc>
                <a:tc>
                  <a:txBody>
                    <a:bodyPr/>
                    <a:lstStyle/>
                    <a:p>
                      <a:pPr algn="ctr"/>
                      <a:r>
                        <a:rPr lang="en-US" sz="1050" dirty="0">
                          <a:latin typeface="Georgia" panose="02040502050405020303" pitchFamily="18" charset="0"/>
                        </a:rPr>
                        <a:t>120</a:t>
                      </a:r>
                    </a:p>
                  </a:txBody>
                  <a:tcPr/>
                </a:tc>
                <a:extLst>
                  <a:ext uri="{0D108BD9-81ED-4DB2-BD59-A6C34878D82A}">
                    <a16:rowId xmlns="" xmlns:a16="http://schemas.microsoft.com/office/drawing/2014/main" val="1322404969"/>
                  </a:ext>
                </a:extLst>
              </a:tr>
              <a:tr h="257037">
                <a:tc>
                  <a:txBody>
                    <a:bodyPr/>
                    <a:lstStyle/>
                    <a:p>
                      <a:r>
                        <a:rPr lang="en-US" sz="1050" dirty="0">
                          <a:latin typeface="Georgia" panose="02040502050405020303" pitchFamily="18" charset="0"/>
                        </a:rPr>
                        <a:t>Lin Sanren SB006*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dirty="0">
                          <a:latin typeface="Georgia" panose="02040502050405020303" pitchFamily="18" charset="0"/>
                        </a:rPr>
                        <a:t>Лоперамид</a:t>
                      </a:r>
                      <a:endParaRPr kumimoji="0" lang="en-US" sz="105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latin typeface="Georgia" panose="02040502050405020303" pitchFamily="18" charset="0"/>
                        </a:rPr>
                        <a:t>SB</a:t>
                      </a:r>
                      <a:endParaRPr kumimoji="0" lang="en-US" sz="105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txBody>
                  <a:tcPr/>
                </a:tc>
                <a:tc>
                  <a:txBody>
                    <a:bodyPr/>
                    <a:lstStyle/>
                    <a:p>
                      <a:pPr algn="ctr"/>
                      <a:r>
                        <a:rPr lang="en-US" sz="1050" dirty="0">
                          <a:latin typeface="Georgia" panose="02040502050405020303" pitchFamily="18" charset="0"/>
                        </a:rPr>
                        <a:t>112</a:t>
                      </a:r>
                    </a:p>
                  </a:txBody>
                  <a:tcPr/>
                </a:tc>
                <a:tc>
                  <a:txBody>
                    <a:bodyPr/>
                    <a:lstStyle/>
                    <a:p>
                      <a:pPr algn="ctr"/>
                      <a:r>
                        <a:rPr lang="en-US" sz="1050" dirty="0">
                          <a:latin typeface="Georgia" panose="02040502050405020303" pitchFamily="18" charset="0"/>
                        </a:rPr>
                        <a:t>111</a:t>
                      </a:r>
                    </a:p>
                  </a:txBody>
                  <a:tcPr/>
                </a:tc>
                <a:tc>
                  <a:txBody>
                    <a:bodyPr/>
                    <a:lstStyle/>
                    <a:p>
                      <a:pPr algn="ctr"/>
                      <a:r>
                        <a:rPr lang="en-US" sz="1050" dirty="0">
                          <a:latin typeface="Georgia" panose="02040502050405020303" pitchFamily="18" charset="0"/>
                        </a:rPr>
                        <a:t>223</a:t>
                      </a:r>
                    </a:p>
                  </a:txBody>
                  <a:tcPr/>
                </a:tc>
                <a:tc>
                  <a:txBody>
                    <a:bodyPr/>
                    <a:lstStyle/>
                    <a:p>
                      <a:pPr algn="ctr"/>
                      <a:r>
                        <a:rPr lang="en-US" sz="1050" dirty="0">
                          <a:latin typeface="Georgia" panose="02040502050405020303" pitchFamily="18" charset="0"/>
                        </a:rPr>
                        <a:t>111</a:t>
                      </a:r>
                    </a:p>
                  </a:txBody>
                  <a:tcPr/>
                </a:tc>
                <a:tc>
                  <a:txBody>
                    <a:bodyPr/>
                    <a:lstStyle/>
                    <a:p>
                      <a:pPr algn="ctr"/>
                      <a:r>
                        <a:rPr lang="en-US" sz="1050" dirty="0">
                          <a:latin typeface="Georgia" panose="02040502050405020303" pitchFamily="18" charset="0"/>
                        </a:rPr>
                        <a:t>104</a:t>
                      </a:r>
                    </a:p>
                  </a:txBody>
                  <a:tcPr/>
                </a:tc>
                <a:tc>
                  <a:txBody>
                    <a:bodyPr/>
                    <a:lstStyle/>
                    <a:p>
                      <a:pPr algn="ctr"/>
                      <a:r>
                        <a:rPr lang="en-US" sz="1050" dirty="0">
                          <a:latin typeface="Georgia" panose="02040502050405020303" pitchFamily="18" charset="0"/>
                        </a:rPr>
                        <a:t>223</a:t>
                      </a:r>
                    </a:p>
                  </a:txBody>
                  <a:tcPr/>
                </a:tc>
                <a:extLst>
                  <a:ext uri="{0D108BD9-81ED-4DB2-BD59-A6C34878D82A}">
                    <a16:rowId xmlns="" xmlns:a16="http://schemas.microsoft.com/office/drawing/2014/main" val="4114558943"/>
                  </a:ext>
                </a:extLst>
              </a:tr>
              <a:tr h="243125">
                <a:tc>
                  <a:txBody>
                    <a:bodyPr/>
                    <a:lstStyle/>
                    <a:p>
                      <a:r>
                        <a:rPr lang="en-US" sz="1050" dirty="0">
                          <a:latin typeface="Georgia" panose="02040502050405020303" pitchFamily="18" charset="0"/>
                        </a:rPr>
                        <a:t>Wang HH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dirty="0">
                          <a:latin typeface="Georgia" panose="02040502050405020303" pitchFamily="18" charset="0"/>
                        </a:rPr>
                        <a:t>Лоперамид</a:t>
                      </a:r>
                      <a:endParaRPr kumimoji="0" lang="en-US" sz="105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latin typeface="Georgia" panose="02040502050405020303" pitchFamily="18" charset="0"/>
                        </a:rPr>
                        <a:t>SB</a:t>
                      </a:r>
                      <a:endParaRPr kumimoji="0" lang="en-US" sz="105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txBody>
                  <a:tcPr/>
                </a:tc>
                <a:tc>
                  <a:txBody>
                    <a:bodyPr/>
                    <a:lstStyle/>
                    <a:p>
                      <a:pPr algn="ctr"/>
                      <a:r>
                        <a:rPr lang="en-US" sz="1050" dirty="0">
                          <a:latin typeface="Georgia" panose="02040502050405020303" pitchFamily="18" charset="0"/>
                        </a:rPr>
                        <a:t>31</a:t>
                      </a:r>
                    </a:p>
                  </a:txBody>
                  <a:tcPr/>
                </a:tc>
                <a:tc>
                  <a:txBody>
                    <a:bodyPr/>
                    <a:lstStyle/>
                    <a:p>
                      <a:pPr algn="ctr"/>
                      <a:r>
                        <a:rPr lang="en-US" sz="1050" dirty="0">
                          <a:latin typeface="Georgia" panose="02040502050405020303" pitchFamily="18" charset="0"/>
                        </a:rPr>
                        <a:t>31</a:t>
                      </a:r>
                    </a:p>
                  </a:txBody>
                  <a:tcPr/>
                </a:tc>
                <a:tc>
                  <a:txBody>
                    <a:bodyPr/>
                    <a:lstStyle/>
                    <a:p>
                      <a:pPr algn="ctr"/>
                      <a:r>
                        <a:rPr lang="en-US" sz="1050" dirty="0">
                          <a:latin typeface="Georgia" panose="02040502050405020303" pitchFamily="18" charset="0"/>
                        </a:rPr>
                        <a:t>62</a:t>
                      </a:r>
                    </a:p>
                  </a:txBody>
                  <a:tcPr/>
                </a:tc>
                <a:tc>
                  <a:txBody>
                    <a:bodyPr/>
                    <a:lstStyle/>
                    <a:p>
                      <a:pPr algn="ctr"/>
                      <a:r>
                        <a:rPr lang="en-US" sz="1050" dirty="0">
                          <a:latin typeface="Georgia" panose="02040502050405020303" pitchFamily="18" charset="0"/>
                        </a:rPr>
                        <a:t>31</a:t>
                      </a:r>
                    </a:p>
                  </a:txBody>
                  <a:tcPr/>
                </a:tc>
                <a:tc>
                  <a:txBody>
                    <a:bodyPr/>
                    <a:lstStyle/>
                    <a:p>
                      <a:pPr algn="ctr"/>
                      <a:r>
                        <a:rPr lang="en-US" sz="1050" dirty="0">
                          <a:latin typeface="Georgia" panose="02040502050405020303" pitchFamily="18" charset="0"/>
                        </a:rPr>
                        <a:t>31</a:t>
                      </a:r>
                    </a:p>
                  </a:txBody>
                  <a:tcPr/>
                </a:tc>
                <a:tc>
                  <a:txBody>
                    <a:bodyPr/>
                    <a:lstStyle/>
                    <a:p>
                      <a:pPr algn="ctr"/>
                      <a:r>
                        <a:rPr lang="en-US" sz="1050" dirty="0">
                          <a:latin typeface="Georgia" panose="02040502050405020303" pitchFamily="18" charset="0"/>
                        </a:rPr>
                        <a:t>62</a:t>
                      </a:r>
                    </a:p>
                  </a:txBody>
                  <a:tcPr/>
                </a:tc>
                <a:extLst>
                  <a:ext uri="{0D108BD9-81ED-4DB2-BD59-A6C34878D82A}">
                    <a16:rowId xmlns="" xmlns:a16="http://schemas.microsoft.com/office/drawing/2014/main" val="4284261959"/>
                  </a:ext>
                </a:extLst>
              </a:tr>
              <a:tr h="370311">
                <a:tc>
                  <a:txBody>
                    <a:bodyPr/>
                    <a:lstStyle/>
                    <a:p>
                      <a:r>
                        <a:rPr lang="en-US" sz="1050" dirty="0">
                          <a:latin typeface="Georgia" panose="02040502050405020303" pitchFamily="18" charset="0"/>
                        </a:rPr>
                        <a:t>Gallelli 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dirty="0">
                          <a:latin typeface="Georgia" panose="02040502050405020303" pitchFamily="18" charset="0"/>
                        </a:rPr>
                        <a:t>Лоперамид</a:t>
                      </a:r>
                      <a:endParaRPr kumimoji="0" lang="en-US" sz="105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latin typeface="Georgia" panose="02040502050405020303" pitchFamily="18" charset="0"/>
                        </a:rPr>
                        <a:t>DB</a:t>
                      </a:r>
                    </a:p>
                  </a:txBody>
                  <a:tcPr/>
                </a:tc>
                <a:tc>
                  <a:txBody>
                    <a:bodyPr/>
                    <a:lstStyle/>
                    <a:p>
                      <a:pPr algn="ctr"/>
                      <a:r>
                        <a:rPr lang="en-US" sz="1050" dirty="0">
                          <a:latin typeface="Georgia" panose="02040502050405020303" pitchFamily="18" charset="0"/>
                        </a:rPr>
                        <a:t>30</a:t>
                      </a:r>
                    </a:p>
                  </a:txBody>
                  <a:tcPr/>
                </a:tc>
                <a:tc>
                  <a:txBody>
                    <a:bodyPr/>
                    <a:lstStyle/>
                    <a:p>
                      <a:pPr algn="ctr"/>
                      <a:r>
                        <a:rPr lang="en-US" sz="1050" dirty="0">
                          <a:latin typeface="Georgia" panose="02040502050405020303" pitchFamily="18" charset="0"/>
                        </a:rPr>
                        <a:t>31</a:t>
                      </a:r>
                    </a:p>
                  </a:txBody>
                  <a:tcPr/>
                </a:tc>
                <a:tc>
                  <a:txBody>
                    <a:bodyPr/>
                    <a:lstStyle/>
                    <a:p>
                      <a:pPr algn="ctr"/>
                      <a:r>
                        <a:rPr lang="en-US" sz="1050" dirty="0">
                          <a:latin typeface="Georgia" panose="02040502050405020303" pitchFamily="18" charset="0"/>
                        </a:rPr>
                        <a:t>61</a:t>
                      </a:r>
                    </a:p>
                  </a:txBody>
                  <a:tcPr/>
                </a:tc>
                <a:tc>
                  <a:txBody>
                    <a:bodyPr/>
                    <a:lstStyle/>
                    <a:p>
                      <a:pPr algn="ctr"/>
                      <a:r>
                        <a:rPr lang="en-US" sz="1050" dirty="0">
                          <a:latin typeface="Georgia" panose="02040502050405020303" pitchFamily="18" charset="0"/>
                        </a:rPr>
                        <a:t>30</a:t>
                      </a:r>
                    </a:p>
                  </a:txBody>
                  <a:tcPr/>
                </a:tc>
                <a:tc>
                  <a:txBody>
                    <a:bodyPr/>
                    <a:lstStyle/>
                    <a:p>
                      <a:pPr algn="ctr"/>
                      <a:r>
                        <a:rPr lang="en-US" sz="1050" dirty="0">
                          <a:latin typeface="Georgia" panose="02040502050405020303" pitchFamily="18" charset="0"/>
                        </a:rPr>
                        <a:t>31</a:t>
                      </a:r>
                    </a:p>
                  </a:txBody>
                  <a:tcPr/>
                </a:tc>
                <a:tc>
                  <a:txBody>
                    <a:bodyPr/>
                    <a:lstStyle/>
                    <a:p>
                      <a:pPr algn="ctr"/>
                      <a:r>
                        <a:rPr lang="en-US" sz="1050" dirty="0">
                          <a:latin typeface="Georgia" panose="02040502050405020303" pitchFamily="18" charset="0"/>
                        </a:rPr>
                        <a:t>61</a:t>
                      </a:r>
                    </a:p>
                  </a:txBody>
                  <a:tcPr/>
                </a:tc>
                <a:extLst>
                  <a:ext uri="{0D108BD9-81ED-4DB2-BD59-A6C34878D82A}">
                    <a16:rowId xmlns="" xmlns:a16="http://schemas.microsoft.com/office/drawing/2014/main" val="2489778339"/>
                  </a:ext>
                </a:extLst>
              </a:tr>
              <a:tr h="370311">
                <a:tc>
                  <a:txBody>
                    <a:bodyPr/>
                    <a:lstStyle/>
                    <a:p>
                      <a:r>
                        <a:rPr lang="ru-RU" sz="1050" b="1" dirty="0">
                          <a:latin typeface="Georgia" panose="02040502050405020303" pitchFamily="18" charset="0"/>
                        </a:rPr>
                        <a:t>Все исследования </a:t>
                      </a:r>
                      <a:r>
                        <a:rPr lang="en-US" sz="1050" b="1" dirty="0">
                          <a:latin typeface="Georgia" panose="02040502050405020303" pitchFamily="18" charset="0"/>
                        </a:rPr>
                        <a:t>(n =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dirty="0">
                        <a:latin typeface="Georgia" panose="02040502050405020303" pitchFamily="18" charset="0"/>
                      </a:endParaRPr>
                    </a:p>
                  </a:txBody>
                  <a:tcPr/>
                </a:tc>
                <a:tc>
                  <a:txBody>
                    <a:bodyPr/>
                    <a:lstStyle/>
                    <a:p>
                      <a:pPr algn="ctr"/>
                      <a:r>
                        <a:rPr lang="en-US" sz="1050" b="1" dirty="0">
                          <a:latin typeface="Georgia" panose="02040502050405020303" pitchFamily="18" charset="0"/>
                        </a:rPr>
                        <a:t>1422</a:t>
                      </a:r>
                    </a:p>
                  </a:txBody>
                  <a:tcPr/>
                </a:tc>
                <a:tc>
                  <a:txBody>
                    <a:bodyPr/>
                    <a:lstStyle/>
                    <a:p>
                      <a:pPr algn="ctr"/>
                      <a:r>
                        <a:rPr lang="en-US" sz="1050" b="1" dirty="0">
                          <a:latin typeface="Georgia" panose="02040502050405020303" pitchFamily="18" charset="0"/>
                        </a:rPr>
                        <a:t>1295</a:t>
                      </a:r>
                    </a:p>
                  </a:txBody>
                  <a:tcPr/>
                </a:tc>
                <a:tc>
                  <a:txBody>
                    <a:bodyPr/>
                    <a:lstStyle/>
                    <a:p>
                      <a:pPr algn="ctr"/>
                      <a:r>
                        <a:rPr lang="en-US" sz="1050" b="1" dirty="0">
                          <a:latin typeface="Georgia" panose="02040502050405020303" pitchFamily="18" charset="0"/>
                        </a:rPr>
                        <a:t>2717</a:t>
                      </a:r>
                    </a:p>
                  </a:txBody>
                  <a:tcPr/>
                </a:tc>
                <a:tc>
                  <a:txBody>
                    <a:bodyPr/>
                    <a:lstStyle/>
                    <a:p>
                      <a:pPr algn="ctr"/>
                      <a:r>
                        <a:rPr lang="en-US" sz="1050" b="1" dirty="0">
                          <a:latin typeface="Georgia" panose="02040502050405020303" pitchFamily="18" charset="0"/>
                        </a:rPr>
                        <a:t>1378</a:t>
                      </a:r>
                    </a:p>
                  </a:txBody>
                  <a:tcPr/>
                </a:tc>
                <a:tc>
                  <a:txBody>
                    <a:bodyPr/>
                    <a:lstStyle/>
                    <a:p>
                      <a:pPr algn="ctr"/>
                      <a:r>
                        <a:rPr lang="en-US" sz="1050" b="1" dirty="0">
                          <a:latin typeface="Georgia" panose="02040502050405020303" pitchFamily="18" charset="0"/>
                        </a:rPr>
                        <a:t>1241</a:t>
                      </a:r>
                    </a:p>
                  </a:txBody>
                  <a:tcPr/>
                </a:tc>
                <a:tc>
                  <a:txBody>
                    <a:bodyPr/>
                    <a:lstStyle/>
                    <a:p>
                      <a:pPr algn="ctr"/>
                      <a:r>
                        <a:rPr lang="en-US" sz="1050" b="1" dirty="0">
                          <a:latin typeface="Georgia" panose="02040502050405020303" pitchFamily="18" charset="0"/>
                        </a:rPr>
                        <a:t>2619</a:t>
                      </a:r>
                    </a:p>
                  </a:txBody>
                  <a:tcPr/>
                </a:tc>
                <a:extLst>
                  <a:ext uri="{0D108BD9-81ED-4DB2-BD59-A6C34878D82A}">
                    <a16:rowId xmlns="" xmlns:a16="http://schemas.microsoft.com/office/drawing/2014/main" val="4038241525"/>
                  </a:ext>
                </a:extLst>
              </a:tr>
            </a:tbl>
          </a:graphicData>
        </a:graphic>
      </p:graphicFrame>
      <p:sp>
        <p:nvSpPr>
          <p:cNvPr id="2" name="Rectangle 1"/>
          <p:cNvSpPr/>
          <p:nvPr/>
        </p:nvSpPr>
        <p:spPr>
          <a:xfrm>
            <a:off x="422132" y="6045248"/>
            <a:ext cx="8188468" cy="369332"/>
          </a:xfrm>
          <a:prstGeom prst="rect">
            <a:avLst/>
          </a:prstGeom>
        </p:spPr>
        <p:txBody>
          <a:bodyPr wrap="square">
            <a:spAutoFit/>
          </a:bodyPr>
          <a:lstStyle/>
          <a:p>
            <a:r>
              <a:rPr lang="en-GB" sz="900" dirty="0">
                <a:solidFill>
                  <a:srgbClr val="000000"/>
                </a:solidFill>
                <a:cs typeface="Arial" charset="0"/>
              </a:rPr>
              <a:t>ITT = </a:t>
            </a:r>
            <a:r>
              <a:rPr lang="ru-RU" altLang="de-DE" sz="900" dirty="0">
                <a:solidFill>
                  <a:srgbClr val="000000"/>
                </a:solidFill>
                <a:cs typeface="Arial" charset="0"/>
              </a:rPr>
              <a:t>группа пациентов, получавших исследуемое лечение</a:t>
            </a:r>
            <a:r>
              <a:rPr lang="en-GB" sz="900" dirty="0">
                <a:solidFill>
                  <a:srgbClr val="000000"/>
                </a:solidFill>
                <a:cs typeface="Arial" charset="0"/>
              </a:rPr>
              <a:t>, PP = </a:t>
            </a:r>
            <a:r>
              <a:rPr lang="ru-RU" sz="900" dirty="0">
                <a:solidFill>
                  <a:srgbClr val="000000"/>
                </a:solidFill>
                <a:cs typeface="Arial" charset="0"/>
              </a:rPr>
              <a:t>группа пациентов, выполнивших требования протокола</a:t>
            </a:r>
            <a:r>
              <a:rPr lang="en-GB" sz="900" dirty="0">
                <a:solidFill>
                  <a:srgbClr val="000000"/>
                </a:solidFill>
                <a:cs typeface="Arial" charset="0"/>
              </a:rPr>
              <a:t>, DB = </a:t>
            </a:r>
            <a:r>
              <a:rPr lang="ru-RU" sz="900" dirty="0">
                <a:solidFill>
                  <a:srgbClr val="000000"/>
                </a:solidFill>
                <a:cs typeface="Arial" charset="0"/>
              </a:rPr>
              <a:t>двойное слепое</a:t>
            </a:r>
            <a:r>
              <a:rPr lang="en-GB" sz="900" dirty="0">
                <a:solidFill>
                  <a:srgbClr val="000000"/>
                </a:solidFill>
                <a:cs typeface="Arial" charset="0"/>
              </a:rPr>
              <a:t>; SB = </a:t>
            </a:r>
            <a:r>
              <a:rPr lang="ru-RU" sz="900" dirty="0">
                <a:solidFill>
                  <a:srgbClr val="000000"/>
                </a:solidFill>
                <a:cs typeface="Arial" charset="0"/>
              </a:rPr>
              <a:t>простое слепое</a:t>
            </a:r>
            <a:endParaRPr lang="en-GB" sz="900" dirty="0">
              <a:solidFill>
                <a:srgbClr val="000000"/>
              </a:solidFill>
              <a:cs typeface="Arial" charset="0"/>
            </a:endParaRPr>
          </a:p>
        </p:txBody>
      </p:sp>
      <p:sp>
        <p:nvSpPr>
          <p:cNvPr id="3" name="Rectangle 2"/>
          <p:cNvSpPr/>
          <p:nvPr/>
        </p:nvSpPr>
        <p:spPr>
          <a:xfrm>
            <a:off x="381000" y="1078468"/>
            <a:ext cx="5683351" cy="369332"/>
          </a:xfrm>
          <a:prstGeom prst="rect">
            <a:avLst/>
          </a:prstGeom>
        </p:spPr>
        <p:txBody>
          <a:bodyPr wrap="none">
            <a:spAutoFit/>
          </a:bodyPr>
          <a:lstStyle/>
          <a:p>
            <a:pPr>
              <a:buClr>
                <a:srgbClr val="2A8DBA"/>
              </a:buClr>
            </a:pPr>
            <a:r>
              <a:rPr lang="ru-RU" dirty="0">
                <a:solidFill>
                  <a:srgbClr val="000000"/>
                </a:solidFill>
                <a:latin typeface="Georgia" panose="02040502050405020303" pitchFamily="18" charset="0"/>
                <a:cs typeface="Arial" charset="0"/>
              </a:rPr>
              <a:t>Данные 12 РКИ, использованные для метаанализа</a:t>
            </a:r>
            <a:endParaRPr lang="en-GB" dirty="0">
              <a:solidFill>
                <a:srgbClr val="000000"/>
              </a:solidFill>
              <a:latin typeface="Georgia" panose="02040502050405020303" pitchFamily="18" charset="0"/>
              <a:cs typeface="Arial" charset="0"/>
            </a:endParaRPr>
          </a:p>
        </p:txBody>
      </p:sp>
      <p:sp>
        <p:nvSpPr>
          <p:cNvPr id="7" name="Title 1"/>
          <p:cNvSpPr>
            <a:spLocks noGrp="1"/>
          </p:cNvSpPr>
          <p:nvPr>
            <p:ph type="title" idx="4294967295"/>
          </p:nvPr>
        </p:nvSpPr>
        <p:spPr>
          <a:xfrm>
            <a:off x="457200" y="151368"/>
            <a:ext cx="7712075" cy="927100"/>
          </a:xfrm>
        </p:spPr>
        <p:txBody>
          <a:bodyPr>
            <a:normAutofit/>
          </a:bodyPr>
          <a:lstStyle/>
          <a:p>
            <a:r>
              <a:rPr lang="ru-RU" altLang="de-DE" sz="1600" b="1" dirty="0">
                <a:solidFill>
                  <a:srgbClr val="0070C0"/>
                </a:solidFill>
                <a:latin typeface="Georgia" panose="02040502050405020303" pitchFamily="18" charset="0"/>
              </a:rPr>
              <a:t>ЭФФЕКТИВНОСТЬ РАЦЕКАДОТРИЛА ПРИ СИМПТОМАТИЧЕСКОЙ ТЕРАПИИ ОСТРОЙ ДИАРЕИ У ВЗРОСЛЫХ: СИСТЕМАТИЧЕСКИЙ ОБЗОР И МЕТААНАЛИЗ</a:t>
            </a:r>
            <a:r>
              <a:rPr lang="en-GB" altLang="de-DE" sz="1600" b="1" dirty="0">
                <a:solidFill>
                  <a:srgbClr val="0070C0"/>
                </a:solidFill>
                <a:latin typeface="Georgia" panose="02040502050405020303" pitchFamily="18" charset="0"/>
              </a:rPr>
              <a:t>: </a:t>
            </a:r>
            <a:r>
              <a:rPr lang="en-IN" altLang="de-DE" sz="1600" b="1" dirty="0">
                <a:solidFill>
                  <a:srgbClr val="0070C0"/>
                </a:solidFill>
                <a:latin typeface="Georgia" panose="02040502050405020303" pitchFamily="18" charset="0"/>
              </a:rPr>
              <a:t>Vetel </a:t>
            </a:r>
            <a:r>
              <a:rPr lang="en-IN" altLang="de-DE" sz="1600" b="1" i="1" dirty="0">
                <a:solidFill>
                  <a:srgbClr val="0070C0"/>
                </a:solidFill>
                <a:latin typeface="Georgia" panose="02040502050405020303" pitchFamily="18" charset="0"/>
              </a:rPr>
              <a:t>et al</a:t>
            </a:r>
            <a:r>
              <a:rPr lang="en-IN" altLang="de-DE" sz="1600" b="1" dirty="0">
                <a:solidFill>
                  <a:srgbClr val="0070C0"/>
                </a:solidFill>
                <a:latin typeface="Georgia" panose="02040502050405020303" pitchFamily="18" charset="0"/>
              </a:rPr>
              <a:t>. 2014</a:t>
            </a:r>
            <a:endParaRPr lang="en-GB" altLang="de-DE" sz="1600" b="1" dirty="0">
              <a:solidFill>
                <a:srgbClr val="0070C0"/>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52</a:t>
            </a:fld>
            <a:endParaRPr lang="en-US" dirty="0">
              <a:solidFill>
                <a:srgbClr val="000000"/>
              </a:solidFill>
            </a:endParaRPr>
          </a:p>
        </p:txBody>
      </p:sp>
      <p:sp>
        <p:nvSpPr>
          <p:cNvPr id="8" name="TextBox 7"/>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53489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16"/>
          <p:cNvSpPr txBox="1">
            <a:spLocks noChangeArrowheads="1"/>
          </p:cNvSpPr>
          <p:nvPr/>
        </p:nvSpPr>
        <p:spPr bwMode="auto">
          <a:xfrm>
            <a:off x="398438" y="6553200"/>
            <a:ext cx="42989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defRPr sz="2400">
                <a:solidFill>
                  <a:schemeClr val="tx1"/>
                </a:solidFill>
                <a:latin typeface="Arial" pitchFamily="34" charset="0"/>
                <a:cs typeface="Arial" pitchFamily="34" charset="0"/>
              </a:defRPr>
            </a:lvl1pPr>
            <a:lvl2pPr marL="228600" indent="-22860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lvl="1" eaLnBrk="1" fontAlgn="base" hangingPunct="1">
              <a:spcBef>
                <a:spcPct val="0"/>
              </a:spcBef>
              <a:spcAft>
                <a:spcPct val="0"/>
              </a:spcAft>
              <a:defRPr/>
            </a:pPr>
            <a:r>
              <a:rPr lang="en-GB" altLang="de-DE" sz="900" dirty="0" err="1" smtClean="0">
                <a:solidFill>
                  <a:schemeClr val="bg1"/>
                </a:solidFill>
              </a:rPr>
              <a:t>Vetel</a:t>
            </a:r>
            <a:r>
              <a:rPr lang="en-GB" altLang="de-DE" sz="900" dirty="0" smtClean="0">
                <a:solidFill>
                  <a:schemeClr val="bg1"/>
                </a:solidFill>
              </a:rPr>
              <a:t> </a:t>
            </a:r>
            <a:r>
              <a:rPr lang="en-GB" altLang="de-DE" sz="900" dirty="0">
                <a:solidFill>
                  <a:schemeClr val="bg1"/>
                </a:solidFill>
              </a:rPr>
              <a:t>JM </a:t>
            </a:r>
            <a:r>
              <a:rPr lang="en-GB" altLang="de-DE" sz="900" i="1" dirty="0">
                <a:solidFill>
                  <a:schemeClr val="bg1"/>
                </a:solidFill>
              </a:rPr>
              <a:t>et al. </a:t>
            </a:r>
            <a:r>
              <a:rPr lang="en-GB" altLang="de-DE" sz="900" dirty="0">
                <a:solidFill>
                  <a:schemeClr val="bg1"/>
                </a:solidFill>
              </a:rPr>
              <a:t>International Journal of Clinical Medicine, 2014;5:361-375. </a:t>
            </a:r>
            <a:endParaRPr lang="en-US" altLang="de-DE" sz="900" dirty="0">
              <a:solidFill>
                <a:schemeClr val="bg1"/>
              </a:solidFill>
            </a:endParaRPr>
          </a:p>
        </p:txBody>
      </p:sp>
      <p:pic>
        <p:nvPicPr>
          <p:cNvPr id="5" name="Picture 4"/>
          <p:cNvPicPr>
            <a:picLocks noChangeAspect="1"/>
          </p:cNvPicPr>
          <p:nvPr/>
        </p:nvPicPr>
        <p:blipFill>
          <a:blip r:embed="rId3"/>
          <a:stretch>
            <a:fillRect/>
          </a:stretch>
        </p:blipFill>
        <p:spPr>
          <a:xfrm>
            <a:off x="545760" y="1600199"/>
            <a:ext cx="5115184" cy="4234521"/>
          </a:xfrm>
          <a:prstGeom prst="rect">
            <a:avLst/>
          </a:prstGeom>
          <a:ln w="28575">
            <a:solidFill>
              <a:schemeClr val="accent1">
                <a:lumMod val="50000"/>
              </a:schemeClr>
            </a:solidFill>
          </a:ln>
        </p:spPr>
      </p:pic>
      <p:sp>
        <p:nvSpPr>
          <p:cNvPr id="2" name="Rectangle 1"/>
          <p:cNvSpPr/>
          <p:nvPr/>
        </p:nvSpPr>
        <p:spPr>
          <a:xfrm>
            <a:off x="387643" y="1230455"/>
            <a:ext cx="9055005" cy="276999"/>
          </a:xfrm>
          <a:prstGeom prst="rect">
            <a:avLst/>
          </a:prstGeom>
        </p:spPr>
        <p:txBody>
          <a:bodyPr wrap="square">
            <a:spAutoFit/>
          </a:bodyPr>
          <a:lstStyle/>
          <a:p>
            <a:r>
              <a:rPr lang="ru-RU" sz="1200" b="1" dirty="0">
                <a:solidFill>
                  <a:srgbClr val="000000"/>
                </a:solidFill>
                <a:latin typeface="Georgia" panose="02040502050405020303" pitchFamily="18" charset="0"/>
                <a:cs typeface="Arial" charset="0"/>
              </a:rPr>
              <a:t>Результаты</a:t>
            </a:r>
            <a:r>
              <a:rPr lang="en-GB" sz="1200" dirty="0">
                <a:solidFill>
                  <a:srgbClr val="000000"/>
                </a:solidFill>
                <a:latin typeface="Georgia" panose="02040502050405020303" pitchFamily="18" charset="0"/>
                <a:cs typeface="Arial" charset="0"/>
              </a:rPr>
              <a:t>: </a:t>
            </a:r>
            <a:r>
              <a:rPr lang="ru-RU" sz="1200" dirty="0">
                <a:solidFill>
                  <a:srgbClr val="000000"/>
                </a:solidFill>
                <a:latin typeface="Georgia" panose="02040502050405020303" pitchFamily="18" charset="0"/>
                <a:cs typeface="Arial" charset="0"/>
              </a:rPr>
              <a:t>График метаанализа продолжительности диареи</a:t>
            </a:r>
            <a:r>
              <a:rPr lang="en-GB" sz="1200" dirty="0">
                <a:solidFill>
                  <a:srgbClr val="000000"/>
                </a:solidFill>
                <a:latin typeface="Georgia" panose="02040502050405020303" pitchFamily="18" charset="0"/>
                <a:cs typeface="Arial" charset="0"/>
              </a:rPr>
              <a:t> – </a:t>
            </a:r>
            <a:r>
              <a:rPr lang="ru-RU" sz="1200" dirty="0">
                <a:solidFill>
                  <a:srgbClr val="000000"/>
                </a:solidFill>
                <a:latin typeface="Georgia" panose="02040502050405020303" pitchFamily="18" charset="0"/>
                <a:cs typeface="Arial" charset="0"/>
              </a:rPr>
              <a:t>сравнение </a:t>
            </a:r>
            <a:r>
              <a:rPr lang="ru-RU" sz="1200" dirty="0" err="1" smtClean="0">
                <a:solidFill>
                  <a:srgbClr val="000000"/>
                </a:solidFill>
                <a:latin typeface="Georgia" panose="02040502050405020303" pitchFamily="18" charset="0"/>
                <a:cs typeface="Arial" charset="0"/>
              </a:rPr>
              <a:t>рацекадотрила</a:t>
            </a:r>
            <a:r>
              <a:rPr lang="ru-RU" sz="1200" dirty="0" smtClean="0">
                <a:solidFill>
                  <a:srgbClr val="000000"/>
                </a:solidFill>
                <a:latin typeface="Georgia" panose="02040502050405020303" pitchFamily="18" charset="0"/>
                <a:cs typeface="Arial" charset="0"/>
              </a:rPr>
              <a:t>  </a:t>
            </a:r>
            <a:r>
              <a:rPr lang="ru-RU" sz="1200" dirty="0">
                <a:solidFill>
                  <a:srgbClr val="000000"/>
                </a:solidFill>
                <a:latin typeface="Georgia" panose="02040502050405020303" pitchFamily="18" charset="0"/>
                <a:cs typeface="Arial" charset="0"/>
              </a:rPr>
              <a:t>и плацебо</a:t>
            </a:r>
            <a:endParaRPr lang="en-GB" sz="1200" dirty="0">
              <a:solidFill>
                <a:srgbClr val="000000"/>
              </a:solidFill>
              <a:latin typeface="Georgia" panose="02040502050405020303" pitchFamily="18" charset="0"/>
              <a:cs typeface="Arial" charset="0"/>
            </a:endParaRPr>
          </a:p>
        </p:txBody>
      </p:sp>
      <p:sp>
        <p:nvSpPr>
          <p:cNvPr id="8" name="Rounded Rectangle 17"/>
          <p:cNvSpPr/>
          <p:nvPr/>
        </p:nvSpPr>
        <p:spPr>
          <a:xfrm>
            <a:off x="5786919" y="2134050"/>
            <a:ext cx="2895600" cy="2792646"/>
          </a:xfrm>
          <a:prstGeom prst="roundRect">
            <a:avLst>
              <a:gd name="adj" fmla="val 7597"/>
            </a:avLst>
          </a:prstGeom>
          <a:ln/>
        </p:spPr>
        <p:style>
          <a:lnRef idx="0">
            <a:schemeClr val="accent1"/>
          </a:lnRef>
          <a:fillRef idx="3">
            <a:schemeClr val="accent1"/>
          </a:fillRef>
          <a:effectRef idx="3">
            <a:schemeClr val="accent1"/>
          </a:effectRef>
          <a:fontRef idx="minor">
            <a:schemeClr val="lt1"/>
          </a:fontRef>
        </p:style>
        <p:txBody>
          <a:bodyPr lIns="199083" tIns="164793" rIns="199083" bIns="164793" anchor="t"/>
          <a:lstStyle/>
          <a:p>
            <a:pPr algn="just" fontAlgn="base">
              <a:spcBef>
                <a:spcPct val="50000"/>
              </a:spcBef>
              <a:spcAft>
                <a:spcPct val="50000"/>
              </a:spcAft>
              <a:defRPr/>
            </a:pPr>
            <a:r>
              <a:rPr lang="ru-RU" sz="1600" dirty="0">
                <a:solidFill>
                  <a:srgbClr val="FFFFFF"/>
                </a:solidFill>
                <a:latin typeface="Georgia" panose="02040502050405020303" pitchFamily="18" charset="0"/>
              </a:rPr>
              <a:t>В группе </a:t>
            </a:r>
            <a:r>
              <a:rPr lang="ru-RU" sz="1600" dirty="0" err="1" smtClean="0">
                <a:solidFill>
                  <a:srgbClr val="FFFFFF"/>
                </a:solidFill>
                <a:latin typeface="Georgia" panose="02040502050405020303" pitchFamily="18" charset="0"/>
              </a:rPr>
              <a:t>рацекадотрила</a:t>
            </a:r>
            <a:r>
              <a:rPr lang="ru-RU" sz="1600" dirty="0" smtClean="0">
                <a:solidFill>
                  <a:srgbClr val="FFFFFF"/>
                </a:solidFill>
                <a:latin typeface="Georgia" panose="02040502050405020303" pitchFamily="18" charset="0"/>
              </a:rPr>
              <a:t>  </a:t>
            </a:r>
            <a:r>
              <a:rPr lang="ru-RU" sz="1600" dirty="0">
                <a:solidFill>
                  <a:srgbClr val="FFFFFF"/>
                </a:solidFill>
                <a:latin typeface="Georgia" panose="02040502050405020303" pitchFamily="18" charset="0"/>
              </a:rPr>
              <a:t>наблюдалось выздоровление на </a:t>
            </a:r>
            <a:r>
              <a:rPr lang="en-GB" sz="1600" dirty="0">
                <a:solidFill>
                  <a:srgbClr val="FFFFFF"/>
                </a:solidFill>
                <a:latin typeface="Georgia" panose="02040502050405020303" pitchFamily="18" charset="0"/>
              </a:rPr>
              <a:t>65% </a:t>
            </a:r>
            <a:r>
              <a:rPr lang="ru-RU" sz="1600" dirty="0">
                <a:solidFill>
                  <a:srgbClr val="FFFFFF"/>
                </a:solidFill>
                <a:latin typeface="Georgia" panose="02040502050405020303" pitchFamily="18" charset="0"/>
              </a:rPr>
              <a:t>большего количества пациентов по сравнению с плацебо </a:t>
            </a:r>
            <a:endParaRPr lang="ru-RU" sz="1600" dirty="0" smtClean="0">
              <a:solidFill>
                <a:srgbClr val="FFFFFF"/>
              </a:solidFill>
              <a:latin typeface="Georgia" panose="02040502050405020303" pitchFamily="18" charset="0"/>
            </a:endParaRPr>
          </a:p>
          <a:p>
            <a:pPr algn="just" fontAlgn="base">
              <a:spcBef>
                <a:spcPct val="50000"/>
              </a:spcBef>
              <a:spcAft>
                <a:spcPct val="50000"/>
              </a:spcAft>
              <a:defRPr/>
            </a:pPr>
            <a:r>
              <a:rPr lang="ru-RU" sz="1600" dirty="0" smtClean="0">
                <a:solidFill>
                  <a:srgbClr val="FFFFFF"/>
                </a:solidFill>
                <a:latin typeface="Georgia" panose="02040502050405020303" pitchFamily="18" charset="0"/>
              </a:rPr>
              <a:t>ОШ</a:t>
            </a:r>
            <a:r>
              <a:rPr lang="en-GB" sz="1600" dirty="0" smtClean="0">
                <a:solidFill>
                  <a:srgbClr val="FFFFFF"/>
                </a:solidFill>
                <a:latin typeface="Georgia" panose="02040502050405020303" pitchFamily="18" charset="0"/>
              </a:rPr>
              <a:t> </a:t>
            </a:r>
            <a:r>
              <a:rPr lang="en-GB" sz="1600" dirty="0">
                <a:solidFill>
                  <a:srgbClr val="FFFFFF"/>
                </a:solidFill>
                <a:latin typeface="Georgia" panose="02040502050405020303" pitchFamily="18" charset="0"/>
              </a:rPr>
              <a:t>= 1</a:t>
            </a:r>
            <a:r>
              <a:rPr lang="ru-RU" sz="1600" dirty="0">
                <a:solidFill>
                  <a:srgbClr val="FFFFFF"/>
                </a:solidFill>
                <a:latin typeface="Georgia" panose="02040502050405020303" pitchFamily="18" charset="0"/>
              </a:rPr>
              <a:t>,</a:t>
            </a:r>
            <a:r>
              <a:rPr lang="en-GB" sz="1600" dirty="0">
                <a:solidFill>
                  <a:srgbClr val="FFFFFF"/>
                </a:solidFill>
                <a:latin typeface="Georgia" panose="02040502050405020303" pitchFamily="18" charset="0"/>
              </a:rPr>
              <a:t>65 [1</a:t>
            </a:r>
            <a:r>
              <a:rPr lang="ru-RU" sz="1600" dirty="0">
                <a:solidFill>
                  <a:srgbClr val="FFFFFF"/>
                </a:solidFill>
                <a:latin typeface="Georgia" panose="02040502050405020303" pitchFamily="18" charset="0"/>
              </a:rPr>
              <a:t>,</a:t>
            </a:r>
            <a:r>
              <a:rPr lang="en-GB" sz="1600" dirty="0">
                <a:solidFill>
                  <a:srgbClr val="FFFFFF"/>
                </a:solidFill>
                <a:latin typeface="Georgia" panose="02040502050405020303" pitchFamily="18" charset="0"/>
              </a:rPr>
              <a:t>38 – 1</a:t>
            </a:r>
            <a:r>
              <a:rPr lang="ru-RU" sz="1600" dirty="0">
                <a:solidFill>
                  <a:srgbClr val="FFFFFF"/>
                </a:solidFill>
                <a:latin typeface="Georgia" panose="02040502050405020303" pitchFamily="18" charset="0"/>
              </a:rPr>
              <a:t>,</a:t>
            </a:r>
            <a:r>
              <a:rPr lang="en-GB" sz="1600" dirty="0">
                <a:solidFill>
                  <a:srgbClr val="FFFFFF"/>
                </a:solidFill>
                <a:latin typeface="Georgia" panose="02040502050405020303" pitchFamily="18" charset="0"/>
              </a:rPr>
              <a:t>97], </a:t>
            </a:r>
            <a:endParaRPr lang="ru-RU" sz="1600" dirty="0" smtClean="0">
              <a:solidFill>
                <a:srgbClr val="FFFFFF"/>
              </a:solidFill>
              <a:latin typeface="Georgia" panose="02040502050405020303" pitchFamily="18" charset="0"/>
            </a:endParaRPr>
          </a:p>
          <a:p>
            <a:pPr algn="just" fontAlgn="base">
              <a:spcBef>
                <a:spcPct val="50000"/>
              </a:spcBef>
              <a:spcAft>
                <a:spcPct val="50000"/>
              </a:spcAft>
              <a:defRPr/>
            </a:pPr>
            <a:r>
              <a:rPr lang="en-GB" sz="1600" dirty="0" smtClean="0">
                <a:solidFill>
                  <a:srgbClr val="FFFFFF"/>
                </a:solidFill>
                <a:latin typeface="Georgia" panose="02040502050405020303" pitchFamily="18" charset="0"/>
              </a:rPr>
              <a:t>p </a:t>
            </a:r>
            <a:r>
              <a:rPr lang="en-GB" sz="1600" dirty="0">
                <a:solidFill>
                  <a:srgbClr val="FFFFFF"/>
                </a:solidFill>
                <a:latin typeface="Georgia" panose="02040502050405020303" pitchFamily="18" charset="0"/>
              </a:rPr>
              <a:t>&lt; 0</a:t>
            </a:r>
            <a:r>
              <a:rPr lang="ru-RU" sz="1600" dirty="0">
                <a:solidFill>
                  <a:srgbClr val="FFFFFF"/>
                </a:solidFill>
                <a:latin typeface="Georgia" panose="02040502050405020303" pitchFamily="18" charset="0"/>
              </a:rPr>
              <a:t>,</a:t>
            </a:r>
            <a:r>
              <a:rPr lang="en-GB" sz="1600" dirty="0" smtClean="0">
                <a:solidFill>
                  <a:srgbClr val="FFFFFF"/>
                </a:solidFill>
                <a:latin typeface="Georgia" panose="02040502050405020303" pitchFamily="18" charset="0"/>
              </a:rPr>
              <a:t>00001</a:t>
            </a:r>
            <a:endParaRPr lang="en-GB" sz="1600" dirty="0">
              <a:solidFill>
                <a:srgbClr val="FFFFFF"/>
              </a:solidFill>
              <a:latin typeface="Georgia" panose="02040502050405020303" pitchFamily="18" charset="0"/>
            </a:endParaRPr>
          </a:p>
          <a:p>
            <a:pPr algn="just" fontAlgn="base">
              <a:spcBef>
                <a:spcPct val="50000"/>
              </a:spcBef>
              <a:spcAft>
                <a:spcPct val="50000"/>
              </a:spcAft>
              <a:defRPr/>
            </a:pPr>
            <a:endParaRPr lang="en-GB" sz="1600" dirty="0">
              <a:solidFill>
                <a:srgbClr val="FFFFFF"/>
              </a:solidFill>
              <a:latin typeface="Georgia" panose="02040502050405020303" pitchFamily="18" charset="0"/>
              <a:cs typeface="Arial" charset="0"/>
            </a:endParaRPr>
          </a:p>
        </p:txBody>
      </p:sp>
      <p:sp>
        <p:nvSpPr>
          <p:cNvPr id="7" name="Title 1"/>
          <p:cNvSpPr>
            <a:spLocks noGrp="1"/>
          </p:cNvSpPr>
          <p:nvPr>
            <p:ph type="title" idx="4294967295"/>
          </p:nvPr>
        </p:nvSpPr>
        <p:spPr>
          <a:xfrm>
            <a:off x="427930" y="303355"/>
            <a:ext cx="7712075" cy="927100"/>
          </a:xfrm>
        </p:spPr>
        <p:txBody>
          <a:bodyPr>
            <a:normAutofit fontScale="90000"/>
          </a:bodyPr>
          <a:lstStyle/>
          <a:p>
            <a:r>
              <a:rPr lang="ru-RU" altLang="de-DE" sz="1800" b="1" dirty="0">
                <a:solidFill>
                  <a:srgbClr val="0070C0"/>
                </a:solidFill>
                <a:latin typeface="Georgia" panose="02040502050405020303" pitchFamily="18" charset="0"/>
              </a:rPr>
              <a:t>ЭФФЕКТИВНОСТЬ РАЦЕКАДОТРИЛА ПРИ СИМПТОМАТИЧЕСКОЙ ТЕРАПИИ ОСТРОЙ ДИАРЕИ У ВЗРОСЛЫХ: СИСТЕМАТИЧЕСКИЙ ОБЗОР И МЕТААНАЛИЗ</a:t>
            </a:r>
            <a:r>
              <a:rPr lang="en-GB" altLang="de-DE" sz="1800" b="1" dirty="0">
                <a:solidFill>
                  <a:srgbClr val="0070C0"/>
                </a:solidFill>
                <a:latin typeface="Georgia" panose="02040502050405020303" pitchFamily="18" charset="0"/>
              </a:rPr>
              <a:t>: </a:t>
            </a:r>
            <a:r>
              <a:rPr lang="en-IN" altLang="de-DE" sz="1800" b="1" dirty="0">
                <a:solidFill>
                  <a:srgbClr val="0070C0"/>
                </a:solidFill>
                <a:latin typeface="Georgia" panose="02040502050405020303" pitchFamily="18" charset="0"/>
              </a:rPr>
              <a:t>Vetel </a:t>
            </a:r>
            <a:r>
              <a:rPr lang="en-IN" altLang="de-DE" sz="1800" b="1" i="1" dirty="0">
                <a:solidFill>
                  <a:srgbClr val="0070C0"/>
                </a:solidFill>
                <a:latin typeface="Georgia" panose="02040502050405020303" pitchFamily="18" charset="0"/>
              </a:rPr>
              <a:t>et al</a:t>
            </a:r>
            <a:r>
              <a:rPr lang="en-IN" altLang="de-DE" sz="1800" b="1" dirty="0">
                <a:solidFill>
                  <a:srgbClr val="0070C0"/>
                </a:solidFill>
                <a:latin typeface="Georgia" panose="02040502050405020303" pitchFamily="18" charset="0"/>
              </a:rPr>
              <a:t>. 2014</a:t>
            </a:r>
            <a:endParaRPr lang="en-GB" altLang="de-DE" sz="1800" b="1" dirty="0">
              <a:solidFill>
                <a:srgbClr val="0070C0"/>
              </a:solidFill>
              <a:latin typeface="Georgia" panose="02040502050405020303" pitchFamily="18" charset="0"/>
            </a:endParaRPr>
          </a:p>
        </p:txBody>
      </p:sp>
      <p:sp>
        <p:nvSpPr>
          <p:cNvPr id="6" name="Прямоугольник 5"/>
          <p:cNvSpPr/>
          <p:nvPr/>
        </p:nvSpPr>
        <p:spPr bwMode="auto">
          <a:xfrm>
            <a:off x="650195" y="1875233"/>
            <a:ext cx="929896" cy="1985814"/>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fontAlgn="base">
              <a:spcBef>
                <a:spcPct val="50000"/>
              </a:spcBef>
              <a:spcAft>
                <a:spcPct val="50000"/>
              </a:spcAft>
            </a:pPr>
            <a:endParaRPr lang="ru-RU" sz="1000" dirty="0">
              <a:solidFill>
                <a:srgbClr val="000000"/>
              </a:solidFill>
              <a:cs typeface="Arial" charset="0"/>
            </a:endParaRPr>
          </a:p>
        </p:txBody>
      </p:sp>
      <p:sp>
        <p:nvSpPr>
          <p:cNvPr id="27" name="Прямоугольник 26"/>
          <p:cNvSpPr/>
          <p:nvPr/>
        </p:nvSpPr>
        <p:spPr bwMode="auto">
          <a:xfrm>
            <a:off x="594816" y="4325717"/>
            <a:ext cx="813970" cy="600979"/>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fontAlgn="base">
              <a:spcBef>
                <a:spcPct val="50000"/>
              </a:spcBef>
              <a:spcAft>
                <a:spcPct val="50000"/>
              </a:spcAft>
            </a:pPr>
            <a:endParaRPr lang="ru-RU" sz="1000" dirty="0">
              <a:solidFill>
                <a:srgbClr val="000000"/>
              </a:solidFill>
              <a:cs typeface="Arial" charset="0"/>
            </a:endParaRPr>
          </a:p>
        </p:txBody>
      </p:sp>
      <p:sp>
        <p:nvSpPr>
          <p:cNvPr id="28" name="Прямоугольник 27"/>
          <p:cNvSpPr/>
          <p:nvPr/>
        </p:nvSpPr>
        <p:spPr bwMode="auto">
          <a:xfrm>
            <a:off x="4316395" y="4248773"/>
            <a:ext cx="1203474" cy="600979"/>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fontAlgn="base">
              <a:spcBef>
                <a:spcPct val="50000"/>
              </a:spcBef>
              <a:spcAft>
                <a:spcPct val="50000"/>
              </a:spcAft>
            </a:pPr>
            <a:endParaRPr lang="ru-RU" sz="1000" dirty="0">
              <a:solidFill>
                <a:srgbClr val="000000"/>
              </a:solidFill>
              <a:cs typeface="Arial" charset="0"/>
            </a:endParaRPr>
          </a:p>
        </p:txBody>
      </p:sp>
      <p:sp>
        <p:nvSpPr>
          <p:cNvPr id="29" name="Прямоугольник 28"/>
          <p:cNvSpPr/>
          <p:nvPr/>
        </p:nvSpPr>
        <p:spPr bwMode="auto">
          <a:xfrm>
            <a:off x="4388403" y="1756615"/>
            <a:ext cx="1150071" cy="2176440"/>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fontAlgn="base">
              <a:spcBef>
                <a:spcPct val="50000"/>
              </a:spcBef>
              <a:spcAft>
                <a:spcPct val="50000"/>
              </a:spcAft>
            </a:pPr>
            <a:endParaRPr lang="ru-RU" sz="1000" dirty="0">
              <a:solidFill>
                <a:srgbClr val="000000"/>
              </a:solidFill>
              <a:cs typeface="Arial" charset="0"/>
            </a:endParaRPr>
          </a:p>
        </p:txBody>
      </p:sp>
      <p:sp>
        <p:nvSpPr>
          <p:cNvPr id="30" name="Прямоугольник 29"/>
          <p:cNvSpPr/>
          <p:nvPr/>
        </p:nvSpPr>
        <p:spPr bwMode="auto">
          <a:xfrm>
            <a:off x="1517951" y="5289031"/>
            <a:ext cx="2585709" cy="469025"/>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spcBef>
                <a:spcPct val="50000"/>
              </a:spcBef>
              <a:spcAft>
                <a:spcPct val="50000"/>
              </a:spcAft>
            </a:pPr>
            <a:endParaRPr lang="ru-RU" sz="1000" dirty="0">
              <a:solidFill>
                <a:srgbClr val="000000"/>
              </a:solidFill>
              <a:cs typeface="Arial" charset="0"/>
            </a:endParaRPr>
          </a:p>
        </p:txBody>
      </p:sp>
      <p:grpSp>
        <p:nvGrpSpPr>
          <p:cNvPr id="4" name="Группа 3"/>
          <p:cNvGrpSpPr/>
          <p:nvPr/>
        </p:nvGrpSpPr>
        <p:grpSpPr>
          <a:xfrm>
            <a:off x="672828" y="1971210"/>
            <a:ext cx="4847041" cy="3713470"/>
            <a:chOff x="568393" y="1971211"/>
            <a:chExt cx="4847041" cy="3713470"/>
          </a:xfrm>
        </p:grpSpPr>
        <p:sp>
          <p:nvSpPr>
            <p:cNvPr id="3" name="Прямоугольник 2"/>
            <p:cNvSpPr/>
            <p:nvPr/>
          </p:nvSpPr>
          <p:spPr bwMode="auto">
            <a:xfrm>
              <a:off x="577439" y="1971211"/>
              <a:ext cx="631583"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1000" dirty="0">
                  <a:solidFill>
                    <a:srgbClr val="000000"/>
                  </a:solidFill>
                  <a:cs typeface="Arial" charset="0"/>
                </a:rPr>
                <a:t>VetelMD91</a:t>
              </a:r>
              <a:endParaRPr lang="ru-RU" sz="1000" dirty="0">
                <a:solidFill>
                  <a:srgbClr val="000000"/>
                </a:solidFill>
                <a:cs typeface="Arial" charset="0"/>
              </a:endParaRPr>
            </a:p>
          </p:txBody>
        </p:sp>
        <p:sp>
          <p:nvSpPr>
            <p:cNvPr id="9" name="Прямоугольник 8"/>
            <p:cNvSpPr/>
            <p:nvPr/>
          </p:nvSpPr>
          <p:spPr bwMode="auto">
            <a:xfrm>
              <a:off x="577439" y="2383304"/>
              <a:ext cx="588303"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1000" dirty="0">
                  <a:solidFill>
                    <a:srgbClr val="000000"/>
                  </a:solidFill>
                  <a:cs typeface="Arial" charset="0"/>
                </a:rPr>
                <a:t>Baumer92</a:t>
              </a:r>
              <a:endParaRPr lang="ru-RU" sz="1000" dirty="0">
                <a:solidFill>
                  <a:srgbClr val="000000"/>
                </a:solidFill>
                <a:cs typeface="Arial" charset="0"/>
              </a:endParaRPr>
            </a:p>
          </p:txBody>
        </p:sp>
        <p:sp>
          <p:nvSpPr>
            <p:cNvPr id="10" name="Прямоугольник 9"/>
            <p:cNvSpPr/>
            <p:nvPr/>
          </p:nvSpPr>
          <p:spPr bwMode="auto">
            <a:xfrm>
              <a:off x="577439" y="2807294"/>
              <a:ext cx="546625"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1000" dirty="0">
                  <a:solidFill>
                    <a:srgbClr val="000000"/>
                  </a:solidFill>
                  <a:cs typeface="Arial" charset="0"/>
                </a:rPr>
                <a:t>Hamza99</a:t>
              </a:r>
              <a:endParaRPr lang="ru-RU" sz="1000" dirty="0">
                <a:solidFill>
                  <a:srgbClr val="000000"/>
                </a:solidFill>
                <a:cs typeface="Arial" charset="0"/>
              </a:endParaRPr>
            </a:p>
          </p:txBody>
        </p:sp>
        <p:sp>
          <p:nvSpPr>
            <p:cNvPr id="11" name="Прямоугольник 10"/>
            <p:cNvSpPr/>
            <p:nvPr/>
          </p:nvSpPr>
          <p:spPr bwMode="auto">
            <a:xfrm>
              <a:off x="568393" y="3222848"/>
              <a:ext cx="567463"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1000" dirty="0">
                  <a:solidFill>
                    <a:srgbClr val="000000"/>
                  </a:solidFill>
                  <a:cs typeface="Arial" charset="0"/>
                </a:rPr>
                <a:t>Moraes01</a:t>
              </a:r>
              <a:endParaRPr lang="ru-RU" sz="1000" dirty="0">
                <a:solidFill>
                  <a:srgbClr val="000000"/>
                </a:solidFill>
                <a:cs typeface="Arial" charset="0"/>
              </a:endParaRPr>
            </a:p>
          </p:txBody>
        </p:sp>
        <p:sp>
          <p:nvSpPr>
            <p:cNvPr id="12" name="Прямоугольник 11"/>
            <p:cNvSpPr/>
            <p:nvPr/>
          </p:nvSpPr>
          <p:spPr bwMode="auto">
            <a:xfrm>
              <a:off x="577439" y="3640516"/>
              <a:ext cx="474489"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1000" dirty="0">
                  <a:solidFill>
                    <a:srgbClr val="000000"/>
                  </a:solidFill>
                  <a:cs typeface="Arial" charset="0"/>
                </a:rPr>
                <a:t>Coffin07</a:t>
              </a:r>
              <a:endParaRPr lang="ru-RU" sz="1000" dirty="0">
                <a:solidFill>
                  <a:srgbClr val="000000"/>
                </a:solidFill>
                <a:cs typeface="Arial" charset="0"/>
              </a:endParaRPr>
            </a:p>
          </p:txBody>
        </p:sp>
        <p:sp>
          <p:nvSpPr>
            <p:cNvPr id="14" name="Прямоугольник 13"/>
            <p:cNvSpPr/>
            <p:nvPr/>
          </p:nvSpPr>
          <p:spPr bwMode="auto">
            <a:xfrm>
              <a:off x="577439" y="4395376"/>
              <a:ext cx="1409040" cy="307777"/>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r>
                <a:rPr lang="ru-RU" sz="1000" dirty="0">
                  <a:solidFill>
                    <a:srgbClr val="000000"/>
                  </a:solidFill>
                  <a:cs typeface="Arial" charset="0"/>
                </a:rPr>
                <a:t>Модель со случайными</a:t>
              </a:r>
            </a:p>
            <a:p>
              <a:pPr fontAlgn="base"/>
              <a:r>
                <a:rPr lang="ru-RU" sz="1000" dirty="0">
                  <a:solidFill>
                    <a:srgbClr val="000000"/>
                  </a:solidFill>
                  <a:cs typeface="Arial" charset="0"/>
                </a:rPr>
                <a:t> эффектами </a:t>
              </a:r>
            </a:p>
          </p:txBody>
        </p:sp>
        <p:sp>
          <p:nvSpPr>
            <p:cNvPr id="15" name="Прямоугольник 14"/>
            <p:cNvSpPr/>
            <p:nvPr/>
          </p:nvSpPr>
          <p:spPr bwMode="auto">
            <a:xfrm>
              <a:off x="1569297" y="5523098"/>
              <a:ext cx="1586973" cy="161583"/>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ru-RU" sz="1050" dirty="0">
                  <a:solidFill>
                    <a:srgbClr val="000000"/>
                  </a:solidFill>
                  <a:cs typeface="Arial" charset="0"/>
                </a:rPr>
                <a:t>Наблюдаемый результат</a:t>
              </a:r>
            </a:p>
          </p:txBody>
        </p:sp>
        <p:sp>
          <p:nvSpPr>
            <p:cNvPr id="16" name="Прямоугольник 15"/>
            <p:cNvSpPr/>
            <p:nvPr/>
          </p:nvSpPr>
          <p:spPr bwMode="auto">
            <a:xfrm>
              <a:off x="1619672" y="5301208"/>
              <a:ext cx="262893" cy="161583"/>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1050" dirty="0">
                  <a:solidFill>
                    <a:srgbClr val="000000"/>
                  </a:solidFill>
                  <a:cs typeface="Arial" charset="0"/>
                </a:rPr>
                <a:t>0</a:t>
              </a:r>
              <a:r>
                <a:rPr lang="ru-RU" sz="1050" dirty="0">
                  <a:solidFill>
                    <a:srgbClr val="000000"/>
                  </a:solidFill>
                  <a:cs typeface="Arial" charset="0"/>
                </a:rPr>
                <a:t>,</a:t>
              </a:r>
              <a:r>
                <a:rPr lang="en-US" sz="1050" dirty="0">
                  <a:solidFill>
                    <a:srgbClr val="000000"/>
                  </a:solidFill>
                  <a:cs typeface="Arial" charset="0"/>
                </a:rPr>
                <a:t>00</a:t>
              </a:r>
              <a:endParaRPr lang="ru-RU" sz="1050" dirty="0">
                <a:solidFill>
                  <a:srgbClr val="000000"/>
                </a:solidFill>
                <a:cs typeface="Arial" charset="0"/>
              </a:endParaRPr>
            </a:p>
          </p:txBody>
        </p:sp>
        <p:sp>
          <p:nvSpPr>
            <p:cNvPr id="17" name="Прямоугольник 16"/>
            <p:cNvSpPr/>
            <p:nvPr/>
          </p:nvSpPr>
          <p:spPr bwMode="auto">
            <a:xfrm>
              <a:off x="2051719" y="5301207"/>
              <a:ext cx="262893" cy="161583"/>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1050" dirty="0">
                  <a:solidFill>
                    <a:srgbClr val="000000"/>
                  </a:solidFill>
                  <a:cs typeface="Arial" charset="0"/>
                </a:rPr>
                <a:t>1</a:t>
              </a:r>
              <a:r>
                <a:rPr lang="ru-RU" sz="1050" dirty="0">
                  <a:solidFill>
                    <a:srgbClr val="000000"/>
                  </a:solidFill>
                  <a:cs typeface="Arial" charset="0"/>
                </a:rPr>
                <a:t>,</a:t>
              </a:r>
              <a:r>
                <a:rPr lang="en-US" sz="1050" dirty="0">
                  <a:solidFill>
                    <a:srgbClr val="000000"/>
                  </a:solidFill>
                  <a:cs typeface="Arial" charset="0"/>
                </a:rPr>
                <a:t>00</a:t>
              </a:r>
              <a:endParaRPr lang="ru-RU" sz="1050" dirty="0">
                <a:solidFill>
                  <a:srgbClr val="000000"/>
                </a:solidFill>
                <a:cs typeface="Arial" charset="0"/>
              </a:endParaRPr>
            </a:p>
          </p:txBody>
        </p:sp>
        <p:sp>
          <p:nvSpPr>
            <p:cNvPr id="18" name="Прямоугольник 17"/>
            <p:cNvSpPr/>
            <p:nvPr/>
          </p:nvSpPr>
          <p:spPr bwMode="auto">
            <a:xfrm>
              <a:off x="2443478" y="5297404"/>
              <a:ext cx="262893" cy="161583"/>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1050" dirty="0">
                  <a:solidFill>
                    <a:srgbClr val="000000"/>
                  </a:solidFill>
                  <a:cs typeface="Arial" charset="0"/>
                </a:rPr>
                <a:t>2</a:t>
              </a:r>
              <a:r>
                <a:rPr lang="ru-RU" sz="1050" dirty="0">
                  <a:solidFill>
                    <a:srgbClr val="000000"/>
                  </a:solidFill>
                  <a:cs typeface="Arial" charset="0"/>
                </a:rPr>
                <a:t>,</a:t>
              </a:r>
              <a:r>
                <a:rPr lang="en-US" sz="1050" dirty="0">
                  <a:solidFill>
                    <a:srgbClr val="000000"/>
                  </a:solidFill>
                  <a:cs typeface="Arial" charset="0"/>
                </a:rPr>
                <a:t>00</a:t>
              </a:r>
              <a:endParaRPr lang="ru-RU" sz="1050" dirty="0">
                <a:solidFill>
                  <a:srgbClr val="000000"/>
                </a:solidFill>
                <a:cs typeface="Arial" charset="0"/>
              </a:endParaRPr>
            </a:p>
          </p:txBody>
        </p:sp>
        <p:sp>
          <p:nvSpPr>
            <p:cNvPr id="19" name="Прямоугольник 18"/>
            <p:cNvSpPr/>
            <p:nvPr/>
          </p:nvSpPr>
          <p:spPr bwMode="auto">
            <a:xfrm>
              <a:off x="2867470" y="5301206"/>
              <a:ext cx="262893" cy="161583"/>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1050" dirty="0">
                  <a:solidFill>
                    <a:srgbClr val="000000"/>
                  </a:solidFill>
                  <a:cs typeface="Arial" charset="0"/>
                </a:rPr>
                <a:t>3</a:t>
              </a:r>
              <a:r>
                <a:rPr lang="ru-RU" sz="1050" dirty="0">
                  <a:solidFill>
                    <a:srgbClr val="000000"/>
                  </a:solidFill>
                  <a:cs typeface="Arial" charset="0"/>
                </a:rPr>
                <a:t>,</a:t>
              </a:r>
              <a:r>
                <a:rPr lang="en-US" sz="1050" dirty="0">
                  <a:solidFill>
                    <a:srgbClr val="000000"/>
                  </a:solidFill>
                  <a:cs typeface="Arial" charset="0"/>
                </a:rPr>
                <a:t>00</a:t>
              </a:r>
              <a:endParaRPr lang="ru-RU" sz="1050" dirty="0">
                <a:solidFill>
                  <a:srgbClr val="000000"/>
                </a:solidFill>
                <a:cs typeface="Arial" charset="0"/>
              </a:endParaRPr>
            </a:p>
          </p:txBody>
        </p:sp>
        <p:sp>
          <p:nvSpPr>
            <p:cNvPr id="20" name="Прямоугольник 19"/>
            <p:cNvSpPr/>
            <p:nvPr/>
          </p:nvSpPr>
          <p:spPr bwMode="auto">
            <a:xfrm>
              <a:off x="4427984" y="1980162"/>
              <a:ext cx="987450"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1000" dirty="0">
                  <a:solidFill>
                    <a:srgbClr val="000000"/>
                  </a:solidFill>
                  <a:cs typeface="Arial" charset="0"/>
                </a:rPr>
                <a:t>1</a:t>
              </a:r>
              <a:r>
                <a:rPr lang="ru-RU" sz="1000" dirty="0">
                  <a:solidFill>
                    <a:srgbClr val="000000"/>
                  </a:solidFill>
                  <a:cs typeface="Arial" charset="0"/>
                </a:rPr>
                <a:t>,</a:t>
              </a:r>
              <a:r>
                <a:rPr lang="en-US" sz="1000" dirty="0">
                  <a:solidFill>
                    <a:srgbClr val="000000"/>
                  </a:solidFill>
                  <a:cs typeface="Arial" charset="0"/>
                </a:rPr>
                <a:t>51 [ 1</a:t>
              </a:r>
              <a:r>
                <a:rPr lang="ru-RU" sz="1000" dirty="0">
                  <a:solidFill>
                    <a:srgbClr val="000000"/>
                  </a:solidFill>
                  <a:cs typeface="Arial" charset="0"/>
                </a:rPr>
                <a:t>,</a:t>
              </a:r>
              <a:r>
                <a:rPr lang="en-US" sz="1000" dirty="0">
                  <a:solidFill>
                    <a:srgbClr val="000000"/>
                  </a:solidFill>
                  <a:cs typeface="Arial" charset="0"/>
                </a:rPr>
                <a:t>07, 2</a:t>
              </a:r>
              <a:r>
                <a:rPr lang="ru-RU" sz="1000" dirty="0">
                  <a:solidFill>
                    <a:srgbClr val="000000"/>
                  </a:solidFill>
                  <a:cs typeface="Arial" charset="0"/>
                </a:rPr>
                <a:t>,</a:t>
              </a:r>
              <a:r>
                <a:rPr lang="en-US" sz="1000" dirty="0">
                  <a:solidFill>
                    <a:srgbClr val="000000"/>
                  </a:solidFill>
                  <a:cs typeface="Arial" charset="0"/>
                </a:rPr>
                <a:t>12 ]</a:t>
              </a:r>
              <a:endParaRPr lang="ru-RU" sz="1000" dirty="0">
                <a:solidFill>
                  <a:srgbClr val="000000"/>
                </a:solidFill>
                <a:cs typeface="Arial" charset="0"/>
              </a:endParaRPr>
            </a:p>
          </p:txBody>
        </p:sp>
        <p:sp>
          <p:nvSpPr>
            <p:cNvPr id="21" name="Прямоугольник 20"/>
            <p:cNvSpPr/>
            <p:nvPr/>
          </p:nvSpPr>
          <p:spPr bwMode="auto">
            <a:xfrm>
              <a:off x="4427984" y="2387550"/>
              <a:ext cx="987450"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1000" dirty="0">
                  <a:solidFill>
                    <a:srgbClr val="000000"/>
                  </a:solidFill>
                  <a:cs typeface="Arial" charset="0"/>
                </a:rPr>
                <a:t>1</a:t>
              </a:r>
              <a:r>
                <a:rPr lang="ru-RU" sz="1000" dirty="0">
                  <a:solidFill>
                    <a:srgbClr val="000000"/>
                  </a:solidFill>
                  <a:cs typeface="Arial" charset="0"/>
                </a:rPr>
                <a:t>,</a:t>
              </a:r>
              <a:r>
                <a:rPr lang="en-US" sz="1000" dirty="0">
                  <a:solidFill>
                    <a:srgbClr val="000000"/>
                  </a:solidFill>
                  <a:cs typeface="Arial" charset="0"/>
                </a:rPr>
                <a:t>90 [ 1</a:t>
              </a:r>
              <a:r>
                <a:rPr lang="ru-RU" sz="1000" dirty="0">
                  <a:solidFill>
                    <a:srgbClr val="000000"/>
                  </a:solidFill>
                  <a:cs typeface="Arial" charset="0"/>
                </a:rPr>
                <a:t>,</a:t>
              </a:r>
              <a:r>
                <a:rPr lang="en-US" sz="1000" dirty="0">
                  <a:solidFill>
                    <a:srgbClr val="000000"/>
                  </a:solidFill>
                  <a:cs typeface="Arial" charset="0"/>
                </a:rPr>
                <a:t>44, 2</a:t>
              </a:r>
              <a:r>
                <a:rPr lang="ru-RU" sz="1000" dirty="0">
                  <a:solidFill>
                    <a:srgbClr val="000000"/>
                  </a:solidFill>
                  <a:cs typeface="Arial" charset="0"/>
                </a:rPr>
                <a:t>,</a:t>
              </a:r>
              <a:r>
                <a:rPr lang="en-US" sz="1000" dirty="0">
                  <a:solidFill>
                    <a:srgbClr val="000000"/>
                  </a:solidFill>
                  <a:cs typeface="Arial" charset="0"/>
                </a:rPr>
                <a:t>50 ]</a:t>
              </a:r>
              <a:endParaRPr lang="ru-RU" sz="1000" dirty="0">
                <a:solidFill>
                  <a:srgbClr val="000000"/>
                </a:solidFill>
                <a:cs typeface="Arial" charset="0"/>
              </a:endParaRPr>
            </a:p>
          </p:txBody>
        </p:sp>
        <p:sp>
          <p:nvSpPr>
            <p:cNvPr id="22" name="Прямоугольник 21"/>
            <p:cNvSpPr/>
            <p:nvPr/>
          </p:nvSpPr>
          <p:spPr bwMode="auto">
            <a:xfrm>
              <a:off x="4427984" y="2815065"/>
              <a:ext cx="987450"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1000" dirty="0">
                  <a:solidFill>
                    <a:srgbClr val="000000"/>
                  </a:solidFill>
                  <a:cs typeface="Arial" charset="0"/>
                </a:rPr>
                <a:t>1</a:t>
              </a:r>
              <a:r>
                <a:rPr lang="ru-RU" sz="1000" dirty="0">
                  <a:solidFill>
                    <a:srgbClr val="000000"/>
                  </a:solidFill>
                  <a:cs typeface="Arial" charset="0"/>
                </a:rPr>
                <a:t>,</a:t>
              </a:r>
              <a:r>
                <a:rPr lang="en-US" sz="1000" dirty="0">
                  <a:solidFill>
                    <a:srgbClr val="000000"/>
                  </a:solidFill>
                  <a:cs typeface="Arial" charset="0"/>
                </a:rPr>
                <a:t>48 [ 0</a:t>
              </a:r>
              <a:r>
                <a:rPr lang="ru-RU" sz="1000" dirty="0">
                  <a:solidFill>
                    <a:srgbClr val="000000"/>
                  </a:solidFill>
                  <a:cs typeface="Arial" charset="0"/>
                </a:rPr>
                <a:t>,</a:t>
              </a:r>
              <a:r>
                <a:rPr lang="en-US" sz="1000" dirty="0">
                  <a:solidFill>
                    <a:srgbClr val="000000"/>
                  </a:solidFill>
                  <a:cs typeface="Arial" charset="0"/>
                </a:rPr>
                <a:t>95, 2</a:t>
              </a:r>
              <a:r>
                <a:rPr lang="ru-RU" sz="1000" dirty="0">
                  <a:solidFill>
                    <a:srgbClr val="000000"/>
                  </a:solidFill>
                  <a:cs typeface="Arial" charset="0"/>
                </a:rPr>
                <a:t>,</a:t>
              </a:r>
              <a:r>
                <a:rPr lang="en-US" sz="1000" dirty="0">
                  <a:solidFill>
                    <a:srgbClr val="000000"/>
                  </a:solidFill>
                  <a:cs typeface="Arial" charset="0"/>
                </a:rPr>
                <a:t>29 ]</a:t>
              </a:r>
              <a:endParaRPr lang="ru-RU" sz="1000" dirty="0">
                <a:solidFill>
                  <a:srgbClr val="000000"/>
                </a:solidFill>
                <a:cs typeface="Arial" charset="0"/>
              </a:endParaRPr>
            </a:p>
          </p:txBody>
        </p:sp>
        <p:sp>
          <p:nvSpPr>
            <p:cNvPr id="23" name="Прямоугольник 22"/>
            <p:cNvSpPr/>
            <p:nvPr/>
          </p:nvSpPr>
          <p:spPr bwMode="auto">
            <a:xfrm>
              <a:off x="4421421" y="3222848"/>
              <a:ext cx="987450"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1000" dirty="0">
                  <a:solidFill>
                    <a:srgbClr val="000000"/>
                  </a:solidFill>
                  <a:cs typeface="Arial" charset="0"/>
                </a:rPr>
                <a:t>1</a:t>
              </a:r>
              <a:r>
                <a:rPr lang="ru-RU" sz="1000" dirty="0">
                  <a:solidFill>
                    <a:srgbClr val="000000"/>
                  </a:solidFill>
                  <a:cs typeface="Arial" charset="0"/>
                </a:rPr>
                <a:t>,</a:t>
              </a:r>
              <a:r>
                <a:rPr lang="en-US" sz="1000" dirty="0">
                  <a:solidFill>
                    <a:srgbClr val="000000"/>
                  </a:solidFill>
                  <a:cs typeface="Arial" charset="0"/>
                </a:rPr>
                <a:t>28 [ 0</a:t>
              </a:r>
              <a:r>
                <a:rPr lang="ru-RU" sz="1000" dirty="0">
                  <a:solidFill>
                    <a:srgbClr val="000000"/>
                  </a:solidFill>
                  <a:cs typeface="Arial" charset="0"/>
                </a:rPr>
                <a:t>,</a:t>
              </a:r>
              <a:r>
                <a:rPr lang="en-US" sz="1000" dirty="0">
                  <a:solidFill>
                    <a:srgbClr val="000000"/>
                  </a:solidFill>
                  <a:cs typeface="Arial" charset="0"/>
                </a:rPr>
                <a:t>91, 1</a:t>
              </a:r>
              <a:r>
                <a:rPr lang="ru-RU" sz="1000" dirty="0">
                  <a:solidFill>
                    <a:srgbClr val="000000"/>
                  </a:solidFill>
                  <a:cs typeface="Arial" charset="0"/>
                </a:rPr>
                <a:t>,</a:t>
              </a:r>
              <a:r>
                <a:rPr lang="en-US" sz="1000" dirty="0">
                  <a:solidFill>
                    <a:srgbClr val="000000"/>
                  </a:solidFill>
                  <a:cs typeface="Arial" charset="0"/>
                </a:rPr>
                <a:t>80 ]</a:t>
              </a:r>
              <a:endParaRPr lang="ru-RU" sz="1000" dirty="0">
                <a:solidFill>
                  <a:srgbClr val="000000"/>
                </a:solidFill>
                <a:cs typeface="Arial" charset="0"/>
              </a:endParaRPr>
            </a:p>
          </p:txBody>
        </p:sp>
        <p:sp>
          <p:nvSpPr>
            <p:cNvPr id="24" name="Прямоугольник 23"/>
            <p:cNvSpPr/>
            <p:nvPr/>
          </p:nvSpPr>
          <p:spPr bwMode="auto">
            <a:xfrm>
              <a:off x="4427984" y="3647569"/>
              <a:ext cx="987450"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1000" dirty="0">
                  <a:solidFill>
                    <a:srgbClr val="000000"/>
                  </a:solidFill>
                  <a:cs typeface="Arial" charset="0"/>
                </a:rPr>
                <a:t>2</a:t>
              </a:r>
              <a:r>
                <a:rPr lang="ru-RU" sz="1000" dirty="0">
                  <a:solidFill>
                    <a:srgbClr val="000000"/>
                  </a:solidFill>
                  <a:cs typeface="Arial" charset="0"/>
                </a:rPr>
                <a:t>,</a:t>
              </a:r>
              <a:r>
                <a:rPr lang="en-US" sz="1000" dirty="0">
                  <a:solidFill>
                    <a:srgbClr val="000000"/>
                  </a:solidFill>
                  <a:cs typeface="Arial" charset="0"/>
                </a:rPr>
                <a:t>10 [ 1</a:t>
              </a:r>
              <a:r>
                <a:rPr lang="ru-RU" sz="1000" dirty="0">
                  <a:solidFill>
                    <a:srgbClr val="000000"/>
                  </a:solidFill>
                  <a:cs typeface="Arial" charset="0"/>
                </a:rPr>
                <a:t>,</a:t>
              </a:r>
              <a:r>
                <a:rPr lang="en-US" sz="1000" dirty="0">
                  <a:solidFill>
                    <a:srgbClr val="000000"/>
                  </a:solidFill>
                  <a:cs typeface="Arial" charset="0"/>
                </a:rPr>
                <a:t>49, 2</a:t>
              </a:r>
              <a:r>
                <a:rPr lang="ru-RU" sz="1000" dirty="0">
                  <a:solidFill>
                    <a:srgbClr val="000000"/>
                  </a:solidFill>
                  <a:cs typeface="Arial" charset="0"/>
                </a:rPr>
                <a:t>,</a:t>
              </a:r>
              <a:r>
                <a:rPr lang="en-US" sz="1000" dirty="0">
                  <a:solidFill>
                    <a:srgbClr val="000000"/>
                  </a:solidFill>
                  <a:cs typeface="Arial" charset="0"/>
                </a:rPr>
                <a:t>94 ]</a:t>
              </a:r>
              <a:endParaRPr lang="ru-RU" sz="1000" dirty="0">
                <a:solidFill>
                  <a:srgbClr val="000000"/>
                </a:solidFill>
                <a:cs typeface="Arial" charset="0"/>
              </a:endParaRPr>
            </a:p>
          </p:txBody>
        </p:sp>
        <p:sp>
          <p:nvSpPr>
            <p:cNvPr id="25" name="Прямоугольник 24"/>
            <p:cNvSpPr/>
            <p:nvPr/>
          </p:nvSpPr>
          <p:spPr bwMode="auto">
            <a:xfrm>
              <a:off x="4421421" y="4472320"/>
              <a:ext cx="987450"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1000" dirty="0">
                  <a:solidFill>
                    <a:srgbClr val="000000"/>
                  </a:solidFill>
                  <a:cs typeface="Arial" charset="0"/>
                </a:rPr>
                <a:t>1</a:t>
              </a:r>
              <a:r>
                <a:rPr lang="ru-RU" sz="1000" dirty="0">
                  <a:solidFill>
                    <a:srgbClr val="000000"/>
                  </a:solidFill>
                  <a:cs typeface="Arial" charset="0"/>
                </a:rPr>
                <a:t>,</a:t>
              </a:r>
              <a:r>
                <a:rPr lang="en-US" sz="1000" dirty="0">
                  <a:solidFill>
                    <a:srgbClr val="000000"/>
                  </a:solidFill>
                  <a:cs typeface="Arial" charset="0"/>
                </a:rPr>
                <a:t>65 [ 1</a:t>
              </a:r>
              <a:r>
                <a:rPr lang="ru-RU" sz="1000" dirty="0">
                  <a:solidFill>
                    <a:srgbClr val="000000"/>
                  </a:solidFill>
                  <a:cs typeface="Arial" charset="0"/>
                </a:rPr>
                <a:t>,</a:t>
              </a:r>
              <a:r>
                <a:rPr lang="en-US" sz="1000" dirty="0">
                  <a:solidFill>
                    <a:srgbClr val="000000"/>
                  </a:solidFill>
                  <a:cs typeface="Arial" charset="0"/>
                </a:rPr>
                <a:t>38, 1</a:t>
              </a:r>
              <a:r>
                <a:rPr lang="ru-RU" sz="1000" dirty="0">
                  <a:solidFill>
                    <a:srgbClr val="000000"/>
                  </a:solidFill>
                  <a:cs typeface="Arial" charset="0"/>
                </a:rPr>
                <a:t>,</a:t>
              </a:r>
              <a:r>
                <a:rPr lang="en-US" sz="1000" dirty="0">
                  <a:solidFill>
                    <a:srgbClr val="000000"/>
                  </a:solidFill>
                  <a:cs typeface="Arial" charset="0"/>
                </a:rPr>
                <a:t>97 ]</a:t>
              </a:r>
              <a:endParaRPr lang="ru-RU" sz="1000" dirty="0">
                <a:solidFill>
                  <a:srgbClr val="000000"/>
                </a:solidFill>
                <a:cs typeface="Arial" charset="0"/>
              </a:endParaRPr>
            </a:p>
          </p:txBody>
        </p:sp>
      </p:grpSp>
      <p:sp>
        <p:nvSpPr>
          <p:cNvPr id="13" name="Slide Number Placeholder 12"/>
          <p:cNvSpPr>
            <a:spLocks noGrp="1"/>
          </p:cNvSpPr>
          <p:nvPr>
            <p:ph type="sldNum" sz="quarter" idx="12"/>
          </p:nvPr>
        </p:nvSpPr>
        <p:spPr>
          <a:xfrm>
            <a:off x="4567339" y="12843"/>
            <a:ext cx="1332156" cy="365125"/>
          </a:xfrm>
        </p:spPr>
        <p:txBody>
          <a:bodyPr/>
          <a:lstStyle/>
          <a:p>
            <a:fld id="{A2885E78-1F86-4A3D-9EE1-B0103B1CEF15}" type="slidenum">
              <a:rPr lang="en-US" smtClean="0">
                <a:solidFill>
                  <a:srgbClr val="000000"/>
                </a:solidFill>
              </a:rPr>
              <a:pPr/>
              <a:t>53</a:t>
            </a:fld>
            <a:endParaRPr lang="en-US" dirty="0">
              <a:solidFill>
                <a:srgbClr val="000000"/>
              </a:solidFill>
            </a:endParaRPr>
          </a:p>
        </p:txBody>
      </p:sp>
      <p:sp>
        <p:nvSpPr>
          <p:cNvPr id="31" name="TextBox 30"/>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62503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16"/>
          <p:cNvSpPr txBox="1">
            <a:spLocks noChangeArrowheads="1"/>
          </p:cNvSpPr>
          <p:nvPr/>
        </p:nvSpPr>
        <p:spPr bwMode="auto">
          <a:xfrm>
            <a:off x="356922" y="6629400"/>
            <a:ext cx="42989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eaLnBrk="0" hangingPunct="0">
              <a:defRPr sz="2400">
                <a:solidFill>
                  <a:schemeClr val="tx1"/>
                </a:solidFill>
                <a:latin typeface="Arial" pitchFamily="34" charset="0"/>
                <a:cs typeface="Arial" pitchFamily="34" charset="0"/>
              </a:defRPr>
            </a:lvl1pPr>
            <a:lvl2pPr marL="228600" indent="-22860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lvl="1" eaLnBrk="1" fontAlgn="base" hangingPunct="1">
              <a:spcBef>
                <a:spcPct val="0"/>
              </a:spcBef>
              <a:spcAft>
                <a:spcPct val="0"/>
              </a:spcAft>
              <a:defRPr/>
            </a:pPr>
            <a:r>
              <a:rPr lang="en-US" altLang="de-DE" sz="900" dirty="0">
                <a:solidFill>
                  <a:schemeClr val="bg1"/>
                </a:solidFill>
              </a:rPr>
              <a:t>1. 	</a:t>
            </a:r>
            <a:r>
              <a:rPr lang="en-GB" altLang="de-DE" sz="900" dirty="0">
                <a:solidFill>
                  <a:schemeClr val="bg1"/>
                </a:solidFill>
              </a:rPr>
              <a:t> Vetel JM </a:t>
            </a:r>
            <a:r>
              <a:rPr lang="en-GB" altLang="de-DE" sz="900" i="1" dirty="0">
                <a:solidFill>
                  <a:schemeClr val="bg1"/>
                </a:solidFill>
              </a:rPr>
              <a:t>et al. </a:t>
            </a:r>
            <a:r>
              <a:rPr lang="en-GB" altLang="de-DE" sz="900" dirty="0">
                <a:solidFill>
                  <a:schemeClr val="bg1"/>
                </a:solidFill>
              </a:rPr>
              <a:t>International Journal of Clinical Medicine, 2014;5:361-375. </a:t>
            </a:r>
            <a:endParaRPr lang="en-US" altLang="de-DE" sz="900" dirty="0">
              <a:solidFill>
                <a:schemeClr val="bg1"/>
              </a:solidFill>
            </a:endParaRPr>
          </a:p>
        </p:txBody>
      </p:sp>
      <p:sp>
        <p:nvSpPr>
          <p:cNvPr id="2" name="Rectangle 1"/>
          <p:cNvSpPr/>
          <p:nvPr/>
        </p:nvSpPr>
        <p:spPr>
          <a:xfrm>
            <a:off x="609901" y="1249215"/>
            <a:ext cx="7987765" cy="276999"/>
          </a:xfrm>
          <a:prstGeom prst="rect">
            <a:avLst/>
          </a:prstGeom>
        </p:spPr>
        <p:txBody>
          <a:bodyPr wrap="square">
            <a:spAutoFit/>
          </a:bodyPr>
          <a:lstStyle/>
          <a:p>
            <a:r>
              <a:rPr lang="ru-RU" sz="1200" b="1" dirty="0">
                <a:solidFill>
                  <a:srgbClr val="000000"/>
                </a:solidFill>
                <a:latin typeface="Georgia" panose="02040502050405020303" pitchFamily="18" charset="0"/>
                <a:cs typeface="Arial" charset="0"/>
              </a:rPr>
              <a:t>Результаты</a:t>
            </a:r>
            <a:r>
              <a:rPr lang="en-GB" sz="1200" b="1" dirty="0">
                <a:solidFill>
                  <a:srgbClr val="000000"/>
                </a:solidFill>
                <a:latin typeface="Georgia" panose="02040502050405020303" pitchFamily="18" charset="0"/>
                <a:cs typeface="Arial" charset="0"/>
              </a:rPr>
              <a:t>:</a:t>
            </a:r>
            <a:r>
              <a:rPr lang="ru-RU" sz="1200" b="1" dirty="0">
                <a:solidFill>
                  <a:srgbClr val="000000"/>
                </a:solidFill>
                <a:latin typeface="Georgia" panose="02040502050405020303" pitchFamily="18" charset="0"/>
                <a:cs typeface="Arial" charset="0"/>
              </a:rPr>
              <a:t> </a:t>
            </a:r>
            <a:r>
              <a:rPr lang="ru-RU" sz="1200" dirty="0">
                <a:solidFill>
                  <a:srgbClr val="000000"/>
                </a:solidFill>
                <a:latin typeface="Georgia" panose="02040502050405020303" pitchFamily="18" charset="0"/>
                <a:cs typeface="Arial" charset="0"/>
              </a:rPr>
              <a:t>График метаанализа частоты возникновения запора </a:t>
            </a:r>
            <a:r>
              <a:rPr lang="en-GB" sz="1200" dirty="0">
                <a:solidFill>
                  <a:srgbClr val="000000"/>
                </a:solidFill>
                <a:latin typeface="Georgia" panose="02040502050405020303" pitchFamily="18" charset="0"/>
                <a:cs typeface="Arial" charset="0"/>
              </a:rPr>
              <a:t>– </a:t>
            </a:r>
            <a:r>
              <a:rPr lang="ru-RU" sz="1200" dirty="0">
                <a:solidFill>
                  <a:srgbClr val="000000"/>
                </a:solidFill>
                <a:latin typeface="Georgia" panose="02040502050405020303" pitchFamily="18" charset="0"/>
                <a:cs typeface="Arial" charset="0"/>
              </a:rPr>
              <a:t>сравнение </a:t>
            </a:r>
            <a:r>
              <a:rPr lang="ru-RU" sz="1200" dirty="0" err="1" smtClean="0">
                <a:solidFill>
                  <a:srgbClr val="000000"/>
                </a:solidFill>
                <a:latin typeface="Georgia" panose="02040502050405020303" pitchFamily="18" charset="0"/>
                <a:cs typeface="Arial" charset="0"/>
              </a:rPr>
              <a:t>рацекадотрила</a:t>
            </a:r>
            <a:r>
              <a:rPr lang="ru-RU" sz="1200" dirty="0" smtClean="0">
                <a:solidFill>
                  <a:srgbClr val="000000"/>
                </a:solidFill>
                <a:latin typeface="Georgia" panose="02040502050405020303" pitchFamily="18" charset="0"/>
                <a:cs typeface="Arial" charset="0"/>
              </a:rPr>
              <a:t>  </a:t>
            </a:r>
            <a:r>
              <a:rPr lang="ru-RU" sz="1200" dirty="0">
                <a:solidFill>
                  <a:srgbClr val="000000"/>
                </a:solidFill>
                <a:latin typeface="Georgia" panose="02040502050405020303" pitchFamily="18" charset="0"/>
                <a:cs typeface="Arial" charset="0"/>
              </a:rPr>
              <a:t>и плацебо</a:t>
            </a:r>
            <a:endParaRPr lang="en-GB" sz="1200" dirty="0">
              <a:solidFill>
                <a:srgbClr val="000000"/>
              </a:solidFill>
              <a:latin typeface="Georgia" panose="02040502050405020303" pitchFamily="18" charset="0"/>
              <a:cs typeface="Arial" charset="0"/>
            </a:endParaRPr>
          </a:p>
        </p:txBody>
      </p:sp>
      <p:pic>
        <p:nvPicPr>
          <p:cNvPr id="6" name="Picture 5"/>
          <p:cNvPicPr>
            <a:picLocks noChangeAspect="1"/>
          </p:cNvPicPr>
          <p:nvPr/>
        </p:nvPicPr>
        <p:blipFill>
          <a:blip r:embed="rId3"/>
          <a:stretch>
            <a:fillRect/>
          </a:stretch>
        </p:blipFill>
        <p:spPr>
          <a:xfrm>
            <a:off x="630117" y="1687483"/>
            <a:ext cx="4587875" cy="4271201"/>
          </a:xfrm>
          <a:prstGeom prst="rect">
            <a:avLst/>
          </a:prstGeom>
          <a:ln w="28575">
            <a:solidFill>
              <a:schemeClr val="accent1">
                <a:lumMod val="50000"/>
              </a:schemeClr>
            </a:solidFill>
          </a:ln>
        </p:spPr>
      </p:pic>
      <p:sp>
        <p:nvSpPr>
          <p:cNvPr id="12" name="Rounded Rectangle 17"/>
          <p:cNvSpPr/>
          <p:nvPr/>
        </p:nvSpPr>
        <p:spPr>
          <a:xfrm>
            <a:off x="5562600" y="2463056"/>
            <a:ext cx="2895600" cy="3149125"/>
          </a:xfrm>
          <a:prstGeom prst="roundRect">
            <a:avLst>
              <a:gd name="adj" fmla="val 7597"/>
            </a:avLst>
          </a:prstGeom>
          <a:ln/>
        </p:spPr>
        <p:style>
          <a:lnRef idx="0">
            <a:schemeClr val="accent1"/>
          </a:lnRef>
          <a:fillRef idx="3">
            <a:schemeClr val="accent1"/>
          </a:fillRef>
          <a:effectRef idx="3">
            <a:schemeClr val="accent1"/>
          </a:effectRef>
          <a:fontRef idx="minor">
            <a:schemeClr val="lt1"/>
          </a:fontRef>
        </p:style>
        <p:txBody>
          <a:bodyPr lIns="199083" tIns="164793" rIns="199083" bIns="164793" anchor="t"/>
          <a:lstStyle/>
          <a:p>
            <a:pPr fontAlgn="base">
              <a:spcBef>
                <a:spcPct val="50000"/>
              </a:spcBef>
              <a:spcAft>
                <a:spcPct val="50000"/>
              </a:spcAft>
              <a:defRPr/>
            </a:pPr>
            <a:r>
              <a:rPr lang="ru-RU" dirty="0">
                <a:solidFill>
                  <a:srgbClr val="FFFFFF"/>
                </a:solidFill>
                <a:latin typeface="Georgia" panose="02040502050405020303" pitchFamily="18" charset="0"/>
              </a:rPr>
              <a:t>Частота возникновения запора была одинаковой в группах </a:t>
            </a:r>
            <a:r>
              <a:rPr lang="ru-RU" dirty="0" err="1" smtClean="0">
                <a:solidFill>
                  <a:srgbClr val="FFFFFF"/>
                </a:solidFill>
                <a:latin typeface="Georgia" panose="02040502050405020303" pitchFamily="18" charset="0"/>
              </a:rPr>
              <a:t>рацекадотрила</a:t>
            </a:r>
            <a:r>
              <a:rPr lang="ru-RU" dirty="0" smtClean="0">
                <a:solidFill>
                  <a:srgbClr val="FFFFFF"/>
                </a:solidFill>
                <a:latin typeface="Georgia" panose="02040502050405020303" pitchFamily="18" charset="0"/>
              </a:rPr>
              <a:t> </a:t>
            </a:r>
            <a:r>
              <a:rPr lang="en-US" dirty="0" smtClean="0">
                <a:solidFill>
                  <a:srgbClr val="FFFFFF"/>
                </a:solidFill>
                <a:latin typeface="Georgia" panose="02040502050405020303" pitchFamily="18" charset="0"/>
              </a:rPr>
              <a:t> </a:t>
            </a:r>
            <a:r>
              <a:rPr lang="ru-RU" dirty="0">
                <a:solidFill>
                  <a:srgbClr val="FFFFFF"/>
                </a:solidFill>
                <a:latin typeface="Georgia" panose="02040502050405020303" pitchFamily="18" charset="0"/>
              </a:rPr>
              <a:t>и плацебо </a:t>
            </a:r>
            <a:r>
              <a:rPr lang="en-GB" dirty="0">
                <a:solidFill>
                  <a:srgbClr val="FFFFFF"/>
                </a:solidFill>
                <a:latin typeface="Georgia" panose="02040502050405020303" pitchFamily="18" charset="0"/>
              </a:rPr>
              <a:t>(</a:t>
            </a:r>
            <a:r>
              <a:rPr lang="ru-RU" dirty="0">
                <a:solidFill>
                  <a:srgbClr val="FFFFFF"/>
                </a:solidFill>
                <a:latin typeface="Georgia" panose="02040502050405020303" pitchFamily="18" charset="0"/>
              </a:rPr>
              <a:t>ОР</a:t>
            </a:r>
            <a:r>
              <a:rPr lang="en-GB" dirty="0">
                <a:solidFill>
                  <a:srgbClr val="FFFFFF"/>
                </a:solidFill>
                <a:latin typeface="Georgia" panose="02040502050405020303" pitchFamily="18" charset="0"/>
              </a:rPr>
              <a:t> = 0</a:t>
            </a:r>
            <a:r>
              <a:rPr lang="ru-RU" dirty="0">
                <a:solidFill>
                  <a:srgbClr val="FFFFFF"/>
                </a:solidFill>
                <a:latin typeface="Georgia" panose="02040502050405020303" pitchFamily="18" charset="0"/>
              </a:rPr>
              <a:t>,</a:t>
            </a:r>
            <a:r>
              <a:rPr lang="en-GB" dirty="0">
                <a:solidFill>
                  <a:srgbClr val="FFFFFF"/>
                </a:solidFill>
                <a:latin typeface="Georgia" panose="02040502050405020303" pitchFamily="18" charset="0"/>
              </a:rPr>
              <a:t>95 [0</a:t>
            </a:r>
            <a:r>
              <a:rPr lang="ru-RU" dirty="0">
                <a:solidFill>
                  <a:srgbClr val="FFFFFF"/>
                </a:solidFill>
                <a:latin typeface="Georgia" panose="02040502050405020303" pitchFamily="18" charset="0"/>
              </a:rPr>
              <a:t>,</a:t>
            </a:r>
            <a:r>
              <a:rPr lang="en-GB" dirty="0">
                <a:solidFill>
                  <a:srgbClr val="FFFFFF"/>
                </a:solidFill>
                <a:latin typeface="Georgia" panose="02040502050405020303" pitchFamily="18" charset="0"/>
              </a:rPr>
              <a:t>24 – 3</a:t>
            </a:r>
            <a:r>
              <a:rPr lang="ru-RU" dirty="0">
                <a:solidFill>
                  <a:srgbClr val="FFFFFF"/>
                </a:solidFill>
                <a:latin typeface="Georgia" panose="02040502050405020303" pitchFamily="18" charset="0"/>
              </a:rPr>
              <a:t>,</a:t>
            </a:r>
            <a:r>
              <a:rPr lang="en-GB" dirty="0">
                <a:solidFill>
                  <a:srgbClr val="FFFFFF"/>
                </a:solidFill>
                <a:latin typeface="Georgia" panose="02040502050405020303" pitchFamily="18" charset="0"/>
              </a:rPr>
              <a:t>68], p = 0</a:t>
            </a:r>
            <a:r>
              <a:rPr lang="ru-RU" dirty="0">
                <a:solidFill>
                  <a:srgbClr val="FFFFFF"/>
                </a:solidFill>
                <a:latin typeface="Georgia" panose="02040502050405020303" pitchFamily="18" charset="0"/>
              </a:rPr>
              <a:t>,</a:t>
            </a:r>
            <a:r>
              <a:rPr lang="en-GB" dirty="0">
                <a:solidFill>
                  <a:srgbClr val="FFFFFF"/>
                </a:solidFill>
                <a:latin typeface="Georgia" panose="02040502050405020303" pitchFamily="18" charset="0"/>
              </a:rPr>
              <a:t>97)</a:t>
            </a:r>
          </a:p>
          <a:p>
            <a:pPr fontAlgn="base">
              <a:spcBef>
                <a:spcPct val="50000"/>
              </a:spcBef>
              <a:spcAft>
                <a:spcPct val="50000"/>
              </a:spcAft>
              <a:defRPr/>
            </a:pPr>
            <a:endParaRPr lang="en-GB" dirty="0">
              <a:solidFill>
                <a:srgbClr val="FFFFFF"/>
              </a:solidFill>
              <a:latin typeface="Georgia" panose="02040502050405020303" pitchFamily="18" charset="0"/>
              <a:cs typeface="Arial" charset="0"/>
            </a:endParaRPr>
          </a:p>
        </p:txBody>
      </p:sp>
      <p:sp>
        <p:nvSpPr>
          <p:cNvPr id="7" name="Title 1"/>
          <p:cNvSpPr>
            <a:spLocks noGrp="1"/>
          </p:cNvSpPr>
          <p:nvPr>
            <p:ph type="title" idx="4294967295"/>
          </p:nvPr>
        </p:nvSpPr>
        <p:spPr>
          <a:xfrm>
            <a:off x="532315" y="297775"/>
            <a:ext cx="7712075" cy="927100"/>
          </a:xfrm>
        </p:spPr>
        <p:txBody>
          <a:bodyPr>
            <a:normAutofit/>
          </a:bodyPr>
          <a:lstStyle/>
          <a:p>
            <a:r>
              <a:rPr lang="ru-RU" altLang="de-DE" sz="1600" b="1" dirty="0">
                <a:solidFill>
                  <a:srgbClr val="0070C0"/>
                </a:solidFill>
                <a:latin typeface="Georgia" panose="02040502050405020303" pitchFamily="18" charset="0"/>
              </a:rPr>
              <a:t>ЭФФЕКТИВНОСТЬ РАЦЕКАДОТРИЛА ПРИ СИМПТОМАТИЧЕСКОЙ ТЕРАПИИ ОСТРОЙ ДИАРЕИ У ВЗРОСЛЫХ: СИСТЕМАТИЧЕСКИЙ ОБЗОР И МЕТААНАЛИЗ</a:t>
            </a:r>
            <a:r>
              <a:rPr lang="en-GB" altLang="de-DE" sz="1600" b="1" dirty="0">
                <a:solidFill>
                  <a:srgbClr val="0070C0"/>
                </a:solidFill>
                <a:latin typeface="Georgia" panose="02040502050405020303" pitchFamily="18" charset="0"/>
              </a:rPr>
              <a:t>: </a:t>
            </a:r>
            <a:r>
              <a:rPr lang="en-IN" altLang="de-DE" sz="1600" b="1" dirty="0">
                <a:solidFill>
                  <a:srgbClr val="0070C0"/>
                </a:solidFill>
                <a:latin typeface="Georgia" panose="02040502050405020303" pitchFamily="18" charset="0"/>
              </a:rPr>
              <a:t>Vetel </a:t>
            </a:r>
            <a:r>
              <a:rPr lang="en-IN" altLang="de-DE" sz="1600" b="1" i="1" dirty="0">
                <a:solidFill>
                  <a:srgbClr val="0070C0"/>
                </a:solidFill>
                <a:latin typeface="Georgia" panose="02040502050405020303" pitchFamily="18" charset="0"/>
              </a:rPr>
              <a:t>et al</a:t>
            </a:r>
            <a:r>
              <a:rPr lang="en-IN" altLang="de-DE" sz="1600" b="1" dirty="0">
                <a:solidFill>
                  <a:srgbClr val="0070C0"/>
                </a:solidFill>
                <a:latin typeface="Georgia" panose="02040502050405020303" pitchFamily="18" charset="0"/>
              </a:rPr>
              <a:t>. 2014</a:t>
            </a:r>
            <a:endParaRPr lang="en-GB" altLang="de-DE" sz="1600" b="1" dirty="0">
              <a:solidFill>
                <a:srgbClr val="0070C0"/>
              </a:solidFill>
              <a:latin typeface="Georgia" panose="02040502050405020303" pitchFamily="18" charset="0"/>
            </a:endParaRPr>
          </a:p>
        </p:txBody>
      </p:sp>
      <p:sp>
        <p:nvSpPr>
          <p:cNvPr id="38" name="Прямоугольник 37"/>
          <p:cNvSpPr/>
          <p:nvPr/>
        </p:nvSpPr>
        <p:spPr bwMode="auto">
          <a:xfrm>
            <a:off x="684293" y="4639828"/>
            <a:ext cx="1196180" cy="469025"/>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spcBef>
                <a:spcPct val="50000"/>
              </a:spcBef>
              <a:spcAft>
                <a:spcPct val="50000"/>
              </a:spcAft>
            </a:pPr>
            <a:endParaRPr lang="ru-RU" sz="1000" dirty="0">
              <a:solidFill>
                <a:srgbClr val="000000"/>
              </a:solidFill>
              <a:cs typeface="Arial" charset="0"/>
            </a:endParaRPr>
          </a:p>
        </p:txBody>
      </p:sp>
      <p:sp>
        <p:nvSpPr>
          <p:cNvPr id="39" name="Прямоугольник 38"/>
          <p:cNvSpPr/>
          <p:nvPr/>
        </p:nvSpPr>
        <p:spPr bwMode="auto">
          <a:xfrm>
            <a:off x="684293" y="2297792"/>
            <a:ext cx="2267376" cy="2067312"/>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spcBef>
                <a:spcPct val="50000"/>
              </a:spcBef>
              <a:spcAft>
                <a:spcPct val="50000"/>
              </a:spcAft>
            </a:pPr>
            <a:endParaRPr lang="ru-RU" sz="1000" dirty="0">
              <a:solidFill>
                <a:srgbClr val="000000"/>
              </a:solidFill>
              <a:cs typeface="Arial" charset="0"/>
            </a:endParaRPr>
          </a:p>
        </p:txBody>
      </p:sp>
      <p:sp>
        <p:nvSpPr>
          <p:cNvPr id="40" name="Прямоугольник 39"/>
          <p:cNvSpPr/>
          <p:nvPr/>
        </p:nvSpPr>
        <p:spPr bwMode="auto">
          <a:xfrm>
            <a:off x="1498407" y="1700399"/>
            <a:ext cx="2374661" cy="288441"/>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spcBef>
                <a:spcPct val="50000"/>
              </a:spcBef>
              <a:spcAft>
                <a:spcPct val="50000"/>
              </a:spcAft>
            </a:pPr>
            <a:endParaRPr lang="ru-RU" sz="1000" dirty="0">
              <a:solidFill>
                <a:srgbClr val="000000"/>
              </a:solidFill>
              <a:cs typeface="Arial" charset="0"/>
            </a:endParaRPr>
          </a:p>
        </p:txBody>
      </p:sp>
      <p:sp>
        <p:nvSpPr>
          <p:cNvPr id="41" name="Прямоугольник 40"/>
          <p:cNvSpPr/>
          <p:nvPr/>
        </p:nvSpPr>
        <p:spPr bwMode="auto">
          <a:xfrm>
            <a:off x="4094943" y="2390398"/>
            <a:ext cx="1017683" cy="1974706"/>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spcBef>
                <a:spcPct val="50000"/>
              </a:spcBef>
              <a:spcAft>
                <a:spcPct val="50000"/>
              </a:spcAft>
            </a:pPr>
            <a:endParaRPr lang="ru-RU" sz="1000" dirty="0">
              <a:solidFill>
                <a:srgbClr val="000000"/>
              </a:solidFill>
              <a:cs typeface="Arial" charset="0"/>
            </a:endParaRPr>
          </a:p>
        </p:txBody>
      </p:sp>
      <p:sp>
        <p:nvSpPr>
          <p:cNvPr id="42" name="Прямоугольник 41"/>
          <p:cNvSpPr/>
          <p:nvPr/>
        </p:nvSpPr>
        <p:spPr bwMode="auto">
          <a:xfrm>
            <a:off x="2644234" y="5549110"/>
            <a:ext cx="2060360" cy="400170"/>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spcBef>
                <a:spcPct val="50000"/>
              </a:spcBef>
              <a:spcAft>
                <a:spcPct val="50000"/>
              </a:spcAft>
            </a:pPr>
            <a:endParaRPr lang="ru-RU" sz="1000" dirty="0">
              <a:solidFill>
                <a:srgbClr val="000000"/>
              </a:solidFill>
              <a:cs typeface="Arial" charset="0"/>
            </a:endParaRPr>
          </a:p>
        </p:txBody>
      </p:sp>
      <p:sp>
        <p:nvSpPr>
          <p:cNvPr id="43" name="Прямоугольник 42"/>
          <p:cNvSpPr/>
          <p:nvPr/>
        </p:nvSpPr>
        <p:spPr bwMode="auto">
          <a:xfrm>
            <a:off x="3864382" y="4607315"/>
            <a:ext cx="1248244" cy="400170"/>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spcBef>
                <a:spcPct val="50000"/>
              </a:spcBef>
              <a:spcAft>
                <a:spcPct val="50000"/>
              </a:spcAft>
            </a:pPr>
            <a:endParaRPr lang="ru-RU" sz="1000" dirty="0">
              <a:solidFill>
                <a:srgbClr val="000000"/>
              </a:solidFill>
              <a:cs typeface="Arial" charset="0"/>
            </a:endParaRPr>
          </a:p>
        </p:txBody>
      </p:sp>
      <p:grpSp>
        <p:nvGrpSpPr>
          <p:cNvPr id="8" name="Группа 7"/>
          <p:cNvGrpSpPr/>
          <p:nvPr/>
        </p:nvGrpSpPr>
        <p:grpSpPr>
          <a:xfrm>
            <a:off x="728344" y="1686119"/>
            <a:ext cx="4384282" cy="4248409"/>
            <a:chOff x="568393" y="1292217"/>
            <a:chExt cx="4384282" cy="4248409"/>
          </a:xfrm>
        </p:grpSpPr>
        <p:sp>
          <p:nvSpPr>
            <p:cNvPr id="9" name="Прямоугольник 8"/>
            <p:cNvSpPr/>
            <p:nvPr/>
          </p:nvSpPr>
          <p:spPr bwMode="auto">
            <a:xfrm>
              <a:off x="577439" y="2069154"/>
              <a:ext cx="391133" cy="138499"/>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870" dirty="0">
                  <a:solidFill>
                    <a:srgbClr val="000000"/>
                  </a:solidFill>
                  <a:cs typeface="Arial" charset="0"/>
                </a:rPr>
                <a:t>Vetel91</a:t>
              </a:r>
              <a:endParaRPr lang="ru-RU" sz="870" dirty="0">
                <a:solidFill>
                  <a:srgbClr val="000000"/>
                </a:solidFill>
                <a:cs typeface="Arial" charset="0"/>
              </a:endParaRPr>
            </a:p>
          </p:txBody>
        </p:sp>
        <p:sp>
          <p:nvSpPr>
            <p:cNvPr id="10" name="Прямоугольник 9"/>
            <p:cNvSpPr/>
            <p:nvPr/>
          </p:nvSpPr>
          <p:spPr bwMode="auto">
            <a:xfrm>
              <a:off x="577439" y="2459809"/>
              <a:ext cx="532197" cy="138499"/>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870" dirty="0">
                  <a:solidFill>
                    <a:srgbClr val="000000"/>
                  </a:solidFill>
                  <a:cs typeface="Arial" charset="0"/>
                </a:rPr>
                <a:t>Baumer92</a:t>
              </a:r>
              <a:endParaRPr lang="ru-RU" sz="870" dirty="0">
                <a:solidFill>
                  <a:srgbClr val="000000"/>
                </a:solidFill>
                <a:cs typeface="Arial" charset="0"/>
              </a:endParaRPr>
            </a:p>
          </p:txBody>
        </p:sp>
        <p:sp>
          <p:nvSpPr>
            <p:cNvPr id="11" name="Прямоугольник 10"/>
            <p:cNvSpPr/>
            <p:nvPr/>
          </p:nvSpPr>
          <p:spPr bwMode="auto">
            <a:xfrm>
              <a:off x="577439" y="2857766"/>
              <a:ext cx="493725" cy="138499"/>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870" dirty="0">
                  <a:solidFill>
                    <a:srgbClr val="000000"/>
                  </a:solidFill>
                  <a:cs typeface="Arial" charset="0"/>
                </a:rPr>
                <a:t>Hamza99</a:t>
              </a:r>
              <a:endParaRPr lang="ru-RU" sz="870" dirty="0">
                <a:solidFill>
                  <a:srgbClr val="000000"/>
                </a:solidFill>
                <a:cs typeface="Arial" charset="0"/>
              </a:endParaRPr>
            </a:p>
          </p:txBody>
        </p:sp>
        <p:sp>
          <p:nvSpPr>
            <p:cNvPr id="13" name="Прямоугольник 12"/>
            <p:cNvSpPr/>
            <p:nvPr/>
          </p:nvSpPr>
          <p:spPr bwMode="auto">
            <a:xfrm>
              <a:off x="568393" y="3235310"/>
              <a:ext cx="512961" cy="138499"/>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870" dirty="0">
                  <a:solidFill>
                    <a:srgbClr val="000000"/>
                  </a:solidFill>
                  <a:cs typeface="Arial" charset="0"/>
                </a:rPr>
                <a:t>Moraes01</a:t>
              </a:r>
              <a:endParaRPr lang="ru-RU" sz="870" dirty="0">
                <a:solidFill>
                  <a:srgbClr val="000000"/>
                </a:solidFill>
                <a:cs typeface="Arial" charset="0"/>
              </a:endParaRPr>
            </a:p>
          </p:txBody>
        </p:sp>
        <p:sp>
          <p:nvSpPr>
            <p:cNvPr id="14" name="Прямоугольник 13"/>
            <p:cNvSpPr/>
            <p:nvPr/>
          </p:nvSpPr>
          <p:spPr bwMode="auto">
            <a:xfrm>
              <a:off x="577439" y="3627376"/>
              <a:ext cx="429605" cy="138499"/>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870" dirty="0">
                  <a:solidFill>
                    <a:srgbClr val="000000"/>
                  </a:solidFill>
                  <a:cs typeface="Arial" charset="0"/>
                </a:rPr>
                <a:t>Coffin07</a:t>
              </a:r>
              <a:endParaRPr lang="ru-RU" sz="870" dirty="0">
                <a:solidFill>
                  <a:srgbClr val="000000"/>
                </a:solidFill>
                <a:cs typeface="Arial" charset="0"/>
              </a:endParaRPr>
            </a:p>
          </p:txBody>
        </p:sp>
        <p:sp>
          <p:nvSpPr>
            <p:cNvPr id="15" name="Прямоугольник 14"/>
            <p:cNvSpPr/>
            <p:nvPr/>
          </p:nvSpPr>
          <p:spPr bwMode="auto">
            <a:xfrm>
              <a:off x="577439" y="4344248"/>
              <a:ext cx="1269578" cy="276999"/>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r>
                <a:rPr lang="ru-RU" sz="900" dirty="0">
                  <a:solidFill>
                    <a:srgbClr val="000000"/>
                  </a:solidFill>
                  <a:cs typeface="Arial" charset="0"/>
                </a:rPr>
                <a:t>Модель со случайными</a:t>
              </a:r>
            </a:p>
            <a:p>
              <a:pPr fontAlgn="base"/>
              <a:r>
                <a:rPr lang="ru-RU" sz="900" dirty="0">
                  <a:solidFill>
                    <a:srgbClr val="000000"/>
                  </a:solidFill>
                  <a:cs typeface="Arial" charset="0"/>
                </a:rPr>
                <a:t> эффектами </a:t>
              </a:r>
            </a:p>
          </p:txBody>
        </p:sp>
        <p:sp>
          <p:nvSpPr>
            <p:cNvPr id="16" name="Прямоугольник 15"/>
            <p:cNvSpPr/>
            <p:nvPr/>
          </p:nvSpPr>
          <p:spPr bwMode="auto">
            <a:xfrm>
              <a:off x="2952896" y="5394432"/>
              <a:ext cx="1065997" cy="146194"/>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ru-RU" sz="950" dirty="0">
                  <a:solidFill>
                    <a:srgbClr val="000000"/>
                  </a:solidFill>
                  <a:cs typeface="Arial" charset="0"/>
                </a:rPr>
                <a:t>Отношение рисков</a:t>
              </a:r>
            </a:p>
          </p:txBody>
        </p:sp>
        <p:sp>
          <p:nvSpPr>
            <p:cNvPr id="17" name="Прямоугольник 16"/>
            <p:cNvSpPr/>
            <p:nvPr/>
          </p:nvSpPr>
          <p:spPr bwMode="auto">
            <a:xfrm>
              <a:off x="2915183" y="5193623"/>
              <a:ext cx="224421" cy="138499"/>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900" dirty="0">
                  <a:solidFill>
                    <a:srgbClr val="000000"/>
                  </a:solidFill>
                  <a:cs typeface="Arial" charset="0"/>
                </a:rPr>
                <a:t>0</a:t>
              </a:r>
              <a:r>
                <a:rPr lang="ru-RU" sz="900" dirty="0">
                  <a:solidFill>
                    <a:srgbClr val="000000"/>
                  </a:solidFill>
                  <a:cs typeface="Arial" charset="0"/>
                </a:rPr>
                <a:t>,</a:t>
              </a:r>
              <a:r>
                <a:rPr lang="en-US" sz="900" dirty="0">
                  <a:solidFill>
                    <a:srgbClr val="000000"/>
                  </a:solidFill>
                  <a:cs typeface="Arial" charset="0"/>
                </a:rPr>
                <a:t>00</a:t>
              </a:r>
              <a:endParaRPr lang="ru-RU" sz="900" dirty="0">
                <a:solidFill>
                  <a:srgbClr val="000000"/>
                </a:solidFill>
                <a:cs typeface="Arial" charset="0"/>
              </a:endParaRPr>
            </a:p>
          </p:txBody>
        </p:sp>
        <p:sp>
          <p:nvSpPr>
            <p:cNvPr id="20" name="Прямоугольник 19"/>
            <p:cNvSpPr/>
            <p:nvPr/>
          </p:nvSpPr>
          <p:spPr bwMode="auto">
            <a:xfrm>
              <a:off x="3290042" y="5186732"/>
              <a:ext cx="224421" cy="138499"/>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900" dirty="0">
                  <a:solidFill>
                    <a:srgbClr val="000000"/>
                  </a:solidFill>
                  <a:cs typeface="Arial" charset="0"/>
                </a:rPr>
                <a:t>3</a:t>
              </a:r>
              <a:r>
                <a:rPr lang="ru-RU" sz="900" dirty="0">
                  <a:solidFill>
                    <a:srgbClr val="000000"/>
                  </a:solidFill>
                  <a:cs typeface="Arial" charset="0"/>
                </a:rPr>
                <a:t>,</a:t>
              </a:r>
              <a:r>
                <a:rPr lang="en-US" sz="900" dirty="0">
                  <a:solidFill>
                    <a:srgbClr val="000000"/>
                  </a:solidFill>
                  <a:cs typeface="Arial" charset="0"/>
                </a:rPr>
                <a:t>00</a:t>
              </a:r>
              <a:endParaRPr lang="ru-RU" sz="900" dirty="0">
                <a:solidFill>
                  <a:srgbClr val="000000"/>
                </a:solidFill>
                <a:cs typeface="Arial" charset="0"/>
              </a:endParaRPr>
            </a:p>
          </p:txBody>
        </p:sp>
        <p:sp>
          <p:nvSpPr>
            <p:cNvPr id="21" name="Прямоугольник 20"/>
            <p:cNvSpPr/>
            <p:nvPr/>
          </p:nvSpPr>
          <p:spPr bwMode="auto">
            <a:xfrm>
              <a:off x="3967100" y="2069929"/>
              <a:ext cx="977832" cy="141577"/>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920" dirty="0">
                  <a:solidFill>
                    <a:srgbClr val="000000"/>
                  </a:solidFill>
                  <a:cs typeface="Arial" charset="0"/>
                </a:rPr>
                <a:t>0</a:t>
              </a:r>
              <a:r>
                <a:rPr lang="ru-RU" sz="920" dirty="0">
                  <a:solidFill>
                    <a:srgbClr val="000000"/>
                  </a:solidFill>
                  <a:cs typeface="Arial" charset="0"/>
                </a:rPr>
                <a:t>,</a:t>
              </a:r>
              <a:r>
                <a:rPr lang="en-US" sz="920" dirty="0">
                  <a:solidFill>
                    <a:srgbClr val="000000"/>
                  </a:solidFill>
                  <a:cs typeface="Arial" charset="0"/>
                </a:rPr>
                <a:t>32 [ 0</a:t>
              </a:r>
              <a:r>
                <a:rPr lang="ru-RU" sz="920" dirty="0">
                  <a:solidFill>
                    <a:srgbClr val="000000"/>
                  </a:solidFill>
                  <a:cs typeface="Arial" charset="0"/>
                </a:rPr>
                <a:t>,</a:t>
              </a:r>
              <a:r>
                <a:rPr lang="en-US" sz="920" dirty="0">
                  <a:solidFill>
                    <a:srgbClr val="000000"/>
                  </a:solidFill>
                  <a:cs typeface="Arial" charset="0"/>
                </a:rPr>
                <a:t>01, 15</a:t>
              </a:r>
              <a:r>
                <a:rPr lang="ru-RU" sz="920" dirty="0">
                  <a:solidFill>
                    <a:srgbClr val="000000"/>
                  </a:solidFill>
                  <a:cs typeface="Arial" charset="0"/>
                </a:rPr>
                <a:t>,</a:t>
              </a:r>
              <a:r>
                <a:rPr lang="en-US" sz="920" dirty="0">
                  <a:solidFill>
                    <a:srgbClr val="000000"/>
                  </a:solidFill>
                  <a:cs typeface="Arial" charset="0"/>
                </a:rPr>
                <a:t>74 ]</a:t>
              </a:r>
              <a:endParaRPr lang="ru-RU" sz="920" dirty="0">
                <a:solidFill>
                  <a:srgbClr val="000000"/>
                </a:solidFill>
                <a:cs typeface="Arial" charset="0"/>
              </a:endParaRPr>
            </a:p>
          </p:txBody>
        </p:sp>
        <p:sp>
          <p:nvSpPr>
            <p:cNvPr id="22" name="Прямоугольник 21"/>
            <p:cNvSpPr/>
            <p:nvPr/>
          </p:nvSpPr>
          <p:spPr bwMode="auto">
            <a:xfrm>
              <a:off x="3967100" y="2459809"/>
              <a:ext cx="977832" cy="141577"/>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920" dirty="0">
                  <a:solidFill>
                    <a:srgbClr val="000000"/>
                  </a:solidFill>
                  <a:cs typeface="Arial" charset="0"/>
                </a:rPr>
                <a:t>2</a:t>
              </a:r>
              <a:r>
                <a:rPr lang="ru-RU" sz="920" dirty="0">
                  <a:solidFill>
                    <a:srgbClr val="000000"/>
                  </a:solidFill>
                  <a:cs typeface="Arial" charset="0"/>
                </a:rPr>
                <a:t>,</a:t>
              </a:r>
              <a:r>
                <a:rPr lang="en-US" sz="920" dirty="0">
                  <a:solidFill>
                    <a:srgbClr val="000000"/>
                  </a:solidFill>
                  <a:cs typeface="Arial" charset="0"/>
                </a:rPr>
                <a:t>08 [ 0</a:t>
              </a:r>
              <a:r>
                <a:rPr lang="ru-RU" sz="920" dirty="0">
                  <a:solidFill>
                    <a:srgbClr val="000000"/>
                  </a:solidFill>
                  <a:cs typeface="Arial" charset="0"/>
                </a:rPr>
                <a:t>,</a:t>
              </a:r>
              <a:r>
                <a:rPr lang="en-US" sz="920" dirty="0">
                  <a:solidFill>
                    <a:srgbClr val="000000"/>
                  </a:solidFill>
                  <a:cs typeface="Arial" charset="0"/>
                </a:rPr>
                <a:t>39, 11</a:t>
              </a:r>
              <a:r>
                <a:rPr lang="ru-RU" sz="920" dirty="0">
                  <a:solidFill>
                    <a:srgbClr val="000000"/>
                  </a:solidFill>
                  <a:cs typeface="Arial" charset="0"/>
                </a:rPr>
                <a:t>,</a:t>
              </a:r>
              <a:r>
                <a:rPr lang="en-US" sz="920" dirty="0">
                  <a:solidFill>
                    <a:srgbClr val="000000"/>
                  </a:solidFill>
                  <a:cs typeface="Arial" charset="0"/>
                </a:rPr>
                <a:t>11 ]</a:t>
              </a:r>
              <a:endParaRPr lang="ru-RU" sz="920" dirty="0">
                <a:solidFill>
                  <a:srgbClr val="000000"/>
                </a:solidFill>
                <a:cs typeface="Arial" charset="0"/>
              </a:endParaRPr>
            </a:p>
          </p:txBody>
        </p:sp>
        <p:sp>
          <p:nvSpPr>
            <p:cNvPr id="23" name="Прямоугольник 22"/>
            <p:cNvSpPr/>
            <p:nvPr/>
          </p:nvSpPr>
          <p:spPr bwMode="auto">
            <a:xfrm>
              <a:off x="3974843" y="2852166"/>
              <a:ext cx="977832" cy="141577"/>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920" dirty="0">
                  <a:solidFill>
                    <a:srgbClr val="000000"/>
                  </a:solidFill>
                  <a:cs typeface="Arial" charset="0"/>
                </a:rPr>
                <a:t>1</a:t>
              </a:r>
              <a:r>
                <a:rPr lang="ru-RU" sz="920" dirty="0">
                  <a:solidFill>
                    <a:srgbClr val="000000"/>
                  </a:solidFill>
                  <a:cs typeface="Arial" charset="0"/>
                </a:rPr>
                <a:t>,</a:t>
              </a:r>
              <a:r>
                <a:rPr lang="en-US" sz="920" dirty="0">
                  <a:solidFill>
                    <a:srgbClr val="000000"/>
                  </a:solidFill>
                  <a:cs typeface="Arial" charset="0"/>
                </a:rPr>
                <a:t>18 [ 0</a:t>
              </a:r>
              <a:r>
                <a:rPr lang="ru-RU" sz="920" dirty="0">
                  <a:solidFill>
                    <a:srgbClr val="000000"/>
                  </a:solidFill>
                  <a:cs typeface="Arial" charset="0"/>
                </a:rPr>
                <a:t>,</a:t>
              </a:r>
              <a:r>
                <a:rPr lang="en-US" sz="920" dirty="0">
                  <a:solidFill>
                    <a:srgbClr val="000000"/>
                  </a:solidFill>
                  <a:cs typeface="Arial" charset="0"/>
                </a:rPr>
                <a:t>02, 57</a:t>
              </a:r>
              <a:r>
                <a:rPr lang="ru-RU" sz="920" dirty="0">
                  <a:solidFill>
                    <a:srgbClr val="000000"/>
                  </a:solidFill>
                  <a:cs typeface="Arial" charset="0"/>
                </a:rPr>
                <a:t>,</a:t>
              </a:r>
              <a:r>
                <a:rPr lang="en-US" sz="920" dirty="0">
                  <a:solidFill>
                    <a:srgbClr val="000000"/>
                  </a:solidFill>
                  <a:cs typeface="Arial" charset="0"/>
                </a:rPr>
                <a:t>94 ]</a:t>
              </a:r>
              <a:endParaRPr lang="ru-RU" sz="920" dirty="0">
                <a:solidFill>
                  <a:srgbClr val="000000"/>
                </a:solidFill>
                <a:cs typeface="Arial" charset="0"/>
              </a:endParaRPr>
            </a:p>
          </p:txBody>
        </p:sp>
        <p:sp>
          <p:nvSpPr>
            <p:cNvPr id="24" name="Прямоугольник 23"/>
            <p:cNvSpPr/>
            <p:nvPr/>
          </p:nvSpPr>
          <p:spPr bwMode="auto">
            <a:xfrm>
              <a:off x="3973173" y="3235310"/>
              <a:ext cx="977832" cy="141577"/>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920" dirty="0">
                  <a:solidFill>
                    <a:srgbClr val="000000"/>
                  </a:solidFill>
                  <a:cs typeface="Arial" charset="0"/>
                </a:rPr>
                <a:t>0</a:t>
              </a:r>
              <a:r>
                <a:rPr lang="ru-RU" sz="920" dirty="0">
                  <a:solidFill>
                    <a:srgbClr val="000000"/>
                  </a:solidFill>
                  <a:cs typeface="Arial" charset="0"/>
                </a:rPr>
                <a:t>,</a:t>
              </a:r>
              <a:r>
                <a:rPr lang="en-US" sz="920" dirty="0">
                  <a:solidFill>
                    <a:srgbClr val="000000"/>
                  </a:solidFill>
                  <a:cs typeface="Arial" charset="0"/>
                </a:rPr>
                <a:t>95 [ 0</a:t>
              </a:r>
              <a:r>
                <a:rPr lang="ru-RU" sz="920" dirty="0">
                  <a:solidFill>
                    <a:srgbClr val="000000"/>
                  </a:solidFill>
                  <a:cs typeface="Arial" charset="0"/>
                </a:rPr>
                <a:t>,</a:t>
              </a:r>
              <a:r>
                <a:rPr lang="en-US" sz="920" dirty="0">
                  <a:solidFill>
                    <a:srgbClr val="000000"/>
                  </a:solidFill>
                  <a:cs typeface="Arial" charset="0"/>
                </a:rPr>
                <a:t>02, 47</a:t>
              </a:r>
              <a:r>
                <a:rPr lang="ru-RU" sz="920" dirty="0">
                  <a:solidFill>
                    <a:srgbClr val="000000"/>
                  </a:solidFill>
                  <a:cs typeface="Arial" charset="0"/>
                </a:rPr>
                <a:t>,</a:t>
              </a:r>
              <a:r>
                <a:rPr lang="en-US" sz="920" dirty="0">
                  <a:solidFill>
                    <a:srgbClr val="000000"/>
                  </a:solidFill>
                  <a:cs typeface="Arial" charset="0"/>
                </a:rPr>
                <a:t>74 ]</a:t>
              </a:r>
              <a:endParaRPr lang="ru-RU" sz="920" dirty="0">
                <a:solidFill>
                  <a:srgbClr val="000000"/>
                </a:solidFill>
                <a:cs typeface="Arial" charset="0"/>
              </a:endParaRPr>
            </a:p>
          </p:txBody>
        </p:sp>
        <p:sp>
          <p:nvSpPr>
            <p:cNvPr id="25" name="Прямоугольник 24"/>
            <p:cNvSpPr/>
            <p:nvPr/>
          </p:nvSpPr>
          <p:spPr bwMode="auto">
            <a:xfrm>
              <a:off x="4016878" y="3627376"/>
              <a:ext cx="912109" cy="141577"/>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920" dirty="0">
                  <a:solidFill>
                    <a:srgbClr val="000000"/>
                  </a:solidFill>
                  <a:cs typeface="Arial" charset="0"/>
                </a:rPr>
                <a:t>0</a:t>
              </a:r>
              <a:r>
                <a:rPr lang="ru-RU" sz="920" dirty="0">
                  <a:solidFill>
                    <a:srgbClr val="000000"/>
                  </a:solidFill>
                  <a:cs typeface="Arial" charset="0"/>
                </a:rPr>
                <a:t>,</a:t>
              </a:r>
              <a:r>
                <a:rPr lang="en-US" sz="920" dirty="0">
                  <a:solidFill>
                    <a:srgbClr val="000000"/>
                  </a:solidFill>
                  <a:cs typeface="Arial" charset="0"/>
                </a:rPr>
                <a:t>20 [ 0</a:t>
              </a:r>
              <a:r>
                <a:rPr lang="ru-RU" sz="920" dirty="0">
                  <a:solidFill>
                    <a:srgbClr val="000000"/>
                  </a:solidFill>
                  <a:cs typeface="Arial" charset="0"/>
                </a:rPr>
                <a:t>,</a:t>
              </a:r>
              <a:r>
                <a:rPr lang="en-US" sz="920" dirty="0">
                  <a:solidFill>
                    <a:srgbClr val="000000"/>
                  </a:solidFill>
                  <a:cs typeface="Arial" charset="0"/>
                </a:rPr>
                <a:t>01, 4</a:t>
              </a:r>
              <a:r>
                <a:rPr lang="ru-RU" sz="920" dirty="0">
                  <a:solidFill>
                    <a:srgbClr val="000000"/>
                  </a:solidFill>
                  <a:cs typeface="Arial" charset="0"/>
                </a:rPr>
                <a:t>,</a:t>
              </a:r>
              <a:r>
                <a:rPr lang="en-US" sz="920" dirty="0">
                  <a:solidFill>
                    <a:srgbClr val="000000"/>
                  </a:solidFill>
                  <a:cs typeface="Arial" charset="0"/>
                </a:rPr>
                <a:t>15 ]</a:t>
              </a:r>
              <a:endParaRPr lang="ru-RU" sz="920" dirty="0">
                <a:solidFill>
                  <a:srgbClr val="000000"/>
                </a:solidFill>
                <a:cs typeface="Arial" charset="0"/>
              </a:endParaRPr>
            </a:p>
          </p:txBody>
        </p:sp>
        <p:sp>
          <p:nvSpPr>
            <p:cNvPr id="27" name="Прямоугольник 26"/>
            <p:cNvSpPr/>
            <p:nvPr/>
          </p:nvSpPr>
          <p:spPr bwMode="auto">
            <a:xfrm>
              <a:off x="3713117" y="5186732"/>
              <a:ext cx="224421" cy="138499"/>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900" dirty="0">
                  <a:solidFill>
                    <a:srgbClr val="000000"/>
                  </a:solidFill>
                  <a:cs typeface="Arial" charset="0"/>
                </a:rPr>
                <a:t>6</a:t>
              </a:r>
              <a:r>
                <a:rPr lang="ru-RU" sz="900" dirty="0">
                  <a:solidFill>
                    <a:srgbClr val="000000"/>
                  </a:solidFill>
                  <a:cs typeface="Arial" charset="0"/>
                </a:rPr>
                <a:t>,</a:t>
              </a:r>
              <a:r>
                <a:rPr lang="en-US" sz="900" dirty="0">
                  <a:solidFill>
                    <a:srgbClr val="000000"/>
                  </a:solidFill>
                  <a:cs typeface="Arial" charset="0"/>
                </a:rPr>
                <a:t>00</a:t>
              </a:r>
              <a:endParaRPr lang="ru-RU" sz="900" dirty="0">
                <a:solidFill>
                  <a:srgbClr val="000000"/>
                </a:solidFill>
                <a:cs typeface="Arial" charset="0"/>
              </a:endParaRPr>
            </a:p>
          </p:txBody>
        </p:sp>
        <p:sp>
          <p:nvSpPr>
            <p:cNvPr id="28" name="Прямоугольник 27"/>
            <p:cNvSpPr/>
            <p:nvPr/>
          </p:nvSpPr>
          <p:spPr bwMode="auto">
            <a:xfrm>
              <a:off x="1462437" y="1292217"/>
              <a:ext cx="258084"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1000" dirty="0">
                  <a:solidFill>
                    <a:srgbClr val="000000"/>
                  </a:solidFill>
                  <a:cs typeface="Arial" charset="0"/>
                </a:rPr>
                <a:t>k(rc)</a:t>
              </a:r>
              <a:endParaRPr lang="ru-RU" sz="1000" dirty="0">
                <a:solidFill>
                  <a:srgbClr val="000000"/>
                </a:solidFill>
                <a:cs typeface="Arial" charset="0"/>
              </a:endParaRPr>
            </a:p>
          </p:txBody>
        </p:sp>
        <p:sp>
          <p:nvSpPr>
            <p:cNvPr id="29" name="Прямоугольник 28"/>
            <p:cNvSpPr/>
            <p:nvPr/>
          </p:nvSpPr>
          <p:spPr bwMode="auto">
            <a:xfrm>
              <a:off x="1801780" y="1293581"/>
              <a:ext cx="264496"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1000" dirty="0">
                  <a:solidFill>
                    <a:srgbClr val="000000"/>
                  </a:solidFill>
                  <a:cs typeface="Arial" charset="0"/>
                </a:rPr>
                <a:t>n(rc)</a:t>
              </a:r>
              <a:endParaRPr lang="ru-RU" sz="1000" dirty="0">
                <a:solidFill>
                  <a:srgbClr val="000000"/>
                </a:solidFill>
                <a:cs typeface="Arial" charset="0"/>
              </a:endParaRPr>
            </a:p>
          </p:txBody>
        </p:sp>
        <p:sp>
          <p:nvSpPr>
            <p:cNvPr id="30" name="Прямоугольник 29"/>
            <p:cNvSpPr/>
            <p:nvPr/>
          </p:nvSpPr>
          <p:spPr bwMode="auto">
            <a:xfrm>
              <a:off x="2176543" y="1292217"/>
              <a:ext cx="250068"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1000" dirty="0">
                  <a:solidFill>
                    <a:srgbClr val="000000"/>
                  </a:solidFill>
                  <a:cs typeface="Arial" charset="0"/>
                </a:rPr>
                <a:t>k(pl)</a:t>
              </a:r>
              <a:endParaRPr lang="ru-RU" sz="1000" dirty="0">
                <a:solidFill>
                  <a:srgbClr val="000000"/>
                </a:solidFill>
                <a:cs typeface="Arial" charset="0"/>
              </a:endParaRPr>
            </a:p>
          </p:txBody>
        </p:sp>
        <p:sp>
          <p:nvSpPr>
            <p:cNvPr id="31" name="Прямоугольник 30"/>
            <p:cNvSpPr/>
            <p:nvPr/>
          </p:nvSpPr>
          <p:spPr bwMode="auto">
            <a:xfrm>
              <a:off x="2535238" y="1293581"/>
              <a:ext cx="256480"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1000" dirty="0">
                  <a:solidFill>
                    <a:srgbClr val="000000"/>
                  </a:solidFill>
                  <a:cs typeface="Arial" charset="0"/>
                </a:rPr>
                <a:t>n(pl)</a:t>
              </a:r>
              <a:endParaRPr lang="ru-RU" sz="1000" dirty="0">
                <a:solidFill>
                  <a:srgbClr val="000000"/>
                </a:solidFill>
                <a:cs typeface="Arial" charset="0"/>
              </a:endParaRPr>
            </a:p>
          </p:txBody>
        </p:sp>
        <p:sp>
          <p:nvSpPr>
            <p:cNvPr id="26" name="Прямоугольник 25"/>
            <p:cNvSpPr/>
            <p:nvPr/>
          </p:nvSpPr>
          <p:spPr bwMode="auto">
            <a:xfrm>
              <a:off x="4016076" y="4409651"/>
              <a:ext cx="912109" cy="141577"/>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920" dirty="0">
                  <a:solidFill>
                    <a:srgbClr val="000000"/>
                  </a:solidFill>
                  <a:cs typeface="Arial" charset="0"/>
                </a:rPr>
                <a:t>0</a:t>
              </a:r>
              <a:r>
                <a:rPr lang="ru-RU" sz="920" dirty="0">
                  <a:solidFill>
                    <a:srgbClr val="000000"/>
                  </a:solidFill>
                  <a:cs typeface="Arial" charset="0"/>
                </a:rPr>
                <a:t>,</a:t>
              </a:r>
              <a:r>
                <a:rPr lang="en-US" sz="920" dirty="0">
                  <a:solidFill>
                    <a:srgbClr val="000000"/>
                  </a:solidFill>
                  <a:cs typeface="Arial" charset="0"/>
                </a:rPr>
                <a:t>95 [ 0</a:t>
              </a:r>
              <a:r>
                <a:rPr lang="ru-RU" sz="920" dirty="0">
                  <a:solidFill>
                    <a:srgbClr val="000000"/>
                  </a:solidFill>
                  <a:cs typeface="Arial" charset="0"/>
                </a:rPr>
                <a:t>,</a:t>
              </a:r>
              <a:r>
                <a:rPr lang="en-US" sz="920" dirty="0">
                  <a:solidFill>
                    <a:srgbClr val="000000"/>
                  </a:solidFill>
                  <a:cs typeface="Arial" charset="0"/>
                </a:rPr>
                <a:t>24, 3</a:t>
              </a:r>
              <a:r>
                <a:rPr lang="ru-RU" sz="920" dirty="0">
                  <a:solidFill>
                    <a:srgbClr val="000000"/>
                  </a:solidFill>
                  <a:cs typeface="Arial" charset="0"/>
                </a:rPr>
                <a:t>,</a:t>
              </a:r>
              <a:r>
                <a:rPr lang="en-US" sz="920" dirty="0">
                  <a:solidFill>
                    <a:srgbClr val="000000"/>
                  </a:solidFill>
                  <a:cs typeface="Arial" charset="0"/>
                </a:rPr>
                <a:t>68 ]</a:t>
              </a:r>
              <a:endParaRPr lang="ru-RU" sz="920" dirty="0">
                <a:solidFill>
                  <a:srgbClr val="000000"/>
                </a:solidFill>
                <a:cs typeface="Arial" charset="0"/>
              </a:endParaRPr>
            </a:p>
          </p:txBody>
        </p:sp>
      </p:grpSp>
      <p:graphicFrame>
        <p:nvGraphicFramePr>
          <p:cNvPr id="44" name="Таблица 43"/>
          <p:cNvGraphicFramePr>
            <a:graphicFrameLocks noGrp="1"/>
          </p:cNvGraphicFramePr>
          <p:nvPr>
            <p:extLst>
              <p:ext uri="{D42A27DB-BD31-4B8C-83A1-F6EECF244321}">
                <p14:modId xmlns:p14="http://schemas.microsoft.com/office/powerpoint/2010/main" val="2731382178"/>
              </p:ext>
            </p:extLst>
          </p:nvPr>
        </p:nvGraphicFramePr>
        <p:xfrm>
          <a:off x="1642079" y="2375703"/>
          <a:ext cx="1390521" cy="1917393"/>
        </p:xfrm>
        <a:graphic>
          <a:graphicData uri="http://schemas.openxmlformats.org/drawingml/2006/table">
            <a:tbl>
              <a:tblPr/>
              <a:tblGrid>
                <a:gridCol w="232344">
                  <a:extLst>
                    <a:ext uri="{9D8B030D-6E8A-4147-A177-3AD203B41FA5}">
                      <a16:colId xmlns="" xmlns:a16="http://schemas.microsoft.com/office/drawing/2014/main" val="20000"/>
                    </a:ext>
                  </a:extLst>
                </a:gridCol>
                <a:gridCol w="456895">
                  <a:extLst>
                    <a:ext uri="{9D8B030D-6E8A-4147-A177-3AD203B41FA5}">
                      <a16:colId xmlns="" xmlns:a16="http://schemas.microsoft.com/office/drawing/2014/main" val="20001"/>
                    </a:ext>
                  </a:extLst>
                </a:gridCol>
                <a:gridCol w="269234">
                  <a:extLst>
                    <a:ext uri="{9D8B030D-6E8A-4147-A177-3AD203B41FA5}">
                      <a16:colId xmlns="" xmlns:a16="http://schemas.microsoft.com/office/drawing/2014/main" val="20002"/>
                    </a:ext>
                  </a:extLst>
                </a:gridCol>
                <a:gridCol w="432048">
                  <a:extLst>
                    <a:ext uri="{9D8B030D-6E8A-4147-A177-3AD203B41FA5}">
                      <a16:colId xmlns="" xmlns:a16="http://schemas.microsoft.com/office/drawing/2014/main" val="20003"/>
                    </a:ext>
                  </a:extLst>
                </a:gridCol>
              </a:tblGrid>
              <a:tr h="369077">
                <a:tc>
                  <a:txBody>
                    <a:bodyPr/>
                    <a:lstStyle/>
                    <a:p>
                      <a:pPr marL="0" indent="0" algn="ctr"/>
                      <a:r>
                        <a:rPr lang="ru" sz="870" spc="0" baseline="0" dirty="0">
                          <a:latin typeface="+mn-lt"/>
                        </a:rPr>
                        <a:t>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a:latin typeface="+mn-lt"/>
                        </a:rPr>
                        <a:t>173</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dirty="0">
                          <a:latin typeface="+mn-lt"/>
                        </a:rPr>
                        <a:t>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a:latin typeface="+mn-lt"/>
                        </a:rPr>
                        <a:t>54</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69077">
                <a:tc>
                  <a:txBody>
                    <a:bodyPr/>
                    <a:lstStyle/>
                    <a:p>
                      <a:pPr marL="0" indent="0" algn="ctr"/>
                      <a:r>
                        <a:rPr lang="ru" sz="870" spc="0" baseline="0">
                          <a:latin typeface="+mn-lt"/>
                        </a:rPr>
                        <a:t>4</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dirty="0">
                          <a:latin typeface="+mn-lt"/>
                        </a:rPr>
                        <a:t>96</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dirty="0">
                          <a:latin typeface="+mn-lt"/>
                        </a:rPr>
                        <a:t>2</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a:latin typeface="+mn-lt"/>
                        </a:rPr>
                        <a:t>100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87151">
                <a:tc>
                  <a:txBody>
                    <a:bodyPr/>
                    <a:lstStyle/>
                    <a:p>
                      <a:pPr marL="0" indent="0" algn="ctr"/>
                      <a:r>
                        <a:rPr lang="ru" sz="870" spc="0" baseline="0">
                          <a:latin typeface="+mn-lt"/>
                        </a:rPr>
                        <a:t>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dirty="0">
                          <a:latin typeface="+mn-lt"/>
                        </a:rPr>
                        <a:t>32</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dirty="0">
                          <a:latin typeface="+mn-lt"/>
                        </a:rPr>
                        <a:t>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a:latin typeface="+mn-lt"/>
                        </a:rPr>
                        <a:t>38</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32048">
                <a:tc>
                  <a:txBody>
                    <a:bodyPr/>
                    <a:lstStyle/>
                    <a:p>
                      <a:pPr marL="0" indent="0" algn="ctr"/>
                      <a:r>
                        <a:rPr lang="ru" sz="870" spc="0" baseline="0">
                          <a:latin typeface="+mn-lt"/>
                        </a:rPr>
                        <a:t>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a:latin typeface="+mn-lt"/>
                        </a:rPr>
                        <a:t>207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dirty="0">
                          <a:latin typeface="+mn-lt"/>
                        </a:rPr>
                        <a:t>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dirty="0">
                          <a:latin typeface="+mn-lt"/>
                        </a:rPr>
                        <a:t>197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60040">
                <a:tc>
                  <a:txBody>
                    <a:bodyPr/>
                    <a:lstStyle/>
                    <a:p>
                      <a:pPr marL="0" indent="0" algn="ctr"/>
                      <a:r>
                        <a:rPr lang="ru" sz="870" spc="0" baseline="0">
                          <a:latin typeface="+mn-lt"/>
                        </a:rPr>
                        <a:t>0</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a:latin typeface="+mn-lt"/>
                        </a:rPr>
                        <a:t>86</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a:latin typeface="+mn-lt"/>
                        </a:rPr>
                        <a:t>2</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r>
                        <a:rPr lang="ru" sz="870" spc="0" baseline="0" dirty="0">
                          <a:latin typeface="+mn-lt"/>
                        </a:rPr>
                        <a:t>87</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
        <p:nvSpPr>
          <p:cNvPr id="3" name="Slide Number Placeholder 2"/>
          <p:cNvSpPr>
            <a:spLocks noGrp="1"/>
          </p:cNvSpPr>
          <p:nvPr>
            <p:ph type="sldNum" sz="quarter" idx="12"/>
          </p:nvPr>
        </p:nvSpPr>
        <p:spPr>
          <a:xfrm>
            <a:off x="4596739" y="0"/>
            <a:ext cx="1332156" cy="365125"/>
          </a:xfrm>
        </p:spPr>
        <p:txBody>
          <a:bodyPr/>
          <a:lstStyle/>
          <a:p>
            <a:fld id="{A2885E78-1F86-4A3D-9EE1-B0103B1CEF15}" type="slidenum">
              <a:rPr lang="en-US" smtClean="0">
                <a:solidFill>
                  <a:srgbClr val="000000"/>
                </a:solidFill>
              </a:rPr>
              <a:pPr/>
              <a:t>54</a:t>
            </a:fld>
            <a:endParaRPr lang="en-US" dirty="0">
              <a:solidFill>
                <a:srgbClr val="000000"/>
              </a:solidFill>
            </a:endParaRPr>
          </a:p>
        </p:txBody>
      </p:sp>
      <p:sp>
        <p:nvSpPr>
          <p:cNvPr id="36" name="TextBox 35"/>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6713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153" b="3965"/>
          <a:stretch/>
        </p:blipFill>
        <p:spPr bwMode="auto">
          <a:xfrm>
            <a:off x="522039" y="1600200"/>
            <a:ext cx="4668507" cy="2197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710" y="6586419"/>
            <a:ext cx="9116291" cy="207749"/>
          </a:xfrm>
          <a:prstGeom prst="rect">
            <a:avLst/>
          </a:prstGeom>
        </p:spPr>
        <p:txBody>
          <a:bodyPr wrap="square">
            <a:spAutoFit/>
          </a:bodyPr>
          <a:lstStyle/>
          <a:p>
            <a:r>
              <a:rPr lang="en-US" sz="750" dirty="0" err="1">
                <a:solidFill>
                  <a:schemeClr val="bg1"/>
                </a:solidFill>
                <a:latin typeface="Georgia" panose="02040502050405020303" pitchFamily="18" charset="0"/>
              </a:rPr>
              <a:t>Vetel</a:t>
            </a:r>
            <a:r>
              <a:rPr lang="en-US" sz="750" dirty="0">
                <a:solidFill>
                  <a:schemeClr val="bg1"/>
                </a:solidFill>
                <a:latin typeface="Georgia" panose="02040502050405020303" pitchFamily="18" charset="0"/>
              </a:rPr>
              <a:t>, J.-M., et al. (2014) </a:t>
            </a:r>
            <a:r>
              <a:rPr lang="en-US" sz="750" dirty="0" err="1">
                <a:solidFill>
                  <a:schemeClr val="bg1"/>
                </a:solidFill>
                <a:latin typeface="Georgia" panose="02040502050405020303" pitchFamily="18" charset="0"/>
              </a:rPr>
              <a:t>Racecadotril</a:t>
            </a:r>
            <a:r>
              <a:rPr lang="en-US" sz="750" dirty="0">
                <a:solidFill>
                  <a:schemeClr val="bg1"/>
                </a:solidFill>
                <a:latin typeface="Georgia" panose="02040502050405020303" pitchFamily="18" charset="0"/>
              </a:rPr>
              <a:t> Efficacy in the Symptomatic Treatment of Adult Acute </a:t>
            </a:r>
            <a:r>
              <a:rPr lang="en-US" sz="750" dirty="0" err="1">
                <a:solidFill>
                  <a:schemeClr val="bg1"/>
                </a:solidFill>
                <a:latin typeface="Georgia" panose="02040502050405020303" pitchFamily="18" charset="0"/>
              </a:rPr>
              <a:t>Diarrhoea</a:t>
            </a:r>
            <a:r>
              <a:rPr lang="en-US" sz="750" dirty="0">
                <a:solidFill>
                  <a:schemeClr val="bg1"/>
                </a:solidFill>
                <a:latin typeface="Georgia" panose="02040502050405020303" pitchFamily="18" charset="0"/>
              </a:rPr>
              <a:t>: A Systematic Review and Meta-Analysis. International Journal of Clinical Medicine, 5, 361-375.</a:t>
            </a:r>
            <a:endParaRPr lang="ru-RU" sz="750" dirty="0">
              <a:solidFill>
                <a:schemeClr val="bg1"/>
              </a:solidFill>
              <a:latin typeface="Georgia" panose="02040502050405020303" pitchFamily="18" charset="0"/>
            </a:endParaRPr>
          </a:p>
        </p:txBody>
      </p:sp>
      <p:sp>
        <p:nvSpPr>
          <p:cNvPr id="3" name="Rounded Rectangle 2"/>
          <p:cNvSpPr/>
          <p:nvPr/>
        </p:nvSpPr>
        <p:spPr>
          <a:xfrm>
            <a:off x="5064092" y="1626686"/>
            <a:ext cx="3538173" cy="1293971"/>
          </a:xfrm>
          <a:prstGeom prst="roundRect">
            <a:avLst/>
          </a:prstGeom>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1400" dirty="0">
                <a:solidFill>
                  <a:prstClr val="black"/>
                </a:solidFill>
                <a:latin typeface="Georgia" panose="02040502050405020303" pitchFamily="18" charset="0"/>
                <a:ea typeface="Times New Roman"/>
              </a:rPr>
              <a:t>Продолжительность диареи при сравнении эффективности </a:t>
            </a:r>
            <a:r>
              <a:rPr lang="ru-RU" sz="1400" dirty="0" err="1">
                <a:solidFill>
                  <a:prstClr val="black"/>
                </a:solidFill>
                <a:latin typeface="Georgia" panose="02040502050405020303" pitchFamily="18" charset="0"/>
                <a:ea typeface="Times New Roman"/>
              </a:rPr>
              <a:t>рацекадотрила</a:t>
            </a:r>
            <a:r>
              <a:rPr lang="ru-RU" sz="1400" dirty="0">
                <a:solidFill>
                  <a:prstClr val="black"/>
                </a:solidFill>
                <a:latin typeface="Georgia" panose="02040502050405020303" pitchFamily="18" charset="0"/>
                <a:ea typeface="Times New Roman"/>
              </a:rPr>
              <a:t> и </a:t>
            </a:r>
            <a:r>
              <a:rPr lang="ru-RU" sz="1400" dirty="0" err="1">
                <a:solidFill>
                  <a:prstClr val="black"/>
                </a:solidFill>
                <a:latin typeface="Georgia" panose="02040502050405020303" pitchFamily="18" charset="0"/>
                <a:ea typeface="Times New Roman"/>
              </a:rPr>
              <a:t>лоперамида</a:t>
            </a:r>
            <a:r>
              <a:rPr lang="ru-RU" sz="1400" dirty="0">
                <a:solidFill>
                  <a:prstClr val="black"/>
                </a:solidFill>
                <a:latin typeface="Georgia" panose="02040502050405020303" pitchFamily="18" charset="0"/>
                <a:ea typeface="Times New Roman"/>
              </a:rPr>
              <a:t> была эквивалента </a:t>
            </a:r>
            <a:endParaRPr lang="ru-RU" sz="1400" dirty="0" smtClean="0">
              <a:solidFill>
                <a:prstClr val="black"/>
              </a:solidFill>
              <a:latin typeface="Georgia" panose="02040502050405020303" pitchFamily="18" charset="0"/>
              <a:ea typeface="Times New Roman"/>
            </a:endParaRPr>
          </a:p>
          <a:p>
            <a:pPr algn="just"/>
            <a:r>
              <a:rPr lang="ru-RU" sz="1400" dirty="0" smtClean="0">
                <a:solidFill>
                  <a:prstClr val="black"/>
                </a:solidFill>
                <a:latin typeface="Georgia" panose="02040502050405020303" pitchFamily="18" charset="0"/>
                <a:ea typeface="Times New Roman"/>
              </a:rPr>
              <a:t>(</a:t>
            </a:r>
            <a:r>
              <a:rPr lang="ru-RU" sz="1400" dirty="0">
                <a:solidFill>
                  <a:prstClr val="black"/>
                </a:solidFill>
                <a:latin typeface="Georgia" panose="02040502050405020303" pitchFamily="18" charset="0"/>
                <a:ea typeface="Times New Roman"/>
              </a:rPr>
              <a:t>ОР = 1,08 [0,95 – 1,22], p=0,24). </a:t>
            </a:r>
            <a:endParaRPr lang="ru-RU" sz="1400" dirty="0">
              <a:solidFill>
                <a:prstClr val="black"/>
              </a:solidFill>
              <a:latin typeface="Georgia" panose="02040502050405020303" pitchFamily="18" charset="0"/>
            </a:endParaRPr>
          </a:p>
        </p:txBody>
      </p:sp>
      <p:pic>
        <p:nvPicPr>
          <p:cNvPr id="225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809" b="5286"/>
          <a:stretch/>
        </p:blipFill>
        <p:spPr bwMode="auto">
          <a:xfrm>
            <a:off x="598240" y="4114798"/>
            <a:ext cx="4516107" cy="225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072119" y="4357725"/>
            <a:ext cx="3522117" cy="1770698"/>
          </a:xfrm>
          <a:prstGeom prst="roundRect">
            <a:avLst/>
          </a:prstGeom>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1400" dirty="0">
                <a:solidFill>
                  <a:prstClr val="black"/>
                </a:solidFill>
                <a:latin typeface="Georgia" panose="02040502050405020303" pitchFamily="18" charset="0"/>
                <a:ea typeface="Times New Roman"/>
              </a:rPr>
              <a:t>Частота развития запора на фоне терапии </a:t>
            </a:r>
            <a:r>
              <a:rPr lang="ru-RU" sz="1400" dirty="0" err="1">
                <a:solidFill>
                  <a:prstClr val="black"/>
                </a:solidFill>
                <a:latin typeface="Georgia" panose="02040502050405020303" pitchFamily="18" charset="0"/>
                <a:ea typeface="Times New Roman"/>
              </a:rPr>
              <a:t>рацекадотрилом</a:t>
            </a:r>
            <a:r>
              <a:rPr lang="ru-RU" sz="1400" dirty="0">
                <a:solidFill>
                  <a:prstClr val="black"/>
                </a:solidFill>
                <a:latin typeface="Georgia" panose="02040502050405020303" pitchFamily="18" charset="0"/>
                <a:ea typeface="Times New Roman"/>
              </a:rPr>
              <a:t> была сопоставимой с плацебо (ОР = 0,95 [0,24 – 3,68], p=0,97), однако значительно ниже при сравнении с </a:t>
            </a:r>
            <a:r>
              <a:rPr lang="ru-RU" sz="1400" dirty="0" err="1">
                <a:solidFill>
                  <a:prstClr val="black"/>
                </a:solidFill>
                <a:latin typeface="Georgia" panose="02040502050405020303" pitchFamily="18" charset="0"/>
                <a:ea typeface="Times New Roman"/>
              </a:rPr>
              <a:t>лоперамидом</a:t>
            </a:r>
            <a:r>
              <a:rPr lang="ru-RU" sz="1400" dirty="0">
                <a:solidFill>
                  <a:prstClr val="black"/>
                </a:solidFill>
                <a:latin typeface="Georgia" panose="02040502050405020303" pitchFamily="18" charset="0"/>
                <a:ea typeface="Times New Roman"/>
              </a:rPr>
              <a:t> </a:t>
            </a:r>
            <a:endParaRPr lang="ru-RU" sz="1400" dirty="0" smtClean="0">
              <a:solidFill>
                <a:prstClr val="black"/>
              </a:solidFill>
              <a:latin typeface="Georgia" panose="02040502050405020303" pitchFamily="18" charset="0"/>
              <a:ea typeface="Times New Roman"/>
            </a:endParaRPr>
          </a:p>
          <a:p>
            <a:pPr algn="just"/>
            <a:r>
              <a:rPr lang="ru-RU" sz="1400" dirty="0" smtClean="0">
                <a:solidFill>
                  <a:prstClr val="black"/>
                </a:solidFill>
                <a:latin typeface="Georgia" panose="02040502050405020303" pitchFamily="18" charset="0"/>
                <a:ea typeface="Times New Roman"/>
              </a:rPr>
              <a:t>(</a:t>
            </a:r>
            <a:r>
              <a:rPr lang="ru-RU" sz="1400" dirty="0">
                <a:solidFill>
                  <a:prstClr val="black"/>
                </a:solidFill>
                <a:latin typeface="Georgia" panose="02040502050405020303" pitchFamily="18" charset="0"/>
                <a:ea typeface="Times New Roman"/>
              </a:rPr>
              <a:t>ОР = 0,34 [0.22 – 0,51], p&lt;0,0001).</a:t>
            </a:r>
            <a:endParaRPr lang="ru-RU" sz="1400" dirty="0">
              <a:solidFill>
                <a:prstClr val="black"/>
              </a:solidFill>
              <a:latin typeface="Georgia" panose="02040502050405020303" pitchFamily="18" charset="0"/>
            </a:endParaRPr>
          </a:p>
        </p:txBody>
      </p:sp>
      <p:sp>
        <p:nvSpPr>
          <p:cNvPr id="8" name="Title 1"/>
          <p:cNvSpPr txBox="1">
            <a:spLocks/>
          </p:cNvSpPr>
          <p:nvPr/>
        </p:nvSpPr>
        <p:spPr>
          <a:xfrm>
            <a:off x="532315" y="297775"/>
            <a:ext cx="7712075" cy="9271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de-DE" sz="1600" b="1" smtClean="0">
                <a:solidFill>
                  <a:srgbClr val="0070C0"/>
                </a:solidFill>
                <a:latin typeface="Georgia" panose="02040502050405020303" pitchFamily="18" charset="0"/>
              </a:rPr>
              <a:t>ЭФФЕКТИВНОСТЬ РАЦЕКАДОТРИЛА ПРИ СИМПТОМАТИЧЕСКОЙ ТЕРАПИИ ОСТРОЙ ДИАРЕИ У ВЗРОСЛЫХ: СИСТЕМАТИЧЕСКИЙ ОБЗОР И МЕТААНАЛИЗ</a:t>
            </a:r>
            <a:r>
              <a:rPr lang="en-GB" altLang="de-DE" sz="1600" b="1" smtClean="0">
                <a:solidFill>
                  <a:srgbClr val="0070C0"/>
                </a:solidFill>
                <a:latin typeface="Georgia" panose="02040502050405020303" pitchFamily="18" charset="0"/>
              </a:rPr>
              <a:t>: </a:t>
            </a:r>
            <a:r>
              <a:rPr lang="en-IN" altLang="de-DE" sz="1600" b="1" smtClean="0">
                <a:solidFill>
                  <a:srgbClr val="0070C0"/>
                </a:solidFill>
                <a:latin typeface="Georgia" panose="02040502050405020303" pitchFamily="18" charset="0"/>
              </a:rPr>
              <a:t>Vetel </a:t>
            </a:r>
            <a:r>
              <a:rPr lang="en-IN" altLang="de-DE" sz="1600" b="1" i="1" smtClean="0">
                <a:solidFill>
                  <a:srgbClr val="0070C0"/>
                </a:solidFill>
                <a:latin typeface="Georgia" panose="02040502050405020303" pitchFamily="18" charset="0"/>
              </a:rPr>
              <a:t>et al</a:t>
            </a:r>
            <a:r>
              <a:rPr lang="en-IN" altLang="de-DE" sz="1600" b="1" smtClean="0">
                <a:solidFill>
                  <a:srgbClr val="0070C0"/>
                </a:solidFill>
                <a:latin typeface="Georgia" panose="02040502050405020303" pitchFamily="18" charset="0"/>
              </a:rPr>
              <a:t>. 2014</a:t>
            </a:r>
            <a:endParaRPr lang="en-GB" altLang="de-DE" sz="1600" b="1" dirty="0">
              <a:solidFill>
                <a:srgbClr val="0070C0"/>
              </a:solidFill>
              <a:latin typeface="Georgia" panose="02040502050405020303" pitchFamily="18" charset="0"/>
            </a:endParaRPr>
          </a:p>
        </p:txBody>
      </p:sp>
      <p:sp>
        <p:nvSpPr>
          <p:cNvPr id="9" name="Rectangle 8"/>
          <p:cNvSpPr/>
          <p:nvPr/>
        </p:nvSpPr>
        <p:spPr>
          <a:xfrm>
            <a:off x="435405" y="3797430"/>
            <a:ext cx="8300900" cy="276999"/>
          </a:xfrm>
          <a:prstGeom prst="rect">
            <a:avLst/>
          </a:prstGeom>
        </p:spPr>
        <p:txBody>
          <a:bodyPr wrap="square">
            <a:spAutoFit/>
          </a:bodyPr>
          <a:lstStyle/>
          <a:p>
            <a:r>
              <a:rPr lang="ru-RU" sz="1200" b="1" dirty="0">
                <a:solidFill>
                  <a:srgbClr val="000000"/>
                </a:solidFill>
                <a:latin typeface="Georgia" panose="02040502050405020303" pitchFamily="18" charset="0"/>
                <a:cs typeface="Arial" charset="0"/>
              </a:rPr>
              <a:t>Результаты</a:t>
            </a:r>
            <a:r>
              <a:rPr lang="en-GB" sz="1200" b="1" dirty="0">
                <a:solidFill>
                  <a:srgbClr val="000000"/>
                </a:solidFill>
                <a:latin typeface="Georgia" panose="02040502050405020303" pitchFamily="18" charset="0"/>
                <a:cs typeface="Arial" charset="0"/>
              </a:rPr>
              <a:t>:</a:t>
            </a:r>
            <a:r>
              <a:rPr lang="ru-RU" sz="1200" b="1" dirty="0">
                <a:solidFill>
                  <a:srgbClr val="000000"/>
                </a:solidFill>
                <a:latin typeface="Georgia" panose="02040502050405020303" pitchFamily="18" charset="0"/>
                <a:cs typeface="Arial" charset="0"/>
              </a:rPr>
              <a:t> </a:t>
            </a:r>
            <a:r>
              <a:rPr lang="ru-RU" sz="1200" dirty="0">
                <a:solidFill>
                  <a:srgbClr val="000000"/>
                </a:solidFill>
                <a:latin typeface="Georgia" panose="02040502050405020303" pitchFamily="18" charset="0"/>
                <a:cs typeface="Arial" charset="0"/>
              </a:rPr>
              <a:t>График метаанализа частоты возникновения запора </a:t>
            </a:r>
            <a:r>
              <a:rPr lang="en-GB" sz="1200" dirty="0">
                <a:solidFill>
                  <a:srgbClr val="000000"/>
                </a:solidFill>
                <a:latin typeface="Georgia" panose="02040502050405020303" pitchFamily="18" charset="0"/>
                <a:cs typeface="Arial" charset="0"/>
              </a:rPr>
              <a:t>– </a:t>
            </a:r>
            <a:r>
              <a:rPr lang="ru-RU" sz="1200" dirty="0">
                <a:solidFill>
                  <a:srgbClr val="000000"/>
                </a:solidFill>
                <a:latin typeface="Georgia" panose="02040502050405020303" pitchFamily="18" charset="0"/>
                <a:cs typeface="Arial" charset="0"/>
              </a:rPr>
              <a:t>сравнение </a:t>
            </a:r>
            <a:r>
              <a:rPr lang="ru-RU" sz="1200" dirty="0" err="1" smtClean="0">
                <a:solidFill>
                  <a:srgbClr val="000000"/>
                </a:solidFill>
                <a:latin typeface="Georgia" panose="02040502050405020303" pitchFamily="18" charset="0"/>
                <a:cs typeface="Arial" charset="0"/>
              </a:rPr>
              <a:t>рацекадотрила</a:t>
            </a:r>
            <a:r>
              <a:rPr lang="ru-RU" sz="1200" dirty="0" smtClean="0">
                <a:solidFill>
                  <a:srgbClr val="000000"/>
                </a:solidFill>
                <a:latin typeface="Georgia" panose="02040502050405020303" pitchFamily="18" charset="0"/>
                <a:cs typeface="Arial" charset="0"/>
              </a:rPr>
              <a:t>  </a:t>
            </a:r>
            <a:r>
              <a:rPr lang="ru-RU" sz="1200" dirty="0">
                <a:solidFill>
                  <a:srgbClr val="000000"/>
                </a:solidFill>
                <a:latin typeface="Georgia" panose="02040502050405020303" pitchFamily="18" charset="0"/>
                <a:cs typeface="Arial" charset="0"/>
              </a:rPr>
              <a:t>и </a:t>
            </a:r>
            <a:r>
              <a:rPr lang="ru-RU" sz="1200" dirty="0" err="1" smtClean="0">
                <a:solidFill>
                  <a:srgbClr val="000000"/>
                </a:solidFill>
                <a:latin typeface="Georgia" panose="02040502050405020303" pitchFamily="18" charset="0"/>
                <a:cs typeface="Arial" charset="0"/>
              </a:rPr>
              <a:t>лоперамида</a:t>
            </a:r>
            <a:endParaRPr lang="en-GB" sz="1200" dirty="0">
              <a:solidFill>
                <a:srgbClr val="000000"/>
              </a:solidFill>
              <a:latin typeface="Georgia" panose="02040502050405020303" pitchFamily="18" charset="0"/>
              <a:cs typeface="Arial" charset="0"/>
            </a:endParaRPr>
          </a:p>
        </p:txBody>
      </p:sp>
      <p:sp>
        <p:nvSpPr>
          <p:cNvPr id="10" name="Rectangle 9"/>
          <p:cNvSpPr/>
          <p:nvPr/>
        </p:nvSpPr>
        <p:spPr>
          <a:xfrm>
            <a:off x="522039" y="1259848"/>
            <a:ext cx="8300900" cy="276999"/>
          </a:xfrm>
          <a:prstGeom prst="rect">
            <a:avLst/>
          </a:prstGeom>
        </p:spPr>
        <p:txBody>
          <a:bodyPr wrap="square">
            <a:spAutoFit/>
          </a:bodyPr>
          <a:lstStyle/>
          <a:p>
            <a:r>
              <a:rPr lang="ru-RU" sz="1200" b="1" dirty="0">
                <a:solidFill>
                  <a:srgbClr val="000000"/>
                </a:solidFill>
                <a:latin typeface="Georgia" panose="02040502050405020303" pitchFamily="18" charset="0"/>
                <a:cs typeface="Arial" charset="0"/>
              </a:rPr>
              <a:t>Результаты</a:t>
            </a:r>
            <a:r>
              <a:rPr lang="en-GB" sz="1200" b="1" dirty="0">
                <a:solidFill>
                  <a:srgbClr val="000000"/>
                </a:solidFill>
                <a:latin typeface="Georgia" panose="02040502050405020303" pitchFamily="18" charset="0"/>
                <a:cs typeface="Arial" charset="0"/>
              </a:rPr>
              <a:t>:</a:t>
            </a:r>
            <a:r>
              <a:rPr lang="ru-RU" sz="1200" b="1" dirty="0">
                <a:solidFill>
                  <a:srgbClr val="000000"/>
                </a:solidFill>
                <a:latin typeface="Georgia" panose="02040502050405020303" pitchFamily="18" charset="0"/>
                <a:cs typeface="Arial" charset="0"/>
              </a:rPr>
              <a:t> </a:t>
            </a:r>
            <a:r>
              <a:rPr lang="ru-RU" sz="1200" dirty="0">
                <a:solidFill>
                  <a:srgbClr val="000000"/>
                </a:solidFill>
                <a:latin typeface="Georgia" panose="02040502050405020303" pitchFamily="18" charset="0"/>
                <a:cs typeface="Arial" charset="0"/>
              </a:rPr>
              <a:t>График </a:t>
            </a:r>
            <a:r>
              <a:rPr lang="ru-RU" sz="1200" dirty="0" err="1" smtClean="0">
                <a:solidFill>
                  <a:srgbClr val="000000"/>
                </a:solidFill>
                <a:latin typeface="Georgia" panose="02040502050405020303" pitchFamily="18" charset="0"/>
                <a:cs typeface="Arial" charset="0"/>
              </a:rPr>
              <a:t>метаанализа</a:t>
            </a:r>
            <a:r>
              <a:rPr lang="en-GB" sz="1200" dirty="0" smtClean="0">
                <a:solidFill>
                  <a:srgbClr val="000000"/>
                </a:solidFill>
                <a:latin typeface="Georgia" panose="02040502050405020303" pitchFamily="18" charset="0"/>
                <a:cs typeface="Arial" charset="0"/>
              </a:rPr>
              <a:t>– </a:t>
            </a:r>
            <a:r>
              <a:rPr lang="ru-RU" sz="1200" dirty="0">
                <a:solidFill>
                  <a:srgbClr val="000000"/>
                </a:solidFill>
                <a:latin typeface="Georgia" panose="02040502050405020303" pitchFamily="18" charset="0"/>
                <a:cs typeface="Arial" charset="0"/>
              </a:rPr>
              <a:t>сравнение </a:t>
            </a:r>
            <a:r>
              <a:rPr lang="ru-RU" sz="1200" dirty="0" smtClean="0">
                <a:solidFill>
                  <a:srgbClr val="000000"/>
                </a:solidFill>
                <a:latin typeface="Georgia" panose="02040502050405020303" pitchFamily="18" charset="0"/>
                <a:cs typeface="Arial" charset="0"/>
              </a:rPr>
              <a:t>эффективности </a:t>
            </a:r>
            <a:r>
              <a:rPr lang="ru-RU" sz="1200" dirty="0" err="1" smtClean="0">
                <a:solidFill>
                  <a:srgbClr val="000000"/>
                </a:solidFill>
                <a:latin typeface="Georgia" panose="02040502050405020303" pitchFamily="18" charset="0"/>
                <a:cs typeface="Arial" charset="0"/>
              </a:rPr>
              <a:t>рацекадотрила</a:t>
            </a:r>
            <a:r>
              <a:rPr lang="ru-RU" sz="1200" dirty="0" smtClean="0">
                <a:solidFill>
                  <a:srgbClr val="000000"/>
                </a:solidFill>
                <a:latin typeface="Georgia" panose="02040502050405020303" pitchFamily="18" charset="0"/>
                <a:cs typeface="Arial" charset="0"/>
              </a:rPr>
              <a:t>  </a:t>
            </a:r>
            <a:r>
              <a:rPr lang="ru-RU" sz="1200" dirty="0">
                <a:solidFill>
                  <a:srgbClr val="000000"/>
                </a:solidFill>
                <a:latin typeface="Georgia" panose="02040502050405020303" pitchFamily="18" charset="0"/>
                <a:cs typeface="Arial" charset="0"/>
              </a:rPr>
              <a:t>и </a:t>
            </a:r>
            <a:r>
              <a:rPr lang="ru-RU" sz="1200" dirty="0" err="1" smtClean="0">
                <a:solidFill>
                  <a:srgbClr val="000000"/>
                </a:solidFill>
                <a:latin typeface="Georgia" panose="02040502050405020303" pitchFamily="18" charset="0"/>
                <a:cs typeface="Arial" charset="0"/>
              </a:rPr>
              <a:t>лоперамида</a:t>
            </a:r>
            <a:endParaRPr lang="en-GB" sz="1200" dirty="0">
              <a:solidFill>
                <a:srgbClr val="000000"/>
              </a:solidFill>
              <a:latin typeface="Georgia" panose="02040502050405020303" pitchFamily="18" charset="0"/>
              <a:cs typeface="Arial" charset="0"/>
            </a:endParaRPr>
          </a:p>
        </p:txBody>
      </p:sp>
      <p:sp>
        <p:nvSpPr>
          <p:cNvPr id="2" name="Slide Number Placeholder 1"/>
          <p:cNvSpPr>
            <a:spLocks noGrp="1"/>
          </p:cNvSpPr>
          <p:nvPr>
            <p:ph type="sldNum" sz="quarter" idx="12"/>
          </p:nvPr>
        </p:nvSpPr>
        <p:spPr>
          <a:xfrm>
            <a:off x="4585855" y="0"/>
            <a:ext cx="1332156" cy="365125"/>
          </a:xfrm>
        </p:spPr>
        <p:txBody>
          <a:bodyPr/>
          <a:lstStyle/>
          <a:p>
            <a:fld id="{A2885E78-1F86-4A3D-9EE1-B0103B1CEF15}" type="slidenum">
              <a:rPr lang="en-US" smtClean="0">
                <a:solidFill>
                  <a:srgbClr val="000000"/>
                </a:solidFill>
              </a:rPr>
              <a:pPr/>
              <a:t>55</a:t>
            </a:fld>
            <a:endParaRPr lang="en-US" dirty="0">
              <a:solidFill>
                <a:srgbClr val="000000"/>
              </a:solidFill>
            </a:endParaRPr>
          </a:p>
        </p:txBody>
      </p:sp>
      <p:sp>
        <p:nvSpPr>
          <p:cNvPr id="11" name="TextBox 10"/>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104330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352800"/>
            <a:ext cx="7589520" cy="1702160"/>
          </a:xfrm>
        </p:spPr>
        <p:txBody>
          <a:bodyPr>
            <a:normAutofit/>
          </a:bodyPr>
          <a:lstStyle/>
          <a:p>
            <a:pPr marL="0" indent="0"/>
            <a:r>
              <a:rPr lang="en-GB" sz="1600" dirty="0">
                <a:solidFill>
                  <a:schemeClr val="accent1">
                    <a:lumMod val="20000"/>
                    <a:lumOff val="80000"/>
                  </a:schemeClr>
                </a:solidFill>
                <a:latin typeface="Georgia" panose="02040502050405020303" pitchFamily="18" charset="0"/>
              </a:rPr>
              <a:t>Coffin B </a:t>
            </a:r>
            <a:r>
              <a:rPr lang="en-GB" sz="1600" i="1" dirty="0">
                <a:solidFill>
                  <a:schemeClr val="accent1">
                    <a:lumMod val="20000"/>
                    <a:lumOff val="80000"/>
                  </a:schemeClr>
                </a:solidFill>
                <a:latin typeface="Georgia" panose="02040502050405020303" pitchFamily="18" charset="0"/>
              </a:rPr>
              <a:t>et al. </a:t>
            </a:r>
            <a:r>
              <a:rPr lang="en-GB" sz="1600" dirty="0">
                <a:solidFill>
                  <a:schemeClr val="accent1">
                    <a:lumMod val="20000"/>
                    <a:lumOff val="80000"/>
                  </a:schemeClr>
                </a:solidFill>
                <a:latin typeface="Georgia" panose="02040502050405020303" pitchFamily="18" charset="0"/>
              </a:rPr>
              <a:t>International Journal of Clinical Medicine 2014;5(7):345-360.</a:t>
            </a:r>
            <a:br>
              <a:rPr lang="en-GB" sz="1600" dirty="0">
                <a:solidFill>
                  <a:schemeClr val="accent1">
                    <a:lumMod val="20000"/>
                    <a:lumOff val="80000"/>
                  </a:schemeClr>
                </a:solidFill>
                <a:latin typeface="Georgia" panose="02040502050405020303" pitchFamily="18" charset="0"/>
              </a:rPr>
            </a:br>
            <a:r>
              <a:rPr lang="en-GB" sz="1600" dirty="0">
                <a:solidFill>
                  <a:schemeClr val="accent1">
                    <a:lumMod val="20000"/>
                    <a:lumOff val="80000"/>
                  </a:schemeClr>
                </a:solidFill>
                <a:latin typeface="Georgia" panose="02040502050405020303" pitchFamily="18" charset="0"/>
              </a:rPr>
              <a:t/>
            </a:r>
            <a:br>
              <a:rPr lang="en-GB" sz="1600" dirty="0">
                <a:solidFill>
                  <a:schemeClr val="accent1">
                    <a:lumMod val="20000"/>
                    <a:lumOff val="80000"/>
                  </a:schemeClr>
                </a:solidFill>
                <a:latin typeface="Georgia" panose="02040502050405020303" pitchFamily="18" charset="0"/>
              </a:rPr>
            </a:br>
            <a:endParaRPr lang="en-GB" sz="1600" dirty="0">
              <a:solidFill>
                <a:schemeClr val="accent1">
                  <a:lumMod val="20000"/>
                  <a:lumOff val="80000"/>
                </a:schemeClr>
              </a:solidFill>
              <a:latin typeface="Georgia" panose="02040502050405020303" pitchFamily="18" charset="0"/>
            </a:endParaRPr>
          </a:p>
        </p:txBody>
      </p:sp>
      <p:sp>
        <p:nvSpPr>
          <p:cNvPr id="3" name="Text Placeholder 2"/>
          <p:cNvSpPr>
            <a:spLocks noGrp="1"/>
          </p:cNvSpPr>
          <p:nvPr>
            <p:ph type="subTitle" idx="1"/>
          </p:nvPr>
        </p:nvSpPr>
        <p:spPr>
          <a:xfrm>
            <a:off x="304800" y="2209800"/>
            <a:ext cx="8382000" cy="1260629"/>
          </a:xfrm>
        </p:spPr>
        <p:txBody>
          <a:bodyPr>
            <a:noAutofit/>
          </a:bodyPr>
          <a:lstStyle/>
          <a:p>
            <a:pPr algn="just"/>
            <a:r>
              <a:rPr lang="ru-RU" sz="2800" b="1" dirty="0">
                <a:solidFill>
                  <a:schemeClr val="bg1"/>
                </a:solidFill>
                <a:latin typeface="Georgia" panose="02040502050405020303" pitchFamily="18" charset="0"/>
              </a:rPr>
              <a:t>РАЦЕКАДОТРИЛ</a:t>
            </a:r>
            <a:r>
              <a:rPr lang="en-GB" sz="2800" b="1" dirty="0">
                <a:solidFill>
                  <a:schemeClr val="bg1"/>
                </a:solidFill>
                <a:latin typeface="Georgia" panose="02040502050405020303" pitchFamily="18" charset="0"/>
              </a:rPr>
              <a:t> </a:t>
            </a:r>
            <a:r>
              <a:rPr lang="ru-RU" sz="2800" b="1" dirty="0">
                <a:solidFill>
                  <a:schemeClr val="bg1"/>
                </a:solidFill>
                <a:latin typeface="Georgia" panose="02040502050405020303" pitchFamily="18" charset="0"/>
              </a:rPr>
              <a:t>ДЛЯ ЛЕЧЕНИЯ ОСТРОЙ ДИАРЕИ У ВЗРОСЛЫХ</a:t>
            </a:r>
            <a:r>
              <a:rPr lang="en-GB" sz="2800" b="1" dirty="0">
                <a:solidFill>
                  <a:schemeClr val="bg1"/>
                </a:solidFill>
                <a:latin typeface="Georgia" panose="02040502050405020303" pitchFamily="18" charset="0"/>
              </a:rPr>
              <a:t>: </a:t>
            </a:r>
            <a:r>
              <a:rPr lang="ru-RU" sz="2800" b="1" dirty="0">
                <a:solidFill>
                  <a:schemeClr val="bg1"/>
                </a:solidFill>
                <a:latin typeface="Georgia" panose="02040502050405020303" pitchFamily="18" charset="0"/>
              </a:rPr>
              <a:t>МЕТААНАЛИЗ ИНДИВИДУАЛЬНЫХ ДАННЫХ ПАЦИЕНТОВ</a:t>
            </a:r>
            <a:endParaRPr lang="en-GB" sz="2800" b="1" dirty="0">
              <a:solidFill>
                <a:schemeClr val="bg1"/>
              </a:solidFill>
              <a:latin typeface="Georgia" panose="020405020504050203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071" y="42372"/>
            <a:ext cx="1432563" cy="1557531"/>
          </a:xfrm>
          <a:prstGeom prst="rect">
            <a:avLst/>
          </a:prstGeom>
        </p:spPr>
      </p:pic>
      <p:sp>
        <p:nvSpPr>
          <p:cNvPr id="5" name="Slide Number Placeholder 4"/>
          <p:cNvSpPr>
            <a:spLocks noGrp="1"/>
          </p:cNvSpPr>
          <p:nvPr>
            <p:ph type="sldNum" sz="quarter" idx="12"/>
          </p:nvPr>
        </p:nvSpPr>
        <p:spPr>
          <a:xfrm>
            <a:off x="3962400" y="42372"/>
            <a:ext cx="643666" cy="365125"/>
          </a:xfrm>
        </p:spPr>
        <p:txBody>
          <a:bodyPr/>
          <a:lstStyle/>
          <a:p>
            <a:fld id="{A2885E78-1F86-4A3D-9EE1-B0103B1CEF15}" type="slidenum">
              <a:rPr lang="en-US" smtClean="0">
                <a:solidFill>
                  <a:srgbClr val="000000"/>
                </a:solidFill>
              </a:rPr>
              <a:pPr/>
              <a:t>56</a:t>
            </a:fld>
            <a:endParaRPr lang="en-US" dirty="0">
              <a:solidFill>
                <a:srgbClr val="000000"/>
              </a:solidFill>
            </a:endParaRPr>
          </a:p>
        </p:txBody>
      </p:sp>
      <p:sp>
        <p:nvSpPr>
          <p:cNvPr id="6" name="TextBox 5"/>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1180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0" y="6586419"/>
            <a:ext cx="9116291" cy="207749"/>
          </a:xfrm>
          <a:prstGeom prst="rect">
            <a:avLst/>
          </a:prstGeom>
        </p:spPr>
        <p:txBody>
          <a:bodyPr wrap="square">
            <a:spAutoFit/>
          </a:bodyPr>
          <a:lstStyle/>
          <a:p>
            <a:r>
              <a:rPr lang="en-US" sz="750" dirty="0" err="1">
                <a:solidFill>
                  <a:prstClr val="white"/>
                </a:solidFill>
                <a:latin typeface="Georgia" panose="02040502050405020303" pitchFamily="18" charset="0"/>
              </a:rPr>
              <a:t>Vetel</a:t>
            </a:r>
            <a:r>
              <a:rPr lang="en-US" sz="750" dirty="0">
                <a:solidFill>
                  <a:prstClr val="white"/>
                </a:solidFill>
                <a:latin typeface="Georgia" panose="02040502050405020303" pitchFamily="18" charset="0"/>
              </a:rPr>
              <a:t>, J.-M., et al. (2014) </a:t>
            </a:r>
            <a:r>
              <a:rPr lang="en-US" sz="750" dirty="0" err="1">
                <a:solidFill>
                  <a:prstClr val="white"/>
                </a:solidFill>
                <a:latin typeface="Georgia" panose="02040502050405020303" pitchFamily="18" charset="0"/>
              </a:rPr>
              <a:t>Racecadotril</a:t>
            </a:r>
            <a:r>
              <a:rPr lang="en-US" sz="750" dirty="0">
                <a:solidFill>
                  <a:prstClr val="white"/>
                </a:solidFill>
                <a:latin typeface="Georgia" panose="02040502050405020303" pitchFamily="18" charset="0"/>
              </a:rPr>
              <a:t> Efficacy in the Symptomatic Treatment of Adult Acute </a:t>
            </a:r>
            <a:r>
              <a:rPr lang="en-US" sz="750" dirty="0" err="1">
                <a:solidFill>
                  <a:prstClr val="white"/>
                </a:solidFill>
                <a:latin typeface="Georgia" panose="02040502050405020303" pitchFamily="18" charset="0"/>
              </a:rPr>
              <a:t>Diarrhoea</a:t>
            </a:r>
            <a:r>
              <a:rPr lang="en-US" sz="750" dirty="0">
                <a:solidFill>
                  <a:prstClr val="white"/>
                </a:solidFill>
                <a:latin typeface="Georgia" panose="02040502050405020303" pitchFamily="18" charset="0"/>
              </a:rPr>
              <a:t>: A Systematic Review and Meta-Analysis. International Journal of Clinical Medicine, 5, 361-375.</a:t>
            </a:r>
            <a:endParaRPr lang="ru-RU" sz="750" dirty="0">
              <a:solidFill>
                <a:prstClr val="white"/>
              </a:solidFill>
              <a:latin typeface="Georgia" panose="02040502050405020303" pitchFamily="18" charset="0"/>
            </a:endParaRPr>
          </a:p>
        </p:txBody>
      </p:sp>
      <p:sp>
        <p:nvSpPr>
          <p:cNvPr id="3" name="Rectangle 2"/>
          <p:cNvSpPr/>
          <p:nvPr/>
        </p:nvSpPr>
        <p:spPr>
          <a:xfrm>
            <a:off x="530992" y="4509120"/>
            <a:ext cx="7929440" cy="1323439"/>
          </a:xfrm>
          <a:prstGeom prst="rect">
            <a:avLst/>
          </a:prstGeom>
        </p:spPr>
        <p:txBody>
          <a:bodyPr wrap="square">
            <a:spAutoFit/>
          </a:bodyPr>
          <a:lstStyle/>
          <a:p>
            <a:pPr marL="285750" indent="-285750">
              <a:buFont typeface="Wingdings" panose="05000000000000000000" pitchFamily="2" charset="2"/>
              <a:buChar char="§"/>
            </a:pPr>
            <a:r>
              <a:rPr lang="ru-RU" sz="2000" b="1" dirty="0" smtClean="0">
                <a:solidFill>
                  <a:prstClr val="black"/>
                </a:solidFill>
                <a:latin typeface="Georgia" panose="02040502050405020303" pitchFamily="18" charset="0"/>
                <a:ea typeface="Times New Roman"/>
              </a:rPr>
              <a:t>Мета-анализ  исследований</a:t>
            </a:r>
          </a:p>
          <a:p>
            <a:pPr marL="285750" indent="-285750">
              <a:buFont typeface="Wingdings" panose="05000000000000000000" pitchFamily="2" charset="2"/>
              <a:buChar char="§"/>
            </a:pPr>
            <a:r>
              <a:rPr lang="ru-RU" sz="2000" b="1" dirty="0" smtClean="0">
                <a:solidFill>
                  <a:prstClr val="black"/>
                </a:solidFill>
                <a:latin typeface="Georgia" panose="02040502050405020303" pitchFamily="18" charset="0"/>
                <a:ea typeface="Times New Roman"/>
              </a:rPr>
              <a:t>Уровень доказательности 1А</a:t>
            </a:r>
            <a:endParaRPr lang="ru-RU" sz="2000" b="1" dirty="0">
              <a:solidFill>
                <a:prstClr val="black"/>
              </a:solidFill>
              <a:latin typeface="Georgia" panose="02040502050405020303" pitchFamily="18" charset="0"/>
              <a:ea typeface="Times New Roman"/>
            </a:endParaRPr>
          </a:p>
          <a:p>
            <a:pPr marL="285750" indent="-285750">
              <a:buFont typeface="Wingdings" panose="05000000000000000000" pitchFamily="2" charset="2"/>
              <a:buChar char="§"/>
            </a:pPr>
            <a:r>
              <a:rPr lang="ru-RU" sz="2000" dirty="0" smtClean="0">
                <a:solidFill>
                  <a:prstClr val="black"/>
                </a:solidFill>
                <a:latin typeface="Georgia" panose="02040502050405020303" pitchFamily="18" charset="0"/>
              </a:rPr>
              <a:t>Количество пациентов 669 с острой диареей</a:t>
            </a:r>
          </a:p>
          <a:p>
            <a:pPr marL="285750" indent="-285750">
              <a:buFont typeface="Wingdings" panose="05000000000000000000" pitchFamily="2" charset="2"/>
              <a:buChar char="§"/>
            </a:pPr>
            <a:endParaRPr lang="ru-RU" sz="2000" dirty="0" smtClean="0">
              <a:solidFill>
                <a:prstClr val="black"/>
              </a:solidFill>
              <a:latin typeface="Georgia" panose="02040502050405020303" pitchFamily="18" charset="0"/>
            </a:endParaRPr>
          </a:p>
        </p:txBody>
      </p:sp>
      <p:sp>
        <p:nvSpPr>
          <p:cNvPr id="4" name="Rounded Rectangular Callout 3"/>
          <p:cNvSpPr/>
          <p:nvPr/>
        </p:nvSpPr>
        <p:spPr>
          <a:xfrm>
            <a:off x="1676400" y="3064349"/>
            <a:ext cx="6986429" cy="1123712"/>
          </a:xfrm>
          <a:prstGeom prst="wedgeRoundRectCallout">
            <a:avLst>
              <a:gd name="adj1" fmla="val 782"/>
              <a:gd name="adj2" fmla="val -139750"/>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b="1" dirty="0">
                <a:solidFill>
                  <a:schemeClr val="tx1"/>
                </a:solidFill>
                <a:latin typeface="Georgia" panose="02040502050405020303" pitchFamily="18" charset="0"/>
                <a:ea typeface="Times New Roman"/>
              </a:rPr>
              <a:t>Эффективность </a:t>
            </a:r>
            <a:r>
              <a:rPr lang="ru-RU" sz="1600" b="1" dirty="0" err="1">
                <a:solidFill>
                  <a:schemeClr val="tx1"/>
                </a:solidFill>
                <a:latin typeface="Georgia" panose="02040502050405020303" pitchFamily="18" charset="0"/>
                <a:ea typeface="Times New Roman"/>
              </a:rPr>
              <a:t>рацекадотрила</a:t>
            </a:r>
            <a:r>
              <a:rPr lang="ru-RU" sz="1600" b="1" dirty="0">
                <a:solidFill>
                  <a:schemeClr val="tx1"/>
                </a:solidFill>
                <a:latin typeface="Georgia" panose="02040502050405020303" pitchFamily="18" charset="0"/>
                <a:ea typeface="Times New Roman"/>
              </a:rPr>
              <a:t> в качестве симптоматической терапии острой диареи у взрослых: систематический обзор и мета-анализ</a:t>
            </a:r>
          </a:p>
          <a:p>
            <a:pPr indent="457200" algn="just"/>
            <a:r>
              <a:rPr lang="en-US" sz="1200" dirty="0">
                <a:latin typeface="Georgia" panose="02040502050405020303" pitchFamily="18" charset="0"/>
                <a:ea typeface="Franklin Gothic Medium"/>
              </a:rPr>
              <a:t>International Journal of Clinical Medicine, 2014, 5, 361-375</a:t>
            </a:r>
            <a:endParaRPr lang="ru-RU" sz="1200" dirty="0">
              <a:solidFill>
                <a:prstClr val="black"/>
              </a:solidFill>
              <a:latin typeface="Georgia" panose="02040502050405020303" pitchFamily="18" charset="0"/>
              <a:ea typeface="Times New Roman"/>
            </a:endParaRPr>
          </a:p>
        </p:txBody>
      </p:sp>
      <p:pic>
        <p:nvPicPr>
          <p:cNvPr id="604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993" y="503396"/>
            <a:ext cx="4638621" cy="225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4566163" y="0"/>
            <a:ext cx="1332156" cy="365125"/>
          </a:xfrm>
        </p:spPr>
        <p:txBody>
          <a:bodyPr/>
          <a:lstStyle/>
          <a:p>
            <a:fld id="{A2885E78-1F86-4A3D-9EE1-B0103B1CEF15}" type="slidenum">
              <a:rPr lang="en-US" smtClean="0">
                <a:solidFill>
                  <a:srgbClr val="000000"/>
                </a:solidFill>
              </a:rPr>
              <a:pPr/>
              <a:t>57</a:t>
            </a:fld>
            <a:endParaRPr lang="en-US" dirty="0">
              <a:solidFill>
                <a:srgbClr val="000000"/>
              </a:solidFill>
            </a:endParaRPr>
          </a:p>
        </p:txBody>
      </p:sp>
      <p:sp>
        <p:nvSpPr>
          <p:cNvPr id="7" name="TextBox 6"/>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001880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09638" y="1370013"/>
            <a:ext cx="8234362" cy="4876800"/>
          </a:xfrm>
        </p:spPr>
        <p:txBody>
          <a:bodyPr/>
          <a:lstStyle/>
          <a:p>
            <a:pPr marL="0" indent="0">
              <a:buNone/>
            </a:pPr>
            <a:r>
              <a:rPr lang="ru-RU" sz="1800" dirty="0">
                <a:latin typeface="Georgia" panose="02040502050405020303" pitchFamily="18" charset="0"/>
              </a:rPr>
              <a:t>Данные 4 исследований, использованных для метаанализа</a:t>
            </a:r>
            <a:endParaRPr lang="en-GB" sz="1800" dirty="0">
              <a:latin typeface="Georgia" panose="02040502050405020303" pitchFamily="18" charset="0"/>
            </a:endParaRPr>
          </a:p>
        </p:txBody>
      </p:sp>
      <p:sp>
        <p:nvSpPr>
          <p:cNvPr id="8" name="Title 1"/>
          <p:cNvSpPr>
            <a:spLocks noGrp="1"/>
          </p:cNvSpPr>
          <p:nvPr>
            <p:ph type="title" idx="4294967295"/>
          </p:nvPr>
        </p:nvSpPr>
        <p:spPr>
          <a:xfrm>
            <a:off x="609600" y="381000"/>
            <a:ext cx="7712075" cy="927100"/>
          </a:xfrm>
        </p:spPr>
        <p:txBody>
          <a:bodyPr>
            <a:normAutofit fontScale="90000"/>
          </a:bodyPr>
          <a:lstStyle/>
          <a:p>
            <a:r>
              <a:rPr lang="ru-RU" altLang="de-DE" sz="2000" b="1" dirty="0">
                <a:solidFill>
                  <a:srgbClr val="0070C0"/>
                </a:solidFill>
                <a:latin typeface="Georgia" panose="02040502050405020303" pitchFamily="18" charset="0"/>
              </a:rPr>
              <a:t>РАЦЕКАДОТРИЛ ПРИ ЛЕЧЕНИИ ОСТРОЙ ДИАРЕИ У ВЗРОСЛЫХ</a:t>
            </a:r>
            <a:r>
              <a:rPr lang="en-GB" altLang="de-DE" sz="2000" b="1" dirty="0">
                <a:solidFill>
                  <a:srgbClr val="0070C0"/>
                </a:solidFill>
                <a:latin typeface="Georgia" panose="02040502050405020303" pitchFamily="18" charset="0"/>
              </a:rPr>
              <a:t>: </a:t>
            </a:r>
            <a:r>
              <a:rPr lang="ru-RU" altLang="de-DE" sz="2000" b="1" dirty="0">
                <a:solidFill>
                  <a:srgbClr val="0070C0"/>
                </a:solidFill>
                <a:latin typeface="Georgia" panose="02040502050405020303" pitchFamily="18" charset="0"/>
              </a:rPr>
              <a:t>МЕТААНАЛИЗ ИНДИВИДУАЛЬНЫХ ДАННЫХ ПАЦИЕНТОВ</a:t>
            </a:r>
            <a:r>
              <a:rPr lang="en-GB" altLang="de-DE" sz="2000" b="1" dirty="0">
                <a:solidFill>
                  <a:srgbClr val="0070C0"/>
                </a:solidFill>
                <a:latin typeface="Georgia" panose="02040502050405020303" pitchFamily="18" charset="0"/>
              </a:rPr>
              <a:t>: Coffin </a:t>
            </a:r>
            <a:r>
              <a:rPr lang="en-GB" altLang="de-DE" sz="2000" b="1" i="1" dirty="0">
                <a:solidFill>
                  <a:srgbClr val="0070C0"/>
                </a:solidFill>
                <a:latin typeface="Georgia" panose="02040502050405020303" pitchFamily="18" charset="0"/>
              </a:rPr>
              <a:t>et al. </a:t>
            </a:r>
            <a:r>
              <a:rPr lang="en-GB" altLang="de-DE" sz="2000" b="1" dirty="0">
                <a:solidFill>
                  <a:srgbClr val="0070C0"/>
                </a:solidFill>
                <a:latin typeface="Georgia" panose="02040502050405020303" pitchFamily="18" charset="0"/>
              </a:rPr>
              <a:t>2014</a:t>
            </a:r>
          </a:p>
        </p:txBody>
      </p:sp>
      <p:graphicFrame>
        <p:nvGraphicFramePr>
          <p:cNvPr id="4" name="Content Placeholder 13"/>
          <p:cNvGraphicFramePr>
            <a:graphicFrameLocks/>
          </p:cNvGraphicFramePr>
          <p:nvPr>
            <p:extLst>
              <p:ext uri="{D42A27DB-BD31-4B8C-83A1-F6EECF244321}">
                <p14:modId xmlns:p14="http://schemas.microsoft.com/office/powerpoint/2010/main" val="3050971108"/>
              </p:ext>
            </p:extLst>
          </p:nvPr>
        </p:nvGraphicFramePr>
        <p:xfrm>
          <a:off x="609600" y="1828800"/>
          <a:ext cx="8004174" cy="3626515"/>
        </p:xfrm>
        <a:graphic>
          <a:graphicData uri="http://schemas.openxmlformats.org/drawingml/2006/table">
            <a:tbl>
              <a:tblPr firstRow="1" bandRow="1">
                <a:tableStyleId>{5C22544A-7EE6-4342-B048-85BDC9FD1C3A}</a:tableStyleId>
              </a:tblPr>
              <a:tblGrid>
                <a:gridCol w="1244664">
                  <a:extLst>
                    <a:ext uri="{9D8B030D-6E8A-4147-A177-3AD203B41FA5}">
                      <a16:colId xmlns="" xmlns:a16="http://schemas.microsoft.com/office/drawing/2014/main" val="1241846260"/>
                    </a:ext>
                  </a:extLst>
                </a:gridCol>
                <a:gridCol w="1301498">
                  <a:extLst>
                    <a:ext uri="{9D8B030D-6E8A-4147-A177-3AD203B41FA5}">
                      <a16:colId xmlns="" xmlns:a16="http://schemas.microsoft.com/office/drawing/2014/main" val="2795127092"/>
                    </a:ext>
                  </a:extLst>
                </a:gridCol>
                <a:gridCol w="671220">
                  <a:extLst>
                    <a:ext uri="{9D8B030D-6E8A-4147-A177-3AD203B41FA5}">
                      <a16:colId xmlns="" xmlns:a16="http://schemas.microsoft.com/office/drawing/2014/main" val="20000"/>
                    </a:ext>
                  </a:extLst>
                </a:gridCol>
                <a:gridCol w="2051612">
                  <a:extLst>
                    <a:ext uri="{9D8B030D-6E8A-4147-A177-3AD203B41FA5}">
                      <a16:colId xmlns="" xmlns:a16="http://schemas.microsoft.com/office/drawing/2014/main" val="20001"/>
                    </a:ext>
                  </a:extLst>
                </a:gridCol>
                <a:gridCol w="1367590">
                  <a:extLst>
                    <a:ext uri="{9D8B030D-6E8A-4147-A177-3AD203B41FA5}">
                      <a16:colId xmlns="" xmlns:a16="http://schemas.microsoft.com/office/drawing/2014/main" val="20002"/>
                    </a:ext>
                  </a:extLst>
                </a:gridCol>
                <a:gridCol w="1367590">
                  <a:extLst>
                    <a:ext uri="{9D8B030D-6E8A-4147-A177-3AD203B41FA5}">
                      <a16:colId xmlns="" xmlns:a16="http://schemas.microsoft.com/office/drawing/2014/main" val="3178931679"/>
                    </a:ext>
                  </a:extLst>
                </a:gridCol>
              </a:tblGrid>
              <a:tr h="5544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smtClean="0">
                          <a:latin typeface="Georgia" panose="02040502050405020303" pitchFamily="18" charset="0"/>
                        </a:rPr>
                        <a:t>Исследо-вания</a:t>
                      </a:r>
                      <a:endParaRPr lang="en-US" sz="1600" dirty="0">
                        <a:latin typeface="Georgia" panose="02040502050405020303" pitchFamily="18" charset="0"/>
                      </a:endParaRPr>
                    </a:p>
                  </a:txBody>
                  <a:tcPr anchor="ctr"/>
                </a:tc>
                <a:tc>
                  <a:txBody>
                    <a:bodyPr/>
                    <a:lstStyle/>
                    <a:p>
                      <a:pPr algn="ctr"/>
                      <a:r>
                        <a:rPr lang="ru-RU" sz="1600" dirty="0">
                          <a:latin typeface="Georgia" panose="02040502050405020303" pitchFamily="18" charset="0"/>
                        </a:rPr>
                        <a:t>Плацебо</a:t>
                      </a:r>
                      <a:endParaRPr lang="en-US" sz="1600" dirty="0">
                        <a:latin typeface="Georgia" panose="02040502050405020303" pitchFamily="18" charset="0"/>
                      </a:endParaRPr>
                    </a:p>
                  </a:txBody>
                  <a:tcPr anchor="ctr"/>
                </a:tc>
                <a:tc gridSpan="3">
                  <a:txBody>
                    <a:bodyPr/>
                    <a:lstStyle/>
                    <a:p>
                      <a:pPr algn="ctr"/>
                      <a:r>
                        <a:rPr lang="ru-RU" sz="1600" dirty="0">
                          <a:latin typeface="Georgia" panose="02040502050405020303" pitchFamily="18" charset="0"/>
                        </a:rPr>
                        <a:t>Доза рацекадотрила </a:t>
                      </a:r>
                      <a:r>
                        <a:rPr lang="en-US" sz="1600" dirty="0">
                          <a:latin typeface="Georgia" panose="02040502050405020303" pitchFamily="18" charset="0"/>
                        </a:rPr>
                        <a:t>(</a:t>
                      </a:r>
                      <a:r>
                        <a:rPr lang="ru-RU" sz="1600" dirty="0">
                          <a:latin typeface="Georgia" panose="02040502050405020303" pitchFamily="18" charset="0"/>
                        </a:rPr>
                        <a:t>мг</a:t>
                      </a:r>
                      <a:r>
                        <a:rPr lang="en-US" sz="1600" dirty="0">
                          <a:latin typeface="Georgia" panose="02040502050405020303" pitchFamily="18" charset="0"/>
                        </a:rPr>
                        <a:t>)</a:t>
                      </a:r>
                    </a:p>
                    <a:p>
                      <a:pPr algn="l"/>
                      <a:r>
                        <a:rPr lang="en-US" sz="1600" dirty="0">
                          <a:latin typeface="Georgia" panose="02040502050405020303" pitchFamily="18" charset="0"/>
                        </a:rPr>
                        <a:t>  30                    100                        300</a:t>
                      </a:r>
                    </a:p>
                  </a:txBody>
                  <a:tcPr anchor="ctr"/>
                </a:tc>
                <a:tc hMerge="1">
                  <a:txBody>
                    <a:bodyPr/>
                    <a:lstStyle/>
                    <a:p>
                      <a:pPr algn="ctr"/>
                      <a:endParaRPr lang="en-US" sz="1050" dirty="0">
                        <a:latin typeface="+mn-lt"/>
                      </a:endParaRPr>
                    </a:p>
                  </a:txBody>
                  <a:tcPr/>
                </a:tc>
                <a:tc hMerge="1">
                  <a:txBody>
                    <a:bodyPr/>
                    <a:lstStyle/>
                    <a:p>
                      <a:pPr algn="ctr"/>
                      <a:endParaRPr lang="en-US" sz="1050" dirty="0">
                        <a:latin typeface="+mn-lt"/>
                      </a:endParaRPr>
                    </a:p>
                  </a:txBody>
                  <a:tcPr/>
                </a:tc>
                <a:tc>
                  <a:txBody>
                    <a:bodyPr/>
                    <a:lstStyle/>
                    <a:p>
                      <a:pPr algn="ctr"/>
                      <a:r>
                        <a:rPr lang="ru-RU" sz="1600" dirty="0">
                          <a:latin typeface="Georgia" panose="02040502050405020303" pitchFamily="18" charset="0"/>
                        </a:rPr>
                        <a:t>Всего</a:t>
                      </a:r>
                      <a:endParaRPr lang="en-US" sz="1600" dirty="0">
                        <a:latin typeface="Georgia" panose="02040502050405020303" pitchFamily="18" charset="0"/>
                      </a:endParaRPr>
                    </a:p>
                  </a:txBody>
                  <a:tcPr anchor="ctr"/>
                </a:tc>
                <a:extLst>
                  <a:ext uri="{0D108BD9-81ED-4DB2-BD59-A6C34878D82A}">
                    <a16:rowId xmlns="" xmlns:a16="http://schemas.microsoft.com/office/drawing/2014/main" val="10000"/>
                  </a:ext>
                </a:extLst>
              </a:tr>
              <a:tr h="563880">
                <a:tc>
                  <a:txBody>
                    <a:bodyPr/>
                    <a:lstStyle/>
                    <a:p>
                      <a:pPr algn="ctr"/>
                      <a:r>
                        <a:rPr lang="en-US" sz="1600" dirty="0">
                          <a:latin typeface="Georgia" panose="02040502050405020303" pitchFamily="18" charset="0"/>
                        </a:rPr>
                        <a:t>Baumer</a:t>
                      </a:r>
                    </a:p>
                  </a:txBody>
                  <a:tcPr anchor="ctr"/>
                </a:tc>
                <a:tc>
                  <a:txBody>
                    <a:bodyPr/>
                    <a:lstStyle/>
                    <a:p>
                      <a:pPr algn="ctr"/>
                      <a:r>
                        <a:rPr lang="en-US" sz="1600" dirty="0">
                          <a:latin typeface="Georgia" panose="02040502050405020303" pitchFamily="18" charset="0"/>
                        </a:rPr>
                        <a:t>102</a:t>
                      </a:r>
                    </a:p>
                  </a:txBody>
                  <a:tcPr anchor="ctr"/>
                </a:tc>
                <a:tc>
                  <a:txBody>
                    <a:bodyPr/>
                    <a:lstStyle/>
                    <a:p>
                      <a:pPr algn="ctr"/>
                      <a:r>
                        <a:rPr lang="en-US" sz="1600" dirty="0">
                          <a:latin typeface="Georgia" panose="02040502050405020303" pitchFamily="18" charset="0"/>
                        </a:rPr>
                        <a:t>0</a:t>
                      </a:r>
                    </a:p>
                  </a:txBody>
                  <a:tcPr anchor="ctr"/>
                </a:tc>
                <a:tc>
                  <a:txBody>
                    <a:bodyPr/>
                    <a:lstStyle/>
                    <a:p>
                      <a:pPr algn="ctr"/>
                      <a:r>
                        <a:rPr lang="en-US" sz="1600" dirty="0">
                          <a:latin typeface="Georgia" panose="02040502050405020303" pitchFamily="18" charset="0"/>
                        </a:rPr>
                        <a:t>96</a:t>
                      </a:r>
                    </a:p>
                  </a:txBody>
                  <a:tcPr anchor="ctr"/>
                </a:tc>
                <a:tc>
                  <a:txBody>
                    <a:bodyPr/>
                    <a:lstStyle/>
                    <a:p>
                      <a:pPr algn="ctr"/>
                      <a:r>
                        <a:rPr lang="en-US" sz="1600" dirty="0">
                          <a:latin typeface="Georgia" panose="02040502050405020303" pitchFamily="18" charset="0"/>
                        </a:rPr>
                        <a:t>0</a:t>
                      </a:r>
                    </a:p>
                  </a:txBody>
                  <a:tcPr anchor="ctr"/>
                </a:tc>
                <a:tc>
                  <a:txBody>
                    <a:bodyPr/>
                    <a:lstStyle/>
                    <a:p>
                      <a:pPr algn="ctr"/>
                      <a:r>
                        <a:rPr lang="en-US" sz="1600" dirty="0">
                          <a:latin typeface="Georgia" panose="02040502050405020303" pitchFamily="18" charset="0"/>
                        </a:rPr>
                        <a:t>198</a:t>
                      </a:r>
                    </a:p>
                  </a:txBody>
                  <a:tcPr anchor="ctr"/>
                </a:tc>
                <a:extLst>
                  <a:ext uri="{0D108BD9-81ED-4DB2-BD59-A6C34878D82A}">
                    <a16:rowId xmlns="" xmlns:a16="http://schemas.microsoft.com/office/drawing/2014/main" val="753208380"/>
                  </a:ext>
                </a:extLst>
              </a:tr>
              <a:tr h="574994">
                <a:tc>
                  <a:txBody>
                    <a:bodyPr/>
                    <a:lstStyle/>
                    <a:p>
                      <a:pPr algn="ctr"/>
                      <a:r>
                        <a:rPr lang="en-US" sz="1600" dirty="0">
                          <a:latin typeface="Georgia" panose="02040502050405020303" pitchFamily="18" charset="0"/>
                        </a:rPr>
                        <a:t>Vetel</a:t>
                      </a:r>
                    </a:p>
                  </a:txBody>
                  <a:tcPr anchor="ctr"/>
                </a:tc>
                <a:tc>
                  <a:txBody>
                    <a:bodyPr/>
                    <a:lstStyle/>
                    <a:p>
                      <a:pPr algn="ctr"/>
                      <a:r>
                        <a:rPr lang="en-US" sz="1600" dirty="0">
                          <a:latin typeface="Georgia" panose="02040502050405020303" pitchFamily="18" charset="0"/>
                        </a:rPr>
                        <a:t>54</a:t>
                      </a:r>
                    </a:p>
                  </a:txBody>
                  <a:tcPr anchor="ctr"/>
                </a:tc>
                <a:tc>
                  <a:txBody>
                    <a:bodyPr/>
                    <a:lstStyle/>
                    <a:p>
                      <a:pPr algn="ctr"/>
                      <a:r>
                        <a:rPr lang="en-US" sz="1600" dirty="0">
                          <a:latin typeface="Georgia" panose="02040502050405020303" pitchFamily="18" charset="0"/>
                        </a:rPr>
                        <a:t>59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Georgia" panose="02040502050405020303" pitchFamily="18" charset="0"/>
                        </a:rPr>
                        <a:t>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227</a:t>
                      </a:r>
                    </a:p>
                  </a:txBody>
                  <a:tcPr anchor="ctr"/>
                </a:tc>
                <a:extLst>
                  <a:ext uri="{0D108BD9-81ED-4DB2-BD59-A6C34878D82A}">
                    <a16:rowId xmlns="" xmlns:a16="http://schemas.microsoft.com/office/drawing/2014/main" val="10001"/>
                  </a:ext>
                </a:extLst>
              </a:tr>
              <a:tr h="662308">
                <a:tc>
                  <a:txBody>
                    <a:bodyPr/>
                    <a:lstStyle/>
                    <a:p>
                      <a:pPr algn="ctr"/>
                      <a:r>
                        <a:rPr lang="en-US" sz="1600" dirty="0">
                          <a:latin typeface="Georgia" panose="02040502050405020303" pitchFamily="18" charset="0"/>
                        </a:rPr>
                        <a:t>Hamza</a:t>
                      </a:r>
                    </a:p>
                  </a:txBody>
                  <a:tcPr anchor="ctr"/>
                </a:tc>
                <a:tc>
                  <a:txBody>
                    <a:bodyPr/>
                    <a:lstStyle/>
                    <a:p>
                      <a:pPr algn="ctr"/>
                      <a:r>
                        <a:rPr lang="en-US" sz="1600" dirty="0">
                          <a:latin typeface="Georgia" panose="02040502050405020303" pitchFamily="18" charset="0"/>
                        </a:rPr>
                        <a:t>39</a:t>
                      </a:r>
                    </a:p>
                  </a:txBody>
                  <a:tcPr anchor="ctr"/>
                </a:tc>
                <a:tc>
                  <a:txBody>
                    <a:bodyPr/>
                    <a:lstStyle/>
                    <a:p>
                      <a:pPr algn="ctr"/>
                      <a:r>
                        <a:rPr lang="en-US" sz="1600" dirty="0">
                          <a:latin typeface="Georgia" panose="02040502050405020303" pitchFamily="18"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Georgia" panose="02040502050405020303" pitchFamily="18" charset="0"/>
                        </a:rPr>
                        <a:t>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71</a:t>
                      </a:r>
                    </a:p>
                  </a:txBody>
                  <a:tcPr anchor="ctr"/>
                </a:tc>
                <a:extLst>
                  <a:ext uri="{0D108BD9-81ED-4DB2-BD59-A6C34878D82A}">
                    <a16:rowId xmlns="" xmlns:a16="http://schemas.microsoft.com/office/drawing/2014/main" val="10002"/>
                  </a:ext>
                </a:extLst>
              </a:tr>
              <a:tr h="610442">
                <a:tc>
                  <a:txBody>
                    <a:bodyPr/>
                    <a:lstStyle/>
                    <a:p>
                      <a:pPr algn="ctr"/>
                      <a:r>
                        <a:rPr lang="en-US" sz="1600" dirty="0">
                          <a:latin typeface="Georgia" panose="02040502050405020303" pitchFamily="18" charset="0"/>
                        </a:rPr>
                        <a:t>Coffin</a:t>
                      </a:r>
                    </a:p>
                  </a:txBody>
                  <a:tcPr anchor="ctr"/>
                </a:tc>
                <a:tc>
                  <a:txBody>
                    <a:bodyPr/>
                    <a:lstStyle/>
                    <a:p>
                      <a:pPr algn="ctr"/>
                      <a:r>
                        <a:rPr lang="en-US" sz="1600" dirty="0">
                          <a:latin typeface="Georgia" panose="02040502050405020303" pitchFamily="18" charset="0"/>
                        </a:rPr>
                        <a:t>87</a:t>
                      </a:r>
                    </a:p>
                  </a:txBody>
                  <a:tcPr anchor="ctr"/>
                </a:tc>
                <a:tc>
                  <a:txBody>
                    <a:bodyPr/>
                    <a:lstStyle/>
                    <a:p>
                      <a:pPr algn="ctr"/>
                      <a:r>
                        <a:rPr lang="en-US" sz="1600" dirty="0">
                          <a:latin typeface="Georgia" panose="02040502050405020303" pitchFamily="18" charset="0"/>
                        </a:rPr>
                        <a:t>0</a:t>
                      </a:r>
                    </a:p>
                  </a:txBody>
                  <a:tcPr anchor="ctr"/>
                </a:tc>
                <a:tc>
                  <a:txBody>
                    <a:bodyPr/>
                    <a:lstStyle/>
                    <a:p>
                      <a:pPr algn="ctr"/>
                      <a:r>
                        <a:rPr lang="en-US" sz="1600" dirty="0">
                          <a:latin typeface="Georgia" panose="02040502050405020303" pitchFamily="18" charset="0"/>
                        </a:rPr>
                        <a:t>86</a:t>
                      </a:r>
                    </a:p>
                  </a:txBody>
                  <a:tcPr anchor="ctr"/>
                </a:tc>
                <a:tc>
                  <a:txBody>
                    <a:bodyPr/>
                    <a:lstStyle/>
                    <a:p>
                      <a:pPr algn="ctr"/>
                      <a:r>
                        <a:rPr lang="en-US" sz="1600" dirty="0">
                          <a:latin typeface="Georgia" panose="02040502050405020303" pitchFamily="18" charset="0"/>
                        </a:rPr>
                        <a:t>0</a:t>
                      </a:r>
                    </a:p>
                  </a:txBody>
                  <a:tcPr anchor="ctr"/>
                </a:tc>
                <a:tc>
                  <a:txBody>
                    <a:bodyPr/>
                    <a:lstStyle/>
                    <a:p>
                      <a:pPr algn="ctr"/>
                      <a:r>
                        <a:rPr lang="en-US" sz="1600" dirty="0">
                          <a:latin typeface="Georgia" panose="02040502050405020303" pitchFamily="18" charset="0"/>
                        </a:rPr>
                        <a:t>173</a:t>
                      </a:r>
                    </a:p>
                  </a:txBody>
                  <a:tcPr anchor="ctr"/>
                </a:tc>
                <a:extLst>
                  <a:ext uri="{0D108BD9-81ED-4DB2-BD59-A6C34878D82A}">
                    <a16:rowId xmlns="" xmlns:a16="http://schemas.microsoft.com/office/drawing/2014/main" val="10003"/>
                  </a:ext>
                </a:extLst>
              </a:tr>
              <a:tr h="635771">
                <a:tc>
                  <a:txBody>
                    <a:bodyPr/>
                    <a:lstStyle/>
                    <a:p>
                      <a:pPr algn="ctr"/>
                      <a:r>
                        <a:rPr lang="en-US" sz="1600" b="1" dirty="0">
                          <a:latin typeface="Georgia" panose="02040502050405020303" pitchFamily="18" charset="0"/>
                        </a:rPr>
                        <a:t>Total</a:t>
                      </a:r>
                    </a:p>
                  </a:txBody>
                  <a:tcPr anchor="ctr"/>
                </a:tc>
                <a:tc>
                  <a:txBody>
                    <a:bodyPr/>
                    <a:lstStyle/>
                    <a:p>
                      <a:pPr algn="ctr"/>
                      <a:r>
                        <a:rPr lang="en-US" sz="1600" b="1" dirty="0">
                          <a:latin typeface="Georgia" panose="02040502050405020303" pitchFamily="18" charset="0"/>
                        </a:rPr>
                        <a:t>282</a:t>
                      </a:r>
                    </a:p>
                  </a:txBody>
                  <a:tcPr anchor="ctr"/>
                </a:tc>
                <a:tc>
                  <a:txBody>
                    <a:bodyPr/>
                    <a:lstStyle/>
                    <a:p>
                      <a:pPr algn="ctr"/>
                      <a:r>
                        <a:rPr lang="en-US" sz="1600" b="1" dirty="0">
                          <a:latin typeface="Georgia" panose="02040502050405020303" pitchFamily="18" charset="0"/>
                        </a:rPr>
                        <a:t>59</a:t>
                      </a:r>
                    </a:p>
                  </a:txBody>
                  <a:tcPr anchor="ctr"/>
                </a:tc>
                <a:tc>
                  <a:txBody>
                    <a:bodyPr/>
                    <a:lstStyle/>
                    <a:p>
                      <a:pPr algn="ctr"/>
                      <a:r>
                        <a:rPr lang="en-US" sz="1600" b="1" dirty="0">
                          <a:latin typeface="Georgia" panose="02040502050405020303" pitchFamily="18" charset="0"/>
                        </a:rPr>
                        <a:t>272</a:t>
                      </a:r>
                    </a:p>
                  </a:txBody>
                  <a:tcPr anchor="ctr"/>
                </a:tc>
                <a:tc>
                  <a:txBody>
                    <a:bodyPr/>
                    <a:lstStyle/>
                    <a:p>
                      <a:pPr algn="ctr"/>
                      <a:r>
                        <a:rPr lang="en-US" sz="1600" b="1" dirty="0">
                          <a:latin typeface="Georgia" panose="02040502050405020303" pitchFamily="18" charset="0"/>
                        </a:rPr>
                        <a:t>56</a:t>
                      </a:r>
                    </a:p>
                  </a:txBody>
                  <a:tcPr anchor="ctr"/>
                </a:tc>
                <a:tc>
                  <a:txBody>
                    <a:bodyPr/>
                    <a:lstStyle/>
                    <a:p>
                      <a:pPr algn="ctr"/>
                      <a:r>
                        <a:rPr lang="en-US" sz="1600" b="1" dirty="0">
                          <a:latin typeface="Georgia" panose="02040502050405020303" pitchFamily="18" charset="0"/>
                        </a:rPr>
                        <a:t>669</a:t>
                      </a:r>
                    </a:p>
                  </a:txBody>
                  <a:tcPr anchor="ctr"/>
                </a:tc>
                <a:extLst>
                  <a:ext uri="{0D108BD9-81ED-4DB2-BD59-A6C34878D82A}">
                    <a16:rowId xmlns="" xmlns:a16="http://schemas.microsoft.com/office/drawing/2014/main" val="3921653378"/>
                  </a:ext>
                </a:extLst>
              </a:tr>
            </a:tbl>
          </a:graphicData>
        </a:graphic>
      </p:graphicFrame>
      <p:sp>
        <p:nvSpPr>
          <p:cNvPr id="7" name="Rectangle 1"/>
          <p:cNvSpPr>
            <a:spLocks noChangeArrowheads="1"/>
          </p:cNvSpPr>
          <p:nvPr/>
        </p:nvSpPr>
        <p:spPr bwMode="auto">
          <a:xfrm>
            <a:off x="457200" y="6629400"/>
            <a:ext cx="8458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pPr>
            <a:r>
              <a:rPr lang="en-US" altLang="de-DE" sz="900" dirty="0">
                <a:solidFill>
                  <a:schemeClr val="bg1"/>
                </a:solidFill>
              </a:rPr>
              <a:t>1. 	</a:t>
            </a:r>
            <a:r>
              <a:rPr lang="en-GB" altLang="de-DE" sz="900" dirty="0">
                <a:solidFill>
                  <a:schemeClr val="bg1"/>
                </a:solidFill>
              </a:rPr>
              <a:t>Coffin B </a:t>
            </a:r>
            <a:r>
              <a:rPr lang="en-GB" altLang="de-DE" sz="900" i="1" dirty="0">
                <a:solidFill>
                  <a:schemeClr val="bg1"/>
                </a:solidFill>
              </a:rPr>
              <a:t>et al. </a:t>
            </a:r>
            <a:r>
              <a:rPr lang="en-GB" altLang="de-DE" sz="900" dirty="0">
                <a:solidFill>
                  <a:schemeClr val="bg1"/>
                </a:solidFill>
              </a:rPr>
              <a:t>International Journal of Clinical Medicine, 2014;5(7):345-360.</a:t>
            </a:r>
          </a:p>
        </p:txBody>
      </p:sp>
      <p:sp>
        <p:nvSpPr>
          <p:cNvPr id="2" name="Slide Number Placeholder 1"/>
          <p:cNvSpPr>
            <a:spLocks noGrp="1"/>
          </p:cNvSpPr>
          <p:nvPr>
            <p:ph type="sldNum" sz="quarter" idx="12"/>
          </p:nvPr>
        </p:nvSpPr>
        <p:spPr>
          <a:xfrm>
            <a:off x="4572000" y="12843"/>
            <a:ext cx="1332156" cy="365125"/>
          </a:xfrm>
        </p:spPr>
        <p:txBody>
          <a:bodyPr/>
          <a:lstStyle/>
          <a:p>
            <a:fld id="{A2885E78-1F86-4A3D-9EE1-B0103B1CEF15}" type="slidenum">
              <a:rPr lang="en-US" smtClean="0">
                <a:solidFill>
                  <a:srgbClr val="000000"/>
                </a:solidFill>
              </a:rPr>
              <a:pPr/>
              <a:t>58</a:t>
            </a:fld>
            <a:endParaRPr lang="en-US" dirty="0">
              <a:solidFill>
                <a:srgbClr val="000000"/>
              </a:solidFill>
            </a:endParaRPr>
          </a:p>
        </p:txBody>
      </p:sp>
      <p:sp>
        <p:nvSpPr>
          <p:cNvPr id="9" name="TextBox 8"/>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67573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9603" y="1332171"/>
            <a:ext cx="8234362" cy="4876800"/>
          </a:xfrm>
        </p:spPr>
        <p:txBody>
          <a:bodyPr/>
          <a:lstStyle/>
          <a:p>
            <a:pPr marL="0" indent="0">
              <a:buNone/>
            </a:pPr>
            <a:r>
              <a:rPr lang="ru-RU" sz="1400" b="1" dirty="0">
                <a:latin typeface="Georgia" panose="02040502050405020303" pitchFamily="18" charset="0"/>
              </a:rPr>
              <a:t>Результаты</a:t>
            </a:r>
            <a:r>
              <a:rPr lang="en-GB" sz="1400" b="1" dirty="0">
                <a:latin typeface="Georgia" panose="02040502050405020303" pitchFamily="18" charset="0"/>
              </a:rPr>
              <a:t>: </a:t>
            </a:r>
            <a:r>
              <a:rPr lang="ru-RU" sz="1400" dirty="0" smtClean="0">
                <a:solidFill>
                  <a:srgbClr val="000000"/>
                </a:solidFill>
                <a:latin typeface="Georgia" panose="02040502050405020303" pitchFamily="18" charset="0"/>
              </a:rPr>
              <a:t>Форест-плот продолжительности </a:t>
            </a:r>
            <a:r>
              <a:rPr lang="ru-RU" sz="1400" dirty="0">
                <a:solidFill>
                  <a:srgbClr val="000000"/>
                </a:solidFill>
                <a:latin typeface="Georgia" panose="02040502050405020303" pitchFamily="18" charset="0"/>
              </a:rPr>
              <a:t>диареи</a:t>
            </a:r>
            <a:r>
              <a:rPr lang="en-GB" sz="1400" dirty="0">
                <a:solidFill>
                  <a:srgbClr val="000000"/>
                </a:solidFill>
                <a:latin typeface="Georgia" panose="02040502050405020303" pitchFamily="18" charset="0"/>
              </a:rPr>
              <a:t> – </a:t>
            </a:r>
            <a:r>
              <a:rPr lang="ru-RU" sz="1400" dirty="0">
                <a:solidFill>
                  <a:srgbClr val="000000"/>
                </a:solidFill>
                <a:latin typeface="Georgia" panose="02040502050405020303" pitchFamily="18" charset="0"/>
              </a:rPr>
              <a:t>сравнение </a:t>
            </a:r>
            <a:r>
              <a:rPr lang="en-US" sz="1400" dirty="0">
                <a:solidFill>
                  <a:srgbClr val="000000"/>
                </a:solidFill>
                <a:latin typeface="Georgia" panose="02040502050405020303" pitchFamily="18" charset="0"/>
              </a:rPr>
              <a:t>RC</a:t>
            </a:r>
            <a:r>
              <a:rPr lang="ru-RU" sz="1400" dirty="0">
                <a:solidFill>
                  <a:srgbClr val="000000"/>
                </a:solidFill>
                <a:latin typeface="Georgia" panose="02040502050405020303" pitchFamily="18" charset="0"/>
              </a:rPr>
              <a:t> и плацебо</a:t>
            </a:r>
            <a:endParaRPr lang="en-GB" sz="1400" dirty="0">
              <a:latin typeface="Georgia" panose="02040502050405020303" pitchFamily="18" charset="0"/>
            </a:endParaRPr>
          </a:p>
          <a:p>
            <a:pPr marL="0" indent="0">
              <a:buNone/>
            </a:pPr>
            <a:endParaRPr lang="en-GB" sz="1400" dirty="0">
              <a:latin typeface="Georgia" panose="02040502050405020303" pitchFamily="18" charset="0"/>
            </a:endParaRPr>
          </a:p>
        </p:txBody>
      </p:sp>
      <p:sp>
        <p:nvSpPr>
          <p:cNvPr id="8" name="Title 1"/>
          <p:cNvSpPr>
            <a:spLocks noGrp="1"/>
          </p:cNvSpPr>
          <p:nvPr>
            <p:ph type="title" idx="4294967295"/>
          </p:nvPr>
        </p:nvSpPr>
        <p:spPr>
          <a:xfrm>
            <a:off x="550145" y="304800"/>
            <a:ext cx="7712075" cy="927100"/>
          </a:xfrm>
        </p:spPr>
        <p:txBody>
          <a:bodyPr>
            <a:normAutofit fontScale="90000"/>
          </a:bodyPr>
          <a:lstStyle/>
          <a:p>
            <a:r>
              <a:rPr lang="ru-RU" altLang="de-DE" sz="2000" b="1" dirty="0">
                <a:solidFill>
                  <a:srgbClr val="0070C0"/>
                </a:solidFill>
                <a:latin typeface="Georgia" panose="02040502050405020303" pitchFamily="18" charset="0"/>
              </a:rPr>
              <a:t>РАЦЕКАДОТРИЛ ПРИ ЛЕЧЕНИИ ОСТРОЙ ДИАРЕИ У ВЗРОСЛЫХ</a:t>
            </a:r>
            <a:r>
              <a:rPr lang="en-GB" altLang="de-DE" sz="2000" b="1" dirty="0">
                <a:solidFill>
                  <a:srgbClr val="0070C0"/>
                </a:solidFill>
                <a:latin typeface="Georgia" panose="02040502050405020303" pitchFamily="18" charset="0"/>
              </a:rPr>
              <a:t>: </a:t>
            </a:r>
            <a:r>
              <a:rPr lang="ru-RU" altLang="de-DE" sz="2000" b="1" dirty="0">
                <a:solidFill>
                  <a:srgbClr val="0070C0"/>
                </a:solidFill>
                <a:latin typeface="Georgia" panose="02040502050405020303" pitchFamily="18" charset="0"/>
              </a:rPr>
              <a:t>МЕТААНАЛИЗ ИНДИВИДУАЛЬНЫХ ДАННЫХ ПАЦИЕНТОВ</a:t>
            </a:r>
            <a:r>
              <a:rPr lang="en-GB" altLang="de-DE" sz="2000" b="1" dirty="0">
                <a:solidFill>
                  <a:srgbClr val="0070C0"/>
                </a:solidFill>
                <a:latin typeface="Georgia" panose="02040502050405020303" pitchFamily="18" charset="0"/>
              </a:rPr>
              <a:t>: Coffin </a:t>
            </a:r>
            <a:r>
              <a:rPr lang="en-GB" altLang="de-DE" sz="2000" b="1" i="1" dirty="0">
                <a:solidFill>
                  <a:srgbClr val="0070C0"/>
                </a:solidFill>
                <a:latin typeface="Georgia" panose="02040502050405020303" pitchFamily="18" charset="0"/>
              </a:rPr>
              <a:t>et al. </a:t>
            </a:r>
            <a:r>
              <a:rPr lang="en-GB" altLang="de-DE" sz="2000" b="1" dirty="0">
                <a:solidFill>
                  <a:srgbClr val="0070C0"/>
                </a:solidFill>
                <a:latin typeface="Georgia" panose="02040502050405020303" pitchFamily="18" charset="0"/>
              </a:rPr>
              <a:t>2014</a:t>
            </a:r>
          </a:p>
        </p:txBody>
      </p:sp>
      <p:sp>
        <p:nvSpPr>
          <p:cNvPr id="7" name="Rectangle 1"/>
          <p:cNvSpPr>
            <a:spLocks noChangeArrowheads="1"/>
          </p:cNvSpPr>
          <p:nvPr/>
        </p:nvSpPr>
        <p:spPr bwMode="auto">
          <a:xfrm>
            <a:off x="73149" y="6629400"/>
            <a:ext cx="8458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pPr>
            <a:r>
              <a:rPr lang="en-US" altLang="de-DE" sz="900" dirty="0">
                <a:solidFill>
                  <a:schemeClr val="bg1"/>
                </a:solidFill>
              </a:rPr>
              <a:t>1. 	</a:t>
            </a:r>
            <a:r>
              <a:rPr lang="en-GB" altLang="de-DE" sz="900" dirty="0">
                <a:solidFill>
                  <a:schemeClr val="bg1"/>
                </a:solidFill>
              </a:rPr>
              <a:t>Coffin B </a:t>
            </a:r>
            <a:r>
              <a:rPr lang="en-GB" altLang="de-DE" sz="900" i="1" dirty="0">
                <a:solidFill>
                  <a:schemeClr val="bg1"/>
                </a:solidFill>
              </a:rPr>
              <a:t>et al</a:t>
            </a:r>
            <a:r>
              <a:rPr lang="en-GB" altLang="de-DE" sz="900" dirty="0">
                <a:solidFill>
                  <a:schemeClr val="bg1"/>
                </a:solidFill>
              </a:rPr>
              <a:t>. International Journal of Clinical Medicine, 2014;5(7):345-360.</a:t>
            </a:r>
          </a:p>
        </p:txBody>
      </p:sp>
      <p:pic>
        <p:nvPicPr>
          <p:cNvPr id="5" name="Picture 4"/>
          <p:cNvPicPr>
            <a:picLocks noChangeAspect="1"/>
          </p:cNvPicPr>
          <p:nvPr/>
        </p:nvPicPr>
        <p:blipFill>
          <a:blip r:embed="rId3"/>
          <a:stretch>
            <a:fillRect/>
          </a:stretch>
        </p:blipFill>
        <p:spPr>
          <a:xfrm>
            <a:off x="586105" y="1752367"/>
            <a:ext cx="5252431" cy="3923281"/>
          </a:xfrm>
          <a:prstGeom prst="rect">
            <a:avLst/>
          </a:prstGeom>
          <a:ln w="28575">
            <a:solidFill>
              <a:schemeClr val="accent1">
                <a:lumMod val="50000"/>
              </a:schemeClr>
            </a:solidFill>
          </a:ln>
        </p:spPr>
      </p:pic>
      <p:sp>
        <p:nvSpPr>
          <p:cNvPr id="9" name="Rounded Rectangle 17"/>
          <p:cNvSpPr/>
          <p:nvPr/>
        </p:nvSpPr>
        <p:spPr>
          <a:xfrm>
            <a:off x="5943600" y="2893586"/>
            <a:ext cx="2734207" cy="2257903"/>
          </a:xfrm>
          <a:prstGeom prst="roundRect">
            <a:avLst>
              <a:gd name="adj" fmla="val 7597"/>
            </a:avLst>
          </a:prstGeom>
          <a:ln/>
        </p:spPr>
        <p:style>
          <a:lnRef idx="0">
            <a:schemeClr val="accent1"/>
          </a:lnRef>
          <a:fillRef idx="3">
            <a:schemeClr val="accent1"/>
          </a:fillRef>
          <a:effectRef idx="3">
            <a:schemeClr val="accent1"/>
          </a:effectRef>
          <a:fontRef idx="minor">
            <a:schemeClr val="lt1"/>
          </a:fontRef>
        </p:style>
        <p:txBody>
          <a:bodyPr lIns="199083" tIns="164793" rIns="199083" bIns="164793" anchor="t"/>
          <a:lstStyle/>
          <a:p>
            <a:pPr marL="68580" lvl="0">
              <a:spcBef>
                <a:spcPct val="20000"/>
              </a:spcBef>
              <a:buClr>
                <a:srgbClr val="00B050"/>
              </a:buClr>
              <a:buSzPct val="76000"/>
            </a:pPr>
            <a:r>
              <a:rPr lang="ru-RU" dirty="0">
                <a:solidFill>
                  <a:schemeClr val="bg1"/>
                </a:solidFill>
                <a:latin typeface="Georgia" panose="02040502050405020303" pitchFamily="18" charset="0"/>
              </a:rPr>
              <a:t>Увеличение доли выздоровевших пациентов на 80% в любой временной точке (ОШ = 1,8 [1,3, 2,5], p &lt;0,001</a:t>
            </a:r>
            <a:r>
              <a:rPr lang="en-GB" dirty="0">
                <a:solidFill>
                  <a:schemeClr val="bg1"/>
                </a:solidFill>
                <a:latin typeface="Georgia" panose="02040502050405020303" pitchFamily="18" charset="0"/>
              </a:rPr>
              <a:t>)</a:t>
            </a:r>
          </a:p>
          <a:p>
            <a:endParaRPr lang="en-GB" dirty="0">
              <a:solidFill>
                <a:schemeClr val="bg1"/>
              </a:solidFill>
              <a:latin typeface="Georgia" panose="02040502050405020303" pitchFamily="18" charset="0"/>
            </a:endParaRPr>
          </a:p>
          <a:p>
            <a:pPr fontAlgn="base">
              <a:spcBef>
                <a:spcPct val="50000"/>
              </a:spcBef>
              <a:spcAft>
                <a:spcPct val="50000"/>
              </a:spcAft>
              <a:defRPr/>
            </a:pPr>
            <a:endParaRPr lang="en-GB" dirty="0">
              <a:solidFill>
                <a:schemeClr val="bg1"/>
              </a:solidFill>
              <a:latin typeface="Georgia" panose="02040502050405020303" pitchFamily="18" charset="0"/>
              <a:cs typeface="Arial" charset="0"/>
            </a:endParaRPr>
          </a:p>
        </p:txBody>
      </p:sp>
      <p:sp>
        <p:nvSpPr>
          <p:cNvPr id="31" name="Прямоугольник 30"/>
          <p:cNvSpPr/>
          <p:nvPr/>
        </p:nvSpPr>
        <p:spPr bwMode="auto">
          <a:xfrm>
            <a:off x="646142" y="1967460"/>
            <a:ext cx="761881" cy="2253628"/>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spcBef>
                <a:spcPct val="50000"/>
              </a:spcBef>
              <a:spcAft>
                <a:spcPct val="50000"/>
              </a:spcAft>
            </a:pPr>
            <a:endParaRPr lang="ru-RU" sz="1000" dirty="0">
              <a:solidFill>
                <a:srgbClr val="000000"/>
              </a:solidFill>
              <a:cs typeface="Arial" charset="0"/>
            </a:endParaRPr>
          </a:p>
        </p:txBody>
      </p:sp>
      <p:sp>
        <p:nvSpPr>
          <p:cNvPr id="32" name="Прямоугольник 31"/>
          <p:cNvSpPr/>
          <p:nvPr/>
        </p:nvSpPr>
        <p:spPr bwMode="auto">
          <a:xfrm>
            <a:off x="4453734" y="1967460"/>
            <a:ext cx="1273941" cy="2253628"/>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spcBef>
                <a:spcPct val="50000"/>
              </a:spcBef>
              <a:spcAft>
                <a:spcPct val="50000"/>
              </a:spcAft>
            </a:pPr>
            <a:endParaRPr lang="ru-RU" sz="1000" dirty="0">
              <a:solidFill>
                <a:srgbClr val="000000"/>
              </a:solidFill>
              <a:cs typeface="Arial" charset="0"/>
            </a:endParaRPr>
          </a:p>
        </p:txBody>
      </p:sp>
      <p:sp>
        <p:nvSpPr>
          <p:cNvPr id="33" name="Прямоугольник 32"/>
          <p:cNvSpPr/>
          <p:nvPr/>
        </p:nvSpPr>
        <p:spPr bwMode="auto">
          <a:xfrm>
            <a:off x="4436547" y="4793304"/>
            <a:ext cx="1291128" cy="192360"/>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spcBef>
                <a:spcPct val="50000"/>
              </a:spcBef>
              <a:spcAft>
                <a:spcPct val="50000"/>
              </a:spcAft>
            </a:pPr>
            <a:endParaRPr lang="ru-RU" sz="1000" dirty="0">
              <a:solidFill>
                <a:srgbClr val="000000"/>
              </a:solidFill>
              <a:cs typeface="Arial" charset="0"/>
            </a:endParaRPr>
          </a:p>
        </p:txBody>
      </p:sp>
      <p:sp>
        <p:nvSpPr>
          <p:cNvPr id="34" name="Прямоугольник 33"/>
          <p:cNvSpPr/>
          <p:nvPr/>
        </p:nvSpPr>
        <p:spPr bwMode="auto">
          <a:xfrm>
            <a:off x="1046435" y="5251856"/>
            <a:ext cx="3768769" cy="423223"/>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spcBef>
                <a:spcPct val="50000"/>
              </a:spcBef>
              <a:spcAft>
                <a:spcPct val="50000"/>
              </a:spcAft>
            </a:pPr>
            <a:endParaRPr lang="ru-RU" sz="1000" dirty="0">
              <a:solidFill>
                <a:srgbClr val="000000"/>
              </a:solidFill>
              <a:cs typeface="Arial" charset="0"/>
            </a:endParaRPr>
          </a:p>
        </p:txBody>
      </p:sp>
      <p:sp>
        <p:nvSpPr>
          <p:cNvPr id="35" name="Прямоугольник 34"/>
          <p:cNvSpPr/>
          <p:nvPr/>
        </p:nvSpPr>
        <p:spPr bwMode="auto">
          <a:xfrm>
            <a:off x="678256" y="4585540"/>
            <a:ext cx="874542" cy="423223"/>
          </a:xfrm>
          <a:prstGeom prst="rect">
            <a:avLst/>
          </a:prstGeom>
          <a:solidFill>
            <a:schemeClr val="bg1"/>
          </a:solidFill>
          <a:ln w="12700"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fontAlgn="base">
              <a:spcBef>
                <a:spcPct val="50000"/>
              </a:spcBef>
              <a:spcAft>
                <a:spcPct val="50000"/>
              </a:spcAft>
            </a:pPr>
            <a:endParaRPr lang="ru-RU" sz="1000" dirty="0">
              <a:solidFill>
                <a:srgbClr val="000000"/>
              </a:solidFill>
              <a:cs typeface="Arial" charset="0"/>
            </a:endParaRPr>
          </a:p>
        </p:txBody>
      </p:sp>
      <p:grpSp>
        <p:nvGrpSpPr>
          <p:cNvPr id="10" name="Группа 9"/>
          <p:cNvGrpSpPr/>
          <p:nvPr/>
        </p:nvGrpSpPr>
        <p:grpSpPr>
          <a:xfrm>
            <a:off x="705445" y="2173506"/>
            <a:ext cx="5005043" cy="3484645"/>
            <a:chOff x="449144" y="-3385312"/>
            <a:chExt cx="5005043" cy="3484645"/>
          </a:xfrm>
        </p:grpSpPr>
        <p:sp>
          <p:nvSpPr>
            <p:cNvPr id="11" name="Прямоугольник 10"/>
            <p:cNvSpPr/>
            <p:nvPr/>
          </p:nvSpPr>
          <p:spPr bwMode="auto">
            <a:xfrm>
              <a:off x="449144" y="-2849898"/>
              <a:ext cx="340991" cy="184666"/>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1200" dirty="0">
                  <a:solidFill>
                    <a:srgbClr val="000000"/>
                  </a:solidFill>
                  <a:cs typeface="Arial" charset="0"/>
                </a:rPr>
                <a:t>Vetel</a:t>
              </a:r>
              <a:endParaRPr lang="ru-RU" sz="1200" dirty="0">
                <a:solidFill>
                  <a:srgbClr val="000000"/>
                </a:solidFill>
                <a:cs typeface="Arial" charset="0"/>
              </a:endParaRPr>
            </a:p>
          </p:txBody>
        </p:sp>
        <p:sp>
          <p:nvSpPr>
            <p:cNvPr id="12" name="Прямоугольник 11"/>
            <p:cNvSpPr/>
            <p:nvPr/>
          </p:nvSpPr>
          <p:spPr bwMode="auto">
            <a:xfrm>
              <a:off x="449144" y="-3385312"/>
              <a:ext cx="537006" cy="184666"/>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1200" dirty="0">
                  <a:solidFill>
                    <a:srgbClr val="000000"/>
                  </a:solidFill>
                  <a:cs typeface="Arial" charset="0"/>
                </a:rPr>
                <a:t>Baumer</a:t>
              </a:r>
              <a:endParaRPr lang="ru-RU" sz="1200" dirty="0">
                <a:solidFill>
                  <a:srgbClr val="000000"/>
                </a:solidFill>
                <a:cs typeface="Arial" charset="0"/>
              </a:endParaRPr>
            </a:p>
          </p:txBody>
        </p:sp>
        <p:sp>
          <p:nvSpPr>
            <p:cNvPr id="13" name="Прямоугольник 12"/>
            <p:cNvSpPr/>
            <p:nvPr/>
          </p:nvSpPr>
          <p:spPr bwMode="auto">
            <a:xfrm>
              <a:off x="452591" y="-2337840"/>
              <a:ext cx="485710" cy="184666"/>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1200" dirty="0">
                  <a:solidFill>
                    <a:srgbClr val="000000"/>
                  </a:solidFill>
                  <a:cs typeface="Arial" charset="0"/>
                </a:rPr>
                <a:t>Hamza</a:t>
              </a:r>
              <a:endParaRPr lang="ru-RU" sz="1200" dirty="0">
                <a:solidFill>
                  <a:srgbClr val="000000"/>
                </a:solidFill>
                <a:cs typeface="Arial" charset="0"/>
              </a:endParaRPr>
            </a:p>
          </p:txBody>
        </p:sp>
        <p:sp>
          <p:nvSpPr>
            <p:cNvPr id="15" name="Прямоугольник 14"/>
            <p:cNvSpPr/>
            <p:nvPr/>
          </p:nvSpPr>
          <p:spPr bwMode="auto">
            <a:xfrm>
              <a:off x="452591" y="-1811295"/>
              <a:ext cx="397994" cy="184666"/>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spcBef>
                  <a:spcPct val="50000"/>
                </a:spcBef>
                <a:spcAft>
                  <a:spcPct val="50000"/>
                </a:spcAft>
              </a:pPr>
              <a:r>
                <a:rPr lang="en-US" sz="1200" dirty="0">
                  <a:solidFill>
                    <a:srgbClr val="000000"/>
                  </a:solidFill>
                  <a:cs typeface="Arial" charset="0"/>
                </a:rPr>
                <a:t>Coffin</a:t>
              </a:r>
              <a:endParaRPr lang="ru-RU" sz="1200" dirty="0">
                <a:solidFill>
                  <a:srgbClr val="000000"/>
                </a:solidFill>
                <a:cs typeface="Arial" charset="0"/>
              </a:endParaRPr>
            </a:p>
          </p:txBody>
        </p:sp>
        <p:sp>
          <p:nvSpPr>
            <p:cNvPr id="16" name="Прямоугольник 15"/>
            <p:cNvSpPr/>
            <p:nvPr/>
          </p:nvSpPr>
          <p:spPr bwMode="auto">
            <a:xfrm>
              <a:off x="449144" y="-1194583"/>
              <a:ext cx="1133452" cy="55399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fontAlgn="base"/>
              <a:r>
                <a:rPr lang="ru-RU" sz="1200" dirty="0">
                  <a:solidFill>
                    <a:srgbClr val="000000"/>
                  </a:solidFill>
                  <a:cs typeface="Arial" charset="0"/>
                </a:rPr>
                <a:t>Модель </a:t>
              </a:r>
            </a:p>
            <a:p>
              <a:pPr fontAlgn="base"/>
              <a:r>
                <a:rPr lang="ru-RU" sz="1200" dirty="0">
                  <a:solidFill>
                    <a:srgbClr val="000000"/>
                  </a:solidFill>
                  <a:cs typeface="Arial" charset="0"/>
                </a:rPr>
                <a:t>со случайными </a:t>
              </a:r>
            </a:p>
            <a:p>
              <a:pPr fontAlgn="base"/>
              <a:r>
                <a:rPr lang="ru-RU" sz="1200" dirty="0">
                  <a:solidFill>
                    <a:srgbClr val="000000"/>
                  </a:solidFill>
                  <a:cs typeface="Arial" charset="0"/>
                </a:rPr>
                <a:t>эффектами</a:t>
              </a:r>
            </a:p>
          </p:txBody>
        </p:sp>
        <p:sp>
          <p:nvSpPr>
            <p:cNvPr id="17" name="Прямоугольник 16"/>
            <p:cNvSpPr/>
            <p:nvPr/>
          </p:nvSpPr>
          <p:spPr bwMode="auto">
            <a:xfrm>
              <a:off x="481572" y="-54555"/>
              <a:ext cx="4443524" cy="153888"/>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ru-RU" sz="1000" dirty="0">
                  <a:solidFill>
                    <a:srgbClr val="000000"/>
                  </a:solidFill>
                  <a:cs typeface="Arial" charset="0"/>
                </a:rPr>
                <a:t>Модель со случайными эффектами ремиссии в отсутствии лечения (</a:t>
              </a:r>
              <a:r>
                <a:rPr lang="en-US" sz="1000" dirty="0">
                  <a:solidFill>
                    <a:srgbClr val="000000"/>
                  </a:solidFill>
                  <a:cs typeface="Arial" charset="0"/>
                </a:rPr>
                <a:t>TFR</a:t>
              </a:r>
              <a:r>
                <a:rPr lang="ru-RU" sz="1000" dirty="0">
                  <a:solidFill>
                    <a:srgbClr val="000000"/>
                  </a:solidFill>
                  <a:cs typeface="Arial" charset="0"/>
                </a:rPr>
                <a:t>)</a:t>
              </a:r>
            </a:p>
          </p:txBody>
        </p:sp>
        <p:sp>
          <p:nvSpPr>
            <p:cNvPr id="18" name="Прямоугольник 17"/>
            <p:cNvSpPr/>
            <p:nvPr/>
          </p:nvSpPr>
          <p:spPr bwMode="auto">
            <a:xfrm>
              <a:off x="943724" y="-299799"/>
              <a:ext cx="298160" cy="184666"/>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1200" dirty="0">
                  <a:solidFill>
                    <a:srgbClr val="000000"/>
                  </a:solidFill>
                  <a:cs typeface="Arial" charset="0"/>
                </a:rPr>
                <a:t>0</a:t>
              </a:r>
              <a:r>
                <a:rPr lang="ru-RU" sz="1200" dirty="0">
                  <a:solidFill>
                    <a:srgbClr val="000000"/>
                  </a:solidFill>
                  <a:cs typeface="Arial" charset="0"/>
                </a:rPr>
                <a:t>,</a:t>
              </a:r>
              <a:r>
                <a:rPr lang="en-US" sz="1200" dirty="0">
                  <a:solidFill>
                    <a:srgbClr val="000000"/>
                  </a:solidFill>
                  <a:cs typeface="Arial" charset="0"/>
                </a:rPr>
                <a:t>00</a:t>
              </a:r>
              <a:endParaRPr lang="ru-RU" sz="1200" dirty="0">
                <a:solidFill>
                  <a:srgbClr val="000000"/>
                </a:solidFill>
                <a:cs typeface="Arial" charset="0"/>
              </a:endParaRPr>
            </a:p>
          </p:txBody>
        </p:sp>
        <p:sp>
          <p:nvSpPr>
            <p:cNvPr id="19" name="Прямоугольник 18"/>
            <p:cNvSpPr/>
            <p:nvPr/>
          </p:nvSpPr>
          <p:spPr bwMode="auto">
            <a:xfrm>
              <a:off x="2427259" y="-300806"/>
              <a:ext cx="298160" cy="184666"/>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en-US" sz="1200" dirty="0">
                  <a:solidFill>
                    <a:srgbClr val="000000"/>
                  </a:solidFill>
                  <a:cs typeface="Arial" charset="0"/>
                </a:rPr>
                <a:t>2</a:t>
              </a:r>
              <a:r>
                <a:rPr lang="ru-RU" sz="1200" dirty="0">
                  <a:solidFill>
                    <a:srgbClr val="000000"/>
                  </a:solidFill>
                  <a:cs typeface="Arial" charset="0"/>
                </a:rPr>
                <a:t>,</a:t>
              </a:r>
              <a:r>
                <a:rPr lang="en-US" sz="1200" dirty="0">
                  <a:solidFill>
                    <a:srgbClr val="000000"/>
                  </a:solidFill>
                  <a:cs typeface="Arial" charset="0"/>
                </a:rPr>
                <a:t>00</a:t>
              </a:r>
              <a:endParaRPr lang="ru-RU" sz="1200" dirty="0">
                <a:solidFill>
                  <a:srgbClr val="000000"/>
                </a:solidFill>
                <a:cs typeface="Arial" charset="0"/>
              </a:endParaRPr>
            </a:p>
          </p:txBody>
        </p:sp>
        <p:sp>
          <p:nvSpPr>
            <p:cNvPr id="20" name="Прямоугольник 19"/>
            <p:cNvSpPr/>
            <p:nvPr/>
          </p:nvSpPr>
          <p:spPr bwMode="auto">
            <a:xfrm>
              <a:off x="4197433" y="-3381669"/>
              <a:ext cx="1256754" cy="192360"/>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1250" dirty="0">
                  <a:solidFill>
                    <a:srgbClr val="000000"/>
                  </a:solidFill>
                  <a:cs typeface="Arial" charset="0"/>
                </a:rPr>
                <a:t>2</a:t>
              </a:r>
              <a:r>
                <a:rPr lang="ru-RU" sz="1250" dirty="0">
                  <a:solidFill>
                    <a:srgbClr val="000000"/>
                  </a:solidFill>
                  <a:cs typeface="Arial" charset="0"/>
                </a:rPr>
                <a:t>,</a:t>
              </a:r>
              <a:r>
                <a:rPr lang="en-US" sz="1250" dirty="0">
                  <a:solidFill>
                    <a:srgbClr val="000000"/>
                  </a:solidFill>
                  <a:cs typeface="Arial" charset="0"/>
                </a:rPr>
                <a:t>08 [ 1</a:t>
              </a:r>
              <a:r>
                <a:rPr lang="ru-RU" sz="1250" dirty="0">
                  <a:solidFill>
                    <a:srgbClr val="000000"/>
                  </a:solidFill>
                  <a:cs typeface="Arial" charset="0"/>
                </a:rPr>
                <a:t>,</a:t>
              </a:r>
              <a:r>
                <a:rPr lang="en-US" sz="1250" dirty="0">
                  <a:solidFill>
                    <a:srgbClr val="000000"/>
                  </a:solidFill>
                  <a:cs typeface="Arial" charset="0"/>
                </a:rPr>
                <a:t>12, 3</a:t>
              </a:r>
              <a:r>
                <a:rPr lang="ru-RU" sz="1250" dirty="0">
                  <a:solidFill>
                    <a:srgbClr val="000000"/>
                  </a:solidFill>
                  <a:cs typeface="Arial" charset="0"/>
                </a:rPr>
                <a:t>,</a:t>
              </a:r>
              <a:r>
                <a:rPr lang="en-US" sz="1250" dirty="0">
                  <a:solidFill>
                    <a:srgbClr val="000000"/>
                  </a:solidFill>
                  <a:cs typeface="Arial" charset="0"/>
                </a:rPr>
                <a:t>86 ]</a:t>
              </a:r>
              <a:endParaRPr lang="ru-RU" sz="1250" dirty="0">
                <a:solidFill>
                  <a:srgbClr val="000000"/>
                </a:solidFill>
                <a:cs typeface="Arial" charset="0"/>
              </a:endParaRPr>
            </a:p>
          </p:txBody>
        </p:sp>
        <p:sp>
          <p:nvSpPr>
            <p:cNvPr id="21" name="Прямоугольник 20"/>
            <p:cNvSpPr/>
            <p:nvPr/>
          </p:nvSpPr>
          <p:spPr bwMode="auto">
            <a:xfrm>
              <a:off x="4197433" y="-1815142"/>
              <a:ext cx="1256754" cy="192360"/>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1250" dirty="0">
                  <a:solidFill>
                    <a:srgbClr val="000000"/>
                  </a:solidFill>
                  <a:cs typeface="Arial" charset="0"/>
                </a:rPr>
                <a:t>2</a:t>
              </a:r>
              <a:r>
                <a:rPr lang="ru-RU" sz="1250" dirty="0">
                  <a:solidFill>
                    <a:srgbClr val="000000"/>
                  </a:solidFill>
                  <a:cs typeface="Arial" charset="0"/>
                </a:rPr>
                <a:t>,</a:t>
              </a:r>
              <a:r>
                <a:rPr lang="en-US" sz="1250" dirty="0">
                  <a:solidFill>
                    <a:srgbClr val="000000"/>
                  </a:solidFill>
                  <a:cs typeface="Arial" charset="0"/>
                </a:rPr>
                <a:t>23 [ 1</a:t>
              </a:r>
              <a:r>
                <a:rPr lang="ru-RU" sz="1250" dirty="0">
                  <a:solidFill>
                    <a:srgbClr val="000000"/>
                  </a:solidFill>
                  <a:cs typeface="Arial" charset="0"/>
                </a:rPr>
                <a:t>,</a:t>
              </a:r>
              <a:r>
                <a:rPr lang="en-US" sz="1250" dirty="0">
                  <a:solidFill>
                    <a:srgbClr val="000000"/>
                  </a:solidFill>
                  <a:cs typeface="Arial" charset="0"/>
                </a:rPr>
                <a:t>20, 4</a:t>
              </a:r>
              <a:r>
                <a:rPr lang="ru-RU" sz="1250" dirty="0">
                  <a:solidFill>
                    <a:srgbClr val="000000"/>
                  </a:solidFill>
                  <a:cs typeface="Arial" charset="0"/>
                </a:rPr>
                <a:t>,</a:t>
              </a:r>
              <a:r>
                <a:rPr lang="en-US" sz="1250" dirty="0">
                  <a:solidFill>
                    <a:srgbClr val="000000"/>
                  </a:solidFill>
                  <a:cs typeface="Arial" charset="0"/>
                </a:rPr>
                <a:t>14 ]</a:t>
              </a:r>
              <a:endParaRPr lang="ru-RU" sz="1250" dirty="0">
                <a:solidFill>
                  <a:srgbClr val="000000"/>
                </a:solidFill>
                <a:cs typeface="Arial" charset="0"/>
              </a:endParaRPr>
            </a:p>
          </p:txBody>
        </p:sp>
        <p:sp>
          <p:nvSpPr>
            <p:cNvPr id="22" name="Прямоугольник 21"/>
            <p:cNvSpPr/>
            <p:nvPr/>
          </p:nvSpPr>
          <p:spPr bwMode="auto">
            <a:xfrm>
              <a:off x="4197433" y="-2849898"/>
              <a:ext cx="1256754" cy="192360"/>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1250" dirty="0">
                  <a:solidFill>
                    <a:srgbClr val="000000"/>
                  </a:solidFill>
                  <a:cs typeface="Arial" charset="0"/>
                </a:rPr>
                <a:t>1</a:t>
              </a:r>
              <a:r>
                <a:rPr lang="ru-RU" sz="1250" dirty="0">
                  <a:solidFill>
                    <a:srgbClr val="000000"/>
                  </a:solidFill>
                  <a:cs typeface="Arial" charset="0"/>
                </a:rPr>
                <a:t>,</a:t>
              </a:r>
              <a:r>
                <a:rPr lang="en-US" sz="1250" dirty="0">
                  <a:solidFill>
                    <a:srgbClr val="000000"/>
                  </a:solidFill>
                  <a:cs typeface="Arial" charset="0"/>
                </a:rPr>
                <a:t>30 [ 0</a:t>
              </a:r>
              <a:r>
                <a:rPr lang="ru-RU" sz="1250" dirty="0">
                  <a:solidFill>
                    <a:srgbClr val="000000"/>
                  </a:solidFill>
                  <a:cs typeface="Arial" charset="0"/>
                </a:rPr>
                <a:t>,</a:t>
              </a:r>
              <a:r>
                <a:rPr lang="en-US" sz="1250" dirty="0">
                  <a:solidFill>
                    <a:srgbClr val="000000"/>
                  </a:solidFill>
                  <a:cs typeface="Arial" charset="0"/>
                </a:rPr>
                <a:t>70, 2</a:t>
              </a:r>
              <a:r>
                <a:rPr lang="ru-RU" sz="1250" dirty="0">
                  <a:solidFill>
                    <a:srgbClr val="000000"/>
                  </a:solidFill>
                  <a:cs typeface="Arial" charset="0"/>
                </a:rPr>
                <a:t>,</a:t>
              </a:r>
              <a:r>
                <a:rPr lang="en-US" sz="1250" dirty="0">
                  <a:solidFill>
                    <a:srgbClr val="000000"/>
                  </a:solidFill>
                  <a:cs typeface="Arial" charset="0"/>
                </a:rPr>
                <a:t>41 ]</a:t>
              </a:r>
              <a:endParaRPr lang="ru-RU" sz="1250" dirty="0">
                <a:solidFill>
                  <a:srgbClr val="000000"/>
                </a:solidFill>
                <a:cs typeface="Arial" charset="0"/>
              </a:endParaRPr>
            </a:p>
          </p:txBody>
        </p:sp>
        <p:sp>
          <p:nvSpPr>
            <p:cNvPr id="23" name="Прямоугольник 22"/>
            <p:cNvSpPr/>
            <p:nvPr/>
          </p:nvSpPr>
          <p:spPr bwMode="auto">
            <a:xfrm>
              <a:off x="4197433" y="-2337840"/>
              <a:ext cx="1256754" cy="192360"/>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1250" dirty="0">
                  <a:solidFill>
                    <a:srgbClr val="000000"/>
                  </a:solidFill>
                  <a:cs typeface="Arial" charset="0"/>
                </a:rPr>
                <a:t>1</a:t>
              </a:r>
              <a:r>
                <a:rPr lang="ru-RU" sz="1250" dirty="0">
                  <a:solidFill>
                    <a:srgbClr val="000000"/>
                  </a:solidFill>
                  <a:cs typeface="Arial" charset="0"/>
                </a:rPr>
                <a:t>,</a:t>
              </a:r>
              <a:r>
                <a:rPr lang="en-US" sz="1250" dirty="0">
                  <a:solidFill>
                    <a:srgbClr val="000000"/>
                  </a:solidFill>
                  <a:cs typeface="Arial" charset="0"/>
                </a:rPr>
                <a:t>75 [ 0</a:t>
              </a:r>
              <a:r>
                <a:rPr lang="ru-RU" sz="1250" dirty="0">
                  <a:solidFill>
                    <a:srgbClr val="000000"/>
                  </a:solidFill>
                  <a:cs typeface="Arial" charset="0"/>
                </a:rPr>
                <a:t>,</a:t>
              </a:r>
              <a:r>
                <a:rPr lang="en-US" sz="1250" dirty="0">
                  <a:solidFill>
                    <a:srgbClr val="000000"/>
                  </a:solidFill>
                  <a:cs typeface="Arial" charset="0"/>
                </a:rPr>
                <a:t>80, 3</a:t>
              </a:r>
              <a:r>
                <a:rPr lang="ru-RU" sz="1250" dirty="0">
                  <a:solidFill>
                    <a:srgbClr val="000000"/>
                  </a:solidFill>
                  <a:cs typeface="Arial" charset="0"/>
                </a:rPr>
                <a:t>,</a:t>
              </a:r>
              <a:r>
                <a:rPr lang="en-US" sz="1250" dirty="0">
                  <a:solidFill>
                    <a:srgbClr val="000000"/>
                  </a:solidFill>
                  <a:cs typeface="Arial" charset="0"/>
                </a:rPr>
                <a:t>83 ]</a:t>
              </a:r>
              <a:endParaRPr lang="ru-RU" sz="1250" dirty="0">
                <a:solidFill>
                  <a:srgbClr val="000000"/>
                </a:solidFill>
                <a:cs typeface="Arial" charset="0"/>
              </a:endParaRPr>
            </a:p>
          </p:txBody>
        </p:sp>
        <p:sp>
          <p:nvSpPr>
            <p:cNvPr id="25" name="Прямоугольник 24"/>
            <p:cNvSpPr/>
            <p:nvPr/>
          </p:nvSpPr>
          <p:spPr bwMode="auto">
            <a:xfrm>
              <a:off x="3896869" y="-300806"/>
              <a:ext cx="298159" cy="184666"/>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r>
                <a:rPr lang="ru-RU" sz="1200" dirty="0">
                  <a:solidFill>
                    <a:srgbClr val="000000"/>
                  </a:solidFill>
                  <a:cs typeface="Arial" charset="0"/>
                </a:rPr>
                <a:t>4,</a:t>
              </a:r>
              <a:r>
                <a:rPr lang="en-US" sz="1200" dirty="0">
                  <a:solidFill>
                    <a:srgbClr val="000000"/>
                  </a:solidFill>
                  <a:cs typeface="Arial" charset="0"/>
                </a:rPr>
                <a:t>00</a:t>
              </a:r>
              <a:endParaRPr lang="ru-RU" sz="1200" dirty="0">
                <a:solidFill>
                  <a:srgbClr val="000000"/>
                </a:solidFill>
                <a:cs typeface="Arial" charset="0"/>
              </a:endParaRPr>
            </a:p>
          </p:txBody>
        </p:sp>
        <p:sp>
          <p:nvSpPr>
            <p:cNvPr id="30" name="Прямоугольник 29"/>
            <p:cNvSpPr/>
            <p:nvPr/>
          </p:nvSpPr>
          <p:spPr bwMode="auto">
            <a:xfrm>
              <a:off x="4197433" y="-765514"/>
              <a:ext cx="1256754" cy="192360"/>
            </a:xfrm>
            <a:prstGeom prst="rect">
              <a:avLst/>
            </a:prstGeom>
            <a:noFill/>
            <a:ln w="1270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spAutoFit/>
            </a:bodyPr>
            <a:lstStyle/>
            <a:p>
              <a:pPr algn="r" fontAlgn="base">
                <a:spcBef>
                  <a:spcPct val="50000"/>
                </a:spcBef>
                <a:spcAft>
                  <a:spcPct val="50000"/>
                </a:spcAft>
              </a:pPr>
              <a:r>
                <a:rPr lang="en-US" sz="1250" dirty="0">
                  <a:solidFill>
                    <a:srgbClr val="000000"/>
                  </a:solidFill>
                  <a:cs typeface="Arial" charset="0"/>
                </a:rPr>
                <a:t>1</a:t>
              </a:r>
              <a:r>
                <a:rPr lang="ru-RU" sz="1250" dirty="0">
                  <a:solidFill>
                    <a:srgbClr val="000000"/>
                  </a:solidFill>
                  <a:cs typeface="Arial" charset="0"/>
                </a:rPr>
                <a:t>,</a:t>
              </a:r>
              <a:r>
                <a:rPr lang="en-US" sz="1250" dirty="0">
                  <a:solidFill>
                    <a:srgbClr val="000000"/>
                  </a:solidFill>
                  <a:cs typeface="Arial" charset="0"/>
                </a:rPr>
                <a:t>80 [ 1</a:t>
              </a:r>
              <a:r>
                <a:rPr lang="ru-RU" sz="1250" dirty="0">
                  <a:solidFill>
                    <a:srgbClr val="000000"/>
                  </a:solidFill>
                  <a:cs typeface="Arial" charset="0"/>
                </a:rPr>
                <a:t>,</a:t>
              </a:r>
              <a:r>
                <a:rPr lang="en-US" sz="1250" dirty="0">
                  <a:solidFill>
                    <a:srgbClr val="000000"/>
                  </a:solidFill>
                  <a:cs typeface="Arial" charset="0"/>
                </a:rPr>
                <a:t>30, 2</a:t>
              </a:r>
              <a:r>
                <a:rPr lang="ru-RU" sz="1250" dirty="0">
                  <a:solidFill>
                    <a:srgbClr val="000000"/>
                  </a:solidFill>
                  <a:cs typeface="Arial" charset="0"/>
                </a:rPr>
                <a:t>,</a:t>
              </a:r>
              <a:r>
                <a:rPr lang="en-US" sz="1250" dirty="0">
                  <a:solidFill>
                    <a:srgbClr val="000000"/>
                  </a:solidFill>
                  <a:cs typeface="Arial" charset="0"/>
                </a:rPr>
                <a:t>50 ]</a:t>
              </a:r>
              <a:endParaRPr lang="ru-RU" sz="1250" dirty="0">
                <a:solidFill>
                  <a:srgbClr val="000000"/>
                </a:solidFill>
                <a:cs typeface="Arial" charset="0"/>
              </a:endParaRPr>
            </a:p>
          </p:txBody>
        </p:sp>
      </p:grpSp>
      <p:sp>
        <p:nvSpPr>
          <p:cNvPr id="2" name="Slide Number Placeholder 1"/>
          <p:cNvSpPr>
            <a:spLocks noGrp="1"/>
          </p:cNvSpPr>
          <p:nvPr>
            <p:ph type="sldNum" sz="quarter" idx="12"/>
          </p:nvPr>
        </p:nvSpPr>
        <p:spPr>
          <a:xfrm>
            <a:off x="4515319" y="12843"/>
            <a:ext cx="1332156" cy="365125"/>
          </a:xfrm>
        </p:spPr>
        <p:txBody>
          <a:bodyPr/>
          <a:lstStyle/>
          <a:p>
            <a:fld id="{A2885E78-1F86-4A3D-9EE1-B0103B1CEF15}" type="slidenum">
              <a:rPr lang="en-US" smtClean="0">
                <a:solidFill>
                  <a:srgbClr val="000000"/>
                </a:solidFill>
              </a:rPr>
              <a:pPr/>
              <a:t>59</a:t>
            </a:fld>
            <a:endParaRPr lang="en-US" dirty="0">
              <a:solidFill>
                <a:srgbClr val="000000"/>
              </a:solidFill>
            </a:endParaRPr>
          </a:p>
        </p:txBody>
      </p:sp>
      <p:sp>
        <p:nvSpPr>
          <p:cNvPr id="28" name="TextBox 27"/>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43554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12" name="Пятиугольник 11"/>
          <p:cNvSpPr/>
          <p:nvPr/>
        </p:nvSpPr>
        <p:spPr>
          <a:xfrm>
            <a:off x="0" y="79154"/>
            <a:ext cx="8818605" cy="1416962"/>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Пятиугольник 9"/>
          <p:cNvSpPr/>
          <p:nvPr/>
        </p:nvSpPr>
        <p:spPr>
          <a:xfrm>
            <a:off x="0" y="178035"/>
            <a:ext cx="8676502" cy="1219200"/>
          </a:xfrm>
          <a:prstGeom prst="homePlate">
            <a:avLst/>
          </a:prstGeom>
          <a:solidFill>
            <a:srgbClr val="CD9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Прямоугольник 16"/>
          <p:cNvSpPr/>
          <p:nvPr/>
        </p:nvSpPr>
        <p:spPr>
          <a:xfrm>
            <a:off x="-1" y="6330545"/>
            <a:ext cx="9145097" cy="523220"/>
          </a:xfrm>
          <a:prstGeom prst="rect">
            <a:avLst/>
          </a:prstGeom>
        </p:spPr>
        <p:txBody>
          <a:bodyPr wrap="square">
            <a:spAutoFit/>
          </a:bodyPr>
          <a:lstStyle/>
          <a:p>
            <a:pPr algn="r"/>
            <a:r>
              <a:rPr lang="en-US" sz="1400" i="1" dirty="0" err="1" smtClean="0">
                <a:solidFill>
                  <a:prstClr val="black"/>
                </a:solidFill>
              </a:rPr>
              <a:t>Soffer</a:t>
            </a:r>
            <a:r>
              <a:rPr lang="en-US" sz="1400" i="1" dirty="0" smtClean="0">
                <a:solidFill>
                  <a:prstClr val="black"/>
                </a:solidFill>
              </a:rPr>
              <a:t> </a:t>
            </a:r>
            <a:r>
              <a:rPr lang="en-US" sz="1400" i="1" dirty="0">
                <a:solidFill>
                  <a:prstClr val="black"/>
                </a:solidFill>
              </a:rPr>
              <a:t>EE</a:t>
            </a:r>
            <a:r>
              <a:rPr lang="en-US" sz="1400" i="1" dirty="0" smtClean="0">
                <a:solidFill>
                  <a:prstClr val="black"/>
                </a:solidFill>
              </a:rPr>
              <a:t>. 2001</a:t>
            </a:r>
            <a:r>
              <a:rPr lang="en-US" sz="1400" i="1" dirty="0">
                <a:solidFill>
                  <a:prstClr val="black"/>
                </a:solidFill>
              </a:rPr>
              <a:t>; </a:t>
            </a:r>
            <a:r>
              <a:rPr lang="en-US" sz="1400" i="1" dirty="0" err="1" smtClean="0">
                <a:solidFill>
                  <a:prstClr val="black"/>
                </a:solidFill>
              </a:rPr>
              <a:t>Kosek</a:t>
            </a:r>
            <a:r>
              <a:rPr lang="en-US" sz="1400" i="1" dirty="0" smtClean="0">
                <a:solidFill>
                  <a:prstClr val="black"/>
                </a:solidFill>
              </a:rPr>
              <a:t> </a:t>
            </a:r>
            <a:r>
              <a:rPr lang="en-US" sz="1400" i="1" dirty="0">
                <a:solidFill>
                  <a:prstClr val="black"/>
                </a:solidFill>
              </a:rPr>
              <a:t>M, Bern C, </a:t>
            </a:r>
            <a:r>
              <a:rPr lang="en-US" sz="1400" i="1" dirty="0" err="1">
                <a:solidFill>
                  <a:prstClr val="black"/>
                </a:solidFill>
              </a:rPr>
              <a:t>Guerrant</a:t>
            </a:r>
            <a:r>
              <a:rPr lang="en-US" sz="1400" i="1" dirty="0">
                <a:solidFill>
                  <a:prstClr val="black"/>
                </a:solidFill>
              </a:rPr>
              <a:t> RL</a:t>
            </a:r>
            <a:r>
              <a:rPr lang="en-US" sz="1400" i="1" dirty="0" smtClean="0">
                <a:solidFill>
                  <a:prstClr val="black"/>
                </a:solidFill>
              </a:rPr>
              <a:t>. 2003 </a:t>
            </a:r>
            <a:r>
              <a:rPr lang="en-US" sz="1400" i="1" dirty="0">
                <a:solidFill>
                  <a:prstClr val="black"/>
                </a:solidFill>
              </a:rPr>
              <a:t>WHO</a:t>
            </a:r>
            <a:r>
              <a:rPr lang="en-US" sz="1400" i="1" dirty="0" smtClean="0">
                <a:solidFill>
                  <a:prstClr val="black"/>
                </a:solidFill>
              </a:rPr>
              <a:t>, 2013; </a:t>
            </a:r>
          </a:p>
          <a:p>
            <a:pPr algn="r"/>
            <a:r>
              <a:rPr lang="fr-FR" sz="1400" i="1" dirty="0" smtClean="0">
                <a:solidFill>
                  <a:prstClr val="black"/>
                </a:solidFill>
              </a:rPr>
              <a:t>Vos </a:t>
            </a:r>
            <a:r>
              <a:rPr lang="fr-FR" sz="1400" i="1" dirty="0">
                <a:solidFill>
                  <a:prstClr val="black"/>
                </a:solidFill>
              </a:rPr>
              <a:t>T, Barber RM, Bell B, et al. </a:t>
            </a:r>
            <a:r>
              <a:rPr lang="fr-FR" sz="1400" i="1" dirty="0" smtClean="0">
                <a:solidFill>
                  <a:prstClr val="black"/>
                </a:solidFill>
              </a:rPr>
              <a:t>2013; </a:t>
            </a:r>
            <a:r>
              <a:rPr lang="nl-NL" sz="1400" i="1" dirty="0" smtClean="0">
                <a:solidFill>
                  <a:prstClr val="black"/>
                </a:solidFill>
              </a:rPr>
              <a:t>Naghavi </a:t>
            </a:r>
            <a:r>
              <a:rPr lang="nl-NL" sz="1400" i="1" dirty="0">
                <a:solidFill>
                  <a:prstClr val="black"/>
                </a:solidFill>
              </a:rPr>
              <a:t>M, Wang H, Lozano R, et al</a:t>
            </a:r>
            <a:r>
              <a:rPr lang="nl-NL" sz="1400" i="1" dirty="0" smtClean="0">
                <a:solidFill>
                  <a:prstClr val="black"/>
                </a:solidFill>
              </a:rPr>
              <a:t>. 2015 </a:t>
            </a:r>
            <a:endParaRPr lang="ru-RU" sz="1400" i="1" dirty="0">
              <a:solidFill>
                <a:prstClr val="black"/>
              </a:solidFill>
            </a:endParaRPr>
          </a:p>
        </p:txBody>
      </p:sp>
      <p:sp>
        <p:nvSpPr>
          <p:cNvPr id="8" name="Пятиугольник 7"/>
          <p:cNvSpPr/>
          <p:nvPr/>
        </p:nvSpPr>
        <p:spPr>
          <a:xfrm>
            <a:off x="0" y="0"/>
            <a:ext cx="8496300" cy="1219200"/>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prstClr val="black"/>
              </a:solidFill>
            </a:endParaRPr>
          </a:p>
        </p:txBody>
      </p:sp>
      <p:sp>
        <p:nvSpPr>
          <p:cNvPr id="7" name="TextBox 6"/>
          <p:cNvSpPr txBox="1"/>
          <p:nvPr/>
        </p:nvSpPr>
        <p:spPr>
          <a:xfrm>
            <a:off x="0" y="129954"/>
            <a:ext cx="7937500" cy="923330"/>
          </a:xfrm>
          <a:prstGeom prst="rect">
            <a:avLst/>
          </a:prstGeom>
          <a:noFill/>
        </p:spPr>
        <p:txBody>
          <a:bodyPr wrap="square" rtlCol="0">
            <a:spAutoFit/>
          </a:bodyPr>
          <a:lstStyle/>
          <a:p>
            <a:pPr algn="ctr"/>
            <a:r>
              <a:rPr lang="ru-RU" sz="5400" b="1" dirty="0" smtClean="0">
                <a:solidFill>
                  <a:prstClr val="black"/>
                </a:solidFill>
                <a:effectLst>
                  <a:glow rad="101600">
                    <a:prstClr val="white">
                      <a:alpha val="60000"/>
                    </a:prstClr>
                  </a:glow>
                </a:effectLst>
                <a:latin typeface="Georgia" panose="02040502050405020303" pitchFamily="18" charset="0"/>
              </a:rPr>
              <a:t>Эпидемиология</a:t>
            </a:r>
            <a:endParaRPr lang="ru-RU" sz="5400" b="1" dirty="0">
              <a:solidFill>
                <a:prstClr val="black"/>
              </a:solidFill>
              <a:effectLst>
                <a:glow rad="101600">
                  <a:prstClr val="white">
                    <a:alpha val="60000"/>
                  </a:prstClr>
                </a:glow>
              </a:effectLst>
              <a:latin typeface="Georgia" panose="02040502050405020303" pitchFamily="18" charset="0"/>
            </a:endParaRPr>
          </a:p>
        </p:txBody>
      </p:sp>
      <p:pic>
        <p:nvPicPr>
          <p:cNvPr id="11" name="Рисунок 10"/>
          <p:cNvPicPr>
            <a:picLocks noChangeAspect="1"/>
          </p:cNvPicPr>
          <p:nvPr/>
        </p:nvPicPr>
        <p:blipFill>
          <a:blip r:embed="rId2">
            <a:duotone>
              <a:prstClr val="black"/>
              <a:srgbClr val="CD97C3">
                <a:tint val="45000"/>
                <a:satMod val="400000"/>
              </a:srgbClr>
            </a:duotone>
            <a:extLst>
              <a:ext uri="{28A0092B-C50C-407E-A947-70E740481C1C}">
                <a14:useLocalDpi xmlns:a14="http://schemas.microsoft.com/office/drawing/2010/main" val="0"/>
              </a:ext>
            </a:extLst>
          </a:blip>
          <a:stretch>
            <a:fillRect/>
          </a:stretch>
        </p:blipFill>
        <p:spPr>
          <a:xfrm>
            <a:off x="1029763" y="2004688"/>
            <a:ext cx="7084474" cy="4098925"/>
          </a:xfrm>
          <a:prstGeom prst="rect">
            <a:avLst/>
          </a:prstGeom>
          <a:effectLst>
            <a:glow rad="101600">
              <a:schemeClr val="bg1">
                <a:alpha val="60000"/>
              </a:schemeClr>
            </a:glow>
          </a:effectLst>
        </p:spPr>
      </p:pic>
      <p:sp>
        <p:nvSpPr>
          <p:cNvPr id="2" name="Прямоугольник 1"/>
          <p:cNvSpPr/>
          <p:nvPr/>
        </p:nvSpPr>
        <p:spPr>
          <a:xfrm>
            <a:off x="892595" y="3051784"/>
            <a:ext cx="7358809" cy="1938992"/>
          </a:xfrm>
          <a:prstGeom prst="rect">
            <a:avLst/>
          </a:prstGeom>
          <a:solidFill>
            <a:schemeClr val="lt1">
              <a:alpha val="50000"/>
            </a:schemeClr>
          </a:solidFill>
          <a:ln w="28575">
            <a:solidFill>
              <a:srgbClr val="CD97C3"/>
            </a:solidFill>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ru-RU" sz="4000" dirty="0" smtClean="0">
                <a:solidFill>
                  <a:srgbClr val="000000"/>
                </a:solidFill>
                <a:latin typeface="Times New Roman" panose="02020603050405020304" pitchFamily="18" charset="0"/>
                <a:ea typeface="Calibri" panose="020F0502020204030204" pitchFamily="34" charset="0"/>
              </a:rPr>
              <a:t>1,7 - 2,7 млрд случаев ежегодно</a:t>
            </a:r>
          </a:p>
          <a:p>
            <a:pPr algn="ctr"/>
            <a:r>
              <a:rPr lang="ru-RU" sz="4000" dirty="0" smtClean="0">
                <a:solidFill>
                  <a:srgbClr val="000000"/>
                </a:solidFill>
                <a:latin typeface="Times New Roman" panose="02020603050405020304" pitchFamily="18" charset="0"/>
                <a:ea typeface="Calibri" panose="020F0502020204030204" pitchFamily="34" charset="0"/>
              </a:rPr>
              <a:t>1,5% госпитализаций</a:t>
            </a:r>
          </a:p>
          <a:p>
            <a:pPr algn="ctr"/>
            <a:r>
              <a:rPr lang="ru-RU" sz="4000" dirty="0" smtClean="0">
                <a:solidFill>
                  <a:srgbClr val="000000"/>
                </a:solidFill>
                <a:latin typeface="Times New Roman" panose="02020603050405020304" pitchFamily="18" charset="0"/>
                <a:ea typeface="Calibri" panose="020F0502020204030204" pitchFamily="34" charset="0"/>
              </a:rPr>
              <a:t>1,3-2,5 млн смертей </a:t>
            </a:r>
            <a:r>
              <a:rPr lang="ru-RU" sz="4000" dirty="0">
                <a:solidFill>
                  <a:srgbClr val="000000"/>
                </a:solidFill>
                <a:latin typeface="Times New Roman" panose="02020603050405020304" pitchFamily="18" charset="0"/>
                <a:ea typeface="Calibri" panose="020F0502020204030204" pitchFamily="34" charset="0"/>
              </a:rPr>
              <a:t>ежегодно</a:t>
            </a:r>
            <a:endParaRPr lang="ru-RU" sz="4000" dirty="0">
              <a:solidFill>
                <a:prstClr val="black"/>
              </a:solidFill>
            </a:endParaRPr>
          </a:p>
        </p:txBody>
      </p:sp>
      <p:sp>
        <p:nvSpPr>
          <p:cNvPr id="3" name="Slide Number Placeholder 2"/>
          <p:cNvSpPr>
            <a:spLocks noGrp="1"/>
          </p:cNvSpPr>
          <p:nvPr>
            <p:ph type="sldNum" sz="quarter" idx="12"/>
          </p:nvPr>
        </p:nvSpPr>
        <p:spPr>
          <a:xfrm>
            <a:off x="4285822" y="-4528"/>
            <a:ext cx="1332156" cy="365125"/>
          </a:xfrm>
        </p:spPr>
        <p:txBody>
          <a:bodyPr/>
          <a:lstStyle/>
          <a:p>
            <a:fld id="{A2885E78-1F86-4A3D-9EE1-B0103B1CEF15}" type="slidenum">
              <a:rPr lang="en-US" smtClean="0">
                <a:solidFill>
                  <a:srgbClr val="000000"/>
                </a:solidFill>
              </a:rPr>
              <a:pPr/>
              <a:t>6</a:t>
            </a:fld>
            <a:endParaRPr lang="en-US" dirty="0">
              <a:solidFill>
                <a:srgbClr val="000000"/>
              </a:solidFill>
            </a:endParaRPr>
          </a:p>
        </p:txBody>
      </p:sp>
      <p:sp>
        <p:nvSpPr>
          <p:cNvPr id="13" name="TextBox 12"/>
          <p:cNvSpPr txBox="1"/>
          <p:nvPr/>
        </p:nvSpPr>
        <p:spPr>
          <a:xfrm rot="5400000">
            <a:off x="-2122969" y="3616514"/>
            <a:ext cx="4522934" cy="276999"/>
          </a:xfrm>
          <a:prstGeom prst="rect">
            <a:avLst/>
          </a:prstGeom>
          <a:noFill/>
        </p:spPr>
        <p:txBody>
          <a:bodyPr wrap="square" rtlCol="0">
            <a:spAutoFit/>
          </a:bodyPr>
          <a:lstStyle/>
          <a:p>
            <a:r>
              <a:rPr lang="en-US" sz="1200" dirty="0" smtClean="0">
                <a:latin typeface="Georgia" panose="02040502050405020303" pitchFamily="18" charset="0"/>
              </a:rPr>
              <a:t>RUHID172191 </a:t>
            </a:r>
            <a:r>
              <a:rPr lang="ru-RU" sz="1200" dirty="0" smtClean="0">
                <a:latin typeface="Georgia" panose="02040502050405020303" pitchFamily="18" charset="0"/>
              </a:rPr>
              <a:t>от 30 августа 2017</a:t>
            </a:r>
            <a:endParaRPr lang="ru-RU" sz="1200" dirty="0">
              <a:latin typeface="Georgia" panose="02040502050405020303" pitchFamily="18" charset="0"/>
            </a:endParaRPr>
          </a:p>
        </p:txBody>
      </p:sp>
    </p:spTree>
    <p:extLst>
      <p:ext uri="{BB962C8B-B14F-4D97-AF65-F5344CB8AC3E}">
        <p14:creationId xmlns:p14="http://schemas.microsoft.com/office/powerpoint/2010/main" val="27696347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4"/>
          <p:cNvSpPr/>
          <p:nvPr/>
        </p:nvSpPr>
        <p:spPr>
          <a:xfrm>
            <a:off x="485578" y="1447800"/>
            <a:ext cx="8077200" cy="3373491"/>
          </a:xfrm>
          <a:prstGeom prst="roundRect">
            <a:avLst>
              <a:gd name="adj" fmla="val 2421"/>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sp>
      <p:sp>
        <p:nvSpPr>
          <p:cNvPr id="3" name="Content Placeholder 2"/>
          <p:cNvSpPr>
            <a:spLocks noGrp="1"/>
          </p:cNvSpPr>
          <p:nvPr>
            <p:ph idx="4294967295"/>
          </p:nvPr>
        </p:nvSpPr>
        <p:spPr>
          <a:xfrm>
            <a:off x="531543" y="1150129"/>
            <a:ext cx="8045450" cy="4876800"/>
          </a:xfrm>
          <a:noFill/>
        </p:spPr>
        <p:txBody>
          <a:bodyPr/>
          <a:lstStyle/>
          <a:p>
            <a:endParaRPr lang="en-GB" sz="2000" b="1" dirty="0" smtClean="0">
              <a:latin typeface="Georgia" panose="02040502050405020303" pitchFamily="18" charset="0"/>
            </a:endParaRPr>
          </a:p>
          <a:p>
            <a:pPr marL="0" indent="0">
              <a:buNone/>
            </a:pPr>
            <a:r>
              <a:rPr lang="ru-RU" sz="2000" b="1" dirty="0" smtClean="0">
                <a:latin typeface="Georgia" panose="02040502050405020303" pitchFamily="18" charset="0"/>
              </a:rPr>
              <a:t>Обзор </a:t>
            </a:r>
            <a:r>
              <a:rPr lang="ru-RU" sz="2000" b="1" dirty="0">
                <a:latin typeface="Georgia" panose="02040502050405020303" pitchFamily="18" charset="0"/>
              </a:rPr>
              <a:t>результатов</a:t>
            </a:r>
            <a:endParaRPr lang="en-GB" sz="2000" b="1" dirty="0">
              <a:latin typeface="Georgia" panose="02040502050405020303" pitchFamily="18" charset="0"/>
            </a:endParaRPr>
          </a:p>
          <a:p>
            <a:pPr marL="0" indent="0">
              <a:buNone/>
            </a:pPr>
            <a:r>
              <a:rPr lang="ru-RU" sz="2000" dirty="0">
                <a:latin typeface="Georgia" panose="02040502050405020303" pitchFamily="18" charset="0"/>
              </a:rPr>
              <a:t>Доза </a:t>
            </a:r>
            <a:r>
              <a:rPr lang="ru-RU" sz="2000" dirty="0" err="1" smtClean="0">
                <a:latin typeface="Georgia" panose="02040502050405020303" pitchFamily="18" charset="0"/>
              </a:rPr>
              <a:t>рацекадотрил</a:t>
            </a:r>
            <a:r>
              <a:rPr lang="ru-RU" sz="2000" dirty="0" smtClean="0">
                <a:latin typeface="Georgia" panose="02040502050405020303" pitchFamily="18" charset="0"/>
              </a:rPr>
              <a:t> </a:t>
            </a:r>
            <a:r>
              <a:rPr lang="ru-RU" sz="2000" dirty="0">
                <a:latin typeface="Georgia" panose="02040502050405020303" pitchFamily="18" charset="0"/>
              </a:rPr>
              <a:t>100 мг (минимальная эффективная доза), вызывала</a:t>
            </a:r>
            <a:r>
              <a:rPr lang="en-GB" sz="2000" dirty="0">
                <a:latin typeface="Georgia" panose="02040502050405020303" pitchFamily="18" charset="0"/>
              </a:rPr>
              <a:t>: </a:t>
            </a:r>
          </a:p>
          <a:p>
            <a:r>
              <a:rPr lang="ru-RU" sz="1800" dirty="0">
                <a:latin typeface="Georgia" panose="02040502050405020303" pitchFamily="18" charset="0"/>
              </a:rPr>
              <a:t>Увеличение доли выздоровевших пациентов на 80% в любой временной </a:t>
            </a:r>
            <a:r>
              <a:rPr lang="ru-RU" sz="1800" dirty="0" smtClean="0">
                <a:latin typeface="Georgia" panose="02040502050405020303" pitchFamily="18" charset="0"/>
              </a:rPr>
              <a:t>точке </a:t>
            </a:r>
            <a:r>
              <a:rPr lang="ru-RU" sz="1800" dirty="0">
                <a:latin typeface="Georgia" panose="02040502050405020303" pitchFamily="18" charset="0"/>
              </a:rPr>
              <a:t>(ОШ = 1,8 [1,3, 2,5], p &lt;0,001</a:t>
            </a:r>
            <a:r>
              <a:rPr lang="en-GB" sz="1800" dirty="0">
                <a:latin typeface="Georgia" panose="02040502050405020303" pitchFamily="18" charset="0"/>
              </a:rPr>
              <a:t>)</a:t>
            </a:r>
          </a:p>
          <a:p>
            <a:r>
              <a:rPr lang="ru-RU" sz="1800" dirty="0">
                <a:latin typeface="Georgia" panose="02040502050405020303" pitchFamily="18" charset="0"/>
              </a:rPr>
              <a:t>Увеличение доли пациентов, ответивших на лечение и выздоровевших в течение 3 дней, на 60% (p &lt;0,001)</a:t>
            </a:r>
            <a:endParaRPr lang="en-GB" sz="1800" dirty="0">
              <a:latin typeface="Georgia" panose="02040502050405020303" pitchFamily="18" charset="0"/>
            </a:endParaRPr>
          </a:p>
          <a:p>
            <a:r>
              <a:rPr lang="ru-RU" sz="1800" dirty="0">
                <a:latin typeface="Georgia" panose="02040502050405020303" pitchFamily="18" charset="0"/>
              </a:rPr>
              <a:t>Уменьшение боли в животе и тошноты на 47%</a:t>
            </a:r>
          </a:p>
          <a:p>
            <a:r>
              <a:rPr lang="ru-RU" sz="1800" dirty="0">
                <a:latin typeface="Georgia" panose="02040502050405020303" pitchFamily="18" charset="0"/>
              </a:rPr>
              <a:t>Снижение количества дней временной нетрудоспособности, в целом, на 33%</a:t>
            </a:r>
            <a:r>
              <a:rPr lang="en-GB" sz="1800" dirty="0">
                <a:latin typeface="Georgia" panose="02040502050405020303" pitchFamily="18" charset="0"/>
              </a:rPr>
              <a:t> (p &lt; 0</a:t>
            </a:r>
            <a:r>
              <a:rPr lang="ru-RU" sz="1800" dirty="0">
                <a:latin typeface="Georgia" panose="02040502050405020303" pitchFamily="18" charset="0"/>
              </a:rPr>
              <a:t>,</a:t>
            </a:r>
            <a:r>
              <a:rPr lang="en-GB" sz="1800" dirty="0">
                <a:latin typeface="Georgia" panose="02040502050405020303" pitchFamily="18" charset="0"/>
              </a:rPr>
              <a:t>001)</a:t>
            </a:r>
          </a:p>
        </p:txBody>
      </p:sp>
      <p:sp>
        <p:nvSpPr>
          <p:cNvPr id="7" name="Title 1"/>
          <p:cNvSpPr>
            <a:spLocks noGrp="1"/>
          </p:cNvSpPr>
          <p:nvPr>
            <p:ph type="title" idx="4294967295"/>
          </p:nvPr>
        </p:nvSpPr>
        <p:spPr>
          <a:xfrm>
            <a:off x="487291" y="381000"/>
            <a:ext cx="7712075" cy="927100"/>
          </a:xfrm>
        </p:spPr>
        <p:txBody>
          <a:bodyPr>
            <a:normAutofit fontScale="90000"/>
          </a:bodyPr>
          <a:lstStyle/>
          <a:p>
            <a:r>
              <a:rPr lang="ru-RU" altLang="de-DE" sz="2000" b="1" dirty="0">
                <a:solidFill>
                  <a:srgbClr val="0070C0"/>
                </a:solidFill>
                <a:latin typeface="Georgia" panose="02040502050405020303" pitchFamily="18" charset="0"/>
              </a:rPr>
              <a:t>РАЦЕКАДОТРИЛ ПРИ ЛЕЧЕНИИ ОСТРОЙ ДИАРЕИ У ВЗРОСЛЫХ</a:t>
            </a:r>
            <a:r>
              <a:rPr lang="en-GB" altLang="de-DE" sz="2000" b="1" dirty="0">
                <a:solidFill>
                  <a:srgbClr val="0070C0"/>
                </a:solidFill>
                <a:latin typeface="Georgia" panose="02040502050405020303" pitchFamily="18" charset="0"/>
              </a:rPr>
              <a:t>: </a:t>
            </a:r>
            <a:r>
              <a:rPr lang="ru-RU" altLang="de-DE" sz="2000" b="1" dirty="0">
                <a:solidFill>
                  <a:srgbClr val="0070C0"/>
                </a:solidFill>
                <a:latin typeface="Georgia" panose="02040502050405020303" pitchFamily="18" charset="0"/>
              </a:rPr>
              <a:t>МЕТААНАЛИЗ ИНДИВИДУАЛЬНЫХ ДАННЫХ ПАЦИЕНТОВ</a:t>
            </a:r>
            <a:r>
              <a:rPr lang="en-GB" altLang="de-DE" sz="2000" b="1" dirty="0">
                <a:solidFill>
                  <a:srgbClr val="0070C0"/>
                </a:solidFill>
                <a:latin typeface="Georgia" panose="02040502050405020303" pitchFamily="18" charset="0"/>
              </a:rPr>
              <a:t>: Coffin </a:t>
            </a:r>
            <a:r>
              <a:rPr lang="en-GB" altLang="de-DE" sz="2000" b="1" i="1" dirty="0">
                <a:solidFill>
                  <a:srgbClr val="0070C0"/>
                </a:solidFill>
                <a:latin typeface="Georgia" panose="02040502050405020303" pitchFamily="18" charset="0"/>
              </a:rPr>
              <a:t>et al. </a:t>
            </a:r>
            <a:r>
              <a:rPr lang="en-GB" altLang="de-DE" sz="2000" b="1" dirty="0">
                <a:solidFill>
                  <a:srgbClr val="0070C0"/>
                </a:solidFill>
                <a:latin typeface="Georgia" panose="02040502050405020303" pitchFamily="18" charset="0"/>
              </a:rPr>
              <a:t>2014</a:t>
            </a:r>
          </a:p>
        </p:txBody>
      </p:sp>
      <p:sp>
        <p:nvSpPr>
          <p:cNvPr id="5" name="Rectangle 1"/>
          <p:cNvSpPr>
            <a:spLocks noChangeArrowheads="1"/>
          </p:cNvSpPr>
          <p:nvPr/>
        </p:nvSpPr>
        <p:spPr bwMode="auto">
          <a:xfrm>
            <a:off x="295078" y="6614089"/>
            <a:ext cx="8458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fontAlgn="base">
              <a:spcBef>
                <a:spcPct val="0"/>
              </a:spcBef>
              <a:spcAft>
                <a:spcPct val="0"/>
              </a:spcAft>
            </a:pPr>
            <a:r>
              <a:rPr lang="en-GB" altLang="de-DE" sz="900" dirty="0" smtClean="0">
                <a:solidFill>
                  <a:schemeClr val="bg1"/>
                </a:solidFill>
              </a:rPr>
              <a:t>Coffin </a:t>
            </a:r>
            <a:r>
              <a:rPr lang="en-GB" altLang="de-DE" sz="900" dirty="0">
                <a:solidFill>
                  <a:schemeClr val="bg1"/>
                </a:solidFill>
              </a:rPr>
              <a:t>B </a:t>
            </a:r>
            <a:r>
              <a:rPr lang="en-GB" altLang="de-DE" sz="900" i="1" dirty="0">
                <a:solidFill>
                  <a:schemeClr val="bg1"/>
                </a:solidFill>
              </a:rPr>
              <a:t>et al</a:t>
            </a:r>
            <a:r>
              <a:rPr lang="en-GB" altLang="de-DE" sz="900" dirty="0">
                <a:solidFill>
                  <a:schemeClr val="bg1"/>
                </a:solidFill>
              </a:rPr>
              <a:t>. International Journal of Clinical Medicine, 2014;5(7):345-360.</a:t>
            </a:r>
          </a:p>
        </p:txBody>
      </p:sp>
      <p:sp>
        <p:nvSpPr>
          <p:cNvPr id="6" name="Arrow: Down 14"/>
          <p:cNvSpPr/>
          <p:nvPr/>
        </p:nvSpPr>
        <p:spPr bwMode="auto">
          <a:xfrm>
            <a:off x="4257478" y="4821291"/>
            <a:ext cx="533400" cy="509996"/>
          </a:xfrm>
          <a:prstGeom prst="downArrow">
            <a:avLst/>
          </a:prstGeom>
          <a:solidFill>
            <a:schemeClr val="tx2"/>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GB" sz="2200" dirty="0">
              <a:solidFill>
                <a:srgbClr val="000000"/>
              </a:solidFill>
              <a:cs typeface="Arial" charset="0"/>
            </a:endParaRPr>
          </a:p>
        </p:txBody>
      </p:sp>
      <p:sp>
        <p:nvSpPr>
          <p:cNvPr id="8" name="Rounded Rectangle 17"/>
          <p:cNvSpPr/>
          <p:nvPr/>
        </p:nvSpPr>
        <p:spPr>
          <a:xfrm>
            <a:off x="1434349" y="5331287"/>
            <a:ext cx="6248400" cy="1066800"/>
          </a:xfrm>
          <a:prstGeom prst="roundRect">
            <a:avLst>
              <a:gd name="adj" fmla="val 7597"/>
            </a:avLst>
          </a:prstGeom>
          <a:ln/>
        </p:spPr>
        <p:style>
          <a:lnRef idx="0">
            <a:schemeClr val="accent1"/>
          </a:lnRef>
          <a:fillRef idx="3">
            <a:schemeClr val="accent1"/>
          </a:fillRef>
          <a:effectRef idx="3">
            <a:schemeClr val="accent1"/>
          </a:effectRef>
          <a:fontRef idx="minor">
            <a:schemeClr val="lt1"/>
          </a:fontRef>
        </p:style>
        <p:txBody>
          <a:bodyPr lIns="199083" tIns="164793" rIns="199083" bIns="164793" anchor="t"/>
          <a:lstStyle/>
          <a:p>
            <a:pPr algn="ctr"/>
            <a:r>
              <a:rPr lang="ru-RU" sz="1600" dirty="0">
                <a:solidFill>
                  <a:srgbClr val="FFFFFF"/>
                </a:solidFill>
                <a:latin typeface="Georgia" panose="02040502050405020303" pitchFamily="18" charset="0"/>
              </a:rPr>
              <a:t>Лечение </a:t>
            </a:r>
            <a:r>
              <a:rPr lang="ru-RU" sz="1600" dirty="0" smtClean="0">
                <a:solidFill>
                  <a:srgbClr val="FFFFFF"/>
                </a:solidFill>
                <a:latin typeface="Georgia" panose="02040502050405020303" pitchFamily="18" charset="0"/>
              </a:rPr>
              <a:t>острой диареи с </a:t>
            </a:r>
            <a:r>
              <a:rPr lang="ru-RU" sz="1600" dirty="0">
                <a:solidFill>
                  <a:srgbClr val="FFFFFF"/>
                </a:solidFill>
                <a:latin typeface="Georgia" panose="02040502050405020303" pitchFamily="18" charset="0"/>
              </a:rPr>
              <a:t>помощью </a:t>
            </a:r>
            <a:r>
              <a:rPr lang="ru-RU" sz="1600" dirty="0" err="1" smtClean="0">
                <a:solidFill>
                  <a:srgbClr val="FFFFFF"/>
                </a:solidFill>
                <a:latin typeface="Georgia" panose="02040502050405020303" pitchFamily="18" charset="0"/>
              </a:rPr>
              <a:t>рацекадотрила</a:t>
            </a:r>
            <a:r>
              <a:rPr lang="ru-RU" sz="1600" dirty="0" smtClean="0">
                <a:solidFill>
                  <a:srgbClr val="FFFFFF"/>
                </a:solidFill>
                <a:latin typeface="Georgia" panose="02040502050405020303" pitchFamily="18" charset="0"/>
              </a:rPr>
              <a:t>  </a:t>
            </a:r>
            <a:r>
              <a:rPr lang="ru-RU" sz="1600" dirty="0">
                <a:solidFill>
                  <a:srgbClr val="FFFFFF"/>
                </a:solidFill>
                <a:latin typeface="Georgia" panose="02040502050405020303" pitchFamily="18" charset="0"/>
              </a:rPr>
              <a:t>приводит к сокращению числа дней нетрудоспособности по причине острой диареи</a:t>
            </a:r>
            <a:endParaRPr lang="en-GB" sz="1600" dirty="0">
              <a:solidFill>
                <a:srgbClr val="FFFFFF"/>
              </a:solidFill>
              <a:latin typeface="Georgia" panose="02040502050405020303" pitchFamily="18" charset="0"/>
            </a:endParaRPr>
          </a:p>
          <a:p>
            <a:endParaRPr lang="en-GB" sz="1600" dirty="0">
              <a:solidFill>
                <a:srgbClr val="FFFFFF"/>
              </a:solidFill>
              <a:latin typeface="Georgia" panose="02040502050405020303" pitchFamily="18" charset="0"/>
            </a:endParaRPr>
          </a:p>
          <a:p>
            <a:pPr fontAlgn="base">
              <a:spcBef>
                <a:spcPct val="50000"/>
              </a:spcBef>
              <a:spcAft>
                <a:spcPct val="50000"/>
              </a:spcAft>
              <a:defRPr/>
            </a:pPr>
            <a:endParaRPr lang="en-GB" sz="1600" dirty="0">
              <a:solidFill>
                <a:srgbClr val="FFFFFF"/>
              </a:solidFill>
              <a:latin typeface="Georgia" panose="02040502050405020303" pitchFamily="18" charset="0"/>
              <a:cs typeface="Arial" charset="0"/>
            </a:endParaRPr>
          </a:p>
        </p:txBody>
      </p:sp>
      <p:pic>
        <p:nvPicPr>
          <p:cNvPr id="9" name="Picture 2"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91273" y="5314740"/>
            <a:ext cx="1083347" cy="10833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4257478" y="23117"/>
            <a:ext cx="1332156" cy="365125"/>
          </a:xfrm>
        </p:spPr>
        <p:txBody>
          <a:bodyPr/>
          <a:lstStyle/>
          <a:p>
            <a:fld id="{A2885E78-1F86-4A3D-9EE1-B0103B1CEF15}" type="slidenum">
              <a:rPr lang="en-US" smtClean="0">
                <a:solidFill>
                  <a:srgbClr val="000000"/>
                </a:solidFill>
              </a:rPr>
              <a:pPr/>
              <a:t>60</a:t>
            </a:fld>
            <a:endParaRPr lang="en-US" dirty="0">
              <a:solidFill>
                <a:srgbClr val="000000"/>
              </a:solidFill>
            </a:endParaRPr>
          </a:p>
        </p:txBody>
      </p:sp>
      <p:sp>
        <p:nvSpPr>
          <p:cNvPr id="10" name="TextBox 9"/>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7611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1071" y="42372"/>
            <a:ext cx="1432563" cy="1557531"/>
          </a:xfrm>
          <a:prstGeom prst="rect">
            <a:avLst/>
          </a:prstGeom>
        </p:spPr>
      </p:pic>
      <p:sp>
        <p:nvSpPr>
          <p:cNvPr id="4" name="Text Placeholder 2"/>
          <p:cNvSpPr>
            <a:spLocks noGrp="1"/>
          </p:cNvSpPr>
          <p:nvPr>
            <p:ph type="subTitle" idx="1"/>
          </p:nvPr>
        </p:nvSpPr>
        <p:spPr>
          <a:xfrm>
            <a:off x="381000" y="2057400"/>
            <a:ext cx="8382000" cy="1260629"/>
          </a:xfrm>
        </p:spPr>
        <p:txBody>
          <a:bodyPr>
            <a:noAutofit/>
          </a:bodyPr>
          <a:lstStyle/>
          <a:p>
            <a:pPr algn="ctr"/>
            <a:r>
              <a:rPr lang="ru-RU" sz="2800" b="1" dirty="0" smtClean="0">
                <a:solidFill>
                  <a:schemeClr val="bg1"/>
                </a:solidFill>
                <a:latin typeface="Georgia" panose="02040502050405020303" pitchFamily="18" charset="0"/>
              </a:rPr>
              <a:t>РАЦЕКАДОТРИЛ (ГИДРАСЕК)</a:t>
            </a:r>
          </a:p>
          <a:p>
            <a:pPr algn="ctr"/>
            <a:r>
              <a:rPr lang="ru-RU" sz="2800" b="1" dirty="0" smtClean="0">
                <a:solidFill>
                  <a:schemeClr val="bg1"/>
                </a:solidFill>
                <a:latin typeface="Georgia" panose="02040502050405020303" pitchFamily="18" charset="0"/>
              </a:rPr>
              <a:t>КЛИНИЧЕСКИЕ ПРЕИМУЩЕСТВА</a:t>
            </a:r>
            <a:endParaRPr lang="ru-RU" sz="2800" b="1" dirty="0">
              <a:solidFill>
                <a:schemeClr val="bg1"/>
              </a:solidFill>
              <a:latin typeface="Georgia" panose="02040502050405020303" pitchFamily="18" charset="0"/>
            </a:endParaRPr>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613" b="89969" l="9982" r="91790">
                        <a14:foregroundMark x1="35824" y1="9091" x2="74424" y2="10658"/>
                        <a14:foregroundMark x1="75487" y1="17017" x2="75281" y2="82803"/>
                        <a14:foregroundMark x1="75487" y1="34707" x2="76108" y2="56874"/>
                        <a14:backgroundMark x1="19965" y1="85043" x2="55877" y2="85043"/>
                        <a14:backgroundMark x1="76108" y1="64174" x2="76314"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2438400" y="3276600"/>
            <a:ext cx="3990265" cy="2631329"/>
          </a:xfrm>
          <a:prstGeom prst="hexagon">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3962400" y="35523"/>
            <a:ext cx="643666" cy="365125"/>
          </a:xfrm>
        </p:spPr>
        <p:txBody>
          <a:bodyPr/>
          <a:lstStyle/>
          <a:p>
            <a:fld id="{A2885E78-1F86-4A3D-9EE1-B0103B1CEF15}" type="slidenum">
              <a:rPr lang="en-US" smtClean="0">
                <a:solidFill>
                  <a:srgbClr val="000000"/>
                </a:solidFill>
              </a:rPr>
              <a:pPr/>
              <a:t>61</a:t>
            </a:fld>
            <a:endParaRPr lang="en-US" dirty="0">
              <a:solidFill>
                <a:srgbClr val="000000"/>
              </a:solidFill>
            </a:endParaRPr>
          </a:p>
        </p:txBody>
      </p:sp>
      <p:sp>
        <p:nvSpPr>
          <p:cNvPr id="7" name="TextBox 6"/>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319342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1" descr="C:\Users\RedkoNX\Desktop\Гидрасек\Гидрасек-.jpg"/>
          <p:cNvPicPr/>
          <p:nvPr/>
        </p:nvPicPr>
        <p:blipFill rotWithShape="1">
          <a:blip r:embed="rId3" cstate="print">
            <a:extLst>
              <a:ext uri="{28A0092B-C50C-407E-A947-70E740481C1C}">
                <a14:useLocalDpi xmlns:a14="http://schemas.microsoft.com/office/drawing/2010/main" val="0"/>
              </a:ext>
            </a:extLst>
          </a:blip>
          <a:srcRect l="18536" r="18524" b="5673"/>
          <a:stretch/>
        </p:blipFill>
        <p:spPr bwMode="auto">
          <a:xfrm>
            <a:off x="502994" y="2394730"/>
            <a:ext cx="1848075" cy="2053121"/>
          </a:xfrm>
          <a:prstGeom prst="rect">
            <a:avLst/>
          </a:prstGeom>
          <a:noFill/>
          <a:ln>
            <a:noFill/>
          </a:ln>
        </p:spPr>
      </p:pic>
      <p:graphicFrame>
        <p:nvGraphicFramePr>
          <p:cNvPr id="2" name="Diagram 1"/>
          <p:cNvGraphicFramePr/>
          <p:nvPr>
            <p:extLst>
              <p:ext uri="{D42A27DB-BD31-4B8C-83A1-F6EECF244321}">
                <p14:modId xmlns:p14="http://schemas.microsoft.com/office/powerpoint/2010/main" val="3862602233"/>
              </p:ext>
            </p:extLst>
          </p:nvPr>
        </p:nvGraphicFramePr>
        <p:xfrm>
          <a:off x="1651792" y="840338"/>
          <a:ext cx="70104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511556" y="381000"/>
            <a:ext cx="8071791" cy="400110"/>
          </a:xfrm>
          <a:prstGeom prst="rect">
            <a:avLst/>
          </a:prstGeom>
        </p:spPr>
        <p:txBody>
          <a:bodyPr wrap="square">
            <a:spAutoFit/>
          </a:bodyPr>
          <a:lstStyle/>
          <a:p>
            <a:r>
              <a:rPr lang="ru-RU" sz="2000" b="1" dirty="0" err="1" smtClean="0">
                <a:solidFill>
                  <a:srgbClr val="148E45"/>
                </a:solidFill>
                <a:latin typeface="Georgia" panose="02040502050405020303" pitchFamily="18" charset="0"/>
              </a:rPr>
              <a:t>Гидрасек</a:t>
            </a:r>
            <a:r>
              <a:rPr lang="ru-RU" sz="2000" b="1" dirty="0" smtClean="0">
                <a:solidFill>
                  <a:srgbClr val="148E45"/>
                </a:solidFill>
                <a:latin typeface="Georgia" panose="02040502050405020303" pitchFamily="18" charset="0"/>
              </a:rPr>
              <a:t>(</a:t>
            </a:r>
            <a:r>
              <a:rPr lang="ru-RU" sz="2000" b="1" dirty="0" err="1" smtClean="0">
                <a:solidFill>
                  <a:srgbClr val="148E45"/>
                </a:solidFill>
                <a:latin typeface="Georgia" panose="02040502050405020303" pitchFamily="18" charset="0"/>
              </a:rPr>
              <a:t>рацекадотрил</a:t>
            </a:r>
            <a:r>
              <a:rPr lang="ru-RU" sz="2000" b="1" dirty="0">
                <a:solidFill>
                  <a:srgbClr val="148E45"/>
                </a:solidFill>
                <a:latin typeface="Georgia" panose="02040502050405020303" pitchFamily="18" charset="0"/>
              </a:rPr>
              <a:t>) – </a:t>
            </a:r>
            <a:r>
              <a:rPr lang="ru-RU" sz="2000" b="1" dirty="0" smtClean="0">
                <a:solidFill>
                  <a:srgbClr val="148E45"/>
                </a:solidFill>
                <a:latin typeface="Georgia" panose="02040502050405020303" pitchFamily="18" charset="0"/>
              </a:rPr>
              <a:t>быстрый ответ острой диарее </a:t>
            </a:r>
            <a:endParaRPr lang="ru-RU" sz="2000" dirty="0">
              <a:solidFill>
                <a:srgbClr val="148E45"/>
              </a:solidFill>
              <a:latin typeface="Georgia" panose="02040502050405020303" pitchFamily="18" charset="0"/>
            </a:endParaRPr>
          </a:p>
        </p:txBody>
      </p:sp>
      <p:pic>
        <p:nvPicPr>
          <p:cNvPr id="5" name="Picture 3"/>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779584" y="1041540"/>
            <a:ext cx="625454"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154641" y="1907139"/>
            <a:ext cx="763439" cy="685798"/>
          </a:xfrm>
          <a:prstGeom prst="ellipse">
            <a:avLst/>
          </a:prstGeom>
          <a:blipFill dpi="0" rotWithShape="0">
            <a:blip r:embed="rId11" cstate="print">
              <a:extLst>
                <a:ext uri="{28A0092B-C50C-407E-A947-70E740481C1C}">
                  <a14:useLocalDpi xmlns:a14="http://schemas.microsoft.com/office/drawing/2010/main" val="0"/>
                </a:ext>
              </a:extLst>
            </a:blip>
            <a:srcRect/>
            <a:stretch>
              <a:fillRect/>
            </a:stretch>
          </a:blipFill>
        </p:spPr>
        <p:style>
          <a:lnRef idx="2">
            <a:schemeClr val="accent1">
              <a:shade val="5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7" name="Oval 6"/>
          <p:cNvSpPr/>
          <p:nvPr/>
        </p:nvSpPr>
        <p:spPr>
          <a:xfrm>
            <a:off x="2380208" y="2709378"/>
            <a:ext cx="719384" cy="711913"/>
          </a:xfrm>
          <a:prstGeom prst="ellipse">
            <a:avLst/>
          </a:prstGeom>
          <a:blipFill dpi="0" rotWithShape="0">
            <a:blip r:embed="rId12" cstate="print">
              <a:extLst>
                <a:ext uri="{28A0092B-C50C-407E-A947-70E740481C1C}">
                  <a14:useLocalDpi xmlns:a14="http://schemas.microsoft.com/office/drawing/2010/main" val="0"/>
                </a:ext>
              </a:extLst>
            </a:blip>
            <a:srcRect/>
            <a:stretch>
              <a:fillRect l="-8000" r="-13000"/>
            </a:stretch>
          </a:blipFill>
          <a:ln>
            <a:solidFill>
              <a:srgbClr val="A1D3B4"/>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val 8"/>
          <p:cNvSpPr/>
          <p:nvPr/>
        </p:nvSpPr>
        <p:spPr>
          <a:xfrm>
            <a:off x="2392053" y="3537302"/>
            <a:ext cx="695694" cy="717480"/>
          </a:xfrm>
          <a:prstGeom prst="ellipse">
            <a:avLst/>
          </a:prstGeom>
          <a:blipFill dpi="0" rotWithShape="0">
            <a:blip r:embed="rId13" cstate="print">
              <a:extLst>
                <a:ext uri="{28A0092B-C50C-407E-A947-70E740481C1C}">
                  <a14:useLocalDpi xmlns:a14="http://schemas.microsoft.com/office/drawing/2010/main" val="0"/>
                </a:ext>
              </a:extLst>
            </a:blip>
            <a:srcRect/>
            <a:stretch>
              <a:fillRect/>
            </a:stretch>
          </a:blipFill>
        </p:spPr>
        <p:style>
          <a:lnRef idx="2">
            <a:schemeClr val="accent1">
              <a:shade val="50000"/>
              <a:hueOff val="-338128"/>
              <a:satOff val="-26963"/>
              <a:lumOff val="20927"/>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21383" y="4574138"/>
            <a:ext cx="576064" cy="576064"/>
          </a:xfrm>
          <a:prstGeom prst="rect">
            <a:avLst/>
          </a:prstGeom>
        </p:spPr>
      </p:pic>
      <p:pic>
        <p:nvPicPr>
          <p:cNvPr id="11" name="Picture 3"/>
          <p:cNvPicPr>
            <a:picLocks noChangeAspect="1" noChangeArrowheads="1"/>
          </p:cNvPicPr>
          <p:nvPr/>
        </p:nvPicPr>
        <p:blipFill>
          <a:blip r:embed="rId15"/>
          <a:srcRect/>
          <a:stretch>
            <a:fillRect/>
          </a:stretch>
        </p:blipFill>
        <p:spPr bwMode="auto">
          <a:xfrm>
            <a:off x="1779582" y="5412338"/>
            <a:ext cx="571485" cy="549124"/>
          </a:xfrm>
          <a:prstGeom prst="rect">
            <a:avLst/>
          </a:prstGeom>
          <a:ln>
            <a:noFill/>
          </a:ln>
          <a:effectLst>
            <a:softEdge rad="112500"/>
          </a:effectLst>
        </p:spPr>
      </p:pic>
      <p:sp>
        <p:nvSpPr>
          <p:cNvPr id="12" name="Rectangle 11"/>
          <p:cNvSpPr/>
          <p:nvPr/>
        </p:nvSpPr>
        <p:spPr>
          <a:xfrm>
            <a:off x="0" y="6451241"/>
            <a:ext cx="8991600" cy="477054"/>
          </a:xfrm>
          <a:prstGeom prst="rect">
            <a:avLst/>
          </a:prstGeom>
        </p:spPr>
        <p:txBody>
          <a:bodyPr wrap="square">
            <a:spAutoFit/>
          </a:bodyPr>
          <a:lstStyle/>
          <a:p>
            <a:pPr marL="342900" lvl="0" indent="-342900">
              <a:buFont typeface="+mj-lt"/>
              <a:buAutoNum type="arabicPeriod"/>
              <a:defRPr/>
            </a:pPr>
            <a:r>
              <a:rPr lang="en-US" sz="500" dirty="0" err="1" smtClean="0">
                <a:solidFill>
                  <a:schemeClr val="bg1"/>
                </a:solidFill>
                <a:latin typeface="Book Antiqua Bold+FPEF"/>
              </a:rPr>
              <a:t>Hinterleitner</a:t>
            </a:r>
            <a:r>
              <a:rPr lang="en-US" sz="500" dirty="0" smtClean="0">
                <a:solidFill>
                  <a:schemeClr val="bg1"/>
                </a:solidFill>
                <a:latin typeface="Book Antiqua Bold+FPEF"/>
              </a:rPr>
              <a:t> </a:t>
            </a:r>
            <a:r>
              <a:rPr lang="en-US" sz="500" dirty="0">
                <a:solidFill>
                  <a:schemeClr val="bg1"/>
                </a:solidFill>
                <a:latin typeface="Book Antiqua Bold+FPEF"/>
              </a:rPr>
              <a:t>TA</a:t>
            </a:r>
            <a:r>
              <a:rPr lang="en-US" sz="500" dirty="0">
                <a:solidFill>
                  <a:schemeClr val="bg1"/>
                </a:solidFill>
                <a:latin typeface="Book Antiqua+FPEF"/>
              </a:rPr>
              <a:t>, </a:t>
            </a:r>
            <a:r>
              <a:rPr lang="en-US" sz="500" dirty="0" err="1">
                <a:solidFill>
                  <a:schemeClr val="bg1"/>
                </a:solidFill>
                <a:latin typeface="Book Antiqua+FPEF"/>
              </a:rPr>
              <a:t>Petritsch</a:t>
            </a:r>
            <a:r>
              <a:rPr lang="en-US" sz="500" dirty="0">
                <a:solidFill>
                  <a:schemeClr val="bg1"/>
                </a:solidFill>
                <a:latin typeface="Book Antiqua+FPEF"/>
              </a:rPr>
              <a:t> W, </a:t>
            </a:r>
            <a:r>
              <a:rPr lang="en-US" sz="500" dirty="0" err="1">
                <a:solidFill>
                  <a:schemeClr val="bg1"/>
                </a:solidFill>
                <a:latin typeface="Book Antiqua+FPEF"/>
              </a:rPr>
              <a:t>Dimsity</a:t>
            </a:r>
            <a:r>
              <a:rPr lang="en-US" sz="500" dirty="0">
                <a:solidFill>
                  <a:schemeClr val="bg1"/>
                </a:solidFill>
                <a:latin typeface="Book Antiqua+FPEF"/>
              </a:rPr>
              <a:t> G, </a:t>
            </a:r>
            <a:r>
              <a:rPr lang="en-US" sz="500" dirty="0" err="1">
                <a:solidFill>
                  <a:schemeClr val="bg1"/>
                </a:solidFill>
                <a:latin typeface="Book Antiqua+FPEF"/>
              </a:rPr>
              <a:t>Berard</a:t>
            </a:r>
            <a:r>
              <a:rPr lang="en-US" sz="500" dirty="0">
                <a:solidFill>
                  <a:schemeClr val="bg1"/>
                </a:solidFill>
                <a:latin typeface="Book Antiqua+FPEF"/>
              </a:rPr>
              <a:t> H, </a:t>
            </a:r>
            <a:r>
              <a:rPr lang="en-US" sz="500" dirty="0" err="1">
                <a:solidFill>
                  <a:schemeClr val="bg1"/>
                </a:solidFill>
                <a:latin typeface="Book Antiqua+FPEF"/>
              </a:rPr>
              <a:t>Lecomte</a:t>
            </a:r>
            <a:r>
              <a:rPr lang="ru-RU" sz="500" dirty="0">
                <a:solidFill>
                  <a:schemeClr val="bg1"/>
                </a:solidFill>
                <a:latin typeface="Book Antiqua+FPEF"/>
              </a:rPr>
              <a:t> </a:t>
            </a:r>
            <a:r>
              <a:rPr lang="en-US" sz="500" dirty="0">
                <a:solidFill>
                  <a:schemeClr val="bg1"/>
                </a:solidFill>
                <a:latin typeface="Book Antiqua+FPEF"/>
              </a:rPr>
              <a:t>JM, </a:t>
            </a:r>
            <a:r>
              <a:rPr lang="en-US" sz="500" dirty="0" err="1">
                <a:solidFill>
                  <a:schemeClr val="bg1"/>
                </a:solidFill>
                <a:latin typeface="Book Antiqua+FPEF"/>
              </a:rPr>
              <a:t>Krejs</a:t>
            </a:r>
            <a:r>
              <a:rPr lang="en-US" sz="500" dirty="0">
                <a:solidFill>
                  <a:schemeClr val="bg1"/>
                </a:solidFill>
                <a:latin typeface="Book Antiqua+FPEF"/>
              </a:rPr>
              <a:t> GJ. </a:t>
            </a:r>
            <a:r>
              <a:rPr lang="en-US" sz="500" dirty="0" err="1">
                <a:solidFill>
                  <a:schemeClr val="bg1"/>
                </a:solidFill>
                <a:latin typeface="Book Antiqua+FPEF"/>
              </a:rPr>
              <a:t>Acetorphan</a:t>
            </a:r>
            <a:r>
              <a:rPr lang="en-US" sz="500" dirty="0">
                <a:solidFill>
                  <a:schemeClr val="bg1"/>
                </a:solidFill>
                <a:latin typeface="Book Antiqua+FPEF"/>
              </a:rPr>
              <a:t> prevents cholera-toxin induced water</a:t>
            </a:r>
            <a:r>
              <a:rPr lang="ru-RU" sz="500" dirty="0">
                <a:solidFill>
                  <a:schemeClr val="bg1"/>
                </a:solidFill>
                <a:latin typeface="Book Antiqua+FPEF"/>
              </a:rPr>
              <a:t> </a:t>
            </a:r>
            <a:r>
              <a:rPr lang="en-US" sz="500" dirty="0">
                <a:solidFill>
                  <a:schemeClr val="bg1"/>
                </a:solidFill>
                <a:latin typeface="Book Antiqua+FPEF"/>
              </a:rPr>
              <a:t>and electrolyte secretion in the human jejunum. </a:t>
            </a:r>
            <a:r>
              <a:rPr lang="en-US" sz="500" i="1" dirty="0" err="1">
                <a:solidFill>
                  <a:schemeClr val="bg1"/>
                </a:solidFill>
                <a:latin typeface="Book Antiqua Italic+FPEF"/>
              </a:rPr>
              <a:t>Eur</a:t>
            </a:r>
            <a:r>
              <a:rPr lang="en-US" sz="500" i="1" dirty="0">
                <a:solidFill>
                  <a:schemeClr val="bg1"/>
                </a:solidFill>
                <a:latin typeface="Book Antiqua Italic+FPEF"/>
              </a:rPr>
              <a:t> J</a:t>
            </a:r>
            <a:r>
              <a:rPr lang="ru-RU" sz="500" i="1" dirty="0">
                <a:solidFill>
                  <a:schemeClr val="bg1"/>
                </a:solidFill>
                <a:latin typeface="Book Antiqua Italic+FPEF"/>
              </a:rPr>
              <a:t> </a:t>
            </a:r>
            <a:r>
              <a:rPr lang="sv-SE" sz="500" i="1" dirty="0">
                <a:solidFill>
                  <a:schemeClr val="bg1"/>
                </a:solidFill>
                <a:latin typeface="Book Antiqua Italic+FPEF"/>
              </a:rPr>
              <a:t>Gastroenterol Hepatol </a:t>
            </a:r>
            <a:r>
              <a:rPr lang="sv-SE" sz="500" dirty="0">
                <a:solidFill>
                  <a:schemeClr val="bg1"/>
                </a:solidFill>
                <a:latin typeface="Book Antiqua+FPEF"/>
              </a:rPr>
              <a:t>1997; </a:t>
            </a:r>
            <a:r>
              <a:rPr lang="sv-SE" sz="500" dirty="0">
                <a:solidFill>
                  <a:schemeClr val="bg1"/>
                </a:solidFill>
                <a:latin typeface="Book Antiqua Bold+FPEF"/>
              </a:rPr>
              <a:t>9</a:t>
            </a:r>
            <a:r>
              <a:rPr lang="sv-SE" sz="500" dirty="0">
                <a:solidFill>
                  <a:schemeClr val="bg1"/>
                </a:solidFill>
                <a:latin typeface="Book Antiqua+FPEF"/>
              </a:rPr>
              <a:t>: 887-891</a:t>
            </a:r>
          </a:p>
          <a:p>
            <a:pPr marL="228600" lvl="0" indent="-228600">
              <a:buFontTx/>
              <a:buAutoNum type="arabicPeriod"/>
              <a:defRPr/>
            </a:pPr>
            <a:r>
              <a:rPr lang="ru-RU" sz="500" dirty="0">
                <a:solidFill>
                  <a:schemeClr val="bg1"/>
                </a:solidFill>
                <a:latin typeface="Calibri"/>
                <a:ea typeface="Calibri"/>
                <a:cs typeface="Times New Roman"/>
              </a:rPr>
              <a:t>Инструкция по медицинскому применению препарата </a:t>
            </a:r>
            <a:r>
              <a:rPr lang="ru-RU" sz="500" dirty="0" err="1">
                <a:solidFill>
                  <a:schemeClr val="bg1"/>
                </a:solidFill>
                <a:latin typeface="Calibri"/>
                <a:ea typeface="Calibri"/>
                <a:cs typeface="Times New Roman"/>
              </a:rPr>
              <a:t>Гидрасек</a:t>
            </a:r>
            <a:r>
              <a:rPr lang="ru-RU" sz="500" dirty="0">
                <a:solidFill>
                  <a:schemeClr val="bg1"/>
                </a:solidFill>
                <a:latin typeface="Calibri"/>
                <a:ea typeface="Calibri"/>
                <a:cs typeface="Times New Roman"/>
              </a:rPr>
              <a:t> (</a:t>
            </a:r>
            <a:r>
              <a:rPr lang="ru-RU" sz="500" dirty="0" err="1">
                <a:solidFill>
                  <a:schemeClr val="bg1"/>
                </a:solidFill>
                <a:latin typeface="Calibri"/>
                <a:ea typeface="Calibri"/>
                <a:cs typeface="Times New Roman"/>
              </a:rPr>
              <a:t>рацекадотрил</a:t>
            </a:r>
            <a:r>
              <a:rPr lang="ru-RU" sz="500" dirty="0">
                <a:solidFill>
                  <a:schemeClr val="bg1"/>
                </a:solidFill>
                <a:latin typeface="Calibri"/>
                <a:ea typeface="Calibri"/>
                <a:cs typeface="Times New Roman"/>
              </a:rPr>
              <a:t>), капсулы  100 мг от </a:t>
            </a:r>
            <a:r>
              <a:rPr lang="ru-RU" sz="500" dirty="0" smtClean="0">
                <a:solidFill>
                  <a:schemeClr val="bg1"/>
                </a:solidFill>
                <a:latin typeface="Calibri"/>
                <a:ea typeface="Calibri"/>
                <a:cs typeface="Times New Roman"/>
              </a:rPr>
              <a:t>21.02.2017</a:t>
            </a:r>
            <a:endParaRPr lang="ru-RU" sz="500" dirty="0">
              <a:solidFill>
                <a:schemeClr val="bg1"/>
              </a:solidFill>
              <a:latin typeface="Calibri"/>
              <a:ea typeface="Calibri"/>
              <a:cs typeface="Times New Roman"/>
            </a:endParaRPr>
          </a:p>
          <a:p>
            <a:pPr marL="228600" lvl="0" indent="-228600">
              <a:buFontTx/>
              <a:buAutoNum type="arabicPeriod"/>
              <a:defRPr/>
            </a:pPr>
            <a:r>
              <a:rPr lang="en-US" sz="500" dirty="0" err="1">
                <a:solidFill>
                  <a:schemeClr val="bg1"/>
                </a:solidFill>
                <a:latin typeface="Calibri"/>
                <a:ea typeface="Calibri"/>
                <a:cs typeface="Times New Roman"/>
              </a:rPr>
              <a:t>Vetel</a:t>
            </a:r>
            <a:r>
              <a:rPr lang="en-US" sz="500" dirty="0">
                <a:solidFill>
                  <a:schemeClr val="bg1"/>
                </a:solidFill>
                <a:latin typeface="Calibri"/>
                <a:ea typeface="Calibri"/>
                <a:cs typeface="Times New Roman"/>
              </a:rPr>
              <a:t> JM, </a:t>
            </a:r>
            <a:r>
              <a:rPr lang="en-US" sz="500" dirty="0" err="1">
                <a:solidFill>
                  <a:schemeClr val="bg1"/>
                </a:solidFill>
                <a:latin typeface="Calibri"/>
                <a:ea typeface="Calibri"/>
                <a:cs typeface="Times New Roman"/>
              </a:rPr>
              <a:t>Berard</a:t>
            </a:r>
            <a:r>
              <a:rPr lang="en-US" sz="500" dirty="0">
                <a:solidFill>
                  <a:schemeClr val="bg1"/>
                </a:solidFill>
                <a:latin typeface="Calibri"/>
                <a:ea typeface="Calibri"/>
                <a:cs typeface="Times New Roman"/>
              </a:rPr>
              <a:t> H, </a:t>
            </a:r>
            <a:r>
              <a:rPr lang="en-US" sz="500" dirty="0" err="1">
                <a:solidFill>
                  <a:schemeClr val="bg1"/>
                </a:solidFill>
                <a:latin typeface="Calibri"/>
                <a:ea typeface="Calibri"/>
                <a:cs typeface="Times New Roman"/>
              </a:rPr>
              <a:t>Fretault</a:t>
            </a:r>
            <a:r>
              <a:rPr lang="en-US" sz="500" dirty="0">
                <a:solidFill>
                  <a:schemeClr val="bg1"/>
                </a:solidFill>
                <a:latin typeface="Calibri"/>
                <a:ea typeface="Calibri"/>
                <a:cs typeface="Times New Roman"/>
              </a:rPr>
              <a:t> N, </a:t>
            </a:r>
            <a:r>
              <a:rPr lang="en-US" sz="500" dirty="0" err="1">
                <a:solidFill>
                  <a:schemeClr val="bg1"/>
                </a:solidFill>
                <a:latin typeface="Calibri"/>
                <a:ea typeface="Calibri"/>
                <a:cs typeface="Times New Roman"/>
              </a:rPr>
              <a:t>Lecomte</a:t>
            </a:r>
            <a:r>
              <a:rPr lang="en-US" sz="500" dirty="0">
                <a:solidFill>
                  <a:schemeClr val="bg1"/>
                </a:solidFill>
                <a:latin typeface="Calibri"/>
                <a:ea typeface="Calibri"/>
                <a:cs typeface="Times New Roman"/>
              </a:rPr>
              <a:t> JM. Comparison of </a:t>
            </a:r>
            <a:r>
              <a:rPr lang="en-US" sz="500" dirty="0" err="1">
                <a:solidFill>
                  <a:schemeClr val="bg1"/>
                </a:solidFill>
                <a:latin typeface="Calibri"/>
                <a:ea typeface="Calibri"/>
                <a:cs typeface="Times New Roman"/>
              </a:rPr>
              <a:t>racecadotril</a:t>
            </a:r>
            <a:r>
              <a:rPr lang="en-US" sz="500" dirty="0">
                <a:solidFill>
                  <a:schemeClr val="bg1"/>
                </a:solidFill>
                <a:latin typeface="Calibri"/>
                <a:ea typeface="Calibri"/>
                <a:cs typeface="Times New Roman"/>
              </a:rPr>
              <a:t> and </a:t>
            </a:r>
            <a:r>
              <a:rPr lang="en-US" sz="500" dirty="0" err="1">
                <a:solidFill>
                  <a:schemeClr val="bg1"/>
                </a:solidFill>
                <a:latin typeface="Calibri"/>
                <a:ea typeface="Calibri"/>
                <a:cs typeface="Times New Roman"/>
              </a:rPr>
              <a:t>loperamide</a:t>
            </a:r>
            <a:r>
              <a:rPr lang="en-US" sz="500" dirty="0">
                <a:solidFill>
                  <a:schemeClr val="bg1"/>
                </a:solidFill>
                <a:latin typeface="Calibri"/>
                <a:ea typeface="Calibri"/>
                <a:cs typeface="Times New Roman"/>
              </a:rPr>
              <a:t> in adults with acute diarrhea. </a:t>
            </a:r>
            <a:r>
              <a:rPr lang="ru-RU" sz="500" i="1" dirty="0" err="1">
                <a:solidFill>
                  <a:schemeClr val="bg1"/>
                </a:solidFill>
                <a:latin typeface="Calibri"/>
                <a:ea typeface="Calibri"/>
                <a:cs typeface="Times New Roman"/>
              </a:rPr>
              <a:t>Aliment</a:t>
            </a:r>
            <a:r>
              <a:rPr lang="ru-RU" sz="500" i="1" dirty="0">
                <a:solidFill>
                  <a:schemeClr val="bg1"/>
                </a:solidFill>
                <a:latin typeface="Calibri"/>
                <a:ea typeface="Calibri"/>
                <a:cs typeface="Times New Roman"/>
              </a:rPr>
              <a:t> </a:t>
            </a:r>
            <a:r>
              <a:rPr lang="ru-RU" sz="500" i="1" dirty="0" err="1">
                <a:solidFill>
                  <a:schemeClr val="bg1"/>
                </a:solidFill>
                <a:latin typeface="Calibri"/>
                <a:ea typeface="Calibri"/>
                <a:cs typeface="Times New Roman"/>
              </a:rPr>
              <a:t>Pharmacol</a:t>
            </a:r>
            <a:r>
              <a:rPr lang="ru-RU" sz="500" i="1" dirty="0">
                <a:solidFill>
                  <a:schemeClr val="bg1"/>
                </a:solidFill>
                <a:latin typeface="Calibri"/>
                <a:ea typeface="Calibri"/>
                <a:cs typeface="Times New Roman"/>
              </a:rPr>
              <a:t> </a:t>
            </a:r>
            <a:r>
              <a:rPr lang="ru-RU" sz="500" i="1" dirty="0" err="1">
                <a:solidFill>
                  <a:schemeClr val="bg1"/>
                </a:solidFill>
                <a:latin typeface="Calibri"/>
                <a:ea typeface="Calibri"/>
                <a:cs typeface="Times New Roman"/>
              </a:rPr>
              <a:t>Ther</a:t>
            </a:r>
            <a:r>
              <a:rPr lang="ru-RU" sz="500" i="1" dirty="0">
                <a:solidFill>
                  <a:schemeClr val="bg1"/>
                </a:solidFill>
                <a:latin typeface="Calibri"/>
                <a:ea typeface="Calibri"/>
                <a:cs typeface="Times New Roman"/>
              </a:rPr>
              <a:t>. </a:t>
            </a:r>
            <a:r>
              <a:rPr lang="ru-RU" sz="500" dirty="0">
                <a:solidFill>
                  <a:schemeClr val="bg1"/>
                </a:solidFill>
                <a:latin typeface="Calibri"/>
                <a:ea typeface="Calibri"/>
                <a:cs typeface="Times New Roman"/>
              </a:rPr>
              <a:t>1999;13 </a:t>
            </a:r>
            <a:r>
              <a:rPr lang="ru-RU" sz="500" dirty="0" err="1">
                <a:solidFill>
                  <a:schemeClr val="bg1"/>
                </a:solidFill>
                <a:latin typeface="Calibri"/>
                <a:ea typeface="Calibri"/>
                <a:cs typeface="Times New Roman"/>
              </a:rPr>
              <a:t>Suppl</a:t>
            </a:r>
            <a:r>
              <a:rPr lang="ru-RU" sz="500" dirty="0">
                <a:solidFill>
                  <a:schemeClr val="bg1"/>
                </a:solidFill>
                <a:latin typeface="Calibri"/>
                <a:ea typeface="Calibri"/>
                <a:cs typeface="Times New Roman"/>
              </a:rPr>
              <a:t> </a:t>
            </a:r>
            <a:r>
              <a:rPr lang="ru-RU" sz="500" dirty="0" smtClean="0">
                <a:solidFill>
                  <a:schemeClr val="bg1"/>
                </a:solidFill>
                <a:latin typeface="Calibri"/>
                <a:ea typeface="Calibri"/>
                <a:cs typeface="Times New Roman"/>
              </a:rPr>
              <a:t>6:21-26</a:t>
            </a:r>
          </a:p>
          <a:p>
            <a:pPr marL="342900" lvl="0" indent="-342900">
              <a:buFont typeface="+mj-lt"/>
              <a:buAutoNum type="arabicPeriod"/>
            </a:pPr>
            <a:r>
              <a:rPr lang="en-US" sz="500" dirty="0" err="1">
                <a:solidFill>
                  <a:schemeClr val="bg1"/>
                </a:solidFill>
                <a:latin typeface="Calibri"/>
                <a:ea typeface="Calibri"/>
                <a:cs typeface="Times New Roman"/>
              </a:rPr>
              <a:t>Tormo</a:t>
            </a:r>
            <a:r>
              <a:rPr lang="en-US" sz="500" dirty="0">
                <a:solidFill>
                  <a:schemeClr val="bg1"/>
                </a:solidFill>
                <a:latin typeface="Calibri"/>
                <a:ea typeface="Calibri"/>
                <a:cs typeface="Times New Roman"/>
              </a:rPr>
              <a:t> R, </a:t>
            </a:r>
            <a:r>
              <a:rPr lang="en-US" sz="500" dirty="0" err="1">
                <a:solidFill>
                  <a:schemeClr val="bg1"/>
                </a:solidFill>
                <a:latin typeface="Calibri"/>
                <a:ea typeface="Calibri"/>
                <a:cs typeface="Times New Roman"/>
              </a:rPr>
              <a:t>Polanco</a:t>
            </a:r>
            <a:r>
              <a:rPr lang="en-US" sz="500" dirty="0">
                <a:solidFill>
                  <a:schemeClr val="bg1"/>
                </a:solidFill>
                <a:latin typeface="Calibri"/>
                <a:ea typeface="Calibri"/>
                <a:cs typeface="Times New Roman"/>
              </a:rPr>
              <a:t> I, Salazar-</a:t>
            </a:r>
            <a:r>
              <a:rPr lang="en-US" sz="500" dirty="0" err="1">
                <a:solidFill>
                  <a:schemeClr val="bg1"/>
                </a:solidFill>
                <a:latin typeface="Calibri"/>
                <a:ea typeface="Calibri"/>
                <a:cs typeface="Times New Roman"/>
              </a:rPr>
              <a:t>Lindo</a:t>
            </a:r>
            <a:r>
              <a:rPr lang="en-US" sz="500" dirty="0">
                <a:solidFill>
                  <a:schemeClr val="bg1"/>
                </a:solidFill>
                <a:latin typeface="Calibri"/>
                <a:ea typeface="Calibri"/>
                <a:cs typeface="Times New Roman"/>
              </a:rPr>
              <a:t> E, </a:t>
            </a:r>
            <a:r>
              <a:rPr lang="en-US" sz="500" dirty="0" err="1">
                <a:solidFill>
                  <a:schemeClr val="bg1"/>
                </a:solidFill>
                <a:latin typeface="Calibri"/>
                <a:ea typeface="Calibri"/>
                <a:cs typeface="Times New Roman"/>
              </a:rPr>
              <a:t>Goulet</a:t>
            </a:r>
            <a:r>
              <a:rPr lang="en-US" sz="500" dirty="0">
                <a:solidFill>
                  <a:schemeClr val="bg1"/>
                </a:solidFill>
                <a:latin typeface="Calibri"/>
                <a:ea typeface="Calibri"/>
                <a:cs typeface="Times New Roman"/>
              </a:rPr>
              <a:t> O. Acute infectious diarrhea in children: new insights in </a:t>
            </a:r>
            <a:r>
              <a:rPr lang="en-US" sz="500" dirty="0" err="1">
                <a:solidFill>
                  <a:schemeClr val="bg1"/>
                </a:solidFill>
                <a:latin typeface="Calibri"/>
                <a:ea typeface="Calibri"/>
                <a:cs typeface="Times New Roman"/>
              </a:rPr>
              <a:t>antisecretory</a:t>
            </a:r>
            <a:r>
              <a:rPr lang="en-US" sz="500" dirty="0">
                <a:solidFill>
                  <a:schemeClr val="bg1"/>
                </a:solidFill>
                <a:latin typeface="Calibri"/>
                <a:ea typeface="Calibri"/>
                <a:cs typeface="Times New Roman"/>
              </a:rPr>
              <a:t> treatment with </a:t>
            </a:r>
            <a:r>
              <a:rPr lang="en-US" sz="500" dirty="0" err="1">
                <a:solidFill>
                  <a:schemeClr val="bg1"/>
                </a:solidFill>
                <a:latin typeface="Calibri"/>
                <a:ea typeface="Calibri"/>
                <a:cs typeface="Times New Roman"/>
              </a:rPr>
              <a:t>racecadotril</a:t>
            </a:r>
            <a:r>
              <a:rPr lang="en-US" sz="500" dirty="0">
                <a:solidFill>
                  <a:schemeClr val="bg1"/>
                </a:solidFill>
                <a:latin typeface="Calibri"/>
                <a:ea typeface="Calibri"/>
                <a:cs typeface="Times New Roman"/>
              </a:rPr>
              <a:t>. </a:t>
            </a:r>
            <a:r>
              <a:rPr lang="en-US" sz="500" dirty="0" err="1">
                <a:solidFill>
                  <a:schemeClr val="bg1"/>
                </a:solidFill>
                <a:latin typeface="Calibri"/>
                <a:ea typeface="Calibri"/>
                <a:cs typeface="Times New Roman"/>
              </a:rPr>
              <a:t>Acta</a:t>
            </a:r>
            <a:r>
              <a:rPr lang="en-US" sz="500" dirty="0">
                <a:solidFill>
                  <a:schemeClr val="bg1"/>
                </a:solidFill>
                <a:latin typeface="Calibri"/>
                <a:ea typeface="Calibri"/>
                <a:cs typeface="Times New Roman"/>
              </a:rPr>
              <a:t> </a:t>
            </a:r>
            <a:r>
              <a:rPr lang="en-US" sz="500" dirty="0" err="1">
                <a:solidFill>
                  <a:schemeClr val="bg1"/>
                </a:solidFill>
                <a:latin typeface="Calibri"/>
                <a:ea typeface="Calibri"/>
                <a:cs typeface="Times New Roman"/>
              </a:rPr>
              <a:t>Paediatr</a:t>
            </a:r>
            <a:r>
              <a:rPr lang="en-US" sz="500" dirty="0">
                <a:solidFill>
                  <a:schemeClr val="bg1"/>
                </a:solidFill>
                <a:latin typeface="Calibri"/>
                <a:ea typeface="Calibri"/>
                <a:cs typeface="Times New Roman"/>
              </a:rPr>
              <a:t>. 2008;97(8):1008-1015</a:t>
            </a:r>
            <a:r>
              <a:rPr lang="en-US" sz="500" dirty="0" smtClean="0">
                <a:solidFill>
                  <a:schemeClr val="bg1"/>
                </a:solidFill>
                <a:latin typeface="Calibri"/>
                <a:ea typeface="Calibri"/>
                <a:cs typeface="Times New Roman"/>
              </a:rPr>
              <a:t>.</a:t>
            </a:r>
            <a:endParaRPr lang="ru-RU" sz="500" dirty="0">
              <a:solidFill>
                <a:schemeClr val="bg1"/>
              </a:solidFill>
              <a:latin typeface="Calibri"/>
              <a:ea typeface="Calibri"/>
              <a:cs typeface="Times New Roman"/>
            </a:endParaRPr>
          </a:p>
          <a:p>
            <a:pPr marL="342900" lvl="0" indent="-342900">
              <a:buFont typeface="+mj-lt"/>
              <a:buAutoNum type="arabicPeriod"/>
              <a:defRPr/>
            </a:pPr>
            <a:r>
              <a:rPr lang="en-US" sz="500" dirty="0" err="1">
                <a:solidFill>
                  <a:schemeClr val="bg1"/>
                </a:solidFill>
                <a:latin typeface="Calibri"/>
                <a:ea typeface="Calibri"/>
                <a:cs typeface="Times New Roman"/>
              </a:rPr>
              <a:t>Gallelli</a:t>
            </a:r>
            <a:r>
              <a:rPr lang="en-US" sz="500" dirty="0">
                <a:solidFill>
                  <a:schemeClr val="bg1"/>
                </a:solidFill>
                <a:latin typeface="Calibri"/>
                <a:ea typeface="Calibri"/>
                <a:cs typeface="Times New Roman"/>
              </a:rPr>
              <a:t> L, </a:t>
            </a:r>
            <a:r>
              <a:rPr lang="en-US" sz="500" dirty="0" err="1">
                <a:solidFill>
                  <a:schemeClr val="bg1"/>
                </a:solidFill>
                <a:latin typeface="Calibri"/>
                <a:ea typeface="Calibri"/>
                <a:cs typeface="Times New Roman"/>
              </a:rPr>
              <a:t>Colosimo</a:t>
            </a:r>
            <a:r>
              <a:rPr lang="en-US" sz="500" dirty="0">
                <a:solidFill>
                  <a:schemeClr val="bg1"/>
                </a:solidFill>
                <a:latin typeface="Calibri"/>
                <a:ea typeface="Calibri"/>
                <a:cs typeface="Times New Roman"/>
              </a:rPr>
              <a:t> M, </a:t>
            </a:r>
            <a:r>
              <a:rPr lang="en-US" sz="500" dirty="0" err="1">
                <a:solidFill>
                  <a:schemeClr val="bg1"/>
                </a:solidFill>
                <a:latin typeface="Calibri"/>
                <a:ea typeface="Calibri"/>
                <a:cs typeface="Times New Roman"/>
              </a:rPr>
              <a:t>Tolotta</a:t>
            </a:r>
            <a:r>
              <a:rPr lang="en-US" sz="500" dirty="0">
                <a:solidFill>
                  <a:schemeClr val="bg1"/>
                </a:solidFill>
                <a:latin typeface="Calibri"/>
                <a:ea typeface="Calibri"/>
                <a:cs typeface="Times New Roman"/>
              </a:rPr>
              <a:t> GA, et al. Prospective randomized double-blind trial of </a:t>
            </a:r>
            <a:r>
              <a:rPr lang="en-US" sz="500" dirty="0" err="1">
                <a:solidFill>
                  <a:schemeClr val="bg1"/>
                </a:solidFill>
                <a:latin typeface="Calibri"/>
                <a:ea typeface="Calibri"/>
                <a:cs typeface="Times New Roman"/>
              </a:rPr>
              <a:t>racecadotril</a:t>
            </a:r>
            <a:r>
              <a:rPr lang="en-US" sz="500" dirty="0">
                <a:solidFill>
                  <a:schemeClr val="bg1"/>
                </a:solidFill>
                <a:latin typeface="Calibri"/>
                <a:ea typeface="Calibri"/>
                <a:cs typeface="Times New Roman"/>
              </a:rPr>
              <a:t> compared with </a:t>
            </a:r>
            <a:r>
              <a:rPr lang="en-US" sz="500" dirty="0" err="1">
                <a:solidFill>
                  <a:schemeClr val="bg1"/>
                </a:solidFill>
                <a:latin typeface="Calibri"/>
                <a:ea typeface="Calibri"/>
                <a:cs typeface="Times New Roman"/>
              </a:rPr>
              <a:t>loperamide</a:t>
            </a:r>
            <a:r>
              <a:rPr lang="en-US" sz="500" dirty="0">
                <a:solidFill>
                  <a:schemeClr val="bg1"/>
                </a:solidFill>
                <a:latin typeface="Calibri"/>
                <a:ea typeface="Calibri"/>
                <a:cs typeface="Times New Roman"/>
              </a:rPr>
              <a:t> in elderly people with gastroenteritis living in nursing homes. </a:t>
            </a:r>
            <a:r>
              <a:rPr lang="ru-RU" sz="500" i="1" dirty="0" err="1">
                <a:solidFill>
                  <a:schemeClr val="bg1"/>
                </a:solidFill>
                <a:latin typeface="Calibri"/>
                <a:ea typeface="Calibri"/>
                <a:cs typeface="Times New Roman"/>
              </a:rPr>
              <a:t>Eur</a:t>
            </a:r>
            <a:r>
              <a:rPr lang="ru-RU" sz="500" i="1" dirty="0">
                <a:solidFill>
                  <a:schemeClr val="bg1"/>
                </a:solidFill>
                <a:latin typeface="Calibri"/>
                <a:ea typeface="Calibri"/>
                <a:cs typeface="Times New Roman"/>
              </a:rPr>
              <a:t> J </a:t>
            </a:r>
            <a:r>
              <a:rPr lang="ru-RU" sz="500" i="1" dirty="0" err="1">
                <a:solidFill>
                  <a:schemeClr val="bg1"/>
                </a:solidFill>
                <a:latin typeface="Calibri"/>
                <a:ea typeface="Calibri"/>
                <a:cs typeface="Times New Roman"/>
              </a:rPr>
              <a:t>Clin</a:t>
            </a:r>
            <a:r>
              <a:rPr lang="ru-RU" sz="500" i="1" dirty="0">
                <a:solidFill>
                  <a:schemeClr val="bg1"/>
                </a:solidFill>
                <a:latin typeface="Calibri"/>
                <a:ea typeface="Calibri"/>
                <a:cs typeface="Times New Roman"/>
              </a:rPr>
              <a:t> </a:t>
            </a:r>
            <a:r>
              <a:rPr lang="ru-RU" sz="500" i="1" dirty="0" err="1">
                <a:solidFill>
                  <a:schemeClr val="bg1"/>
                </a:solidFill>
                <a:latin typeface="Calibri"/>
                <a:ea typeface="Calibri"/>
                <a:cs typeface="Times New Roman"/>
              </a:rPr>
              <a:t>Pharmacol</a:t>
            </a:r>
            <a:r>
              <a:rPr lang="ru-RU" sz="500" i="1" dirty="0">
                <a:solidFill>
                  <a:schemeClr val="bg1"/>
                </a:solidFill>
                <a:latin typeface="Calibri"/>
                <a:ea typeface="Calibri"/>
                <a:cs typeface="Times New Roman"/>
              </a:rPr>
              <a:t>. </a:t>
            </a:r>
            <a:r>
              <a:rPr lang="ru-RU" sz="500" dirty="0">
                <a:solidFill>
                  <a:schemeClr val="bg1"/>
                </a:solidFill>
                <a:latin typeface="Calibri"/>
                <a:ea typeface="Calibri"/>
                <a:cs typeface="Times New Roman"/>
              </a:rPr>
              <a:t>2010;66(2):137-144</a:t>
            </a:r>
            <a:r>
              <a:rPr lang="ru-RU" sz="500" dirty="0" smtClean="0">
                <a:solidFill>
                  <a:schemeClr val="bg1"/>
                </a:solidFill>
                <a:latin typeface="Calibri"/>
                <a:ea typeface="Calibri"/>
                <a:cs typeface="Times New Roman"/>
              </a:rPr>
              <a:t>.</a:t>
            </a:r>
            <a:endParaRPr lang="en-US" sz="500" dirty="0">
              <a:solidFill>
                <a:schemeClr val="bg1"/>
              </a:solidFill>
              <a:latin typeface="Calibri"/>
              <a:ea typeface="Calibri"/>
              <a:cs typeface="Times New Roman"/>
            </a:endParaRPr>
          </a:p>
        </p:txBody>
      </p:sp>
      <p:sp>
        <p:nvSpPr>
          <p:cNvPr id="8" name="Slide Number Placeholder 7"/>
          <p:cNvSpPr>
            <a:spLocks noGrp="1"/>
          </p:cNvSpPr>
          <p:nvPr>
            <p:ph type="sldNum" sz="quarter" idx="12"/>
          </p:nvPr>
        </p:nvSpPr>
        <p:spPr>
          <a:xfrm>
            <a:off x="4464161" y="-32363"/>
            <a:ext cx="1332156" cy="365125"/>
          </a:xfrm>
        </p:spPr>
        <p:txBody>
          <a:bodyPr/>
          <a:lstStyle/>
          <a:p>
            <a:fld id="{A2885E78-1F86-4A3D-9EE1-B0103B1CEF15}" type="slidenum">
              <a:rPr lang="en-US" smtClean="0">
                <a:solidFill>
                  <a:srgbClr val="000000"/>
                </a:solidFill>
              </a:rPr>
              <a:pPr/>
              <a:t>62</a:t>
            </a:fld>
            <a:endParaRPr lang="en-US" dirty="0">
              <a:solidFill>
                <a:srgbClr val="000000"/>
              </a:solidFill>
            </a:endParaRPr>
          </a:p>
        </p:txBody>
      </p:sp>
      <p:sp>
        <p:nvSpPr>
          <p:cNvPr id="13" name="TextBox 12"/>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020869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Bildergebnis für FDA imo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11" y="342964"/>
            <a:ext cx="1647289" cy="1028635"/>
          </a:xfrm>
          <a:prstGeom prst="rect">
            <a:avLst/>
          </a:prstGeom>
          <a:noFill/>
          <a:extLst>
            <a:ext uri="{909E8E84-426E-40DD-AFC4-6F175D3DCCD1}">
              <a14:hiddenFill xmlns:a14="http://schemas.microsoft.com/office/drawing/2010/main">
                <a:solidFill>
                  <a:srgbClr val="FFFFFF"/>
                </a:solidFill>
              </a14:hiddenFill>
            </a:ext>
          </a:extLst>
        </p:spPr>
      </p:pic>
      <p:pic>
        <p:nvPicPr>
          <p:cNvPr id="931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799" y="374150"/>
            <a:ext cx="6362273" cy="91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8572" y="1524000"/>
            <a:ext cx="8085762" cy="830997"/>
          </a:xfrm>
          <a:prstGeom prst="rect">
            <a:avLst/>
          </a:prstGeom>
          <a:ln w="28575">
            <a:solidFill>
              <a:srgbClr val="0070C0"/>
            </a:solidFill>
            <a:prstDash val="sysDash"/>
          </a:ln>
        </p:spPr>
        <p:txBody>
          <a:bodyPr wrap="square">
            <a:spAutoFit/>
          </a:bodyPr>
          <a:lstStyle/>
          <a:p>
            <a:pPr algn="just">
              <a:spcAft>
                <a:spcPts val="0"/>
              </a:spcAft>
            </a:pPr>
            <a:r>
              <a:rPr lang="ru-RU" sz="1600" dirty="0">
                <a:latin typeface="Times New Roman"/>
                <a:ea typeface="Times New Roman"/>
                <a:cs typeface="Times New Roman"/>
              </a:rPr>
              <a:t>FDA предупреждает о серьезных нарушениях сердечной деятельности при приеме высоких доз </a:t>
            </a:r>
            <a:r>
              <a:rPr lang="ru-RU" sz="1600" dirty="0" err="1">
                <a:latin typeface="Times New Roman"/>
                <a:ea typeface="Times New Roman"/>
                <a:cs typeface="Times New Roman"/>
              </a:rPr>
              <a:t>противодиарейного</a:t>
            </a:r>
            <a:r>
              <a:rPr lang="ru-RU" sz="1600" dirty="0">
                <a:latin typeface="Times New Roman"/>
                <a:ea typeface="Times New Roman"/>
                <a:cs typeface="Times New Roman"/>
              </a:rPr>
              <a:t> препарата </a:t>
            </a:r>
            <a:r>
              <a:rPr lang="ru-RU" sz="1600" dirty="0" err="1">
                <a:latin typeface="Times New Roman"/>
                <a:ea typeface="Times New Roman"/>
                <a:cs typeface="Times New Roman"/>
              </a:rPr>
              <a:t>лоперамида</a:t>
            </a:r>
            <a:r>
              <a:rPr lang="ru-RU" sz="1600" dirty="0">
                <a:latin typeface="Times New Roman"/>
                <a:ea typeface="Times New Roman"/>
                <a:cs typeface="Times New Roman"/>
              </a:rPr>
              <a:t> (</a:t>
            </a:r>
            <a:r>
              <a:rPr lang="ru-RU" sz="1600" dirty="0" err="1">
                <a:latin typeface="Times New Roman"/>
                <a:ea typeface="Times New Roman"/>
                <a:cs typeface="Times New Roman"/>
              </a:rPr>
              <a:t>имодиума</a:t>
            </a:r>
            <a:r>
              <a:rPr lang="ru-RU" sz="1600" dirty="0">
                <a:latin typeface="Times New Roman"/>
                <a:ea typeface="Times New Roman"/>
                <a:cs typeface="Times New Roman"/>
              </a:rPr>
              <a:t>), в том числе при злоупотреблении и неправильном употреблении указанного средства</a:t>
            </a:r>
            <a:endParaRPr lang="ru-RU" sz="1600" dirty="0">
              <a:effectLst/>
              <a:latin typeface="Times New Roman"/>
              <a:ea typeface="Times New Roman"/>
              <a:cs typeface="Times New Roman"/>
            </a:endParaRPr>
          </a:p>
        </p:txBody>
      </p:sp>
      <p:sp>
        <p:nvSpPr>
          <p:cNvPr id="3" name="Rectangle 2"/>
          <p:cNvSpPr/>
          <p:nvPr/>
        </p:nvSpPr>
        <p:spPr>
          <a:xfrm>
            <a:off x="4267200" y="6642556"/>
            <a:ext cx="4572000" cy="215444"/>
          </a:xfrm>
          <a:prstGeom prst="rect">
            <a:avLst/>
          </a:prstGeom>
        </p:spPr>
        <p:txBody>
          <a:bodyPr>
            <a:spAutoFit/>
          </a:bodyPr>
          <a:lstStyle/>
          <a:p>
            <a:r>
              <a:rPr lang="en-US" sz="800" dirty="0">
                <a:solidFill>
                  <a:schemeClr val="bg1"/>
                </a:solidFill>
                <a:latin typeface="Georgia" panose="02040502050405020303" pitchFamily="18" charset="0"/>
                <a:hlinkClick r:id="rId5"/>
              </a:rPr>
              <a:t>https://</a:t>
            </a:r>
            <a:r>
              <a:rPr lang="en-US" sz="800" dirty="0" smtClean="0">
                <a:solidFill>
                  <a:schemeClr val="bg1"/>
                </a:solidFill>
                <a:latin typeface="Georgia" panose="02040502050405020303" pitchFamily="18" charset="0"/>
                <a:hlinkClick r:id="rId5"/>
              </a:rPr>
              <a:t>www.fda.gov/Drugs/DrugSafety/ucm504617.htm</a:t>
            </a:r>
            <a:r>
              <a:rPr lang="ru-RU" sz="800" dirty="0" smtClean="0">
                <a:solidFill>
                  <a:schemeClr val="bg1"/>
                </a:solidFill>
                <a:latin typeface="Georgia" panose="02040502050405020303" pitchFamily="18" charset="0"/>
                <a:hlinkClick r:id="rId5"/>
              </a:rPr>
              <a:t>/</a:t>
            </a:r>
            <a:r>
              <a:rPr lang="ru-RU" sz="800" dirty="0" err="1" smtClean="0">
                <a:solidFill>
                  <a:schemeClr val="bg1"/>
                </a:solidFill>
                <a:latin typeface="Georgia" panose="02040502050405020303" pitchFamily="18" charset="0"/>
                <a:hlinkClick r:id="rId5"/>
              </a:rPr>
              <a:t>Фссуыыув</a:t>
            </a:r>
            <a:r>
              <a:rPr lang="ru-RU" sz="800" dirty="0" smtClean="0">
                <a:solidFill>
                  <a:schemeClr val="bg1"/>
                </a:solidFill>
                <a:latin typeface="Georgia" panose="02040502050405020303" pitchFamily="18" charset="0"/>
              </a:rPr>
              <a:t> </a:t>
            </a:r>
            <a:endParaRPr lang="ru-RU" sz="800" dirty="0">
              <a:solidFill>
                <a:schemeClr val="bg1"/>
              </a:solidFill>
              <a:latin typeface="Georgia" panose="02040502050405020303" pitchFamily="18" charset="0"/>
            </a:endParaRPr>
          </a:p>
        </p:txBody>
      </p:sp>
      <p:sp>
        <p:nvSpPr>
          <p:cNvPr id="4" name="Rectangle 3"/>
          <p:cNvSpPr/>
          <p:nvPr/>
        </p:nvSpPr>
        <p:spPr>
          <a:xfrm>
            <a:off x="3691848" y="3623101"/>
            <a:ext cx="4648200" cy="1569660"/>
          </a:xfrm>
          <a:prstGeom prst="rect">
            <a:avLst/>
          </a:prstGeom>
        </p:spPr>
        <p:txBody>
          <a:bodyPr wrap="square">
            <a:spAutoFit/>
          </a:bodyPr>
          <a:lstStyle/>
          <a:p>
            <a:pPr algn="just"/>
            <a:r>
              <a:rPr lang="ru-RU" sz="1600" dirty="0">
                <a:latin typeface="Times New Roman"/>
                <a:ea typeface="Times New Roman"/>
              </a:rPr>
              <a:t>Прием </a:t>
            </a:r>
            <a:r>
              <a:rPr lang="ru-RU" sz="1600" dirty="0" err="1">
                <a:latin typeface="Times New Roman"/>
                <a:ea typeface="Times New Roman"/>
              </a:rPr>
              <a:t>лоперамида</a:t>
            </a:r>
            <a:r>
              <a:rPr lang="ru-RU" sz="1600" dirty="0">
                <a:latin typeface="Times New Roman"/>
                <a:ea typeface="Times New Roman"/>
              </a:rPr>
              <a:t> в дозах, превышающих рекомендованные, может вызвать серьезные кардиальные осложнения, включая удлинение интервала QT, желудочковые тахикардии типа «пируэт» или другие желудочковые аритмии, </a:t>
            </a:r>
            <a:r>
              <a:rPr lang="ru-RU" sz="1600" dirty="0" err="1">
                <a:latin typeface="Times New Roman"/>
                <a:ea typeface="Times New Roman"/>
              </a:rPr>
              <a:t>синкопальное</a:t>
            </a:r>
            <a:r>
              <a:rPr lang="ru-RU" sz="1600" dirty="0">
                <a:latin typeface="Times New Roman"/>
                <a:ea typeface="Times New Roman"/>
              </a:rPr>
              <a:t> состояние и смерть.</a:t>
            </a:r>
            <a:endParaRPr lang="ru-RU" sz="1600" dirty="0"/>
          </a:p>
        </p:txBody>
      </p:sp>
      <p:sp>
        <p:nvSpPr>
          <p:cNvPr id="5" name="Rectangle 4"/>
          <p:cNvSpPr/>
          <p:nvPr/>
        </p:nvSpPr>
        <p:spPr>
          <a:xfrm>
            <a:off x="527408" y="2514600"/>
            <a:ext cx="6349428" cy="461665"/>
          </a:xfrm>
          <a:prstGeom prst="rect">
            <a:avLst/>
          </a:prstGeom>
        </p:spPr>
        <p:txBody>
          <a:bodyPr wrap="square">
            <a:spAutoFit/>
          </a:bodyPr>
          <a:lstStyle/>
          <a:p>
            <a:r>
              <a:rPr lang="ru-RU" sz="2400" b="1" dirty="0" smtClean="0">
                <a:solidFill>
                  <a:schemeClr val="accent1">
                    <a:lumMod val="50000"/>
                  </a:schemeClr>
                </a:solidFill>
                <a:latin typeface="Times New Roman"/>
                <a:ea typeface="Times New Roman"/>
              </a:rPr>
              <a:t>Информация </a:t>
            </a:r>
            <a:r>
              <a:rPr lang="ru-RU" sz="2400" b="1" dirty="0">
                <a:solidFill>
                  <a:schemeClr val="accent1">
                    <a:lumMod val="50000"/>
                  </a:schemeClr>
                </a:solidFill>
                <a:latin typeface="Times New Roman"/>
                <a:ea typeface="Times New Roman"/>
              </a:rPr>
              <a:t>для медицинских работников</a:t>
            </a:r>
            <a:endParaRPr lang="ru-RU" sz="2400" dirty="0">
              <a:solidFill>
                <a:schemeClr val="accent1">
                  <a:lumMod val="50000"/>
                </a:schemeClr>
              </a:solidFill>
            </a:endParaRPr>
          </a:p>
        </p:txBody>
      </p:sp>
      <p:pic>
        <p:nvPicPr>
          <p:cNvPr id="93190" name="Picture 6" descr="Bildergebnis für FDA imodium"/>
          <p:cNvPicPr>
            <a:picLocks noChangeAspect="1" noChangeArrowheads="1"/>
          </p:cNvPicPr>
          <p:nvPr/>
        </p:nvPicPr>
        <p:blipFill rotWithShape="1">
          <a:blip r:embed="rId6">
            <a:extLst>
              <a:ext uri="{28A0092B-C50C-407E-A947-70E740481C1C}">
                <a14:useLocalDpi xmlns:a14="http://schemas.microsoft.com/office/drawing/2010/main" val="0"/>
              </a:ext>
            </a:extLst>
          </a:blip>
          <a:srcRect r="10826" b="6220"/>
          <a:stretch/>
        </p:blipFill>
        <p:spPr bwMode="auto">
          <a:xfrm>
            <a:off x="551381" y="3200400"/>
            <a:ext cx="2835666" cy="231324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4551453" y="9025"/>
            <a:ext cx="1332156" cy="365125"/>
          </a:xfrm>
        </p:spPr>
        <p:txBody>
          <a:bodyPr/>
          <a:lstStyle/>
          <a:p>
            <a:fld id="{A2885E78-1F86-4A3D-9EE1-B0103B1CEF15}" type="slidenum">
              <a:rPr lang="en-US" smtClean="0">
                <a:solidFill>
                  <a:srgbClr val="000000"/>
                </a:solidFill>
              </a:rPr>
              <a:pPr/>
              <a:t>63</a:t>
            </a:fld>
            <a:endParaRPr lang="en-US" dirty="0">
              <a:solidFill>
                <a:srgbClr val="000000"/>
              </a:solidFill>
            </a:endParaRPr>
          </a:p>
        </p:txBody>
      </p:sp>
      <p:sp>
        <p:nvSpPr>
          <p:cNvPr id="10" name="TextBox 9"/>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6057409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1468" y="2020536"/>
            <a:ext cx="4860531" cy="3970318"/>
          </a:xfrm>
          <a:prstGeom prst="rect">
            <a:avLst/>
          </a:prstGeom>
          <a:ln w="28575">
            <a:solidFill>
              <a:schemeClr val="accent1">
                <a:lumMod val="50000"/>
              </a:schemeClr>
            </a:solidFill>
            <a:prstDash val="dash"/>
          </a:ln>
        </p:spPr>
        <p:txBody>
          <a:bodyPr wrap="square">
            <a:spAutoFit/>
          </a:bodyPr>
          <a:lstStyle/>
          <a:p>
            <a:pPr algn="just"/>
            <a:r>
              <a:rPr lang="ru-RU" dirty="0" smtClean="0">
                <a:latin typeface="Georgia" panose="02040502050405020303" pitchFamily="18" charset="0"/>
                <a:ea typeface="Times New Roman"/>
              </a:rPr>
              <a:t>*Пациентам</a:t>
            </a:r>
            <a:r>
              <a:rPr lang="ru-RU" dirty="0">
                <a:latin typeface="Georgia" panose="02040502050405020303" pitchFamily="18" charset="0"/>
                <a:ea typeface="Times New Roman"/>
              </a:rPr>
              <a:t>, предрасположенным к удлинению интервала QT, желудочковым тахикардиям типа «пируэт» и другим серьезным аритмиям, а также пациентам, принимающим препараты, которые угнетают метаболизм или транспорт </a:t>
            </a:r>
            <a:r>
              <a:rPr lang="ru-RU" dirty="0" err="1">
                <a:latin typeface="Georgia" panose="02040502050405020303" pitchFamily="18" charset="0"/>
                <a:ea typeface="Times New Roman"/>
              </a:rPr>
              <a:t>лоперамида</a:t>
            </a:r>
            <a:r>
              <a:rPr lang="ru-RU" dirty="0">
                <a:latin typeface="Georgia" panose="02040502050405020303" pitchFamily="18" charset="0"/>
                <a:ea typeface="Times New Roman"/>
              </a:rPr>
              <a:t> (то есть ингибиторы CYP3A4, CYP2C8 или P-гликопротеина) назначать </a:t>
            </a:r>
            <a:r>
              <a:rPr lang="ru-RU" dirty="0" err="1">
                <a:latin typeface="Georgia" panose="02040502050405020303" pitchFamily="18" charset="0"/>
                <a:ea typeface="Times New Roman"/>
              </a:rPr>
              <a:t>лоперамид</a:t>
            </a:r>
            <a:r>
              <a:rPr lang="ru-RU" dirty="0">
                <a:latin typeface="Georgia" panose="02040502050405020303" pitchFamily="18" charset="0"/>
                <a:ea typeface="Times New Roman"/>
              </a:rPr>
              <a:t> следует с осторожностью. Сопутствующие препараты могут действовать </a:t>
            </a:r>
            <a:r>
              <a:rPr lang="ru-RU" dirty="0" err="1">
                <a:latin typeface="Georgia" panose="02040502050405020303" pitchFamily="18" charset="0"/>
                <a:ea typeface="Times New Roman"/>
              </a:rPr>
              <a:t>синергетически</a:t>
            </a:r>
            <a:r>
              <a:rPr lang="ru-RU" dirty="0">
                <a:latin typeface="Georgia" panose="02040502050405020303" pitchFamily="18" charset="0"/>
                <a:ea typeface="Times New Roman"/>
              </a:rPr>
              <a:t>, увеличивая концентрацию </a:t>
            </a:r>
            <a:r>
              <a:rPr lang="ru-RU" dirty="0" err="1">
                <a:latin typeface="Georgia" panose="02040502050405020303" pitchFamily="18" charset="0"/>
                <a:ea typeface="Times New Roman"/>
              </a:rPr>
              <a:t>лоперамида</a:t>
            </a:r>
            <a:r>
              <a:rPr lang="ru-RU" dirty="0">
                <a:latin typeface="Georgia" panose="02040502050405020303" pitchFamily="18" charset="0"/>
                <a:ea typeface="Times New Roman"/>
              </a:rPr>
              <a:t> за счет блокады более чем одного пути выведения данного лекарственного средства.</a:t>
            </a:r>
            <a:endParaRPr lang="ru-RU" dirty="0">
              <a:latin typeface="Georgia" panose="02040502050405020303" pitchFamily="18" charset="0"/>
            </a:endParaRPr>
          </a:p>
        </p:txBody>
      </p:sp>
      <p:pic>
        <p:nvPicPr>
          <p:cNvPr id="97282" name="Picture 2" descr="Bildergebnis für FDA imo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595" y="2036803"/>
            <a:ext cx="2619375" cy="1743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Picture 4" descr="Bildergebnis für FDA imo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258" y="357519"/>
            <a:ext cx="1647289" cy="1028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42964"/>
            <a:ext cx="6362273" cy="1043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284" name="Picture 4" descr="Bildergebnis für loperamide and heart attack"/>
          <p:cNvPicPr>
            <a:picLocks noChangeAspect="1" noChangeArrowheads="1"/>
          </p:cNvPicPr>
          <p:nvPr/>
        </p:nvPicPr>
        <p:blipFill rotWithShape="1">
          <a:blip r:embed="rId5">
            <a:extLst>
              <a:ext uri="{28A0092B-C50C-407E-A947-70E740481C1C}">
                <a14:useLocalDpi xmlns:a14="http://schemas.microsoft.com/office/drawing/2010/main" val="0"/>
              </a:ext>
            </a:extLst>
          </a:blip>
          <a:srcRect t="13856"/>
          <a:stretch/>
        </p:blipFill>
        <p:spPr bwMode="auto">
          <a:xfrm>
            <a:off x="534258" y="4448813"/>
            <a:ext cx="2656191" cy="14728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67200" y="6642556"/>
            <a:ext cx="4572000" cy="215444"/>
          </a:xfrm>
          <a:prstGeom prst="rect">
            <a:avLst/>
          </a:prstGeom>
        </p:spPr>
        <p:txBody>
          <a:bodyPr>
            <a:spAutoFit/>
          </a:bodyPr>
          <a:lstStyle/>
          <a:p>
            <a:r>
              <a:rPr lang="en-US" sz="800" dirty="0">
                <a:solidFill>
                  <a:schemeClr val="bg1"/>
                </a:solidFill>
                <a:latin typeface="Georgia" panose="02040502050405020303" pitchFamily="18" charset="0"/>
                <a:hlinkClick r:id="rId6"/>
              </a:rPr>
              <a:t>https://</a:t>
            </a:r>
            <a:r>
              <a:rPr lang="en-US" sz="800" dirty="0" smtClean="0">
                <a:solidFill>
                  <a:schemeClr val="bg1"/>
                </a:solidFill>
                <a:latin typeface="Georgia" panose="02040502050405020303" pitchFamily="18" charset="0"/>
                <a:hlinkClick r:id="rId6"/>
              </a:rPr>
              <a:t>www.fda.gov/Drugs/DrugSafety/ucm504617.htm</a:t>
            </a:r>
            <a:r>
              <a:rPr lang="ru-RU" sz="800" dirty="0" smtClean="0">
                <a:solidFill>
                  <a:schemeClr val="bg1"/>
                </a:solidFill>
                <a:latin typeface="Georgia" panose="02040502050405020303" pitchFamily="18" charset="0"/>
                <a:hlinkClick r:id="rId6"/>
              </a:rPr>
              <a:t>/</a:t>
            </a:r>
            <a:r>
              <a:rPr lang="ru-RU" sz="800" dirty="0" err="1" smtClean="0">
                <a:solidFill>
                  <a:schemeClr val="bg1"/>
                </a:solidFill>
                <a:latin typeface="Georgia" panose="02040502050405020303" pitchFamily="18" charset="0"/>
                <a:hlinkClick r:id="rId6"/>
              </a:rPr>
              <a:t>Фссуыыув</a:t>
            </a:r>
            <a:r>
              <a:rPr lang="ru-RU" sz="800" dirty="0" smtClean="0">
                <a:solidFill>
                  <a:schemeClr val="bg1"/>
                </a:solidFill>
                <a:latin typeface="Georgia" panose="02040502050405020303" pitchFamily="18" charset="0"/>
              </a:rPr>
              <a:t> </a:t>
            </a:r>
            <a:endParaRPr lang="ru-RU" sz="800" dirty="0">
              <a:solidFill>
                <a:schemeClr val="bg1"/>
              </a:solidFill>
              <a:latin typeface="Georgia" panose="02040502050405020303" pitchFamily="18" charset="0"/>
            </a:endParaRPr>
          </a:p>
        </p:txBody>
      </p:sp>
      <p:sp>
        <p:nvSpPr>
          <p:cNvPr id="8" name="Rectangle 7"/>
          <p:cNvSpPr/>
          <p:nvPr/>
        </p:nvSpPr>
        <p:spPr>
          <a:xfrm>
            <a:off x="685800" y="1393188"/>
            <a:ext cx="6349428" cy="461665"/>
          </a:xfrm>
          <a:prstGeom prst="rect">
            <a:avLst/>
          </a:prstGeom>
        </p:spPr>
        <p:txBody>
          <a:bodyPr wrap="square">
            <a:spAutoFit/>
          </a:bodyPr>
          <a:lstStyle/>
          <a:p>
            <a:r>
              <a:rPr lang="ru-RU" sz="2400" b="1" dirty="0" smtClean="0">
                <a:solidFill>
                  <a:srgbClr val="0070C0"/>
                </a:solidFill>
                <a:latin typeface="Times New Roman"/>
                <a:ea typeface="Times New Roman"/>
              </a:rPr>
              <a:t>Информация </a:t>
            </a:r>
            <a:r>
              <a:rPr lang="ru-RU" sz="2400" b="1" dirty="0">
                <a:solidFill>
                  <a:srgbClr val="0070C0"/>
                </a:solidFill>
                <a:latin typeface="Times New Roman"/>
                <a:ea typeface="Times New Roman"/>
              </a:rPr>
              <a:t>для медицинских работников</a:t>
            </a:r>
            <a:endParaRPr lang="ru-RU" sz="2400" dirty="0">
              <a:solidFill>
                <a:srgbClr val="0070C0"/>
              </a:solidFill>
            </a:endParaRPr>
          </a:p>
        </p:txBody>
      </p:sp>
      <p:sp>
        <p:nvSpPr>
          <p:cNvPr id="3" name="Slide Number Placeholder 2"/>
          <p:cNvSpPr>
            <a:spLocks noGrp="1"/>
          </p:cNvSpPr>
          <p:nvPr>
            <p:ph type="sldNum" sz="quarter" idx="12"/>
          </p:nvPr>
        </p:nvSpPr>
        <p:spPr>
          <a:xfrm>
            <a:off x="4572000" y="2569"/>
            <a:ext cx="1332156" cy="365125"/>
          </a:xfrm>
        </p:spPr>
        <p:txBody>
          <a:bodyPr/>
          <a:lstStyle/>
          <a:p>
            <a:fld id="{A2885E78-1F86-4A3D-9EE1-B0103B1CEF15}" type="slidenum">
              <a:rPr lang="en-US" smtClean="0">
                <a:solidFill>
                  <a:srgbClr val="000000"/>
                </a:solidFill>
              </a:rPr>
              <a:pPr/>
              <a:t>64</a:t>
            </a:fld>
            <a:endParaRPr lang="en-US" dirty="0">
              <a:solidFill>
                <a:srgbClr val="000000"/>
              </a:solidFill>
            </a:endParaRPr>
          </a:p>
        </p:txBody>
      </p:sp>
      <p:sp>
        <p:nvSpPr>
          <p:cNvPr id="10" name="TextBox 9"/>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88031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295400"/>
            <a:ext cx="3886200" cy="4225208"/>
          </a:xfrm>
          <a:prstGeom prst="rect">
            <a:avLst/>
          </a:prstGeom>
        </p:spPr>
      </p:pic>
      <p:sp>
        <p:nvSpPr>
          <p:cNvPr id="5" name="TextBox 4"/>
          <p:cNvSpPr txBox="1"/>
          <p:nvPr/>
        </p:nvSpPr>
        <p:spPr>
          <a:xfrm>
            <a:off x="-9525" y="6291302"/>
            <a:ext cx="9144000" cy="553998"/>
          </a:xfrm>
          <a:prstGeom prst="rect">
            <a:avLst/>
          </a:prstGeom>
          <a:noFill/>
        </p:spPr>
        <p:txBody>
          <a:bodyPr wrap="square" rtlCol="0">
            <a:spAutoFit/>
          </a:bodyPr>
          <a:lstStyle/>
          <a:p>
            <a:r>
              <a:rPr lang="ru-RU" sz="1000" dirty="0" smtClean="0">
                <a:solidFill>
                  <a:prstClr val="white"/>
                </a:solidFill>
                <a:latin typeface="Georgia"/>
              </a:rPr>
              <a:t>Презентация </a:t>
            </a:r>
            <a:r>
              <a:rPr lang="en-US" sz="1000" dirty="0" smtClean="0">
                <a:solidFill>
                  <a:prstClr val="white"/>
                </a:solidFill>
                <a:latin typeface="Georgia"/>
              </a:rPr>
              <a:t> </a:t>
            </a:r>
            <a:r>
              <a:rPr lang="ru-RU" sz="1000" dirty="0" smtClean="0">
                <a:solidFill>
                  <a:prstClr val="white"/>
                </a:solidFill>
                <a:latin typeface="Georgia"/>
              </a:rPr>
              <a:t>подготовлена при поддержке компании </a:t>
            </a:r>
            <a:r>
              <a:rPr lang="ru-RU" sz="1000" dirty="0" err="1" smtClean="0">
                <a:solidFill>
                  <a:prstClr val="white"/>
                </a:solidFill>
                <a:latin typeface="Georgia"/>
              </a:rPr>
              <a:t>Эбботт</a:t>
            </a:r>
            <a:r>
              <a:rPr lang="ru-RU" sz="1000" dirty="0" smtClean="0">
                <a:solidFill>
                  <a:prstClr val="white"/>
                </a:solidFill>
                <a:latin typeface="Georgia"/>
              </a:rPr>
              <a:t>. Информация предназначена исключительно для медицинских работников. Подлежит распространению только в рамках мероприятий, связанных с повышением профессионального уровня медицинских и фармацевтических работников, включая специализированные выставки, конференции, симпозиумы и </a:t>
            </a:r>
            <a:r>
              <a:rPr lang="ru-RU" sz="1000" dirty="0" err="1" smtClean="0">
                <a:solidFill>
                  <a:prstClr val="white"/>
                </a:solidFill>
                <a:latin typeface="Georgia"/>
              </a:rPr>
              <a:t>т.п</a:t>
            </a:r>
            <a:endParaRPr lang="ru-RU" sz="1000" dirty="0" smtClean="0">
              <a:solidFill>
                <a:prstClr val="white"/>
              </a:solidFill>
              <a:latin typeface="Georgia"/>
            </a:endParaRPr>
          </a:p>
        </p:txBody>
      </p:sp>
      <p:sp>
        <p:nvSpPr>
          <p:cNvPr id="2" name="Slide Number Placeholder 1"/>
          <p:cNvSpPr>
            <a:spLocks noGrp="1"/>
          </p:cNvSpPr>
          <p:nvPr>
            <p:ph type="sldNum" sz="quarter" idx="12"/>
          </p:nvPr>
        </p:nvSpPr>
        <p:spPr>
          <a:xfrm>
            <a:off x="3971571" y="0"/>
            <a:ext cx="643666" cy="365125"/>
          </a:xfrm>
        </p:spPr>
        <p:txBody>
          <a:bodyPr/>
          <a:lstStyle/>
          <a:p>
            <a:fld id="{A2885E78-1F86-4A3D-9EE1-B0103B1CEF15}" type="slidenum">
              <a:rPr lang="en-US" smtClean="0">
                <a:solidFill>
                  <a:srgbClr val="000000"/>
                </a:solidFill>
              </a:rPr>
              <a:pPr/>
              <a:t>65</a:t>
            </a:fld>
            <a:endParaRPr lang="en-US" dirty="0">
              <a:solidFill>
                <a:srgbClr val="000000"/>
              </a:solidFill>
            </a:endParaRPr>
          </a:p>
        </p:txBody>
      </p:sp>
      <p:sp>
        <p:nvSpPr>
          <p:cNvPr id="6" name="TextBox 5"/>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413297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1396" y="618959"/>
            <a:ext cx="8229600" cy="914400"/>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smtClean="0">
                <a:solidFill>
                  <a:srgbClr val="18A852"/>
                </a:solidFill>
                <a:latin typeface="Georgia" panose="02040502050405020303" pitchFamily="18" charset="0"/>
                <a:cs typeface="Calibri" panose="020F0502020204030204" pitchFamily="34" charset="0"/>
              </a:rPr>
              <a:t>Чем опасна острая диарея?</a:t>
            </a:r>
            <a:endParaRPr lang="ru-RU" sz="2800" b="1" dirty="0">
              <a:solidFill>
                <a:srgbClr val="18A852"/>
              </a:solidFill>
              <a:latin typeface="Georgia" panose="02040502050405020303" pitchFamily="18" charset="0"/>
              <a:cs typeface="Calibri" panose="020F0502020204030204" pitchFamily="34" charset="0"/>
            </a:endParaRPr>
          </a:p>
        </p:txBody>
      </p:sp>
      <p:sp>
        <p:nvSpPr>
          <p:cNvPr id="4" name="TextBox 3"/>
          <p:cNvSpPr txBox="1"/>
          <p:nvPr/>
        </p:nvSpPr>
        <p:spPr>
          <a:xfrm>
            <a:off x="467544" y="1340768"/>
            <a:ext cx="8229600" cy="923330"/>
          </a:xfrm>
          <a:prstGeom prst="rect">
            <a:avLst/>
          </a:prstGeom>
          <a:noFill/>
        </p:spPr>
        <p:txBody>
          <a:bodyPr wrap="square" rtlCol="0">
            <a:spAutoFit/>
          </a:bodyPr>
          <a:lstStyle/>
          <a:p>
            <a:pPr marL="285750" indent="-285750" algn="just">
              <a:buFont typeface="Wingdings" panose="05000000000000000000" pitchFamily="2" charset="2"/>
              <a:buChar char="§"/>
            </a:pPr>
            <a:r>
              <a:rPr lang="ru-RU" dirty="0" smtClean="0">
                <a:solidFill>
                  <a:prstClr val="black"/>
                </a:solidFill>
                <a:latin typeface="Georgia" panose="02040502050405020303" pitchFamily="18" charset="0"/>
              </a:rPr>
              <a:t>Дегидратация - потеря воды и электролитов с жидким стулом, является ведущей причиной развития осложнений и летальных исходов при острой диарее </a:t>
            </a:r>
            <a:r>
              <a:rPr lang="en-US" dirty="0" smtClean="0">
                <a:solidFill>
                  <a:prstClr val="black"/>
                </a:solidFill>
                <a:latin typeface="Georgia" panose="02040502050405020303" pitchFamily="18" charset="0"/>
              </a:rPr>
              <a:t>[1]</a:t>
            </a:r>
            <a:endParaRPr lang="ru-RU" dirty="0">
              <a:solidFill>
                <a:prstClr val="black"/>
              </a:solidFill>
              <a:latin typeface="Georgia" panose="02040502050405020303" pitchFamily="18" charset="0"/>
            </a:endParaRPr>
          </a:p>
        </p:txBody>
      </p:sp>
      <p:sp>
        <p:nvSpPr>
          <p:cNvPr id="5" name="Rectangle 4"/>
          <p:cNvSpPr/>
          <p:nvPr/>
        </p:nvSpPr>
        <p:spPr>
          <a:xfrm>
            <a:off x="4111588" y="2783079"/>
            <a:ext cx="4341189" cy="923330"/>
          </a:xfrm>
          <a:prstGeom prst="rect">
            <a:avLst/>
          </a:prstGeom>
        </p:spPr>
        <p:txBody>
          <a:bodyPr wrap="square">
            <a:spAutoFit/>
          </a:bodyPr>
          <a:lstStyle/>
          <a:p>
            <a:pPr marL="285750" indent="-285750" algn="just">
              <a:buFont typeface="Wingdings" panose="05000000000000000000" pitchFamily="2" charset="2"/>
              <a:buChar char="§"/>
              <a:defRPr/>
            </a:pPr>
            <a:r>
              <a:rPr lang="ru-RU" b="1" kern="0" dirty="0" smtClean="0">
                <a:solidFill>
                  <a:prstClr val="black"/>
                </a:solidFill>
                <a:latin typeface="Georgia" panose="02040502050405020303" pitchFamily="18" charset="0"/>
              </a:rPr>
              <a:t>Острая диарея является причиной смерти  2,5 млн человек в год </a:t>
            </a:r>
            <a:r>
              <a:rPr lang="en-US" b="1" kern="0" dirty="0" smtClean="0">
                <a:solidFill>
                  <a:prstClr val="black"/>
                </a:solidFill>
                <a:latin typeface="Georgia" panose="02040502050405020303" pitchFamily="18" charset="0"/>
              </a:rPr>
              <a:t>[1,2]</a:t>
            </a:r>
            <a:r>
              <a:rPr lang="ru-RU" b="1" kern="0" dirty="0" smtClean="0">
                <a:solidFill>
                  <a:prstClr val="black"/>
                </a:solidFill>
                <a:latin typeface="Georgia" panose="02040502050405020303" pitchFamily="18" charset="0"/>
              </a:rPr>
              <a:t> </a:t>
            </a:r>
            <a:endParaRPr lang="ru-RU" kern="0" dirty="0" smtClean="0">
              <a:solidFill>
                <a:sysClr val="windowText" lastClr="000000"/>
              </a:solidFill>
            </a:endParaRPr>
          </a:p>
        </p:txBody>
      </p:sp>
      <p:sp>
        <p:nvSpPr>
          <p:cNvPr id="6" name="Rectangle 5"/>
          <p:cNvSpPr/>
          <p:nvPr/>
        </p:nvSpPr>
        <p:spPr>
          <a:xfrm>
            <a:off x="847494" y="5805263"/>
            <a:ext cx="7366560" cy="584775"/>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ctr">
              <a:buFont typeface="Wingdings" panose="05000000000000000000" pitchFamily="2" charset="2"/>
              <a:buChar char="§"/>
            </a:pPr>
            <a:r>
              <a:rPr lang="ru-RU" sz="1600" dirty="0">
                <a:solidFill>
                  <a:srgbClr val="0D0D0D"/>
                </a:solidFill>
                <a:latin typeface="Georgia" panose="02040502050405020303" pitchFamily="18" charset="0"/>
                <a:ea typeface="Times New Roman"/>
              </a:rPr>
              <a:t>Среди взрослой популяции </a:t>
            </a:r>
            <a:r>
              <a:rPr lang="ru-RU" sz="1600" b="1" dirty="0">
                <a:solidFill>
                  <a:srgbClr val="0D0D0D"/>
                </a:solidFill>
                <a:latin typeface="Georgia" panose="02040502050405020303" pitchFamily="18" charset="0"/>
                <a:ea typeface="Times New Roman"/>
              </a:rPr>
              <a:t>85% смертей </a:t>
            </a:r>
            <a:r>
              <a:rPr lang="ru-RU" sz="1600" b="1" dirty="0" smtClean="0">
                <a:solidFill>
                  <a:srgbClr val="0D0D0D"/>
                </a:solidFill>
                <a:latin typeface="Georgia" panose="02040502050405020303" pitchFamily="18" charset="0"/>
                <a:ea typeface="Times New Roman"/>
              </a:rPr>
              <a:t>от острой диареи отмечаются </a:t>
            </a:r>
            <a:r>
              <a:rPr lang="ru-RU" sz="1600" b="1" dirty="0">
                <a:solidFill>
                  <a:srgbClr val="0D0D0D"/>
                </a:solidFill>
                <a:latin typeface="Georgia" panose="02040502050405020303" pitchFamily="18" charset="0"/>
                <a:ea typeface="Times New Roman"/>
              </a:rPr>
              <a:t>у лиц старше 65 лет </a:t>
            </a:r>
            <a:r>
              <a:rPr lang="en-US" sz="1600" b="1" dirty="0" smtClean="0">
                <a:solidFill>
                  <a:srgbClr val="0D0D0D"/>
                </a:solidFill>
                <a:latin typeface="Georgia" panose="02040502050405020303" pitchFamily="18" charset="0"/>
                <a:ea typeface="Times New Roman"/>
              </a:rPr>
              <a:t>[4]</a:t>
            </a:r>
            <a:endParaRPr lang="ru-RU" sz="1600" b="1" dirty="0">
              <a:solidFill>
                <a:prstClr val="black"/>
              </a:solidFill>
              <a:latin typeface="Georgia" panose="02040502050405020303" pitchFamily="18" charset="0"/>
            </a:endParaRPr>
          </a:p>
        </p:txBody>
      </p:sp>
      <p:sp>
        <p:nvSpPr>
          <p:cNvPr id="12" name="Rectangle 11"/>
          <p:cNvSpPr/>
          <p:nvPr/>
        </p:nvSpPr>
        <p:spPr>
          <a:xfrm>
            <a:off x="4111588" y="4194920"/>
            <a:ext cx="4341189" cy="1200329"/>
          </a:xfrm>
          <a:prstGeom prst="rect">
            <a:avLst/>
          </a:prstGeom>
        </p:spPr>
        <p:txBody>
          <a:bodyPr wrap="square">
            <a:spAutoFit/>
          </a:bodyPr>
          <a:lstStyle/>
          <a:p>
            <a:pPr marL="285750" indent="-285750" algn="just">
              <a:buFont typeface="Wingdings" panose="05000000000000000000" pitchFamily="2" charset="2"/>
              <a:buChar char="§"/>
            </a:pPr>
            <a:r>
              <a:rPr lang="ru-RU" b="1" dirty="0" smtClean="0">
                <a:solidFill>
                  <a:srgbClr val="0D0D0D"/>
                </a:solidFill>
                <a:latin typeface="Georgia" panose="02040502050405020303" pitchFamily="18" charset="0"/>
                <a:ea typeface="Times New Roman"/>
              </a:rPr>
              <a:t>В России в </a:t>
            </a:r>
            <a:r>
              <a:rPr lang="ru-RU" b="1" dirty="0">
                <a:solidFill>
                  <a:srgbClr val="0D0D0D"/>
                </a:solidFill>
                <a:latin typeface="Georgia" panose="02040502050405020303" pitchFamily="18" charset="0"/>
                <a:ea typeface="Times New Roman"/>
              </a:rPr>
              <a:t>период с 2015 по 2016 гг. острые кишечные инфекции  стали причиной смерти более 600 человек</a:t>
            </a:r>
            <a:r>
              <a:rPr lang="en-US" b="1" kern="0" dirty="0" smtClean="0">
                <a:solidFill>
                  <a:prstClr val="black"/>
                </a:solidFill>
                <a:latin typeface="Georgia" panose="02040502050405020303" pitchFamily="18" charset="0"/>
              </a:rPr>
              <a:t>[</a:t>
            </a:r>
            <a:r>
              <a:rPr lang="ru-RU" b="1" kern="0" dirty="0" smtClean="0">
                <a:solidFill>
                  <a:prstClr val="black"/>
                </a:solidFill>
                <a:latin typeface="Georgia" panose="02040502050405020303" pitchFamily="18" charset="0"/>
              </a:rPr>
              <a:t>3</a:t>
            </a:r>
            <a:r>
              <a:rPr lang="en-US" b="1" kern="0" dirty="0" smtClean="0">
                <a:solidFill>
                  <a:prstClr val="black"/>
                </a:solidFill>
                <a:latin typeface="Georgia" panose="02040502050405020303" pitchFamily="18" charset="0"/>
              </a:rPr>
              <a:t>]</a:t>
            </a:r>
            <a:r>
              <a:rPr lang="ru-RU" b="1" kern="0" dirty="0" smtClean="0">
                <a:solidFill>
                  <a:prstClr val="black"/>
                </a:solidFill>
                <a:latin typeface="Georgia" panose="02040502050405020303" pitchFamily="18" charset="0"/>
              </a:rPr>
              <a:t> </a:t>
            </a:r>
            <a:endParaRPr lang="ru-RU" b="1" kern="0" dirty="0" smtClean="0">
              <a:solidFill>
                <a:sysClr val="windowText" lastClr="000000"/>
              </a:solidFill>
            </a:endParaRPr>
          </a:p>
        </p:txBody>
      </p:sp>
      <p:sp>
        <p:nvSpPr>
          <p:cNvPr id="13" name="Rectangle 12"/>
          <p:cNvSpPr/>
          <p:nvPr/>
        </p:nvSpPr>
        <p:spPr>
          <a:xfrm>
            <a:off x="17748" y="6458729"/>
            <a:ext cx="8964488" cy="435339"/>
          </a:xfrm>
          <a:prstGeom prst="rect">
            <a:avLst/>
          </a:prstGeom>
        </p:spPr>
        <p:txBody>
          <a:bodyPr wrap="square">
            <a:spAutoFit/>
          </a:bodyPr>
          <a:lstStyle/>
          <a:p>
            <a:pPr marL="342900" indent="-342900" algn="just">
              <a:lnSpc>
                <a:spcPct val="115000"/>
              </a:lnSpc>
              <a:buFont typeface="+mj-lt"/>
              <a:buAutoNum type="arabicPeriod"/>
            </a:pPr>
            <a:r>
              <a:rPr lang="en-US" sz="500" dirty="0" err="1">
                <a:solidFill>
                  <a:prstClr val="black"/>
                </a:solidFill>
                <a:latin typeface="Georgia" panose="02040502050405020303" pitchFamily="18" charset="0"/>
                <a:ea typeface="Times New Roman"/>
              </a:rPr>
              <a:t>Diarrhoeal</a:t>
            </a:r>
            <a:r>
              <a:rPr lang="en-US" sz="500" dirty="0">
                <a:solidFill>
                  <a:prstClr val="black"/>
                </a:solidFill>
                <a:latin typeface="Georgia" panose="02040502050405020303" pitchFamily="18" charset="0"/>
                <a:ea typeface="Times New Roman"/>
              </a:rPr>
              <a:t> disease. Fact sheet N°330". World Health Organization. April 2013. http://www.who.int/mediacentre/factsheets/fs330/en/</a:t>
            </a:r>
            <a:endParaRPr lang="ru-RU" sz="500" dirty="0">
              <a:solidFill>
                <a:prstClr val="black"/>
              </a:solidFill>
              <a:latin typeface="Georgia" panose="02040502050405020303" pitchFamily="18" charset="0"/>
              <a:ea typeface="Times New Roman"/>
            </a:endParaRPr>
          </a:p>
          <a:p>
            <a:pPr marL="342900" indent="-342900">
              <a:buFontTx/>
              <a:buAutoNum type="arabicPeriod"/>
            </a:pPr>
            <a:r>
              <a:rPr lang="en-US" altLang="zh-CN" sz="500" dirty="0" smtClean="0">
                <a:solidFill>
                  <a:srgbClr val="000000"/>
                </a:solidFill>
                <a:latin typeface="Georgia" panose="02040502050405020303" pitchFamily="18" charset="0"/>
                <a:ea typeface="宋体"/>
                <a:cs typeface="Arial" panose="020B0604020202020204" pitchFamily="34" charset="0"/>
              </a:rPr>
              <a:t>The</a:t>
            </a:r>
            <a:r>
              <a:rPr lang="en-US" altLang="zh-CN" sz="500" dirty="0" smtClean="0">
                <a:solidFill>
                  <a:prstClr val="black"/>
                </a:solidFill>
                <a:latin typeface="Georgia" panose="02040502050405020303" pitchFamily="18" charset="0"/>
                <a:ea typeface="宋体"/>
                <a:cs typeface="Arial" panose="020B0604020202020204" pitchFamily="34" charset="0"/>
              </a:rPr>
              <a:t> </a:t>
            </a:r>
            <a:r>
              <a:rPr lang="en-US" altLang="zh-CN" sz="500" dirty="0">
                <a:solidFill>
                  <a:srgbClr val="000000"/>
                </a:solidFill>
                <a:latin typeface="Georgia" panose="02040502050405020303" pitchFamily="18" charset="0"/>
                <a:ea typeface="宋体"/>
                <a:cs typeface="Arial" panose="020B0604020202020204" pitchFamily="34" charset="0"/>
              </a:rPr>
              <a:t>World</a:t>
            </a:r>
            <a:r>
              <a:rPr lang="en-US" altLang="zh-CN" sz="500" dirty="0">
                <a:solidFill>
                  <a:prstClr val="black"/>
                </a:solidFill>
                <a:latin typeface="Georgia" panose="02040502050405020303" pitchFamily="18" charset="0"/>
                <a:ea typeface="宋体"/>
                <a:cs typeface="Arial" panose="020B0604020202020204" pitchFamily="34" charset="0"/>
              </a:rPr>
              <a:t> </a:t>
            </a:r>
            <a:r>
              <a:rPr lang="en-US" altLang="zh-CN" sz="500" dirty="0">
                <a:solidFill>
                  <a:srgbClr val="000000"/>
                </a:solidFill>
                <a:latin typeface="Georgia" panose="02040502050405020303" pitchFamily="18" charset="0"/>
                <a:ea typeface="宋体"/>
                <a:cs typeface="Arial" panose="020B0604020202020204" pitchFamily="34" charset="0"/>
              </a:rPr>
              <a:t>Health</a:t>
            </a:r>
            <a:r>
              <a:rPr lang="en-US" altLang="zh-CN" sz="500" dirty="0">
                <a:solidFill>
                  <a:prstClr val="black"/>
                </a:solidFill>
                <a:latin typeface="Georgia" panose="02040502050405020303" pitchFamily="18" charset="0"/>
                <a:ea typeface="宋体"/>
                <a:cs typeface="Arial" panose="020B0604020202020204" pitchFamily="34" charset="0"/>
              </a:rPr>
              <a:t> </a:t>
            </a:r>
            <a:r>
              <a:rPr lang="en-US" altLang="zh-CN" sz="500" dirty="0">
                <a:solidFill>
                  <a:srgbClr val="000000"/>
                </a:solidFill>
                <a:latin typeface="Georgia" panose="02040502050405020303" pitchFamily="18" charset="0"/>
                <a:ea typeface="宋体"/>
                <a:cs typeface="Arial" panose="020B0604020202020204" pitchFamily="34" charset="0"/>
              </a:rPr>
              <a:t>Organization.</a:t>
            </a:r>
            <a:r>
              <a:rPr lang="en-US" altLang="zh-CN" sz="500" dirty="0">
                <a:solidFill>
                  <a:prstClr val="black"/>
                </a:solidFill>
                <a:latin typeface="Georgia" panose="02040502050405020303" pitchFamily="18" charset="0"/>
                <a:ea typeface="宋体"/>
                <a:cs typeface="Arial" panose="020B0604020202020204" pitchFamily="34" charset="0"/>
              </a:rPr>
              <a:t> </a:t>
            </a:r>
            <a:r>
              <a:rPr lang="en-US" altLang="zh-CN" sz="500" i="1" dirty="0">
                <a:solidFill>
                  <a:srgbClr val="000000"/>
                </a:solidFill>
                <a:latin typeface="Georgia" panose="02040502050405020303" pitchFamily="18" charset="0"/>
                <a:ea typeface="宋体"/>
                <a:cs typeface="Arial" panose="020B0604020202020204" pitchFamily="34" charset="0"/>
              </a:rPr>
              <a:t>The</a:t>
            </a:r>
            <a:r>
              <a:rPr lang="en-US" altLang="zh-CN" sz="500" dirty="0">
                <a:solidFill>
                  <a:prstClr val="black"/>
                </a:solidFill>
                <a:latin typeface="Georgia" panose="02040502050405020303" pitchFamily="18" charset="0"/>
                <a:ea typeface="宋体"/>
                <a:cs typeface="Arial" panose="020B0604020202020204" pitchFamily="34" charset="0"/>
              </a:rPr>
              <a:t> </a:t>
            </a:r>
            <a:r>
              <a:rPr lang="en-US" altLang="zh-CN" sz="500" i="1" dirty="0">
                <a:solidFill>
                  <a:srgbClr val="000000"/>
                </a:solidFill>
                <a:latin typeface="Georgia" panose="02040502050405020303" pitchFamily="18" charset="0"/>
                <a:ea typeface="宋体"/>
                <a:cs typeface="Arial" panose="020B0604020202020204" pitchFamily="34" charset="0"/>
              </a:rPr>
              <a:t>Global</a:t>
            </a:r>
            <a:r>
              <a:rPr lang="en-US" altLang="zh-CN" sz="500" dirty="0">
                <a:solidFill>
                  <a:prstClr val="black"/>
                </a:solidFill>
                <a:latin typeface="Georgia" panose="02040502050405020303" pitchFamily="18" charset="0"/>
                <a:ea typeface="宋体"/>
                <a:cs typeface="Arial" panose="020B0604020202020204" pitchFamily="34" charset="0"/>
              </a:rPr>
              <a:t> </a:t>
            </a:r>
            <a:r>
              <a:rPr lang="en-US" altLang="zh-CN" sz="500" i="1" dirty="0">
                <a:solidFill>
                  <a:srgbClr val="000000"/>
                </a:solidFill>
                <a:latin typeface="Georgia" panose="02040502050405020303" pitchFamily="18" charset="0"/>
                <a:ea typeface="宋体"/>
                <a:cs typeface="Arial" panose="020B0604020202020204" pitchFamily="34" charset="0"/>
              </a:rPr>
              <a:t>Burden</a:t>
            </a:r>
            <a:r>
              <a:rPr lang="en-US" altLang="zh-CN" sz="500" dirty="0">
                <a:solidFill>
                  <a:prstClr val="black"/>
                </a:solidFill>
                <a:latin typeface="Georgia" panose="02040502050405020303" pitchFamily="18" charset="0"/>
                <a:ea typeface="宋体"/>
                <a:cs typeface="Arial" panose="020B0604020202020204" pitchFamily="34" charset="0"/>
              </a:rPr>
              <a:t> </a:t>
            </a:r>
            <a:r>
              <a:rPr lang="en-US" altLang="zh-CN" sz="500" i="1" dirty="0">
                <a:solidFill>
                  <a:srgbClr val="000000"/>
                </a:solidFill>
                <a:latin typeface="Georgia" panose="02040502050405020303" pitchFamily="18" charset="0"/>
                <a:ea typeface="宋体"/>
                <a:cs typeface="Arial" panose="020B0604020202020204" pitchFamily="34" charset="0"/>
              </a:rPr>
              <a:t>of</a:t>
            </a:r>
            <a:r>
              <a:rPr lang="en-US" altLang="zh-CN" sz="500" dirty="0">
                <a:solidFill>
                  <a:prstClr val="black"/>
                </a:solidFill>
                <a:latin typeface="Georgia" panose="02040502050405020303" pitchFamily="18" charset="0"/>
                <a:ea typeface="宋体"/>
                <a:cs typeface="Arial" panose="020B0604020202020204" pitchFamily="34" charset="0"/>
              </a:rPr>
              <a:t> </a:t>
            </a:r>
            <a:r>
              <a:rPr lang="en-US" altLang="zh-CN" sz="500" i="1" dirty="0">
                <a:solidFill>
                  <a:srgbClr val="000000"/>
                </a:solidFill>
                <a:latin typeface="Georgia" panose="02040502050405020303" pitchFamily="18" charset="0"/>
                <a:ea typeface="宋体"/>
                <a:cs typeface="Arial" panose="020B0604020202020204" pitchFamily="34" charset="0"/>
              </a:rPr>
              <a:t>Disease:</a:t>
            </a:r>
            <a:r>
              <a:rPr lang="en-US" altLang="zh-CN" sz="500" dirty="0">
                <a:solidFill>
                  <a:prstClr val="black"/>
                </a:solidFill>
                <a:latin typeface="Georgia" panose="02040502050405020303" pitchFamily="18" charset="0"/>
                <a:ea typeface="宋体"/>
                <a:cs typeface="Arial" panose="020B0604020202020204" pitchFamily="34" charset="0"/>
              </a:rPr>
              <a:t> </a:t>
            </a:r>
            <a:r>
              <a:rPr lang="en-US" altLang="zh-CN" sz="500" i="1" dirty="0">
                <a:solidFill>
                  <a:srgbClr val="000000"/>
                </a:solidFill>
                <a:latin typeface="Georgia" panose="02040502050405020303" pitchFamily="18" charset="0"/>
                <a:ea typeface="宋体"/>
                <a:cs typeface="Arial" panose="020B0604020202020204" pitchFamily="34" charset="0"/>
              </a:rPr>
              <a:t>2004</a:t>
            </a:r>
            <a:r>
              <a:rPr lang="en-US" altLang="zh-CN" sz="500" dirty="0">
                <a:solidFill>
                  <a:prstClr val="black"/>
                </a:solidFill>
                <a:latin typeface="Georgia" panose="02040502050405020303" pitchFamily="18" charset="0"/>
                <a:ea typeface="宋体"/>
                <a:cs typeface="Arial" panose="020B0604020202020204" pitchFamily="34" charset="0"/>
              </a:rPr>
              <a:t> </a:t>
            </a:r>
            <a:r>
              <a:rPr lang="en-US" altLang="zh-CN" sz="500" i="1" dirty="0">
                <a:solidFill>
                  <a:srgbClr val="000000"/>
                </a:solidFill>
                <a:latin typeface="Georgia" panose="02040502050405020303" pitchFamily="18" charset="0"/>
                <a:ea typeface="宋体"/>
                <a:cs typeface="Arial" panose="020B0604020202020204" pitchFamily="34" charset="0"/>
              </a:rPr>
              <a:t>update</a:t>
            </a:r>
            <a:r>
              <a:rPr lang="en-US" altLang="zh-CN" sz="500" dirty="0">
                <a:solidFill>
                  <a:srgbClr val="000000"/>
                </a:solidFill>
                <a:latin typeface="Georgia" panose="02040502050405020303" pitchFamily="18" charset="0"/>
                <a:ea typeface="宋体"/>
                <a:cs typeface="Arial" panose="020B0604020202020204" pitchFamily="34" charset="0"/>
              </a:rPr>
              <a:t>.</a:t>
            </a:r>
            <a:r>
              <a:rPr lang="en-US" altLang="zh-CN" sz="500" dirty="0">
                <a:solidFill>
                  <a:prstClr val="black"/>
                </a:solidFill>
                <a:latin typeface="Georgia" panose="02040502050405020303" pitchFamily="18" charset="0"/>
                <a:ea typeface="宋体"/>
                <a:cs typeface="Arial" panose="020B0604020202020204" pitchFamily="34" charset="0"/>
              </a:rPr>
              <a:t> </a:t>
            </a:r>
            <a:r>
              <a:rPr lang="en-US" altLang="zh-CN" sz="500" dirty="0" smtClean="0">
                <a:solidFill>
                  <a:srgbClr val="000000"/>
                </a:solidFill>
                <a:latin typeface="Georgia" panose="02040502050405020303" pitchFamily="18" charset="0"/>
                <a:ea typeface="宋体"/>
                <a:cs typeface="Arial" panose="020B0604020202020204" pitchFamily="34" charset="0"/>
              </a:rPr>
              <a:t>2008</a:t>
            </a:r>
          </a:p>
          <a:p>
            <a:pPr marL="342900" indent="-342900" algn="just">
              <a:lnSpc>
                <a:spcPct val="115000"/>
              </a:lnSpc>
              <a:buFont typeface="+mj-lt"/>
              <a:buAutoNum type="arabicPeriod"/>
            </a:pPr>
            <a:r>
              <a:rPr lang="ru-RU" sz="500" dirty="0">
                <a:solidFill>
                  <a:prstClr val="black"/>
                </a:solidFill>
                <a:latin typeface="Georgia" panose="02040502050405020303" pitchFamily="18" charset="0"/>
                <a:ea typeface="Times New Roman"/>
              </a:rPr>
              <a:t>Федеральная служба государственной статистики. Заболеваемость населения отдельными инфекционными заболеваниями в 2016 году (данные </a:t>
            </a:r>
            <a:r>
              <a:rPr lang="ru-RU" sz="500" dirty="0" err="1">
                <a:solidFill>
                  <a:prstClr val="black"/>
                </a:solidFill>
                <a:latin typeface="Georgia" panose="02040502050405020303" pitchFamily="18" charset="0"/>
                <a:ea typeface="Times New Roman"/>
              </a:rPr>
              <a:t>Роспотребнадзора</a:t>
            </a:r>
            <a:r>
              <a:rPr lang="ru-RU" sz="500" dirty="0">
                <a:solidFill>
                  <a:prstClr val="black"/>
                </a:solidFill>
                <a:latin typeface="Georgia" panose="02040502050405020303" pitchFamily="18" charset="0"/>
                <a:ea typeface="Times New Roman"/>
              </a:rPr>
              <a:t>). </a:t>
            </a:r>
            <a:r>
              <a:rPr lang="en-US" sz="500" u="sng" dirty="0">
                <a:solidFill>
                  <a:srgbClr val="0000FF"/>
                </a:solidFill>
                <a:latin typeface="Georgia" panose="02040502050405020303" pitchFamily="18" charset="0"/>
                <a:ea typeface="Times New Roman"/>
                <a:hlinkClick r:id="rId3"/>
              </a:rPr>
              <a:t>http</a:t>
            </a:r>
            <a:r>
              <a:rPr lang="ru-RU" sz="500" u="sng" dirty="0">
                <a:solidFill>
                  <a:srgbClr val="0000FF"/>
                </a:solidFill>
                <a:latin typeface="Georgia" panose="02040502050405020303" pitchFamily="18" charset="0"/>
                <a:ea typeface="Times New Roman"/>
                <a:hlinkClick r:id="rId3"/>
              </a:rPr>
              <a:t>://</a:t>
            </a:r>
            <a:r>
              <a:rPr lang="en-US" sz="500" u="sng" dirty="0">
                <a:solidFill>
                  <a:srgbClr val="0000FF"/>
                </a:solidFill>
                <a:latin typeface="Georgia" panose="02040502050405020303" pitchFamily="18" charset="0"/>
                <a:ea typeface="Times New Roman"/>
                <a:hlinkClick r:id="rId3"/>
              </a:rPr>
              <a:t>www</a:t>
            </a:r>
            <a:r>
              <a:rPr lang="ru-RU" sz="500" u="sng" dirty="0">
                <a:solidFill>
                  <a:srgbClr val="0000FF"/>
                </a:solidFill>
                <a:latin typeface="Georgia" panose="02040502050405020303" pitchFamily="18" charset="0"/>
                <a:ea typeface="Times New Roman"/>
                <a:hlinkClick r:id="rId3"/>
              </a:rPr>
              <a:t>.</a:t>
            </a:r>
            <a:r>
              <a:rPr lang="en-US" sz="500" u="sng" dirty="0" err="1">
                <a:solidFill>
                  <a:srgbClr val="0000FF"/>
                </a:solidFill>
                <a:latin typeface="Georgia" panose="02040502050405020303" pitchFamily="18" charset="0"/>
                <a:ea typeface="Times New Roman"/>
                <a:hlinkClick r:id="rId3"/>
              </a:rPr>
              <a:t>gks</a:t>
            </a:r>
            <a:r>
              <a:rPr lang="ru-RU" sz="500" u="sng" dirty="0">
                <a:solidFill>
                  <a:srgbClr val="0000FF"/>
                </a:solidFill>
                <a:latin typeface="Georgia" panose="02040502050405020303" pitchFamily="18" charset="0"/>
                <a:ea typeface="Times New Roman"/>
                <a:hlinkClick r:id="rId3"/>
              </a:rPr>
              <a:t>.</a:t>
            </a:r>
            <a:r>
              <a:rPr lang="en-US" sz="500" u="sng" dirty="0" err="1">
                <a:solidFill>
                  <a:srgbClr val="0000FF"/>
                </a:solidFill>
                <a:latin typeface="Georgia" panose="02040502050405020303" pitchFamily="18" charset="0"/>
                <a:ea typeface="Times New Roman"/>
                <a:hlinkClick r:id="rId3"/>
              </a:rPr>
              <a:t>ru</a:t>
            </a:r>
            <a:r>
              <a:rPr lang="ru-RU" sz="500" u="sng" dirty="0">
                <a:solidFill>
                  <a:srgbClr val="0000FF"/>
                </a:solidFill>
                <a:latin typeface="Georgia" panose="02040502050405020303" pitchFamily="18" charset="0"/>
                <a:ea typeface="Times New Roman"/>
                <a:hlinkClick r:id="rId3"/>
              </a:rPr>
              <a:t>/</a:t>
            </a:r>
            <a:r>
              <a:rPr lang="en-US" sz="500" u="sng" dirty="0" err="1">
                <a:solidFill>
                  <a:srgbClr val="0000FF"/>
                </a:solidFill>
                <a:latin typeface="Georgia" panose="02040502050405020303" pitchFamily="18" charset="0"/>
                <a:ea typeface="Times New Roman"/>
                <a:hlinkClick r:id="rId3"/>
              </a:rPr>
              <a:t>bgd</a:t>
            </a:r>
            <a:r>
              <a:rPr lang="ru-RU" sz="500" u="sng" dirty="0">
                <a:solidFill>
                  <a:srgbClr val="0000FF"/>
                </a:solidFill>
                <a:latin typeface="Georgia" panose="02040502050405020303" pitchFamily="18" charset="0"/>
                <a:ea typeface="Times New Roman"/>
                <a:hlinkClick r:id="rId3"/>
              </a:rPr>
              <a:t>/</a:t>
            </a:r>
            <a:r>
              <a:rPr lang="en-US" sz="500" u="sng" dirty="0" err="1">
                <a:solidFill>
                  <a:srgbClr val="0000FF"/>
                </a:solidFill>
                <a:latin typeface="Georgia" panose="02040502050405020303" pitchFamily="18" charset="0"/>
                <a:ea typeface="Times New Roman"/>
                <a:hlinkClick r:id="rId3"/>
              </a:rPr>
              <a:t>regl</a:t>
            </a:r>
            <a:r>
              <a:rPr lang="ru-RU" sz="500" u="sng" dirty="0">
                <a:solidFill>
                  <a:srgbClr val="0000FF"/>
                </a:solidFill>
                <a:latin typeface="Georgia" panose="02040502050405020303" pitchFamily="18" charset="0"/>
                <a:ea typeface="Times New Roman"/>
                <a:hlinkClick r:id="rId3"/>
              </a:rPr>
              <a:t>/</a:t>
            </a:r>
            <a:r>
              <a:rPr lang="en-US" sz="500" u="sng" dirty="0">
                <a:solidFill>
                  <a:srgbClr val="0000FF"/>
                </a:solidFill>
                <a:latin typeface="Georgia" panose="02040502050405020303" pitchFamily="18" charset="0"/>
                <a:ea typeface="Times New Roman"/>
                <a:hlinkClick r:id="rId3"/>
              </a:rPr>
              <a:t>b</a:t>
            </a:r>
            <a:r>
              <a:rPr lang="ru-RU" sz="500" u="sng" dirty="0">
                <a:solidFill>
                  <a:srgbClr val="0000FF"/>
                </a:solidFill>
                <a:latin typeface="Georgia" panose="02040502050405020303" pitchFamily="18" charset="0"/>
                <a:ea typeface="Times New Roman"/>
                <a:hlinkClick r:id="rId3"/>
              </a:rPr>
              <a:t>17_01/</a:t>
            </a:r>
            <a:r>
              <a:rPr lang="en-US" sz="500" u="sng" dirty="0" err="1">
                <a:solidFill>
                  <a:srgbClr val="0000FF"/>
                </a:solidFill>
                <a:latin typeface="Georgia" panose="02040502050405020303" pitchFamily="18" charset="0"/>
                <a:ea typeface="Times New Roman"/>
                <a:hlinkClick r:id="rId3"/>
              </a:rPr>
              <a:t>IssWWW</a:t>
            </a:r>
            <a:r>
              <a:rPr lang="ru-RU" sz="500" u="sng" dirty="0">
                <a:solidFill>
                  <a:srgbClr val="0000FF"/>
                </a:solidFill>
                <a:latin typeface="Georgia" panose="02040502050405020303" pitchFamily="18" charset="0"/>
                <a:ea typeface="Times New Roman"/>
                <a:hlinkClick r:id="rId3"/>
              </a:rPr>
              <a:t>.</a:t>
            </a:r>
            <a:r>
              <a:rPr lang="en-US" sz="500" u="sng" dirty="0">
                <a:solidFill>
                  <a:srgbClr val="0000FF"/>
                </a:solidFill>
                <a:latin typeface="Georgia" panose="02040502050405020303" pitchFamily="18" charset="0"/>
                <a:ea typeface="Times New Roman"/>
                <a:hlinkClick r:id="rId3"/>
              </a:rPr>
              <a:t>exe</a:t>
            </a:r>
            <a:r>
              <a:rPr lang="ru-RU" sz="500" u="sng" dirty="0">
                <a:solidFill>
                  <a:srgbClr val="0000FF"/>
                </a:solidFill>
                <a:latin typeface="Georgia" panose="02040502050405020303" pitchFamily="18" charset="0"/>
                <a:ea typeface="Times New Roman"/>
                <a:hlinkClick r:id="rId3"/>
              </a:rPr>
              <a:t>/</a:t>
            </a:r>
            <a:r>
              <a:rPr lang="en-US" sz="500" u="sng" dirty="0" err="1">
                <a:solidFill>
                  <a:srgbClr val="0000FF"/>
                </a:solidFill>
                <a:latin typeface="Georgia" panose="02040502050405020303" pitchFamily="18" charset="0"/>
                <a:ea typeface="Times New Roman"/>
                <a:hlinkClick r:id="rId3"/>
              </a:rPr>
              <a:t>Stg</a:t>
            </a:r>
            <a:r>
              <a:rPr lang="ru-RU" sz="500" u="sng" dirty="0">
                <a:solidFill>
                  <a:srgbClr val="0000FF"/>
                </a:solidFill>
                <a:latin typeface="Georgia" panose="02040502050405020303" pitchFamily="18" charset="0"/>
                <a:ea typeface="Times New Roman"/>
                <a:hlinkClick r:id="rId3"/>
              </a:rPr>
              <a:t>/</a:t>
            </a:r>
            <a:r>
              <a:rPr lang="en-US" sz="500" u="sng" dirty="0">
                <a:solidFill>
                  <a:srgbClr val="0000FF"/>
                </a:solidFill>
                <a:latin typeface="Georgia" panose="02040502050405020303" pitchFamily="18" charset="0"/>
                <a:ea typeface="Times New Roman"/>
                <a:hlinkClick r:id="rId3"/>
              </a:rPr>
              <a:t>d</a:t>
            </a:r>
            <a:r>
              <a:rPr lang="ru-RU" sz="500" u="sng" dirty="0">
                <a:solidFill>
                  <a:srgbClr val="0000FF"/>
                </a:solidFill>
                <a:latin typeface="Georgia" panose="02040502050405020303" pitchFamily="18" charset="0"/>
                <a:ea typeface="Times New Roman"/>
                <a:hlinkClick r:id="rId3"/>
              </a:rPr>
              <a:t>01/3-3.</a:t>
            </a:r>
            <a:r>
              <a:rPr lang="en-US" sz="500" u="sng" dirty="0">
                <a:solidFill>
                  <a:srgbClr val="0000FF"/>
                </a:solidFill>
                <a:latin typeface="Georgia" panose="02040502050405020303" pitchFamily="18" charset="0"/>
                <a:ea typeface="Times New Roman"/>
                <a:hlinkClick r:id="rId3"/>
              </a:rPr>
              <a:t>doc</a:t>
            </a:r>
            <a:endParaRPr lang="en-US" sz="500" u="sng" dirty="0">
              <a:solidFill>
                <a:srgbClr val="0000FF"/>
              </a:solidFill>
              <a:latin typeface="Georgia" panose="02040502050405020303" pitchFamily="18" charset="0"/>
              <a:ea typeface="Times New Roman"/>
            </a:endParaRPr>
          </a:p>
          <a:p>
            <a:pPr marL="342900" indent="-342900" algn="just">
              <a:lnSpc>
                <a:spcPct val="115000"/>
              </a:lnSpc>
              <a:buFont typeface="+mj-lt"/>
              <a:buAutoNum type="arabicPeriod"/>
            </a:pPr>
            <a:r>
              <a:rPr lang="ru-RU" sz="500" dirty="0">
                <a:solidFill>
                  <a:prstClr val="black"/>
                </a:solidFill>
                <a:latin typeface="Times New Roman"/>
                <a:ea typeface="Times New Roman"/>
              </a:rPr>
              <a:t>Федеральная служба государственной статистики. Сведения о смертности населения по причинам смерти по Российской Федерации (за январь - декабрь 2016 года). </a:t>
            </a:r>
            <a:r>
              <a:rPr lang="en-US" sz="500" u="sng" dirty="0">
                <a:solidFill>
                  <a:srgbClr val="0000FF"/>
                </a:solidFill>
                <a:latin typeface="Times New Roman"/>
                <a:ea typeface="Times New Roman"/>
                <a:hlinkClick r:id="rId4"/>
              </a:rPr>
              <a:t>http</a:t>
            </a:r>
            <a:r>
              <a:rPr lang="ru-RU" sz="500" u="sng" dirty="0">
                <a:solidFill>
                  <a:srgbClr val="0000FF"/>
                </a:solidFill>
                <a:latin typeface="Times New Roman"/>
                <a:ea typeface="Times New Roman"/>
                <a:hlinkClick r:id="rId4"/>
              </a:rPr>
              <a:t>://</a:t>
            </a:r>
            <a:r>
              <a:rPr lang="en-US" sz="500" u="sng" dirty="0" err="1">
                <a:solidFill>
                  <a:srgbClr val="0000FF"/>
                </a:solidFill>
                <a:latin typeface="Times New Roman"/>
                <a:ea typeface="Times New Roman"/>
                <a:hlinkClick r:id="rId4"/>
              </a:rPr>
              <a:t>gks</a:t>
            </a:r>
            <a:r>
              <a:rPr lang="ru-RU" sz="500" u="sng" dirty="0">
                <a:solidFill>
                  <a:srgbClr val="0000FF"/>
                </a:solidFill>
                <a:latin typeface="Times New Roman"/>
                <a:ea typeface="Times New Roman"/>
                <a:hlinkClick r:id="rId4"/>
              </a:rPr>
              <a:t>.</a:t>
            </a:r>
            <a:r>
              <a:rPr lang="en-US" sz="500" u="sng" dirty="0" err="1">
                <a:solidFill>
                  <a:srgbClr val="0000FF"/>
                </a:solidFill>
                <a:latin typeface="Times New Roman"/>
                <a:ea typeface="Times New Roman"/>
                <a:hlinkClick r:id="rId4"/>
              </a:rPr>
              <a:t>ru</a:t>
            </a:r>
            <a:r>
              <a:rPr lang="ru-RU" sz="500" u="sng" dirty="0">
                <a:solidFill>
                  <a:srgbClr val="0000FF"/>
                </a:solidFill>
                <a:latin typeface="Times New Roman"/>
                <a:ea typeface="Times New Roman"/>
                <a:hlinkClick r:id="rId4"/>
              </a:rPr>
              <a:t>/</a:t>
            </a:r>
            <a:r>
              <a:rPr lang="en-US" sz="500" u="sng" dirty="0">
                <a:solidFill>
                  <a:srgbClr val="0000FF"/>
                </a:solidFill>
                <a:latin typeface="Times New Roman"/>
                <a:ea typeface="Times New Roman"/>
                <a:hlinkClick r:id="rId4"/>
              </a:rPr>
              <a:t>free</a:t>
            </a:r>
            <a:r>
              <a:rPr lang="ru-RU" sz="500" u="sng" dirty="0">
                <a:solidFill>
                  <a:srgbClr val="0000FF"/>
                </a:solidFill>
                <a:latin typeface="Times New Roman"/>
                <a:ea typeface="Times New Roman"/>
                <a:hlinkClick r:id="rId4"/>
              </a:rPr>
              <a:t>_</a:t>
            </a:r>
            <a:r>
              <a:rPr lang="en-US" sz="500" u="sng" dirty="0">
                <a:solidFill>
                  <a:srgbClr val="0000FF"/>
                </a:solidFill>
                <a:latin typeface="Times New Roman"/>
                <a:ea typeface="Times New Roman"/>
                <a:hlinkClick r:id="rId4"/>
              </a:rPr>
              <a:t>doc</a:t>
            </a:r>
            <a:r>
              <a:rPr lang="ru-RU" sz="500" u="sng" dirty="0">
                <a:solidFill>
                  <a:srgbClr val="0000FF"/>
                </a:solidFill>
                <a:latin typeface="Times New Roman"/>
                <a:ea typeface="Times New Roman"/>
                <a:hlinkClick r:id="rId4"/>
              </a:rPr>
              <a:t>/2016/</a:t>
            </a:r>
            <a:r>
              <a:rPr lang="en-US" sz="500" u="sng" dirty="0">
                <a:solidFill>
                  <a:srgbClr val="0000FF"/>
                </a:solidFill>
                <a:latin typeface="Times New Roman"/>
                <a:ea typeface="Times New Roman"/>
                <a:hlinkClick r:id="rId4"/>
              </a:rPr>
              <a:t>demo</a:t>
            </a:r>
            <a:r>
              <a:rPr lang="ru-RU" sz="500" u="sng" dirty="0">
                <a:solidFill>
                  <a:srgbClr val="0000FF"/>
                </a:solidFill>
                <a:latin typeface="Times New Roman"/>
                <a:ea typeface="Times New Roman"/>
                <a:hlinkClick r:id="rId4"/>
              </a:rPr>
              <a:t>/</a:t>
            </a:r>
            <a:r>
              <a:rPr lang="en-US" sz="500" u="sng" dirty="0">
                <a:solidFill>
                  <a:srgbClr val="0000FF"/>
                </a:solidFill>
                <a:latin typeface="Times New Roman"/>
                <a:ea typeface="Times New Roman"/>
                <a:hlinkClick r:id="rId4"/>
              </a:rPr>
              <a:t>t</a:t>
            </a:r>
            <a:r>
              <a:rPr lang="ru-RU" sz="500" u="sng" dirty="0">
                <a:solidFill>
                  <a:srgbClr val="0000FF"/>
                </a:solidFill>
                <a:latin typeface="Times New Roman"/>
                <a:ea typeface="Times New Roman"/>
                <a:hlinkClick r:id="rId4"/>
              </a:rPr>
              <a:t>3_3.</a:t>
            </a:r>
            <a:r>
              <a:rPr lang="en-US" sz="500" u="sng" dirty="0" err="1" smtClean="0">
                <a:solidFill>
                  <a:srgbClr val="0000FF"/>
                </a:solidFill>
                <a:latin typeface="Times New Roman"/>
                <a:ea typeface="Times New Roman"/>
                <a:hlinkClick r:id="rId4"/>
              </a:rPr>
              <a:t>xls</a:t>
            </a:r>
            <a:endParaRPr lang="ru-RU" sz="500" dirty="0">
              <a:solidFill>
                <a:prstClr val="black"/>
              </a:solidFill>
              <a:latin typeface="Times New Roman"/>
              <a:ea typeface="Times New Roman"/>
            </a:endParaRPr>
          </a:p>
        </p:txBody>
      </p:sp>
      <p:pic>
        <p:nvPicPr>
          <p:cNvPr id="7" name="Picture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7751" b="75076" l="3273" r="32818">
                        <a14:foregroundMark x1="25636" y1="53040" x2="27182" y2="53495"/>
                        <a14:foregroundMark x1="28545" y1="56535" x2="28909" y2="57295"/>
                        <a14:foregroundMark x1="29455" y1="59726" x2="29818" y2="60030"/>
                        <a14:foregroundMark x1="27727" y1="67781" x2="27545" y2="66565"/>
                        <a14:foregroundMark x1="18364" y1="70517" x2="17909" y2="71581"/>
                        <a14:foregroundMark x1="16364" y1="56535" x2="15818" y2="58359"/>
                      </a14:backgroundRemoval>
                    </a14:imgEffect>
                  </a14:imgLayer>
                </a14:imgProps>
              </a:ext>
              <a:ext uri="{28A0092B-C50C-407E-A947-70E740481C1C}">
                <a14:useLocalDpi xmlns:a14="http://schemas.microsoft.com/office/drawing/2010/main" val="0"/>
              </a:ext>
            </a:extLst>
          </a:blip>
          <a:srcRect r="66744" b="21986"/>
          <a:stretch/>
        </p:blipFill>
        <p:spPr>
          <a:xfrm>
            <a:off x="1115615" y="1533359"/>
            <a:ext cx="2752919" cy="3861890"/>
          </a:xfrm>
          <a:prstGeom prst="rect">
            <a:avLst/>
          </a:prstGeom>
        </p:spPr>
      </p:pic>
      <p:sp>
        <p:nvSpPr>
          <p:cNvPr id="2" name="Slide Number Placeholder 1"/>
          <p:cNvSpPr>
            <a:spLocks noGrp="1"/>
          </p:cNvSpPr>
          <p:nvPr>
            <p:ph type="sldNum" sz="quarter" idx="12"/>
          </p:nvPr>
        </p:nvSpPr>
        <p:spPr>
          <a:xfrm>
            <a:off x="4433339" y="-42638"/>
            <a:ext cx="1332156" cy="365125"/>
          </a:xfrm>
        </p:spPr>
        <p:txBody>
          <a:bodyPr/>
          <a:lstStyle/>
          <a:p>
            <a:fld id="{A2885E78-1F86-4A3D-9EE1-B0103B1CEF15}" type="slidenum">
              <a:rPr lang="en-US" smtClean="0">
                <a:solidFill>
                  <a:srgbClr val="000000"/>
                </a:solidFill>
              </a:rPr>
              <a:pPr/>
              <a:t>7</a:t>
            </a:fld>
            <a:endParaRPr lang="en-US" dirty="0">
              <a:solidFill>
                <a:srgbClr val="000000"/>
              </a:solidFill>
            </a:endParaRPr>
          </a:p>
        </p:txBody>
      </p:sp>
      <p:sp>
        <p:nvSpPr>
          <p:cNvPr id="10" name="TextBox 9"/>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244351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ldergebnis für желудочно-кишечный тракт"/>
          <p:cNvPicPr>
            <a:picLocks noChangeAspect="1" noChangeArrowheads="1"/>
          </p:cNvPicPr>
          <p:nvPr/>
        </p:nvPicPr>
        <p:blipFill rotWithShape="1">
          <a:blip r:embed="rId4">
            <a:extLst>
              <a:ext uri="{28A0092B-C50C-407E-A947-70E740481C1C}">
                <a14:useLocalDpi xmlns:a14="http://schemas.microsoft.com/office/drawing/2010/main" val="0"/>
              </a:ext>
            </a:extLst>
          </a:blip>
          <a:srcRect l="26300" t="37544" r="27039"/>
          <a:stretch/>
        </p:blipFill>
        <p:spPr bwMode="auto">
          <a:xfrm>
            <a:off x="3113304" y="2895563"/>
            <a:ext cx="3123590" cy="2866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Прямоугольник 5"/>
          <p:cNvSpPr/>
          <p:nvPr/>
        </p:nvSpPr>
        <p:spPr>
          <a:xfrm>
            <a:off x="332405" y="6515700"/>
            <a:ext cx="7024414" cy="276999"/>
          </a:xfrm>
          <a:prstGeom prst="rect">
            <a:avLst/>
          </a:prstGeom>
        </p:spPr>
        <p:txBody>
          <a:bodyPr wrap="square" lIns="0" tIns="0" rIns="0" bIns="0">
            <a:spAutoFit/>
          </a:bodyPr>
          <a:lstStyle/>
          <a:p>
            <a:r>
              <a:rPr lang="en-US" sz="900" spc="20" dirty="0">
                <a:solidFill>
                  <a:prstClr val="black"/>
                </a:solidFill>
                <a:latin typeface="Georgia" panose="02040502050405020303" pitchFamily="18" charset="0"/>
              </a:rPr>
              <a:t>1. Hall J. </a:t>
            </a:r>
            <a:r>
              <a:rPr lang="en-US" sz="900" i="1" dirty="0">
                <a:solidFill>
                  <a:prstClr val="black"/>
                </a:solidFill>
                <a:latin typeface="Georgia" panose="02040502050405020303" pitchFamily="18" charset="0"/>
              </a:rPr>
              <a:t>Guyton and Hall Textbook of Medical Physiology.</a:t>
            </a:r>
            <a:r>
              <a:rPr lang="en-US" sz="900" spc="20" dirty="0">
                <a:solidFill>
                  <a:prstClr val="black"/>
                </a:solidFill>
                <a:latin typeface="Georgia" panose="02040502050405020303" pitchFamily="18" charset="0"/>
              </a:rPr>
              <a:t> 12th ed. Philadelphia: Saunders Elsevier; 2011:753-798.</a:t>
            </a:r>
          </a:p>
          <a:p>
            <a:r>
              <a:rPr lang="en-US" sz="900" spc="20" dirty="0">
                <a:solidFill>
                  <a:prstClr val="black"/>
                </a:solidFill>
                <a:latin typeface="Georgia" panose="02040502050405020303" pitchFamily="18" charset="0"/>
              </a:rPr>
              <a:t>2. Camilleri M, et al. </a:t>
            </a:r>
            <a:r>
              <a:rPr lang="en-US" sz="900" i="1" dirty="0">
                <a:solidFill>
                  <a:prstClr val="black"/>
                </a:solidFill>
                <a:latin typeface="Georgia" panose="02040502050405020303" pitchFamily="18" charset="0"/>
              </a:rPr>
              <a:t>Harrison's Principles of Internal Medicine.</a:t>
            </a:r>
            <a:r>
              <a:rPr lang="en-US" sz="900" spc="20" dirty="0">
                <a:solidFill>
                  <a:prstClr val="black"/>
                </a:solidFill>
                <a:latin typeface="Georgia" panose="02040502050405020303" pitchFamily="18" charset="0"/>
              </a:rPr>
              <a:t> 18th ed. USA: McGraw-Hill; 2012. 2008:308-319.</a:t>
            </a:r>
          </a:p>
        </p:txBody>
      </p:sp>
      <p:sp>
        <p:nvSpPr>
          <p:cNvPr id="4" name="TextBox 3"/>
          <p:cNvSpPr txBox="1"/>
          <p:nvPr/>
        </p:nvSpPr>
        <p:spPr>
          <a:xfrm>
            <a:off x="594548" y="457200"/>
            <a:ext cx="8029787" cy="830997"/>
          </a:xfrm>
          <a:prstGeom prst="rect">
            <a:avLst/>
          </a:prstGeom>
          <a:noFill/>
        </p:spPr>
        <p:txBody>
          <a:bodyPr wrap="square" rtlCol="0">
            <a:spAutoFit/>
          </a:bodyPr>
          <a:lstStyle/>
          <a:p>
            <a:pPr algn="ctr"/>
            <a:r>
              <a:rPr lang="ru-RU" sz="2400" b="1" dirty="0">
                <a:solidFill>
                  <a:schemeClr val="accent1">
                    <a:lumMod val="75000"/>
                  </a:schemeClr>
                </a:solidFill>
                <a:latin typeface="Georgia" panose="02040502050405020303" pitchFamily="18" charset="0"/>
              </a:rPr>
              <a:t>Желудочно-кишечный тракт поддерживает  водный баланс в организме</a:t>
            </a:r>
          </a:p>
        </p:txBody>
      </p:sp>
      <p:sp>
        <p:nvSpPr>
          <p:cNvPr id="8" name="TextBox 7"/>
          <p:cNvSpPr txBox="1"/>
          <p:nvPr/>
        </p:nvSpPr>
        <p:spPr>
          <a:xfrm>
            <a:off x="579918" y="1496837"/>
            <a:ext cx="8136904" cy="923330"/>
          </a:xfrm>
          <a:prstGeom prst="rect">
            <a:avLst/>
          </a:prstGeom>
          <a:noFill/>
        </p:spPr>
        <p:txBody>
          <a:bodyPr wrap="square" rtlCol="0">
            <a:spAutoFit/>
          </a:bodyPr>
          <a:lstStyle/>
          <a:p>
            <a:pPr marL="285750" indent="-285750">
              <a:buFont typeface="Wingdings" panose="05000000000000000000" pitchFamily="2" charset="2"/>
              <a:buChar char="q"/>
            </a:pPr>
            <a:r>
              <a:rPr lang="ru-RU" dirty="0">
                <a:solidFill>
                  <a:prstClr val="black"/>
                </a:solidFill>
                <a:latin typeface="Georgia" panose="02040502050405020303" pitchFamily="18" charset="0"/>
              </a:rPr>
              <a:t>70% организма человека состоит из воды</a:t>
            </a:r>
          </a:p>
          <a:p>
            <a:pPr marL="285750" indent="-285750">
              <a:buFont typeface="Wingdings" panose="05000000000000000000" pitchFamily="2" charset="2"/>
              <a:buChar char="q"/>
            </a:pPr>
            <a:r>
              <a:rPr lang="ru-RU" dirty="0">
                <a:solidFill>
                  <a:prstClr val="black"/>
                </a:solidFill>
                <a:latin typeface="Georgia" panose="02040502050405020303" pitchFamily="18" charset="0"/>
              </a:rPr>
              <a:t>ЖКТ – орган, обеспечивающий баланс жидкости в организме</a:t>
            </a:r>
          </a:p>
          <a:p>
            <a:pPr marL="285750" indent="-285750">
              <a:buFont typeface="Wingdings" panose="05000000000000000000" pitchFamily="2" charset="2"/>
              <a:buChar char="q"/>
            </a:pPr>
            <a:r>
              <a:rPr lang="ru-RU" dirty="0">
                <a:solidFill>
                  <a:prstClr val="black"/>
                </a:solidFill>
                <a:latin typeface="Georgia" panose="02040502050405020303" pitchFamily="18" charset="0"/>
              </a:rPr>
              <a:t>Более 8 литров жидкости всасывается из ЖКТ в кровь </a:t>
            </a:r>
          </a:p>
        </p:txBody>
      </p:sp>
      <p:sp>
        <p:nvSpPr>
          <p:cNvPr id="9" name="TextBox 8"/>
          <p:cNvSpPr txBox="1"/>
          <p:nvPr/>
        </p:nvSpPr>
        <p:spPr>
          <a:xfrm>
            <a:off x="2894950" y="2404125"/>
            <a:ext cx="3586287" cy="369332"/>
          </a:xfrm>
          <a:prstGeom prst="rect">
            <a:avLst/>
          </a:prstGeom>
          <a:noFill/>
        </p:spPr>
        <p:txBody>
          <a:bodyPr wrap="square" rtlCol="0">
            <a:spAutoFit/>
          </a:bodyPr>
          <a:lstStyle/>
          <a:p>
            <a:pPr algn="ctr"/>
            <a:r>
              <a:rPr lang="ru-RU" dirty="0">
                <a:solidFill>
                  <a:srgbClr val="CAF278">
                    <a:lumMod val="50000"/>
                  </a:srgbClr>
                </a:solidFill>
                <a:latin typeface="Georgia" panose="02040502050405020303" pitchFamily="18" charset="0"/>
              </a:rPr>
              <a:t>2 литра поступление с пищей</a:t>
            </a:r>
          </a:p>
        </p:txBody>
      </p:sp>
      <p:sp>
        <p:nvSpPr>
          <p:cNvPr id="11" name="TextBox 10"/>
          <p:cNvSpPr txBox="1"/>
          <p:nvPr/>
        </p:nvSpPr>
        <p:spPr>
          <a:xfrm>
            <a:off x="6339666" y="4423497"/>
            <a:ext cx="1944216" cy="646331"/>
          </a:xfrm>
          <a:prstGeom prst="rect">
            <a:avLst/>
          </a:prstGeom>
          <a:noFill/>
        </p:spPr>
        <p:txBody>
          <a:bodyPr wrap="square" rtlCol="0">
            <a:spAutoFit/>
          </a:bodyPr>
          <a:lstStyle/>
          <a:p>
            <a:pPr algn="ctr"/>
            <a:r>
              <a:rPr lang="ru-RU" dirty="0">
                <a:solidFill>
                  <a:srgbClr val="CAF278">
                    <a:lumMod val="50000"/>
                  </a:srgbClr>
                </a:solidFill>
                <a:latin typeface="Georgia" panose="02040502050405020303" pitchFamily="18" charset="0"/>
              </a:rPr>
              <a:t>7 литров секреция ЖКТ</a:t>
            </a:r>
          </a:p>
        </p:txBody>
      </p:sp>
      <p:sp>
        <p:nvSpPr>
          <p:cNvPr id="13" name="TextBox 12"/>
          <p:cNvSpPr txBox="1"/>
          <p:nvPr/>
        </p:nvSpPr>
        <p:spPr>
          <a:xfrm>
            <a:off x="2817042" y="5966426"/>
            <a:ext cx="3912474" cy="400110"/>
          </a:xfrm>
          <a:prstGeom prst="rect">
            <a:avLst/>
          </a:prstGeom>
          <a:noFill/>
        </p:spPr>
        <p:txBody>
          <a:bodyPr wrap="square" rtlCol="0">
            <a:spAutoFit/>
          </a:bodyPr>
          <a:lstStyle/>
          <a:p>
            <a:pPr algn="ctr"/>
            <a:r>
              <a:rPr lang="ru-RU" sz="2000" dirty="0">
                <a:solidFill>
                  <a:srgbClr val="CAF278">
                    <a:lumMod val="50000"/>
                  </a:srgbClr>
                </a:solidFill>
                <a:latin typeface="Georgia" panose="02040502050405020303" pitchFamily="18" charset="0"/>
              </a:rPr>
              <a:t>200 мл выделение с калом</a:t>
            </a:r>
          </a:p>
        </p:txBody>
      </p:sp>
      <p:sp>
        <p:nvSpPr>
          <p:cNvPr id="14" name="Striped Right Arrow 13"/>
          <p:cNvSpPr/>
          <p:nvPr/>
        </p:nvSpPr>
        <p:spPr>
          <a:xfrm rot="10800000">
            <a:off x="5390538" y="4377020"/>
            <a:ext cx="978408" cy="73928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Striped Right Arrow 14"/>
          <p:cNvSpPr/>
          <p:nvPr/>
        </p:nvSpPr>
        <p:spPr>
          <a:xfrm>
            <a:off x="5322010" y="3459834"/>
            <a:ext cx="978408" cy="72388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TextBox 15"/>
          <p:cNvSpPr txBox="1"/>
          <p:nvPr/>
        </p:nvSpPr>
        <p:spPr>
          <a:xfrm>
            <a:off x="6368946" y="3309595"/>
            <a:ext cx="1944216" cy="923330"/>
          </a:xfrm>
          <a:prstGeom prst="rect">
            <a:avLst/>
          </a:prstGeom>
          <a:noFill/>
        </p:spPr>
        <p:txBody>
          <a:bodyPr wrap="square" rtlCol="0">
            <a:spAutoFit/>
          </a:bodyPr>
          <a:lstStyle/>
          <a:p>
            <a:pPr algn="ctr"/>
            <a:r>
              <a:rPr lang="ru-RU" dirty="0">
                <a:solidFill>
                  <a:srgbClr val="CAF278">
                    <a:lumMod val="50000"/>
                  </a:srgbClr>
                </a:solidFill>
                <a:latin typeface="Georgia" panose="02040502050405020303" pitchFamily="18" charset="0"/>
              </a:rPr>
              <a:t>Более 8 литров всасывание из ЖКТ</a:t>
            </a:r>
          </a:p>
        </p:txBody>
      </p:sp>
      <p:sp>
        <p:nvSpPr>
          <p:cNvPr id="17" name="Striped Right Arrow 16"/>
          <p:cNvSpPr/>
          <p:nvPr/>
        </p:nvSpPr>
        <p:spPr>
          <a:xfrm rot="5400000">
            <a:off x="4159166" y="4958081"/>
            <a:ext cx="978408" cy="9633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Striped Right Arrow 17"/>
          <p:cNvSpPr/>
          <p:nvPr/>
        </p:nvSpPr>
        <p:spPr>
          <a:xfrm rot="5400000">
            <a:off x="4185895" y="2850889"/>
            <a:ext cx="978408" cy="9633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48" y="2404125"/>
            <a:ext cx="228740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943543" y="4045592"/>
            <a:ext cx="792088" cy="369332"/>
          </a:xfrm>
          <a:prstGeom prst="rect">
            <a:avLst/>
          </a:prstGeom>
          <a:noFill/>
        </p:spPr>
        <p:txBody>
          <a:bodyPr wrap="square" rtlCol="0">
            <a:spAutoFit/>
          </a:bodyPr>
          <a:lstStyle/>
          <a:p>
            <a:r>
              <a:rPr lang="ru-RU" b="1" dirty="0">
                <a:solidFill>
                  <a:prstClr val="black"/>
                </a:solidFill>
                <a:latin typeface="Georgia" panose="02040502050405020303" pitchFamily="18" charset="0"/>
              </a:rPr>
              <a:t>70%</a:t>
            </a:r>
          </a:p>
        </p:txBody>
      </p:sp>
      <p:sp>
        <p:nvSpPr>
          <p:cNvPr id="26" name="Curved Down Arrow 25"/>
          <p:cNvSpPr/>
          <p:nvPr/>
        </p:nvSpPr>
        <p:spPr>
          <a:xfrm rot="16200000">
            <a:off x="4260594" y="3928488"/>
            <a:ext cx="1216152" cy="731520"/>
          </a:xfrm>
          <a:prstGeom prst="curvedDownArrow">
            <a:avLst/>
          </a:prstGeom>
          <a:solidFill>
            <a:srgbClr val="00B0F0"/>
          </a:solidFill>
          <a:ln>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prstClr val="black"/>
              </a:solidFill>
            </a:endParaRPr>
          </a:p>
        </p:txBody>
      </p:sp>
      <p:pic>
        <p:nvPicPr>
          <p:cNvPr id="29"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720522" y="3705927"/>
            <a:ext cx="1392782" cy="152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4107201" y="0"/>
            <a:ext cx="1332156" cy="365125"/>
          </a:xfrm>
        </p:spPr>
        <p:txBody>
          <a:bodyPr/>
          <a:lstStyle/>
          <a:p>
            <a:fld id="{A2885E78-1F86-4A3D-9EE1-B0103B1CEF15}" type="slidenum">
              <a:rPr lang="en-US" smtClean="0">
                <a:solidFill>
                  <a:srgbClr val="000000"/>
                </a:solidFill>
              </a:rPr>
              <a:pPr/>
              <a:t>8</a:t>
            </a:fld>
            <a:endParaRPr lang="en-US" dirty="0">
              <a:solidFill>
                <a:srgbClr val="000000"/>
              </a:solidFill>
            </a:endParaRPr>
          </a:p>
        </p:txBody>
      </p:sp>
      <p:sp>
        <p:nvSpPr>
          <p:cNvPr id="20" name="TextBox 19"/>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1775514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02576"/>
            <a:ext cx="8496944" cy="523220"/>
          </a:xfrm>
          <a:prstGeom prst="rect">
            <a:avLst/>
          </a:prstGeom>
          <a:noFill/>
        </p:spPr>
        <p:txBody>
          <a:bodyPr wrap="square" rtlCol="0">
            <a:spAutoFit/>
          </a:bodyPr>
          <a:lstStyle/>
          <a:p>
            <a:pPr algn="ctr"/>
            <a:r>
              <a:rPr lang="ru-RU" sz="2800" b="1" dirty="0" smtClean="0">
                <a:solidFill>
                  <a:prstClr val="black"/>
                </a:solidFill>
                <a:latin typeface="Georgia" panose="02040502050405020303" pitchFamily="18" charset="0"/>
              </a:rPr>
              <a:t>Регуляция кишечной секреции воды</a:t>
            </a:r>
            <a:endParaRPr lang="ru-RU" sz="2800" b="1" dirty="0">
              <a:solidFill>
                <a:prstClr val="black"/>
              </a:solidFill>
              <a:latin typeface="Georgia" panose="02040502050405020303" pitchFamily="18" charset="0"/>
            </a:endParaRPr>
          </a:p>
        </p:txBody>
      </p:sp>
      <p:sp>
        <p:nvSpPr>
          <p:cNvPr id="3" name="TextBox 2"/>
          <p:cNvSpPr txBox="1"/>
          <p:nvPr/>
        </p:nvSpPr>
        <p:spPr>
          <a:xfrm>
            <a:off x="183221" y="6521339"/>
            <a:ext cx="8523989" cy="261610"/>
          </a:xfrm>
          <a:prstGeom prst="rect">
            <a:avLst/>
          </a:prstGeom>
          <a:noFill/>
        </p:spPr>
        <p:txBody>
          <a:bodyPr wrap="square" rtlCol="0">
            <a:spAutoFit/>
          </a:bodyPr>
          <a:lstStyle/>
          <a:p>
            <a:pPr algn="r"/>
            <a:r>
              <a:rPr lang="en-US" sz="1100" dirty="0" smtClean="0">
                <a:solidFill>
                  <a:schemeClr val="bg1"/>
                </a:solidFill>
              </a:rPr>
              <a:t>Schwartz. International Journal of antimicrobial Agents. 2000; 14: 75-79.</a:t>
            </a:r>
            <a:endParaRPr lang="ru-RU" sz="1100" dirty="0">
              <a:solidFill>
                <a:schemeClr val="bg1"/>
              </a:solidFill>
            </a:endParaRPr>
          </a:p>
        </p:txBody>
      </p:sp>
      <p:sp>
        <p:nvSpPr>
          <p:cNvPr id="4" name="TextBox 3"/>
          <p:cNvSpPr txBox="1"/>
          <p:nvPr/>
        </p:nvSpPr>
        <p:spPr>
          <a:xfrm>
            <a:off x="500081" y="1288212"/>
            <a:ext cx="8640960" cy="2308324"/>
          </a:xfrm>
          <a:prstGeom prst="rect">
            <a:avLst/>
          </a:prstGeom>
          <a:noFill/>
        </p:spPr>
        <p:txBody>
          <a:bodyPr wrap="square" rtlCol="0">
            <a:spAutoFit/>
          </a:bodyPr>
          <a:lstStyle/>
          <a:p>
            <a:pPr marL="285750" indent="-285750">
              <a:buFont typeface="Wingdings" panose="05000000000000000000" pitchFamily="2" charset="2"/>
              <a:buChar char="§"/>
            </a:pPr>
            <a:r>
              <a:rPr lang="ru-RU" sz="1600" b="1" dirty="0" err="1" smtClean="0">
                <a:solidFill>
                  <a:prstClr val="black"/>
                </a:solidFill>
                <a:latin typeface="Georgia" panose="02040502050405020303" pitchFamily="18" charset="0"/>
              </a:rPr>
              <a:t>Энкефалины</a:t>
            </a:r>
            <a:r>
              <a:rPr lang="ru-RU" sz="1600" dirty="0" smtClean="0">
                <a:solidFill>
                  <a:prstClr val="black"/>
                </a:solidFill>
                <a:latin typeface="Georgia" panose="02040502050405020303" pitchFamily="18" charset="0"/>
              </a:rPr>
              <a:t> – опиоидный </a:t>
            </a:r>
            <a:r>
              <a:rPr lang="ru-RU" sz="1600" dirty="0" err="1" smtClean="0">
                <a:solidFill>
                  <a:prstClr val="black"/>
                </a:solidFill>
                <a:latin typeface="Georgia" panose="02040502050405020303" pitchFamily="18" charset="0"/>
              </a:rPr>
              <a:t>нейтротрансмиттер</a:t>
            </a:r>
            <a:r>
              <a:rPr lang="ru-RU" sz="1600" dirty="0" smtClean="0">
                <a:solidFill>
                  <a:prstClr val="black"/>
                </a:solidFill>
                <a:latin typeface="Georgia" panose="02040502050405020303" pitchFamily="18" charset="0"/>
              </a:rPr>
              <a:t>, который связывается с дельта-рецепторами и снижает уровень </a:t>
            </a:r>
            <a:r>
              <a:rPr lang="ru-RU" sz="1600" dirty="0" err="1" smtClean="0">
                <a:solidFill>
                  <a:prstClr val="black"/>
                </a:solidFill>
                <a:latin typeface="Georgia" panose="02040502050405020303" pitchFamily="18" charset="0"/>
              </a:rPr>
              <a:t>цАМФ</a:t>
            </a:r>
            <a:endParaRPr lang="ru-RU" sz="1600" dirty="0">
              <a:solidFill>
                <a:prstClr val="black"/>
              </a:solidFill>
              <a:latin typeface="Georgia" panose="02040502050405020303" pitchFamily="18" charset="0"/>
            </a:endParaRPr>
          </a:p>
          <a:p>
            <a:endParaRPr lang="ru-RU" sz="1600" dirty="0">
              <a:solidFill>
                <a:prstClr val="black"/>
              </a:solidFill>
              <a:latin typeface="Georgia" panose="02040502050405020303" pitchFamily="18" charset="0"/>
            </a:endParaRPr>
          </a:p>
          <a:p>
            <a:pPr marL="285750" indent="-285750">
              <a:buFont typeface="Wingdings" panose="05000000000000000000" pitchFamily="2" charset="2"/>
              <a:buChar char="§"/>
            </a:pPr>
            <a:r>
              <a:rPr lang="ru-RU" sz="1600" b="1" dirty="0" err="1" smtClean="0">
                <a:solidFill>
                  <a:prstClr val="black"/>
                </a:solidFill>
                <a:latin typeface="Georgia" panose="02040502050405020303" pitchFamily="18" charset="0"/>
              </a:rPr>
              <a:t>Энкефалиназа</a:t>
            </a:r>
            <a:r>
              <a:rPr lang="ru-RU" sz="1600" b="1" dirty="0" smtClean="0">
                <a:solidFill>
                  <a:prstClr val="black"/>
                </a:solidFill>
                <a:latin typeface="Georgia" panose="02040502050405020303" pitchFamily="18" charset="0"/>
              </a:rPr>
              <a:t> </a:t>
            </a:r>
            <a:r>
              <a:rPr lang="ru-RU" sz="1600" dirty="0" smtClean="0">
                <a:solidFill>
                  <a:prstClr val="black"/>
                </a:solidFill>
                <a:latin typeface="Georgia" panose="02040502050405020303" pitchFamily="18" charset="0"/>
              </a:rPr>
              <a:t>– фермент, разрушающий </a:t>
            </a:r>
            <a:r>
              <a:rPr lang="ru-RU" sz="1600" dirty="0" err="1" smtClean="0">
                <a:solidFill>
                  <a:prstClr val="black"/>
                </a:solidFill>
                <a:latin typeface="Georgia" panose="02040502050405020303" pitchFamily="18" charset="0"/>
              </a:rPr>
              <a:t>энкефалины</a:t>
            </a:r>
            <a:endParaRPr lang="ru-RU" sz="1600" dirty="0" smtClean="0">
              <a:solidFill>
                <a:prstClr val="black"/>
              </a:solidFill>
              <a:latin typeface="Georgia" panose="02040502050405020303" pitchFamily="18" charset="0"/>
            </a:endParaRPr>
          </a:p>
          <a:p>
            <a:pPr marL="285750" indent="-285750">
              <a:buFont typeface="Wingdings" panose="05000000000000000000" pitchFamily="2" charset="2"/>
              <a:buChar char="§"/>
            </a:pPr>
            <a:endParaRPr lang="ru-RU" sz="1600" dirty="0" smtClean="0">
              <a:solidFill>
                <a:prstClr val="black"/>
              </a:solidFill>
              <a:latin typeface="Georgia" panose="02040502050405020303" pitchFamily="18" charset="0"/>
            </a:endParaRPr>
          </a:p>
          <a:p>
            <a:pPr marL="285750" indent="-285750">
              <a:buFont typeface="Wingdings" panose="05000000000000000000" pitchFamily="2" charset="2"/>
              <a:buChar char="§"/>
            </a:pPr>
            <a:r>
              <a:rPr lang="en-US" sz="1600" b="1" dirty="0" smtClean="0">
                <a:solidFill>
                  <a:prstClr val="black"/>
                </a:solidFill>
                <a:latin typeface="Georgia" panose="02040502050405020303" pitchFamily="18" charset="0"/>
              </a:rPr>
              <a:t>VIP </a:t>
            </a:r>
          </a:p>
          <a:p>
            <a:pPr marL="285750" indent="-285750">
              <a:buFont typeface="Wingdings" panose="05000000000000000000" pitchFamily="2" charset="2"/>
              <a:buChar char="§"/>
            </a:pPr>
            <a:r>
              <a:rPr lang="ru-RU" sz="1600" b="1" dirty="0" smtClean="0">
                <a:solidFill>
                  <a:prstClr val="black"/>
                </a:solidFill>
                <a:latin typeface="Georgia" panose="02040502050405020303" pitchFamily="18" charset="0"/>
              </a:rPr>
              <a:t>Простагландин Е2</a:t>
            </a:r>
            <a:endParaRPr lang="ru-RU" sz="1600" b="1" dirty="0">
              <a:solidFill>
                <a:prstClr val="black"/>
              </a:solidFill>
              <a:latin typeface="Georgia" panose="02040502050405020303" pitchFamily="18" charset="0"/>
            </a:endParaRPr>
          </a:p>
          <a:p>
            <a:pPr marL="285750" indent="-285750">
              <a:buFont typeface="Wingdings" panose="05000000000000000000" pitchFamily="2" charset="2"/>
              <a:buChar char="§"/>
            </a:pPr>
            <a:endParaRPr lang="ru-RU" sz="1600" dirty="0" smtClean="0">
              <a:solidFill>
                <a:prstClr val="black"/>
              </a:solidFill>
              <a:latin typeface="Georgia" panose="02040502050405020303" pitchFamily="18" charset="0"/>
            </a:endParaRPr>
          </a:p>
          <a:p>
            <a:pPr marL="285750" indent="-285750">
              <a:buFont typeface="Wingdings" panose="05000000000000000000" pitchFamily="2" charset="2"/>
              <a:buChar char="§"/>
            </a:pPr>
            <a:r>
              <a:rPr lang="ru-RU" sz="1600" b="1" dirty="0" err="1" smtClean="0">
                <a:solidFill>
                  <a:prstClr val="black"/>
                </a:solidFill>
                <a:latin typeface="Georgia" panose="02040502050405020303" pitchFamily="18" charset="0"/>
              </a:rPr>
              <a:t>цАМФ</a:t>
            </a:r>
            <a:r>
              <a:rPr lang="ru-RU" sz="1600" b="1" dirty="0" smtClean="0">
                <a:solidFill>
                  <a:prstClr val="black"/>
                </a:solidFill>
                <a:latin typeface="Georgia" panose="02040502050405020303" pitchFamily="18" charset="0"/>
              </a:rPr>
              <a:t> (циклический АМФ) </a:t>
            </a:r>
            <a:r>
              <a:rPr lang="ru-RU" sz="1600" dirty="0" smtClean="0">
                <a:solidFill>
                  <a:prstClr val="black"/>
                </a:solidFill>
                <a:latin typeface="Georgia" panose="02040502050405020303" pitchFamily="18" charset="0"/>
              </a:rPr>
              <a:t>– стимулирует секрецию воды и электролитов </a:t>
            </a:r>
            <a:endParaRPr lang="ru-RU" sz="1600" dirty="0">
              <a:solidFill>
                <a:prstClr val="black"/>
              </a:solidFill>
              <a:latin typeface="Georgia" panose="02040502050405020303" pitchFamily="18" charset="0"/>
            </a:endParaRPr>
          </a:p>
        </p:txBody>
      </p:sp>
      <p:cxnSp>
        <p:nvCxnSpPr>
          <p:cNvPr id="6" name="Straight Connector 5"/>
          <p:cNvCxnSpPr/>
          <p:nvPr/>
        </p:nvCxnSpPr>
        <p:spPr>
          <a:xfrm>
            <a:off x="3455997" y="2672745"/>
            <a:ext cx="0" cy="29898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H="1">
            <a:off x="1355311" y="2681027"/>
            <a:ext cx="2100686"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2951941" y="2983504"/>
            <a:ext cx="504056"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3455997" y="2804489"/>
            <a:ext cx="136815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824149" y="2644950"/>
            <a:ext cx="3744416" cy="338554"/>
          </a:xfrm>
          <a:prstGeom prst="rect">
            <a:avLst/>
          </a:prstGeom>
          <a:noFill/>
        </p:spPr>
        <p:txBody>
          <a:bodyPr wrap="square" rtlCol="0">
            <a:spAutoFit/>
          </a:bodyPr>
          <a:lstStyle/>
          <a:p>
            <a:r>
              <a:rPr lang="ru-RU" sz="1600" dirty="0" smtClean="0">
                <a:solidFill>
                  <a:prstClr val="black"/>
                </a:solidFill>
                <a:latin typeface="Georgia" panose="02040502050405020303" pitchFamily="18" charset="0"/>
              </a:rPr>
              <a:t>Увеличивает уровень </a:t>
            </a:r>
            <a:r>
              <a:rPr lang="ru-RU" sz="1600" dirty="0" err="1" smtClean="0">
                <a:solidFill>
                  <a:prstClr val="black"/>
                </a:solidFill>
                <a:latin typeface="Georgia" panose="02040502050405020303" pitchFamily="18" charset="0"/>
              </a:rPr>
              <a:t>цАМФ</a:t>
            </a:r>
            <a:endParaRPr lang="ru-RU" sz="1600" dirty="0">
              <a:solidFill>
                <a:prstClr val="black"/>
              </a:solidFill>
              <a:latin typeface="Georgia" panose="02040502050405020303" pitchFamily="18" charset="0"/>
            </a:endParaRPr>
          </a:p>
        </p:txBody>
      </p:sp>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376"/>
          <a:stretch/>
        </p:blipFill>
        <p:spPr bwMode="auto">
          <a:xfrm>
            <a:off x="1355311" y="3654291"/>
            <a:ext cx="6264697" cy="274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717032"/>
            <a:ext cx="1600200" cy="102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8399" y="674088"/>
            <a:ext cx="8100392" cy="646331"/>
          </a:xfrm>
          <a:prstGeom prst="rect">
            <a:avLst/>
          </a:prstGeom>
          <a:noFill/>
        </p:spPr>
        <p:txBody>
          <a:bodyPr wrap="square" rtlCol="0">
            <a:spAutoFit/>
          </a:bodyPr>
          <a:lstStyle/>
          <a:p>
            <a:pPr algn="ctr"/>
            <a:r>
              <a:rPr lang="ru-RU" b="1" dirty="0" smtClean="0">
                <a:solidFill>
                  <a:srgbClr val="1F497D">
                    <a:lumMod val="60000"/>
                    <a:lumOff val="40000"/>
                  </a:srgbClr>
                </a:solidFill>
                <a:latin typeface="Georgia" panose="02040502050405020303" pitchFamily="18" charset="0"/>
              </a:rPr>
              <a:t>Секреция воды и электролитов в просвет кишечника зависит от уровня </a:t>
            </a:r>
            <a:r>
              <a:rPr lang="ru-RU" b="1" dirty="0" err="1" smtClean="0">
                <a:solidFill>
                  <a:srgbClr val="1F497D">
                    <a:lumMod val="60000"/>
                    <a:lumOff val="40000"/>
                  </a:srgbClr>
                </a:solidFill>
                <a:latin typeface="Georgia" panose="02040502050405020303" pitchFamily="18" charset="0"/>
              </a:rPr>
              <a:t>цАМФ</a:t>
            </a:r>
            <a:r>
              <a:rPr lang="ru-RU" b="1" dirty="0" smtClean="0">
                <a:solidFill>
                  <a:srgbClr val="1F497D">
                    <a:lumMod val="60000"/>
                    <a:lumOff val="40000"/>
                  </a:srgbClr>
                </a:solidFill>
                <a:latin typeface="Georgia" panose="02040502050405020303" pitchFamily="18" charset="0"/>
              </a:rPr>
              <a:t> в </a:t>
            </a:r>
            <a:r>
              <a:rPr lang="ru-RU" b="1" dirty="0" err="1" smtClean="0">
                <a:solidFill>
                  <a:srgbClr val="1F497D">
                    <a:lumMod val="60000"/>
                    <a:lumOff val="40000"/>
                  </a:srgbClr>
                </a:solidFill>
                <a:latin typeface="Georgia" panose="02040502050405020303" pitchFamily="18" charset="0"/>
              </a:rPr>
              <a:t>энтероцитах</a:t>
            </a:r>
            <a:r>
              <a:rPr lang="ru-RU" b="1" dirty="0" smtClean="0">
                <a:solidFill>
                  <a:srgbClr val="1F497D">
                    <a:lumMod val="60000"/>
                    <a:lumOff val="40000"/>
                  </a:srgbClr>
                </a:solidFill>
                <a:latin typeface="Georgia" panose="02040502050405020303" pitchFamily="18" charset="0"/>
              </a:rPr>
              <a:t> и регулируется </a:t>
            </a:r>
            <a:r>
              <a:rPr lang="ru-RU" b="1" dirty="0" err="1" smtClean="0">
                <a:solidFill>
                  <a:srgbClr val="1F497D">
                    <a:lumMod val="60000"/>
                    <a:lumOff val="40000"/>
                  </a:srgbClr>
                </a:solidFill>
                <a:latin typeface="Georgia" panose="02040502050405020303" pitchFamily="18" charset="0"/>
              </a:rPr>
              <a:t>энкефалинами</a:t>
            </a:r>
            <a:endParaRPr lang="ru-RU" b="1" dirty="0">
              <a:solidFill>
                <a:srgbClr val="1F497D">
                  <a:lumMod val="60000"/>
                  <a:lumOff val="40000"/>
                </a:srgbClr>
              </a:solidFill>
              <a:latin typeface="Georgia" panose="02040502050405020303" pitchFamily="18" charset="0"/>
            </a:endParaRPr>
          </a:p>
        </p:txBody>
      </p:sp>
      <p:sp>
        <p:nvSpPr>
          <p:cNvPr id="7" name="Slide Number Placeholder 6"/>
          <p:cNvSpPr>
            <a:spLocks noGrp="1"/>
          </p:cNvSpPr>
          <p:nvPr>
            <p:ph type="sldNum" sz="quarter" idx="12"/>
          </p:nvPr>
        </p:nvSpPr>
        <p:spPr>
          <a:xfrm>
            <a:off x="4499992" y="-23455"/>
            <a:ext cx="1332156" cy="365125"/>
          </a:xfrm>
        </p:spPr>
        <p:txBody>
          <a:bodyPr/>
          <a:lstStyle/>
          <a:p>
            <a:fld id="{A2885E78-1F86-4A3D-9EE1-B0103B1CEF15}" type="slidenum">
              <a:rPr lang="en-US" smtClean="0">
                <a:solidFill>
                  <a:srgbClr val="000000"/>
                </a:solidFill>
              </a:rPr>
              <a:pPr/>
              <a:t>9</a:t>
            </a:fld>
            <a:endParaRPr lang="en-US" dirty="0">
              <a:solidFill>
                <a:srgbClr val="000000"/>
              </a:solidFill>
            </a:endParaRPr>
          </a:p>
        </p:txBody>
      </p:sp>
      <p:sp>
        <p:nvSpPr>
          <p:cNvPr id="14" name="TextBox 13"/>
          <p:cNvSpPr txBox="1"/>
          <p:nvPr/>
        </p:nvSpPr>
        <p:spPr>
          <a:xfrm rot="5400000">
            <a:off x="-1970568" y="2926388"/>
            <a:ext cx="4522934" cy="276999"/>
          </a:xfrm>
          <a:prstGeom prst="rect">
            <a:avLst/>
          </a:prstGeom>
          <a:noFill/>
        </p:spPr>
        <p:txBody>
          <a:bodyPr wrap="square" rtlCol="0">
            <a:spAutoFit/>
          </a:bodyPr>
          <a:lstStyle/>
          <a:p>
            <a:r>
              <a:rPr lang="en-US" sz="1200" dirty="0" smtClean="0">
                <a:solidFill>
                  <a:schemeClr val="bg1"/>
                </a:solidFill>
                <a:latin typeface="Georgia" panose="02040502050405020303" pitchFamily="18" charset="0"/>
              </a:rPr>
              <a:t>RUHID172191 </a:t>
            </a:r>
            <a:r>
              <a:rPr lang="ru-RU" sz="1200" dirty="0" smtClean="0">
                <a:solidFill>
                  <a:schemeClr val="bg1"/>
                </a:solidFill>
                <a:latin typeface="Georgia" panose="02040502050405020303" pitchFamily="18" charset="0"/>
              </a:rPr>
              <a:t>от 30 августа 2017</a:t>
            </a:r>
            <a:endParaRPr lang="ru-RU"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3109980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AUDIO_ID" val="266"/>
  <p:tag name="ARTICULATE_AUDIO_RECORDED" val="1"/>
  <p:tag name="ELAPSEDTIME" val="23.1"/>
</p:tagLst>
</file>

<file path=ppt/tags/tag77.xml><?xml version="1.0" encoding="utf-8"?>
<p:tagLst xmlns:a="http://schemas.openxmlformats.org/drawingml/2006/main" xmlns:r="http://schemas.openxmlformats.org/officeDocument/2006/relationships" xmlns:p="http://schemas.openxmlformats.org/presentationml/2006/main">
  <p:tag name="AUDIO_ID" val="265"/>
  <p:tag name="ARTICULATE_AUDIO_RECORDED" val="1"/>
  <p:tag name="ELAPSEDTIME" val="22"/>
</p:tagLst>
</file>

<file path=ppt/tags/tag78.xml><?xml version="1.0" encoding="utf-8"?>
<p:tagLst xmlns:a="http://schemas.openxmlformats.org/drawingml/2006/main" xmlns:r="http://schemas.openxmlformats.org/officeDocument/2006/relationships" xmlns:p="http://schemas.openxmlformats.org/presentationml/2006/main">
  <p:tag name="AUDIO_ID" val="283"/>
  <p:tag name="ARTICULATE_AUDIO_RECORDED" val="1"/>
  <p:tag name="ELAPSEDTIME" val="31.4"/>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UDIO_ID" val="284"/>
  <p:tag name="ARTICULATE_AUDIO_RECORDED" val="1"/>
  <p:tag name="ELAPSEDTIME" val="70.1"/>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UDIO_ID" val="294"/>
  <p:tag name="ARTICULATE_AUDIO_RECORDED" val="1"/>
  <p:tag name="ELAPSEDTIME" val="19.9"/>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UDIO_ID" val="297"/>
  <p:tag name="ARTICULATE_AUDIO_RECORDED" val="1"/>
  <p:tag name="ELAPSEDTIME" val="29.6"/>
</p:tagLst>
</file>

<file path=ppt/tags/tag82.xml><?xml version="1.0" encoding="utf-8"?>
<p:tagLst xmlns:a="http://schemas.openxmlformats.org/drawingml/2006/main" xmlns:r="http://schemas.openxmlformats.org/officeDocument/2006/relationships" xmlns:p="http://schemas.openxmlformats.org/presentationml/2006/main">
  <p:tag name="AUDIO_ID" val="298"/>
  <p:tag name="ARTICULATE_AUDIO_RECORDED" val="1"/>
  <p:tag name="ELAPSEDTIME" val="18.8"/>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AUDIO_ID" val="300"/>
  <p:tag name="ARTICULATE_AUDIO_RECORDED" val="1"/>
  <p:tag name="ELAPSEDTIME" val="21.5"/>
</p:tagLst>
</file>

<file path=ppt/tags/tag85.xml><?xml version="1.0" encoding="utf-8"?>
<p:tagLst xmlns:a="http://schemas.openxmlformats.org/drawingml/2006/main" xmlns:r="http://schemas.openxmlformats.org/officeDocument/2006/relationships" xmlns:p="http://schemas.openxmlformats.org/presentationml/2006/main">
  <p:tag name="AUDIO_ID" val="302"/>
  <p:tag name="ARTICULATE_AUDIO_RECORDED" val="1"/>
  <p:tag name="ELAPSEDTIME" val="32.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310"/>
  <p:tag name="ARTICULATE_AUDIO_RECORDED" val="1"/>
  <p:tag name="ELAPSEDTIME" val="78.5"/>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8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10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11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12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13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14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PPT Basic_White_v5_prophet_edit">
  <a:themeElements>
    <a:clrScheme name="Abbott Brand 2015">
      <a:dk1>
        <a:srgbClr val="000000"/>
      </a:dk1>
      <a:lt1>
        <a:sysClr val="window" lastClr="FFFFFF"/>
      </a:lt1>
      <a:dk2>
        <a:srgbClr val="004F71"/>
      </a:dk2>
      <a:lt2>
        <a:srgbClr val="D9D9D6"/>
      </a:lt2>
      <a:accent1>
        <a:srgbClr val="E5053A"/>
      </a:accent1>
      <a:accent2>
        <a:srgbClr val="AA0061"/>
      </a:accent2>
      <a:accent3>
        <a:srgbClr val="64CCC9"/>
      </a:accent3>
      <a:accent4>
        <a:srgbClr val="FFD100"/>
      </a:accent4>
      <a:accent5>
        <a:srgbClr val="009CDE"/>
      </a:accent5>
      <a:accent6>
        <a:srgbClr val="009A17"/>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7.xml><?xml version="1.0" encoding="utf-8"?>
<a:theme xmlns:a="http://schemas.openxmlformats.org/drawingml/2006/main" name="5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6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7_Austin">
  <a:themeElements>
    <a:clrScheme name="Custom 1">
      <a:dk1>
        <a:sysClr val="windowText" lastClr="000000"/>
      </a:dk1>
      <a:lt1>
        <a:sysClr val="window" lastClr="FFFFFF"/>
      </a:lt1>
      <a:dk2>
        <a:srgbClr val="3E3D2D"/>
      </a:dk2>
      <a:lt2>
        <a:srgbClr val="CAF278"/>
      </a:lt2>
      <a:accent1>
        <a:srgbClr val="00B05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9606</Words>
  <Application>Microsoft Office PowerPoint</Application>
  <PresentationFormat>Экран (4:3)</PresentationFormat>
  <Paragraphs>1574</Paragraphs>
  <Slides>65</Slides>
  <Notes>45</Notes>
  <HiddenSlides>0</HiddenSlides>
  <MMClips>0</MMClips>
  <ScaleCrop>false</ScaleCrop>
  <HeadingPairs>
    <vt:vector size="6" baseType="variant">
      <vt:variant>
        <vt:lpstr>Тема</vt:lpstr>
      </vt:variant>
      <vt:variant>
        <vt:i4>15</vt:i4>
      </vt:variant>
      <vt:variant>
        <vt:lpstr>Внедренные серверы OLE</vt:lpstr>
      </vt:variant>
      <vt:variant>
        <vt:i4>1</vt:i4>
      </vt:variant>
      <vt:variant>
        <vt:lpstr>Заголовки слайдов</vt:lpstr>
      </vt:variant>
      <vt:variant>
        <vt:i4>65</vt:i4>
      </vt:variant>
    </vt:vector>
  </HeadingPairs>
  <TitlesOfParts>
    <vt:vector size="81" baseType="lpstr">
      <vt:lpstr>Austin</vt:lpstr>
      <vt:lpstr>1_Austin</vt:lpstr>
      <vt:lpstr>2_Austin</vt:lpstr>
      <vt:lpstr>3_Austin</vt:lpstr>
      <vt:lpstr>4_Austin</vt:lpstr>
      <vt:lpstr>PPT Basic_White_v5_prophet_edit</vt:lpstr>
      <vt:lpstr>5_Austin</vt:lpstr>
      <vt:lpstr>6_Austin</vt:lpstr>
      <vt:lpstr>7_Austin</vt:lpstr>
      <vt:lpstr>8_Austin</vt:lpstr>
      <vt:lpstr>10_Austin</vt:lpstr>
      <vt:lpstr>11_Austin</vt:lpstr>
      <vt:lpstr>12_Austin</vt:lpstr>
      <vt:lpstr>13_Austin</vt:lpstr>
      <vt:lpstr>14_Austin</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РАЦЕКАДОТРИЛ (ГИДРАСЕК)  НОРМАЛИЗУЕТ СЕКРЕЦИЮ ПУТЕМ ПОДДЕРЖАНИЯ АКТИВНОСТИ ЭНКЕФАЛИНОВ</vt:lpstr>
      <vt:lpstr>Презентация PowerPoint</vt:lpstr>
      <vt:lpstr>ГИДРАСЕК (рацекадотрил) </vt:lpstr>
      <vt:lpstr>Презентация PowerPoint</vt:lpstr>
      <vt:lpstr>Презентация PowerPoint</vt:lpstr>
      <vt:lpstr>Презентация PowerPoint</vt:lpstr>
      <vt:lpstr>Презентация PowerPoint</vt:lpstr>
      <vt:lpstr>Презентация PowerPoint</vt:lpstr>
      <vt:lpstr>Baumer et al., 1992 </vt:lpstr>
      <vt:lpstr>Презентация PowerPoint</vt:lpstr>
      <vt:lpstr>РАЦЕКАДОТРИЛ ПО СРАВНЕНИЮ С ПЛАЦЕБО ПРИ ЛЕЧЕНИИ ОСТРОЙ ДИАРЕИ У ВЗРОСЛЫХ: Hamza et al., 1999</vt:lpstr>
      <vt:lpstr>Hamza et al., 1999</vt:lpstr>
      <vt:lpstr>Hamza et al., 1999</vt:lpstr>
      <vt:lpstr>ДВОЙНОЕ СЛЕПОЕ, КОНТРОЛИРУЕМОЕ КЛИНИЧЕСКОЕ ИССЛЕДОВАНИЕ ПО СРАВНЕНИЮ РАЦЕКАДОТРИЛА С ЛОПЕРАМИДОМ: Roge et al., 1993</vt:lpstr>
      <vt:lpstr>Roge et al., 1993</vt:lpstr>
      <vt:lpstr>СРАВНЕНИЕ РАЦЕКАДОТРИЛА И ЛОПЕРАМИДА ПРИ ЛЕЧЕНИИ ОСТРОЙ ДИАРЕИ У ВЗРОСЛЫХ: Vetel et al., 1999</vt:lpstr>
      <vt:lpstr> Vetel et al., 1999 </vt:lpstr>
      <vt:lpstr>Vetel et al., 1999 </vt:lpstr>
      <vt:lpstr>МНОГОНАЦИОНАЛЬНОЕ СРАВНЕНИТЕЬНОЕ ИССЛЕДОВАНИЕ  РАЦКАДОТРИЛА И ЛОПЕРАМИДА ПРИ ЛЕЧЕНИИ ОСТРОЙ ВОДЯНИСТОЙ ДИАРЕИ У ВЗРОСЛЫХ: Prado et al., 2002</vt:lpstr>
      <vt:lpstr>Prado et al., 2002</vt:lpstr>
      <vt:lpstr>Prado et al., 2002 </vt:lpstr>
      <vt:lpstr>СРАВНЕНИЕ РАЦЕКАДОТРИЛА И ЛОПЕРАМИДА В ТЕРАПИИ ОСТРОЙ ДИАРЕИ У ВЗРОСЛЫХ: Wang et al., 2005</vt:lpstr>
      <vt:lpstr>Wang et al., 2005</vt:lpstr>
      <vt:lpstr>РЕЦЕКАДОТРИЛ ПО СРАВНЕНИЮ С ЛОПЕРАМИДОМ ПРИ ПРИМЕНЕНИИ У ЛИЦ СТАРШЕГО ВОЗРАСТА С ОСТРОЙ ДИАРЕЕЙ, ПРОЖИВАЮЩИХ В ДОМАХ ПРЕСТАРЕЛЫХ: Gallelli et al., 2010</vt:lpstr>
      <vt:lpstr>Презентация PowerPoint</vt:lpstr>
      <vt:lpstr>                                                      Gallelli et al., 2010</vt:lpstr>
      <vt:lpstr>Презентация PowerPoint</vt:lpstr>
      <vt:lpstr>Презентация PowerPoint</vt:lpstr>
      <vt:lpstr>Vetel et al., International Journal of Clinical Medicine, 2014;5:361-375.  </vt:lpstr>
      <vt:lpstr>Презентация PowerPoint</vt:lpstr>
      <vt:lpstr>ЭФФЕКТИВНОСТЬ РАЦЕКАДОТРИЛА ПРИ СИМПТОМАТИЧЕСКОЙ ТЕРАПИИ ОСТРОЙ ДИАРЕИ У ВЗРОСЛЫХ: СИСТЕМАТИЧЕСКИЙ ОБЗОР И МЕТААНАЛИЗ: Vetel et al. 2014</vt:lpstr>
      <vt:lpstr>ЭФФЕКТИВНОСТЬ РАЦЕКАДОТРИЛА ПРИ СИМПТОМАТИЧЕСКОЙ ТЕРАПИИ ОСТРОЙ ДИАРЕИ У ВЗРОСЛЫХ: СИСТЕМАТИЧЕСКИЙ ОБЗОР И МЕТААНАЛИЗ: Vetel et al. 2014</vt:lpstr>
      <vt:lpstr>ЭФФЕКТИВНОСТЬ РАЦЕКАДОТРИЛА ПРИ СИМПТОМАТИЧЕСКОЙ ТЕРАПИИ ОСТРОЙ ДИАРЕИ У ВЗРОСЛЫХ: СИСТЕМАТИЧЕСКИЙ ОБЗОР И МЕТААНАЛИЗ: Vetel et al. 2014</vt:lpstr>
      <vt:lpstr>Презентация PowerPoint</vt:lpstr>
      <vt:lpstr>Coffin B et al. International Journal of Clinical Medicine 2014;5(7):345-360.  </vt:lpstr>
      <vt:lpstr>Презентация PowerPoint</vt:lpstr>
      <vt:lpstr>РАЦЕКАДОТРИЛ ПРИ ЛЕЧЕНИИ ОСТРОЙ ДИАРЕИ У ВЗРОСЛЫХ: МЕТААНАЛИЗ ИНДИВИДУАЛЬНЫХ ДАННЫХ ПАЦИЕНТОВ: Coffin et al. 2014</vt:lpstr>
      <vt:lpstr>РАЦЕКАДОТРИЛ ПРИ ЛЕЧЕНИИ ОСТРОЙ ДИАРЕИ У ВЗРОСЛЫХ: МЕТААНАЛИЗ ИНДИВИДУАЛЬНЫХ ДАННЫХ ПАЦИЕНТОВ: Coffin et al. 2014</vt:lpstr>
      <vt:lpstr>РАЦЕКАДОТРИЛ ПРИ ЛЕЧЕНИИ ОСТРОЙ ДИАРЕИ У ВЗРОСЛЫХ: МЕТААНАЛИЗ ИНДИВИДУАЛЬНЫХ ДАННЫХ ПАЦИЕНТОВ: Coffin et al. 2014</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Chetkina, Tatiana</dc:creator>
  <cp:lastModifiedBy>Олег</cp:lastModifiedBy>
  <cp:revision>68</cp:revision>
  <dcterms:created xsi:type="dcterms:W3CDTF">2006-08-16T00:00:00Z</dcterms:created>
  <dcterms:modified xsi:type="dcterms:W3CDTF">2018-04-26T06:17:25Z</dcterms:modified>
</cp:coreProperties>
</file>