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431" r:id="rId3"/>
    <p:sldId id="260" r:id="rId4"/>
    <p:sldId id="271" r:id="rId5"/>
    <p:sldId id="358" r:id="rId6"/>
    <p:sldId id="352" r:id="rId7"/>
    <p:sldId id="342" r:id="rId8"/>
    <p:sldId id="361" r:id="rId9"/>
    <p:sldId id="398" r:id="rId10"/>
    <p:sldId id="399" r:id="rId11"/>
    <p:sldId id="273" r:id="rId12"/>
    <p:sldId id="388" r:id="rId13"/>
    <p:sldId id="391" r:id="rId14"/>
    <p:sldId id="432" r:id="rId15"/>
    <p:sldId id="394" r:id="rId16"/>
    <p:sldId id="419" r:id="rId17"/>
    <p:sldId id="420" r:id="rId18"/>
    <p:sldId id="343" r:id="rId19"/>
    <p:sldId id="397" r:id="rId20"/>
    <p:sldId id="337" r:id="rId21"/>
    <p:sldId id="338" r:id="rId22"/>
    <p:sldId id="387" r:id="rId23"/>
    <p:sldId id="375" r:id="rId24"/>
    <p:sldId id="406" r:id="rId25"/>
    <p:sldId id="408" r:id="rId26"/>
    <p:sldId id="376" r:id="rId27"/>
    <p:sldId id="377" r:id="rId28"/>
    <p:sldId id="415" r:id="rId29"/>
    <p:sldId id="425" r:id="rId30"/>
    <p:sldId id="380" r:id="rId31"/>
    <p:sldId id="381" r:id="rId32"/>
    <p:sldId id="404" r:id="rId33"/>
    <p:sldId id="412" r:id="rId34"/>
    <p:sldId id="413" r:id="rId35"/>
    <p:sldId id="414" r:id="rId36"/>
    <p:sldId id="382" r:id="rId37"/>
    <p:sldId id="411" r:id="rId38"/>
    <p:sldId id="418" r:id="rId39"/>
    <p:sldId id="430" r:id="rId40"/>
    <p:sldId id="433" r:id="rId41"/>
    <p:sldId id="434" r:id="rId42"/>
    <p:sldId id="435" r:id="rId43"/>
    <p:sldId id="440" r:id="rId44"/>
    <p:sldId id="44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8000"/>
    <a:srgbClr val="A0E0AB"/>
    <a:srgbClr val="FE7A7D"/>
    <a:srgbClr val="EA5E42"/>
    <a:srgbClr val="1F9EA1"/>
    <a:srgbClr val="FF2F2F"/>
    <a:srgbClr val="FFCC00"/>
    <a:srgbClr val="BC1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8286" autoAdjust="0"/>
  </p:normalViewPr>
  <p:slideViewPr>
    <p:cSldViewPr>
      <p:cViewPr>
        <p:scale>
          <a:sx n="100" d="100"/>
          <a:sy n="100" d="100"/>
        </p:scale>
        <p:origin x="-5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72"/>
    </p:cViewPr>
  </p:sorterViewPr>
  <p:notesViewPr>
    <p:cSldViewPr>
      <p:cViewPr varScale="1">
        <p:scale>
          <a:sx n="55" d="100"/>
          <a:sy n="55" d="100"/>
        </p:scale>
        <p:origin x="-130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581152693556637E-2"/>
          <c:y val="4.0811717491176298E-2"/>
          <c:w val="0.84363565437877897"/>
          <c:h val="0.8574517403203085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СРК-мужчины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solidFill>
                <a:srgbClr val="004F71"/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0.9</c:v>
                </c:pt>
                <c:pt idx="1">
                  <c:v>2.1</c:v>
                </c:pt>
                <c:pt idx="2">
                  <c:v>2.7</c:v>
                </c:pt>
                <c:pt idx="3">
                  <c:v>2.1</c:v>
                </c:pt>
                <c:pt idx="4">
                  <c:v>2</c:v>
                </c:pt>
                <c:pt idx="5">
                  <c:v>1.9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7F-4ADE-9C37-B2E9F55B2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85888"/>
        <c:axId val="37704064"/>
      </c:line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СРК-женщины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5.3</c:v>
                </c:pt>
                <c:pt idx="1">
                  <c:v>7.8</c:v>
                </c:pt>
                <c:pt idx="2">
                  <c:v>7.7</c:v>
                </c:pt>
                <c:pt idx="3">
                  <c:v>6.2</c:v>
                </c:pt>
                <c:pt idx="4">
                  <c:v>4.8</c:v>
                </c:pt>
                <c:pt idx="5">
                  <c:v>3.3</c:v>
                </c:pt>
                <c:pt idx="6">
                  <c:v>2</c:v>
                </c:pt>
                <c:pt idx="7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7F-4ADE-9C37-B2E9F55B2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07136"/>
        <c:axId val="37705600"/>
      </c:lineChart>
      <c:catAx>
        <c:axId val="3768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04064"/>
        <c:crosses val="autoZero"/>
        <c:auto val="1"/>
        <c:lblAlgn val="ctr"/>
        <c:lblOffset val="100"/>
        <c:noMultiLvlLbl val="0"/>
      </c:catAx>
      <c:valAx>
        <c:axId val="37704064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crossAx val="37685888"/>
        <c:crosses val="autoZero"/>
        <c:crossBetween val="between"/>
        <c:majorUnit val="1"/>
      </c:valAx>
      <c:valAx>
        <c:axId val="377056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7707136"/>
        <c:crosses val="max"/>
        <c:crossBetween val="between"/>
      </c:valAx>
      <c:catAx>
        <c:axId val="3770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7056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0161046135694"/>
          <c:y val="0.34130154873067292"/>
          <c:w val="0.27782970043710847"/>
          <c:h val="0.1581628476885769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Уменьшение симптомов СРК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мес.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Боль в животе</c:v>
                </c:pt>
                <c:pt idx="1">
                  <c:v>Метеоризм</c:v>
                </c:pt>
                <c:pt idx="2">
                  <c:v>Нарушения стула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1</c:v>
                </c:pt>
                <c:pt idx="1">
                  <c:v>0.93400000000000005</c:v>
                </c:pt>
                <c:pt idx="2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мес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Боль в животе</c:v>
                </c:pt>
                <c:pt idx="1">
                  <c:v>Метеоризм</c:v>
                </c:pt>
                <c:pt idx="2">
                  <c:v>Нарушения стула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0.17100000000000001</c:v>
                </c:pt>
                <c:pt idx="1">
                  <c:v>0.41399999999999998</c:v>
                </c:pt>
                <c:pt idx="2">
                  <c:v>0.20200000000000001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 мес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Боль в животе</c:v>
                </c:pt>
                <c:pt idx="1">
                  <c:v>Метеоризм</c:v>
                </c:pt>
                <c:pt idx="2">
                  <c:v>Нарушения стула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0.14299999999999999</c:v>
                </c:pt>
                <c:pt idx="1">
                  <c:v>0.28599999999999998</c:v>
                </c:pt>
                <c:pt idx="2">
                  <c:v>0.112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762112"/>
        <c:axId val="116763648"/>
      </c:barChart>
      <c:catAx>
        <c:axId val="116762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763648"/>
        <c:crosses val="autoZero"/>
        <c:auto val="1"/>
        <c:lblAlgn val="ctr"/>
        <c:lblOffset val="100"/>
        <c:noMultiLvlLbl val="0"/>
      </c:catAx>
      <c:valAx>
        <c:axId val="116763648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16762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2799B-58A7-4517-9262-1D1C9FAE4D0F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4592C-FDBB-4F2D-BFB9-83131BC188F2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/>
            <a:t>Интерстициальные клетки Кахаля </a:t>
          </a:r>
          <a:endParaRPr lang="en-US" sz="1800" b="1" dirty="0"/>
        </a:p>
      </dgm:t>
    </dgm:pt>
    <dgm:pt modelId="{EAD67034-0A84-4649-AD20-F97511CCBD30}" type="parTrans" cxnId="{0C3F67DB-DF99-48E1-ADFB-2AAF20B9D521}">
      <dgm:prSet/>
      <dgm:spPr/>
      <dgm:t>
        <a:bodyPr/>
        <a:lstStyle/>
        <a:p>
          <a:endParaRPr lang="en-US"/>
        </a:p>
      </dgm:t>
    </dgm:pt>
    <dgm:pt modelId="{E4C91858-AACD-48FC-9B72-94E018298EA7}" type="sibTrans" cxnId="{0C3F67DB-DF99-48E1-ADFB-2AAF20B9D521}">
      <dgm:prSet/>
      <dgm:spPr/>
      <dgm:t>
        <a:bodyPr/>
        <a:lstStyle/>
        <a:p>
          <a:endParaRPr lang="en-US"/>
        </a:p>
      </dgm:t>
    </dgm:pt>
    <dgm:pt modelId="{C82D0EA4-741F-4DB3-93A5-9CEF60EDB958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/>
            <a:t>Собственная активность гладких мышц</a:t>
          </a:r>
          <a:endParaRPr lang="en-US" sz="1800" b="1" dirty="0"/>
        </a:p>
      </dgm:t>
    </dgm:pt>
    <dgm:pt modelId="{A70638BE-797C-4AA5-A00B-EB795F2C5E1B}" type="parTrans" cxnId="{3FBD0B04-C20C-4F3F-9C2C-2EE87113FA39}">
      <dgm:prSet/>
      <dgm:spPr/>
      <dgm:t>
        <a:bodyPr/>
        <a:lstStyle/>
        <a:p>
          <a:endParaRPr lang="en-US"/>
        </a:p>
      </dgm:t>
    </dgm:pt>
    <dgm:pt modelId="{C5237BF3-9987-41B5-9B5C-F7A4A404E610}" type="sibTrans" cxnId="{3FBD0B04-C20C-4F3F-9C2C-2EE87113FA39}">
      <dgm:prSet/>
      <dgm:spPr/>
      <dgm:t>
        <a:bodyPr/>
        <a:lstStyle/>
        <a:p>
          <a:endParaRPr lang="en-US"/>
        </a:p>
      </dgm:t>
    </dgm:pt>
    <dgm:pt modelId="{51FFA2D0-C96F-4028-A782-3C91DA97058D}">
      <dgm:prSet phldrT="[Text]"/>
      <dgm:spPr>
        <a:solidFill>
          <a:srgbClr val="FFC1C2"/>
        </a:solidFill>
      </dgm:spPr>
      <dgm:t>
        <a:bodyPr/>
        <a:lstStyle/>
        <a:p>
          <a:r>
            <a:rPr lang="ru-RU" b="1" dirty="0"/>
            <a:t>Нервный</a:t>
          </a:r>
          <a:endParaRPr lang="en-US" b="1" dirty="0"/>
        </a:p>
      </dgm:t>
    </dgm:pt>
    <dgm:pt modelId="{D1ECB10F-73F9-4A52-8BEA-2E85C2BF32BF}" type="parTrans" cxnId="{33D4A88B-32EE-4012-83B6-F3D9DA8305E5}">
      <dgm:prSet/>
      <dgm:spPr/>
      <dgm:t>
        <a:bodyPr/>
        <a:lstStyle/>
        <a:p>
          <a:endParaRPr lang="en-US"/>
        </a:p>
      </dgm:t>
    </dgm:pt>
    <dgm:pt modelId="{D7CAFC18-77C5-4775-9AD0-75C9A8C8C0D7}" type="sibTrans" cxnId="{33D4A88B-32EE-4012-83B6-F3D9DA8305E5}">
      <dgm:prSet/>
      <dgm:spPr/>
      <dgm:t>
        <a:bodyPr/>
        <a:lstStyle/>
        <a:p>
          <a:endParaRPr lang="en-US"/>
        </a:p>
      </dgm:t>
    </dgm:pt>
    <dgm:pt modelId="{A664C731-0C52-43A9-8C27-F37FFA9DCF27}">
      <dgm:prSet phldrT="[Text]" custT="1"/>
      <dgm:spPr>
        <a:solidFill>
          <a:srgbClr val="FFD9DA">
            <a:alpha val="89804"/>
          </a:srgbClr>
        </a:solidFill>
      </dgm:spPr>
      <dgm:t>
        <a:bodyPr/>
        <a:lstStyle/>
        <a:p>
          <a:r>
            <a:rPr lang="ru-RU" sz="1800" b="1" dirty="0"/>
            <a:t>Энтеральная нервная система</a:t>
          </a:r>
          <a:endParaRPr lang="en-US" sz="1800" b="1" dirty="0"/>
        </a:p>
      </dgm:t>
    </dgm:pt>
    <dgm:pt modelId="{C20FD921-8289-401E-B01E-03B8FA536A85}" type="parTrans" cxnId="{4758AD73-95E5-4868-8BB1-B10DCC4C6DFB}">
      <dgm:prSet/>
      <dgm:spPr/>
      <dgm:t>
        <a:bodyPr/>
        <a:lstStyle/>
        <a:p>
          <a:endParaRPr lang="en-US"/>
        </a:p>
      </dgm:t>
    </dgm:pt>
    <dgm:pt modelId="{DB6AC12F-82E2-462D-804F-C5B11924FC14}" type="sibTrans" cxnId="{4758AD73-95E5-4868-8BB1-B10DCC4C6DFB}">
      <dgm:prSet/>
      <dgm:spPr/>
      <dgm:t>
        <a:bodyPr/>
        <a:lstStyle/>
        <a:p>
          <a:endParaRPr lang="en-US"/>
        </a:p>
      </dgm:t>
    </dgm:pt>
    <dgm:pt modelId="{A8EEA812-BAF0-4A00-8DB0-E5C3C87F90FD}">
      <dgm:prSet phldrT="[Text]"/>
      <dgm:spPr>
        <a:solidFill>
          <a:srgbClr val="FFD9DA">
            <a:alpha val="90000"/>
          </a:srgbClr>
        </a:solidFill>
      </dgm:spPr>
      <dgm:t>
        <a:bodyPr/>
        <a:lstStyle/>
        <a:p>
          <a:r>
            <a:rPr lang="ru-RU" b="1" dirty="0"/>
            <a:t>Внешняя парасимпатическая и симпатическая нервная система</a:t>
          </a:r>
          <a:endParaRPr lang="en-US" b="1" dirty="0"/>
        </a:p>
      </dgm:t>
    </dgm:pt>
    <dgm:pt modelId="{ED705680-AAB5-4705-949F-0EBEA414B41D}" type="parTrans" cxnId="{905A3F6A-42DD-4056-AFD5-C0FBE1B6EB2F}">
      <dgm:prSet/>
      <dgm:spPr/>
      <dgm:t>
        <a:bodyPr/>
        <a:lstStyle/>
        <a:p>
          <a:endParaRPr lang="en-US"/>
        </a:p>
      </dgm:t>
    </dgm:pt>
    <dgm:pt modelId="{815A12C7-B196-4B1E-BD9F-856A7F137D15}" type="sibTrans" cxnId="{905A3F6A-42DD-4056-AFD5-C0FBE1B6EB2F}">
      <dgm:prSet/>
      <dgm:spPr/>
      <dgm:t>
        <a:bodyPr/>
        <a:lstStyle/>
        <a:p>
          <a:endParaRPr lang="en-US"/>
        </a:p>
      </dgm:t>
    </dgm:pt>
    <dgm:pt modelId="{81A3F1F5-0217-4ABA-8B4F-77AD37FAE21C}">
      <dgm:prSet phldrT="[Text]"/>
      <dgm:spPr/>
      <dgm:t>
        <a:bodyPr/>
        <a:lstStyle/>
        <a:p>
          <a:r>
            <a:rPr lang="ru-RU" b="1" dirty="0"/>
            <a:t>Миогенный</a:t>
          </a:r>
          <a:endParaRPr lang="en-US" b="1" dirty="0"/>
        </a:p>
      </dgm:t>
    </dgm:pt>
    <dgm:pt modelId="{D51B9179-6D5C-4FF1-9AFE-E13E86F5A534}" type="parTrans" cxnId="{81C524F1-B5E9-420A-B5BE-62004AC60EF7}">
      <dgm:prSet/>
      <dgm:spPr/>
      <dgm:t>
        <a:bodyPr/>
        <a:lstStyle/>
        <a:p>
          <a:endParaRPr lang="en-US"/>
        </a:p>
      </dgm:t>
    </dgm:pt>
    <dgm:pt modelId="{A7F5A0A7-21AF-48A0-89D9-351BF4E5AAD0}" type="sibTrans" cxnId="{81C524F1-B5E9-420A-B5BE-62004AC60EF7}">
      <dgm:prSet/>
      <dgm:spPr/>
      <dgm:t>
        <a:bodyPr/>
        <a:lstStyle/>
        <a:p>
          <a:endParaRPr lang="en-US"/>
        </a:p>
      </dgm:t>
    </dgm:pt>
    <dgm:pt modelId="{0A26B0EF-47EE-4C90-B96C-263C2939F6F8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/>
            <a:t>Гуморальный</a:t>
          </a:r>
          <a:endParaRPr lang="en-US" b="1" dirty="0"/>
        </a:p>
      </dgm:t>
    </dgm:pt>
    <dgm:pt modelId="{079A9B1B-C57C-4069-A184-78EA78CE59BB}" type="parTrans" cxnId="{0D1EA209-C4A5-4AC3-A829-01B0980E743D}">
      <dgm:prSet/>
      <dgm:spPr/>
      <dgm:t>
        <a:bodyPr/>
        <a:lstStyle/>
        <a:p>
          <a:endParaRPr lang="en-US"/>
        </a:p>
      </dgm:t>
    </dgm:pt>
    <dgm:pt modelId="{BDD05443-BA80-41D0-A63A-C956A45AC6BB}" type="sibTrans" cxnId="{0D1EA209-C4A5-4AC3-A829-01B0980E743D}">
      <dgm:prSet/>
      <dgm:spPr/>
      <dgm:t>
        <a:bodyPr/>
        <a:lstStyle/>
        <a:p>
          <a:endParaRPr lang="en-US"/>
        </a:p>
      </dgm:t>
    </dgm:pt>
    <dgm:pt modelId="{B274B6FD-C98B-486C-86C8-1DE1C5D04D47}" type="pres">
      <dgm:prSet presAssocID="{D902799B-58A7-4517-9262-1D1C9FAE4D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B44D2C-23EB-49C1-8D6D-A084E8579FC7}" type="pres">
      <dgm:prSet presAssocID="{0A26B0EF-47EE-4C90-B96C-263C2939F6F8}" presName="root" presStyleCnt="0"/>
      <dgm:spPr/>
    </dgm:pt>
    <dgm:pt modelId="{FDC1B83B-3653-4348-A949-377C81E507DC}" type="pres">
      <dgm:prSet presAssocID="{0A26B0EF-47EE-4C90-B96C-263C2939F6F8}" presName="rootComposite" presStyleCnt="0"/>
      <dgm:spPr/>
    </dgm:pt>
    <dgm:pt modelId="{F8977DA8-5323-48CE-BE27-4C184D0A43EC}" type="pres">
      <dgm:prSet presAssocID="{0A26B0EF-47EE-4C90-B96C-263C2939F6F8}" presName="rootText" presStyleLbl="node1" presStyleIdx="0" presStyleCnt="3" custLinFactX="100000" custLinFactNeighborX="154911" custLinFactNeighborY="-25865"/>
      <dgm:spPr/>
      <dgm:t>
        <a:bodyPr/>
        <a:lstStyle/>
        <a:p>
          <a:endParaRPr lang="ru-RU"/>
        </a:p>
      </dgm:t>
    </dgm:pt>
    <dgm:pt modelId="{90FD9964-3DD2-44F9-BBEF-989E3F2CCDB9}" type="pres">
      <dgm:prSet presAssocID="{0A26B0EF-47EE-4C90-B96C-263C2939F6F8}" presName="rootConnector" presStyleLbl="node1" presStyleIdx="0" presStyleCnt="3"/>
      <dgm:spPr/>
      <dgm:t>
        <a:bodyPr/>
        <a:lstStyle/>
        <a:p>
          <a:endParaRPr lang="ru-RU"/>
        </a:p>
      </dgm:t>
    </dgm:pt>
    <dgm:pt modelId="{2F59E6F4-C752-4022-A7CB-657EB226EB6F}" type="pres">
      <dgm:prSet presAssocID="{0A26B0EF-47EE-4C90-B96C-263C2939F6F8}" presName="childShape" presStyleCnt="0"/>
      <dgm:spPr/>
    </dgm:pt>
    <dgm:pt modelId="{563799C2-4DA8-412F-BFC9-C567D25530C2}" type="pres">
      <dgm:prSet presAssocID="{81A3F1F5-0217-4ABA-8B4F-77AD37FAE21C}" presName="root" presStyleCnt="0"/>
      <dgm:spPr/>
    </dgm:pt>
    <dgm:pt modelId="{1C52CB8C-7EE2-4B92-95D2-A482ED269D2A}" type="pres">
      <dgm:prSet presAssocID="{81A3F1F5-0217-4ABA-8B4F-77AD37FAE21C}" presName="rootComposite" presStyleCnt="0"/>
      <dgm:spPr/>
    </dgm:pt>
    <dgm:pt modelId="{98573D58-7106-4398-A742-F223D08F3A88}" type="pres">
      <dgm:prSet presAssocID="{81A3F1F5-0217-4ABA-8B4F-77AD37FAE21C}" presName="rootText" presStyleLbl="node1" presStyleIdx="1" presStyleCnt="3" custLinFactX="-17432" custLinFactNeighborX="-100000" custLinFactNeighborY="-25865"/>
      <dgm:spPr/>
      <dgm:t>
        <a:bodyPr/>
        <a:lstStyle/>
        <a:p>
          <a:endParaRPr lang="ru-RU"/>
        </a:p>
      </dgm:t>
    </dgm:pt>
    <dgm:pt modelId="{945E4D12-F34D-4FEE-B4F1-7F34DE963ADC}" type="pres">
      <dgm:prSet presAssocID="{81A3F1F5-0217-4ABA-8B4F-77AD37FAE21C}" presName="rootConnector" presStyleLbl="node1" presStyleIdx="1" presStyleCnt="3"/>
      <dgm:spPr/>
      <dgm:t>
        <a:bodyPr/>
        <a:lstStyle/>
        <a:p>
          <a:endParaRPr lang="ru-RU"/>
        </a:p>
      </dgm:t>
    </dgm:pt>
    <dgm:pt modelId="{0E80D2FB-2A69-4E6B-AD63-C6EBF675A13D}" type="pres">
      <dgm:prSet presAssocID="{81A3F1F5-0217-4ABA-8B4F-77AD37FAE21C}" presName="childShape" presStyleCnt="0"/>
      <dgm:spPr/>
    </dgm:pt>
    <dgm:pt modelId="{3B8A783B-6670-44C6-9F28-FCE7242E8AFC}" type="pres">
      <dgm:prSet presAssocID="{EAD67034-0A84-4649-AD20-F97511CCBD3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E966A8C-DC27-4B69-B454-4E4351C10BF4}" type="pres">
      <dgm:prSet presAssocID="{37E4592C-FDBB-4F2D-BFB9-83131BC188F2}" presName="childText" presStyleLbl="bgAcc1" presStyleIdx="0" presStyleCnt="4" custScaleX="130810" custLinFactX="-48007" custLinFactNeighborX="-100000" custLinFactNeighborY="-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6C985-529F-44EF-9D50-073F5D77AD18}" type="pres">
      <dgm:prSet presAssocID="{A70638BE-797C-4AA5-A00B-EB795F2C5E1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1D9FD05-A68D-4704-ACC3-CA5596794620}" type="pres">
      <dgm:prSet presAssocID="{C82D0EA4-741F-4DB3-93A5-9CEF60EDB958}" presName="childText" presStyleLbl="bgAcc1" presStyleIdx="1" presStyleCnt="4" custScaleX="127868" custLinFactX="-48007" custLinFactNeighborX="-100000" custLinFactNeighborY="-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8CBC6-5DBA-4C6C-A8A1-348FBF05E9C3}" type="pres">
      <dgm:prSet presAssocID="{51FFA2D0-C96F-4028-A782-3C91DA97058D}" presName="root" presStyleCnt="0"/>
      <dgm:spPr/>
    </dgm:pt>
    <dgm:pt modelId="{BF21EE8B-E969-4BDB-AE45-5A4F0F06E060}" type="pres">
      <dgm:prSet presAssocID="{51FFA2D0-C96F-4028-A782-3C91DA97058D}" presName="rootComposite" presStyleCnt="0"/>
      <dgm:spPr/>
    </dgm:pt>
    <dgm:pt modelId="{E9484B30-DF54-457C-8BC0-2F00C4A0F2F5}" type="pres">
      <dgm:prSet presAssocID="{51FFA2D0-C96F-4028-A782-3C91DA97058D}" presName="rootText" presStyleLbl="node1" presStyleIdx="2" presStyleCnt="3" custLinFactX="-24203" custLinFactNeighborX="-100000" custLinFactNeighborY="-25454"/>
      <dgm:spPr/>
      <dgm:t>
        <a:bodyPr/>
        <a:lstStyle/>
        <a:p>
          <a:endParaRPr lang="ru-RU"/>
        </a:p>
      </dgm:t>
    </dgm:pt>
    <dgm:pt modelId="{BAC47903-37F2-4B0E-9D5D-768897BC83CF}" type="pres">
      <dgm:prSet presAssocID="{51FFA2D0-C96F-4028-A782-3C91DA97058D}" presName="rootConnector" presStyleLbl="node1" presStyleIdx="2" presStyleCnt="3"/>
      <dgm:spPr/>
      <dgm:t>
        <a:bodyPr/>
        <a:lstStyle/>
        <a:p>
          <a:endParaRPr lang="ru-RU"/>
        </a:p>
      </dgm:t>
    </dgm:pt>
    <dgm:pt modelId="{146E6CA5-8964-487F-B130-6E5C810B411A}" type="pres">
      <dgm:prSet presAssocID="{51FFA2D0-C96F-4028-A782-3C91DA97058D}" presName="childShape" presStyleCnt="0"/>
      <dgm:spPr/>
    </dgm:pt>
    <dgm:pt modelId="{C13A666D-9155-4B89-B3E8-1D3723A5A351}" type="pres">
      <dgm:prSet presAssocID="{C20FD921-8289-401E-B01E-03B8FA536A8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4D1410C4-285F-4B9D-8EC5-BCF7A8759E62}" type="pres">
      <dgm:prSet presAssocID="{A664C731-0C52-43A9-8C27-F37FFA9DCF27}" presName="childText" presStyleLbl="bgAcc1" presStyleIdx="2" presStyleCnt="4" custLinFactX="-47290" custLinFactNeighborX="-100000" custLinFactNeighborY="-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F11A9-7D64-4E57-A41E-421C54A8C7C0}" type="pres">
      <dgm:prSet presAssocID="{ED705680-AAB5-4705-949F-0EBEA414B41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66023EA-3527-4719-BB5C-7F5AA7F49D6B}" type="pres">
      <dgm:prSet presAssocID="{A8EEA812-BAF0-4A00-8DB0-E5C3C87F90FD}" presName="childText" presStyleLbl="bgAcc1" presStyleIdx="3" presStyleCnt="4" custLinFactX="-42533" custLinFactNeighborX="-100000" custLinFactNeighborY="-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1995C-5503-4E7E-B356-43733ECE7D90}" type="presOf" srcId="{37E4592C-FDBB-4F2D-BFB9-83131BC188F2}" destId="{0E966A8C-DC27-4B69-B454-4E4351C10BF4}" srcOrd="0" destOrd="0" presId="urn:microsoft.com/office/officeart/2005/8/layout/hierarchy3"/>
    <dgm:cxn modelId="{0D1EA209-C4A5-4AC3-A829-01B0980E743D}" srcId="{D902799B-58A7-4517-9262-1D1C9FAE4D0F}" destId="{0A26B0EF-47EE-4C90-B96C-263C2939F6F8}" srcOrd="0" destOrd="0" parTransId="{079A9B1B-C57C-4069-A184-78EA78CE59BB}" sibTransId="{BDD05443-BA80-41D0-A63A-C956A45AC6BB}"/>
    <dgm:cxn modelId="{905A3F6A-42DD-4056-AFD5-C0FBE1B6EB2F}" srcId="{51FFA2D0-C96F-4028-A782-3C91DA97058D}" destId="{A8EEA812-BAF0-4A00-8DB0-E5C3C87F90FD}" srcOrd="1" destOrd="0" parTransId="{ED705680-AAB5-4705-949F-0EBEA414B41D}" sibTransId="{815A12C7-B196-4B1E-BD9F-856A7F137D15}"/>
    <dgm:cxn modelId="{AA3BD763-377F-46FC-8C6E-8E88B2EABAF1}" type="presOf" srcId="{81A3F1F5-0217-4ABA-8B4F-77AD37FAE21C}" destId="{945E4D12-F34D-4FEE-B4F1-7F34DE963ADC}" srcOrd="1" destOrd="0" presId="urn:microsoft.com/office/officeart/2005/8/layout/hierarchy3"/>
    <dgm:cxn modelId="{A5D62C58-7C99-4D7B-B199-CB488C511DAD}" type="presOf" srcId="{C82D0EA4-741F-4DB3-93A5-9CEF60EDB958}" destId="{11D9FD05-A68D-4704-ACC3-CA5596794620}" srcOrd="0" destOrd="0" presId="urn:microsoft.com/office/officeart/2005/8/layout/hierarchy3"/>
    <dgm:cxn modelId="{FC51A159-0B57-437B-8A4F-A0F8A8762655}" type="presOf" srcId="{D902799B-58A7-4517-9262-1D1C9FAE4D0F}" destId="{B274B6FD-C98B-486C-86C8-1DE1C5D04D47}" srcOrd="0" destOrd="0" presId="urn:microsoft.com/office/officeart/2005/8/layout/hierarchy3"/>
    <dgm:cxn modelId="{81C524F1-B5E9-420A-B5BE-62004AC60EF7}" srcId="{D902799B-58A7-4517-9262-1D1C9FAE4D0F}" destId="{81A3F1F5-0217-4ABA-8B4F-77AD37FAE21C}" srcOrd="1" destOrd="0" parTransId="{D51B9179-6D5C-4FF1-9AFE-E13E86F5A534}" sibTransId="{A7F5A0A7-21AF-48A0-89D9-351BF4E5AAD0}"/>
    <dgm:cxn modelId="{7B4C39CC-35E3-4AEE-A35D-6949E9B20CBD}" type="presOf" srcId="{A8EEA812-BAF0-4A00-8DB0-E5C3C87F90FD}" destId="{B66023EA-3527-4719-BB5C-7F5AA7F49D6B}" srcOrd="0" destOrd="0" presId="urn:microsoft.com/office/officeart/2005/8/layout/hierarchy3"/>
    <dgm:cxn modelId="{2F6EA341-A5F0-479D-BEB3-91815BE1DAB1}" type="presOf" srcId="{0A26B0EF-47EE-4C90-B96C-263C2939F6F8}" destId="{F8977DA8-5323-48CE-BE27-4C184D0A43EC}" srcOrd="0" destOrd="0" presId="urn:microsoft.com/office/officeart/2005/8/layout/hierarchy3"/>
    <dgm:cxn modelId="{3FBD0B04-C20C-4F3F-9C2C-2EE87113FA39}" srcId="{81A3F1F5-0217-4ABA-8B4F-77AD37FAE21C}" destId="{C82D0EA4-741F-4DB3-93A5-9CEF60EDB958}" srcOrd="1" destOrd="0" parTransId="{A70638BE-797C-4AA5-A00B-EB795F2C5E1B}" sibTransId="{C5237BF3-9987-41B5-9B5C-F7A4A404E610}"/>
    <dgm:cxn modelId="{3AEAC069-8ABD-4249-B289-76AF901C4F07}" type="presOf" srcId="{51FFA2D0-C96F-4028-A782-3C91DA97058D}" destId="{E9484B30-DF54-457C-8BC0-2F00C4A0F2F5}" srcOrd="0" destOrd="0" presId="urn:microsoft.com/office/officeart/2005/8/layout/hierarchy3"/>
    <dgm:cxn modelId="{87AE2EEF-513E-4622-9C64-2A20E284BE1C}" type="presOf" srcId="{0A26B0EF-47EE-4C90-B96C-263C2939F6F8}" destId="{90FD9964-3DD2-44F9-BBEF-989E3F2CCDB9}" srcOrd="1" destOrd="0" presId="urn:microsoft.com/office/officeart/2005/8/layout/hierarchy3"/>
    <dgm:cxn modelId="{B6FB6E5D-D34E-482D-A974-153080C94B33}" type="presOf" srcId="{ED705680-AAB5-4705-949F-0EBEA414B41D}" destId="{07DF11A9-7D64-4E57-A41E-421C54A8C7C0}" srcOrd="0" destOrd="0" presId="urn:microsoft.com/office/officeart/2005/8/layout/hierarchy3"/>
    <dgm:cxn modelId="{AB6CE6D7-2892-4781-B89A-2CF2C4F1ED90}" type="presOf" srcId="{51FFA2D0-C96F-4028-A782-3C91DA97058D}" destId="{BAC47903-37F2-4B0E-9D5D-768897BC83CF}" srcOrd="1" destOrd="0" presId="urn:microsoft.com/office/officeart/2005/8/layout/hierarchy3"/>
    <dgm:cxn modelId="{4758AD73-95E5-4868-8BB1-B10DCC4C6DFB}" srcId="{51FFA2D0-C96F-4028-A782-3C91DA97058D}" destId="{A664C731-0C52-43A9-8C27-F37FFA9DCF27}" srcOrd="0" destOrd="0" parTransId="{C20FD921-8289-401E-B01E-03B8FA536A85}" sibTransId="{DB6AC12F-82E2-462D-804F-C5B11924FC14}"/>
    <dgm:cxn modelId="{33D4A88B-32EE-4012-83B6-F3D9DA8305E5}" srcId="{D902799B-58A7-4517-9262-1D1C9FAE4D0F}" destId="{51FFA2D0-C96F-4028-A782-3C91DA97058D}" srcOrd="2" destOrd="0" parTransId="{D1ECB10F-73F9-4A52-8BEA-2E85C2BF32BF}" sibTransId="{D7CAFC18-77C5-4775-9AD0-75C9A8C8C0D7}"/>
    <dgm:cxn modelId="{B39C0F35-6799-494F-B3EF-17FA0F32AD4B}" type="presOf" srcId="{A70638BE-797C-4AA5-A00B-EB795F2C5E1B}" destId="{9146C985-529F-44EF-9D50-073F5D77AD18}" srcOrd="0" destOrd="0" presId="urn:microsoft.com/office/officeart/2005/8/layout/hierarchy3"/>
    <dgm:cxn modelId="{C6A55DC8-E19C-4ACD-8662-5E067F1D34B2}" type="presOf" srcId="{EAD67034-0A84-4649-AD20-F97511CCBD30}" destId="{3B8A783B-6670-44C6-9F28-FCE7242E8AFC}" srcOrd="0" destOrd="0" presId="urn:microsoft.com/office/officeart/2005/8/layout/hierarchy3"/>
    <dgm:cxn modelId="{AF532B4A-D4F3-4CEB-8C94-71D50460CDFD}" type="presOf" srcId="{81A3F1F5-0217-4ABA-8B4F-77AD37FAE21C}" destId="{98573D58-7106-4398-A742-F223D08F3A88}" srcOrd="0" destOrd="0" presId="urn:microsoft.com/office/officeart/2005/8/layout/hierarchy3"/>
    <dgm:cxn modelId="{FD4FFE94-757E-47CD-A701-D0A97CF1F35A}" type="presOf" srcId="{C20FD921-8289-401E-B01E-03B8FA536A85}" destId="{C13A666D-9155-4B89-B3E8-1D3723A5A351}" srcOrd="0" destOrd="0" presId="urn:microsoft.com/office/officeart/2005/8/layout/hierarchy3"/>
    <dgm:cxn modelId="{0C3F67DB-DF99-48E1-ADFB-2AAF20B9D521}" srcId="{81A3F1F5-0217-4ABA-8B4F-77AD37FAE21C}" destId="{37E4592C-FDBB-4F2D-BFB9-83131BC188F2}" srcOrd="0" destOrd="0" parTransId="{EAD67034-0A84-4649-AD20-F97511CCBD30}" sibTransId="{E4C91858-AACD-48FC-9B72-94E018298EA7}"/>
    <dgm:cxn modelId="{2C9252E8-5CD6-4918-A614-43142DD414C4}" type="presOf" srcId="{A664C731-0C52-43A9-8C27-F37FFA9DCF27}" destId="{4D1410C4-285F-4B9D-8EC5-BCF7A8759E62}" srcOrd="0" destOrd="0" presId="urn:microsoft.com/office/officeart/2005/8/layout/hierarchy3"/>
    <dgm:cxn modelId="{E60C0626-12B1-4A72-A330-DAEDC64D3446}" type="presParOf" srcId="{B274B6FD-C98B-486C-86C8-1DE1C5D04D47}" destId="{C2B44D2C-23EB-49C1-8D6D-A084E8579FC7}" srcOrd="0" destOrd="0" presId="urn:microsoft.com/office/officeart/2005/8/layout/hierarchy3"/>
    <dgm:cxn modelId="{FE82FCA5-BEFC-4E24-AD57-A5826EC9B357}" type="presParOf" srcId="{C2B44D2C-23EB-49C1-8D6D-A084E8579FC7}" destId="{FDC1B83B-3653-4348-A949-377C81E507DC}" srcOrd="0" destOrd="0" presId="urn:microsoft.com/office/officeart/2005/8/layout/hierarchy3"/>
    <dgm:cxn modelId="{179AAC31-6DEE-408D-A0C4-92A0D08F5134}" type="presParOf" srcId="{FDC1B83B-3653-4348-A949-377C81E507DC}" destId="{F8977DA8-5323-48CE-BE27-4C184D0A43EC}" srcOrd="0" destOrd="0" presId="urn:microsoft.com/office/officeart/2005/8/layout/hierarchy3"/>
    <dgm:cxn modelId="{9237130D-6FE6-4B0F-92AE-CB53367065F4}" type="presParOf" srcId="{FDC1B83B-3653-4348-A949-377C81E507DC}" destId="{90FD9964-3DD2-44F9-BBEF-989E3F2CCDB9}" srcOrd="1" destOrd="0" presId="urn:microsoft.com/office/officeart/2005/8/layout/hierarchy3"/>
    <dgm:cxn modelId="{222D0A7E-BFE8-4D8D-A5C4-E271F2FF7CED}" type="presParOf" srcId="{C2B44D2C-23EB-49C1-8D6D-A084E8579FC7}" destId="{2F59E6F4-C752-4022-A7CB-657EB226EB6F}" srcOrd="1" destOrd="0" presId="urn:microsoft.com/office/officeart/2005/8/layout/hierarchy3"/>
    <dgm:cxn modelId="{5B61EA1F-DABF-4DC1-A191-8792C7DE6D2C}" type="presParOf" srcId="{B274B6FD-C98B-486C-86C8-1DE1C5D04D47}" destId="{563799C2-4DA8-412F-BFC9-C567D25530C2}" srcOrd="1" destOrd="0" presId="urn:microsoft.com/office/officeart/2005/8/layout/hierarchy3"/>
    <dgm:cxn modelId="{FD6AC9A9-A9AB-46B5-953A-3855BA010C1C}" type="presParOf" srcId="{563799C2-4DA8-412F-BFC9-C567D25530C2}" destId="{1C52CB8C-7EE2-4B92-95D2-A482ED269D2A}" srcOrd="0" destOrd="0" presId="urn:microsoft.com/office/officeart/2005/8/layout/hierarchy3"/>
    <dgm:cxn modelId="{BDD4C1FE-D019-46F1-824B-44C29708D062}" type="presParOf" srcId="{1C52CB8C-7EE2-4B92-95D2-A482ED269D2A}" destId="{98573D58-7106-4398-A742-F223D08F3A88}" srcOrd="0" destOrd="0" presId="urn:microsoft.com/office/officeart/2005/8/layout/hierarchy3"/>
    <dgm:cxn modelId="{8CDE5B72-34C5-416D-98AC-AD9B9CF66AC3}" type="presParOf" srcId="{1C52CB8C-7EE2-4B92-95D2-A482ED269D2A}" destId="{945E4D12-F34D-4FEE-B4F1-7F34DE963ADC}" srcOrd="1" destOrd="0" presId="urn:microsoft.com/office/officeart/2005/8/layout/hierarchy3"/>
    <dgm:cxn modelId="{CB404838-1701-4762-B46F-44372DA9A60B}" type="presParOf" srcId="{563799C2-4DA8-412F-BFC9-C567D25530C2}" destId="{0E80D2FB-2A69-4E6B-AD63-C6EBF675A13D}" srcOrd="1" destOrd="0" presId="urn:microsoft.com/office/officeart/2005/8/layout/hierarchy3"/>
    <dgm:cxn modelId="{4B9CA92F-5836-4662-B8FC-2252DE971A1D}" type="presParOf" srcId="{0E80D2FB-2A69-4E6B-AD63-C6EBF675A13D}" destId="{3B8A783B-6670-44C6-9F28-FCE7242E8AFC}" srcOrd="0" destOrd="0" presId="urn:microsoft.com/office/officeart/2005/8/layout/hierarchy3"/>
    <dgm:cxn modelId="{A72DCAF1-6CD7-4F53-AD45-7B8A001396C7}" type="presParOf" srcId="{0E80D2FB-2A69-4E6B-AD63-C6EBF675A13D}" destId="{0E966A8C-DC27-4B69-B454-4E4351C10BF4}" srcOrd="1" destOrd="0" presId="urn:microsoft.com/office/officeart/2005/8/layout/hierarchy3"/>
    <dgm:cxn modelId="{5CC18262-2F68-4266-8493-28B0E182383D}" type="presParOf" srcId="{0E80D2FB-2A69-4E6B-AD63-C6EBF675A13D}" destId="{9146C985-529F-44EF-9D50-073F5D77AD18}" srcOrd="2" destOrd="0" presId="urn:microsoft.com/office/officeart/2005/8/layout/hierarchy3"/>
    <dgm:cxn modelId="{11D35E21-FC38-4A69-A6A3-F63B2875121A}" type="presParOf" srcId="{0E80D2FB-2A69-4E6B-AD63-C6EBF675A13D}" destId="{11D9FD05-A68D-4704-ACC3-CA5596794620}" srcOrd="3" destOrd="0" presId="urn:microsoft.com/office/officeart/2005/8/layout/hierarchy3"/>
    <dgm:cxn modelId="{43718B43-0C5D-4B4B-9FF4-67771A4D6DDF}" type="presParOf" srcId="{B274B6FD-C98B-486C-86C8-1DE1C5D04D47}" destId="{3598CBC6-5DBA-4C6C-A8A1-348FBF05E9C3}" srcOrd="2" destOrd="0" presId="urn:microsoft.com/office/officeart/2005/8/layout/hierarchy3"/>
    <dgm:cxn modelId="{E3853F3D-A119-414B-8449-4A58C42F52BE}" type="presParOf" srcId="{3598CBC6-5DBA-4C6C-A8A1-348FBF05E9C3}" destId="{BF21EE8B-E969-4BDB-AE45-5A4F0F06E060}" srcOrd="0" destOrd="0" presId="urn:microsoft.com/office/officeart/2005/8/layout/hierarchy3"/>
    <dgm:cxn modelId="{B7ECF20D-8BEA-4055-A53D-D6F205866E02}" type="presParOf" srcId="{BF21EE8B-E969-4BDB-AE45-5A4F0F06E060}" destId="{E9484B30-DF54-457C-8BC0-2F00C4A0F2F5}" srcOrd="0" destOrd="0" presId="urn:microsoft.com/office/officeart/2005/8/layout/hierarchy3"/>
    <dgm:cxn modelId="{198A898C-0FF3-4E79-9EC2-E3A4FBE13E91}" type="presParOf" srcId="{BF21EE8B-E969-4BDB-AE45-5A4F0F06E060}" destId="{BAC47903-37F2-4B0E-9D5D-768897BC83CF}" srcOrd="1" destOrd="0" presId="urn:microsoft.com/office/officeart/2005/8/layout/hierarchy3"/>
    <dgm:cxn modelId="{777EE381-83A4-4D8C-83E6-4556672A5144}" type="presParOf" srcId="{3598CBC6-5DBA-4C6C-A8A1-348FBF05E9C3}" destId="{146E6CA5-8964-487F-B130-6E5C810B411A}" srcOrd="1" destOrd="0" presId="urn:microsoft.com/office/officeart/2005/8/layout/hierarchy3"/>
    <dgm:cxn modelId="{0C459DAA-B7A1-4C84-96B8-471750E464DA}" type="presParOf" srcId="{146E6CA5-8964-487F-B130-6E5C810B411A}" destId="{C13A666D-9155-4B89-B3E8-1D3723A5A351}" srcOrd="0" destOrd="0" presId="urn:microsoft.com/office/officeart/2005/8/layout/hierarchy3"/>
    <dgm:cxn modelId="{06AD73D1-D546-4BAA-813B-B3B9629A8A63}" type="presParOf" srcId="{146E6CA5-8964-487F-B130-6E5C810B411A}" destId="{4D1410C4-285F-4B9D-8EC5-BCF7A8759E62}" srcOrd="1" destOrd="0" presId="urn:microsoft.com/office/officeart/2005/8/layout/hierarchy3"/>
    <dgm:cxn modelId="{EEDC4789-D998-4CAF-887D-8D1CDDBCE1D1}" type="presParOf" srcId="{146E6CA5-8964-487F-B130-6E5C810B411A}" destId="{07DF11A9-7D64-4E57-A41E-421C54A8C7C0}" srcOrd="2" destOrd="0" presId="urn:microsoft.com/office/officeart/2005/8/layout/hierarchy3"/>
    <dgm:cxn modelId="{B5CF76BA-6A4B-4441-8572-EA150DBCCD60}" type="presParOf" srcId="{146E6CA5-8964-487F-B130-6E5C810B411A}" destId="{B66023EA-3527-4719-BB5C-7F5AA7F49D6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68AA8-9F95-42FC-8AED-3EA059253893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</dgm:pt>
    <dgm:pt modelId="{2CA1E695-1E81-4239-9D0D-D4D2F24BDC82}">
      <dgm:prSet custT="1"/>
      <dgm:spPr>
        <a:xfrm>
          <a:off x="440398" y="121922"/>
          <a:ext cx="2355763" cy="1177881"/>
        </a:xfrm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Диагностические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критерии</a:t>
          </a:r>
          <a:endParaRPr kumimoji="0" lang="en-US" sz="1600" b="1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8651C7EC-49B3-4AF9-A354-5D4392832271}" type="parTrans" cxnId="{54FA139D-4A27-426D-AB76-44C99039F73F}">
      <dgm:prSet/>
      <dgm:spPr/>
      <dgm:t>
        <a:bodyPr/>
        <a:lstStyle/>
        <a:p>
          <a:endParaRPr lang="ru-RU" sz="1600"/>
        </a:p>
      </dgm:t>
    </dgm:pt>
    <dgm:pt modelId="{A01745CB-89D6-4369-B59F-4AC6A54AF69E}" type="sibTrans" cxnId="{54FA139D-4A27-426D-AB76-44C99039F73F}">
      <dgm:prSet/>
      <dgm:spPr/>
      <dgm:t>
        <a:bodyPr/>
        <a:lstStyle/>
        <a:p>
          <a:endParaRPr lang="ru-RU" sz="1600"/>
        </a:p>
      </dgm:t>
    </dgm:pt>
    <dgm:pt modelId="{B7F2E75A-39E1-40B2-8C20-EAA0133116CA}" type="asst">
      <dgm:prSet custT="1"/>
      <dgm:spPr>
        <a:xfrm>
          <a:off x="2977838" y="1735007"/>
          <a:ext cx="2355763" cy="1177881"/>
        </a:xfr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«Красные флаги»</a:t>
          </a:r>
          <a:endParaRPr kumimoji="0" lang="en-US" sz="1600" b="1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2ABF8E6B-FDA9-4791-8C11-1919C8DB4D05}" type="parTrans" cxnId="{28D41545-1E44-4D5B-A4B5-3B49A59842CB}">
      <dgm:prSet/>
      <dgm:spPr>
        <a:xfrm>
          <a:off x="1618279" y="1299804"/>
          <a:ext cx="1359558" cy="1024144"/>
        </a:xfrm>
      </dgm:spPr>
      <dgm:t>
        <a:bodyPr/>
        <a:lstStyle/>
        <a:p>
          <a:endParaRPr lang="ru-RU" sz="1600"/>
        </a:p>
      </dgm:t>
    </dgm:pt>
    <dgm:pt modelId="{1DE3150F-A07D-443A-8E34-0B663387324C}" type="sibTrans" cxnId="{28D41545-1E44-4D5B-A4B5-3B49A59842CB}">
      <dgm:prSet/>
      <dgm:spPr/>
      <dgm:t>
        <a:bodyPr/>
        <a:lstStyle/>
        <a:p>
          <a:endParaRPr lang="ru-RU" sz="1600"/>
        </a:p>
      </dgm:t>
    </dgm:pt>
    <dgm:pt modelId="{0AC5D4B2-2CD2-4976-8853-D9C8070447B7}" type="asst">
      <dgm:prSet custT="1"/>
      <dgm:spPr>
        <a:xfrm>
          <a:off x="5799241" y="3266795"/>
          <a:ext cx="2355763" cy="1177881"/>
        </a:xfrm>
        <a:gradFill flip="none" rotWithShape="0">
          <a:gsLst>
            <a:gs pos="0">
              <a:srgbClr val="FFCC00">
                <a:tint val="66000"/>
                <a:satMod val="160000"/>
              </a:srgbClr>
            </a:gs>
            <a:gs pos="50000">
              <a:srgbClr val="FFCC00">
                <a:tint val="44500"/>
                <a:satMod val="160000"/>
              </a:srgbClr>
            </a:gs>
            <a:gs pos="100000">
              <a:srgbClr val="FFCC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Диагностические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тесты</a:t>
          </a:r>
          <a:endParaRPr kumimoji="0" lang="en-US" sz="1600" b="1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3E595FAB-9E23-49B0-A813-1F35ADB244F1}" type="parTrans" cxnId="{40D7312B-0960-49FB-94E3-A48EBEEE8212}">
      <dgm:prSet/>
      <dgm:spPr>
        <a:xfrm>
          <a:off x="4155719" y="2912889"/>
          <a:ext cx="1643521" cy="942847"/>
        </a:xfrm>
      </dgm:spPr>
      <dgm:t>
        <a:bodyPr/>
        <a:lstStyle/>
        <a:p>
          <a:endParaRPr lang="ru-RU" sz="1600"/>
        </a:p>
      </dgm:t>
    </dgm:pt>
    <dgm:pt modelId="{C0BD43FD-AB6E-406E-B302-B1274FA6F442}" type="sibTrans" cxnId="{40D7312B-0960-49FB-94E3-A48EBEEE8212}">
      <dgm:prSet/>
      <dgm:spPr/>
      <dgm:t>
        <a:bodyPr/>
        <a:lstStyle/>
        <a:p>
          <a:endParaRPr lang="ru-RU" sz="1600"/>
        </a:p>
      </dgm:t>
    </dgm:pt>
    <dgm:pt modelId="{05550E0B-BDD0-4059-A915-685D5FA5027F}" type="pres">
      <dgm:prSet presAssocID="{C2968AA8-9F95-42FC-8AED-3EA0592538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63C0C5-F917-4B8C-A178-56129BD334ED}" type="pres">
      <dgm:prSet presAssocID="{2CA1E695-1E81-4239-9D0D-D4D2F24BDC82}" presName="hierRoot1" presStyleCnt="0">
        <dgm:presLayoutVars>
          <dgm:hierBranch/>
        </dgm:presLayoutVars>
      </dgm:prSet>
      <dgm:spPr/>
    </dgm:pt>
    <dgm:pt modelId="{FCD0310F-E0D2-43DB-92EA-F16CD399A787}" type="pres">
      <dgm:prSet presAssocID="{2CA1E695-1E81-4239-9D0D-D4D2F24BDC82}" presName="rootComposite1" presStyleCnt="0"/>
      <dgm:spPr/>
    </dgm:pt>
    <dgm:pt modelId="{5E0923C3-C0E6-4343-9AA5-723975BD23A7}" type="pres">
      <dgm:prSet presAssocID="{2CA1E695-1E81-4239-9D0D-D4D2F24BDC82}" presName="rootText1" presStyleLbl="node0" presStyleIdx="0" presStyleCnt="1" custLinFactX="-66475" custLinFactNeighborX="-100000" custLinFactNeighborY="1022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813918B-028B-4C1A-BF6F-7BB9F0C64A5F}" type="pres">
      <dgm:prSet presAssocID="{2CA1E695-1E81-4239-9D0D-D4D2F24BDC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B32077-DA34-4C5E-87FC-082A2ADB96C4}" type="pres">
      <dgm:prSet presAssocID="{2CA1E695-1E81-4239-9D0D-D4D2F24BDC82}" presName="hierChild2" presStyleCnt="0"/>
      <dgm:spPr/>
    </dgm:pt>
    <dgm:pt modelId="{037FBEF1-7A42-4DB4-B795-ECA604C8EAEA}" type="pres">
      <dgm:prSet presAssocID="{2CA1E695-1E81-4239-9D0D-D4D2F24BDC82}" presName="hierChild3" presStyleCnt="0"/>
      <dgm:spPr/>
    </dgm:pt>
    <dgm:pt modelId="{BA70CCD6-3800-409F-8161-67A686AAFC42}" type="pres">
      <dgm:prSet presAssocID="{2ABF8E6B-FDA9-4791-8C11-1919C8DB4D05}" presName="Name11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144"/>
              </a:lnTo>
              <a:lnTo>
                <a:pt x="1359558" y="102414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023504D-F26B-4A0E-9C25-3B905E2F369D}" type="pres">
      <dgm:prSet presAssocID="{B7F2E75A-39E1-40B2-8C20-EAA0133116CA}" presName="hierRoot3" presStyleCnt="0">
        <dgm:presLayoutVars>
          <dgm:hierBranch/>
        </dgm:presLayoutVars>
      </dgm:prSet>
      <dgm:spPr/>
    </dgm:pt>
    <dgm:pt modelId="{C8B961CC-BE7C-46F7-A936-95F2F4BE5FF9}" type="pres">
      <dgm:prSet presAssocID="{B7F2E75A-39E1-40B2-8C20-EAA0133116CA}" presName="rootComposite3" presStyleCnt="0"/>
      <dgm:spPr/>
    </dgm:pt>
    <dgm:pt modelId="{CBF5A084-3C15-4BB8-994D-B019E0FDD992}" type="pres">
      <dgm:prSet presAssocID="{B7F2E75A-39E1-40B2-8C20-EAA0133116CA}" presName="rootText3" presStyleLbl="asst1" presStyleIdx="0" presStyleCnt="2" custLinFactNeighborX="1737" custLinFactNeighborY="517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0B05251-1766-4573-8C21-80013D1FA3EA}" type="pres">
      <dgm:prSet presAssocID="{B7F2E75A-39E1-40B2-8C20-EAA0133116CA}" presName="rootConnector3" presStyleLbl="asst1" presStyleIdx="0" presStyleCnt="2"/>
      <dgm:spPr/>
      <dgm:t>
        <a:bodyPr/>
        <a:lstStyle/>
        <a:p>
          <a:endParaRPr lang="ru-RU"/>
        </a:p>
      </dgm:t>
    </dgm:pt>
    <dgm:pt modelId="{A5DAF4BD-C661-4CCB-8AD6-1908D990ED01}" type="pres">
      <dgm:prSet presAssocID="{B7F2E75A-39E1-40B2-8C20-EAA0133116CA}" presName="hierChild6" presStyleCnt="0"/>
      <dgm:spPr/>
    </dgm:pt>
    <dgm:pt modelId="{27959C44-2460-4C47-9DD1-312FC8AF605F}" type="pres">
      <dgm:prSet presAssocID="{B7F2E75A-39E1-40B2-8C20-EAA0133116CA}" presName="hierChild7" presStyleCnt="0"/>
      <dgm:spPr/>
    </dgm:pt>
    <dgm:pt modelId="{189A41EE-2F37-4D0C-88E8-9574CFEA56F3}" type="pres">
      <dgm:prSet presAssocID="{3E595FAB-9E23-49B0-A813-1F35ADB244F1}" presName="Name111" presStyleLbl="parChTrans1D3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847"/>
              </a:lnTo>
              <a:lnTo>
                <a:pt x="1643521" y="94284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D695A84-5BB7-4003-A8ED-D1D14BA609CE}" type="pres">
      <dgm:prSet presAssocID="{0AC5D4B2-2CD2-4976-8853-D9C8070447B7}" presName="hierRoot3" presStyleCnt="0">
        <dgm:presLayoutVars>
          <dgm:hierBranch/>
        </dgm:presLayoutVars>
      </dgm:prSet>
      <dgm:spPr/>
    </dgm:pt>
    <dgm:pt modelId="{05A4F246-0AFB-4C27-99CA-3964D0EF3706}" type="pres">
      <dgm:prSet presAssocID="{0AC5D4B2-2CD2-4976-8853-D9C8070447B7}" presName="rootComposite3" presStyleCnt="0"/>
      <dgm:spPr/>
    </dgm:pt>
    <dgm:pt modelId="{42DD8E80-F29B-47D9-B06D-E22E3B180E41}" type="pres">
      <dgm:prSet presAssocID="{0AC5D4B2-2CD2-4976-8853-D9C8070447B7}" presName="rootText3" presStyleLbl="asst1" presStyleIdx="1" presStyleCnt="2" custLinFactX="70487" custLinFactNeighborX="100000" custLinFactNeighborY="3226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5B1FDBA-4434-4DFE-AC98-EC6F2A97DF1C}" type="pres">
      <dgm:prSet presAssocID="{0AC5D4B2-2CD2-4976-8853-D9C8070447B7}" presName="rootConnector3" presStyleLbl="asst1" presStyleIdx="1" presStyleCnt="2"/>
      <dgm:spPr/>
      <dgm:t>
        <a:bodyPr/>
        <a:lstStyle/>
        <a:p>
          <a:endParaRPr lang="ru-RU"/>
        </a:p>
      </dgm:t>
    </dgm:pt>
    <dgm:pt modelId="{C1C0A2D8-AD86-458B-8ACA-2FFE3BFF229B}" type="pres">
      <dgm:prSet presAssocID="{0AC5D4B2-2CD2-4976-8853-D9C8070447B7}" presName="hierChild6" presStyleCnt="0"/>
      <dgm:spPr/>
    </dgm:pt>
    <dgm:pt modelId="{9060169A-815B-45F3-9C43-0BBC5BB31D2A}" type="pres">
      <dgm:prSet presAssocID="{0AC5D4B2-2CD2-4976-8853-D9C8070447B7}" presName="hierChild7" presStyleCnt="0"/>
      <dgm:spPr/>
    </dgm:pt>
  </dgm:ptLst>
  <dgm:cxnLst>
    <dgm:cxn modelId="{AE8A8F8D-B1DA-42B0-A655-22CB2C0C7FBA}" type="presOf" srcId="{2ABF8E6B-FDA9-4791-8C11-1919C8DB4D05}" destId="{BA70CCD6-3800-409F-8161-67A686AAFC42}" srcOrd="0" destOrd="0" presId="urn:microsoft.com/office/officeart/2005/8/layout/orgChart1"/>
    <dgm:cxn modelId="{035847A8-F433-4900-808D-2AEBDEFE24FC}" type="presOf" srcId="{0AC5D4B2-2CD2-4976-8853-D9C8070447B7}" destId="{42DD8E80-F29B-47D9-B06D-E22E3B180E41}" srcOrd="0" destOrd="0" presId="urn:microsoft.com/office/officeart/2005/8/layout/orgChart1"/>
    <dgm:cxn modelId="{CFA8A4CE-43EA-41CB-B8E4-2D84F7B9C3DA}" type="presOf" srcId="{2CA1E695-1E81-4239-9D0D-D4D2F24BDC82}" destId="{F813918B-028B-4C1A-BF6F-7BB9F0C64A5F}" srcOrd="1" destOrd="0" presId="urn:microsoft.com/office/officeart/2005/8/layout/orgChart1"/>
    <dgm:cxn modelId="{54FA139D-4A27-426D-AB76-44C99039F73F}" srcId="{C2968AA8-9F95-42FC-8AED-3EA059253893}" destId="{2CA1E695-1E81-4239-9D0D-D4D2F24BDC82}" srcOrd="0" destOrd="0" parTransId="{8651C7EC-49B3-4AF9-A354-5D4392832271}" sibTransId="{A01745CB-89D6-4369-B59F-4AC6A54AF69E}"/>
    <dgm:cxn modelId="{7BEA4374-30E4-4186-A1A4-26B312144EA4}" type="presOf" srcId="{3E595FAB-9E23-49B0-A813-1F35ADB244F1}" destId="{189A41EE-2F37-4D0C-88E8-9574CFEA56F3}" srcOrd="0" destOrd="0" presId="urn:microsoft.com/office/officeart/2005/8/layout/orgChart1"/>
    <dgm:cxn modelId="{3B458B18-FAAF-40F0-9FC8-D5A1E1155F63}" type="presOf" srcId="{B7F2E75A-39E1-40B2-8C20-EAA0133116CA}" destId="{CBF5A084-3C15-4BB8-994D-B019E0FDD992}" srcOrd="0" destOrd="0" presId="urn:microsoft.com/office/officeart/2005/8/layout/orgChart1"/>
    <dgm:cxn modelId="{6846CC7D-8FF3-4434-B43B-51AE431A5FE0}" type="presOf" srcId="{0AC5D4B2-2CD2-4976-8853-D9C8070447B7}" destId="{E5B1FDBA-4434-4DFE-AC98-EC6F2A97DF1C}" srcOrd="1" destOrd="0" presId="urn:microsoft.com/office/officeart/2005/8/layout/orgChart1"/>
    <dgm:cxn modelId="{3B20E996-D57C-4270-93EE-6C87DC7813E6}" type="presOf" srcId="{C2968AA8-9F95-42FC-8AED-3EA059253893}" destId="{05550E0B-BDD0-4059-A915-685D5FA5027F}" srcOrd="0" destOrd="0" presId="urn:microsoft.com/office/officeart/2005/8/layout/orgChart1"/>
    <dgm:cxn modelId="{40D7312B-0960-49FB-94E3-A48EBEEE8212}" srcId="{B7F2E75A-39E1-40B2-8C20-EAA0133116CA}" destId="{0AC5D4B2-2CD2-4976-8853-D9C8070447B7}" srcOrd="0" destOrd="0" parTransId="{3E595FAB-9E23-49B0-A813-1F35ADB244F1}" sibTransId="{C0BD43FD-AB6E-406E-B302-B1274FA6F442}"/>
    <dgm:cxn modelId="{7A27F996-9C62-4125-977B-04953E1E5BD9}" type="presOf" srcId="{2CA1E695-1E81-4239-9D0D-D4D2F24BDC82}" destId="{5E0923C3-C0E6-4343-9AA5-723975BD23A7}" srcOrd="0" destOrd="0" presId="urn:microsoft.com/office/officeart/2005/8/layout/orgChart1"/>
    <dgm:cxn modelId="{BC28F89D-B6DE-4871-B6EA-F405A5E7AD66}" type="presOf" srcId="{B7F2E75A-39E1-40B2-8C20-EAA0133116CA}" destId="{B0B05251-1766-4573-8C21-80013D1FA3EA}" srcOrd="1" destOrd="0" presId="urn:microsoft.com/office/officeart/2005/8/layout/orgChart1"/>
    <dgm:cxn modelId="{28D41545-1E44-4D5B-A4B5-3B49A59842CB}" srcId="{2CA1E695-1E81-4239-9D0D-D4D2F24BDC82}" destId="{B7F2E75A-39E1-40B2-8C20-EAA0133116CA}" srcOrd="0" destOrd="0" parTransId="{2ABF8E6B-FDA9-4791-8C11-1919C8DB4D05}" sibTransId="{1DE3150F-A07D-443A-8E34-0B663387324C}"/>
    <dgm:cxn modelId="{321BDD06-45CB-4A11-9DC8-9E7038A24997}" type="presParOf" srcId="{05550E0B-BDD0-4059-A915-685D5FA5027F}" destId="{0E63C0C5-F917-4B8C-A178-56129BD334ED}" srcOrd="0" destOrd="0" presId="urn:microsoft.com/office/officeart/2005/8/layout/orgChart1"/>
    <dgm:cxn modelId="{D137CE3F-128C-4E24-ACB2-189E583B274C}" type="presParOf" srcId="{0E63C0C5-F917-4B8C-A178-56129BD334ED}" destId="{FCD0310F-E0D2-43DB-92EA-F16CD399A787}" srcOrd="0" destOrd="0" presId="urn:microsoft.com/office/officeart/2005/8/layout/orgChart1"/>
    <dgm:cxn modelId="{11DF28DA-A681-40EB-8CBF-AA683F599C7B}" type="presParOf" srcId="{FCD0310F-E0D2-43DB-92EA-F16CD399A787}" destId="{5E0923C3-C0E6-4343-9AA5-723975BD23A7}" srcOrd="0" destOrd="0" presId="urn:microsoft.com/office/officeart/2005/8/layout/orgChart1"/>
    <dgm:cxn modelId="{A2BF9837-FFA8-4290-9FCC-A869BB1FEEF3}" type="presParOf" srcId="{FCD0310F-E0D2-43DB-92EA-F16CD399A787}" destId="{F813918B-028B-4C1A-BF6F-7BB9F0C64A5F}" srcOrd="1" destOrd="0" presId="urn:microsoft.com/office/officeart/2005/8/layout/orgChart1"/>
    <dgm:cxn modelId="{DC35AFAC-0382-499B-8880-030A4DE5150E}" type="presParOf" srcId="{0E63C0C5-F917-4B8C-A178-56129BD334ED}" destId="{44B32077-DA34-4C5E-87FC-082A2ADB96C4}" srcOrd="1" destOrd="0" presId="urn:microsoft.com/office/officeart/2005/8/layout/orgChart1"/>
    <dgm:cxn modelId="{5BE2D71B-2C60-4529-87FF-E7A0BC0E555E}" type="presParOf" srcId="{0E63C0C5-F917-4B8C-A178-56129BD334ED}" destId="{037FBEF1-7A42-4DB4-B795-ECA604C8EAEA}" srcOrd="2" destOrd="0" presId="urn:microsoft.com/office/officeart/2005/8/layout/orgChart1"/>
    <dgm:cxn modelId="{0561AFC1-6588-4D8D-9C83-82139E403606}" type="presParOf" srcId="{037FBEF1-7A42-4DB4-B795-ECA604C8EAEA}" destId="{BA70CCD6-3800-409F-8161-67A686AAFC42}" srcOrd="0" destOrd="0" presId="urn:microsoft.com/office/officeart/2005/8/layout/orgChart1"/>
    <dgm:cxn modelId="{AF6EE631-D47F-41C9-9E49-CC6B01967DC2}" type="presParOf" srcId="{037FBEF1-7A42-4DB4-B795-ECA604C8EAEA}" destId="{F023504D-F26B-4A0E-9C25-3B905E2F369D}" srcOrd="1" destOrd="0" presId="urn:microsoft.com/office/officeart/2005/8/layout/orgChart1"/>
    <dgm:cxn modelId="{27F5061E-655B-4D59-ACD1-D5F5339D2BAA}" type="presParOf" srcId="{F023504D-F26B-4A0E-9C25-3B905E2F369D}" destId="{C8B961CC-BE7C-46F7-A936-95F2F4BE5FF9}" srcOrd="0" destOrd="0" presId="urn:microsoft.com/office/officeart/2005/8/layout/orgChart1"/>
    <dgm:cxn modelId="{06EC9A1C-D5D1-468D-828C-7D955A5C4A1E}" type="presParOf" srcId="{C8B961CC-BE7C-46F7-A936-95F2F4BE5FF9}" destId="{CBF5A084-3C15-4BB8-994D-B019E0FDD992}" srcOrd="0" destOrd="0" presId="urn:microsoft.com/office/officeart/2005/8/layout/orgChart1"/>
    <dgm:cxn modelId="{A194B1E6-91D5-4923-B54B-9E24690EACE0}" type="presParOf" srcId="{C8B961CC-BE7C-46F7-A936-95F2F4BE5FF9}" destId="{B0B05251-1766-4573-8C21-80013D1FA3EA}" srcOrd="1" destOrd="0" presId="urn:microsoft.com/office/officeart/2005/8/layout/orgChart1"/>
    <dgm:cxn modelId="{959E8195-1063-4824-9EAD-EFA0A6745207}" type="presParOf" srcId="{F023504D-F26B-4A0E-9C25-3B905E2F369D}" destId="{A5DAF4BD-C661-4CCB-8AD6-1908D990ED01}" srcOrd="1" destOrd="0" presId="urn:microsoft.com/office/officeart/2005/8/layout/orgChart1"/>
    <dgm:cxn modelId="{6C6E2F5E-3666-46C8-A4B3-ACE61B4CB58B}" type="presParOf" srcId="{F023504D-F26B-4A0E-9C25-3B905E2F369D}" destId="{27959C44-2460-4C47-9DD1-312FC8AF605F}" srcOrd="2" destOrd="0" presId="urn:microsoft.com/office/officeart/2005/8/layout/orgChart1"/>
    <dgm:cxn modelId="{51BC4B1B-74EB-4C89-BBC9-F044406B7EF9}" type="presParOf" srcId="{27959C44-2460-4C47-9DD1-312FC8AF605F}" destId="{189A41EE-2F37-4D0C-88E8-9574CFEA56F3}" srcOrd="0" destOrd="0" presId="urn:microsoft.com/office/officeart/2005/8/layout/orgChart1"/>
    <dgm:cxn modelId="{7AB4FABC-1A0E-4DFB-A7E1-6BEB84A661BB}" type="presParOf" srcId="{27959C44-2460-4C47-9DD1-312FC8AF605F}" destId="{5D695A84-5BB7-4003-A8ED-D1D14BA609CE}" srcOrd="1" destOrd="0" presId="urn:microsoft.com/office/officeart/2005/8/layout/orgChart1"/>
    <dgm:cxn modelId="{56FDD16A-6092-4770-87C3-04E21F8C51BE}" type="presParOf" srcId="{5D695A84-5BB7-4003-A8ED-D1D14BA609CE}" destId="{05A4F246-0AFB-4C27-99CA-3964D0EF3706}" srcOrd="0" destOrd="0" presId="urn:microsoft.com/office/officeart/2005/8/layout/orgChart1"/>
    <dgm:cxn modelId="{539F669B-D383-4585-865E-AA058748CDF8}" type="presParOf" srcId="{05A4F246-0AFB-4C27-99CA-3964D0EF3706}" destId="{42DD8E80-F29B-47D9-B06D-E22E3B180E41}" srcOrd="0" destOrd="0" presId="urn:microsoft.com/office/officeart/2005/8/layout/orgChart1"/>
    <dgm:cxn modelId="{1BB2FD44-A05C-43D8-8ACC-7C1CDF577752}" type="presParOf" srcId="{05A4F246-0AFB-4C27-99CA-3964D0EF3706}" destId="{E5B1FDBA-4434-4DFE-AC98-EC6F2A97DF1C}" srcOrd="1" destOrd="0" presId="urn:microsoft.com/office/officeart/2005/8/layout/orgChart1"/>
    <dgm:cxn modelId="{24E4261F-00DD-4743-86F0-C5D597E48795}" type="presParOf" srcId="{5D695A84-5BB7-4003-A8ED-D1D14BA609CE}" destId="{C1C0A2D8-AD86-458B-8ACA-2FFE3BFF229B}" srcOrd="1" destOrd="0" presId="urn:microsoft.com/office/officeart/2005/8/layout/orgChart1"/>
    <dgm:cxn modelId="{02DC4B2A-7C09-4913-9CAF-B207C83AE6D9}" type="presParOf" srcId="{5D695A84-5BB7-4003-A8ED-D1D14BA609CE}" destId="{9060169A-815B-45F3-9C43-0BBC5BB31D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77DA8-5323-48CE-BE27-4C184D0A43EC}">
      <dsp:nvSpPr>
        <dsp:cNvPr id="0" name=""/>
        <dsp:cNvSpPr/>
      </dsp:nvSpPr>
      <dsp:spPr>
        <a:xfrm>
          <a:off x="5643367" y="0"/>
          <a:ext cx="2117452" cy="105872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Гуморальный</a:t>
          </a:r>
          <a:endParaRPr lang="en-US" sz="2500" b="1" kern="1200" dirty="0"/>
        </a:p>
      </dsp:txBody>
      <dsp:txXfrm>
        <a:off x="5674376" y="31009"/>
        <a:ext cx="2055434" cy="996708"/>
      </dsp:txXfrm>
    </dsp:sp>
    <dsp:sp modelId="{98573D58-7106-4398-A742-F223D08F3A88}">
      <dsp:nvSpPr>
        <dsp:cNvPr id="0" name=""/>
        <dsp:cNvSpPr/>
      </dsp:nvSpPr>
      <dsp:spPr>
        <a:xfrm>
          <a:off x="405997" y="0"/>
          <a:ext cx="2117452" cy="1058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Миогенный</a:t>
          </a:r>
          <a:endParaRPr lang="en-US" sz="2500" b="1" kern="1200" dirty="0"/>
        </a:p>
      </dsp:txBody>
      <dsp:txXfrm>
        <a:off x="437006" y="31009"/>
        <a:ext cx="2055434" cy="996708"/>
      </dsp:txXfrm>
    </dsp:sp>
    <dsp:sp modelId="{3B8A783B-6670-44C6-9F28-FCE7242E8AFC}">
      <dsp:nvSpPr>
        <dsp:cNvPr id="0" name=""/>
        <dsp:cNvSpPr/>
      </dsp:nvSpPr>
      <dsp:spPr>
        <a:xfrm>
          <a:off x="617743" y="1058726"/>
          <a:ext cx="191129" cy="734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646"/>
              </a:lnTo>
              <a:lnTo>
                <a:pt x="191129" y="734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66A8C-DC27-4B69-B454-4E4351C10BF4}">
      <dsp:nvSpPr>
        <dsp:cNvPr id="0" name=""/>
        <dsp:cNvSpPr/>
      </dsp:nvSpPr>
      <dsp:spPr>
        <a:xfrm>
          <a:off x="808872" y="1264009"/>
          <a:ext cx="2215871" cy="105872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Интерстициальные клетки Кахаля </a:t>
          </a:r>
          <a:endParaRPr lang="en-US" sz="1800" b="1" kern="1200" dirty="0"/>
        </a:p>
      </dsp:txBody>
      <dsp:txXfrm>
        <a:off x="839881" y="1295018"/>
        <a:ext cx="2153853" cy="996708"/>
      </dsp:txXfrm>
    </dsp:sp>
    <dsp:sp modelId="{9146C985-529F-44EF-9D50-073F5D77AD18}">
      <dsp:nvSpPr>
        <dsp:cNvPr id="0" name=""/>
        <dsp:cNvSpPr/>
      </dsp:nvSpPr>
      <dsp:spPr>
        <a:xfrm>
          <a:off x="617743" y="1058726"/>
          <a:ext cx="191129" cy="2104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426"/>
              </a:lnTo>
              <a:lnTo>
                <a:pt x="191129" y="2104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9FD05-A68D-4704-ACC3-CA5596794620}">
      <dsp:nvSpPr>
        <dsp:cNvPr id="0" name=""/>
        <dsp:cNvSpPr/>
      </dsp:nvSpPr>
      <dsp:spPr>
        <a:xfrm>
          <a:off x="808872" y="2633789"/>
          <a:ext cx="2166034" cy="105872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Собственная активность гладких мышц</a:t>
          </a:r>
          <a:endParaRPr lang="en-US" sz="1800" b="1" kern="1200" dirty="0"/>
        </a:p>
      </dsp:txBody>
      <dsp:txXfrm>
        <a:off x="839881" y="2664798"/>
        <a:ext cx="2104016" cy="996708"/>
      </dsp:txXfrm>
    </dsp:sp>
    <dsp:sp modelId="{E9484B30-DF54-457C-8BC0-2F00C4A0F2F5}">
      <dsp:nvSpPr>
        <dsp:cNvPr id="0" name=""/>
        <dsp:cNvSpPr/>
      </dsp:nvSpPr>
      <dsp:spPr>
        <a:xfrm>
          <a:off x="3007859" y="0"/>
          <a:ext cx="2117452" cy="1058726"/>
        </a:xfrm>
        <a:prstGeom prst="roundRect">
          <a:avLst>
            <a:gd name="adj" fmla="val 10000"/>
          </a:avLst>
        </a:prstGeom>
        <a:solidFill>
          <a:srgbClr val="FFC1C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Нервный</a:t>
          </a:r>
          <a:endParaRPr lang="en-US" sz="2500" b="1" kern="1200" dirty="0"/>
        </a:p>
      </dsp:txBody>
      <dsp:txXfrm>
        <a:off x="3038868" y="31009"/>
        <a:ext cx="2055434" cy="996708"/>
      </dsp:txXfrm>
    </dsp:sp>
    <dsp:sp modelId="{C13A666D-9155-4B89-B3E8-1D3723A5A351}">
      <dsp:nvSpPr>
        <dsp:cNvPr id="0" name=""/>
        <dsp:cNvSpPr/>
      </dsp:nvSpPr>
      <dsp:spPr>
        <a:xfrm>
          <a:off x="3219604" y="1058726"/>
          <a:ext cx="346648" cy="734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646"/>
              </a:lnTo>
              <a:lnTo>
                <a:pt x="346648" y="734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410C4-285F-4B9D-8EC5-BCF7A8759E62}">
      <dsp:nvSpPr>
        <dsp:cNvPr id="0" name=""/>
        <dsp:cNvSpPr/>
      </dsp:nvSpPr>
      <dsp:spPr>
        <a:xfrm>
          <a:off x="3566252" y="1264009"/>
          <a:ext cx="1693961" cy="1058726"/>
        </a:xfrm>
        <a:prstGeom prst="roundRect">
          <a:avLst>
            <a:gd name="adj" fmla="val 10000"/>
          </a:avLst>
        </a:prstGeom>
        <a:solidFill>
          <a:srgbClr val="FFD9DA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Энтеральная нервная система</a:t>
          </a:r>
          <a:endParaRPr lang="en-US" sz="1800" b="1" kern="1200" dirty="0"/>
        </a:p>
      </dsp:txBody>
      <dsp:txXfrm>
        <a:off x="3597261" y="1295018"/>
        <a:ext cx="1631943" cy="996708"/>
      </dsp:txXfrm>
    </dsp:sp>
    <dsp:sp modelId="{07DF11A9-7D64-4E57-A41E-421C54A8C7C0}">
      <dsp:nvSpPr>
        <dsp:cNvPr id="0" name=""/>
        <dsp:cNvSpPr/>
      </dsp:nvSpPr>
      <dsp:spPr>
        <a:xfrm>
          <a:off x="3219604" y="1058726"/>
          <a:ext cx="427229" cy="2104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426"/>
              </a:lnTo>
              <a:lnTo>
                <a:pt x="427229" y="2104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023EA-3527-4719-BB5C-7F5AA7F49D6B}">
      <dsp:nvSpPr>
        <dsp:cNvPr id="0" name=""/>
        <dsp:cNvSpPr/>
      </dsp:nvSpPr>
      <dsp:spPr>
        <a:xfrm>
          <a:off x="3646834" y="2633789"/>
          <a:ext cx="1693961" cy="1058726"/>
        </a:xfrm>
        <a:prstGeom prst="roundRect">
          <a:avLst>
            <a:gd name="adj" fmla="val 10000"/>
          </a:avLst>
        </a:prstGeom>
        <a:solidFill>
          <a:srgbClr val="FFD9DA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Внешняя парасимпатическая и симпатическая нервная система</a:t>
          </a:r>
          <a:endParaRPr lang="en-US" sz="1400" b="1" kern="1200" dirty="0"/>
        </a:p>
      </dsp:txBody>
      <dsp:txXfrm>
        <a:off x="3677843" y="2664798"/>
        <a:ext cx="1631943" cy="996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A41EE-2F37-4D0C-88E8-9574CFEA56F3}">
      <dsp:nvSpPr>
        <dsp:cNvPr id="0" name=""/>
        <dsp:cNvSpPr/>
      </dsp:nvSpPr>
      <dsp:spPr>
        <a:xfrm>
          <a:off x="2047902" y="2550071"/>
          <a:ext cx="160788" cy="108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847"/>
              </a:lnTo>
              <a:lnTo>
                <a:pt x="1643521" y="94284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0CCD6-3800-409F-8161-67A686AAFC42}">
      <dsp:nvSpPr>
        <dsp:cNvPr id="0" name=""/>
        <dsp:cNvSpPr/>
      </dsp:nvSpPr>
      <dsp:spPr>
        <a:xfrm>
          <a:off x="911878" y="1301272"/>
          <a:ext cx="224145" cy="79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144"/>
              </a:lnTo>
              <a:lnTo>
                <a:pt x="1359558" y="102414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23C3-C0E6-4343-9AA5-723975BD23A7}">
      <dsp:nvSpPr>
        <dsp:cNvPr id="0" name=""/>
        <dsp:cNvSpPr/>
      </dsp:nvSpPr>
      <dsp:spPr>
        <a:xfrm>
          <a:off x="0" y="389393"/>
          <a:ext cx="1823757" cy="911878"/>
        </a:xfrm>
        <a:prstGeom prst="rect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Диагностические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критерии</a:t>
          </a:r>
          <a:endParaRPr kumimoji="0" lang="en-US" sz="1600" b="1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0" y="389393"/>
        <a:ext cx="1823757" cy="911878"/>
      </dsp:txXfrm>
    </dsp:sp>
    <dsp:sp modelId="{CBF5A084-3C15-4BB8-994D-B019E0FDD992}">
      <dsp:nvSpPr>
        <dsp:cNvPr id="0" name=""/>
        <dsp:cNvSpPr/>
      </dsp:nvSpPr>
      <dsp:spPr>
        <a:xfrm>
          <a:off x="1136024" y="1638193"/>
          <a:ext cx="1823757" cy="9118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«Красные флаги»</a:t>
          </a:r>
          <a:endParaRPr kumimoji="0" lang="en-US" sz="1600" b="1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1136024" y="1638193"/>
        <a:ext cx="1823757" cy="911878"/>
      </dsp:txXfrm>
    </dsp:sp>
    <dsp:sp modelId="{42DD8E80-F29B-47D9-B06D-E22E3B180E41}">
      <dsp:nvSpPr>
        <dsp:cNvPr id="0" name=""/>
        <dsp:cNvSpPr/>
      </dsp:nvSpPr>
      <dsp:spPr>
        <a:xfrm>
          <a:off x="2208690" y="3180079"/>
          <a:ext cx="1823757" cy="911878"/>
        </a:xfrm>
        <a:prstGeom prst="rect">
          <a:avLst/>
        </a:prstGeom>
        <a:gradFill flip="none" rotWithShape="0">
          <a:gsLst>
            <a:gs pos="0">
              <a:srgbClr val="FFCC00">
                <a:tint val="66000"/>
                <a:satMod val="160000"/>
              </a:srgbClr>
            </a:gs>
            <a:gs pos="50000">
              <a:srgbClr val="FFCC00">
                <a:tint val="44500"/>
                <a:satMod val="160000"/>
              </a:srgbClr>
            </a:gs>
            <a:gs pos="100000">
              <a:srgbClr val="FFCC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Диагностические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  <a:ea typeface="+mn-ea"/>
              <a:cs typeface="+mn-cs"/>
            </a:rPr>
            <a:t>тесты</a:t>
          </a:r>
          <a:endParaRPr kumimoji="0" lang="en-US" sz="1600" b="1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2208690" y="3180079"/>
        <a:ext cx="1823757" cy="911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0.8631</cdr:x>
      <cdr:y>0.81749</cdr:y>
    </cdr:from>
    <cdr:to>
      <cdr:x>1</cdr:x>
      <cdr:y>0.91079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99339" y="2966304"/>
          <a:ext cx="935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spcBef>
              <a:spcPts val="600"/>
            </a:spcBef>
          </a:pPr>
          <a:r>
            <a:rPr lang="ru-RU" sz="1600" dirty="0" err="1" smtClean="0">
              <a:latin typeface="Georgia" panose="02040502050405020303" pitchFamily="18" charset="0"/>
            </a:rPr>
            <a:t>возра</a:t>
          </a:r>
          <a:r>
            <a:rPr lang="en-US" sz="1600" dirty="0" smtClean="0">
              <a:latin typeface="Georgia" panose="02040502050405020303" pitchFamily="18" charset="0"/>
            </a:rPr>
            <a:t>c</a:t>
          </a:r>
          <a:r>
            <a:rPr lang="ru-RU" sz="1600" dirty="0" smtClean="0">
              <a:latin typeface="Georgia" panose="02040502050405020303" pitchFamily="18" charset="0"/>
            </a:rPr>
            <a:t>т</a:t>
          </a:r>
        </a:p>
      </cdr:txBody>
    </cdr:sp>
  </cdr:relSizeAnchor>
  <cdr:relSizeAnchor xmlns:cdr="http://schemas.openxmlformats.org/drawingml/2006/chartDrawing">
    <cdr:from>
      <cdr:x>0.31605</cdr:x>
      <cdr:y>0.61313</cdr:y>
    </cdr:from>
    <cdr:to>
      <cdr:x>0.31743</cdr:x>
      <cdr:y>0.75559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2160240" y="2224787"/>
          <a:ext cx="9433" cy="5169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94D19-6064-48DC-A4A4-7EE5ADCC5EBE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EEC4-5818-47FC-BB31-6E1EBFD6F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9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EEC4-5818-47FC-BB31-6E1EBFD6F6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9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Ведущие причины функциональных заболеваний ЖКТ, таких как СРК и ФД остаются не до конца понятными и считаются результатом </a:t>
            </a:r>
            <a:r>
              <a:rPr lang="ru-RU" altLang="ru-RU" b="1" smtClean="0">
                <a:solidFill>
                  <a:srgbClr val="8CC83C"/>
                </a:solidFill>
              </a:rPr>
              <a:t>перекрывающихся механизмов</a:t>
            </a:r>
            <a:r>
              <a:rPr lang="ru-RU" altLang="ru-RU" smtClean="0"/>
              <a:t>.</a:t>
            </a:r>
            <a:r>
              <a:rPr lang="ru-RU" altLang="ru-RU" smtClean="0">
                <a:solidFill>
                  <a:srgbClr val="8CC83C"/>
                </a:solidFill>
              </a:rPr>
              <a:t> </a:t>
            </a:r>
            <a:r>
              <a:rPr lang="ru-RU" altLang="ru-RU" smtClean="0"/>
              <a:t>Лечение лишь одной причины едва ли поможет решить все проблемы</a:t>
            </a:r>
            <a:r>
              <a:rPr lang="en-US" altLang="ru-RU" smtClean="0"/>
              <a:t>.</a:t>
            </a:r>
          </a:p>
          <a:p>
            <a:pPr eaLnBrk="1" hangingPunct="1"/>
            <a:r>
              <a:rPr lang="ru-RU" altLang="ru-RU" smtClean="0"/>
              <a:t>Благодаря расширенным исследованиям,  мы знаем, что желудочно-кишечная симптоматика может быть связана с различными патогенетическими механизмами расстройств пищеварительной системы.</a:t>
            </a:r>
          </a:p>
          <a:p>
            <a:pPr eaLnBrk="1" hangingPunct="1"/>
            <a:endParaRPr lang="en-US" altLang="ru-RU" smtClean="0"/>
          </a:p>
          <a:p>
            <a:pPr eaLnBrk="1" hangingPunct="1"/>
            <a:r>
              <a:rPr lang="ru-RU" altLang="ru-RU" smtClean="0"/>
              <a:t>Данные механизмы являются взаимосвязанными, так что одно нарушение может приводить к развитию различных симптомов нарушения пищеварения, например абдоминальной боли, метеоризму, тяжести, вздутию и тошноты</a:t>
            </a:r>
            <a:r>
              <a:rPr lang="en-US" altLang="ru-RU" smtClean="0"/>
              <a:t>.</a:t>
            </a:r>
            <a:r>
              <a:rPr lang="ru-RU" altLang="ru-RU" smtClean="0"/>
              <a:t> Более того, один и тот же симптом, например метеоризм, может быть следствием различных механизмов</a:t>
            </a:r>
            <a:r>
              <a:rPr lang="en-US" altLang="ru-RU" smtClean="0"/>
              <a:t>.</a:t>
            </a:r>
            <a:endParaRPr lang="ru-RU" altLang="ru-RU" smtClean="0"/>
          </a:p>
          <a:p>
            <a:pPr eaLnBrk="1" hangingPunct="1"/>
            <a:endParaRPr lang="en-US" altLang="ru-RU" smtClean="0"/>
          </a:p>
          <a:p>
            <a:pPr eaLnBrk="1" hangingPunct="1"/>
            <a:r>
              <a:rPr lang="ru-RU" altLang="ru-RU" smtClean="0"/>
              <a:t>Иберогаст</a:t>
            </a:r>
            <a:r>
              <a:rPr lang="en-US" altLang="ru-RU" smtClean="0"/>
              <a:t>® </a:t>
            </a:r>
            <a:r>
              <a:rPr lang="ru-RU" altLang="ru-RU" smtClean="0"/>
              <a:t>предлагает</a:t>
            </a:r>
            <a:r>
              <a:rPr lang="en-US" altLang="ru-RU" smtClean="0"/>
              <a:t> </a:t>
            </a:r>
            <a:r>
              <a:rPr lang="ru-RU" altLang="ru-RU" b="1" smtClean="0">
                <a:solidFill>
                  <a:srgbClr val="8CC83C"/>
                </a:solidFill>
              </a:rPr>
              <a:t>уникальное научно доказанное многоцелевое действие</a:t>
            </a:r>
            <a:r>
              <a:rPr lang="en-US" altLang="ru-RU" b="1" smtClean="0"/>
              <a:t>.</a:t>
            </a:r>
            <a:r>
              <a:rPr lang="en-US" altLang="ru-RU" b="1" smtClean="0">
                <a:solidFill>
                  <a:srgbClr val="8CC83C"/>
                </a:solidFill>
              </a:rPr>
              <a:t> </a:t>
            </a:r>
            <a:r>
              <a:rPr lang="ru-RU" altLang="ru-RU" smtClean="0"/>
              <a:t>В отличие от других вариантов лечения</a:t>
            </a:r>
            <a:r>
              <a:rPr lang="en-US" altLang="ru-RU" smtClean="0"/>
              <a:t>, </a:t>
            </a:r>
            <a:r>
              <a:rPr lang="ru-RU" altLang="ru-RU" smtClean="0"/>
              <a:t>его девять основных натуральных компонентов позволяют лечить множественные нарушения при функциональных заболеваниях ЖКТ </a:t>
            </a:r>
            <a:r>
              <a:rPr lang="ru-RU" altLang="ru-RU" b="1" smtClean="0">
                <a:solidFill>
                  <a:srgbClr val="8CC83C"/>
                </a:solidFill>
              </a:rPr>
              <a:t>одновременно</a:t>
            </a:r>
            <a:r>
              <a:rPr lang="en-US" altLang="ru-RU" smtClean="0"/>
              <a:t>.</a:t>
            </a:r>
            <a:r>
              <a:rPr lang="en-US" altLang="ru-RU" smtClean="0">
                <a:solidFill>
                  <a:srgbClr val="8CC83C"/>
                </a:solidFill>
              </a:rPr>
              <a:t> </a:t>
            </a:r>
            <a:r>
              <a:rPr lang="ru-RU" altLang="ru-RU" smtClean="0"/>
              <a:t>Действуя на различные цели одновременно, эффект от приема препарата является </a:t>
            </a:r>
            <a:r>
              <a:rPr lang="ru-RU" altLang="ru-RU" b="1" smtClean="0">
                <a:solidFill>
                  <a:srgbClr val="8CC83C"/>
                </a:solidFill>
              </a:rPr>
              <a:t>синергическим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9DA60C-7AE1-4B19-86E7-C658EACA30C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latin typeface="Arial" pitchFamily="34" charset="0"/>
              </a:rPr>
              <a:t>Моторная функция кишечника зависит от сокращения гладкомышечных клеток стенки кишки, организованных в циркулярный (внутренний) и продольный (наружный) мышечные слои. Нормальная перистальтика, обусловливающая перемещение пищи от начальных отделов кишечника к конечным, является результатом координированного сокращения циркулярного и продольного мышечного слоев кишки, что лежит в основе  формирования и эвакуации каловых масс.</a:t>
            </a:r>
          </a:p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1pPr>
            <a:lvl2pPr marL="685817" indent="-263776"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2pPr>
            <a:lvl3pPr marL="1055103" indent="-211021"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3pPr>
            <a:lvl4pPr marL="1477145" indent="-211021"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4pPr>
            <a:lvl5pPr marL="1899186" indent="-211021"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5pPr>
            <a:lvl6pPr marL="2321227" indent="-211021" algn="ctr" defTabSz="89390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6pPr>
            <a:lvl7pPr marL="2743269" indent="-211021" algn="ctr" defTabSz="89390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7pPr>
            <a:lvl8pPr marL="3165310" indent="-211021" algn="ctr" defTabSz="89390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8pPr>
            <a:lvl9pPr marL="3587351" indent="-211021" algn="ctr" defTabSz="89390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3F257CF0-7B22-49E0-9FF5-21875458E16E}" type="slidenum">
              <a:rPr lang="en-US" altLang="ru-RU" sz="1100" b="0">
                <a:solidFill>
                  <a:schemeClr val="tx1"/>
                </a:solidFill>
              </a:rPr>
              <a:pPr/>
              <a:t>12</a:t>
            </a:fld>
            <a:endParaRPr lang="en-US" altLang="ru-RU" sz="11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1pPr>
            <a:lvl2pPr marL="685817" indent="-263776"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2pPr>
            <a:lvl3pPr marL="1055103" indent="-211021"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3pPr>
            <a:lvl4pPr marL="1477145" indent="-211021"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4pPr>
            <a:lvl5pPr marL="1899186" indent="-211021"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5pPr>
            <a:lvl6pPr marL="2321227" indent="-211021" algn="ctr" defTabSz="91295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6pPr>
            <a:lvl7pPr marL="2743269" indent="-211021" algn="ctr" defTabSz="91295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7pPr>
            <a:lvl8pPr marL="3165310" indent="-211021" algn="ctr" defTabSz="91295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8pPr>
            <a:lvl9pPr marL="3587351" indent="-211021" algn="ctr" defTabSz="91295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3211AAD5-A91B-4B9F-8D40-CC432D160B79}" type="slidenum">
              <a:rPr lang="en-US" altLang="ru-RU" sz="1200" b="0">
                <a:solidFill>
                  <a:schemeClr val="tx1"/>
                </a:solidFill>
              </a:rPr>
              <a:pPr/>
              <a:t>14</a:t>
            </a:fld>
            <a:endParaRPr lang="en-US" altLang="ru-RU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1pPr>
            <a:lvl2pPr marL="685817" indent="-263776"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2pPr>
            <a:lvl3pPr marL="1055103" indent="-211021"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3pPr>
            <a:lvl4pPr marL="1477145" indent="-211021"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4pPr>
            <a:lvl5pPr marL="1899186" indent="-211021" defTabSz="912958">
              <a:defRPr sz="900" b="1">
                <a:solidFill>
                  <a:schemeClr val="bg1"/>
                </a:solidFill>
                <a:latin typeface="Arial" pitchFamily="34" charset="0"/>
              </a:defRPr>
            </a:lvl5pPr>
            <a:lvl6pPr marL="2321227" indent="-211021" algn="ctr" defTabSz="91295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6pPr>
            <a:lvl7pPr marL="2743269" indent="-211021" algn="ctr" defTabSz="91295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7pPr>
            <a:lvl8pPr marL="3165310" indent="-211021" algn="ctr" defTabSz="91295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8pPr>
            <a:lvl9pPr marL="3587351" indent="-211021" algn="ctr" defTabSz="91295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4BB16483-051D-46B5-874C-9310943AC72F}" type="slidenum">
              <a:rPr lang="en-US" altLang="ru-RU" sz="1200" b="0">
                <a:solidFill>
                  <a:schemeClr val="tx1"/>
                </a:solidFill>
              </a:rPr>
              <a:pPr/>
              <a:t>16</a:t>
            </a:fld>
            <a:endParaRPr lang="en-US" altLang="ru-RU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900" b="1" dirty="0">
                <a:latin typeface="Arial" pitchFamily="34" charset="0"/>
              </a:rPr>
              <a:t>Нарушения моторики кишечника.</a:t>
            </a:r>
            <a:endParaRPr lang="ru-RU" altLang="ru-RU" sz="9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 dirty="0">
                <a:latin typeface="Arial" pitchFamily="34" charset="0"/>
              </a:rPr>
              <a:t>Кишечник способен к автономным сокращениям без участия вегетативной нервной системы. При этом, сокращения кишечника имеют строгий порядок и фазы, которые циклически повторяются.</a:t>
            </a:r>
            <a:endParaRPr lang="ru-RU" altLang="ru-RU" sz="900" b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 b="1" dirty="0">
                <a:latin typeface="Arial" pitchFamily="34" charset="0"/>
              </a:rPr>
              <a:t>Циклически повторяющиеся моторные сокращения кишечника принято называть Моторным Мигрирующим Комплексом (ММК).</a:t>
            </a:r>
            <a:endParaRPr lang="ru-RU" altLang="ru-RU" sz="9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 dirty="0">
                <a:latin typeface="Arial" pitchFamily="34" charset="0"/>
              </a:rPr>
              <a:t>Гладкомышечная активность, составляющая  ММК, возникает в теле желудка и примерно со скоростью 5 см в минуту продвигается («мигрирует») в дистальном направлении (к более нижним отделам ЖКТ). Общая продолжительность цикла ММК — около </a:t>
            </a:r>
            <a:r>
              <a:rPr lang="ru-RU" altLang="ru-RU" sz="900" b="1" dirty="0">
                <a:latin typeface="Arial" pitchFamily="34" charset="0"/>
              </a:rPr>
              <a:t>90-120 мину</a:t>
            </a:r>
            <a:r>
              <a:rPr lang="ru-RU" altLang="ru-RU" sz="900" dirty="0">
                <a:latin typeface="Arial" pitchFamily="34" charset="0"/>
              </a:rPr>
              <a:t>т.</a:t>
            </a:r>
            <a:endParaRPr lang="ru-RU" altLang="ru-RU" sz="900" i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 i="1" dirty="0">
                <a:latin typeface="Arial" pitchFamily="34" charset="0"/>
              </a:rPr>
              <a:t>Фазы моторного мигрирующего комплекса:</a:t>
            </a:r>
            <a:endParaRPr lang="ru-RU" altLang="ru-RU" sz="900" b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 b="1" dirty="0">
                <a:latin typeface="Arial" pitchFamily="34" charset="0"/>
              </a:rPr>
              <a:t>I-я фаза</a:t>
            </a:r>
            <a:r>
              <a:rPr lang="ru-RU" altLang="ru-RU" sz="900" dirty="0">
                <a:latin typeface="Arial" pitchFamily="34" charset="0"/>
              </a:rPr>
              <a:t> — 45-60 минут - </a:t>
            </a:r>
            <a:r>
              <a:rPr lang="ru-RU" altLang="ru-RU" sz="900" b="1" dirty="0">
                <a:latin typeface="Arial" pitchFamily="34" charset="0"/>
              </a:rPr>
              <a:t>фаза покоя</a:t>
            </a:r>
            <a:r>
              <a:rPr lang="ru-RU" altLang="ru-RU" sz="900" dirty="0">
                <a:latin typeface="Arial" pitchFamily="34" charset="0"/>
              </a:rPr>
              <a:t>, которая необходима для всасывания питательных веществ;</a:t>
            </a:r>
            <a:endParaRPr lang="ru-RU" altLang="ru-RU" sz="900" b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 b="1" dirty="0">
                <a:latin typeface="Arial" pitchFamily="34" charset="0"/>
              </a:rPr>
              <a:t>II-я фаза</a:t>
            </a:r>
            <a:r>
              <a:rPr lang="ru-RU" altLang="ru-RU" sz="900" dirty="0">
                <a:latin typeface="Arial" pitchFamily="34" charset="0"/>
              </a:rPr>
              <a:t> — 30-45 минут - </a:t>
            </a:r>
            <a:r>
              <a:rPr lang="ru-RU" altLang="ru-RU" sz="900" b="1" dirty="0">
                <a:latin typeface="Arial" pitchFamily="34" charset="0"/>
              </a:rPr>
              <a:t>фаза нарастания моторной активности («перемешивания»)</a:t>
            </a:r>
            <a:r>
              <a:rPr lang="ru-RU" altLang="ru-RU" sz="900" dirty="0">
                <a:latin typeface="Arial" pitchFamily="34" charset="0"/>
              </a:rPr>
              <a:t> обеспечивает перемешивание содержимого;</a:t>
            </a:r>
            <a:endParaRPr lang="ru-RU" altLang="ru-RU" sz="900" b="1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 b="1" dirty="0">
                <a:latin typeface="Arial" pitchFamily="34" charset="0"/>
              </a:rPr>
              <a:t>III-я фаза</a:t>
            </a:r>
            <a:r>
              <a:rPr lang="ru-RU" altLang="ru-RU" sz="900" dirty="0">
                <a:latin typeface="Arial" pitchFamily="34" charset="0"/>
              </a:rPr>
              <a:t> — 5-10 минут - </a:t>
            </a:r>
            <a:r>
              <a:rPr lang="ru-RU" altLang="ru-RU" sz="900" b="1" dirty="0">
                <a:latin typeface="Arial" pitchFamily="34" charset="0"/>
              </a:rPr>
              <a:t>фаза фронтальной активности («продвижения»)</a:t>
            </a:r>
            <a:r>
              <a:rPr lang="ru-RU" altLang="ru-RU" sz="900" dirty="0">
                <a:latin typeface="Arial" pitchFamily="34" charset="0"/>
              </a:rPr>
              <a:t>, обеспечивает продвижение содержимого по пищеварительному каналу.</a:t>
            </a:r>
          </a:p>
          <a:p>
            <a:pPr eaLnBrk="1" hangingPunct="1">
              <a:lnSpc>
                <a:spcPct val="80000"/>
              </a:lnSpc>
            </a:pPr>
            <a:endParaRPr lang="ru-RU" altLang="ru-RU" sz="9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 dirty="0">
                <a:latin typeface="Arial" pitchFamily="34" charset="0"/>
              </a:rPr>
              <a:t>Очевидно, что при СРК происходят нарушения моторики, которые выражаются в нарушении </a:t>
            </a:r>
            <a:r>
              <a:rPr lang="ru-RU" altLang="ru-RU" sz="900" b="1" dirty="0">
                <a:latin typeface="Arial" pitchFamily="34" charset="0"/>
              </a:rPr>
              <a:t>очередности</a:t>
            </a:r>
            <a:r>
              <a:rPr lang="ru-RU" altLang="ru-RU" sz="900" dirty="0">
                <a:latin typeface="Arial" pitchFamily="34" charset="0"/>
              </a:rPr>
              <a:t> и </a:t>
            </a:r>
            <a:r>
              <a:rPr lang="ru-RU" altLang="ru-RU" sz="900" b="1" dirty="0">
                <a:latin typeface="Arial" pitchFamily="34" charset="0"/>
              </a:rPr>
              <a:t>выраженности</a:t>
            </a:r>
            <a:r>
              <a:rPr lang="ru-RU" altLang="ru-RU" sz="900" dirty="0">
                <a:latin typeface="Arial" pitchFamily="34" charset="0"/>
              </a:rPr>
              <a:t>  I, II или III фазы ММК.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900" dirty="0">
                <a:latin typeface="Arial" pitchFamily="34" charset="0"/>
              </a:rPr>
              <a:t>   А). </a:t>
            </a:r>
            <a:r>
              <a:rPr lang="ru-RU" altLang="ru-RU" sz="900" b="1" dirty="0">
                <a:latin typeface="Arial" pitchFamily="34" charset="0"/>
              </a:rPr>
              <a:t>Нарушение I фазы ММК</a:t>
            </a:r>
            <a:r>
              <a:rPr lang="ru-RU" altLang="ru-RU" sz="900" dirty="0">
                <a:latin typeface="Arial" pitchFamily="34" charset="0"/>
              </a:rPr>
              <a:t> может выражаться в ее </a:t>
            </a:r>
            <a:r>
              <a:rPr lang="ru-RU" altLang="ru-RU" sz="900" b="1" dirty="0">
                <a:latin typeface="Arial" pitchFamily="34" charset="0"/>
              </a:rPr>
              <a:t>отсутствии </a:t>
            </a:r>
            <a:r>
              <a:rPr lang="ru-RU" altLang="ru-RU" sz="900" dirty="0">
                <a:latin typeface="Arial" pitchFamily="34" charset="0"/>
              </a:rPr>
              <a:t>или </a:t>
            </a:r>
            <a:r>
              <a:rPr lang="ru-RU" altLang="ru-RU" sz="900" b="1" dirty="0">
                <a:latin typeface="Arial" pitchFamily="34" charset="0"/>
              </a:rPr>
              <a:t>укорочении</a:t>
            </a:r>
            <a:r>
              <a:rPr lang="ru-RU" altLang="ru-RU" sz="900" dirty="0">
                <a:latin typeface="Arial" pitchFamily="34" charset="0"/>
              </a:rPr>
              <a:t> – на фоне полного покоя кишечник переходит к II или сразу к III фазе, не выдерживая «фазу покоя», которая необходима для всасывания питательных веществ. Такое нарушение очередности </a:t>
            </a:r>
            <a:r>
              <a:rPr lang="ru-RU" altLang="ru-RU" sz="900" b="1" dirty="0">
                <a:latin typeface="Arial" pitchFamily="34" charset="0"/>
              </a:rPr>
              <a:t>уже само по себе вызывает неприятные ощущения и боль</a:t>
            </a:r>
            <a:r>
              <a:rPr lang="ru-RU" altLang="ru-RU" sz="900" dirty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900" dirty="0">
                <a:latin typeface="Arial" pitchFamily="34" charset="0"/>
              </a:rPr>
              <a:t>   Б). </a:t>
            </a:r>
            <a:r>
              <a:rPr lang="ru-RU" altLang="ru-RU" sz="900" b="1" dirty="0">
                <a:latin typeface="Arial" pitchFamily="34" charset="0"/>
              </a:rPr>
              <a:t>Нарушение II фазы ММК </a:t>
            </a:r>
            <a:r>
              <a:rPr lang="ru-RU" altLang="ru-RU" sz="900" dirty="0">
                <a:latin typeface="Arial" pitchFamily="34" charset="0"/>
              </a:rPr>
              <a:t>приводит к спазму гладких мышц и остановке пассажа содержимого по кишечнику, что даёт такие проявления как запор и болевые ощущения (т.н. </a:t>
            </a:r>
            <a:r>
              <a:rPr lang="ru-RU" altLang="ru-RU" sz="900" b="1" dirty="0">
                <a:latin typeface="Arial" pitchFamily="34" charset="0"/>
              </a:rPr>
              <a:t>«дискретные кластерные спазмы»</a:t>
            </a:r>
            <a:r>
              <a:rPr lang="ru-RU" altLang="ru-RU" sz="900" dirty="0">
                <a:latin typeface="Arial" pitchFamily="34" charset="0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900" dirty="0">
                <a:latin typeface="Arial" pitchFamily="34" charset="0"/>
              </a:rPr>
              <a:t>   В). При </a:t>
            </a:r>
            <a:r>
              <a:rPr lang="ru-RU" altLang="ru-RU" sz="900" b="1" dirty="0">
                <a:latin typeface="Arial" pitchFamily="34" charset="0"/>
              </a:rPr>
              <a:t>нарушении III фазы</a:t>
            </a:r>
            <a:r>
              <a:rPr lang="ru-RU" altLang="ru-RU" sz="900" dirty="0">
                <a:latin typeface="Arial" pitchFamily="34" charset="0"/>
              </a:rPr>
              <a:t> возникает усиление мышечной активности и ускорение пассажа, что сопровождается не только болью, но и диареей (т.н. </a:t>
            </a:r>
            <a:r>
              <a:rPr lang="ru-RU" altLang="ru-RU" sz="900" b="1" dirty="0">
                <a:latin typeface="Arial" pitchFamily="34" charset="0"/>
              </a:rPr>
              <a:t>«усиленные </a:t>
            </a:r>
            <a:r>
              <a:rPr lang="ru-RU" altLang="ru-RU" sz="900" b="1" dirty="0" err="1">
                <a:latin typeface="Arial" pitchFamily="34" charset="0"/>
              </a:rPr>
              <a:t>пропульсивные</a:t>
            </a:r>
            <a:r>
              <a:rPr lang="ru-RU" altLang="ru-RU" sz="900" b="1" dirty="0">
                <a:latin typeface="Arial" pitchFamily="34" charset="0"/>
              </a:rPr>
              <a:t> сокращения»</a:t>
            </a:r>
            <a:r>
              <a:rPr lang="ru-RU" altLang="ru-RU" sz="900" dirty="0">
                <a:latin typeface="Arial" pitchFamily="34" charset="0"/>
              </a:rPr>
              <a:t>). Нередко наблюдается </a:t>
            </a:r>
            <a:r>
              <a:rPr lang="ru-RU" altLang="ru-RU" sz="900" b="1" dirty="0">
                <a:latin typeface="Arial" pitchFamily="34" charset="0"/>
              </a:rPr>
              <a:t>увеличение продолжительности III фазы</a:t>
            </a:r>
            <a:r>
              <a:rPr lang="ru-RU" altLang="ru-RU" sz="900" dirty="0">
                <a:latin typeface="Arial" pitchFamily="34" charset="0"/>
              </a:rPr>
              <a:t> (более 10 минут).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900" dirty="0">
                <a:latin typeface="Arial" pitchFamily="34" charset="0"/>
              </a:rPr>
              <a:t>   Двигательные нарушения у пациентов с СРК могут иметь смешанный тип. </a:t>
            </a:r>
            <a:endParaRPr lang="en-US" altLang="ru-RU" sz="9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ru-RU" dirty="0" smtClean="0"/>
              <a:t>В Римских критериях 4-го пересмотра остались мебеверин и </a:t>
            </a:r>
            <a:r>
              <a:rPr lang="ru-RU" dirty="0" err="1" smtClean="0"/>
              <a:t>дицикломин</a:t>
            </a:r>
            <a:r>
              <a:rPr lang="ru-RU" dirty="0" smtClean="0"/>
              <a:t>, а</a:t>
            </a:r>
            <a:r>
              <a:rPr lang="ru-RU" baseline="0" dirty="0" smtClean="0"/>
              <a:t> </a:t>
            </a:r>
            <a:r>
              <a:rPr lang="ru-RU" dirty="0" err="1" smtClean="0"/>
              <a:t>отилониум</a:t>
            </a:r>
            <a:r>
              <a:rPr lang="ru-RU" baseline="0" dirty="0" smtClean="0"/>
              <a:t> сменил </a:t>
            </a:r>
            <a:r>
              <a:rPr lang="ru-RU" baseline="0" dirty="0" err="1" smtClean="0"/>
              <a:t>альверин</a:t>
            </a:r>
            <a:r>
              <a:rPr lang="ru-RU" baseline="0" dirty="0" smtClean="0"/>
              <a:t>. Это может объясняться недостаточно сильными позициями </a:t>
            </a:r>
            <a:r>
              <a:rPr lang="ru-RU" baseline="0" dirty="0" err="1" smtClean="0"/>
              <a:t>альверина</a:t>
            </a:r>
            <a:r>
              <a:rPr lang="ru-RU" baseline="0" dirty="0" smtClean="0"/>
              <a:t> в СРК (</a:t>
            </a:r>
            <a:r>
              <a:rPr lang="en-US" sz="1200" dirty="0" smtClean="0"/>
              <a:t>Ruepert L, Quarttero AO. Bulking agents, antispasmodics and antidepressants for the treatment or irritable bowel syndrome. I</a:t>
            </a:r>
            <a:r>
              <a:rPr lang="ru-RU" sz="1200" dirty="0" err="1" smtClean="0"/>
              <a:t>ntervention</a:t>
            </a:r>
            <a:r>
              <a:rPr lang="ru-RU" sz="1200" dirty="0" smtClean="0"/>
              <a:t> review. The Cochraine Library 2011, Issue 8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pPr marL="228600" lvl="0" indent="-228600">
              <a:buAutoNum type="arabicPeriod"/>
            </a:pPr>
            <a:r>
              <a:rPr lang="ru-RU" sz="1200" dirty="0" smtClean="0"/>
              <a:t>Из доступных на российском рынке сегодня спазмолитиков рекомендованных римскими критериями представлен мебеверин – Дюспаталин капсулы №200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2C28-A64F-43FC-B204-1B574CBD588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2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Алосетрон- высоко селективный антагонист 5 –НТ 3 серотониновых рецепторов  разрешен к применению  в США при </a:t>
            </a:r>
            <a:r>
              <a:rPr lang="en-US" altLang="ru-RU" smtClean="0"/>
              <a:t>C</a:t>
            </a:r>
            <a:r>
              <a:rPr lang="ru-RU" altLang="ru-RU" smtClean="0"/>
              <a:t>РК</a:t>
            </a:r>
            <a:r>
              <a:rPr lang="en-US" altLang="ru-RU" smtClean="0"/>
              <a:t>-</a:t>
            </a:r>
            <a:r>
              <a:rPr lang="ru-RU" altLang="ru-RU" smtClean="0"/>
              <a:t>Д для купирования боли, снижения частоты стула и неотложных позывов.</a:t>
            </a:r>
          </a:p>
          <a:p>
            <a:pPr eaLnBrk="1" hangingPunct="1"/>
            <a:r>
              <a:rPr lang="ru-RU" altLang="ru-RU" smtClean="0"/>
              <a:t>Тегасерод с 2007 года может использоваться только в клинических исследованиях.</a:t>
            </a:r>
          </a:p>
          <a:p>
            <a:pPr eaLnBrk="1" fontAlgn="t" hangingPunct="1"/>
            <a:r>
              <a:rPr lang="ru-RU" altLang="ru-RU" smtClean="0"/>
              <a:t>Новый смешанный агонист µ/антагонст</a:t>
            </a:r>
            <a:r>
              <a:rPr lang="el-GR" altLang="ru-RU" smtClean="0"/>
              <a:t>δ</a:t>
            </a:r>
            <a:r>
              <a:rPr lang="ru-RU" altLang="ru-RU" smtClean="0"/>
              <a:t> опиоидных рецепторов </a:t>
            </a:r>
            <a:r>
              <a:rPr lang="en-US" altLang="ru-RU" smtClean="0"/>
              <a:t>Eluxadoline</a:t>
            </a:r>
            <a:r>
              <a:rPr lang="ru-RU" altLang="ru-RU" smtClean="0"/>
              <a:t> 100мг х 2р. (в 2-х исследованиях 3 фазы  в отношении боли и  диареи (побочные эффекты тошнота 8%,запоры -8%,абдоминальная боль 5%. Может быть использован в низких дозах при мониторировании пациентов.</a:t>
            </a:r>
          </a:p>
          <a:p>
            <a:pPr eaLnBrk="1" fontAlgn="t" hangingPunct="1"/>
            <a:r>
              <a:rPr lang="ru-RU" altLang="ru-RU" smtClean="0"/>
              <a:t>Могуи улучшать симптомы СРКД- Дисодиум хромогликат( стабилизатор тучных клеток). Трансплантация фекальной микробиоты , травы  и другие  прикладные виды лечения  могут иметь потенциальный успех.     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08B2A66-6A3E-47DE-B428-A888103CCE99}" type="slidenum">
              <a:rPr lang="ru-RU" altLang="ru-RU" sz="1200"/>
              <a:pPr/>
              <a:t>24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pitchFamily="34" charset="0"/>
              </a:rPr>
              <a:t>Следовательно, Дюспаталин опосредовано, через блокаду натриевых каналов, блокирует кальциевые и калиевые каналы, обладает модулирующим действием на гладкую мускулатуру органов пищеварения, при котором возможно не только снятие спазма, но также предотвращение избыточной релаксации гладкомышечных волокон желудочно-кишечного тракта, что делает возможным применение данного препарата при кишечных спазмах, сопровождающихся запорами и диареей. </a:t>
            </a:r>
          </a:p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1pPr>
            <a:lvl2pPr marL="685817" indent="-263776"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2pPr>
            <a:lvl3pPr marL="1055103" indent="-211021"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3pPr>
            <a:lvl4pPr marL="1477145" indent="-211021"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4pPr>
            <a:lvl5pPr marL="1899186" indent="-211021" defTabSz="893907">
              <a:defRPr sz="900" b="1">
                <a:solidFill>
                  <a:schemeClr val="bg1"/>
                </a:solidFill>
                <a:latin typeface="Arial" pitchFamily="34" charset="0"/>
              </a:defRPr>
            </a:lvl5pPr>
            <a:lvl6pPr marL="2321227" indent="-211021" algn="ctr" defTabSz="89390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6pPr>
            <a:lvl7pPr marL="2743269" indent="-211021" algn="ctr" defTabSz="89390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7pPr>
            <a:lvl8pPr marL="3165310" indent="-211021" algn="ctr" defTabSz="89390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8pPr>
            <a:lvl9pPr marL="3587351" indent="-211021" algn="ctr" defTabSz="89390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3476449C-37C5-4318-95F6-7FF90C9E29B4}" type="slidenum">
              <a:rPr lang="en-US" altLang="ru-RU" sz="1100" b="0">
                <a:solidFill>
                  <a:schemeClr val="tx1"/>
                </a:solidFill>
              </a:rPr>
              <a:pPr/>
              <a:t>30</a:t>
            </a:fld>
            <a:endParaRPr lang="en-US" altLang="ru-RU" sz="11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Так как СРК (синдром раздраженного кишечника) это длительное хроническое заболевание, препараты для терапии этого состояния необходимо принимать в</a:t>
            </a:r>
            <a:r>
              <a:rPr lang="ru-RU" sz="1200" baseline="0" dirty="0" smtClean="0"/>
              <a:t> течение нескольких месяцев. Целью данного исследования была проверка эффективности и долгосрочной переносимости Мебеверина.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mtClean="0"/>
              <a:t>Статистический </a:t>
            </a:r>
            <a:r>
              <a:rPr lang="ru-RU" sz="1200" dirty="0" smtClean="0"/>
              <a:t>анализ выявил достоверное улучшение по показателям боли в животе и </a:t>
            </a:r>
            <a:r>
              <a:rPr lang="ru-RU" sz="1200" smtClean="0"/>
              <a:t>метеоризма уже через </a:t>
            </a:r>
            <a:r>
              <a:rPr lang="ru-RU" sz="1200" dirty="0" smtClean="0"/>
              <a:t>месяц терапии, которое сохранялось</a:t>
            </a:r>
            <a:r>
              <a:rPr lang="ru-RU" sz="1200" baseline="0" dirty="0" smtClean="0"/>
              <a:t> на протяжении всего периода исследования. К концу исследования у всех пациентов было достигнуто улучшение по основным показателям, даже у пациентов с сохранившимися симптомами значительно уменьшилась их тяжесть и интенсивность.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Заключение:</a:t>
            </a:r>
            <a:r>
              <a:rPr lang="ru-RU" sz="1200" dirty="0" smtClean="0"/>
              <a:t> Показана высокая эффективность мебеверина в отношении купирования боли, метеоризма и восстановления стула, а также хорошая переносимость, несмотря на длительный прием препарата в течение года.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F6E8-402A-4B74-AF68-EBC549E3FCA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9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latin typeface="Arial" pitchFamily="34" charset="0"/>
              </a:rPr>
              <a:t>Двойное слепое плацебо-контроллируемое исслеодвание влияния мебеверина на моторику кишечника. Участвовало 16 здоровых добровольцев с установленными манометрическими датчиками в ректосигмоидном отделе. Определялся индекс моторики толстой кишки до и после еды</a:t>
            </a:r>
          </a:p>
          <a:p>
            <a:r>
              <a:rPr lang="ru-RU" altLang="ru-RU" smtClean="0">
                <a:latin typeface="Arial" pitchFamily="34" charset="0"/>
              </a:rPr>
              <a:t>Дюспаталин достоверно в сравнении с плацебо блокировал повышенную активность кишки, которая наступает после еды. Это означает, что препарат нормализует моторику кишки при ее повышенной активности (т.е. при СРК)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8154-D4C6-40FF-849B-0BF617D7CFD6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70B-3E53-46FF-9921-A135C9D16781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82E-4201-4C60-B21D-2FE468EAB224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88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5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579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6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9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43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49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5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42B-177D-418E-AFD3-A83057529861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134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4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5DC3-2900-4726-915D-1912ACC205AA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F045-D8BB-44B0-8EF7-55FB2ED7A390}" type="datetime1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B5B2-1EA9-4B8F-8804-AB454FF12446}" type="datetime1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7B72-9793-4F16-BA31-2338C6351BA0}" type="datetime1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BDD-FE43-4E9E-949A-E019B21A60C2}" type="datetime1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AE08-EAFD-4544-9167-67BD49F20292}" type="datetime1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53F-C31B-491E-8F29-EA6546039A8C}" type="datetime1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17E6-81FF-42F4-A3E8-B33D88F114E2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28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ro.ru/userfiles/SRK_2016.pdf%20&#1044;&#1072;&#1090;&#1072;%20&#1074;&#1093;&#1086;&#1076;&#1072;%2009.10.2017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eg"/><Relationship Id="rId7" Type="http://schemas.openxmlformats.org/officeDocument/2006/relationships/hyperlink" Target="http://forum.srk.su/index.php?PHPSESSID=pl63s0uhscuject0lba1ljdtl2&amp;board=19.0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outibs.org/&#1040;&#1089;cessed%2018.12.201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srk.su/index.php?PHPSESSID=pl63s0uhscuject0lba1ljdtl2&amp;board=19.0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boutibs.org/&#1040;&#1089;cessed%2018.12.2014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5004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>
                <a:solidFill>
                  <a:srgbClr val="3333CC"/>
                </a:solidFill>
                <a:effectLst/>
              </a:rPr>
              <a:t/>
            </a:r>
            <a:br>
              <a:rPr lang="ru-RU" altLang="ru-RU" sz="4000" smtClean="0">
                <a:solidFill>
                  <a:srgbClr val="3333CC"/>
                </a:solidFill>
                <a:effectLst/>
              </a:rPr>
            </a:br>
            <a:r>
              <a:rPr lang="ru-RU" altLang="ru-RU" sz="4000" smtClean="0">
                <a:solidFill>
                  <a:srgbClr val="3333CC"/>
                </a:solidFill>
                <a:effectLst/>
              </a:rPr>
              <a:t>Синдром раздраженного кишечника</a:t>
            </a:r>
            <a:br>
              <a:rPr lang="ru-RU" altLang="ru-RU" sz="4000" smtClean="0">
                <a:solidFill>
                  <a:srgbClr val="3333CC"/>
                </a:solidFill>
                <a:effectLst/>
              </a:rPr>
            </a:br>
            <a:r>
              <a:rPr lang="ru-RU" altLang="ru-RU" sz="4000" smtClean="0">
                <a:solidFill>
                  <a:srgbClr val="3333CC"/>
                </a:solidFill>
                <a:effectLst/>
              </a:rPr>
              <a:t/>
            </a:r>
            <a:br>
              <a:rPr lang="ru-RU" altLang="ru-RU" sz="4000" smtClean="0">
                <a:solidFill>
                  <a:srgbClr val="3333CC"/>
                </a:solidFill>
                <a:effectLst/>
              </a:rPr>
            </a:br>
            <a:r>
              <a:rPr lang="ru-RU" altLang="ru-RU" sz="2400" smtClean="0">
                <a:solidFill>
                  <a:srgbClr val="3333CC"/>
                </a:solidFill>
                <a:effectLst/>
              </a:rPr>
              <a:t>Л.П.Фаизова</a:t>
            </a:r>
            <a:br>
              <a:rPr lang="ru-RU" altLang="ru-RU" sz="2400" smtClean="0">
                <a:solidFill>
                  <a:srgbClr val="3333CC"/>
                </a:solidFill>
                <a:effectLst/>
              </a:rPr>
            </a:br>
            <a:r>
              <a:rPr lang="ru-RU" altLang="ru-RU" sz="2400" smtClean="0">
                <a:solidFill>
                  <a:srgbClr val="3333CC"/>
                </a:solidFill>
                <a:effectLst/>
              </a:rPr>
              <a:t>профессор БГМУ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77724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5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7595"/>
            <a:ext cx="439198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«СРК - это </a:t>
            </a:r>
            <a:r>
              <a:rPr lang="ru-RU" dirty="0"/>
              <a:t>запутанный диагноз с непонятными симптомами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</a:t>
            </a:r>
            <a:r>
              <a:rPr lang="ru-RU" dirty="0"/>
              <a:t>механизмом </a:t>
            </a:r>
            <a:r>
              <a:rPr lang="ru-RU" dirty="0" smtClean="0"/>
              <a:t>развития»</a:t>
            </a:r>
            <a:endParaRPr lang="ru-RU" dirty="0"/>
          </a:p>
        </p:txBody>
      </p:sp>
      <p:pic>
        <p:nvPicPr>
          <p:cNvPr id="7" name="Picture 5" descr="C:\Users\abuhoax\Desktop\СРК-презентация-картинки\2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1" y="3665661"/>
            <a:ext cx="3871073" cy="25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8"/>
          <p:cNvSpPr/>
          <p:nvPr/>
        </p:nvSpPr>
        <p:spPr>
          <a:xfrm>
            <a:off x="542371" y="1757181"/>
            <a:ext cx="2664296" cy="1908480"/>
          </a:xfrm>
          <a:prstGeom prst="cloudCallout">
            <a:avLst>
              <a:gd name="adj1" fmla="val 13878"/>
              <a:gd name="adj2" fmla="val 59293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Что такое СРК?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13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Миф №5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3802" y="0"/>
            <a:ext cx="451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Реальность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abuhoax\Desktop\СРК-презентация-картинки\9003_sindrom-razdrazhennogo-kishech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2" y="1951802"/>
            <a:ext cx="2024063" cy="1519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3802" y="732255"/>
            <a:ext cx="44639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Согласно РИМ IV СРК имеет четкие критерии </a:t>
            </a:r>
            <a:r>
              <a:rPr lang="ru-RU" sz="2400" b="1" dirty="0" smtClean="0"/>
              <a:t>диагностики.</a:t>
            </a:r>
          </a:p>
          <a:p>
            <a:r>
              <a:rPr lang="ru-RU" sz="2400" b="1" dirty="0" smtClean="0"/>
              <a:t>  СРК - </a:t>
            </a:r>
            <a:r>
              <a:rPr lang="ru-RU" sz="2000" dirty="0" smtClean="0"/>
              <a:t>это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функциональное расстройство кишечника</a:t>
            </a:r>
            <a:r>
              <a:rPr lang="ru-RU" sz="2000" dirty="0"/>
              <a:t>, проявляющееся спазмом или болью в животе в сочетании </a:t>
            </a:r>
            <a:r>
              <a:rPr lang="ru-RU" sz="2000" dirty="0" smtClean="0"/>
              <a:t>с </a:t>
            </a:r>
            <a:r>
              <a:rPr lang="ru-RU" sz="2000" dirty="0"/>
              <a:t>2 или </a:t>
            </a:r>
            <a:r>
              <a:rPr lang="ru-RU" sz="2000" dirty="0" smtClean="0"/>
              <a:t>более признаками</a:t>
            </a:r>
            <a:r>
              <a:rPr lang="ru-RU" sz="2000" dirty="0"/>
              <a:t>: боль имеет связь с дефекацией, сопровождается изменением </a:t>
            </a:r>
            <a:r>
              <a:rPr lang="ru-RU" sz="2000" dirty="0" smtClean="0"/>
              <a:t>частоты и/или </a:t>
            </a:r>
            <a:r>
              <a:rPr lang="ru-RU" sz="2000" dirty="0"/>
              <a:t>формы стула (диареей, запором или их чередованием)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5" y="6513855"/>
            <a:ext cx="8568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Lacy BE, Mearin F, Chang L, </a:t>
            </a:r>
            <a:r>
              <a:rPr lang="en-US" sz="1050" dirty="0" err="1"/>
              <a:t>Chey</a:t>
            </a:r>
            <a:r>
              <a:rPr lang="en-US" sz="1050" dirty="0"/>
              <a:t> WD, </a:t>
            </a:r>
            <a:r>
              <a:rPr lang="en-US" sz="1050" dirty="0" err="1"/>
              <a:t>Lembo</a:t>
            </a:r>
            <a:r>
              <a:rPr lang="en-US" sz="1050" dirty="0"/>
              <a:t> AJ, </a:t>
            </a:r>
            <a:r>
              <a:rPr lang="en-US" sz="1050" dirty="0" err="1"/>
              <a:t>Simren</a:t>
            </a:r>
            <a:r>
              <a:rPr lang="en-US" sz="1050" dirty="0"/>
              <a:t> M, Spiller R. Bowel Disorders. </a:t>
            </a:r>
            <a:r>
              <a:rPr lang="en-US" sz="1050" dirty="0" smtClean="0"/>
              <a:t>Gastroenterology</a:t>
            </a:r>
            <a:r>
              <a:rPr lang="ru-RU" sz="1050" dirty="0" smtClean="0"/>
              <a:t> </a:t>
            </a:r>
            <a:r>
              <a:rPr lang="en-US" sz="1050" dirty="0" smtClean="0"/>
              <a:t>2016;150:1393–1407</a:t>
            </a:r>
            <a:endParaRPr lang="ru-RU" sz="1050" dirty="0"/>
          </a:p>
        </p:txBody>
      </p:sp>
      <p:pic>
        <p:nvPicPr>
          <p:cNvPr id="11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365104"/>
            <a:ext cx="2021933" cy="1965783"/>
          </a:xfrm>
          <a:prstGeom prst="ellips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594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13"/>
          <p:cNvSpPr>
            <a:spLocks noChangeArrowheads="1"/>
          </p:cNvSpPr>
          <p:nvPr/>
        </p:nvSpPr>
        <p:spPr bwMode="auto">
          <a:xfrm>
            <a:off x="5320827" y="3789363"/>
            <a:ext cx="3444875" cy="1008063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28575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ru-RU" sz="1800">
              <a:latin typeface="Arial" pitchFamily="34" charset="0"/>
            </a:endParaRPr>
          </a:p>
        </p:txBody>
      </p:sp>
      <p:grpSp>
        <p:nvGrpSpPr>
          <p:cNvPr id="119811" name="Group 3"/>
          <p:cNvGrpSpPr>
            <a:grpSpLocks/>
          </p:cNvGrpSpPr>
          <p:nvPr/>
        </p:nvGrpSpPr>
        <p:grpSpPr bwMode="auto">
          <a:xfrm>
            <a:off x="827088" y="1557338"/>
            <a:ext cx="7129462" cy="4038600"/>
            <a:chOff x="1008" y="1152"/>
            <a:chExt cx="3177" cy="2761"/>
          </a:xfrm>
        </p:grpSpPr>
        <p:sp>
          <p:nvSpPr>
            <p:cNvPr id="119826" name="Freeform 4"/>
            <p:cNvSpPr>
              <a:spLocks/>
            </p:cNvSpPr>
            <p:nvPr/>
          </p:nvSpPr>
          <p:spPr bwMode="gray">
            <a:xfrm>
              <a:off x="2068" y="1968"/>
              <a:ext cx="812" cy="1945"/>
            </a:xfrm>
            <a:custGeom>
              <a:avLst/>
              <a:gdLst>
                <a:gd name="T0" fmla="*/ 91451 w 501"/>
                <a:gd name="T1" fmla="*/ 239196 h 1198"/>
                <a:gd name="T2" fmla="*/ 72774 w 501"/>
                <a:gd name="T3" fmla="*/ 221392 h 1198"/>
                <a:gd name="T4" fmla="*/ 56845 w 501"/>
                <a:gd name="T5" fmla="*/ 203076 h 1198"/>
                <a:gd name="T6" fmla="*/ 44044 w 501"/>
                <a:gd name="T7" fmla="*/ 185121 h 1198"/>
                <a:gd name="T8" fmla="*/ 33903 w 501"/>
                <a:gd name="T9" fmla="*/ 168174 h 1198"/>
                <a:gd name="T10" fmla="*/ 26138 w 501"/>
                <a:gd name="T11" fmla="*/ 153455 h 1198"/>
                <a:gd name="T12" fmla="*/ 21261 w 501"/>
                <a:gd name="T13" fmla="*/ 142391 h 1198"/>
                <a:gd name="T14" fmla="*/ 18629 w 501"/>
                <a:gd name="T15" fmla="*/ 135103 h 1198"/>
                <a:gd name="T16" fmla="*/ 11350 w 501"/>
                <a:gd name="T17" fmla="*/ 106969 h 1198"/>
                <a:gd name="T18" fmla="*/ 7851 w 501"/>
                <a:gd name="T19" fmla="*/ 81823 h 1198"/>
                <a:gd name="T20" fmla="*/ 7237 w 501"/>
                <a:gd name="T21" fmla="*/ 60691 h 1198"/>
                <a:gd name="T22" fmla="*/ 8235 w 501"/>
                <a:gd name="T23" fmla="*/ 43732 h 1198"/>
                <a:gd name="T24" fmla="*/ 10491 w 501"/>
                <a:gd name="T25" fmla="*/ 31188 h 1198"/>
                <a:gd name="T26" fmla="*/ 12347 w 501"/>
                <a:gd name="T27" fmla="*/ 23520 h 1198"/>
                <a:gd name="T28" fmla="*/ 13347 w 501"/>
                <a:gd name="T29" fmla="*/ 20845 h 1198"/>
                <a:gd name="T30" fmla="*/ 48936 w 501"/>
                <a:gd name="T31" fmla="*/ 0 h 1198"/>
                <a:gd name="T32" fmla="*/ 46718 w 501"/>
                <a:gd name="T33" fmla="*/ 41352 h 1198"/>
                <a:gd name="T34" fmla="*/ 45765 w 501"/>
                <a:gd name="T35" fmla="*/ 43021 h 1198"/>
                <a:gd name="T36" fmla="*/ 43743 w 501"/>
                <a:gd name="T37" fmla="*/ 47747 h 1198"/>
                <a:gd name="T38" fmla="*/ 41132 w 501"/>
                <a:gd name="T39" fmla="*/ 56278 h 1198"/>
                <a:gd name="T40" fmla="*/ 38897 w 501"/>
                <a:gd name="T41" fmla="*/ 68604 h 1198"/>
                <a:gd name="T42" fmla="*/ 37906 w 501"/>
                <a:gd name="T43" fmla="*/ 85349 h 1198"/>
                <a:gd name="T44" fmla="*/ 38751 w 501"/>
                <a:gd name="T45" fmla="*/ 106680 h 1198"/>
                <a:gd name="T46" fmla="*/ 42363 w 501"/>
                <a:gd name="T47" fmla="*/ 131841 h 1198"/>
                <a:gd name="T48" fmla="*/ 48380 w 501"/>
                <a:gd name="T49" fmla="*/ 155074 h 1198"/>
                <a:gd name="T50" fmla="*/ 56425 w 501"/>
                <a:gd name="T51" fmla="*/ 176488 h 1198"/>
                <a:gd name="T52" fmla="*/ 65506 w 501"/>
                <a:gd name="T53" fmla="*/ 195464 h 1198"/>
                <a:gd name="T54" fmla="*/ 74787 w 501"/>
                <a:gd name="T55" fmla="*/ 211765 h 1198"/>
                <a:gd name="T56" fmla="*/ 83944 w 501"/>
                <a:gd name="T57" fmla="*/ 225352 h 1198"/>
                <a:gd name="T58" fmla="*/ 91829 w 501"/>
                <a:gd name="T59" fmla="*/ 235900 h 1198"/>
                <a:gd name="T60" fmla="*/ 97955 w 501"/>
                <a:gd name="T61" fmla="*/ 243458 h 1198"/>
                <a:gd name="T62" fmla="*/ 101323 w 501"/>
                <a:gd name="T63" fmla="*/ 247101 h 1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1" h="1198">
                  <a:moveTo>
                    <a:pt x="501" y="1198"/>
                  </a:moveTo>
                  <a:lnTo>
                    <a:pt x="451" y="1158"/>
                  </a:lnTo>
                  <a:lnTo>
                    <a:pt x="403" y="1115"/>
                  </a:lnTo>
                  <a:lnTo>
                    <a:pt x="359" y="1072"/>
                  </a:lnTo>
                  <a:lnTo>
                    <a:pt x="318" y="1027"/>
                  </a:lnTo>
                  <a:lnTo>
                    <a:pt x="281" y="983"/>
                  </a:lnTo>
                  <a:lnTo>
                    <a:pt x="248" y="938"/>
                  </a:lnTo>
                  <a:lnTo>
                    <a:pt x="217" y="896"/>
                  </a:lnTo>
                  <a:lnTo>
                    <a:pt x="190" y="853"/>
                  </a:lnTo>
                  <a:lnTo>
                    <a:pt x="167" y="814"/>
                  </a:lnTo>
                  <a:lnTo>
                    <a:pt x="147" y="777"/>
                  </a:lnTo>
                  <a:lnTo>
                    <a:pt x="129" y="743"/>
                  </a:lnTo>
                  <a:lnTo>
                    <a:pt x="115" y="714"/>
                  </a:lnTo>
                  <a:lnTo>
                    <a:pt x="105" y="689"/>
                  </a:lnTo>
                  <a:lnTo>
                    <a:pt x="97" y="669"/>
                  </a:lnTo>
                  <a:lnTo>
                    <a:pt x="92" y="654"/>
                  </a:lnTo>
                  <a:lnTo>
                    <a:pt x="71" y="583"/>
                  </a:lnTo>
                  <a:lnTo>
                    <a:pt x="56" y="518"/>
                  </a:lnTo>
                  <a:lnTo>
                    <a:pt x="45" y="454"/>
                  </a:lnTo>
                  <a:lnTo>
                    <a:pt x="39" y="396"/>
                  </a:lnTo>
                  <a:lnTo>
                    <a:pt x="36" y="343"/>
                  </a:lnTo>
                  <a:lnTo>
                    <a:pt x="36" y="294"/>
                  </a:lnTo>
                  <a:lnTo>
                    <a:pt x="37" y="251"/>
                  </a:lnTo>
                  <a:lnTo>
                    <a:pt x="41" y="212"/>
                  </a:lnTo>
                  <a:lnTo>
                    <a:pt x="46" y="180"/>
                  </a:lnTo>
                  <a:lnTo>
                    <a:pt x="52" y="151"/>
                  </a:lnTo>
                  <a:lnTo>
                    <a:pt x="57" y="129"/>
                  </a:lnTo>
                  <a:lnTo>
                    <a:pt x="61" y="114"/>
                  </a:lnTo>
                  <a:lnTo>
                    <a:pt x="65" y="105"/>
                  </a:lnTo>
                  <a:lnTo>
                    <a:pt x="66" y="101"/>
                  </a:lnTo>
                  <a:lnTo>
                    <a:pt x="0" y="63"/>
                  </a:lnTo>
                  <a:lnTo>
                    <a:pt x="241" y="0"/>
                  </a:lnTo>
                  <a:lnTo>
                    <a:pt x="306" y="245"/>
                  </a:lnTo>
                  <a:lnTo>
                    <a:pt x="230" y="200"/>
                  </a:lnTo>
                  <a:lnTo>
                    <a:pt x="229" y="203"/>
                  </a:lnTo>
                  <a:lnTo>
                    <a:pt x="226" y="208"/>
                  </a:lnTo>
                  <a:lnTo>
                    <a:pt x="221" y="217"/>
                  </a:lnTo>
                  <a:lnTo>
                    <a:pt x="216" y="231"/>
                  </a:lnTo>
                  <a:lnTo>
                    <a:pt x="209" y="249"/>
                  </a:lnTo>
                  <a:lnTo>
                    <a:pt x="203" y="272"/>
                  </a:lnTo>
                  <a:lnTo>
                    <a:pt x="196" y="300"/>
                  </a:lnTo>
                  <a:lnTo>
                    <a:pt x="192" y="332"/>
                  </a:lnTo>
                  <a:lnTo>
                    <a:pt x="189" y="369"/>
                  </a:lnTo>
                  <a:lnTo>
                    <a:pt x="187" y="413"/>
                  </a:lnTo>
                  <a:lnTo>
                    <a:pt x="187" y="462"/>
                  </a:lnTo>
                  <a:lnTo>
                    <a:pt x="191" y="516"/>
                  </a:lnTo>
                  <a:lnTo>
                    <a:pt x="199" y="578"/>
                  </a:lnTo>
                  <a:lnTo>
                    <a:pt x="209" y="638"/>
                  </a:lnTo>
                  <a:lnTo>
                    <a:pt x="222" y="696"/>
                  </a:lnTo>
                  <a:lnTo>
                    <a:pt x="239" y="751"/>
                  </a:lnTo>
                  <a:lnTo>
                    <a:pt x="257" y="804"/>
                  </a:lnTo>
                  <a:lnTo>
                    <a:pt x="278" y="854"/>
                  </a:lnTo>
                  <a:lnTo>
                    <a:pt x="300" y="901"/>
                  </a:lnTo>
                  <a:lnTo>
                    <a:pt x="323" y="946"/>
                  </a:lnTo>
                  <a:lnTo>
                    <a:pt x="346" y="987"/>
                  </a:lnTo>
                  <a:lnTo>
                    <a:pt x="369" y="1025"/>
                  </a:lnTo>
                  <a:lnTo>
                    <a:pt x="392" y="1060"/>
                  </a:lnTo>
                  <a:lnTo>
                    <a:pt x="414" y="1091"/>
                  </a:lnTo>
                  <a:lnTo>
                    <a:pt x="434" y="1119"/>
                  </a:lnTo>
                  <a:lnTo>
                    <a:pt x="453" y="1142"/>
                  </a:lnTo>
                  <a:lnTo>
                    <a:pt x="469" y="1161"/>
                  </a:lnTo>
                  <a:lnTo>
                    <a:pt x="483" y="1178"/>
                  </a:lnTo>
                  <a:lnTo>
                    <a:pt x="493" y="1189"/>
                  </a:lnTo>
                  <a:lnTo>
                    <a:pt x="500" y="1196"/>
                  </a:lnTo>
                  <a:lnTo>
                    <a:pt x="501" y="1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827" name="Freeform 5"/>
            <p:cNvSpPr>
              <a:spLocks/>
            </p:cNvSpPr>
            <p:nvPr/>
          </p:nvSpPr>
          <p:spPr bwMode="gray">
            <a:xfrm>
              <a:off x="1008" y="1296"/>
              <a:ext cx="1990" cy="756"/>
            </a:xfrm>
            <a:custGeom>
              <a:avLst/>
              <a:gdLst>
                <a:gd name="T0" fmla="*/ 383 w 1225"/>
                <a:gd name="T1" fmla="*/ 20376 h 467"/>
                <a:gd name="T2" fmla="*/ 5349 w 1225"/>
                <a:gd name="T3" fmla="*/ 18159 h 467"/>
                <a:gd name="T4" fmla="*/ 14744 w 1225"/>
                <a:gd name="T5" fmla="*/ 14191 h 467"/>
                <a:gd name="T6" fmla="*/ 28022 w 1225"/>
                <a:gd name="T7" fmla="*/ 9754 h 467"/>
                <a:gd name="T8" fmla="*/ 45288 w 1225"/>
                <a:gd name="T9" fmla="*/ 5415 h 467"/>
                <a:gd name="T10" fmla="*/ 65628 w 1225"/>
                <a:gd name="T11" fmla="*/ 1833 h 467"/>
                <a:gd name="T12" fmla="*/ 88788 w 1225"/>
                <a:gd name="T13" fmla="*/ 0 h 467"/>
                <a:gd name="T14" fmla="*/ 114798 w 1225"/>
                <a:gd name="T15" fmla="*/ 610 h 467"/>
                <a:gd name="T16" fmla="*/ 142841 w 1225"/>
                <a:gd name="T17" fmla="*/ 4424 h 467"/>
                <a:gd name="T18" fmla="*/ 170719 w 1225"/>
                <a:gd name="T19" fmla="*/ 11971 h 467"/>
                <a:gd name="T20" fmla="*/ 193139 w 1225"/>
                <a:gd name="T21" fmla="*/ 20754 h 467"/>
                <a:gd name="T22" fmla="*/ 211070 w 1225"/>
                <a:gd name="T23" fmla="*/ 30007 h 467"/>
                <a:gd name="T24" fmla="*/ 224072 w 1225"/>
                <a:gd name="T25" fmla="*/ 39090 h 467"/>
                <a:gd name="T26" fmla="*/ 233293 w 1225"/>
                <a:gd name="T27" fmla="*/ 46564 h 467"/>
                <a:gd name="T28" fmla="*/ 238326 w 1225"/>
                <a:gd name="T29" fmla="*/ 51685 h 467"/>
                <a:gd name="T30" fmla="*/ 239984 w 1225"/>
                <a:gd name="T31" fmla="*/ 53755 h 467"/>
                <a:gd name="T32" fmla="*/ 241614 w 1225"/>
                <a:gd name="T33" fmla="*/ 93445 h 467"/>
                <a:gd name="T34" fmla="*/ 205797 w 1225"/>
                <a:gd name="T35" fmla="*/ 71185 h 467"/>
                <a:gd name="T36" fmla="*/ 204124 w 1225"/>
                <a:gd name="T37" fmla="*/ 69220 h 467"/>
                <a:gd name="T38" fmla="*/ 199606 w 1225"/>
                <a:gd name="T39" fmla="*/ 63781 h 467"/>
                <a:gd name="T40" fmla="*/ 191665 w 1225"/>
                <a:gd name="T41" fmla="*/ 55988 h 467"/>
                <a:gd name="T42" fmla="*/ 179487 w 1225"/>
                <a:gd name="T43" fmla="*/ 46976 h 467"/>
                <a:gd name="T44" fmla="*/ 163157 w 1225"/>
                <a:gd name="T45" fmla="*/ 37491 h 467"/>
                <a:gd name="T46" fmla="*/ 142047 w 1225"/>
                <a:gd name="T47" fmla="*/ 28407 h 467"/>
                <a:gd name="T48" fmla="*/ 115178 w 1225"/>
                <a:gd name="T49" fmla="*/ 21220 h 467"/>
                <a:gd name="T50" fmla="*/ 88311 w 1225"/>
                <a:gd name="T51" fmla="*/ 16549 h 467"/>
                <a:gd name="T52" fmla="*/ 63864 w 1225"/>
                <a:gd name="T53" fmla="*/ 14801 h 467"/>
                <a:gd name="T54" fmla="*/ 42643 w 1225"/>
                <a:gd name="T55" fmla="*/ 14945 h 467"/>
                <a:gd name="T56" fmla="*/ 24988 w 1225"/>
                <a:gd name="T57" fmla="*/ 16401 h 467"/>
                <a:gd name="T58" fmla="*/ 11430 w 1225"/>
                <a:gd name="T59" fmla="*/ 18379 h 467"/>
                <a:gd name="T60" fmla="*/ 2903 w 1225"/>
                <a:gd name="T61" fmla="*/ 19998 h 467"/>
                <a:gd name="T62" fmla="*/ 0 w 1225"/>
                <a:gd name="T63" fmla="*/ 20754 h 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5" h="467">
                  <a:moveTo>
                    <a:pt x="0" y="104"/>
                  </a:moveTo>
                  <a:lnTo>
                    <a:pt x="2" y="102"/>
                  </a:lnTo>
                  <a:lnTo>
                    <a:pt x="11" y="97"/>
                  </a:lnTo>
                  <a:lnTo>
                    <a:pt x="26" y="91"/>
                  </a:lnTo>
                  <a:lnTo>
                    <a:pt x="46" y="82"/>
                  </a:lnTo>
                  <a:lnTo>
                    <a:pt x="71" y="71"/>
                  </a:lnTo>
                  <a:lnTo>
                    <a:pt x="100" y="61"/>
                  </a:lnTo>
                  <a:lnTo>
                    <a:pt x="135" y="49"/>
                  </a:lnTo>
                  <a:lnTo>
                    <a:pt x="174" y="38"/>
                  </a:lnTo>
                  <a:lnTo>
                    <a:pt x="218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0" y="3"/>
                  </a:lnTo>
                  <a:lnTo>
                    <a:pt x="427" y="0"/>
                  </a:lnTo>
                  <a:lnTo>
                    <a:pt x="489" y="0"/>
                  </a:lnTo>
                  <a:lnTo>
                    <a:pt x="552" y="3"/>
                  </a:lnTo>
                  <a:lnTo>
                    <a:pt x="618" y="11"/>
                  </a:lnTo>
                  <a:lnTo>
                    <a:pt x="687" y="22"/>
                  </a:lnTo>
                  <a:lnTo>
                    <a:pt x="758" y="40"/>
                  </a:lnTo>
                  <a:lnTo>
                    <a:pt x="821" y="60"/>
                  </a:lnTo>
                  <a:lnTo>
                    <a:pt x="879" y="80"/>
                  </a:lnTo>
                  <a:lnTo>
                    <a:pt x="929" y="104"/>
                  </a:lnTo>
                  <a:lnTo>
                    <a:pt x="975" y="127"/>
                  </a:lnTo>
                  <a:lnTo>
                    <a:pt x="1015" y="150"/>
                  </a:lnTo>
                  <a:lnTo>
                    <a:pt x="1049" y="173"/>
                  </a:lnTo>
                  <a:lnTo>
                    <a:pt x="1078" y="195"/>
                  </a:lnTo>
                  <a:lnTo>
                    <a:pt x="1102" y="214"/>
                  </a:lnTo>
                  <a:lnTo>
                    <a:pt x="1122" y="233"/>
                  </a:lnTo>
                  <a:lnTo>
                    <a:pt x="1136" y="247"/>
                  </a:lnTo>
                  <a:lnTo>
                    <a:pt x="1146" y="258"/>
                  </a:lnTo>
                  <a:lnTo>
                    <a:pt x="1153" y="266"/>
                  </a:lnTo>
                  <a:lnTo>
                    <a:pt x="1154" y="269"/>
                  </a:lnTo>
                  <a:lnTo>
                    <a:pt x="1225" y="227"/>
                  </a:lnTo>
                  <a:lnTo>
                    <a:pt x="1162" y="467"/>
                  </a:lnTo>
                  <a:lnTo>
                    <a:pt x="916" y="407"/>
                  </a:lnTo>
                  <a:lnTo>
                    <a:pt x="990" y="356"/>
                  </a:lnTo>
                  <a:lnTo>
                    <a:pt x="987" y="354"/>
                  </a:lnTo>
                  <a:lnTo>
                    <a:pt x="982" y="346"/>
                  </a:lnTo>
                  <a:lnTo>
                    <a:pt x="973" y="334"/>
                  </a:lnTo>
                  <a:lnTo>
                    <a:pt x="960" y="319"/>
                  </a:lnTo>
                  <a:lnTo>
                    <a:pt x="944" y="301"/>
                  </a:lnTo>
                  <a:lnTo>
                    <a:pt x="922" y="280"/>
                  </a:lnTo>
                  <a:lnTo>
                    <a:pt x="896" y="258"/>
                  </a:lnTo>
                  <a:lnTo>
                    <a:pt x="863" y="235"/>
                  </a:lnTo>
                  <a:lnTo>
                    <a:pt x="827" y="211"/>
                  </a:lnTo>
                  <a:lnTo>
                    <a:pt x="785" y="187"/>
                  </a:lnTo>
                  <a:lnTo>
                    <a:pt x="737" y="164"/>
                  </a:lnTo>
                  <a:lnTo>
                    <a:pt x="683" y="142"/>
                  </a:lnTo>
                  <a:lnTo>
                    <a:pt x="622" y="123"/>
                  </a:lnTo>
                  <a:lnTo>
                    <a:pt x="554" y="106"/>
                  </a:lnTo>
                  <a:lnTo>
                    <a:pt x="488" y="92"/>
                  </a:lnTo>
                  <a:lnTo>
                    <a:pt x="425" y="83"/>
                  </a:lnTo>
                  <a:lnTo>
                    <a:pt x="365" y="76"/>
                  </a:lnTo>
                  <a:lnTo>
                    <a:pt x="307" y="74"/>
                  </a:lnTo>
                  <a:lnTo>
                    <a:pt x="254" y="73"/>
                  </a:lnTo>
                  <a:lnTo>
                    <a:pt x="205" y="75"/>
                  </a:lnTo>
                  <a:lnTo>
                    <a:pt x="160" y="78"/>
                  </a:lnTo>
                  <a:lnTo>
                    <a:pt x="120" y="82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31" y="96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828" name="Freeform 6"/>
            <p:cNvSpPr>
              <a:spLocks/>
            </p:cNvSpPr>
            <p:nvPr/>
          </p:nvSpPr>
          <p:spPr bwMode="gray">
            <a:xfrm>
              <a:off x="2640" y="1152"/>
              <a:ext cx="1545" cy="1539"/>
            </a:xfrm>
            <a:custGeom>
              <a:avLst/>
              <a:gdLst>
                <a:gd name="T0" fmla="*/ 0 w 952"/>
                <a:gd name="T1" fmla="*/ 157888 h 947"/>
                <a:gd name="T2" fmla="*/ 39269 w 952"/>
                <a:gd name="T3" fmla="*/ 123352 h 947"/>
                <a:gd name="T4" fmla="*/ 39032 w 952"/>
                <a:gd name="T5" fmla="*/ 140381 h 947"/>
                <a:gd name="T6" fmla="*/ 39889 w 952"/>
                <a:gd name="T7" fmla="*/ 140381 h 947"/>
                <a:gd name="T8" fmla="*/ 42173 w 952"/>
                <a:gd name="T9" fmla="*/ 140381 h 947"/>
                <a:gd name="T10" fmla="*/ 46253 w 952"/>
                <a:gd name="T11" fmla="*/ 140028 h 947"/>
                <a:gd name="T12" fmla="*/ 51451 w 952"/>
                <a:gd name="T13" fmla="*/ 139303 h 947"/>
                <a:gd name="T14" fmla="*/ 57785 w 952"/>
                <a:gd name="T15" fmla="*/ 138269 h 947"/>
                <a:gd name="T16" fmla="*/ 65060 w 952"/>
                <a:gd name="T17" fmla="*/ 136342 h 947"/>
                <a:gd name="T18" fmla="*/ 73246 w 952"/>
                <a:gd name="T19" fmla="*/ 133851 h 947"/>
                <a:gd name="T20" fmla="*/ 82127 w 952"/>
                <a:gd name="T21" fmla="*/ 130685 h 947"/>
                <a:gd name="T22" fmla="*/ 91395 w 952"/>
                <a:gd name="T23" fmla="*/ 126333 h 947"/>
                <a:gd name="T24" fmla="*/ 101141 w 952"/>
                <a:gd name="T25" fmla="*/ 120640 h 947"/>
                <a:gd name="T26" fmla="*/ 111076 w 952"/>
                <a:gd name="T27" fmla="*/ 114255 h 947"/>
                <a:gd name="T28" fmla="*/ 120820 w 952"/>
                <a:gd name="T29" fmla="*/ 106092 h 947"/>
                <a:gd name="T30" fmla="*/ 130634 w 952"/>
                <a:gd name="T31" fmla="*/ 96637 h 947"/>
                <a:gd name="T32" fmla="*/ 141669 w 952"/>
                <a:gd name="T33" fmla="*/ 84518 h 947"/>
                <a:gd name="T34" fmla="*/ 151577 w 952"/>
                <a:gd name="T35" fmla="*/ 73136 h 947"/>
                <a:gd name="T36" fmla="*/ 160476 w 952"/>
                <a:gd name="T37" fmla="*/ 62247 h 947"/>
                <a:gd name="T38" fmla="*/ 167852 w 952"/>
                <a:gd name="T39" fmla="*/ 52007 h 947"/>
                <a:gd name="T40" fmla="*/ 174264 w 952"/>
                <a:gd name="T41" fmla="*/ 42725 h 947"/>
                <a:gd name="T42" fmla="*/ 179631 w 952"/>
                <a:gd name="T43" fmla="*/ 34302 h 947"/>
                <a:gd name="T44" fmla="*/ 184021 w 952"/>
                <a:gd name="T45" fmla="*/ 26311 h 947"/>
                <a:gd name="T46" fmla="*/ 187804 w 952"/>
                <a:gd name="T47" fmla="*/ 19692 h 947"/>
                <a:gd name="T48" fmla="*/ 190455 w 952"/>
                <a:gd name="T49" fmla="*/ 13781 h 947"/>
                <a:gd name="T50" fmla="*/ 192497 w 952"/>
                <a:gd name="T51" fmla="*/ 8774 h 947"/>
                <a:gd name="T52" fmla="*/ 194164 w 952"/>
                <a:gd name="T53" fmla="*/ 4976 h 947"/>
                <a:gd name="T54" fmla="*/ 195170 w 952"/>
                <a:gd name="T55" fmla="*/ 2631 h 947"/>
                <a:gd name="T56" fmla="*/ 195824 w 952"/>
                <a:gd name="T57" fmla="*/ 384 h 947"/>
                <a:gd name="T58" fmla="*/ 195824 w 952"/>
                <a:gd name="T59" fmla="*/ 0 h 947"/>
                <a:gd name="T60" fmla="*/ 195824 w 952"/>
                <a:gd name="T61" fmla="*/ 866 h 947"/>
                <a:gd name="T62" fmla="*/ 195460 w 952"/>
                <a:gd name="T63" fmla="*/ 3647 h 947"/>
                <a:gd name="T64" fmla="*/ 195077 w 952"/>
                <a:gd name="T65" fmla="*/ 7601 h 947"/>
                <a:gd name="T66" fmla="*/ 193732 w 952"/>
                <a:gd name="T67" fmla="*/ 12988 h 947"/>
                <a:gd name="T68" fmla="*/ 192497 w 952"/>
                <a:gd name="T69" fmla="*/ 19362 h 947"/>
                <a:gd name="T70" fmla="*/ 190600 w 952"/>
                <a:gd name="T71" fmla="*/ 27106 h 947"/>
                <a:gd name="T72" fmla="*/ 187961 w 952"/>
                <a:gd name="T73" fmla="*/ 35958 h 947"/>
                <a:gd name="T74" fmla="*/ 184933 w 952"/>
                <a:gd name="T75" fmla="*/ 45390 h 947"/>
                <a:gd name="T76" fmla="*/ 181262 w 952"/>
                <a:gd name="T77" fmla="*/ 55111 h 947"/>
                <a:gd name="T78" fmla="*/ 176273 w 952"/>
                <a:gd name="T79" fmla="*/ 65767 h 947"/>
                <a:gd name="T80" fmla="*/ 170735 w 952"/>
                <a:gd name="T81" fmla="*/ 76878 h 947"/>
                <a:gd name="T82" fmla="*/ 164142 w 952"/>
                <a:gd name="T83" fmla="*/ 87926 h 947"/>
                <a:gd name="T84" fmla="*/ 156835 w 952"/>
                <a:gd name="T85" fmla="*/ 99240 h 947"/>
                <a:gd name="T86" fmla="*/ 147945 w 952"/>
                <a:gd name="T87" fmla="*/ 110533 h 947"/>
                <a:gd name="T88" fmla="*/ 137995 w 952"/>
                <a:gd name="T89" fmla="*/ 121552 h 947"/>
                <a:gd name="T90" fmla="*/ 126133 w 952"/>
                <a:gd name="T91" fmla="*/ 132955 h 947"/>
                <a:gd name="T92" fmla="*/ 114190 w 952"/>
                <a:gd name="T93" fmla="*/ 143044 h 947"/>
                <a:gd name="T94" fmla="*/ 102803 w 952"/>
                <a:gd name="T95" fmla="*/ 151667 h 947"/>
                <a:gd name="T96" fmla="*/ 91919 w 952"/>
                <a:gd name="T97" fmla="*/ 158953 h 947"/>
                <a:gd name="T98" fmla="*/ 81508 w 952"/>
                <a:gd name="T99" fmla="*/ 165026 h 947"/>
                <a:gd name="T100" fmla="*/ 71984 w 952"/>
                <a:gd name="T101" fmla="*/ 169743 h 947"/>
                <a:gd name="T102" fmla="*/ 63098 w 952"/>
                <a:gd name="T103" fmla="*/ 173494 h 947"/>
                <a:gd name="T104" fmla="*/ 55547 w 952"/>
                <a:gd name="T105" fmla="*/ 176431 h 947"/>
                <a:gd name="T106" fmla="*/ 48891 w 952"/>
                <a:gd name="T107" fmla="*/ 178451 h 947"/>
                <a:gd name="T108" fmla="*/ 43589 w 952"/>
                <a:gd name="T109" fmla="*/ 180022 h 947"/>
                <a:gd name="T110" fmla="*/ 39505 w 952"/>
                <a:gd name="T111" fmla="*/ 180846 h 947"/>
                <a:gd name="T112" fmla="*/ 37229 w 952"/>
                <a:gd name="T113" fmla="*/ 181264 h 947"/>
                <a:gd name="T114" fmla="*/ 36225 w 952"/>
                <a:gd name="T115" fmla="*/ 181264 h 947"/>
                <a:gd name="T116" fmla="*/ 34371 w 952"/>
                <a:gd name="T117" fmla="*/ 197738 h 947"/>
                <a:gd name="T118" fmla="*/ 0 w 952"/>
                <a:gd name="T119" fmla="*/ 157888 h 9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2" h="947">
                  <a:moveTo>
                    <a:pt x="0" y="756"/>
                  </a:moveTo>
                  <a:lnTo>
                    <a:pt x="191" y="591"/>
                  </a:lnTo>
                  <a:lnTo>
                    <a:pt x="190" y="672"/>
                  </a:lnTo>
                  <a:lnTo>
                    <a:pt x="194" y="672"/>
                  </a:lnTo>
                  <a:lnTo>
                    <a:pt x="205" y="672"/>
                  </a:lnTo>
                  <a:lnTo>
                    <a:pt x="225" y="671"/>
                  </a:lnTo>
                  <a:lnTo>
                    <a:pt x="250" y="667"/>
                  </a:lnTo>
                  <a:lnTo>
                    <a:pt x="281" y="662"/>
                  </a:lnTo>
                  <a:lnTo>
                    <a:pt x="316" y="653"/>
                  </a:lnTo>
                  <a:lnTo>
                    <a:pt x="356" y="641"/>
                  </a:lnTo>
                  <a:lnTo>
                    <a:pt x="399" y="626"/>
                  </a:lnTo>
                  <a:lnTo>
                    <a:pt x="444" y="605"/>
                  </a:lnTo>
                  <a:lnTo>
                    <a:pt x="492" y="578"/>
                  </a:lnTo>
                  <a:lnTo>
                    <a:pt x="540" y="547"/>
                  </a:lnTo>
                  <a:lnTo>
                    <a:pt x="587" y="508"/>
                  </a:lnTo>
                  <a:lnTo>
                    <a:pt x="635" y="463"/>
                  </a:lnTo>
                  <a:lnTo>
                    <a:pt x="689" y="405"/>
                  </a:lnTo>
                  <a:lnTo>
                    <a:pt x="737" y="350"/>
                  </a:lnTo>
                  <a:lnTo>
                    <a:pt x="780" y="298"/>
                  </a:lnTo>
                  <a:lnTo>
                    <a:pt x="816" y="249"/>
                  </a:lnTo>
                  <a:lnTo>
                    <a:pt x="847" y="204"/>
                  </a:lnTo>
                  <a:lnTo>
                    <a:pt x="873" y="164"/>
                  </a:lnTo>
                  <a:lnTo>
                    <a:pt x="895" y="126"/>
                  </a:lnTo>
                  <a:lnTo>
                    <a:pt x="913" y="94"/>
                  </a:lnTo>
                  <a:lnTo>
                    <a:pt x="926" y="66"/>
                  </a:lnTo>
                  <a:lnTo>
                    <a:pt x="936" y="42"/>
                  </a:lnTo>
                  <a:lnTo>
                    <a:pt x="944" y="24"/>
                  </a:lnTo>
                  <a:lnTo>
                    <a:pt x="949" y="12"/>
                  </a:lnTo>
                  <a:lnTo>
                    <a:pt x="952" y="2"/>
                  </a:lnTo>
                  <a:lnTo>
                    <a:pt x="952" y="0"/>
                  </a:lnTo>
                  <a:lnTo>
                    <a:pt x="952" y="4"/>
                  </a:lnTo>
                  <a:lnTo>
                    <a:pt x="950" y="17"/>
                  </a:lnTo>
                  <a:lnTo>
                    <a:pt x="948" y="36"/>
                  </a:lnTo>
                  <a:lnTo>
                    <a:pt x="942" y="62"/>
                  </a:lnTo>
                  <a:lnTo>
                    <a:pt x="936" y="93"/>
                  </a:lnTo>
                  <a:lnTo>
                    <a:pt x="927" y="130"/>
                  </a:lnTo>
                  <a:lnTo>
                    <a:pt x="914" y="172"/>
                  </a:lnTo>
                  <a:lnTo>
                    <a:pt x="899" y="217"/>
                  </a:lnTo>
                  <a:lnTo>
                    <a:pt x="881" y="264"/>
                  </a:lnTo>
                  <a:lnTo>
                    <a:pt x="857" y="315"/>
                  </a:lnTo>
                  <a:lnTo>
                    <a:pt x="830" y="368"/>
                  </a:lnTo>
                  <a:lnTo>
                    <a:pt x="798" y="421"/>
                  </a:lnTo>
                  <a:lnTo>
                    <a:pt x="762" y="475"/>
                  </a:lnTo>
                  <a:lnTo>
                    <a:pt x="719" y="529"/>
                  </a:lnTo>
                  <a:lnTo>
                    <a:pt x="671" y="582"/>
                  </a:lnTo>
                  <a:lnTo>
                    <a:pt x="613" y="637"/>
                  </a:lnTo>
                  <a:lnTo>
                    <a:pt x="555" y="685"/>
                  </a:lnTo>
                  <a:lnTo>
                    <a:pt x="500" y="726"/>
                  </a:lnTo>
                  <a:lnTo>
                    <a:pt x="447" y="761"/>
                  </a:lnTo>
                  <a:lnTo>
                    <a:pt x="396" y="790"/>
                  </a:lnTo>
                  <a:lnTo>
                    <a:pt x="350" y="813"/>
                  </a:lnTo>
                  <a:lnTo>
                    <a:pt x="307" y="831"/>
                  </a:lnTo>
                  <a:lnTo>
                    <a:pt x="270" y="845"/>
                  </a:lnTo>
                  <a:lnTo>
                    <a:pt x="238" y="855"/>
                  </a:lnTo>
                  <a:lnTo>
                    <a:pt x="212" y="862"/>
                  </a:lnTo>
                  <a:lnTo>
                    <a:pt x="192" y="866"/>
                  </a:lnTo>
                  <a:lnTo>
                    <a:pt x="181" y="868"/>
                  </a:lnTo>
                  <a:lnTo>
                    <a:pt x="176" y="868"/>
                  </a:lnTo>
                  <a:lnTo>
                    <a:pt x="167" y="947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9812" name="AutoShape 8"/>
          <p:cNvSpPr>
            <a:spLocks noChangeArrowheads="1"/>
          </p:cNvSpPr>
          <p:nvPr/>
        </p:nvSpPr>
        <p:spPr bwMode="auto">
          <a:xfrm>
            <a:off x="179388" y="3284538"/>
            <a:ext cx="3025775" cy="108108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28575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ru-RU" sz="1800">
              <a:latin typeface="Arial" pitchFamily="34" charset="0"/>
            </a:endParaRPr>
          </a:p>
        </p:txBody>
      </p:sp>
      <p:grpSp>
        <p:nvGrpSpPr>
          <p:cNvPr id="119813" name="Group 9"/>
          <p:cNvGrpSpPr>
            <a:grpSpLocks/>
          </p:cNvGrpSpPr>
          <p:nvPr/>
        </p:nvGrpSpPr>
        <p:grpSpPr bwMode="auto">
          <a:xfrm>
            <a:off x="4140200" y="1125538"/>
            <a:ext cx="2808288" cy="815975"/>
            <a:chOff x="2400" y="1152"/>
            <a:chExt cx="1488" cy="288"/>
          </a:xfrm>
          <a:solidFill>
            <a:srgbClr val="FF2F2F"/>
          </a:solidFill>
        </p:grpSpPr>
        <p:sp>
          <p:nvSpPr>
            <p:cNvPr id="119824" name="Text Box 10"/>
            <p:cNvSpPr txBox="1">
              <a:spLocks noChangeArrowheads="1"/>
            </p:cNvSpPr>
            <p:nvPr/>
          </p:nvSpPr>
          <p:spPr bwMode="auto">
            <a:xfrm>
              <a:off x="2490" y="1188"/>
              <a:ext cx="1269" cy="11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Font typeface="Arial" pitchFamily="34" charset="0"/>
                <a:defRPr sz="20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8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6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600"/>
                </a:spcBef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ru-RU" sz="1600" b="1">
                <a:solidFill>
                  <a:srgbClr val="FFCC66"/>
                </a:solidFill>
                <a:latin typeface="Verdana" pitchFamily="34" charset="0"/>
              </a:endParaRPr>
            </a:p>
          </p:txBody>
        </p:sp>
        <p:sp>
          <p:nvSpPr>
            <p:cNvPr id="119825" name="AutoShape 11"/>
            <p:cNvSpPr>
              <a:spLocks noChangeArrowheads="1"/>
            </p:cNvSpPr>
            <p:nvPr/>
          </p:nvSpPr>
          <p:spPr bwMode="auto">
            <a:xfrm>
              <a:off x="2400" y="1152"/>
              <a:ext cx="1488" cy="288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1800"/>
                </a:spcBef>
                <a:buFont typeface="Arial" pitchFamily="34" charset="0"/>
                <a:defRPr sz="20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8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6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600"/>
                </a:spcBef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ru-RU" sz="1800">
                <a:latin typeface="Arial" pitchFamily="34" charset="0"/>
              </a:endParaRPr>
            </a:p>
          </p:txBody>
        </p:sp>
      </p:grpSp>
      <p:sp>
        <p:nvSpPr>
          <p:cNvPr id="119814" name="Text Box 12"/>
          <p:cNvSpPr txBox="1">
            <a:spLocks noChangeArrowheads="1"/>
          </p:cNvSpPr>
          <p:nvPr/>
        </p:nvSpPr>
        <p:spPr bwMode="auto">
          <a:xfrm>
            <a:off x="5545138" y="3789363"/>
            <a:ext cx="31416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</a:rPr>
              <a:t>Висцеральная гиперчувствительность</a:t>
            </a:r>
            <a:endParaRPr lang="en-US" altLang="ru-RU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9815" name="Rectangle 15"/>
          <p:cNvSpPr>
            <a:spLocks noChangeArrowheads="1"/>
          </p:cNvSpPr>
          <p:nvPr/>
        </p:nvSpPr>
        <p:spPr bwMode="auto">
          <a:xfrm>
            <a:off x="4211638" y="126841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</a:rPr>
              <a:t>Ответ на стресс</a:t>
            </a:r>
            <a:endParaRPr lang="en-US" altLang="ru-RU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9816" name="Rectangle 16"/>
          <p:cNvSpPr>
            <a:spLocks noChangeArrowheads="1"/>
          </p:cNvSpPr>
          <p:nvPr/>
        </p:nvSpPr>
        <p:spPr bwMode="auto">
          <a:xfrm>
            <a:off x="80963" y="3500438"/>
            <a:ext cx="3222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Arial" pitchFamily="34" charset="0"/>
              </a:rPr>
              <a:t> </a:t>
            </a:r>
            <a:r>
              <a:rPr lang="ru-RU" altLang="ru-RU" sz="1800" b="1">
                <a:solidFill>
                  <a:schemeClr val="bg1"/>
                </a:solidFill>
                <a:latin typeface="Arial" pitchFamily="34" charset="0"/>
              </a:rPr>
              <a:t>Нарушения моторики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itchFamily="34" charset="0"/>
              </a:rPr>
              <a:t>кишечника</a:t>
            </a:r>
            <a:endParaRPr lang="en-US" altLang="ru-RU" sz="18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9817" name="Rectangle 17"/>
          <p:cNvSpPr>
            <a:spLocks noChangeArrowheads="1"/>
          </p:cNvSpPr>
          <p:nvPr/>
        </p:nvSpPr>
        <p:spPr bwMode="auto">
          <a:xfrm>
            <a:off x="881" y="6550546"/>
            <a:ext cx="75834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 dirty="0">
                <a:latin typeface="+mn-lt"/>
              </a:rPr>
              <a:t>Spiller R, Aziz Q et al. </a:t>
            </a:r>
            <a:r>
              <a:rPr lang="en-US" altLang="ru-RU" sz="1000" dirty="0" err="1">
                <a:latin typeface="+mn-lt"/>
              </a:rPr>
              <a:t>Gudelines</a:t>
            </a:r>
            <a:r>
              <a:rPr lang="en-US" altLang="ru-RU" sz="1000" dirty="0">
                <a:latin typeface="+mn-lt"/>
              </a:rPr>
              <a:t> on the irritable bowel syndrome:</a:t>
            </a:r>
            <a:r>
              <a:rPr lang="ru-RU" altLang="ru-RU" sz="1000" dirty="0">
                <a:latin typeface="+mn-lt"/>
              </a:rPr>
              <a:t> </a:t>
            </a:r>
            <a:r>
              <a:rPr lang="en-US" altLang="ru-RU" sz="1000" dirty="0" err="1">
                <a:latin typeface="+mn-lt"/>
              </a:rPr>
              <a:t>mecanism</a:t>
            </a:r>
            <a:r>
              <a:rPr lang="en-US" altLang="ru-RU" sz="1000" dirty="0">
                <a:latin typeface="+mn-lt"/>
              </a:rPr>
              <a:t> and practical management. Gut 2007; 56:1770-98</a:t>
            </a:r>
          </a:p>
        </p:txBody>
      </p:sp>
      <p:grpSp>
        <p:nvGrpSpPr>
          <p:cNvPr id="119818" name="Group 34"/>
          <p:cNvGrpSpPr>
            <a:grpSpLocks/>
          </p:cNvGrpSpPr>
          <p:nvPr/>
        </p:nvGrpSpPr>
        <p:grpSpPr bwMode="auto">
          <a:xfrm>
            <a:off x="4067175" y="2636838"/>
            <a:ext cx="865188" cy="865187"/>
            <a:chOff x="2016" y="1920"/>
            <a:chExt cx="1680" cy="1680"/>
          </a:xfrm>
        </p:grpSpPr>
        <p:sp>
          <p:nvSpPr>
            <p:cNvPr id="119822" name="Oval 3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1800"/>
                </a:spcBef>
                <a:buFont typeface="Arial" pitchFamily="34" charset="0"/>
                <a:defRPr sz="20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12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8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6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600"/>
                </a:spcBef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Arial" pitchFamily="34" charset="0"/>
                </a:rPr>
                <a:t>С Р К</a:t>
              </a:r>
              <a:endParaRPr lang="en-US" altLang="ru-RU" sz="1800" b="1">
                <a:latin typeface="Arial" pitchFamily="34" charset="0"/>
              </a:endParaRPr>
            </a:p>
          </p:txBody>
        </p:sp>
        <p:sp>
          <p:nvSpPr>
            <p:cNvPr id="119823" name="Freeform 3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54 w 1321"/>
                <a:gd name="T1" fmla="*/ 112 h 712"/>
                <a:gd name="T2" fmla="*/ 1067 w 1321"/>
                <a:gd name="T3" fmla="*/ 124 h 712"/>
                <a:gd name="T4" fmla="*/ 1070 w 1321"/>
                <a:gd name="T5" fmla="*/ 134 h 712"/>
                <a:gd name="T6" fmla="*/ 1065 w 1321"/>
                <a:gd name="T7" fmla="*/ 144 h 712"/>
                <a:gd name="T8" fmla="*/ 1052 w 1321"/>
                <a:gd name="T9" fmla="*/ 152 h 712"/>
                <a:gd name="T10" fmla="*/ 1031 w 1321"/>
                <a:gd name="T11" fmla="*/ 162 h 712"/>
                <a:gd name="T12" fmla="*/ 1004 w 1321"/>
                <a:gd name="T13" fmla="*/ 169 h 712"/>
                <a:gd name="T14" fmla="*/ 969 w 1321"/>
                <a:gd name="T15" fmla="*/ 175 h 712"/>
                <a:gd name="T16" fmla="*/ 930 w 1321"/>
                <a:gd name="T17" fmla="*/ 182 h 712"/>
                <a:gd name="T18" fmla="*/ 885 w 1321"/>
                <a:gd name="T19" fmla="*/ 186 h 712"/>
                <a:gd name="T20" fmla="*/ 836 w 1321"/>
                <a:gd name="T21" fmla="*/ 191 h 712"/>
                <a:gd name="T22" fmla="*/ 784 w 1321"/>
                <a:gd name="T23" fmla="*/ 192 h 712"/>
                <a:gd name="T24" fmla="*/ 726 w 1321"/>
                <a:gd name="T25" fmla="*/ 197 h 712"/>
                <a:gd name="T26" fmla="*/ 668 w 1321"/>
                <a:gd name="T27" fmla="*/ 198 h 712"/>
                <a:gd name="T28" fmla="*/ 645 w 1321"/>
                <a:gd name="T29" fmla="*/ 199 h 712"/>
                <a:gd name="T30" fmla="*/ 386 w 1321"/>
                <a:gd name="T31" fmla="*/ 199 h 712"/>
                <a:gd name="T32" fmla="*/ 382 w 1321"/>
                <a:gd name="T33" fmla="*/ 199 h 712"/>
                <a:gd name="T34" fmla="*/ 331 w 1321"/>
                <a:gd name="T35" fmla="*/ 198 h 712"/>
                <a:gd name="T36" fmla="*/ 282 w 1321"/>
                <a:gd name="T37" fmla="*/ 197 h 712"/>
                <a:gd name="T38" fmla="*/ 235 w 1321"/>
                <a:gd name="T39" fmla="*/ 194 h 712"/>
                <a:gd name="T40" fmla="*/ 191 w 1321"/>
                <a:gd name="T41" fmla="*/ 191 h 712"/>
                <a:gd name="T42" fmla="*/ 152 w 1321"/>
                <a:gd name="T43" fmla="*/ 189 h 712"/>
                <a:gd name="T44" fmla="*/ 116 w 1321"/>
                <a:gd name="T45" fmla="*/ 184 h 712"/>
                <a:gd name="T46" fmla="*/ 80 w 1321"/>
                <a:gd name="T47" fmla="*/ 181 h 712"/>
                <a:gd name="T48" fmla="*/ 56 w 1321"/>
                <a:gd name="T49" fmla="*/ 176 h 712"/>
                <a:gd name="T50" fmla="*/ 28 w 1321"/>
                <a:gd name="T51" fmla="*/ 170 h 712"/>
                <a:gd name="T52" fmla="*/ 18 w 1321"/>
                <a:gd name="T53" fmla="*/ 163 h 712"/>
                <a:gd name="T54" fmla="*/ 6 w 1321"/>
                <a:gd name="T55" fmla="*/ 155 h 712"/>
                <a:gd name="T56" fmla="*/ 0 w 1321"/>
                <a:gd name="T57" fmla="*/ 146 h 712"/>
                <a:gd name="T58" fmla="*/ 0 w 1321"/>
                <a:gd name="T59" fmla="*/ 145 h 712"/>
                <a:gd name="T60" fmla="*/ 4 w 1321"/>
                <a:gd name="T61" fmla="*/ 134 h 712"/>
                <a:gd name="T62" fmla="*/ 16 w 1321"/>
                <a:gd name="T63" fmla="*/ 125 h 712"/>
                <a:gd name="T64" fmla="*/ 40 w 1321"/>
                <a:gd name="T65" fmla="*/ 103 h 712"/>
                <a:gd name="T66" fmla="*/ 75 w 1321"/>
                <a:gd name="T67" fmla="*/ 83 h 712"/>
                <a:gd name="T68" fmla="*/ 120 w 1321"/>
                <a:gd name="T69" fmla="*/ 66 h 712"/>
                <a:gd name="T70" fmla="*/ 166 w 1321"/>
                <a:gd name="T71" fmla="*/ 48 h 712"/>
                <a:gd name="T72" fmla="*/ 219 w 1321"/>
                <a:gd name="T73" fmla="*/ 34 h 712"/>
                <a:gd name="T74" fmla="*/ 277 w 1321"/>
                <a:gd name="T75" fmla="*/ 23 h 712"/>
                <a:gd name="T76" fmla="*/ 336 w 1321"/>
                <a:gd name="T77" fmla="*/ 12 h 712"/>
                <a:gd name="T78" fmla="*/ 403 w 1321"/>
                <a:gd name="T79" fmla="*/ 6 h 712"/>
                <a:gd name="T80" fmla="*/ 471 w 1321"/>
                <a:gd name="T81" fmla="*/ 4 h 712"/>
                <a:gd name="T82" fmla="*/ 541 w 1321"/>
                <a:gd name="T83" fmla="*/ 0 h 712"/>
                <a:gd name="T84" fmla="*/ 541 w 1321"/>
                <a:gd name="T85" fmla="*/ 0 h 712"/>
                <a:gd name="T86" fmla="*/ 615 w 1321"/>
                <a:gd name="T87" fmla="*/ 4 h 712"/>
                <a:gd name="T88" fmla="*/ 687 w 1321"/>
                <a:gd name="T89" fmla="*/ 6 h 712"/>
                <a:gd name="T90" fmla="*/ 755 w 1321"/>
                <a:gd name="T91" fmla="*/ 14 h 712"/>
                <a:gd name="T92" fmla="*/ 819 w 1321"/>
                <a:gd name="T93" fmla="*/ 25 h 712"/>
                <a:gd name="T94" fmla="*/ 877 w 1321"/>
                <a:gd name="T95" fmla="*/ 38 h 712"/>
                <a:gd name="T96" fmla="*/ 931 w 1321"/>
                <a:gd name="T97" fmla="*/ 54 h 712"/>
                <a:gd name="T98" fmla="*/ 979 w 1321"/>
                <a:gd name="T99" fmla="*/ 71 h 712"/>
                <a:gd name="T100" fmla="*/ 1020 w 1321"/>
                <a:gd name="T101" fmla="*/ 91 h 712"/>
                <a:gd name="T102" fmla="*/ 1054 w 1321"/>
                <a:gd name="T103" fmla="*/ 112 h 712"/>
                <a:gd name="T104" fmla="*/ 1054 w 1321"/>
                <a:gd name="T105" fmla="*/ 11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9819" name="Text Box 37"/>
          <p:cNvSpPr txBox="1">
            <a:spLocks noChangeArrowheads="1"/>
          </p:cNvSpPr>
          <p:nvPr/>
        </p:nvSpPr>
        <p:spPr bwMode="auto">
          <a:xfrm>
            <a:off x="4500563" y="400526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itchFamily="34" charset="0"/>
              </a:rPr>
              <a:t>С Р К</a:t>
            </a:r>
            <a:endParaRPr lang="en-US" altLang="ru-RU" sz="18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9821" name="TextBox 1"/>
          <p:cNvSpPr txBox="1">
            <a:spLocks noChangeArrowheads="1"/>
          </p:cNvSpPr>
          <p:nvPr/>
        </p:nvSpPr>
        <p:spPr bwMode="auto">
          <a:xfrm>
            <a:off x="0" y="64781"/>
            <a:ext cx="9144000" cy="58477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altLang="ru-RU" dirty="0"/>
              <a:t>Патогенез синдрома раздраженного кишечника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6588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-32077"/>
            <a:ext cx="9144000" cy="796781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Моторная функция кишечника</a:t>
            </a:r>
            <a:endParaRPr lang="ru-RU" alt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350" y="6611937"/>
            <a:ext cx="9180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ru-RU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Афанасьев Ю.И., Юрина Н.А., Котовский Е.Ф. </a:t>
            </a:r>
            <a:r>
              <a:rPr lang="ru-RU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Гистология.М</a:t>
            </a:r>
            <a:r>
              <a:rPr lang="ru-RU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: Медицина 1999</a:t>
            </a:r>
          </a:p>
        </p:txBody>
      </p:sp>
      <p:pic>
        <p:nvPicPr>
          <p:cNvPr id="11270" name="Picture 14" descr="http://images.wisegeek.com/human%20co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14159" b="7446"/>
          <a:stretch>
            <a:fillRect/>
          </a:stretch>
        </p:blipFill>
        <p:spPr bwMode="auto">
          <a:xfrm>
            <a:off x="5400675" y="3181350"/>
            <a:ext cx="324008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ent Arrow 8"/>
          <p:cNvSpPr/>
          <p:nvPr/>
        </p:nvSpPr>
        <p:spPr>
          <a:xfrm>
            <a:off x="5400675" y="3255963"/>
            <a:ext cx="865188" cy="2346325"/>
          </a:xfrm>
          <a:prstGeom prst="bentArrow">
            <a:avLst>
              <a:gd name="adj1" fmla="val 11758"/>
              <a:gd name="adj2" fmla="val 18651"/>
              <a:gd name="adj3" fmla="val 43342"/>
              <a:gd name="adj4" fmla="val 4375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54238" y="2271713"/>
            <a:ext cx="1235075" cy="49847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750" y="1195388"/>
            <a:ext cx="4554538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cs typeface="Times New Roman" panose="02020603050405020304" pitchFamily="18" charset="0"/>
              </a:rPr>
              <a:t>Мышечный слой кишки</a:t>
            </a:r>
          </a:p>
          <a:p>
            <a:pPr marL="342900" indent="-342900" algn="ctr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cs typeface="Times New Roman" panose="02020603050405020304" pitchFamily="18" charset="0"/>
              </a:rPr>
              <a:t>Циркулярный</a:t>
            </a:r>
          </a:p>
          <a:p>
            <a:pPr marL="342900" indent="-342900" algn="ctr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cs typeface="Times New Roman" panose="02020603050405020304" pitchFamily="18" charset="0"/>
              </a:rPr>
              <a:t>Продольный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095500" y="4727575"/>
            <a:ext cx="1352550" cy="4889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750" y="2870200"/>
            <a:ext cx="4554538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cs typeface="Times New Roman" panose="02020603050405020304" pitchFamily="18" charset="0"/>
              </a:rPr>
              <a:t>Координированное сокращение и расслабление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750" y="4232275"/>
            <a:ext cx="4554538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cs typeface="Times New Roman" panose="02020603050405020304" pitchFamily="18" charset="0"/>
              </a:rPr>
              <a:t>ПЕРИСТАЛЬТИКА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154238" y="3703638"/>
            <a:ext cx="1235075" cy="4889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0" y="5248275"/>
            <a:ext cx="4554538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cs typeface="Times New Roman" panose="02020603050405020304" pitchFamily="18" charset="0"/>
              </a:rPr>
              <a:t>Однонаправленное продвижение пищи по кишечнику </a:t>
            </a:r>
          </a:p>
        </p:txBody>
      </p:sp>
      <p:pic>
        <p:nvPicPr>
          <p:cNvPr id="11279" name="Picture 2" descr="перистальтика схе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/>
          <a:stretch>
            <a:fillRect/>
          </a:stretch>
        </p:blipFill>
        <p:spPr bwMode="auto">
          <a:xfrm>
            <a:off x="5467350" y="1344613"/>
            <a:ext cx="30702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ent Arrow 18"/>
          <p:cNvSpPr/>
          <p:nvPr/>
        </p:nvSpPr>
        <p:spPr>
          <a:xfrm rot="10800000">
            <a:off x="7540625" y="3578225"/>
            <a:ext cx="863600" cy="2344738"/>
          </a:xfrm>
          <a:prstGeom prst="bentArrow">
            <a:avLst>
              <a:gd name="adj1" fmla="val 11758"/>
              <a:gd name="adj2" fmla="val 18651"/>
              <a:gd name="adj3" fmla="val 43342"/>
              <a:gd name="adj4" fmla="val 4375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1501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285729"/>
            <a:ext cx="2921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5181"/>
            <a:ext cx="8134350" cy="411162"/>
          </a:xfrm>
        </p:spPr>
        <p:txBody>
          <a:bodyPr>
            <a:noAutofit/>
          </a:bodyPr>
          <a:lstStyle/>
          <a:p>
            <a:r>
              <a:rPr lang="ru-RU" sz="2900" b="1" dirty="0"/>
              <a:t>Механизмы регуляции моторики кишечника</a:t>
            </a:r>
            <a:endParaRPr lang="en-US" sz="29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3046417"/>
              </p:ext>
            </p:extLst>
          </p:nvPr>
        </p:nvGraphicFramePr>
        <p:xfrm>
          <a:off x="285750" y="1637449"/>
          <a:ext cx="8001000" cy="370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093346" y="2840956"/>
            <a:ext cx="1793527" cy="1120954"/>
            <a:chOff x="3412427" y="1660383"/>
            <a:chExt cx="1793527" cy="112095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3412427" y="1660383"/>
              <a:ext cx="1793527" cy="11209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445259" y="1693215"/>
              <a:ext cx="1727863" cy="10552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эндокринная</a:t>
              </a:r>
              <a:endParaRPr lang="en-US" b="1" kern="1200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5924550" y="3291114"/>
            <a:ext cx="1915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091071" y="4226286"/>
            <a:ext cx="1793527" cy="1120954"/>
            <a:chOff x="3412427" y="1660383"/>
            <a:chExt cx="1793527" cy="112095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3412427" y="1660383"/>
              <a:ext cx="1793527" cy="11209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445259" y="1693215"/>
              <a:ext cx="1727863" cy="10552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паракринная</a:t>
              </a:r>
              <a:endParaRPr lang="en-US" sz="2000" b="1" kern="1200" dirty="0"/>
            </a:p>
          </p:txBody>
        </p:sp>
      </p:grpSp>
      <p:sp>
        <p:nvSpPr>
          <p:cNvPr id="15" name="Up Arrow Callout 14"/>
          <p:cNvSpPr/>
          <p:nvPr/>
        </p:nvSpPr>
        <p:spPr>
          <a:xfrm>
            <a:off x="854075" y="5515984"/>
            <a:ext cx="2382651" cy="727473"/>
          </a:xfrm>
          <a:prstGeom prst="upArrowCallou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Возникновение фазовых и тонических  сокращений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3902075" y="5538730"/>
            <a:ext cx="4629150" cy="727473"/>
          </a:xfrm>
          <a:prstGeom prst="upArrowCallou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Моделирование сокращений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30" y="64478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8001863" y="3815275"/>
            <a:ext cx="2138599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RUDUS173183 от 05.09.2017 г.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4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564" y="0"/>
            <a:ext cx="9143999" cy="584775"/>
          </a:xfr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Висцеральная гиперчувствительность</a:t>
            </a:r>
            <a:r>
              <a:rPr lang="en-US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764704"/>
            <a:ext cx="8208912" cy="997331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altLang="ru-RU" sz="2000" b="1" dirty="0" smtClean="0"/>
              <a:t>Висцеральная гиперчувствительность  - явление повышенной болевой чувствительности кишечника в ответ на </a:t>
            </a:r>
            <a:r>
              <a:rPr lang="ru-RU" altLang="ru-RU" sz="2000" b="1" dirty="0" err="1" smtClean="0"/>
              <a:t>допороговые</a:t>
            </a:r>
            <a:r>
              <a:rPr lang="ru-RU" altLang="ru-RU" sz="2000" b="1" dirty="0" smtClean="0"/>
              <a:t> раздражители</a:t>
            </a:r>
            <a:r>
              <a:rPr lang="ru-RU" altLang="ru-RU" sz="2000" dirty="0" smtClean="0"/>
              <a:t>.</a:t>
            </a:r>
            <a:endParaRPr lang="en-US" altLang="ru-RU" sz="2000" dirty="0" smtClean="0"/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216194" y="2442835"/>
            <a:ext cx="3582443" cy="98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b="1" dirty="0"/>
              <a:t>Периферическая гиперчувствительность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5468266" y="3410997"/>
            <a:ext cx="34962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8DB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dirty="0">
                <a:solidFill>
                  <a:schemeClr val="tx1"/>
                </a:solidFill>
                <a:latin typeface="+mn-lt"/>
              </a:rPr>
              <a:t>Наблюдается  повышение чувствительности и возбудимости самой ЦНС к сигналам, поступающим от рецепторов.</a:t>
            </a:r>
            <a:r>
              <a:rPr lang="en-US" altLang="ru-RU" sz="1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216194" y="3491173"/>
            <a:ext cx="35485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8DB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dirty="0">
                <a:solidFill>
                  <a:schemeClr val="tx1"/>
                </a:solidFill>
                <a:latin typeface="+mn-lt"/>
              </a:rPr>
              <a:t>Происходит повышение чувствительности </a:t>
            </a:r>
            <a:r>
              <a:rPr lang="ru-RU" altLang="ru-RU" sz="1400" i="1" dirty="0" err="1">
                <a:solidFill>
                  <a:schemeClr val="tx1"/>
                </a:solidFill>
                <a:latin typeface="+mn-lt"/>
              </a:rPr>
              <a:t>ноцицепторов</a:t>
            </a:r>
            <a:r>
              <a:rPr lang="ru-RU" altLang="ru-RU" sz="1400" dirty="0">
                <a:solidFill>
                  <a:schemeClr val="tx1"/>
                </a:solidFill>
                <a:latin typeface="+mn-lt"/>
              </a:rPr>
              <a:t> в кишечнике (рецепторов, воспринимающих боль). </a:t>
            </a:r>
            <a:endParaRPr lang="en-US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0" y="6330225"/>
            <a:ext cx="7059613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a-DK" altLang="ru-RU" b="0" dirty="0">
                <a:solidFill>
                  <a:schemeClr val="tx1"/>
                </a:solidFill>
                <a:latin typeface="+mn-lt"/>
              </a:rPr>
              <a:t>Spiller R., Aziz Q et al. </a:t>
            </a:r>
            <a:r>
              <a:rPr lang="en-US" altLang="ru-RU" b="0" dirty="0">
                <a:solidFill>
                  <a:schemeClr val="tx1"/>
                </a:solidFill>
                <a:latin typeface="+mn-lt"/>
              </a:rPr>
              <a:t>Guidelines on the IBS mechanism and practical management. Gut 2007,56: 1770-98.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05" y="2376578"/>
            <a:ext cx="1652660" cy="187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5459423" y="2416105"/>
            <a:ext cx="3505064" cy="98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altLang="ru-RU" b="1" dirty="0"/>
              <a:t>Центральная гиперчувствительность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896362" y="5195875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9111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4"/>
          <a:stretch/>
        </p:blipFill>
        <p:spPr bwMode="auto">
          <a:xfrm>
            <a:off x="496334" y="1154162"/>
            <a:ext cx="8151333" cy="501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Синдром раздраженного кишечника: </a:t>
            </a:r>
          </a:p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ось «кишечник-мозг»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22" y="6497806"/>
            <a:ext cx="7059613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a-DK" altLang="ru-RU" b="0" dirty="0">
                <a:solidFill>
                  <a:schemeClr val="tx1"/>
                </a:solidFill>
                <a:latin typeface="+mn-lt"/>
              </a:rPr>
              <a:t>Spiller R., Aziz Q et al. </a:t>
            </a:r>
            <a:r>
              <a:rPr lang="en-US" altLang="ru-RU" b="0" dirty="0">
                <a:solidFill>
                  <a:schemeClr val="tx1"/>
                </a:solidFill>
                <a:latin typeface="+mn-lt"/>
              </a:rPr>
              <a:t>Guidelines on the IBS mechanism and practical management. Gut 2007,56: 1770-98.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883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71742171-786B-422F-96B7-1A395DC75F2E}" type="slidenum">
              <a:rPr lang="en-US" altLang="ru-RU" sz="800" b="0" smtClean="0">
                <a:solidFill>
                  <a:schemeClr val="tx1"/>
                </a:solidFill>
              </a:rPr>
              <a:pPr/>
              <a:t>16</a:t>
            </a:fld>
            <a:endParaRPr lang="en-US" altLang="ru-RU" sz="800" b="0" dirty="0" smtClean="0">
              <a:solidFill>
                <a:schemeClr val="tx1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-21263" y="908721"/>
            <a:ext cx="9165262" cy="57606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chemeClr val="tx1"/>
                </a:solidFill>
                <a:latin typeface="+mn-lt"/>
              </a:rPr>
              <a:t>Мигрирующий моторный комплекс (ММК) 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—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+mn-lt"/>
              </a:rPr>
              <a:t>циклическая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+mn-lt"/>
              </a:rPr>
              <a:t>стереотипно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+mn-lt"/>
              </a:rPr>
              <a:t>повторяющаяся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+mn-lt"/>
              </a:rPr>
              <a:t>сократительная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+mn-lt"/>
              </a:rPr>
              <a:t>активность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ru-RU" sz="1800" b="1" i="1" dirty="0" err="1" smtClean="0">
                <a:solidFill>
                  <a:schemeClr val="tx1"/>
                </a:solidFill>
                <a:latin typeface="+mn-lt"/>
              </a:rPr>
              <a:t>желудка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altLang="ru-RU" sz="1800" b="1" i="1" dirty="0" smtClean="0">
                <a:latin typeface="+mn-lt"/>
              </a:rPr>
              <a:t>кишечника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 в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+mn-lt"/>
              </a:rPr>
              <a:t>межпищеварительный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+mn-lt"/>
              </a:rPr>
              <a:t>период</a:t>
            </a:r>
            <a:r>
              <a:rPr lang="en-US" alt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0" y="1844824"/>
            <a:ext cx="8551863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5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3816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58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818063"/>
            <a:ext cx="410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0" y="6461125"/>
            <a:ext cx="5987078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sz="1100" b="0" dirty="0">
                <a:solidFill>
                  <a:schemeClr val="tx1"/>
                </a:solidFill>
                <a:cs typeface="Arial" pitchFamily="34" charset="0"/>
              </a:rPr>
              <a:t>Rogers J, Fully automated computer analysis of </a:t>
            </a:r>
            <a:r>
              <a:rPr lang="en-US" altLang="ru-RU" sz="1100" b="0" dirty="0" err="1">
                <a:solidFill>
                  <a:schemeClr val="tx1"/>
                </a:solidFill>
                <a:cs typeface="Arial" pitchFamily="34" charset="0"/>
              </a:rPr>
              <a:t>intracolonic</a:t>
            </a:r>
            <a:r>
              <a:rPr lang="en-US" altLang="ru-RU" sz="1100" b="0" dirty="0">
                <a:solidFill>
                  <a:schemeClr val="tx1"/>
                </a:solidFill>
                <a:cs typeface="Arial" pitchFamily="34" charset="0"/>
              </a:rPr>
              <a:t> pressures 1989 Gut 30; 634</a:t>
            </a:r>
            <a:r>
              <a:rPr lang="ru-RU" altLang="ru-RU" sz="1100" b="0" dirty="0">
                <a:solidFill>
                  <a:schemeClr val="tx1"/>
                </a:solidFill>
                <a:cs typeface="Arial" pitchFamily="34" charset="0"/>
              </a:rPr>
              <a:t>-35</a:t>
            </a:r>
            <a:endParaRPr lang="en-US" altLang="ru-RU" sz="11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75879" name="Text Box 7"/>
          <p:cNvSpPr txBox="1">
            <a:spLocks noChangeArrowheads="1"/>
          </p:cNvSpPr>
          <p:nvPr/>
        </p:nvSpPr>
        <p:spPr bwMode="auto">
          <a:xfrm>
            <a:off x="395288" y="4411960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1200" dirty="0">
                <a:solidFill>
                  <a:schemeClr val="tx1"/>
                </a:solidFill>
                <a:cs typeface="Arial" pitchFamily="34" charset="0"/>
              </a:rPr>
              <a:t>НАРУШЕНИЯ ФАЗЫ II – ДИСКРЕТНЫЕ КЛАСТЕРНЫЕ СПАЗМЫ</a:t>
            </a:r>
          </a:p>
        </p:txBody>
      </p:sp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4284663" y="441196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1200" dirty="0">
                <a:solidFill>
                  <a:schemeClr val="tx1"/>
                </a:solidFill>
                <a:cs typeface="Arial" pitchFamily="34" charset="0"/>
              </a:rPr>
              <a:t>НАРУШЕНИЯ ФАЗЫ III – УСИЛЕННЫЕ ПРОПУЛЬСИВНЫЕ</a:t>
            </a:r>
          </a:p>
          <a:p>
            <a:pPr algn="ctr" eaLnBrk="1" hangingPunct="1"/>
            <a:r>
              <a:rPr lang="en-US" altLang="ru-RU" sz="1200" dirty="0">
                <a:solidFill>
                  <a:schemeClr val="tx1"/>
                </a:solidFill>
                <a:cs typeface="Arial" pitchFamily="34" charset="0"/>
              </a:rPr>
              <a:t>СОКРАЩЕНИЯ</a:t>
            </a: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-21264" y="2607"/>
            <a:ext cx="9165263" cy="7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3200" dirty="0">
                <a:solidFill>
                  <a:schemeClr val="tx2"/>
                </a:solidFill>
                <a:latin typeface="+mn-lt"/>
              </a:rPr>
              <a:t>Нормальная моторика кишечника и ее нарушения</a:t>
            </a:r>
            <a:endParaRPr lang="en-US" altLang="ru-RU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067" y="5520098"/>
            <a:ext cx="372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</a:lvl1pPr>
          </a:lstStyle>
          <a:p>
            <a:r>
              <a:rPr lang="ru-RU" dirty="0"/>
              <a:t>СРК с запорами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1367" y="5516563"/>
            <a:ext cx="389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/>
              <a:t>СРК с диареей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4102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81" y="0"/>
            <a:ext cx="428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Миф №</a:t>
            </a:r>
            <a:r>
              <a:rPr lang="ru-RU" sz="3200" b="1" dirty="0">
                <a:solidFill>
                  <a:srgbClr val="C00000"/>
                </a:solidFill>
              </a:rPr>
              <a:t>6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039" y="947688"/>
            <a:ext cx="4444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«Диагноз </a:t>
            </a:r>
            <a:r>
              <a:rPr lang="ru-RU" dirty="0"/>
              <a:t>СРК </a:t>
            </a:r>
            <a:r>
              <a:rPr lang="ru-RU" dirty="0" smtClean="0"/>
              <a:t>– диагноз </a:t>
            </a:r>
            <a:r>
              <a:rPr lang="ru-RU" dirty="0"/>
              <a:t>исключения, который можно поставить только в результате длительного </a:t>
            </a:r>
            <a:r>
              <a:rPr lang="ru-RU" dirty="0" smtClean="0"/>
              <a:t>обследования»</a:t>
            </a:r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205061" y="2276872"/>
            <a:ext cx="4363728" cy="3077319"/>
            <a:chOff x="2123728" y="1791841"/>
            <a:chExt cx="5181600" cy="3562350"/>
          </a:xfrm>
        </p:grpSpPr>
        <p:pic>
          <p:nvPicPr>
            <p:cNvPr id="8" name="Picture 2" descr="cce4958b-d692-414b-8028-6d7189674792@NAMPRD8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791841"/>
              <a:ext cx="5181600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/>
            <p:nvPr/>
          </p:nvSpPr>
          <p:spPr>
            <a:xfrm>
              <a:off x="2123728" y="2439913"/>
              <a:ext cx="1224136" cy="1008113"/>
            </a:xfrm>
            <a:prstGeom prst="wedgeRoundRectCallout">
              <a:avLst>
                <a:gd name="adj1" fmla="val -21956"/>
                <a:gd name="adj2" fmla="val 7318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</a:rPr>
                <a:t>…но ведь у меня всего лишь СРК…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04048" y="0"/>
            <a:ext cx="414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Реальность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Diagram 1"/>
          <p:cNvGraphicFramePr/>
          <p:nvPr>
            <p:extLst>
              <p:ext uri="{D42A27DB-BD31-4B8C-83A1-F6EECF244321}">
                <p14:modId xmlns:p14="http://schemas.microsoft.com/office/powerpoint/2010/main" val="1378354814"/>
              </p:ext>
            </p:extLst>
          </p:nvPr>
        </p:nvGraphicFramePr>
        <p:xfrm>
          <a:off x="5040475" y="1527136"/>
          <a:ext cx="4032448" cy="409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9578" y="6611779"/>
            <a:ext cx="8568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Lacy BE, Mearin F, Chang L, </a:t>
            </a:r>
            <a:r>
              <a:rPr lang="en-US" sz="1000" dirty="0" err="1"/>
              <a:t>Chey</a:t>
            </a:r>
            <a:r>
              <a:rPr lang="en-US" sz="1000" dirty="0"/>
              <a:t> WD, </a:t>
            </a:r>
            <a:r>
              <a:rPr lang="en-US" sz="1000" dirty="0" err="1"/>
              <a:t>Lembo</a:t>
            </a:r>
            <a:r>
              <a:rPr lang="en-US" sz="1000" dirty="0"/>
              <a:t> AJ, </a:t>
            </a:r>
            <a:r>
              <a:rPr lang="en-US" sz="1000" dirty="0" err="1"/>
              <a:t>Simren</a:t>
            </a:r>
            <a:r>
              <a:rPr lang="en-US" sz="1000" dirty="0"/>
              <a:t> M, Spiller R. Bowel Disorders. </a:t>
            </a:r>
            <a:r>
              <a:rPr lang="en-US" sz="1000" dirty="0" smtClean="0"/>
              <a:t>Gastroenterology</a:t>
            </a:r>
            <a:r>
              <a:rPr lang="ru-RU" sz="1000" dirty="0" smtClean="0"/>
              <a:t> </a:t>
            </a:r>
            <a:r>
              <a:rPr lang="en-US" sz="1000" dirty="0" smtClean="0"/>
              <a:t>2016;150:1393–1407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926971"/>
            <a:ext cx="413995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При определенных условиях </a:t>
            </a:r>
            <a:r>
              <a:rPr lang="ru-RU" dirty="0" smtClean="0"/>
              <a:t>диагноз </a:t>
            </a:r>
            <a:r>
              <a:rPr lang="ru-RU" dirty="0"/>
              <a:t>СРК можно поставить, опираясь на </a:t>
            </a:r>
            <a:r>
              <a:rPr lang="ru-RU" dirty="0" smtClean="0"/>
              <a:t>Римские  </a:t>
            </a:r>
            <a:r>
              <a:rPr lang="ru-RU" dirty="0"/>
              <a:t>критерии </a:t>
            </a:r>
            <a:r>
              <a:rPr lang="en-US" dirty="0"/>
              <a:t>IV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7896362" y="3257332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8073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3667" y="30778"/>
            <a:ext cx="9161283" cy="5847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«Эволюция» Римских критериев за 10 лет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75656" y="4005498"/>
            <a:ext cx="2438400" cy="1122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Рим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III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2006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7547" y="4024024"/>
            <a:ext cx="2438400" cy="113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Рим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IV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metakomet.com/_storeimages/bo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509424"/>
            <a:ext cx="1558925" cy="2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33224"/>
            <a:ext cx="1691095" cy="230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191000" y="2176395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7886540" y="3714818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6960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buhoax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283"/>
            <a:ext cx="9143245" cy="68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" y="0"/>
            <a:ext cx="9143244" cy="6857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3" y="6590970"/>
            <a:ext cx="8568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Lacy BE, Mearin F, Chang L, </a:t>
            </a:r>
            <a:r>
              <a:rPr lang="en-US" sz="1050" dirty="0" err="1"/>
              <a:t>Chey</a:t>
            </a:r>
            <a:r>
              <a:rPr lang="en-US" sz="1050" dirty="0"/>
              <a:t> WD, </a:t>
            </a:r>
            <a:r>
              <a:rPr lang="en-US" sz="1050" dirty="0" err="1"/>
              <a:t>Lembo</a:t>
            </a:r>
            <a:r>
              <a:rPr lang="en-US" sz="1050" dirty="0"/>
              <a:t> AJ, </a:t>
            </a:r>
            <a:r>
              <a:rPr lang="en-US" sz="1050" dirty="0" err="1"/>
              <a:t>Simren</a:t>
            </a:r>
            <a:r>
              <a:rPr lang="en-US" sz="1050" dirty="0"/>
              <a:t> M, Spiller R. Bowel Disorders. </a:t>
            </a:r>
            <a:r>
              <a:rPr lang="en-US" sz="1050" dirty="0" smtClean="0"/>
              <a:t>Gastroenterology</a:t>
            </a:r>
            <a:r>
              <a:rPr lang="ru-RU" sz="1050" dirty="0" smtClean="0"/>
              <a:t> </a:t>
            </a:r>
            <a:r>
              <a:rPr lang="en-US" sz="1050" dirty="0" smtClean="0"/>
              <a:t>2016;150:1393–1407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1529662" y="283"/>
            <a:ext cx="608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3" y="282"/>
            <a:ext cx="8775348" cy="685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" y="544584"/>
            <a:ext cx="8775348" cy="529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129" y="6590969"/>
            <a:ext cx="8568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</a:t>
            </a:r>
            <a:r>
              <a:rPr lang="ru-RU" sz="1000" dirty="0" smtClean="0"/>
              <a:t>1.</a:t>
            </a:r>
            <a:r>
              <a:rPr lang="en-US" sz="1000" dirty="0" smtClean="0"/>
              <a:t>Lacy </a:t>
            </a:r>
            <a:r>
              <a:rPr lang="en-US" sz="1000" dirty="0"/>
              <a:t>BE, Mearin F, Chang L, Chey WD, Lembo AJ, Simren M, Spiller R. Bowel Disorders. </a:t>
            </a:r>
            <a:r>
              <a:rPr lang="en-US" sz="1000" dirty="0" smtClean="0"/>
              <a:t>Gastroenterology</a:t>
            </a:r>
            <a:r>
              <a:rPr lang="ru-RU" sz="1000" dirty="0" smtClean="0"/>
              <a:t> </a:t>
            </a:r>
            <a:r>
              <a:rPr lang="en-US" sz="1000" dirty="0" smtClean="0"/>
              <a:t>2016;150:1393–1407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3"/>
            <a:ext cx="914362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2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Диагностические </a:t>
            </a:r>
            <a:r>
              <a:rPr lang="ru-RU" dirty="0" smtClean="0"/>
              <a:t>критерии СРК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524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949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Презентация проводится при поддержке компании Эбботт</a:t>
            </a:r>
          </a:p>
        </p:txBody>
      </p:sp>
      <p:pic>
        <p:nvPicPr>
          <p:cNvPr id="1026" name="Picture 2" descr="C:\Users\abuhoax\Desktop\0_7e8ac_c112dba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9944" y="58259"/>
            <a:ext cx="5980884" cy="44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1560" y="681860"/>
            <a:ext cx="6813626" cy="3383018"/>
            <a:chOff x="1557163" y="1027464"/>
            <a:chExt cx="6813626" cy="3383018"/>
          </a:xfrm>
        </p:grpSpPr>
        <p:sp>
          <p:nvSpPr>
            <p:cNvPr id="5" name="TextBox 4"/>
            <p:cNvSpPr txBox="1"/>
            <p:nvPr/>
          </p:nvSpPr>
          <p:spPr>
            <a:xfrm>
              <a:off x="6309691" y="3702596"/>
              <a:ext cx="2061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008000"/>
                  </a:solidFill>
                </a:rPr>
                <a:t>фактов</a:t>
              </a:r>
              <a:endParaRPr lang="ru-RU" sz="4000" b="1" dirty="0">
                <a:solidFill>
                  <a:srgbClr val="008000"/>
                </a:solidFill>
              </a:endParaRPr>
            </a:p>
          </p:txBody>
        </p:sp>
        <p:pic>
          <p:nvPicPr>
            <p:cNvPr id="8194" name="Picture 2" descr="C:\Users\abuhoax\Desktop\guilherme-m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163" y="1027464"/>
              <a:ext cx="1635770" cy="149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61594" y="2526068"/>
              <a:ext cx="1036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1474" y="6631124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chemeClr val="tx1">
                    <a:lumMod val="50000"/>
                  </a:schemeClr>
                </a:solidFill>
              </a:rPr>
              <a:t>Информация предназначена 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</a:rPr>
              <a:t>медицинских и фармацевтических 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работников 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7876" y="2026576"/>
            <a:ext cx="232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мифов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49" y="4724121"/>
            <a:ext cx="912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 СИНДРОМЕ РАЗДРАЖЕННОГО КИШЕЧНИКА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0100" y="16963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Исключить </a:t>
            </a:r>
            <a:r>
              <a:rPr lang="ru-RU" sz="3200" b="1" i="1" dirty="0">
                <a:solidFill>
                  <a:srgbClr val="C00000"/>
                </a:solidFill>
              </a:rPr>
              <a:t>к</a:t>
            </a:r>
            <a:r>
              <a:rPr lang="ru-RU" sz="3200" b="1" i="1" dirty="0" smtClean="0">
                <a:solidFill>
                  <a:srgbClr val="C00000"/>
                </a:solidFill>
              </a:rPr>
              <a:t>расные флаги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8"/>
            <a:ext cx="1403648" cy="191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403648" y="1628800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800" dirty="0"/>
              <a:t>Возраст от 50 лет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Отягощенная наследственность по колоректальному раку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800" dirty="0"/>
              <a:t>Р</a:t>
            </a:r>
            <a:r>
              <a:rPr lang="ru-RU" altLang="ru-RU" sz="2800" dirty="0" smtClean="0"/>
              <a:t>ектальные кровотечения при отсутствии зарегистрированных кровоточащих геморроидальных узлов и анальных трещин</a:t>
            </a:r>
            <a:endParaRPr lang="ru-RU" altLang="ru-R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2800" dirty="0"/>
              <a:t> </a:t>
            </a:r>
            <a:r>
              <a:rPr lang="ru-RU" altLang="ru-RU" sz="2800" dirty="0" smtClean="0"/>
              <a:t>Необоснованная потеря веса  или анемия</a:t>
            </a:r>
            <a:endParaRPr lang="ru-RU" altLang="ru-R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alt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853" y="6510305"/>
            <a:ext cx="8568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Lacy BE, Mearin F, Chang L, </a:t>
            </a:r>
            <a:r>
              <a:rPr lang="en-US" sz="1000" dirty="0" err="1"/>
              <a:t>Chey</a:t>
            </a:r>
            <a:r>
              <a:rPr lang="en-US" sz="1000" dirty="0"/>
              <a:t> WD, </a:t>
            </a:r>
            <a:r>
              <a:rPr lang="en-US" sz="1000" dirty="0" err="1"/>
              <a:t>Lembo</a:t>
            </a:r>
            <a:r>
              <a:rPr lang="en-US" sz="1000" dirty="0"/>
              <a:t> AJ, </a:t>
            </a:r>
            <a:r>
              <a:rPr lang="en-US" sz="1000" dirty="0" err="1"/>
              <a:t>Simren</a:t>
            </a:r>
            <a:r>
              <a:rPr lang="en-US" sz="1000" dirty="0"/>
              <a:t> M, Spiller R. Bowel Disorders. </a:t>
            </a:r>
            <a:r>
              <a:rPr lang="en-US" sz="1000" dirty="0" smtClean="0"/>
              <a:t>Gastroenterology</a:t>
            </a:r>
            <a:r>
              <a:rPr lang="ru-RU" sz="1000" dirty="0" smtClean="0"/>
              <a:t> </a:t>
            </a:r>
            <a:r>
              <a:rPr lang="en-US" sz="1000" dirty="0" smtClean="0"/>
              <a:t>2016;150:1393–1407</a:t>
            </a:r>
            <a:endParaRPr lang="ru-RU" sz="1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208587" y="200361"/>
            <a:ext cx="1348636" cy="1848765"/>
            <a:chOff x="7162100" y="1132975"/>
            <a:chExt cx="1348636" cy="1848765"/>
          </a:xfrm>
        </p:grpSpPr>
        <p:sp>
          <p:nvSpPr>
            <p:cNvPr id="6" name="Волна 5"/>
            <p:cNvSpPr/>
            <p:nvPr/>
          </p:nvSpPr>
          <p:spPr>
            <a:xfrm>
              <a:off x="7596336" y="1309410"/>
              <a:ext cx="914400" cy="914400"/>
            </a:xfrm>
            <a:prstGeom prst="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Минус 7"/>
            <p:cNvSpPr/>
            <p:nvPr/>
          </p:nvSpPr>
          <p:spPr>
            <a:xfrm rot="16200000">
              <a:off x="6630112" y="1664963"/>
              <a:ext cx="1848765" cy="784790"/>
            </a:xfrm>
            <a:prstGeom prst="mathMinus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808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558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Миф №7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abuhoax\Desktop\young-do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110"/>
            <a:ext cx="3635976" cy="44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138" y="746501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«СРК трудно лечить»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14327"/>
            <a:ext cx="505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Реальность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3068960"/>
            <a:ext cx="505684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Диета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Нормализация образа жизни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Психотерапевтические методы лечения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Когнитивная поведенческая терапия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Гипнотерапия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Психологическая поддержка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37312"/>
            <a:ext cx="88067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000" dirty="0">
                <a:solidFill>
                  <a:srgbClr val="000000"/>
                </a:solidFill>
              </a:rPr>
              <a:t>Клинические рекомендации РГА. Лечение больных с синдромом раздражённого кишечника 2016 г. </a:t>
            </a:r>
            <a:r>
              <a:rPr lang="ru-RU" sz="1000" dirty="0">
                <a:solidFill>
                  <a:srgbClr val="000000"/>
                </a:solidFill>
                <a:hlinkClick r:id="rId3"/>
              </a:rPr>
              <a:t>http://www.gastro.ru/userfiles/SRK_2016.pdf Дата входа 09.10.2017</a:t>
            </a:r>
            <a:r>
              <a:rPr lang="ru-RU" sz="1000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</a:rPr>
              <a:t>Lacy BE, Mearin F, Chang L, </a:t>
            </a:r>
            <a:r>
              <a:rPr lang="en-US" sz="1000" dirty="0" err="1">
                <a:solidFill>
                  <a:srgbClr val="000000"/>
                </a:solidFill>
              </a:rPr>
              <a:t>Chey</a:t>
            </a:r>
            <a:r>
              <a:rPr lang="en-US" sz="1000" dirty="0">
                <a:solidFill>
                  <a:srgbClr val="000000"/>
                </a:solidFill>
              </a:rPr>
              <a:t> WD, </a:t>
            </a:r>
            <a:r>
              <a:rPr lang="en-US" sz="1000" dirty="0" err="1">
                <a:solidFill>
                  <a:srgbClr val="000000"/>
                </a:solidFill>
              </a:rPr>
              <a:t>Lembo</a:t>
            </a:r>
            <a:r>
              <a:rPr lang="en-US" sz="1000" dirty="0">
                <a:solidFill>
                  <a:srgbClr val="000000"/>
                </a:solidFill>
              </a:rPr>
              <a:t> AJ, </a:t>
            </a:r>
            <a:r>
              <a:rPr lang="en-US" sz="1000" dirty="0" err="1">
                <a:solidFill>
                  <a:srgbClr val="000000"/>
                </a:solidFill>
              </a:rPr>
              <a:t>Simren</a:t>
            </a:r>
            <a:r>
              <a:rPr lang="en-US" sz="1000" dirty="0">
                <a:solidFill>
                  <a:srgbClr val="000000"/>
                </a:solidFill>
              </a:rPr>
              <a:t> M, Spiller R. Bowel Disorders. Gastroenterology 2016;150:1393–1407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781253"/>
            <a:ext cx="484081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В России</a:t>
            </a:r>
            <a:r>
              <a:rPr lang="ru-RU" baseline="30000" dirty="0"/>
              <a:t>1</a:t>
            </a:r>
            <a:r>
              <a:rPr lang="ru-RU" dirty="0"/>
              <a:t> и Европе</a:t>
            </a:r>
            <a:r>
              <a:rPr lang="ru-RU" baseline="30000" dirty="0"/>
              <a:t>2</a:t>
            </a:r>
            <a:r>
              <a:rPr lang="ru-RU" dirty="0"/>
              <a:t> разработаны подходы к лечению  СРК, основанные на многочисленных исследованиях и наблюдениях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2132856"/>
            <a:ext cx="509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Общими в них являются подходы к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немедикаментозной терапии: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716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68" y="1207881"/>
            <a:ext cx="1632132" cy="222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587485"/>
            <a:ext cx="87629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Lacy </a:t>
            </a:r>
            <a:r>
              <a:rPr lang="en-US" sz="1000" dirty="0"/>
              <a:t>BE, Mearin F, Chang L, </a:t>
            </a:r>
            <a:r>
              <a:rPr lang="en-US" sz="1000" dirty="0" err="1"/>
              <a:t>Chey</a:t>
            </a:r>
            <a:r>
              <a:rPr lang="en-US" sz="1000" dirty="0"/>
              <a:t> WD, </a:t>
            </a:r>
            <a:r>
              <a:rPr lang="en-US" sz="1000" dirty="0" err="1"/>
              <a:t>Lembo</a:t>
            </a:r>
            <a:r>
              <a:rPr lang="en-US" sz="1000" dirty="0"/>
              <a:t> AJ, </a:t>
            </a:r>
            <a:r>
              <a:rPr lang="en-US" sz="1000" dirty="0" err="1"/>
              <a:t>Simren</a:t>
            </a:r>
            <a:r>
              <a:rPr lang="en-US" sz="1000" dirty="0"/>
              <a:t> M, Spiller R. Bowel </a:t>
            </a:r>
            <a:r>
              <a:rPr lang="en-US" sz="1000" dirty="0" smtClean="0"/>
              <a:t>Disorders</a:t>
            </a:r>
            <a:r>
              <a:rPr lang="ru-RU" sz="1000" dirty="0"/>
              <a:t>.</a:t>
            </a:r>
            <a:r>
              <a:rPr lang="en-US" sz="1000" dirty="0" smtClean="0"/>
              <a:t> Gastroenterology</a:t>
            </a:r>
            <a:r>
              <a:rPr lang="ru-RU" sz="1000" dirty="0" smtClean="0"/>
              <a:t> </a:t>
            </a:r>
            <a:r>
              <a:rPr lang="en-US" sz="1000" dirty="0" smtClean="0"/>
              <a:t>2016;150:1393–1407</a:t>
            </a:r>
            <a:endParaRPr lang="ru-RU" sz="1000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0" y="31329"/>
            <a:ext cx="9144000" cy="121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Римские критерии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рекомендованные спазмолитики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0" y="1371398"/>
            <a:ext cx="7207068" cy="2057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 новую редакцию Римских критериев включены три спазмолитика, из них </a:t>
            </a:r>
            <a:r>
              <a:rPr lang="ru-RU" sz="2400" b="1" dirty="0">
                <a:solidFill>
                  <a:srgbClr val="C00000"/>
                </a:solidFill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</a:rPr>
              <a:t>территории Российской </a:t>
            </a:r>
            <a:r>
              <a:rPr lang="ru-RU" sz="2400" b="1" dirty="0">
                <a:solidFill>
                  <a:srgbClr val="C00000"/>
                </a:solidFill>
              </a:rPr>
              <a:t>Федерации </a:t>
            </a:r>
            <a:r>
              <a:rPr lang="ru-RU" sz="2400" b="1" dirty="0" smtClean="0">
                <a:solidFill>
                  <a:srgbClr val="C00000"/>
                </a:solidFill>
              </a:rPr>
              <a:t>зарегистрированы только отилониум </a:t>
            </a:r>
            <a:r>
              <a:rPr lang="ru-RU" sz="2400" b="1" dirty="0">
                <a:solidFill>
                  <a:srgbClr val="C00000"/>
                </a:solidFill>
              </a:rPr>
              <a:t>и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мебеверин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8" y="3657600"/>
            <a:ext cx="7889412" cy="213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98174"/>
              </p:ext>
            </p:extLst>
          </p:nvPr>
        </p:nvGraphicFramePr>
        <p:xfrm>
          <a:off x="196987" y="3504397"/>
          <a:ext cx="863301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351"/>
                <a:gridCol w="2671307"/>
                <a:gridCol w="3515356"/>
              </a:tblGrid>
              <a:tr h="69668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6600"/>
                          </a:solidFill>
                        </a:rPr>
                        <a:t>Симптом</a:t>
                      </a:r>
                      <a:endParaRPr lang="ru-RU" sz="28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6600"/>
                          </a:solidFill>
                        </a:rPr>
                        <a:t>Терапия</a:t>
                      </a:r>
                      <a:endParaRPr lang="ru-RU" sz="28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6600"/>
                          </a:solidFill>
                        </a:rPr>
                        <a:t>Препараты</a:t>
                      </a:r>
                      <a:endParaRPr lang="ru-RU" sz="28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0572">
                <a:tc rowSpan="3">
                  <a:txBody>
                    <a:bodyPr/>
                    <a:lstStyle/>
                    <a:p>
                      <a:r>
                        <a:rPr lang="ru-RU" sz="2000" b="1" dirty="0" smtClean="0"/>
                        <a:t>Абдоминальная боль</a:t>
                      </a:r>
                      <a:endParaRPr lang="ru-RU" sz="2000" b="1" dirty="0"/>
                    </a:p>
                  </a:txBody>
                  <a:tcPr marR="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Гладкомышечные спазмолитики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Дицикломин</a:t>
                      </a:r>
                      <a:endParaRPr lang="ru-RU" sz="2000" b="1" dirty="0"/>
                    </a:p>
                  </a:txBody>
                  <a:tcPr/>
                </a:tc>
              </a:tr>
              <a:tr h="5805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Отилониум</a:t>
                      </a:r>
                      <a:endParaRPr lang="ru-RU" sz="2000" b="1" dirty="0"/>
                    </a:p>
                  </a:txBody>
                  <a:tcPr/>
                </a:tc>
              </a:tr>
              <a:tr h="5805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Мебеверин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Овал 13"/>
          <p:cNvSpPr/>
          <p:nvPr/>
        </p:nvSpPr>
        <p:spPr bwMode="auto">
          <a:xfrm>
            <a:off x="5148064" y="5353583"/>
            <a:ext cx="1879462" cy="436012"/>
          </a:xfrm>
          <a:prstGeom prst="ellipse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28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" y="6590969"/>
            <a:ext cx="8568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Lacy BE, Mearin F, Chang L, </a:t>
            </a:r>
            <a:r>
              <a:rPr lang="en-US" sz="1000" dirty="0" err="1"/>
              <a:t>Chey</a:t>
            </a:r>
            <a:r>
              <a:rPr lang="en-US" sz="1000" dirty="0"/>
              <a:t> WD, </a:t>
            </a:r>
            <a:r>
              <a:rPr lang="en-US" sz="1000" dirty="0" err="1"/>
              <a:t>Lembo</a:t>
            </a:r>
            <a:r>
              <a:rPr lang="en-US" sz="1000" dirty="0"/>
              <a:t> AJ, </a:t>
            </a:r>
            <a:r>
              <a:rPr lang="en-US" sz="1000" dirty="0" err="1"/>
              <a:t>Simren</a:t>
            </a:r>
            <a:r>
              <a:rPr lang="en-US" sz="1000" dirty="0"/>
              <a:t> M, Spiller R. Bowel Disorders. </a:t>
            </a:r>
            <a:r>
              <a:rPr lang="en-US" sz="1000" dirty="0" smtClean="0"/>
              <a:t>Gastroenterology</a:t>
            </a:r>
            <a:r>
              <a:rPr lang="ru-RU" sz="1000" dirty="0" smtClean="0"/>
              <a:t> </a:t>
            </a:r>
            <a:r>
              <a:rPr lang="en-US" sz="1000" dirty="0" smtClean="0"/>
              <a:t>2016;150:1393–1407</a:t>
            </a:r>
            <a:endParaRPr lang="ru-RU" sz="1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1236" y="13072"/>
            <a:ext cx="8905875" cy="317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Алгоритм терапии СРК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согласно Римским критериям </a:t>
            </a:r>
            <a:r>
              <a:rPr lang="en-US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IV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17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77" y="523630"/>
            <a:ext cx="507904" cy="62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47329" cy="520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9592" y="764704"/>
            <a:ext cx="730331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15435" y="0"/>
            <a:ext cx="9128565" cy="317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Медикаментозная терапия основных симптомов СРК (Рим </a:t>
            </a:r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IV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-20</a:t>
            </a:r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86035"/>
              </p:ext>
            </p:extLst>
          </p:nvPr>
        </p:nvGraphicFramePr>
        <p:xfrm>
          <a:off x="64177" y="332656"/>
          <a:ext cx="9149317" cy="62097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37060"/>
                <a:gridCol w="2826748"/>
                <a:gridCol w="4785509"/>
              </a:tblGrid>
              <a:tr h="3788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Симптом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Терапия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Доза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10" marB="45710"/>
                </a:tc>
              </a:tr>
              <a:tr h="3285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Диарея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Агонисты опиоидных рецепторов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rgbClr val="C00000"/>
                          </a:solidFill>
                        </a:rPr>
                        <a:t>Лоперамид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 2-4 мг, до 16 мг в день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</a:tr>
              <a:tr h="228227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Диета</a:t>
                      </a:r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Низко-/</a:t>
                      </a:r>
                      <a:r>
                        <a:rPr lang="ru-RU" sz="1100" dirty="0" err="1" smtClean="0"/>
                        <a:t>безглютеновая</a:t>
                      </a:r>
                      <a:r>
                        <a:rPr lang="ru-RU" sz="1100" dirty="0" smtClean="0"/>
                        <a:t>. С низким содержанием FODMAP</a:t>
                      </a:r>
                      <a:endParaRPr lang="ru-RU" sz="1100" dirty="0"/>
                    </a:p>
                  </a:txBody>
                  <a:tcPr marT="45710" marB="45710"/>
                </a:tc>
              </a:tr>
              <a:tr h="257199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Секвестранты</a:t>
                      </a:r>
                      <a:r>
                        <a:rPr lang="ru-RU" sz="1100" dirty="0" smtClean="0"/>
                        <a:t> желчных солей</a:t>
                      </a:r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Колестипол</a:t>
                      </a:r>
                      <a:r>
                        <a:rPr lang="ru-RU" sz="1100" dirty="0" smtClean="0"/>
                        <a:t> 2г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х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1-2р, </a:t>
                      </a:r>
                      <a:r>
                        <a:rPr lang="ru-RU" sz="1100" dirty="0" err="1" smtClean="0"/>
                        <a:t>колесевелам</a:t>
                      </a:r>
                      <a:r>
                        <a:rPr lang="ru-RU" sz="1100" dirty="0" smtClean="0"/>
                        <a:t> 625мг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х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1-2р (отсутствует в РФ) </a:t>
                      </a:r>
                    </a:p>
                  </a:txBody>
                  <a:tcPr marT="45710" marB="45710"/>
                </a:tc>
              </a:tr>
              <a:tr h="21416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rgbClr val="C00000"/>
                          </a:solidFill>
                        </a:rPr>
                        <a:t>Пробиотики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Доступны</a:t>
                      </a:r>
                      <a:r>
                        <a:rPr lang="ru-RU" sz="1100" baseline="0" dirty="0" smtClean="0">
                          <a:solidFill>
                            <a:srgbClr val="C00000"/>
                          </a:solidFill>
                        </a:rPr>
                        <a:t> различные продукты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</a:tr>
              <a:tr h="24357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Антибиотики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Рифаксимин 550 мг х 3р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(14 дней)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</a:tr>
              <a:tr h="43204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5-НТ3 антагонисты</a:t>
                      </a:r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Алосетрон</a:t>
                      </a:r>
                      <a:r>
                        <a:rPr lang="ru-RU" sz="1100" dirty="0" smtClean="0"/>
                        <a:t>  0,5-1мг х2р, </a:t>
                      </a:r>
                      <a:r>
                        <a:rPr lang="ru-RU" sz="1100" dirty="0" err="1" smtClean="0"/>
                        <a:t>ондансетрон</a:t>
                      </a:r>
                      <a:r>
                        <a:rPr lang="ru-RU" sz="1100" dirty="0" smtClean="0"/>
                        <a:t> 4-8 мг х 3р, </a:t>
                      </a:r>
                      <a:r>
                        <a:rPr lang="ru-RU" sz="1100" dirty="0" err="1" smtClean="0"/>
                        <a:t>рамосетрон</a:t>
                      </a:r>
                      <a:r>
                        <a:rPr lang="ru-RU" sz="1100" dirty="0" smtClean="0"/>
                        <a:t> 5 мкг х1р. (не зарегистрированы  в РФ)</a:t>
                      </a:r>
                      <a:endParaRPr lang="ru-RU" sz="1100" dirty="0"/>
                    </a:p>
                  </a:txBody>
                  <a:tcPr marT="45710" marB="45710"/>
                </a:tc>
              </a:tr>
              <a:tr h="372243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Смешанный агонист µ/антагонист </a:t>
                      </a:r>
                      <a:r>
                        <a:rPr lang="el-GR" altLang="ru-RU" sz="1100" dirty="0" smtClean="0"/>
                        <a:t>δ</a:t>
                      </a:r>
                      <a:r>
                        <a:rPr lang="ru-RU" sz="1100" dirty="0" smtClean="0"/>
                        <a:t> опиоидных рецепторов</a:t>
                      </a:r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baseline="0" dirty="0" err="1" smtClean="0"/>
                        <a:t>Элуксадолин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100мг х 2р  (не</a:t>
                      </a:r>
                      <a:r>
                        <a:rPr lang="ru-RU" sz="1100" baseline="0" dirty="0" smtClean="0"/>
                        <a:t> зарегистрирован в РФ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 marT="45710" marB="45710"/>
                </a:tc>
              </a:tr>
              <a:tr h="27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Запор</a:t>
                      </a:r>
                      <a:endParaRPr lang="ru-RU" sz="1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rgbClr val="C00000"/>
                          </a:solidFill>
                        </a:rPr>
                        <a:t>Полиэтиленгликоль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17-34 г в день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</a:tr>
              <a:tr h="230227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rgbClr val="C00000"/>
                          </a:solidFill>
                        </a:rPr>
                        <a:t>Псиллиум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До 30 г в день  в разделенных дозах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</a:tr>
              <a:tr h="259199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Активатор хлорных каналов</a:t>
                      </a:r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Лубипростон</a:t>
                      </a:r>
                      <a:r>
                        <a:rPr lang="ru-RU" sz="1100" dirty="0" smtClean="0"/>
                        <a:t> 8 мкг х 2р (не зарегистрирован в РФ)</a:t>
                      </a:r>
                      <a:endParaRPr lang="ru-RU" sz="1100" dirty="0"/>
                    </a:p>
                  </a:txBody>
                  <a:tcPr marT="45710" marB="45710"/>
                </a:tc>
              </a:tr>
              <a:tr h="21602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Агонист </a:t>
                      </a:r>
                      <a:r>
                        <a:rPr lang="ru-RU" sz="1100" dirty="0" err="1" smtClean="0"/>
                        <a:t>гуанилат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циклазы</a:t>
                      </a:r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Линаклотид</a:t>
                      </a:r>
                      <a:r>
                        <a:rPr lang="ru-RU" sz="1100" dirty="0" smtClean="0"/>
                        <a:t> 290 мкг х 4р (не зарегистрирован в РФ)</a:t>
                      </a:r>
                      <a:endParaRPr lang="ru-RU" sz="1100" dirty="0"/>
                    </a:p>
                  </a:txBody>
                  <a:tcPr marT="45710" marB="45710"/>
                </a:tc>
              </a:tr>
              <a:tr h="6050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Абдоминальная боль</a:t>
                      </a:r>
                      <a:endParaRPr lang="ru-RU" sz="14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Гладкомышечные спазмолитики</a:t>
                      </a:r>
                    </a:p>
                    <a:p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Дицикломин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10</a:t>
                      </a:r>
                      <a:r>
                        <a:rPr lang="ru-RU" sz="1100" dirty="0" smtClean="0"/>
                        <a:t>-</a:t>
                      </a:r>
                      <a:r>
                        <a:rPr lang="en-US" sz="1100" dirty="0" smtClean="0"/>
                        <a:t>20 </a:t>
                      </a:r>
                      <a:r>
                        <a:rPr lang="ru-RU" sz="1100" dirty="0" smtClean="0"/>
                        <a:t>мг х</a:t>
                      </a:r>
                      <a:r>
                        <a:rPr lang="ru-RU" sz="1100" baseline="0" dirty="0" smtClean="0"/>
                        <a:t> 1-4р</a:t>
                      </a:r>
                      <a:endParaRPr lang="ru-RU" sz="1100" dirty="0" smtClean="0"/>
                    </a:p>
                    <a:p>
                      <a:r>
                        <a:rPr lang="ru-RU" sz="1100" dirty="0" err="1" smtClean="0"/>
                        <a:t>Отилониум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40</a:t>
                      </a:r>
                      <a:r>
                        <a:rPr lang="ru-RU" sz="1100" dirty="0" smtClean="0"/>
                        <a:t>-</a:t>
                      </a:r>
                      <a:r>
                        <a:rPr lang="en-US" sz="1100" dirty="0" smtClean="0"/>
                        <a:t>80</a:t>
                      </a:r>
                      <a:r>
                        <a:rPr lang="ru-RU" sz="1100" dirty="0" smtClean="0"/>
                        <a:t> мг 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2-3</a:t>
                      </a:r>
                      <a:r>
                        <a:rPr lang="ru-RU" sz="1100" baseline="0" dirty="0" smtClean="0"/>
                        <a:t> р</a:t>
                      </a:r>
                      <a:endParaRPr lang="ru-RU" sz="1100" dirty="0" smtClean="0"/>
                    </a:p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Мебеверин 135 мг х 3р </a:t>
                      </a:r>
                    </a:p>
                  </a:txBody>
                  <a:tcPr marT="45710" marB="45710"/>
                </a:tc>
              </a:tr>
              <a:tr h="2407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Масло мяты</a:t>
                      </a:r>
                      <a:r>
                        <a:rPr lang="ru-RU" sz="1100" baseline="0" dirty="0" smtClean="0"/>
                        <a:t> перечной</a:t>
                      </a:r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Капсулы с энтеросолюбильным покрытием, 250-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750 мг</a:t>
                      </a:r>
                      <a:r>
                        <a:rPr lang="ru-RU" sz="1100" baseline="0" dirty="0" smtClean="0"/>
                        <a:t> 1-3 р</a:t>
                      </a:r>
                      <a:endParaRPr lang="ru-RU" sz="1100" dirty="0"/>
                    </a:p>
                  </a:txBody>
                  <a:tcPr marT="45710" marB="45710"/>
                </a:tc>
              </a:tr>
              <a:tr h="2407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Трициклические антидепрессанты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rgbClr val="C00000"/>
                          </a:solidFill>
                        </a:rPr>
                        <a:t>Дезипрамин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 25-100 мг /</a:t>
                      </a:r>
                      <a:r>
                        <a:rPr lang="ru-RU" sz="1100" dirty="0" err="1" smtClean="0">
                          <a:solidFill>
                            <a:srgbClr val="C00000"/>
                          </a:solidFill>
                        </a:rPr>
                        <a:t>сут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, амитриптилин 10</a:t>
                      </a:r>
                      <a:r>
                        <a:rPr lang="ru-RU" sz="1100" baseline="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50 мг</a:t>
                      </a:r>
                      <a:r>
                        <a:rPr lang="ru-RU" sz="1100" baseline="0" dirty="0" smtClean="0">
                          <a:solidFill>
                            <a:srgbClr val="C00000"/>
                          </a:solidFill>
                        </a:rPr>
                        <a:t> /</a:t>
                      </a:r>
                      <a:r>
                        <a:rPr lang="ru-RU" sz="1100" baseline="0" dirty="0" err="1" smtClean="0">
                          <a:solidFill>
                            <a:srgbClr val="C00000"/>
                          </a:solidFill>
                        </a:rPr>
                        <a:t>сут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</a:tr>
              <a:tr h="587449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Селективные ингибиторы обратного захвата серотонина (СИОЗС)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C00000"/>
                          </a:solidFill>
                          <a:effectLst/>
                        </a:rPr>
                        <a:t>Пароксетин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</a:rPr>
                        <a:t> 10-40 мг / </a:t>
                      </a:r>
                      <a:r>
                        <a:rPr lang="ru-RU" sz="1100" dirty="0" err="1" smtClean="0">
                          <a:solidFill>
                            <a:srgbClr val="C00000"/>
                          </a:solidFill>
                          <a:effectLst/>
                        </a:rPr>
                        <a:t>сут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100" dirty="0" err="1" smtClean="0">
                          <a:solidFill>
                            <a:srgbClr val="C00000"/>
                          </a:solidFill>
                          <a:effectLst/>
                        </a:rPr>
                        <a:t>Сертралин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</a:rPr>
                        <a:t>25-100 мг / </a:t>
                      </a:r>
                      <a:r>
                        <a:rPr lang="ru-RU" sz="1100" dirty="0" err="1" smtClean="0">
                          <a:solidFill>
                            <a:srgbClr val="C00000"/>
                          </a:solidFill>
                          <a:effectLst/>
                        </a:rPr>
                        <a:t>сут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100" dirty="0" err="1" smtClean="0">
                          <a:solidFill>
                            <a:srgbClr val="C00000"/>
                          </a:solidFill>
                          <a:effectLst/>
                        </a:rPr>
                        <a:t>Циталопрам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</a:rPr>
                        <a:t> 10-40 мг / </a:t>
                      </a:r>
                      <a:r>
                        <a:rPr lang="ru-RU" sz="1100" dirty="0" err="1" smtClean="0">
                          <a:solidFill>
                            <a:srgbClr val="C00000"/>
                          </a:solidFill>
                          <a:effectLst/>
                        </a:rPr>
                        <a:t>сут</a:t>
                      </a:r>
                      <a:endParaRPr lang="ru-RU" sz="11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T="45710" marB="45710"/>
                </a:tc>
              </a:tr>
              <a:tr h="2407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Активаторы хлорных каналов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Любипростон 8 мкг х 2р (не зарегистрирован в РФ)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</a:tr>
              <a:tr h="2407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Агонисты гуанилатциклазы С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Линаклотид 290 мкг х 1р (не зарегистрирован в РФ)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</a:tr>
              <a:tr h="2407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5-НТ3 антагонист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Алосетрон 0,5-1 мкг х 2р. (не зарегистрирован в РФ)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611779"/>
            <a:ext cx="9144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900" dirty="0">
                <a:latin typeface="+mn-lt"/>
              </a:rPr>
              <a:t>Lacy BE, </a:t>
            </a:r>
            <a:r>
              <a:rPr lang="en-US" altLang="ru-RU" sz="900" dirty="0" err="1">
                <a:latin typeface="+mn-lt"/>
              </a:rPr>
              <a:t>Mearin</a:t>
            </a:r>
            <a:r>
              <a:rPr lang="en-US" altLang="ru-RU" sz="900" dirty="0">
                <a:latin typeface="+mn-lt"/>
              </a:rPr>
              <a:t> F, Chang L, </a:t>
            </a:r>
            <a:r>
              <a:rPr lang="en-US" altLang="ru-RU" sz="900" dirty="0" err="1">
                <a:latin typeface="+mn-lt"/>
              </a:rPr>
              <a:t>Chey</a:t>
            </a:r>
            <a:r>
              <a:rPr lang="en-US" altLang="ru-RU" sz="900" dirty="0">
                <a:latin typeface="+mn-lt"/>
              </a:rPr>
              <a:t> WD, </a:t>
            </a:r>
            <a:r>
              <a:rPr lang="en-US" altLang="ru-RU" sz="900" dirty="0" err="1">
                <a:latin typeface="+mn-lt"/>
              </a:rPr>
              <a:t>Lembo</a:t>
            </a:r>
            <a:r>
              <a:rPr lang="en-US" altLang="ru-RU" sz="900" dirty="0">
                <a:latin typeface="+mn-lt"/>
              </a:rPr>
              <a:t> AJ, </a:t>
            </a:r>
            <a:r>
              <a:rPr lang="en-US" altLang="ru-RU" sz="900" dirty="0" err="1">
                <a:latin typeface="+mn-lt"/>
              </a:rPr>
              <a:t>Simren</a:t>
            </a:r>
            <a:r>
              <a:rPr lang="en-US" altLang="ru-RU" sz="900" dirty="0">
                <a:latin typeface="+mn-lt"/>
              </a:rPr>
              <a:t> M, Spiller R. Bowel Disorders</a:t>
            </a:r>
            <a:r>
              <a:rPr lang="ru-RU" altLang="ru-RU" sz="900" dirty="0">
                <a:latin typeface="+mn-lt"/>
              </a:rPr>
              <a:t>.</a:t>
            </a:r>
            <a:r>
              <a:rPr lang="en-US" altLang="ru-RU" sz="900" dirty="0">
                <a:latin typeface="+mn-lt"/>
              </a:rPr>
              <a:t> Gastroenterology</a:t>
            </a:r>
            <a:r>
              <a:rPr lang="ru-RU" altLang="ru-RU" sz="900" dirty="0">
                <a:latin typeface="+mn-lt"/>
              </a:rPr>
              <a:t> </a:t>
            </a:r>
            <a:r>
              <a:rPr lang="en-US" altLang="ru-RU" sz="900" dirty="0">
                <a:latin typeface="+mn-lt"/>
              </a:rPr>
              <a:t>2016;150:1393–1407</a:t>
            </a:r>
            <a:endParaRPr lang="ru-RU" altLang="ru-RU" sz="9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477486"/>
            <a:ext cx="46754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03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buhoax\Desktop\800px-Map_of_Russia_with_Photo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0625"/>
            <a:ext cx="7620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2922" y="338384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Подходы к терапии в России 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9344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" y="7469"/>
            <a:ext cx="911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Клинические рекомендации РГА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Лечение больных с синдромом раздражённого </a:t>
            </a:r>
            <a:r>
              <a:rPr lang="ru-RU" sz="2400" b="1" dirty="0" smtClean="0"/>
              <a:t>кишечника  </a:t>
            </a:r>
            <a:r>
              <a:rPr lang="ru-RU" sz="2400" b="1" dirty="0"/>
              <a:t>2016 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34" y="63493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Клинические рекомендации РГА. Лечение больных с синдромом раздражённого кишечника 2016 г. http://www.gastro.ru/userfiles/SRK_2016.pdf Дата входа </a:t>
            </a:r>
            <a:r>
              <a:rPr lang="ru-RU" sz="1000" dirty="0" smtClean="0"/>
              <a:t>12.03.2017</a:t>
            </a:r>
            <a:r>
              <a:rPr lang="ru-RU" sz="1000" dirty="0"/>
              <a:t>.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20262" y="1340768"/>
            <a:ext cx="8340170" cy="252028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…по данным отдельных исследований назначение некоторых спазмолитиков (</a:t>
            </a:r>
            <a:r>
              <a:rPr lang="ru-RU" sz="2400" dirty="0" smtClean="0">
                <a:solidFill>
                  <a:prstClr val="black"/>
                </a:solidFill>
              </a:rPr>
              <a:t>например, м</a:t>
            </a:r>
            <a:r>
              <a:rPr lang="ru-RU" sz="2400" b="1" dirty="0" smtClean="0">
                <a:solidFill>
                  <a:prstClr val="black"/>
                </a:solidFill>
              </a:rPr>
              <a:t>ебеверина</a:t>
            </a:r>
            <a:r>
              <a:rPr lang="ru-RU" sz="2400" dirty="0" smtClean="0">
                <a:solidFill>
                  <a:prstClr val="black"/>
                </a:solidFill>
              </a:rPr>
              <a:t>), наряду </a:t>
            </a:r>
            <a:r>
              <a:rPr lang="ru-RU" sz="2400" dirty="0">
                <a:solidFill>
                  <a:prstClr val="black"/>
                </a:solidFill>
              </a:rPr>
              <a:t>с уменьшением боли в животе приводит к достоверному улучшению качества  жизни пациентов с различными вариантами СРК.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1187624" y="4051231"/>
            <a:ext cx="7596336" cy="194421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…Также </a:t>
            </a:r>
            <a:r>
              <a:rPr lang="ru-RU" sz="2400" b="1" dirty="0">
                <a:solidFill>
                  <a:prstClr val="black"/>
                </a:solidFill>
              </a:rPr>
              <a:t>мебеверин</a:t>
            </a:r>
            <a:r>
              <a:rPr lang="ru-RU" sz="2400" dirty="0">
                <a:solidFill>
                  <a:prstClr val="black"/>
                </a:solidFill>
              </a:rPr>
              <a:t> обладает высоким  профилем безопасности и хорошо переносится при длительном </a:t>
            </a:r>
            <a:r>
              <a:rPr lang="ru-RU" sz="2400" dirty="0" smtClean="0">
                <a:solidFill>
                  <a:prstClr val="black"/>
                </a:solidFill>
              </a:rPr>
              <a:t>применении.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2603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2207"/>
            <a:ext cx="9044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Стандарты оказания медицинской помощи, в которые включен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Мебеверин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219799" y="1055011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Стандарты утвержденные </a:t>
            </a:r>
            <a:r>
              <a:rPr lang="ru-RU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министерством здравоохранения РФ</a:t>
            </a:r>
            <a:endParaRPr lang="ru-RU" sz="1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0" y="1576555"/>
            <a:ext cx="9143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Минздрава России от 24.12.2012 N 1420н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стандарта специализированной медицинской помощи при синдроме раздраженного кишечника (без диареи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Минздрава России от 09.11.2012 N 774н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стандарта специализированной медицинской помощи при синдроме раздраженного кишечника (с диареей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)»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99228"/>
            <a:ext cx="3888432" cy="355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2257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52"/>
            <a:ext cx="377991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Миф </a:t>
            </a:r>
            <a:r>
              <a:rPr lang="ru-RU" dirty="0" smtClean="0"/>
              <a:t>№</a:t>
            </a:r>
            <a:r>
              <a:rPr lang="en-US" dirty="0"/>
              <a:t>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655" y="871148"/>
            <a:ext cx="432231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«Пациенты с СРК должны лечиться у психиатров. </a:t>
            </a:r>
          </a:p>
          <a:p>
            <a:r>
              <a:rPr lang="ru-RU" dirty="0" smtClean="0"/>
              <a:t>У них все проблемы </a:t>
            </a:r>
            <a:r>
              <a:rPr lang="en-US" dirty="0" smtClean="0"/>
              <a:t>“</a:t>
            </a:r>
            <a:r>
              <a:rPr lang="ru-RU" dirty="0" smtClean="0"/>
              <a:t>от головы</a:t>
            </a:r>
            <a:r>
              <a:rPr lang="en-US" dirty="0" smtClean="0"/>
              <a:t>”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19315" y="162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Реальность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35" y="1973208"/>
            <a:ext cx="348615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43976" y="647750"/>
            <a:ext cx="4299643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6600"/>
                </a:solidFill>
              </a:rPr>
              <a:t>На </a:t>
            </a:r>
            <a:r>
              <a:rPr lang="ru-RU" sz="1400" b="1" dirty="0">
                <a:solidFill>
                  <a:srgbClr val="006600"/>
                </a:solidFill>
              </a:rPr>
              <a:t>фоне терапии спазмолитиками (Дюспаталин/Дицетел) </a:t>
            </a:r>
            <a:r>
              <a:rPr lang="ru-RU" sz="1400" b="1" dirty="0" smtClean="0">
                <a:solidFill>
                  <a:srgbClr val="006600"/>
                </a:solidFill>
              </a:rPr>
              <a:t>отмечается статистически </a:t>
            </a:r>
            <a:r>
              <a:rPr lang="ru-RU" sz="1400" b="1" dirty="0">
                <a:solidFill>
                  <a:srgbClr val="006600"/>
                </a:solidFill>
              </a:rPr>
              <a:t>достоверное улучшение качества жизни пациентов с </a:t>
            </a:r>
            <a:r>
              <a:rPr lang="ru-RU" sz="1400" b="1" dirty="0" smtClean="0">
                <a:solidFill>
                  <a:srgbClr val="006600"/>
                </a:solidFill>
              </a:rPr>
              <a:t>СРК</a:t>
            </a:r>
            <a:endParaRPr lang="ru-RU" sz="1400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6600"/>
                </a:solidFill>
              </a:rPr>
              <a:t>  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8024" y="4427094"/>
            <a:ext cx="4803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Страны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Польша, Китай, Египет, Мексика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число пациентов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596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</a:rPr>
              <a:t>Цель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200" b="0" dirty="0">
                <a:solidFill>
                  <a:schemeClr val="tx1">
                    <a:lumMod val="50000"/>
                  </a:schemeClr>
                </a:solidFill>
              </a:rPr>
              <a:t>оценить качество жизни пациентов с СРК на фоне </a:t>
            </a: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</a:rPr>
              <a:t>терапии</a:t>
            </a:r>
          </a:p>
          <a:p>
            <a:pPr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</a:rPr>
              <a:t> препаратами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Дюспаталин</a:t>
            </a:r>
            <a:r>
              <a:rPr lang="ru-RU" sz="1200" baseline="30000" dirty="0" smtClean="0">
                <a:solidFill>
                  <a:schemeClr val="tx1">
                    <a:lumMod val="50000"/>
                  </a:schemeClr>
                </a:solidFill>
              </a:rPr>
              <a:t>®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/Дицетел</a:t>
            </a:r>
            <a:r>
              <a:rPr lang="ru-RU" sz="1200" baseline="30000" dirty="0" smtClean="0">
                <a:solidFill>
                  <a:schemeClr val="tx1">
                    <a:lumMod val="50000"/>
                  </a:schemeClr>
                </a:solidFill>
              </a:rPr>
              <a:t>®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в течение 8 недель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</a:rPr>
              <a:t>Использованная терапия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57175" indent="-257175" algn="l">
              <a:buFont typeface="Arial" pitchFamily="34" charset="0"/>
              <a:buChar char="•"/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</a:rPr>
              <a:t>Польша</a:t>
            </a:r>
            <a:r>
              <a:rPr lang="en-US" sz="12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(200 mg </a:t>
            </a:r>
            <a:r>
              <a:rPr lang="ru-RU" sz="1100" b="0" dirty="0">
                <a:solidFill>
                  <a:schemeClr val="tx1">
                    <a:lumMod val="50000"/>
                  </a:schemeClr>
                </a:solidFill>
              </a:rPr>
              <a:t>Мебеверин х 2 </a:t>
            </a:r>
            <a:r>
              <a:rPr lang="ru-RU" sz="1100" b="0" dirty="0" smtClean="0">
                <a:solidFill>
                  <a:schemeClr val="tx1">
                    <a:lumMod val="50000"/>
                  </a:schemeClr>
                </a:solidFill>
              </a:rPr>
              <a:t>раза в день</a:t>
            </a:r>
            <a:r>
              <a:rPr lang="en-US" sz="1100" b="0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endParaRPr lang="ru-RU" sz="12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57175" indent="-257175" algn="l">
              <a:buFont typeface="Arial" pitchFamily="34" charset="0"/>
              <a:buChar char="•"/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</a:rPr>
              <a:t>Египет</a:t>
            </a:r>
            <a:r>
              <a:rPr lang="en-US" sz="12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(135 mg </a:t>
            </a:r>
            <a:r>
              <a:rPr lang="ru-RU" sz="1100" b="0" dirty="0">
                <a:solidFill>
                  <a:schemeClr val="tx1">
                    <a:lumMod val="50000"/>
                  </a:schemeClr>
                </a:solidFill>
              </a:rPr>
              <a:t>Мебеверин х 3 </a:t>
            </a:r>
            <a:r>
              <a:rPr lang="ru-RU" sz="1100" b="0" dirty="0" smtClean="0">
                <a:solidFill>
                  <a:schemeClr val="tx1">
                    <a:lumMod val="50000"/>
                  </a:schemeClr>
                </a:solidFill>
              </a:rPr>
              <a:t>раза в день</a:t>
            </a:r>
            <a:r>
              <a:rPr lang="en-US" sz="1100" b="0" dirty="0" smtClean="0">
                <a:solidFill>
                  <a:schemeClr val="tx1">
                    <a:lumMod val="50000"/>
                  </a:schemeClr>
                </a:solidFill>
              </a:rPr>
              <a:t>),</a:t>
            </a:r>
            <a:endParaRPr lang="ru-RU" sz="11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57175" indent="-257175" algn="l">
              <a:buFont typeface="Arial" pitchFamily="34" charset="0"/>
              <a:buChar char="•"/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</a:rPr>
              <a:t>Мексика 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(200 mg</a:t>
            </a:r>
            <a:r>
              <a:rPr lang="ru-RU" sz="1100" b="0" dirty="0">
                <a:solidFill>
                  <a:schemeClr val="tx1">
                    <a:lumMod val="50000"/>
                  </a:schemeClr>
                </a:solidFill>
              </a:rPr>
              <a:t> Мебеверин х 2 </a:t>
            </a:r>
            <a:r>
              <a:rPr lang="ru-RU" sz="1100" b="0" dirty="0" smtClean="0">
                <a:solidFill>
                  <a:schemeClr val="tx1">
                    <a:lumMod val="50000"/>
                  </a:schemeClr>
                </a:solidFill>
              </a:rPr>
              <a:t>раза в день</a:t>
            </a:r>
            <a:r>
              <a:rPr lang="en-US" sz="1100" b="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pPr marL="257175" indent="-257175" algn="l">
              <a:buFont typeface="Arial" pitchFamily="34" charset="0"/>
              <a:buChar char="•"/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</a:rPr>
              <a:t>Китай</a:t>
            </a:r>
            <a:r>
              <a:rPr lang="en-US" sz="12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(50 </a:t>
            </a:r>
            <a:r>
              <a:rPr lang="ru-RU" sz="1100" b="0" dirty="0">
                <a:solidFill>
                  <a:schemeClr val="tx1">
                    <a:lumMod val="50000"/>
                  </a:schemeClr>
                </a:solidFill>
              </a:rPr>
              <a:t>мг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tx1">
                    <a:lumMod val="50000"/>
                  </a:schemeClr>
                </a:solidFill>
              </a:rPr>
              <a:t>Пинаверий</a:t>
            </a:r>
            <a:r>
              <a:rPr lang="ru-RU" sz="11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100" b="0" dirty="0">
                <a:solidFill>
                  <a:schemeClr val="tx1">
                    <a:lumMod val="50000"/>
                  </a:schemeClr>
                </a:solidFill>
              </a:rPr>
              <a:t>х 3 раза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ru-RU" sz="1100" b="0" dirty="0" smtClean="0">
                <a:solidFill>
                  <a:schemeClr val="tx1">
                    <a:lumMod val="50000"/>
                  </a:schemeClr>
                </a:solidFill>
              </a:rPr>
              <a:t> в день</a:t>
            </a:r>
            <a:r>
              <a:rPr lang="en-US" sz="1100" b="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-1" y="6519446"/>
            <a:ext cx="91085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altLang="ru-RU" sz="800" b="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Hou</a:t>
            </a:r>
            <a:r>
              <a:rPr lang="en-US" altLang="ru-RU" sz="800" b="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X. et al. Quality of life in Patient with IBS, assessed using the IBS-quality of life measure after 4 and 8 weeks of treatment with </a:t>
            </a:r>
            <a:r>
              <a:rPr lang="en-US" altLang="ru-RU" sz="800" b="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Mebeverine</a:t>
            </a:r>
            <a:r>
              <a:rPr lang="en-US" altLang="ru-RU" sz="800" b="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Hydrochloride or </a:t>
            </a:r>
            <a:r>
              <a:rPr lang="en-US" altLang="ru-RU" sz="800" b="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Pinaverium</a:t>
            </a:r>
            <a:r>
              <a:rPr lang="en-US" altLang="ru-RU" sz="800" b="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Bromide: results of an international prospective observational Cohort Study in Poland, Egypt, Mexico and Chins. </a:t>
            </a:r>
            <a:r>
              <a:rPr lang="en-US" altLang="ru-RU" sz="800" b="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Clin</a:t>
            </a:r>
            <a:r>
              <a:rPr lang="en-US" altLang="ru-RU" sz="800" b="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Drug </a:t>
            </a:r>
            <a:r>
              <a:rPr lang="en-US" altLang="ru-RU" sz="800" b="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Investig</a:t>
            </a:r>
            <a:r>
              <a:rPr lang="en-US" altLang="ru-RU" sz="800" b="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(</a:t>
            </a:r>
            <a:r>
              <a:rPr lang="en-US" altLang="ru-RU" sz="800" b="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epub</a:t>
            </a:r>
            <a:r>
              <a:rPr lang="en-US" altLang="ru-RU" sz="800" b="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26.09.2014) </a:t>
            </a:r>
            <a:r>
              <a:rPr lang="ru-RU" altLang="ru-RU" sz="800" b="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627" name="Picture 6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5" y="1923954"/>
            <a:ext cx="3011238" cy="38043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7898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00" y="-546"/>
            <a:ext cx="9018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Дюспаталин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® капсулы имеет п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ролонгированную лекарственную форму – удобство приема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" y="2840162"/>
            <a:ext cx="32261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085257" cy="43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21" y="6350169"/>
            <a:ext cx="9124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900" dirty="0" err="1" smtClean="0"/>
              <a:t>Winsemius</a:t>
            </a:r>
            <a:r>
              <a:rPr lang="en-US" sz="900" dirty="0" smtClean="0"/>
              <a:t> </a:t>
            </a:r>
            <a:r>
              <a:rPr lang="en-US" sz="900" dirty="0"/>
              <a:t>A., </a:t>
            </a:r>
            <a:r>
              <a:rPr lang="en-US" sz="900" dirty="0" err="1"/>
              <a:t>Meuwsen</a:t>
            </a:r>
            <a:r>
              <a:rPr lang="en-US" sz="900" dirty="0"/>
              <a:t> I., Boon C., </a:t>
            </a:r>
            <a:r>
              <a:rPr lang="en-US" sz="900" dirty="0" smtClean="0"/>
              <a:t>et al. </a:t>
            </a:r>
            <a:r>
              <a:rPr lang="en-US" sz="900" dirty="0"/>
              <a:t>A pharmacokinetic comparison of the modified release capsule a plan tablet formulation of </a:t>
            </a:r>
            <a:r>
              <a:rPr lang="en-US" sz="900" dirty="0" err="1" smtClean="0"/>
              <a:t>mebeverine.IJCP</a:t>
            </a:r>
            <a:r>
              <a:rPr lang="en-US" sz="900" dirty="0"/>
              <a:t>, November 2002, </a:t>
            </a:r>
            <a:r>
              <a:rPr lang="en-US" sz="900" dirty="0" err="1"/>
              <a:t>Vol</a:t>
            </a:r>
            <a:r>
              <a:rPr lang="en-US" sz="900" dirty="0"/>
              <a:t> 56 No 9. P. 659-662</a:t>
            </a:r>
            <a:r>
              <a:rPr lang="en-US" sz="900" dirty="0" smtClean="0"/>
              <a:t>.</a:t>
            </a:r>
            <a:endParaRPr lang="ru-RU" sz="900" dirty="0" smtClean="0"/>
          </a:p>
          <a:p>
            <a:r>
              <a:rPr lang="ru-RU" sz="900" dirty="0"/>
              <a:t>2. </a:t>
            </a:r>
            <a:r>
              <a:rPr lang="ru-RU" sz="900" dirty="0" smtClean="0"/>
              <a:t>  Инструкция </a:t>
            </a:r>
            <a:r>
              <a:rPr lang="ru-RU" sz="900" dirty="0"/>
              <a:t>по медицинскому применению препарата Дюспаталин® (Мебеверин) капсулы пролонгированного действия 200 мг от </a:t>
            </a:r>
            <a:r>
              <a:rPr lang="en-US" sz="900" dirty="0" smtClean="0"/>
              <a:t>07.10.2016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5454490" y="1628801"/>
            <a:ext cx="3068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и</a:t>
            </a:r>
            <a:r>
              <a:rPr lang="ru-RU" sz="1200" b="1" dirty="0" smtClean="0"/>
              <a:t>з двух разных лекарственных форм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5578" y="4653136"/>
            <a:ext cx="20187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аблетки препарата</a:t>
            </a:r>
          </a:p>
          <a:p>
            <a:r>
              <a:rPr lang="ru-RU" sz="1200" dirty="0" err="1" smtClean="0"/>
              <a:t>Дюспаталин</a:t>
            </a:r>
            <a:r>
              <a:rPr lang="ru-RU" sz="1200" dirty="0" smtClean="0"/>
              <a:t> ® 135 мг        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5578" y="5114801"/>
            <a:ext cx="24574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капсулы препарата</a:t>
            </a:r>
          </a:p>
          <a:p>
            <a:r>
              <a:rPr lang="ru-RU" sz="1200" dirty="0" err="1" smtClean="0"/>
              <a:t>Дюспаталин</a:t>
            </a:r>
            <a:r>
              <a:rPr lang="ru-RU" sz="1200" dirty="0" smtClean="0"/>
              <a:t> ® 200 мг                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921" y="1504239"/>
            <a:ext cx="5147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Достаточно 2-х капсул в сутки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Действует точно на гладкомышечную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клетку кишечника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Мебеверин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попадает в системный кровоток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096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9" y="292387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Миф №1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536" y="2129954"/>
            <a:ext cx="3819035" cy="3243262"/>
            <a:chOff x="2841197" y="1193850"/>
            <a:chExt cx="4683130" cy="3793678"/>
          </a:xfrm>
        </p:grpSpPr>
        <p:pic>
          <p:nvPicPr>
            <p:cNvPr id="6" name="Picture 3" descr="C:\Users\abuhoax\Desktop\СРК-презентация-картинки\depositphotos_35173993-Male-physicians-thinking-about-solu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197" y="1463899"/>
              <a:ext cx="3523629" cy="352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74202" y="1782788"/>
              <a:ext cx="86409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СРК?</a:t>
              </a:r>
              <a:endParaRPr lang="ru-RU" dirty="0"/>
            </a:p>
          </p:txBody>
        </p:sp>
        <p:sp>
          <p:nvSpPr>
            <p:cNvPr id="10" name="Выноска-облако 9"/>
            <p:cNvSpPr/>
            <p:nvPr/>
          </p:nvSpPr>
          <p:spPr>
            <a:xfrm>
              <a:off x="4861632" y="1193850"/>
              <a:ext cx="2662695" cy="1515070"/>
            </a:xfrm>
            <a:prstGeom prst="cloudCallout">
              <a:avLst>
                <a:gd name="adj1" fmla="val -21321"/>
                <a:gd name="adj2" fmla="val 7151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3223" y="1463899"/>
              <a:ext cx="20795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Можно ограничиться диетой и йогой</a:t>
              </a:r>
              <a:endParaRPr lang="ru-RU" sz="1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99992" y="325368"/>
            <a:ext cx="4644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Реальность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0452" y="12101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 данным Всемирной Организации Гастроэнтерологов СРК страдают от 9 до 23% людей в </a:t>
            </a:r>
            <a:r>
              <a:rPr lang="ru-RU" b="1" dirty="0" smtClean="0"/>
              <a:t>мире</a:t>
            </a:r>
            <a:r>
              <a:rPr lang="en-US" b="1" baseline="30000" dirty="0" smtClean="0"/>
              <a:t>1</a:t>
            </a:r>
            <a:endParaRPr lang="ru-RU" b="1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48452" y="12076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«СРК –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редкий, несерьезный  синдром…»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6304002"/>
            <a:ext cx="845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 </a:t>
            </a:r>
            <a:r>
              <a:rPr lang="ru-RU" sz="1000" dirty="0"/>
              <a:t>данным Всемирной Организации Гастроэнтерологов СРК страдают от 9 до 23% людей в мире. </a:t>
            </a:r>
            <a:r>
              <a:rPr lang="en-US" sz="1000" dirty="0"/>
              <a:t>Irritable bowel syndrome: a global perspective. World Gastroenterology </a:t>
            </a:r>
            <a:r>
              <a:rPr lang="en-US" sz="1000" dirty="0" err="1"/>
              <a:t>Organisation</a:t>
            </a:r>
            <a:r>
              <a:rPr lang="en-US" sz="1000" dirty="0"/>
              <a:t> Global Guideline2009. </a:t>
            </a:r>
            <a:r>
              <a:rPr lang="en-US" sz="1000" dirty="0" smtClean="0"/>
              <a:t>Available</a:t>
            </a:r>
            <a:r>
              <a:rPr lang="ru-RU" sz="1000" dirty="0" smtClean="0"/>
              <a:t> </a:t>
            </a:r>
            <a:r>
              <a:rPr lang="en-US" sz="1000" dirty="0" err="1" smtClean="0"/>
              <a:t>from:URL:http</a:t>
            </a:r>
            <a:r>
              <a:rPr lang="en-US" sz="1000" dirty="0"/>
              <a:t>://www.jupiterpharma.in/journalpdf/IBSWORLD </a:t>
            </a:r>
            <a:r>
              <a:rPr lang="en-US" sz="1000" dirty="0" smtClean="0"/>
              <a:t>GASTRO.pdf</a:t>
            </a:r>
            <a:endParaRPr lang="ru-RU" sz="1000" dirty="0" smtClean="0"/>
          </a:p>
        </p:txBody>
      </p:sp>
      <p:grpSp>
        <p:nvGrpSpPr>
          <p:cNvPr id="16" name="Группа 6"/>
          <p:cNvGrpSpPr/>
          <p:nvPr/>
        </p:nvGrpSpPr>
        <p:grpSpPr>
          <a:xfrm>
            <a:off x="5016084" y="3212510"/>
            <a:ext cx="3438636" cy="1276865"/>
            <a:chOff x="2082738" y="1656139"/>
            <a:chExt cx="5113734" cy="1772861"/>
          </a:xfrm>
        </p:grpSpPr>
        <p:grpSp>
          <p:nvGrpSpPr>
            <p:cNvPr id="17" name="Группа 7"/>
            <p:cNvGrpSpPr/>
            <p:nvPr/>
          </p:nvGrpSpPr>
          <p:grpSpPr>
            <a:xfrm>
              <a:off x="2082738" y="1663070"/>
              <a:ext cx="4189648" cy="1765930"/>
              <a:chOff x="2082738" y="1663070"/>
              <a:chExt cx="4189648" cy="1765930"/>
            </a:xfrm>
            <a:effectLst>
              <a:glow rad="127000">
                <a:schemeClr val="accent1">
                  <a:alpha val="0"/>
                </a:schemeClr>
              </a:glow>
            </a:effectLst>
          </p:grpSpPr>
          <p:pic>
            <p:nvPicPr>
              <p:cNvPr id="19" name="Picture 3" descr="C:\Users\abuhoax\Desktop\СРК-презентация-картинки\artworks-000108216625-pilokq-t500x50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74" b="100000" l="0" r="888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2738" y="1695822"/>
                <a:ext cx="1733178" cy="1733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C:\Users\abuhoax\Desktop\СРК-презентация-картинки\artworks-000108216625-pilokq-t500x50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8745" l="9504" r="89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7711" y="1695822"/>
                <a:ext cx="1733178" cy="1733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abuhoax\Desktop\СРК-презентация-картинки\artworks-000108216625-pilokq-t500x50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6653" l="9504" r="89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411" y="1695822"/>
                <a:ext cx="1733178" cy="1733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abuhoax\Desktop\СРК-презентация-картинки\artworks-000108216625-pilokq-t500x50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9504" r="89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9208" y="1663070"/>
                <a:ext cx="1733178" cy="1733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3" descr="C:\Users\abuhoax\Desktop\СРК-презентация-картинки\artworks-000108216625-pilokq-t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7" b="100000" l="2479" r="888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294" y="1656139"/>
              <a:ext cx="1733178" cy="1733178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4647171" y="4489375"/>
            <a:ext cx="417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Страдает каждый </a:t>
            </a:r>
            <a:r>
              <a:rPr lang="ru-RU" sz="1400" b="1" dirty="0"/>
              <a:t>5-й </a:t>
            </a:r>
            <a:r>
              <a:rPr lang="ru-RU" sz="1400" b="1" dirty="0" smtClean="0"/>
              <a:t>человек в мире</a:t>
            </a:r>
            <a:r>
              <a:rPr lang="ru-RU" sz="1400" b="1" baseline="30000" dirty="0" smtClean="0"/>
              <a:t>1</a:t>
            </a:r>
            <a:endParaRPr lang="ru-RU" sz="1400" b="1" baseline="30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57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79350"/>
            <a:ext cx="9143999" cy="954107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altLang="ru-RU" sz="3200" dirty="0">
                <a:latin typeface="+mn-lt"/>
              </a:rPr>
              <a:t>Двойное действие Дюспаталина на гладкую </a:t>
            </a:r>
            <a:r>
              <a:rPr lang="ru-RU" altLang="ru-RU" sz="3200" dirty="0" smtClean="0">
                <a:latin typeface="+mn-lt"/>
              </a:rPr>
              <a:t>мускулатуру кишечника</a:t>
            </a:r>
            <a:endParaRPr lang="ru-RU" altLang="ru-RU" sz="3200" dirty="0">
              <a:latin typeface="+mn-lt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0509" y="63039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ru-RU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1.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Lindner A et al. Pharmacological properties of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mebeverine,a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smooth-muscle relaxant. Arch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int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Pharmacodyn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 1963; 145 (3): 378-395</a:t>
            </a:r>
          </a:p>
          <a:p>
            <a:pPr algn="l"/>
            <a:r>
              <a:rPr lang="ru-RU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Evans P,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Bak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Y,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Kellow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J. Mebeverine altered small bowel motility in irritable bowel syndrome. </a:t>
            </a:r>
            <a:r>
              <a:rPr lang="ru-RU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Aliment</a:t>
            </a:r>
            <a:r>
              <a:rPr lang="ru-RU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Pharmacol</a:t>
            </a:r>
            <a:r>
              <a:rPr lang="ru-RU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Ther</a:t>
            </a:r>
            <a:r>
              <a:rPr lang="ru-RU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1996;5:787-93.</a:t>
            </a:r>
          </a:p>
          <a:p>
            <a:pPr algn="l"/>
            <a:r>
              <a:rPr lang="ru-RU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3.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Hertog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AD et al. Modification of a1-receptor channels by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mebeverine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in smooth muscle cells of guinea pig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taenia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caeci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 </a:t>
            </a:r>
            <a:r>
              <a:rPr lang="en-US" altLang="ru-RU" b="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Eur</a:t>
            </a:r>
            <a:r>
              <a:rPr lang="en-US" altLang="ru-RU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J of Pharm. 1987.138: 367-374.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903413" y="2687638"/>
            <a:ext cx="6770687" cy="1944687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Up Arrow 7"/>
          <p:cNvSpPr/>
          <p:nvPr/>
        </p:nvSpPr>
        <p:spPr>
          <a:xfrm>
            <a:off x="1052513" y="1235075"/>
            <a:ext cx="1198562" cy="2524125"/>
          </a:xfrm>
          <a:prstGeom prst="upArrow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/>
          </a:p>
        </p:txBody>
      </p:sp>
      <p:sp>
        <p:nvSpPr>
          <p:cNvPr id="9" name="Up Arrow 8"/>
          <p:cNvSpPr/>
          <p:nvPr/>
        </p:nvSpPr>
        <p:spPr>
          <a:xfrm rot="10800000">
            <a:off x="1052513" y="3759200"/>
            <a:ext cx="1198562" cy="1878013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10221" y="2204875"/>
            <a:ext cx="18710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ГИПЕРТОНУС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 rot="-5400000">
            <a:off x="764476" y="4511372"/>
            <a:ext cx="1762125" cy="338138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>
              <a:defRPr sz="1600" b="1">
                <a:cs typeface="Times New Roman" panose="02020603050405020304" pitchFamily="18" charset="0"/>
              </a:defRPr>
            </a:lvl1pPr>
          </a:lstStyle>
          <a:p>
            <a:pPr algn="r"/>
            <a:r>
              <a:rPr lang="ru-RU" altLang="ru-RU" dirty="0"/>
              <a:t>ГИПОТОНУС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4309" y="3309677"/>
            <a:ext cx="42986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НОРМОТОНУС</a:t>
            </a:r>
          </a:p>
        </p:txBody>
      </p:sp>
      <p:cxnSp>
        <p:nvCxnSpPr>
          <p:cNvPr id="13" name="Straight Connector 12"/>
          <p:cNvCxnSpPr>
            <a:stCxn id="8" idx="0"/>
          </p:cNvCxnSpPr>
          <p:nvPr/>
        </p:nvCxnSpPr>
        <p:spPr>
          <a:xfrm>
            <a:off x="1652588" y="1235075"/>
            <a:ext cx="6015037" cy="1884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7418" idx="1"/>
          </p:cNvCxnSpPr>
          <p:nvPr/>
        </p:nvCxnSpPr>
        <p:spPr>
          <a:xfrm flipV="1">
            <a:off x="1646333" y="4115290"/>
            <a:ext cx="6015037" cy="14462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Diagonal Stripe 14"/>
          <p:cNvSpPr/>
          <p:nvPr/>
        </p:nvSpPr>
        <p:spPr>
          <a:xfrm rot="489275">
            <a:off x="4559300" y="1765300"/>
            <a:ext cx="812800" cy="749300"/>
          </a:xfrm>
          <a:prstGeom prst="diagStripe">
            <a:avLst>
              <a:gd name="adj" fmla="val 6481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Diagonal Stripe 15"/>
          <p:cNvSpPr/>
          <p:nvPr/>
        </p:nvSpPr>
        <p:spPr>
          <a:xfrm rot="9393042">
            <a:off x="4894263" y="1933575"/>
            <a:ext cx="604837" cy="714375"/>
          </a:xfrm>
          <a:prstGeom prst="diagStripe">
            <a:avLst>
              <a:gd name="adj" fmla="val 6694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7425" idx="1"/>
            <a:endCxn id="15" idx="3"/>
          </p:cNvCxnSpPr>
          <p:nvPr/>
        </p:nvCxnSpPr>
        <p:spPr>
          <a:xfrm flipH="1">
            <a:off x="5278438" y="1620838"/>
            <a:ext cx="1357312" cy="185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25" name="TextBox 17"/>
          <p:cNvSpPr txBox="1">
            <a:spLocks noChangeArrowheads="1"/>
          </p:cNvSpPr>
          <p:nvPr/>
        </p:nvSpPr>
        <p:spPr bwMode="auto">
          <a:xfrm>
            <a:off x="6635750" y="1266825"/>
            <a:ext cx="1376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ru-RU" altLang="ru-RU" sz="4000">
                <a:solidFill>
                  <a:schemeClr val="tx1"/>
                </a:solidFill>
              </a:rPr>
              <a:t>Са</a:t>
            </a:r>
            <a:r>
              <a:rPr lang="ru-RU" altLang="ru-RU" sz="4000" baseline="30000">
                <a:solidFill>
                  <a:schemeClr val="tx1"/>
                </a:solidFill>
              </a:rPr>
              <a:t>++</a:t>
            </a:r>
          </a:p>
        </p:txBody>
      </p:sp>
      <p:sp>
        <p:nvSpPr>
          <p:cNvPr id="19" name="Multiply 18"/>
          <p:cNvSpPr/>
          <p:nvPr/>
        </p:nvSpPr>
        <p:spPr>
          <a:xfrm rot="20544028">
            <a:off x="5969000" y="1443038"/>
            <a:ext cx="598488" cy="541337"/>
          </a:xfrm>
          <a:prstGeom prst="mathMultiply">
            <a:avLst>
              <a:gd name="adj1" fmla="val 487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427" name="TextBox 19"/>
          <p:cNvSpPr txBox="1">
            <a:spLocks noChangeArrowheads="1"/>
          </p:cNvSpPr>
          <p:nvPr/>
        </p:nvSpPr>
        <p:spPr bwMode="auto">
          <a:xfrm>
            <a:off x="2344738" y="199548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ru-RU" altLang="ru-RU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altLang="ru-RU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21" name="Diagonal Stripe 20"/>
          <p:cNvSpPr/>
          <p:nvPr/>
        </p:nvSpPr>
        <p:spPr>
          <a:xfrm rot="4723512">
            <a:off x="4306888" y="4505325"/>
            <a:ext cx="793750" cy="749300"/>
          </a:xfrm>
          <a:prstGeom prst="diagStripe">
            <a:avLst>
              <a:gd name="adj" fmla="val 7172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 rot="17869679">
            <a:off x="4130676" y="4611687"/>
            <a:ext cx="760412" cy="836613"/>
          </a:xfrm>
          <a:prstGeom prst="diagStripe">
            <a:avLst>
              <a:gd name="adj" fmla="val 6698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>
            <a:off x="3173413" y="4610100"/>
            <a:ext cx="108585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2956" y="3082159"/>
            <a:ext cx="3486150" cy="917079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ДЮСПАТАЛИН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®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4188" y="2339975"/>
            <a:ext cx="617537" cy="1049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Multiply 25"/>
          <p:cNvSpPr/>
          <p:nvPr/>
        </p:nvSpPr>
        <p:spPr>
          <a:xfrm rot="20544028" flipH="1" flipV="1">
            <a:off x="220663" y="2441575"/>
            <a:ext cx="938212" cy="581025"/>
          </a:xfrm>
          <a:prstGeom prst="mathMultiply">
            <a:avLst>
              <a:gd name="adj1" fmla="val 487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2500" y="4265613"/>
            <a:ext cx="901700" cy="736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Multiply 27"/>
          <p:cNvSpPr/>
          <p:nvPr/>
        </p:nvSpPr>
        <p:spPr>
          <a:xfrm rot="760335">
            <a:off x="3316288" y="4325938"/>
            <a:ext cx="549275" cy="595312"/>
          </a:xfrm>
          <a:prstGeom prst="mathMultiply">
            <a:avLst>
              <a:gd name="adj1" fmla="val 487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59013" y="1992313"/>
            <a:ext cx="0" cy="641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-50800" y="1543050"/>
            <a:ext cx="1352550" cy="9096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1049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51"/>
            <a:ext cx="9202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Дюспаталин® имеет двойной механизм действия: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36" y="1945303"/>
            <a:ext cx="3656820" cy="327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6150" y="908720"/>
            <a:ext cx="591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Локальное обезболивающее действие</a:t>
            </a:r>
            <a:r>
              <a:rPr lang="ru-RU" sz="1600" b="1" baseline="30000" dirty="0"/>
              <a:t>1, 2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Снимает </a:t>
            </a:r>
            <a:r>
              <a:rPr lang="ru-RU" sz="2400" b="1" dirty="0" smtClean="0"/>
              <a:t>спазм в кишечнике</a:t>
            </a:r>
            <a:r>
              <a:rPr lang="ru-RU" sz="1600" b="1" baseline="30000" dirty="0" smtClean="0"/>
              <a:t>3</a:t>
            </a:r>
            <a:endParaRPr lang="ru-RU" sz="16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20031"/>
            <a:ext cx="9036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1. </a:t>
            </a:r>
            <a:r>
              <a:rPr lang="en-US" sz="900" dirty="0" err="1" smtClean="0">
                <a:solidFill>
                  <a:srgbClr val="000000"/>
                </a:solidFill>
                <a:ea typeface="Times New Roman"/>
              </a:rPr>
              <a:t>Hertog</a:t>
            </a:r>
            <a:r>
              <a:rPr lang="en-US" sz="9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AD et al. The action of </a:t>
            </a:r>
            <a:r>
              <a:rPr lang="en-US" sz="900" dirty="0" err="1">
                <a:solidFill>
                  <a:srgbClr val="000000"/>
                </a:solidFill>
                <a:ea typeface="Times New Roman"/>
              </a:rPr>
              <a:t>mebeverine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 and metabolites on mammalian non-</a:t>
            </a:r>
            <a:r>
              <a:rPr lang="en-US" sz="900" dirty="0" err="1">
                <a:solidFill>
                  <a:srgbClr val="000000"/>
                </a:solidFill>
                <a:ea typeface="Times New Roman"/>
              </a:rPr>
              <a:t>myelinated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 nerve </a:t>
            </a:r>
            <a:r>
              <a:rPr lang="en-US" sz="900" dirty="0" err="1">
                <a:solidFill>
                  <a:srgbClr val="000000"/>
                </a:solidFill>
                <a:ea typeface="Times New Roman"/>
              </a:rPr>
              <a:t>fibres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. European J of Pharmacology. 1987; 138: 353-355</a:t>
            </a:r>
            <a:endParaRPr lang="ru-RU" sz="900" dirty="0">
              <a:ea typeface="Times New Roman"/>
            </a:endParaRPr>
          </a:p>
          <a:p>
            <a:r>
              <a:rPr lang="ru-RU" sz="900" dirty="0" smtClean="0">
                <a:solidFill>
                  <a:srgbClr val="000000"/>
                </a:solidFill>
                <a:ea typeface="Times New Roman"/>
              </a:rPr>
              <a:t>2. </a:t>
            </a:r>
            <a:r>
              <a:rPr lang="en-US" sz="900" dirty="0" smtClean="0">
                <a:solidFill>
                  <a:srgbClr val="000000"/>
                </a:solidFill>
                <a:ea typeface="Times New Roman"/>
              </a:rPr>
              <a:t>Abdel-Hamid 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SM. Et al. Formulation of an antispasmodic drug as a topical local </a:t>
            </a:r>
            <a:r>
              <a:rPr lang="en-US" sz="900" dirty="0" err="1">
                <a:solidFill>
                  <a:srgbClr val="000000"/>
                </a:solidFill>
                <a:ea typeface="Times New Roman"/>
              </a:rPr>
              <a:t>anestetic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. Int. J. of Pharmaceutics. </a:t>
            </a:r>
            <a:r>
              <a:rPr lang="ru-RU" sz="900" dirty="0">
                <a:solidFill>
                  <a:srgbClr val="000000"/>
                </a:solidFill>
                <a:ea typeface="Times New Roman"/>
              </a:rPr>
              <a:t>2006; 326: </a:t>
            </a:r>
            <a:r>
              <a:rPr lang="ru-RU" sz="900" dirty="0" smtClean="0">
                <a:solidFill>
                  <a:srgbClr val="000000"/>
                </a:solidFill>
                <a:ea typeface="Times New Roman"/>
              </a:rPr>
              <a:t>107-118</a:t>
            </a:r>
          </a:p>
          <a:p>
            <a:r>
              <a:rPr lang="ru-RU" sz="900" dirty="0" smtClean="0">
                <a:solidFill>
                  <a:srgbClr val="000000"/>
                </a:solidFill>
                <a:ea typeface="Times New Roman"/>
              </a:rPr>
              <a:t>3. 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Lindner A et al. Pharmacological properties of </a:t>
            </a:r>
            <a:r>
              <a:rPr lang="en-US" sz="900" dirty="0" err="1">
                <a:solidFill>
                  <a:srgbClr val="000000"/>
                </a:solidFill>
                <a:ea typeface="Times New Roman"/>
              </a:rPr>
              <a:t>mebeverine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, a smooth-muscle relaxant. Arch </a:t>
            </a:r>
            <a:r>
              <a:rPr lang="en-US" sz="900" dirty="0" err="1">
                <a:solidFill>
                  <a:srgbClr val="000000"/>
                </a:solidFill>
                <a:ea typeface="Times New Roman"/>
              </a:rPr>
              <a:t>int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Times New Roman"/>
              </a:rPr>
              <a:t>Pharmacodyn</a:t>
            </a:r>
            <a:r>
              <a:rPr lang="en-US" sz="900" dirty="0">
                <a:solidFill>
                  <a:srgbClr val="000000"/>
                </a:solidFill>
                <a:ea typeface="Times New Roman"/>
              </a:rPr>
              <a:t>. 1963; 145 (3): </a:t>
            </a:r>
            <a:r>
              <a:rPr lang="en-US" sz="900" dirty="0" smtClean="0">
                <a:solidFill>
                  <a:srgbClr val="000000"/>
                </a:solidFill>
                <a:ea typeface="Times New Roman"/>
              </a:rPr>
              <a:t>378-395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4" name="Rectangle 3"/>
          <p:cNvSpPr/>
          <p:nvPr/>
        </p:nvSpPr>
        <p:spPr>
          <a:xfrm>
            <a:off x="1540652" y="4009420"/>
            <a:ext cx="279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" b="89994" l="0" r="100000">
                        <a14:foregroundMark x1="72405" y1="6186" x2="75024" y2="13341"/>
                        <a14:foregroundMark x1="37488" y1="6186" x2="51309" y2="6428"/>
                        <a14:foregroundMark x1="51309" y1="6428" x2="56450" y2="7156"/>
                        <a14:foregroundMark x1="47963" y1="5761" x2="56596" y2="6428"/>
                        <a14:foregroundMark x1="27934" y1="9400" x2="27595" y2="52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586226"/>
            <a:ext cx="5638190" cy="450912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295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995" y="0"/>
            <a:ext cx="823372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</a:rPr>
              <a:t>Миф№ </a:t>
            </a:r>
            <a:r>
              <a:rPr lang="en-US" sz="3200" dirty="0" smtClean="0">
                <a:solidFill>
                  <a:srgbClr val="C00000"/>
                </a:solidFill>
              </a:rPr>
              <a:t>9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06558"/>
            <a:ext cx="1707040" cy="14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abuhoax\Desktop\60495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21" y="3597820"/>
            <a:ext cx="3003267" cy="300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2"/>
          <p:cNvSpPr/>
          <p:nvPr/>
        </p:nvSpPr>
        <p:spPr>
          <a:xfrm>
            <a:off x="70538" y="4499913"/>
            <a:ext cx="2252070" cy="1805355"/>
          </a:xfrm>
          <a:prstGeom prst="cloudCallout">
            <a:avLst>
              <a:gd name="adj1" fmla="val 58236"/>
              <a:gd name="adj2" fmla="val -10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abuhoax\Desktop\СРК-презентация-картинки\39396892-svechi-fitor-pri-beremenn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" y="4658398"/>
            <a:ext cx="1714883" cy="146325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buhoax\Desktop\iNZUDO7A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4" y="1789334"/>
            <a:ext cx="32480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ьная выноска 4"/>
          <p:cNvSpPr/>
          <p:nvPr/>
        </p:nvSpPr>
        <p:spPr>
          <a:xfrm>
            <a:off x="1737619" y="980729"/>
            <a:ext cx="2680623" cy="1232032"/>
          </a:xfrm>
          <a:prstGeom prst="wedgeEllipseCallout">
            <a:avLst>
              <a:gd name="adj1" fmla="val -55001"/>
              <a:gd name="adj2" fmla="val 324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Мне </a:t>
            </a:r>
            <a:r>
              <a:rPr lang="ru-RU" dirty="0" smtClean="0">
                <a:solidFill>
                  <a:schemeClr val="tx1"/>
                </a:solidFill>
              </a:rPr>
              <a:t>помогает только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 err="1" smtClean="0">
                <a:solidFill>
                  <a:schemeClr val="tx1"/>
                </a:solidFill>
              </a:rPr>
              <a:t>тб</a:t>
            </a:r>
            <a:r>
              <a:rPr lang="ru-RU" dirty="0" smtClean="0">
                <a:solidFill>
                  <a:schemeClr val="tx1"/>
                </a:solidFill>
              </a:rPr>
              <a:t>         и </a:t>
            </a:r>
            <a:r>
              <a:rPr lang="ru-RU" dirty="0">
                <a:solidFill>
                  <a:schemeClr val="tx1"/>
                </a:solidFill>
              </a:rPr>
              <a:t>2 </a:t>
            </a:r>
            <a:r>
              <a:rPr lang="ru-RU" dirty="0" err="1" smtClean="0">
                <a:solidFill>
                  <a:schemeClr val="tx1"/>
                </a:solidFill>
              </a:rPr>
              <a:t>тб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одновременно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2753384" y="1528610"/>
            <a:ext cx="457200" cy="344041"/>
          </a:xfrm>
          <a:prstGeom prst="irregularSeal1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Explosion 1 21"/>
          <p:cNvSpPr/>
          <p:nvPr/>
        </p:nvSpPr>
        <p:spPr>
          <a:xfrm>
            <a:off x="3820692" y="1501009"/>
            <a:ext cx="362781" cy="415823"/>
          </a:xfrm>
          <a:prstGeom prst="irregularSeal1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03" y="1124744"/>
            <a:ext cx="1854086" cy="187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ьная выноска 4"/>
          <p:cNvSpPr/>
          <p:nvPr/>
        </p:nvSpPr>
        <p:spPr>
          <a:xfrm>
            <a:off x="3375609" y="1916832"/>
            <a:ext cx="3753665" cy="2567510"/>
          </a:xfrm>
          <a:prstGeom prst="wedgeEllipseCallout">
            <a:avLst>
              <a:gd name="adj1" fmla="val 48102"/>
              <a:gd name="adj2" fmla="val -434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 перепробовала все обезболивающие и спазмолитики!!!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Потому что уверена, что нельзя принимать один и тот же препарат больше 2-х недель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37" y="6513854"/>
            <a:ext cx="9073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Сайт СРК Форум. </a:t>
            </a:r>
            <a:r>
              <a:rPr lang="en-US" sz="1000" dirty="0" smtClean="0">
                <a:solidFill>
                  <a:prstClr val="black"/>
                </a:solidFill>
                <a:hlinkClick r:id="rId7"/>
              </a:rPr>
              <a:t>http</a:t>
            </a:r>
            <a:r>
              <a:rPr lang="en-US" sz="1000" dirty="0">
                <a:solidFill>
                  <a:prstClr val="black"/>
                </a:solidFill>
                <a:hlinkClick r:id="rId7"/>
              </a:rPr>
              <a:t>://</a:t>
            </a:r>
            <a:r>
              <a:rPr lang="en-US" sz="1000" dirty="0" smtClean="0">
                <a:solidFill>
                  <a:prstClr val="black"/>
                </a:solidFill>
                <a:hlinkClick r:id="rId7"/>
              </a:rPr>
              <a:t>forum.srk.su/index.php?PHPSESSID=pl63s0uhscuject0lba1ljdtl2&amp;board=19.0</a:t>
            </a:r>
            <a:r>
              <a:rPr lang="ru-RU" sz="1000" dirty="0" smtClean="0">
                <a:solidFill>
                  <a:prstClr val="black"/>
                </a:solidFill>
              </a:rPr>
              <a:t> Дата входа 10.03.2017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7" name="Выноска-облако 3"/>
          <p:cNvSpPr/>
          <p:nvPr/>
        </p:nvSpPr>
        <p:spPr>
          <a:xfrm>
            <a:off x="6698685" y="3869230"/>
            <a:ext cx="1404157" cy="12302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62" r="100000">
                        <a14:foregroundMark x1="46392" y1="23077" x2="51546" y2="29231"/>
                        <a14:foregroundMark x1="51546" y1="22308" x2="59794" y2="26923"/>
                        <a14:foregroundMark x1="30928" y1="10769" x2="31959" y2="13846"/>
                        <a14:foregroundMark x1="73196" y1="40769" x2="70103" y2="46923"/>
                        <a14:foregroundMark x1="87629" y1="43077" x2="86598" y2="43077"/>
                        <a14:foregroundMark x1="76289" y1="52308" x2="76289" y2="52308"/>
                        <a14:foregroundMark x1="82474" y1="53846" x2="82474" y2="53846"/>
                        <a14:foregroundMark x1="89691" y1="53846" x2="89691" y2="53846"/>
                        <a14:foregroundMark x1="86598" y1="60769" x2="86598" y2="60769"/>
                        <a14:foregroundMark x1="86598" y1="54615" x2="86598" y2="54615"/>
                        <a14:foregroundMark x1="39175" y1="42308" x2="39175" y2="42308"/>
                        <a14:foregroundMark x1="42268" y1="40769" x2="42268" y2="4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03" y="4092265"/>
            <a:ext cx="612698" cy="784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5252441" y="980728"/>
            <a:ext cx="218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0" y="56989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«Спазмолитики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нельзя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принимать длительно»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6072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52" y="1520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Реальность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222" y="1570943"/>
            <a:ext cx="82809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u="sng" dirty="0"/>
              <a:t>СРК </a:t>
            </a:r>
            <a:r>
              <a:rPr lang="ru-RU" u="sng" dirty="0" smtClean="0"/>
              <a:t>имеет: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наследственный </a:t>
            </a:r>
            <a:r>
              <a:rPr lang="ru-RU" dirty="0" smtClean="0">
                <a:solidFill>
                  <a:srgbClr val="0070C0"/>
                </a:solidFill>
              </a:rPr>
              <a:t>характер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длительное  течение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усугубляется стрессом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u="sng" dirty="0"/>
              <a:t>При </a:t>
            </a:r>
            <a:r>
              <a:rPr lang="ru-RU" u="sng" dirty="0" smtClean="0"/>
              <a:t>СРК  </a:t>
            </a:r>
            <a:r>
              <a:rPr lang="ru-RU" u="sng" dirty="0"/>
              <a:t>возникает порочный </a:t>
            </a:r>
            <a:r>
              <a:rPr lang="ru-RU" u="sng" dirty="0" smtClean="0"/>
              <a:t>круг:</a:t>
            </a:r>
          </a:p>
          <a:p>
            <a:endParaRPr lang="ru-RU" u="sng" dirty="0" smtClean="0"/>
          </a:p>
          <a:p>
            <a:r>
              <a:rPr lang="ru-RU" dirty="0" smtClean="0"/>
              <a:t> 1) неблагоприятный эмоциональный фон </a:t>
            </a:r>
            <a:r>
              <a:rPr lang="ru-RU" dirty="0"/>
              <a:t>провоцирует дискомфорт в кишечнике,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2) а само </a:t>
            </a:r>
            <a:r>
              <a:rPr lang="ru-RU" dirty="0"/>
              <a:t>заболевание снижает </a:t>
            </a:r>
            <a:r>
              <a:rPr lang="ru-RU" dirty="0" smtClean="0"/>
              <a:t>качество жизни </a:t>
            </a:r>
            <a:r>
              <a:rPr lang="ru-RU" dirty="0"/>
              <a:t>и вызывает </a:t>
            </a:r>
            <a:r>
              <a:rPr lang="ru-RU" dirty="0" smtClean="0"/>
              <a:t>депрессию</a:t>
            </a:r>
          </a:p>
          <a:p>
            <a:endParaRPr lang="ru-RU" dirty="0"/>
          </a:p>
          <a:p>
            <a:endParaRPr lang="ru-RU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789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/>
              <a:t>Lacy BE, Mearin F, Chang L, </a:t>
            </a:r>
            <a:r>
              <a:rPr lang="en-US" sz="1000" dirty="0" err="1"/>
              <a:t>Chey</a:t>
            </a:r>
            <a:r>
              <a:rPr lang="en-US" sz="1000" dirty="0"/>
              <a:t> WD, </a:t>
            </a:r>
            <a:r>
              <a:rPr lang="en-US" sz="1000" dirty="0" err="1"/>
              <a:t>Lembo</a:t>
            </a:r>
            <a:r>
              <a:rPr lang="en-US" sz="1000" dirty="0"/>
              <a:t> AJ, </a:t>
            </a:r>
            <a:r>
              <a:rPr lang="en-US" sz="1000" dirty="0" err="1"/>
              <a:t>Simren</a:t>
            </a:r>
            <a:r>
              <a:rPr lang="en-US" sz="1000" dirty="0"/>
              <a:t> M, Spiller R. Bowel Disorders. </a:t>
            </a:r>
            <a:r>
              <a:rPr lang="en-US" sz="1000" dirty="0" smtClean="0"/>
              <a:t>Gastroenterology</a:t>
            </a:r>
            <a:r>
              <a:rPr lang="ru-RU" sz="1000" dirty="0" smtClean="0"/>
              <a:t> </a:t>
            </a:r>
            <a:r>
              <a:rPr lang="en-US" sz="1000" dirty="0" smtClean="0"/>
              <a:t>2016;150:1393–1407</a:t>
            </a:r>
            <a:endParaRPr lang="ru-RU" sz="10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Parker, G., </a:t>
            </a:r>
            <a:r>
              <a:rPr lang="en-US" sz="1000" dirty="0" err="1"/>
              <a:t>Brotchie</a:t>
            </a:r>
            <a:r>
              <a:rPr lang="en-US" sz="1000" dirty="0"/>
              <a:t>, H., 2010. Gender differences in depression. Int. Rev. Psychiatry 22 (5), 429–436</a:t>
            </a:r>
            <a:endParaRPr lang="ru-RU" sz="1000" dirty="0"/>
          </a:p>
        </p:txBody>
      </p:sp>
      <p:pic>
        <p:nvPicPr>
          <p:cNvPr id="11" name="Picture 2" descr="C:\Users\abuhoax\Desktop\2012-calendar-lar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96" y="-19155"/>
            <a:ext cx="2656096" cy="21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buhoax\Desktop\2013-Calendar-001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71" y="456075"/>
            <a:ext cx="2071568" cy="2922705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buhoax\Desktop\iXMLWBYU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33" y="1104147"/>
            <a:ext cx="2799040" cy="2706186"/>
          </a:xfrm>
          <a:prstGeom prst="rect">
            <a:avLst/>
          </a:prstGeom>
          <a:noFill/>
          <a:ln>
            <a:solidFill>
              <a:srgbClr val="BC14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buhoax\Desktop\calendario-ruso-395695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12" y="1917427"/>
            <a:ext cx="2029273" cy="216992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buhoax\Desktop\i5JRQLC6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93" y="1321613"/>
            <a:ext cx="1677355" cy="26642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646" y="5238945"/>
            <a:ext cx="838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Лечение СРК должно быть длительным, систематическим, </a:t>
            </a:r>
            <a:r>
              <a:rPr lang="ru-RU" b="1" dirty="0" smtClean="0"/>
              <a:t>комплексным</a:t>
            </a:r>
            <a:r>
              <a:rPr lang="ru-RU" b="1" baseline="30000" dirty="0" smtClean="0"/>
              <a:t>1,2</a:t>
            </a:r>
            <a:endParaRPr lang="ru-RU" b="1" baseline="30000" dirty="0"/>
          </a:p>
        </p:txBody>
      </p:sp>
      <p:pic>
        <p:nvPicPr>
          <p:cNvPr id="8201" name="Picture 9" descr="C:\Users\abuhoax\Desktop\i3V4LZH7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92" y="2457240"/>
            <a:ext cx="1837871" cy="176068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501" y="5038890"/>
            <a:ext cx="547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abuhoax\Desktop\ui-53f46036d01987_028722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53" y="5640537"/>
            <a:ext cx="1891205" cy="12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7924038" y="407942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7375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-12803" y="5709523"/>
            <a:ext cx="91217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700" dirty="0">
                <a:solidFill>
                  <a:prstClr val="black"/>
                </a:solidFill>
              </a:rPr>
              <a:t>Lacy BE, </a:t>
            </a:r>
            <a:r>
              <a:rPr lang="en-US" sz="700" dirty="0" err="1">
                <a:solidFill>
                  <a:prstClr val="black"/>
                </a:solidFill>
              </a:rPr>
              <a:t>Mearin</a:t>
            </a:r>
            <a:r>
              <a:rPr lang="en-US" sz="700" dirty="0">
                <a:solidFill>
                  <a:prstClr val="black"/>
                </a:solidFill>
              </a:rPr>
              <a:t> F, Chang L, </a:t>
            </a:r>
            <a:r>
              <a:rPr lang="en-US" sz="700" dirty="0" err="1">
                <a:solidFill>
                  <a:prstClr val="black"/>
                </a:solidFill>
              </a:rPr>
              <a:t>Chey</a:t>
            </a:r>
            <a:r>
              <a:rPr lang="en-US" sz="700" dirty="0">
                <a:solidFill>
                  <a:prstClr val="black"/>
                </a:solidFill>
              </a:rPr>
              <a:t> WD, </a:t>
            </a:r>
            <a:r>
              <a:rPr lang="en-US" sz="700" dirty="0" err="1">
                <a:solidFill>
                  <a:prstClr val="black"/>
                </a:solidFill>
              </a:rPr>
              <a:t>Lembo</a:t>
            </a:r>
            <a:r>
              <a:rPr lang="en-US" sz="700" dirty="0">
                <a:solidFill>
                  <a:prstClr val="black"/>
                </a:solidFill>
              </a:rPr>
              <a:t> AJ, </a:t>
            </a:r>
            <a:r>
              <a:rPr lang="en-US" sz="700" dirty="0" err="1">
                <a:solidFill>
                  <a:prstClr val="black"/>
                </a:solidFill>
              </a:rPr>
              <a:t>Simren</a:t>
            </a:r>
            <a:r>
              <a:rPr lang="en-US" sz="700" dirty="0">
                <a:solidFill>
                  <a:prstClr val="black"/>
                </a:solidFill>
              </a:rPr>
              <a:t> M, Spiller R. Bowel Disorders</a:t>
            </a:r>
            <a:r>
              <a:rPr lang="ru-RU" sz="700" dirty="0">
                <a:solidFill>
                  <a:prstClr val="black"/>
                </a:solidFill>
              </a:rPr>
              <a:t>.</a:t>
            </a:r>
            <a:r>
              <a:rPr lang="en-US" sz="700" dirty="0">
                <a:solidFill>
                  <a:prstClr val="black"/>
                </a:solidFill>
              </a:rPr>
              <a:t> Gastroenterology</a:t>
            </a:r>
            <a:r>
              <a:rPr lang="ru-RU" sz="700" dirty="0">
                <a:solidFill>
                  <a:prstClr val="black"/>
                </a:solidFill>
              </a:rPr>
              <a:t> </a:t>
            </a:r>
            <a:r>
              <a:rPr lang="en-US" sz="700" dirty="0">
                <a:solidFill>
                  <a:prstClr val="black"/>
                </a:solidFill>
              </a:rPr>
              <a:t>2016;150:1393–1407</a:t>
            </a:r>
            <a:endParaRPr lang="ru-RU" sz="7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700" dirty="0" smtClean="0"/>
              <a:t>ПРИКАЗ </a:t>
            </a:r>
            <a:r>
              <a:rPr lang="ru-RU" sz="700" dirty="0"/>
              <a:t>Минздрава России № 774н от 09.11.2012 «Об утверждении стандарта специализированной медицинской помощи пациентам с СРК (с  диареей</a:t>
            </a:r>
            <a:r>
              <a:rPr lang="ru-RU" sz="700" dirty="0" smtClean="0"/>
              <a:t>)».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700" dirty="0">
                <a:ea typeface="Calibri"/>
              </a:rPr>
              <a:t>ПРИКАЗ Минздрава России № 1420н от 24.12.2012 «Об утверждении стандарта специализированной медицинской помощи пациентам с СРК (без диареи</a:t>
            </a:r>
            <a:r>
              <a:rPr lang="ru-RU" sz="700" dirty="0" smtClean="0">
                <a:ea typeface="Calibri"/>
              </a:rPr>
              <a:t>)</a:t>
            </a:r>
            <a:r>
              <a:rPr lang="ru-RU" sz="700" dirty="0" smtClean="0"/>
              <a:t>»</a:t>
            </a:r>
            <a:endParaRPr lang="ru-RU" sz="700" dirty="0"/>
          </a:p>
          <a:p>
            <a:pPr marL="228600" indent="-228600">
              <a:buFont typeface="+mj-lt"/>
              <a:buAutoNum type="arabicPeriod"/>
            </a:pPr>
            <a:r>
              <a:rPr lang="ru-RU" sz="700" dirty="0"/>
              <a:t>Ивашкин В.Т., </a:t>
            </a:r>
            <a:r>
              <a:rPr lang="ru-RU" sz="700" dirty="0" err="1"/>
              <a:t>Шелыгин</a:t>
            </a:r>
            <a:r>
              <a:rPr lang="ru-RU" sz="700" dirty="0"/>
              <a:t> Ю.А., </a:t>
            </a:r>
            <a:r>
              <a:rPr lang="ru-RU" sz="700" dirty="0" err="1"/>
              <a:t>Баранская</a:t>
            </a:r>
            <a:r>
              <a:rPr lang="ru-RU" sz="700" dirty="0"/>
              <a:t> Е.К. и соавт. Клинические рекомендации Российской гастроэнтерологической ассоциации, Ассоциации </a:t>
            </a:r>
            <a:r>
              <a:rPr lang="ru-RU" sz="700" dirty="0" err="1"/>
              <a:t>колопроктологов</a:t>
            </a:r>
            <a:r>
              <a:rPr lang="ru-RU" sz="700" dirty="0"/>
              <a:t> России по диагностике и лечению больных с синдромом раздраженного кишечника. РЖГГК, 2014.-N 2.-С.92-101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700" dirty="0" smtClean="0">
                <a:solidFill>
                  <a:prstClr val="black"/>
                </a:solidFill>
              </a:rPr>
              <a:t>Ивашкин </a:t>
            </a:r>
            <a:r>
              <a:rPr lang="ru-RU" sz="700" dirty="0">
                <a:solidFill>
                  <a:prstClr val="black"/>
                </a:solidFill>
              </a:rPr>
              <a:t>В.Т., Маев И.В., </a:t>
            </a:r>
            <a:r>
              <a:rPr lang="ru-RU" sz="700" dirty="0" err="1">
                <a:solidFill>
                  <a:prstClr val="black"/>
                </a:solidFill>
              </a:rPr>
              <a:t>Баранская</a:t>
            </a:r>
            <a:r>
              <a:rPr lang="ru-RU" sz="700" dirty="0">
                <a:solidFill>
                  <a:prstClr val="black"/>
                </a:solidFill>
              </a:rPr>
              <a:t> Е.К., Охлобыстин А.В., </a:t>
            </a:r>
            <a:r>
              <a:rPr lang="ru-RU" sz="700" dirty="0" err="1">
                <a:solidFill>
                  <a:prstClr val="black"/>
                </a:solidFill>
              </a:rPr>
              <a:t>Шульпекова</a:t>
            </a:r>
            <a:r>
              <a:rPr lang="ru-RU" sz="700" dirty="0">
                <a:solidFill>
                  <a:prstClr val="black"/>
                </a:solidFill>
              </a:rPr>
              <a:t> Ю.О., Трухманов А.С., Шептулин А. А., Лапина Т. Л</a:t>
            </a:r>
            <a:r>
              <a:rPr lang="ru-RU" sz="700" dirty="0" smtClean="0">
                <a:solidFill>
                  <a:prstClr val="black"/>
                </a:solidFill>
              </a:rPr>
              <a:t>.  Рекомендации </a:t>
            </a:r>
            <a:r>
              <a:rPr lang="ru-RU" sz="700" dirty="0">
                <a:solidFill>
                  <a:prstClr val="black"/>
                </a:solidFill>
              </a:rPr>
              <a:t>Российской Гастроэнтерологической ассоциации по диагностике и лечению желчнокаменной болезни. </a:t>
            </a:r>
            <a:r>
              <a:rPr lang="ru-RU" sz="700" dirty="0" smtClean="0">
                <a:solidFill>
                  <a:prstClr val="black"/>
                </a:solidFill>
              </a:rPr>
              <a:t> РЖГГК №3 2016; с.64-80</a:t>
            </a:r>
          </a:p>
          <a:p>
            <a:pPr marL="228600" indent="-228600">
              <a:buAutoNum type="arabicPeriod" startAt="6"/>
            </a:pPr>
            <a:r>
              <a:rPr lang="ru-RU" sz="700" dirty="0" smtClean="0">
                <a:solidFill>
                  <a:prstClr val="black"/>
                </a:solidFill>
              </a:rPr>
              <a:t>Инструкция </a:t>
            </a:r>
            <a:r>
              <a:rPr lang="ru-RU" sz="700" dirty="0">
                <a:solidFill>
                  <a:prstClr val="black"/>
                </a:solidFill>
              </a:rPr>
              <a:t>по медицинскому применению препарата  Дюспаталин от </a:t>
            </a:r>
            <a:r>
              <a:rPr lang="ru-RU" sz="700" dirty="0" smtClean="0">
                <a:solidFill>
                  <a:prstClr val="black"/>
                </a:solidFill>
              </a:rPr>
              <a:t>07.10.2016г</a:t>
            </a:r>
            <a:endParaRPr lang="en-US" sz="700" dirty="0" smtClean="0">
              <a:solidFill>
                <a:prstClr val="black"/>
              </a:solidFill>
            </a:endParaRPr>
          </a:p>
          <a:p>
            <a:pPr marL="228600" indent="-228600">
              <a:buAutoNum type="arabicPeriod" startAt="6"/>
            </a:pPr>
            <a:r>
              <a:rPr lang="fr-FR" sz="700" dirty="0">
                <a:solidFill>
                  <a:prstClr val="black"/>
                </a:solidFill>
              </a:rPr>
              <a:t>Boisson J, </a:t>
            </a:r>
            <a:r>
              <a:rPr lang="fr-FR" sz="700" dirty="0" err="1">
                <a:solidFill>
                  <a:prstClr val="black"/>
                </a:solidFill>
              </a:rPr>
              <a:t>Coudert</a:t>
            </a:r>
            <a:r>
              <a:rPr lang="fr-FR" sz="700" dirty="0">
                <a:solidFill>
                  <a:prstClr val="black"/>
                </a:solidFill>
              </a:rPr>
              <a:t> Ph, Dupuis J, </a:t>
            </a:r>
            <a:r>
              <a:rPr lang="fr-FR" sz="700" dirty="0" err="1">
                <a:solidFill>
                  <a:prstClr val="black"/>
                </a:solidFill>
              </a:rPr>
              <a:t>Laverdant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Ch</a:t>
            </a:r>
            <a:r>
              <a:rPr lang="fr-FR" sz="700" dirty="0">
                <a:solidFill>
                  <a:prstClr val="black"/>
                </a:solidFill>
              </a:rPr>
              <a:t>, Toulet J. </a:t>
            </a:r>
            <a:r>
              <a:rPr lang="fr-FR" sz="700" dirty="0" err="1">
                <a:solidFill>
                  <a:prstClr val="black"/>
                </a:solidFill>
              </a:rPr>
              <a:t>Tolerance</a:t>
            </a:r>
            <a:r>
              <a:rPr lang="fr-FR" sz="700" dirty="0">
                <a:solidFill>
                  <a:prstClr val="black"/>
                </a:solidFill>
              </a:rPr>
              <a:t> de la </a:t>
            </a:r>
            <a:r>
              <a:rPr lang="fr-FR" sz="700" dirty="0" err="1">
                <a:solidFill>
                  <a:prstClr val="black"/>
                </a:solidFill>
              </a:rPr>
              <a:t>mebeverine</a:t>
            </a:r>
            <a:r>
              <a:rPr lang="fr-FR" sz="700" dirty="0">
                <a:solidFill>
                  <a:prstClr val="black"/>
                </a:solidFill>
              </a:rPr>
              <a:t> a long terme. </a:t>
            </a:r>
            <a:r>
              <a:rPr lang="fr-FR" sz="700" dirty="0" err="1">
                <a:solidFill>
                  <a:prstClr val="black"/>
                </a:solidFill>
              </a:rPr>
              <a:t>Act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Ther</a:t>
            </a:r>
            <a:r>
              <a:rPr lang="fr-FR" sz="700" dirty="0">
                <a:solidFill>
                  <a:prstClr val="black"/>
                </a:solidFill>
              </a:rPr>
              <a:t> 1987;16:289–92 </a:t>
            </a:r>
            <a:endParaRPr lang="ru-RU" sz="700" dirty="0" smtClean="0">
              <a:solidFill>
                <a:prstClr val="black"/>
              </a:solidFill>
            </a:endParaRPr>
          </a:p>
          <a:p>
            <a:pPr marL="228600" indent="-228600">
              <a:buAutoNum type="arabicPeriod" startAt="6"/>
            </a:pPr>
            <a:r>
              <a:rPr lang="en-US" sz="700" dirty="0" smtClean="0">
                <a:solidFill>
                  <a:prstClr val="black"/>
                </a:solidFill>
              </a:rPr>
              <a:t>Lindner </a:t>
            </a:r>
            <a:r>
              <a:rPr lang="en-US" sz="700" dirty="0">
                <a:solidFill>
                  <a:prstClr val="black"/>
                </a:solidFill>
              </a:rPr>
              <a:t>A et al. Pharmacological properties of </a:t>
            </a:r>
            <a:r>
              <a:rPr lang="en-US" sz="700" dirty="0" err="1">
                <a:solidFill>
                  <a:prstClr val="black"/>
                </a:solidFill>
              </a:rPr>
              <a:t>mebeverine,a</a:t>
            </a:r>
            <a:r>
              <a:rPr lang="en-US" sz="700" dirty="0">
                <a:solidFill>
                  <a:prstClr val="black"/>
                </a:solidFill>
              </a:rPr>
              <a:t> smooth-muscle relaxant. Arch </a:t>
            </a:r>
            <a:r>
              <a:rPr lang="en-US" sz="700" dirty="0" err="1">
                <a:solidFill>
                  <a:prstClr val="black"/>
                </a:solidFill>
              </a:rPr>
              <a:t>int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Pharmacodyn</a:t>
            </a:r>
            <a:r>
              <a:rPr lang="en-US" sz="700" dirty="0">
                <a:solidFill>
                  <a:prstClr val="black"/>
                </a:solidFill>
              </a:rPr>
              <a:t>. 1963; 145 (3): </a:t>
            </a:r>
            <a:r>
              <a:rPr lang="en-US" sz="700" dirty="0" smtClean="0">
                <a:solidFill>
                  <a:prstClr val="black"/>
                </a:solidFill>
              </a:rPr>
              <a:t>378-395</a:t>
            </a:r>
            <a:endParaRPr lang="ru-RU" sz="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7851516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626485" cy="57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400800"/>
            <a:ext cx="9160647" cy="457199"/>
          </a:xfrm>
        </p:spPr>
        <p:txBody>
          <a:bodyPr>
            <a:noAutofit/>
          </a:bodyPr>
          <a:lstStyle/>
          <a:p>
            <a:pPr algn="l"/>
            <a:r>
              <a:rPr lang="en-US" sz="1000" dirty="0" err="1">
                <a:latin typeface="+mn-lt"/>
              </a:rPr>
              <a:t>Boisson</a:t>
            </a:r>
            <a:r>
              <a:rPr lang="en-US" sz="1000" dirty="0">
                <a:latin typeface="+mn-lt"/>
              </a:rPr>
              <a:t> J, </a:t>
            </a:r>
            <a:r>
              <a:rPr lang="en-US" sz="1000" dirty="0" err="1">
                <a:latin typeface="+mn-lt"/>
              </a:rPr>
              <a:t>Coudert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Ph</a:t>
            </a:r>
            <a:r>
              <a:rPr lang="en-US" sz="1000" dirty="0">
                <a:latin typeface="+mn-lt"/>
              </a:rPr>
              <a:t>, Dupuis J, </a:t>
            </a:r>
            <a:r>
              <a:rPr lang="en-US" sz="1000" dirty="0" smtClean="0">
                <a:latin typeface="+mn-lt"/>
              </a:rPr>
              <a:t>et al. Tolerance </a:t>
            </a:r>
            <a:r>
              <a:rPr lang="en-US" sz="1000" dirty="0">
                <a:latin typeface="+mn-lt"/>
              </a:rPr>
              <a:t>de la </a:t>
            </a:r>
            <a:r>
              <a:rPr lang="en-US" sz="1000" dirty="0" err="1">
                <a:latin typeface="+mn-lt"/>
              </a:rPr>
              <a:t>mebeverine</a:t>
            </a:r>
            <a:r>
              <a:rPr lang="en-US" sz="1000" dirty="0">
                <a:latin typeface="+mn-lt"/>
              </a:rPr>
              <a:t> a long </a:t>
            </a:r>
            <a:r>
              <a:rPr lang="en-US" sz="1000" dirty="0" err="1">
                <a:latin typeface="+mn-lt"/>
              </a:rPr>
              <a:t>terme</a:t>
            </a:r>
            <a:r>
              <a:rPr lang="en-US" sz="1000" dirty="0">
                <a:latin typeface="+mn-lt"/>
              </a:rPr>
              <a:t>. Act </a:t>
            </a:r>
            <a:r>
              <a:rPr lang="en-US" sz="1000" dirty="0" err="1">
                <a:latin typeface="+mn-lt"/>
              </a:rPr>
              <a:t>Ther</a:t>
            </a:r>
            <a:r>
              <a:rPr lang="en-US" sz="1000" dirty="0">
                <a:latin typeface="+mn-lt"/>
              </a:rPr>
              <a:t> 1987;16(4):289-92 </a:t>
            </a:r>
            <a:endParaRPr lang="ru-RU" sz="10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80930"/>
              </p:ext>
            </p:extLst>
          </p:nvPr>
        </p:nvGraphicFramePr>
        <p:xfrm>
          <a:off x="1333042" y="1598042"/>
          <a:ext cx="6553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933207" y="3297136"/>
            <a:ext cx="388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Количество пациентов с симптомами, в % </a:t>
            </a:r>
            <a:endParaRPr lang="ru-RU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273"/>
            <a:ext cx="9188005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Влияние мебеверина на боль и нарушения стула при СРК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93337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rgbClr val="3C3C3C"/>
                </a:solidFill>
              </a:rPr>
              <a:t>Открытое несравнительное исследование. 89 пациентов в возрасте 25-78 лет с СРК, </a:t>
            </a:r>
            <a:endParaRPr lang="ru-RU" altLang="ru-RU" sz="1400" dirty="0" smtClean="0">
              <a:solidFill>
                <a:srgbClr val="3C3C3C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rgbClr val="3C3C3C"/>
                </a:solidFill>
              </a:rPr>
              <a:t>мебеверин </a:t>
            </a:r>
            <a:r>
              <a:rPr lang="ru-RU" altLang="ru-RU" sz="1400" dirty="0">
                <a:solidFill>
                  <a:srgbClr val="3C3C3C"/>
                </a:solidFill>
              </a:rPr>
              <a:t>400 мг в день в течение 12 месяцев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7900829" y="3290113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202" y="5661248"/>
            <a:ext cx="822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Многоцентровое проспективное открытое несравнительное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исследование по изучению переносимости Мебеверина при долгосрочном применении у пациентов с СРК. </a:t>
            </a:r>
            <a:endParaRPr lang="en-US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В исследовании участвовало 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89 пациентов с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СРК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в возрасте 25-78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лет, 33 мужчины и 56 женщин.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Все получали Мебеверин 600-400 мг в день. Продолжительность терапии минимум 6 месяцев, когда было возможно - 12 месяцев. </a:t>
            </a:r>
          </a:p>
        </p:txBody>
      </p:sp>
    </p:spTree>
    <p:extLst>
      <p:ext uri="{BB962C8B-B14F-4D97-AF65-F5344CB8AC3E}">
        <p14:creationId xmlns:p14="http://schemas.microsoft.com/office/powerpoint/2010/main" val="8402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123365" y="-25258"/>
            <a:ext cx="8915400" cy="8509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Влияние </a:t>
            </a:r>
            <a:r>
              <a:rPr lang="ru-RU" altLang="ru-RU" sz="3200" b="1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мебеверина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на моторику кишечника</a:t>
            </a:r>
          </a:p>
        </p:txBody>
      </p:sp>
      <p:graphicFrame>
        <p:nvGraphicFramePr>
          <p:cNvPr id="51203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8180525"/>
              </p:ext>
            </p:extLst>
          </p:nvPr>
        </p:nvGraphicFramePr>
        <p:xfrm>
          <a:off x="3962474" y="1052736"/>
          <a:ext cx="52070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r:id="rId5" imgW="5206435" imgH="4218798" progId="Excel.Chart.8">
                  <p:embed/>
                </p:oleObj>
              </mc:Choice>
              <mc:Fallback>
                <p:oleObj r:id="rId5" imgW="5206435" imgH="421879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74" y="1052736"/>
                        <a:ext cx="52070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Box 7"/>
          <p:cNvSpPr txBox="1">
            <a:spLocks noChangeArrowheads="1"/>
          </p:cNvSpPr>
          <p:nvPr/>
        </p:nvSpPr>
        <p:spPr bwMode="auto">
          <a:xfrm>
            <a:off x="204770" y="1166842"/>
            <a:ext cx="362332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285750" indent="-285750" algn="l">
              <a:buFont typeface="Wingdings" charset="2"/>
              <a:buChar char="ü"/>
            </a:pPr>
            <a:r>
              <a:rPr lang="ru-RU" altLang="ru-RU" sz="1800" b="0" dirty="0">
                <a:solidFill>
                  <a:srgbClr val="3C3C3C"/>
                </a:solidFill>
              </a:rPr>
              <a:t>Двойное слепое </a:t>
            </a:r>
            <a:r>
              <a:rPr lang="ru-RU" altLang="ru-RU" sz="1800" b="0" dirty="0" smtClean="0">
                <a:solidFill>
                  <a:srgbClr val="3C3C3C"/>
                </a:solidFill>
              </a:rPr>
              <a:t>плацебо-контролируемое </a:t>
            </a:r>
            <a:r>
              <a:rPr lang="ru-RU" altLang="ru-RU" sz="1800" b="0" dirty="0">
                <a:solidFill>
                  <a:srgbClr val="3C3C3C"/>
                </a:solidFill>
              </a:rPr>
              <a:t>исследование влияния мебеверина на моторику кишечника. </a:t>
            </a:r>
            <a:endParaRPr lang="en-US" altLang="ru-RU" sz="1800" b="0" dirty="0" smtClean="0">
              <a:solidFill>
                <a:srgbClr val="3C3C3C"/>
              </a:solidFill>
            </a:endParaRPr>
          </a:p>
          <a:p>
            <a:pPr marL="285750" indent="-285750" algn="l">
              <a:buFont typeface="Wingdings" charset="2"/>
              <a:buChar char="ü"/>
            </a:pPr>
            <a:endParaRPr lang="ru-RU" altLang="ru-RU" sz="1800" b="0" dirty="0" smtClean="0">
              <a:solidFill>
                <a:srgbClr val="3C3C3C"/>
              </a:solidFill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ru-RU" altLang="ru-RU" sz="1800" b="0" dirty="0" smtClean="0">
                <a:solidFill>
                  <a:srgbClr val="3C3C3C"/>
                </a:solidFill>
              </a:rPr>
              <a:t>Участвовало </a:t>
            </a:r>
            <a:r>
              <a:rPr lang="ru-RU" altLang="ru-RU" sz="1800" b="0" dirty="0">
                <a:solidFill>
                  <a:srgbClr val="3C3C3C"/>
                </a:solidFill>
              </a:rPr>
              <a:t>16 здоровых добровольцев с установленными манометрическими датчиками в </a:t>
            </a:r>
            <a:r>
              <a:rPr lang="ru-RU" altLang="ru-RU" sz="1800" b="0" dirty="0" err="1">
                <a:solidFill>
                  <a:srgbClr val="3C3C3C"/>
                </a:solidFill>
              </a:rPr>
              <a:t>ректосигмоидном</a:t>
            </a:r>
            <a:r>
              <a:rPr lang="ru-RU" altLang="ru-RU" sz="1800" b="0" dirty="0">
                <a:solidFill>
                  <a:srgbClr val="3C3C3C"/>
                </a:solidFill>
              </a:rPr>
              <a:t> отделе. </a:t>
            </a:r>
            <a:endParaRPr lang="en-US" altLang="ru-RU" sz="1800" b="0" dirty="0" smtClean="0">
              <a:solidFill>
                <a:srgbClr val="3C3C3C"/>
              </a:solidFill>
            </a:endParaRPr>
          </a:p>
          <a:p>
            <a:pPr marL="285750" indent="-285750" algn="l">
              <a:buFont typeface="Wingdings" charset="2"/>
              <a:buChar char="ü"/>
            </a:pPr>
            <a:endParaRPr lang="ru-RU" altLang="ru-RU" sz="1800" b="0" dirty="0" smtClean="0">
              <a:solidFill>
                <a:srgbClr val="3C3C3C"/>
              </a:solidFill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ru-RU" altLang="ru-RU" sz="1800" b="0" dirty="0" smtClean="0">
                <a:solidFill>
                  <a:srgbClr val="3C3C3C"/>
                </a:solidFill>
              </a:rPr>
              <a:t>Определялся </a:t>
            </a:r>
            <a:r>
              <a:rPr lang="ru-RU" altLang="ru-RU" sz="1800" b="0" dirty="0">
                <a:solidFill>
                  <a:srgbClr val="3C3C3C"/>
                </a:solidFill>
              </a:rPr>
              <a:t>индекс моторики толстой кишки до и после еды</a:t>
            </a:r>
          </a:p>
        </p:txBody>
      </p:sp>
      <p:sp>
        <p:nvSpPr>
          <p:cNvPr id="51206" name="TextBox 8"/>
          <p:cNvSpPr txBox="1">
            <a:spLocks noChangeArrowheads="1"/>
          </p:cNvSpPr>
          <p:nvPr/>
        </p:nvSpPr>
        <p:spPr bwMode="auto">
          <a:xfrm>
            <a:off x="29041" y="6495098"/>
            <a:ext cx="891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altLang="ru-RU" sz="9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Daly J, Bergin A, Sun WM, Read NW. Effect of food and</a:t>
            </a:r>
            <a:r>
              <a:rPr lang="ru-RU" altLang="ru-RU" sz="9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9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anti-cholinergic drugs on the pattern of </a:t>
            </a:r>
            <a:r>
              <a:rPr lang="en-US" altLang="ru-RU" sz="900" b="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rectosigmoid</a:t>
            </a:r>
            <a:r>
              <a:rPr lang="en-US" altLang="ru-RU" sz="9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contractions.</a:t>
            </a:r>
            <a:r>
              <a:rPr lang="ru-RU" altLang="ru-RU" sz="9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9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Gut 1993;34:799–802.</a:t>
            </a:r>
          </a:p>
          <a:p>
            <a:endParaRPr lang="ru-RU" altLang="ru-RU" sz="9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5638800" y="2286000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ru-RU" altLang="ru-RU">
                <a:solidFill>
                  <a:srgbClr val="3C3C3C"/>
                </a:solidFill>
              </a:rPr>
              <a:t>*</a:t>
            </a:r>
          </a:p>
        </p:txBody>
      </p:sp>
      <p:sp>
        <p:nvSpPr>
          <p:cNvPr id="51208" name="TextBox 10"/>
          <p:cNvSpPr txBox="1">
            <a:spLocks noChangeArrowheads="1"/>
          </p:cNvSpPr>
          <p:nvPr/>
        </p:nvSpPr>
        <p:spPr bwMode="auto">
          <a:xfrm flipV="1">
            <a:off x="6705600" y="34290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ru-RU" altLang="ru-RU">
                <a:solidFill>
                  <a:srgbClr val="3C3C3C"/>
                </a:solidFill>
              </a:rPr>
              <a:t>**</a:t>
            </a:r>
          </a:p>
        </p:txBody>
      </p:sp>
      <p:sp>
        <p:nvSpPr>
          <p:cNvPr id="51209" name="TextBox 11"/>
          <p:cNvSpPr txBox="1">
            <a:spLocks noChangeArrowheads="1"/>
          </p:cNvSpPr>
          <p:nvPr/>
        </p:nvSpPr>
        <p:spPr bwMode="auto">
          <a:xfrm>
            <a:off x="5219700" y="5157192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3C3C3C"/>
                </a:solidFill>
              </a:rPr>
              <a:t>* - Р</a:t>
            </a:r>
            <a:r>
              <a:rPr lang="en-US" altLang="ru-RU" dirty="0">
                <a:solidFill>
                  <a:srgbClr val="3C3C3C"/>
                </a:solidFill>
              </a:rPr>
              <a:t>&lt;0,05 </a:t>
            </a:r>
            <a:r>
              <a:rPr lang="ru-RU" altLang="ru-RU" dirty="0">
                <a:solidFill>
                  <a:srgbClr val="3C3C3C"/>
                </a:solidFill>
              </a:rPr>
              <a:t>в сравнении с перед едой</a:t>
            </a:r>
          </a:p>
          <a:p>
            <a:pPr algn="r"/>
            <a:r>
              <a:rPr lang="ru-RU" altLang="ru-RU" dirty="0">
                <a:solidFill>
                  <a:srgbClr val="3C3C3C"/>
                </a:solidFill>
              </a:rPr>
              <a:t>** - Р</a:t>
            </a:r>
            <a:r>
              <a:rPr lang="en-US" altLang="ru-RU" dirty="0">
                <a:solidFill>
                  <a:srgbClr val="3C3C3C"/>
                </a:solidFill>
              </a:rPr>
              <a:t>&lt;</a:t>
            </a:r>
            <a:r>
              <a:rPr lang="ru-RU" altLang="ru-RU" dirty="0">
                <a:solidFill>
                  <a:srgbClr val="3C3C3C"/>
                </a:solidFill>
              </a:rPr>
              <a:t>0,05 в сравнении с плацебо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5695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06344"/>
              </p:ext>
            </p:extLst>
          </p:nvPr>
        </p:nvGraphicFramePr>
        <p:xfrm>
          <a:off x="109341" y="1592587"/>
          <a:ext cx="8784976" cy="4110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790"/>
                <a:gridCol w="1311211"/>
                <a:gridCol w="1404869"/>
                <a:gridCol w="1311211"/>
                <a:gridCol w="1183862"/>
                <a:gridCol w="1326033"/>
              </a:tblGrid>
              <a:tr h="980894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Эффект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C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Мебеверин</a:t>
                      </a:r>
                      <a:r>
                        <a:rPr lang="ru-RU" sz="1400" baseline="30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C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Гиосцина бутилбромид</a:t>
                      </a:r>
                      <a:r>
                        <a:rPr lang="ru-RU" sz="1400" b="1" kern="1200" baseline="30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C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Тримебутин</a:t>
                      </a:r>
                      <a:r>
                        <a:rPr lang="ru-RU" sz="1400" b="1" kern="1200" baseline="30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ru-RU" sz="1400" b="1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C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Дротаверин</a:t>
                      </a:r>
                      <a:r>
                        <a:rPr lang="ru-RU" sz="1400" b="1" kern="1200" baseline="30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C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Растительные препараты</a:t>
                      </a:r>
                      <a:r>
                        <a:rPr lang="ru-RU" sz="1400" b="1" kern="1200" baseline="30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C9CE"/>
                    </a:solidFill>
                  </a:tcPr>
                </a:tc>
              </a:tr>
              <a:tr h="636331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Двойное действие: снимает спазм, нормализует работу (моторику) кишечника</a:t>
                      </a:r>
                      <a:endParaRPr lang="ru-RU" sz="1200" b="0" strike="noStrike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ru-RU" sz="1400" b="1" kern="1200" baseline="30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</a:tr>
              <a:tr h="445861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Локальное действие в кишечнике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Нет***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</a:tr>
              <a:tr h="645508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Системные побочные эффекты (сердечно-сосудистые или антихолинергические)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 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 известно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</a:tr>
              <a:tr h="624205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Есть указание в инструкции, что длительность применения не ограничена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 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</a:tr>
              <a:tr h="746545">
                <a:tc>
                  <a:txBody>
                    <a:bodyPr/>
                    <a:lstStyle/>
                    <a:p>
                      <a:pPr marL="0" indent="0">
                        <a:buClr>
                          <a:srgbClr val="00660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Устраняет спазмы в кишечнике независимо от причины и механизма их развития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ru-RU" sz="1400" b="1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Нет*</a:t>
                      </a:r>
                      <a:endParaRPr lang="ru-RU" sz="1400" b="1" strike="noStrike" kern="1200" baseline="30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Нет**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E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0A2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-16419" y="5727864"/>
            <a:ext cx="9036496" cy="1307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ru-RU" sz="700" dirty="0">
                <a:solidFill>
                  <a:srgbClr val="000000"/>
                </a:solidFill>
                <a:latin typeface="Calibri" panose="020F0502020204030204" pitchFamily="34" charset="0"/>
              </a:rPr>
              <a:t>Является </a:t>
            </a:r>
            <a:r>
              <a:rPr lang="ru-RU" sz="700" dirty="0" err="1">
                <a:solidFill>
                  <a:srgbClr val="000000"/>
                </a:solidFill>
                <a:latin typeface="Calibri" panose="020F0502020204030204" pitchFamily="34" charset="0"/>
              </a:rPr>
              <a:t>нейротропным</a:t>
            </a:r>
            <a:r>
              <a:rPr lang="ru-RU" sz="700" dirty="0">
                <a:solidFill>
                  <a:srgbClr val="000000"/>
                </a:solidFill>
                <a:latin typeface="Calibri" panose="020F0502020204030204" pitchFamily="34" charset="0"/>
              </a:rPr>
              <a:t> спазмолитиком, блокирует влияние только на </a:t>
            </a:r>
            <a:r>
              <a:rPr lang="ru-RU" sz="700" dirty="0" err="1">
                <a:solidFill>
                  <a:srgbClr val="000000"/>
                </a:solidFill>
                <a:latin typeface="Calibri" panose="020F0502020204030204" pitchFamily="34" charset="0"/>
              </a:rPr>
              <a:t>холинорецепторы</a:t>
            </a:r>
            <a:r>
              <a:rPr lang="ru-RU" sz="700" dirty="0">
                <a:solidFill>
                  <a:srgbClr val="000000"/>
                </a:solidFill>
                <a:latin typeface="Calibri" panose="020F0502020204030204" pitchFamily="34" charset="0"/>
              </a:rPr>
              <a:t> клетки, не влияет на NK-рецепторы клетки, так же способные запускать каскад мышечного </a:t>
            </a: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сокращения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**Является </a:t>
            </a:r>
            <a:r>
              <a:rPr lang="ru-RU" sz="700" dirty="0" err="1">
                <a:solidFill>
                  <a:srgbClr val="000000"/>
                </a:solidFill>
                <a:latin typeface="Calibri" panose="020F0502020204030204" pitchFamily="34" charset="0"/>
              </a:rPr>
              <a:t>нейротропным</a:t>
            </a:r>
            <a:r>
              <a:rPr lang="ru-RU" sz="700" dirty="0">
                <a:solidFill>
                  <a:srgbClr val="000000"/>
                </a:solidFill>
                <a:latin typeface="Calibri" panose="020F0502020204030204" pitchFamily="34" charset="0"/>
              </a:rPr>
              <a:t> спазмолитиком, блокирует влияние только на опиоидные рецепторы клетки, не влияет на конечный каскад мышечного </a:t>
            </a: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сокращения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*** Действующие вещества и спирт всасываются в общий кровоток и могут оказывать системное действие.</a:t>
            </a:r>
            <a:endParaRPr lang="ru-RU" sz="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ru-RU" sz="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 algn="l" fontAlgn="base"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Инструкция по медицинскому применению препарата Дюспаталин® (мебеверин) 200 мг капсулы пролонгированного действия РУ П N011303/01 от 07.10.2016 </a:t>
            </a:r>
            <a:endParaRPr lang="ru-RU" sz="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 algn="l" fontAlgn="base"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Инструкция по медицинскому применению препарата Бускопан (гиосцина </a:t>
            </a:r>
            <a:r>
              <a:rPr lang="ru-RU" sz="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бутилбромиид</a:t>
            </a: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таблетки покрытые оболочкой 10 мг от 01.06.2015. </a:t>
            </a:r>
          </a:p>
          <a:p>
            <a:pPr marL="228600" indent="-228600" algn="l" fontAlgn="base"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Инструкция </a:t>
            </a:r>
            <a:r>
              <a:rPr lang="ru-RU" sz="700" dirty="0">
                <a:solidFill>
                  <a:srgbClr val="000000"/>
                </a:solidFill>
                <a:latin typeface="Calibri" panose="020F0502020204030204" pitchFamily="34" charset="0"/>
              </a:rPr>
              <a:t>по применению препарата Тримедат (тримебутин) таблетки 100 мг от </a:t>
            </a: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01.07.2009</a:t>
            </a:r>
          </a:p>
          <a:p>
            <a:pPr marL="228600" indent="-228600" algn="l" fontAlgn="base"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700" dirty="0">
                <a:solidFill>
                  <a:srgbClr val="000000"/>
                </a:solidFill>
                <a:latin typeface="Calibri" panose="020F0502020204030204" pitchFamily="34" charset="0"/>
              </a:rPr>
              <a:t>Инструкция по медицинскому применению препарата Но-Шпа (дротаверин) таблетки 40 мг от 28.03.2016  </a:t>
            </a: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Инструкция по медицинскому применению препарата Дротаверин-</a:t>
            </a:r>
            <a:r>
              <a:rPr lang="ru-RU" sz="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Тева</a:t>
            </a: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(дротаверин) таблетки 40 мг от 23.10.2013 </a:t>
            </a:r>
          </a:p>
          <a:p>
            <a:pPr marL="228600" indent="-228600" algn="l" fontAlgn="base"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700" dirty="0">
                <a:solidFill>
                  <a:srgbClr val="000000"/>
                </a:solidFill>
                <a:latin typeface="Calibri" panose="020F0502020204030204" pitchFamily="34" charset="0"/>
              </a:rPr>
              <a:t>Инструкция по медицинскому применению препарата Иберогаст® от </a:t>
            </a:r>
            <a:r>
              <a:rPr lang="ru-RU" sz="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13.01.2016</a:t>
            </a:r>
            <a:endParaRPr lang="ru-RU" sz="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19668"/>
            <a:ext cx="3528392" cy="565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endParaRPr lang="ru-RU" dirty="0" smtClean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Реальность</a:t>
            </a:r>
          </a:p>
          <a:p>
            <a:endParaRPr lang="ru-RU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91" y="49263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«Все спазмолитики одинаково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эффективны и безопасны»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6419" y="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Миф №10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16" y="1139063"/>
            <a:ext cx="884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Сравнение спазмолитиков, применяемых при СРК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4927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НЕ все спазмолитики одинаково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эффективны и безопасны!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028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4" y="0"/>
            <a:ext cx="9173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6243312A-F2D1-4A6C-922F-33B7D1873247}" type="slidenum">
              <a:rPr lang="ru-RU" smtClean="0"/>
              <a:pPr/>
              <a:t>38</a:t>
            </a:fld>
            <a:endParaRPr lang="ru-RU" dirty="0"/>
          </a:p>
        </p:txBody>
      </p:sp>
      <p:grpSp>
        <p:nvGrpSpPr>
          <p:cNvPr id="5" name="Group 4"/>
          <p:cNvGrpSpPr/>
          <p:nvPr/>
        </p:nvGrpSpPr>
        <p:grpSpPr>
          <a:xfrm>
            <a:off x="2915815" y="2693347"/>
            <a:ext cx="3312367" cy="3183925"/>
            <a:chOff x="3056768" y="2693347"/>
            <a:chExt cx="3171416" cy="3183925"/>
          </a:xfrm>
        </p:grpSpPr>
        <p:sp>
          <p:nvSpPr>
            <p:cNvPr id="3" name="Rectangle 2"/>
            <p:cNvSpPr/>
            <p:nvPr/>
          </p:nvSpPr>
          <p:spPr>
            <a:xfrm>
              <a:off x="3056768" y="2708920"/>
              <a:ext cx="432103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6136" y="2693347"/>
              <a:ext cx="432048" cy="311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3"/>
          <p:cNvSpPr/>
          <p:nvPr/>
        </p:nvSpPr>
        <p:spPr>
          <a:xfrm rot="16200000">
            <a:off x="7886540" y="2825284"/>
            <a:ext cx="22379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0774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987675" y="2949575"/>
            <a:ext cx="6156325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3600" b="1" dirty="0" smtClean="0">
                <a:solidFill>
                  <a:srgbClr val="19823C"/>
                </a:solidFill>
              </a:rPr>
              <a:t>Иберогаст</a:t>
            </a:r>
            <a:r>
              <a:rPr lang="en-US" altLang="ru-RU" sz="3600" b="1" spc="-150" dirty="0" smtClean="0">
                <a:solidFill>
                  <a:srgbClr val="19823C"/>
                </a:solidFill>
              </a:rPr>
              <a:t>®</a:t>
            </a:r>
            <a:r>
              <a:rPr lang="ru-RU" altLang="ru-RU" sz="3600" b="1" dirty="0" smtClean="0">
                <a:solidFill>
                  <a:srgbClr val="19823C"/>
                </a:solidFill>
              </a:rPr>
              <a:t> в лечении</a:t>
            </a:r>
            <a:br>
              <a:rPr lang="ru-RU" altLang="ru-RU" sz="3600" b="1" dirty="0" smtClean="0">
                <a:solidFill>
                  <a:srgbClr val="19823C"/>
                </a:solidFill>
              </a:rPr>
            </a:br>
            <a:r>
              <a:rPr lang="ru-RU" altLang="ru-RU" sz="3600" b="1" dirty="0" smtClean="0">
                <a:solidFill>
                  <a:srgbClr val="19823C"/>
                </a:solidFill>
              </a:rPr>
              <a:t>синдрома раздражённого кишечника</a:t>
            </a:r>
            <a:endParaRPr lang="ru-RU" sz="3600" dirty="0"/>
          </a:p>
        </p:txBody>
      </p:sp>
      <p:pic>
        <p:nvPicPr>
          <p:cNvPr id="70659" name="Picture 2" descr="C:\Users\GCDZU\Documents\Packaging\Iberogast\Iberogast-20ml_ada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 t="13277" r="23769" b="12122"/>
          <a:stretch>
            <a:fillRect/>
          </a:stretch>
        </p:blipFill>
        <p:spPr bwMode="auto">
          <a:xfrm>
            <a:off x="323850" y="2060575"/>
            <a:ext cx="2489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I:\Work\Bayer\Iberogast\PPT_prezentation\Plants\medical_plant_iberis-am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625"/>
            <a:ext cx="11985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163"/>
            <a:ext cx="101758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"/>
            <a:ext cx="1349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625"/>
            <a:ext cx="126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625"/>
            <a:ext cx="1238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"/>
            <a:ext cx="9699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7625"/>
            <a:ext cx="10779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625"/>
            <a:ext cx="1065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450"/>
            <a:ext cx="11144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Subtitle 3"/>
          <p:cNvSpPr>
            <a:spLocks noGrp="1"/>
          </p:cNvSpPr>
          <p:nvPr>
            <p:ph type="subTitle" idx="1"/>
          </p:nvPr>
        </p:nvSpPr>
        <p:spPr>
          <a:xfrm>
            <a:off x="2987675" y="4749800"/>
            <a:ext cx="4537075" cy="479425"/>
          </a:xfrm>
        </p:spPr>
        <p:txBody>
          <a:bodyPr/>
          <a:lstStyle/>
          <a:p>
            <a:pPr algn="l"/>
            <a:endParaRPr lang="ru-RU" altLang="ru-RU" sz="2400" smtClean="0"/>
          </a:p>
        </p:txBody>
      </p:sp>
      <p:pic>
        <p:nvPicPr>
          <p:cNvPr id="70670" name="Picture 8" descr="I:\Work\Bayer\Iberogast\PPT_prezentation\Iberogast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79550"/>
            <a:ext cx="2286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Rectangle 1"/>
          <p:cNvSpPr>
            <a:spLocks noChangeArrowheads="1"/>
          </p:cNvSpPr>
          <p:nvPr/>
        </p:nvSpPr>
        <p:spPr bwMode="auto">
          <a:xfrm>
            <a:off x="3132138" y="6488113"/>
            <a:ext cx="6011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itchFamily="34" charset="0"/>
              </a:rPr>
              <a:t>Approval Number: L.RU.MKT.CC.10.2015.0960</a:t>
            </a:r>
          </a:p>
        </p:txBody>
      </p:sp>
    </p:spTree>
    <p:extLst>
      <p:ext uri="{BB962C8B-B14F-4D97-AF65-F5344CB8AC3E}">
        <p14:creationId xmlns:p14="http://schemas.microsoft.com/office/powerpoint/2010/main" val="6129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26618314"/>
              </p:ext>
            </p:extLst>
          </p:nvPr>
        </p:nvGraphicFramePr>
        <p:xfrm>
          <a:off x="107504" y="2356341"/>
          <a:ext cx="6835059" cy="362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98884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latin typeface="Georgia" panose="02040502050405020303" pitchFamily="18" charset="0"/>
              </a:rPr>
              <a:t>Случаи на 100 тыс. чел./год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Эпидемиология </a:t>
            </a:r>
            <a:r>
              <a:rPr lang="ru-RU" dirty="0" smtClean="0"/>
              <a:t>СРК</a:t>
            </a:r>
            <a:r>
              <a:rPr lang="ru-RU" baseline="30000" dirty="0" smtClean="0"/>
              <a:t>1,2</a:t>
            </a:r>
            <a:endParaRPr lang="ru-RU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-14089" y="687344"/>
            <a:ext cx="62290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b="1" dirty="0" smtClean="0"/>
              <a:t>Пациенты трудоспособного возраста 20-40 лет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b="1" dirty="0" smtClean="0"/>
              <a:t>Женщины: мужчины 2-2,5:1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47664" y="2636912"/>
            <a:ext cx="0" cy="6823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-14089" y="6304002"/>
            <a:ext cx="86734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Drossman</a:t>
            </a:r>
            <a:r>
              <a:rPr lang="en-US" sz="1000" dirty="0"/>
              <a:t> DA. The Functional Gastrointestinal Disorders and the Rome III Process. Gastroenterology 2006; 130 (5): 1377–90</a:t>
            </a:r>
            <a:r>
              <a:rPr lang="en-US" sz="1000" dirty="0" smtClean="0"/>
              <a:t>.</a:t>
            </a:r>
            <a:endParaRPr lang="ru-RU" sz="1000" dirty="0" smtClean="0"/>
          </a:p>
          <a:p>
            <a:r>
              <a:rPr lang="en-US" sz="1000" i="1" dirty="0" err="1"/>
              <a:t>Sperber</a:t>
            </a:r>
            <a:r>
              <a:rPr lang="en-US" sz="1000" i="1" dirty="0"/>
              <a:t> A</a:t>
            </a:r>
            <a:r>
              <a:rPr lang="ru-RU" sz="1000" i="1" dirty="0"/>
              <a:t>.</a:t>
            </a:r>
            <a:r>
              <a:rPr lang="en-US" sz="1000" i="1" dirty="0"/>
              <a:t>D</a:t>
            </a:r>
            <a:r>
              <a:rPr lang="ru-RU" sz="1000" i="1" dirty="0"/>
              <a:t>. </a:t>
            </a:r>
            <a:r>
              <a:rPr lang="en-US" sz="1000" i="1" dirty="0"/>
              <a:t>et al. The global perspective on irritable bowel syndrome: a Rome Foundation-World Gastroenterology Organization symposium //</a:t>
            </a:r>
            <a:r>
              <a:rPr lang="ru-RU" sz="1000" i="1" dirty="0"/>
              <a:t> </a:t>
            </a:r>
            <a:r>
              <a:rPr lang="en-US" sz="1000" i="1" dirty="0"/>
              <a:t>Am J </a:t>
            </a:r>
            <a:r>
              <a:rPr lang="en-US" sz="1000" i="1" dirty="0" err="1"/>
              <a:t>Gastroenterol</a:t>
            </a:r>
            <a:r>
              <a:rPr lang="en-US" sz="1000" i="1" dirty="0"/>
              <a:t>. 2012; 107(11): 1602-1609.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29090" y="690385"/>
            <a:ext cx="2735398" cy="1946527"/>
            <a:chOff x="5923056" y="679344"/>
            <a:chExt cx="2735398" cy="1946527"/>
          </a:xfrm>
        </p:grpSpPr>
        <p:pic>
          <p:nvPicPr>
            <p:cNvPr id="20" name="Picture 2" descr="Мужчина и женщин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250" y="679344"/>
              <a:ext cx="1836204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Мужчина и женщин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056" y="679344"/>
              <a:ext cx="1817296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0322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7"/>
          <p:cNvSpPr>
            <a:spLocks noChangeArrowheads="1"/>
          </p:cNvSpPr>
          <p:nvPr/>
        </p:nvSpPr>
        <p:spPr bwMode="auto">
          <a:xfrm>
            <a:off x="250825" y="404813"/>
            <a:ext cx="8642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Многоцелевой подход</a:t>
            </a:r>
            <a:r>
              <a:rPr lang="en-US" altLang="ru-RU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в лечении препаратом Иберогаст</a:t>
            </a:r>
            <a:r>
              <a:rPr lang="en-US" altLang="ru-RU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®</a:t>
            </a:r>
            <a:endParaRPr lang="ru-RU" altLang="ru-RU" b="1">
              <a:solidFill>
                <a:srgbClr val="1982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1683" name="Прямоугольник 8"/>
          <p:cNvSpPr>
            <a:spLocks noChangeArrowheads="1"/>
          </p:cNvSpPr>
          <p:nvPr/>
        </p:nvSpPr>
        <p:spPr bwMode="auto">
          <a:xfrm>
            <a:off x="250825" y="2060575"/>
            <a:ext cx="854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ИБЕРОГАСТ</a:t>
            </a:r>
            <a:r>
              <a:rPr lang="en-US" altLang="ru-RU" sz="16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®: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1463" y="1490663"/>
            <a:ext cx="7829550" cy="422275"/>
          </a:xfrm>
          <a:prstGeom prst="rect">
            <a:avLst/>
          </a:prstGeom>
          <a:solidFill>
            <a:schemeClr val="bg1"/>
          </a:solidFill>
          <a:ln w="19050">
            <a:solidFill>
              <a:srgbClr val="8CC83C"/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txBody>
          <a:bodyPr lIns="90000"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CC83C"/>
                </a:solidFill>
                <a:latin typeface="+mn-lt"/>
              </a:rPr>
              <a:t>УНИКАЛЬНАЯ МНОГОЦЕЛЕВАЯ ТЕРАПИЯ</a:t>
            </a:r>
          </a:p>
        </p:txBody>
      </p:sp>
      <p:sp>
        <p:nvSpPr>
          <p:cNvPr id="71685" name="Прямоугольник 4"/>
          <p:cNvSpPr>
            <a:spLocks noChangeArrowheads="1"/>
          </p:cNvSpPr>
          <p:nvPr/>
        </p:nvSpPr>
        <p:spPr bwMode="auto">
          <a:xfrm>
            <a:off x="827088" y="2563813"/>
            <a:ext cx="14081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libri" pitchFamily="34" charset="0"/>
                <a:cs typeface="Arial" pitchFamily="34" charset="0"/>
              </a:rPr>
              <a:t>Расслабляет </a:t>
            </a:r>
            <a:br>
              <a:rPr lang="ru-RU" altLang="ru-RU" sz="1400" b="1">
                <a:latin typeface="Calibri" pitchFamily="34" charset="0"/>
                <a:cs typeface="Arial" pitchFamily="34" charset="0"/>
              </a:rPr>
            </a:br>
            <a:r>
              <a:rPr lang="ru-RU" altLang="ru-RU" sz="1400" b="1">
                <a:latin typeface="Calibri" pitchFamily="34" charset="0"/>
                <a:cs typeface="Arial" pitchFamily="34" charset="0"/>
              </a:rPr>
              <a:t>гладкомышечную </a:t>
            </a:r>
            <a:br>
              <a:rPr lang="ru-RU" altLang="ru-RU" sz="1400" b="1">
                <a:latin typeface="Calibri" pitchFamily="34" charset="0"/>
                <a:cs typeface="Arial" pitchFamily="34" charset="0"/>
              </a:rPr>
            </a:br>
            <a:r>
              <a:rPr lang="ru-RU" altLang="ru-RU" sz="1400" b="1">
                <a:latin typeface="Calibri" pitchFamily="34" charset="0"/>
                <a:cs typeface="Arial" pitchFamily="34" charset="0"/>
              </a:rPr>
              <a:t>мускулатуру ЖКТ</a:t>
            </a:r>
          </a:p>
        </p:txBody>
      </p:sp>
      <p:sp>
        <p:nvSpPr>
          <p:cNvPr id="6" name="Овал 5"/>
          <p:cNvSpPr/>
          <p:nvPr/>
        </p:nvSpPr>
        <p:spPr>
          <a:xfrm>
            <a:off x="250825" y="2568575"/>
            <a:ext cx="444500" cy="442913"/>
          </a:xfrm>
          <a:prstGeom prst="ellipse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1</a:t>
            </a:r>
          </a:p>
        </p:txBody>
      </p:sp>
      <p:sp>
        <p:nvSpPr>
          <p:cNvPr id="71687" name="Прямоугольник 16"/>
          <p:cNvSpPr>
            <a:spLocks noChangeArrowheads="1"/>
          </p:cNvSpPr>
          <p:nvPr/>
        </p:nvSpPr>
        <p:spPr bwMode="auto">
          <a:xfrm>
            <a:off x="3941763" y="2568575"/>
            <a:ext cx="1679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libri" pitchFamily="34" charset="0"/>
                <a:cs typeface="Arial" pitchFamily="34" charset="0"/>
              </a:rPr>
              <a:t>Активирует гладкомышечную мускулатуру ЖКТ</a:t>
            </a:r>
            <a:endParaRPr lang="en-US" altLang="ru-RU" sz="14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688" name="Прямоугольник 18"/>
          <p:cNvSpPr>
            <a:spLocks noChangeArrowheads="1"/>
          </p:cNvSpPr>
          <p:nvPr/>
        </p:nvSpPr>
        <p:spPr bwMode="auto">
          <a:xfrm>
            <a:off x="6924675" y="2568575"/>
            <a:ext cx="2039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libri" pitchFamily="34" charset="0"/>
                <a:cs typeface="Arial" pitchFamily="34" charset="0"/>
              </a:rPr>
              <a:t>Снижает </a:t>
            </a:r>
            <a:br>
              <a:rPr lang="ru-RU" altLang="ru-RU" sz="1400" b="1">
                <a:latin typeface="Calibri" pitchFamily="34" charset="0"/>
                <a:cs typeface="Arial" pitchFamily="34" charset="0"/>
              </a:rPr>
            </a:br>
            <a:r>
              <a:rPr lang="ru-RU" altLang="ru-RU" sz="1400" b="1">
                <a:latin typeface="Calibri" pitchFamily="34" charset="0"/>
                <a:cs typeface="Arial" pitchFamily="34" charset="0"/>
              </a:rPr>
              <a:t>гиперчувствительность</a:t>
            </a:r>
            <a:endParaRPr lang="en-US" altLang="ru-RU" sz="14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689" name="Прямоугольник 20"/>
          <p:cNvSpPr>
            <a:spLocks noChangeArrowheads="1"/>
          </p:cNvSpPr>
          <p:nvPr/>
        </p:nvSpPr>
        <p:spPr bwMode="auto">
          <a:xfrm>
            <a:off x="827088" y="3373438"/>
            <a:ext cx="1911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спазмолитическое действие</a:t>
            </a:r>
            <a:endParaRPr lang="en-US" altLang="ru-RU" sz="1800" b="1">
              <a:solidFill>
                <a:srgbClr val="1982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1690" name="Прямоугольник 21"/>
          <p:cNvSpPr>
            <a:spLocks noChangeArrowheads="1"/>
          </p:cNvSpPr>
          <p:nvPr/>
        </p:nvSpPr>
        <p:spPr bwMode="auto">
          <a:xfrm>
            <a:off x="3941763" y="3348038"/>
            <a:ext cx="1925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нормализация </a:t>
            </a:r>
            <a:r>
              <a:rPr lang="en-US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</a:b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транзита</a:t>
            </a:r>
            <a:r>
              <a:rPr lang="en-US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, </a:t>
            </a:r>
            <a:br>
              <a:rPr lang="en-US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</a:b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прокинетик</a:t>
            </a:r>
            <a:r>
              <a:rPr lang="ru-RU" altLang="ru-RU" sz="1800" b="1" baseline="30000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1,2</a:t>
            </a:r>
            <a:endParaRPr lang="en-US" altLang="ru-RU" sz="1800" b="1" baseline="30000">
              <a:solidFill>
                <a:srgbClr val="1982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1691" name="Прямоугольник 23"/>
          <p:cNvSpPr>
            <a:spLocks noChangeArrowheads="1"/>
          </p:cNvSpPr>
          <p:nvPr/>
        </p:nvSpPr>
        <p:spPr bwMode="auto">
          <a:xfrm>
            <a:off x="6938963" y="3300413"/>
            <a:ext cx="203993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уменьшение возбудимости нервных волокон</a:t>
            </a:r>
            <a:r>
              <a:rPr lang="en-US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устранение боли</a:t>
            </a:r>
            <a:r>
              <a:rPr lang="ru-RU" altLang="ru-RU" sz="1800" b="1" baseline="30000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en-US" altLang="ru-RU" sz="1800" b="1" baseline="30000">
              <a:solidFill>
                <a:srgbClr val="1982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Равно 32"/>
          <p:cNvSpPr/>
          <p:nvPr/>
        </p:nvSpPr>
        <p:spPr>
          <a:xfrm>
            <a:off x="827088" y="3157538"/>
            <a:ext cx="198437" cy="200025"/>
          </a:xfrm>
          <a:prstGeom prst="mathEqual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48038" y="2568575"/>
            <a:ext cx="442912" cy="442913"/>
          </a:xfrm>
          <a:prstGeom prst="ellipse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2</a:t>
            </a:r>
          </a:p>
        </p:txBody>
      </p:sp>
      <p:sp>
        <p:nvSpPr>
          <p:cNvPr id="42" name="Овал 41"/>
          <p:cNvSpPr/>
          <p:nvPr/>
        </p:nvSpPr>
        <p:spPr>
          <a:xfrm>
            <a:off x="6361113" y="2568575"/>
            <a:ext cx="442912" cy="442913"/>
          </a:xfrm>
          <a:prstGeom prst="ellipse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3</a:t>
            </a:r>
          </a:p>
        </p:txBody>
      </p:sp>
      <p:sp>
        <p:nvSpPr>
          <p:cNvPr id="48" name="Равно 47"/>
          <p:cNvSpPr/>
          <p:nvPr/>
        </p:nvSpPr>
        <p:spPr>
          <a:xfrm>
            <a:off x="3941763" y="3143250"/>
            <a:ext cx="198437" cy="198438"/>
          </a:xfrm>
          <a:prstGeom prst="mathEqual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Равно 48"/>
          <p:cNvSpPr/>
          <p:nvPr/>
        </p:nvSpPr>
        <p:spPr>
          <a:xfrm>
            <a:off x="6924675" y="3103563"/>
            <a:ext cx="198438" cy="196850"/>
          </a:xfrm>
          <a:prstGeom prst="mathEqual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697" name="Прямоугольник 6"/>
          <p:cNvSpPr>
            <a:spLocks noChangeArrowheads="1"/>
          </p:cNvSpPr>
          <p:nvPr/>
        </p:nvSpPr>
        <p:spPr bwMode="auto">
          <a:xfrm>
            <a:off x="2497138" y="5489575"/>
            <a:ext cx="135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ветрогонное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средство</a:t>
            </a:r>
            <a:endParaRPr lang="en-US" altLang="ru-RU" sz="1800" b="1">
              <a:solidFill>
                <a:srgbClr val="1982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1698" name="Прямоугольник 25"/>
          <p:cNvSpPr>
            <a:spLocks noChangeArrowheads="1"/>
          </p:cNvSpPr>
          <p:nvPr/>
        </p:nvSpPr>
        <p:spPr bwMode="auto">
          <a:xfrm>
            <a:off x="5413375" y="4884738"/>
            <a:ext cx="18018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libri" pitchFamily="34" charset="0"/>
                <a:cs typeface="Arial" pitchFamily="34" charset="0"/>
              </a:rPr>
              <a:t>Антиоксидантное действие</a:t>
            </a:r>
          </a:p>
        </p:txBody>
      </p:sp>
      <p:sp>
        <p:nvSpPr>
          <p:cNvPr id="71699" name="Прямоугольник 26"/>
          <p:cNvSpPr>
            <a:spLocks noChangeArrowheads="1"/>
          </p:cNvSpPr>
          <p:nvPr/>
        </p:nvSpPr>
        <p:spPr bwMode="auto">
          <a:xfrm>
            <a:off x="5438775" y="5487988"/>
            <a:ext cx="3400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9823C"/>
                </a:solidFill>
                <a:latin typeface="Calibri" pitchFamily="34" charset="0"/>
                <a:cs typeface="Arial" pitchFamily="34" charset="0"/>
              </a:rPr>
              <a:t>противовоспалительное, обезболивающее средство</a:t>
            </a:r>
          </a:p>
        </p:txBody>
      </p:sp>
      <p:sp>
        <p:nvSpPr>
          <p:cNvPr id="71700" name="Прямоугольник 30"/>
          <p:cNvSpPr>
            <a:spLocks noChangeArrowheads="1"/>
          </p:cNvSpPr>
          <p:nvPr/>
        </p:nvSpPr>
        <p:spPr bwMode="auto">
          <a:xfrm>
            <a:off x="2497138" y="4884738"/>
            <a:ext cx="13541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libri" pitchFamily="34" charset="0"/>
                <a:cs typeface="Arial" pitchFamily="34" charset="0"/>
              </a:rPr>
              <a:t>Снижает газообразование</a:t>
            </a:r>
            <a:endParaRPr lang="en-US" altLang="ru-RU" sz="14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946275" y="4884738"/>
            <a:ext cx="442913" cy="442912"/>
          </a:xfrm>
          <a:prstGeom prst="ellipse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4</a:t>
            </a:r>
          </a:p>
        </p:txBody>
      </p:sp>
      <p:sp>
        <p:nvSpPr>
          <p:cNvPr id="46" name="Овал 45"/>
          <p:cNvSpPr/>
          <p:nvPr/>
        </p:nvSpPr>
        <p:spPr>
          <a:xfrm>
            <a:off x="4910138" y="4884738"/>
            <a:ext cx="444500" cy="442912"/>
          </a:xfrm>
          <a:prstGeom prst="ellipse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5</a:t>
            </a:r>
          </a:p>
        </p:txBody>
      </p:sp>
      <p:sp>
        <p:nvSpPr>
          <p:cNvPr id="50" name="Равно 49"/>
          <p:cNvSpPr/>
          <p:nvPr/>
        </p:nvSpPr>
        <p:spPr>
          <a:xfrm>
            <a:off x="2497138" y="5268913"/>
            <a:ext cx="198437" cy="198437"/>
          </a:xfrm>
          <a:prstGeom prst="mathEqual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Равно 50"/>
          <p:cNvSpPr/>
          <p:nvPr/>
        </p:nvSpPr>
        <p:spPr>
          <a:xfrm>
            <a:off x="5413375" y="5268913"/>
            <a:ext cx="198438" cy="198437"/>
          </a:xfrm>
          <a:prstGeom prst="mathEqual">
            <a:avLst/>
          </a:prstGeom>
          <a:solidFill>
            <a:srgbClr val="19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132138" y="2517775"/>
            <a:ext cx="0" cy="1169988"/>
          </a:xfrm>
          <a:prstGeom prst="line">
            <a:avLst/>
          </a:prstGeom>
          <a:ln w="19050">
            <a:solidFill>
              <a:srgbClr val="8CC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011863" y="2517775"/>
            <a:ext cx="0" cy="1169988"/>
          </a:xfrm>
          <a:prstGeom prst="line">
            <a:avLst/>
          </a:prstGeom>
          <a:ln w="19050">
            <a:solidFill>
              <a:srgbClr val="8CC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572000" y="4741863"/>
            <a:ext cx="0" cy="1169987"/>
          </a:xfrm>
          <a:prstGeom prst="line">
            <a:avLst/>
          </a:prstGeom>
          <a:ln w="19050">
            <a:solidFill>
              <a:srgbClr val="8CC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"/>
          <p:cNvSpPr/>
          <p:nvPr/>
        </p:nvSpPr>
        <p:spPr>
          <a:xfrm>
            <a:off x="254000" y="6021388"/>
            <a:ext cx="7413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" indent="-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</a:rPr>
              <a:t>1. </a:t>
            </a:r>
            <a:r>
              <a:rPr lang="en-US" sz="800" dirty="0" err="1">
                <a:latin typeface="+mn-lt"/>
              </a:rPr>
              <a:t>Pilichiewicz</a:t>
            </a:r>
            <a:r>
              <a:rPr lang="en-US" sz="800" dirty="0">
                <a:latin typeface="+mn-lt"/>
              </a:rPr>
              <a:t> AN, et al. Effects of </a:t>
            </a:r>
            <a:r>
              <a:rPr lang="en-US" sz="800" dirty="0" err="1">
                <a:latin typeface="+mn-lt"/>
              </a:rPr>
              <a:t>IberogastR</a:t>
            </a:r>
            <a:r>
              <a:rPr lang="en-US" sz="800" dirty="0">
                <a:latin typeface="+mn-lt"/>
              </a:rPr>
              <a:t> on Proximal Gastric Volume, </a:t>
            </a:r>
            <a:r>
              <a:rPr lang="en-US" sz="800" dirty="0" err="1">
                <a:latin typeface="+mn-lt"/>
              </a:rPr>
              <a:t>Antropyloroduodenal</a:t>
            </a:r>
            <a:r>
              <a:rPr lang="en-US" sz="800" dirty="0">
                <a:latin typeface="+mn-lt"/>
              </a:rPr>
              <a:t> Motility and Gastric Emptying in Healthy Men. Am J </a:t>
            </a:r>
            <a:r>
              <a:rPr lang="en-US" sz="800" dirty="0" err="1">
                <a:latin typeface="+mn-lt"/>
              </a:rPr>
              <a:t>Gastroenterol</a:t>
            </a:r>
            <a:r>
              <a:rPr lang="en-US" sz="800" dirty="0">
                <a:latin typeface="+mn-lt"/>
              </a:rPr>
              <a:t> 2007;102:1276 - 83</a:t>
            </a:r>
          </a:p>
          <a:p>
            <a:pPr marL="108000" indent="-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</a:rPr>
              <a:t>2. </a:t>
            </a:r>
            <a:r>
              <a:rPr lang="en-US" sz="800" dirty="0" err="1">
                <a:latin typeface="+mn-lt"/>
              </a:rPr>
              <a:t>Hohenester</a:t>
            </a:r>
            <a:r>
              <a:rPr lang="en-US" sz="800" dirty="0">
                <a:latin typeface="+mn-lt"/>
              </a:rPr>
              <a:t> B, </a:t>
            </a:r>
            <a:r>
              <a:rPr lang="en-US" sz="800" dirty="0" err="1">
                <a:latin typeface="+mn-lt"/>
              </a:rPr>
              <a:t>Ruhl</a:t>
            </a:r>
            <a:r>
              <a:rPr lang="en-US" sz="800" dirty="0">
                <a:latin typeface="+mn-lt"/>
              </a:rPr>
              <a:t> A, </a:t>
            </a:r>
            <a:r>
              <a:rPr lang="en-US" sz="800" dirty="0" err="1">
                <a:latin typeface="+mn-lt"/>
              </a:rPr>
              <a:t>Kelber</a:t>
            </a:r>
            <a:r>
              <a:rPr lang="en-US" sz="800" dirty="0">
                <a:latin typeface="+mn-lt"/>
              </a:rPr>
              <a:t> O, </a:t>
            </a:r>
            <a:r>
              <a:rPr lang="en-US" sz="800" dirty="0" err="1">
                <a:latin typeface="+mn-lt"/>
              </a:rPr>
              <a:t>Schemann</a:t>
            </a:r>
            <a:r>
              <a:rPr lang="en-US" sz="800" dirty="0">
                <a:latin typeface="+mn-lt"/>
              </a:rPr>
              <a:t> M. The herbal preparation STW5 (</a:t>
            </a:r>
            <a:r>
              <a:rPr lang="en-US" sz="800" dirty="0" err="1">
                <a:latin typeface="+mn-lt"/>
              </a:rPr>
              <a:t>lberogast</a:t>
            </a:r>
            <a:r>
              <a:rPr lang="en-US" sz="800" dirty="0">
                <a:latin typeface="+mn-lt"/>
              </a:rPr>
              <a:t>®) has potent and region-specific effects on gastric motility. </a:t>
            </a:r>
            <a:r>
              <a:rPr lang="en-US" sz="800" dirty="0" err="1">
                <a:latin typeface="+mn-lt"/>
              </a:rPr>
              <a:t>Neurogastroenterol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err="1">
                <a:latin typeface="+mn-lt"/>
              </a:rPr>
              <a:t>Motil</a:t>
            </a:r>
            <a:r>
              <a:rPr lang="en-US" sz="800" dirty="0">
                <a:latin typeface="+mn-lt"/>
              </a:rPr>
              <a:t> 2004;1 6: 765 – 73</a:t>
            </a:r>
            <a:endParaRPr lang="ru-RU" sz="800" dirty="0">
              <a:latin typeface="+mn-lt"/>
            </a:endParaRPr>
          </a:p>
          <a:p>
            <a:pPr marL="108000" indent="-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3. </a:t>
            </a:r>
            <a:r>
              <a:rPr lang="de-DE" sz="800" dirty="0"/>
              <a:t>Liu CY, Müller MH, </a:t>
            </a:r>
            <a:r>
              <a:rPr lang="de-DE" sz="800" dirty="0" err="1"/>
              <a:t>Glatzle</a:t>
            </a:r>
            <a:r>
              <a:rPr lang="de-DE" sz="800" dirty="0"/>
              <a:t> J, Weiser D, Kelber O, </a:t>
            </a:r>
            <a:r>
              <a:rPr lang="de-DE" sz="800" dirty="0" err="1"/>
              <a:t>Enck</a:t>
            </a:r>
            <a:r>
              <a:rPr lang="de-DE" sz="800" dirty="0"/>
              <a:t> P, </a:t>
            </a:r>
            <a:r>
              <a:rPr lang="de-DE" sz="800" dirty="0" err="1"/>
              <a:t>Grundy</a:t>
            </a:r>
            <a:r>
              <a:rPr lang="de-DE" sz="800" dirty="0"/>
              <a:t> D, Kreis ME. </a:t>
            </a:r>
            <a:r>
              <a:rPr lang="en-US" sz="800" dirty="0"/>
              <a:t>The herbal preparation STW 5 (</a:t>
            </a:r>
            <a:r>
              <a:rPr lang="en-US" sz="800" dirty="0" err="1"/>
              <a:t>Iberogast</a:t>
            </a:r>
            <a:r>
              <a:rPr lang="en-US" sz="800" dirty="0"/>
              <a:t>®) desensitizes intestinal afferents in the rat small intestine. </a:t>
            </a:r>
            <a:r>
              <a:rPr lang="en-US" sz="800" dirty="0" err="1"/>
              <a:t>Neurogastroenterol</a:t>
            </a:r>
            <a:r>
              <a:rPr lang="en-US" sz="800" dirty="0"/>
              <a:t> </a:t>
            </a:r>
            <a:r>
              <a:rPr lang="en-US" sz="800" dirty="0" err="1"/>
              <a:t>Motil</a:t>
            </a:r>
            <a:r>
              <a:rPr lang="en-US" sz="800" dirty="0"/>
              <a:t> 2004; 16: 759 - 64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1757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КОЛОФОРТ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антитела к </a:t>
            </a:r>
            <a:r>
              <a:rPr lang="ru-RU" sz="2400" dirty="0" err="1" smtClean="0">
                <a:solidFill>
                  <a:srgbClr val="0070C0"/>
                </a:solidFill>
              </a:rPr>
              <a:t>мозгоспецифическому</a:t>
            </a:r>
            <a:r>
              <a:rPr lang="ru-RU" sz="2400" dirty="0" smtClean="0">
                <a:solidFill>
                  <a:srgbClr val="0070C0"/>
                </a:solidFill>
              </a:rPr>
              <a:t> белку  </a:t>
            </a:r>
            <a:r>
              <a:rPr lang="en-US" sz="2400" dirty="0" smtClean="0">
                <a:solidFill>
                  <a:srgbClr val="0070C0"/>
                </a:solidFill>
              </a:rPr>
              <a:t>S-100 </a:t>
            </a:r>
            <a:r>
              <a:rPr lang="ru-RU" sz="2400" dirty="0" smtClean="0">
                <a:solidFill>
                  <a:srgbClr val="0070C0"/>
                </a:solidFill>
              </a:rPr>
              <a:t>и ФНО-альфа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89138"/>
            <a:ext cx="8270875" cy="40655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 smtClean="0"/>
              <a:t>Нормализует моторику кишечника</a:t>
            </a:r>
          </a:p>
          <a:p>
            <a:pPr>
              <a:defRPr/>
            </a:pPr>
            <a:r>
              <a:rPr lang="ru-RU" sz="2000" dirty="0" smtClean="0"/>
              <a:t>Снижает интенсивность абдоминальной боли</a:t>
            </a:r>
          </a:p>
          <a:p>
            <a:pPr>
              <a:defRPr/>
            </a:pPr>
            <a:r>
              <a:rPr lang="ru-RU" sz="2000" dirty="0" smtClean="0"/>
              <a:t>Нормализует стул при любой форме СРК</a:t>
            </a:r>
          </a:p>
          <a:p>
            <a:pPr>
              <a:defRPr/>
            </a:pPr>
            <a:r>
              <a:rPr lang="ru-RU" sz="2000" dirty="0" smtClean="0"/>
              <a:t>Оказывает противовоспалительное действие</a:t>
            </a:r>
          </a:p>
          <a:p>
            <a:pPr>
              <a:defRPr/>
            </a:pPr>
            <a:r>
              <a:rPr lang="ru-RU" sz="2000" dirty="0" smtClean="0"/>
              <a:t>Обладает </a:t>
            </a:r>
            <a:r>
              <a:rPr lang="ru-RU" sz="2000" dirty="0" err="1" smtClean="0"/>
              <a:t>стресспротекторным</a:t>
            </a:r>
            <a:r>
              <a:rPr lang="ru-RU" sz="2000" dirty="0" smtClean="0"/>
              <a:t> действием</a:t>
            </a: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400" dirty="0" smtClean="0"/>
              <a:t>Схема приема: 2 таблетки 2 раза в день, </a:t>
            </a:r>
            <a:r>
              <a:rPr lang="ru-RU" sz="2400" dirty="0" err="1" smtClean="0"/>
              <a:t>сублингвально</a:t>
            </a:r>
            <a:r>
              <a:rPr lang="ru-RU" sz="2400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/>
              <a:t>Курс 1-3 месяца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. Greed 2002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. Полуэктова Е.А., Шептулин А.А., Ивашкин В.Т., Юрманова Е.Н., </a:t>
            </a:r>
            <a:r>
              <a:rPr lang="ru-RU" sz="900" dirty="0" err="1" smtClean="0">
                <a:solidFill>
                  <a:schemeClr val="bg1">
                    <a:lumMod val="50000"/>
                  </a:schemeClr>
                </a:solidFill>
              </a:rPr>
              <a:t>Белхушет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 С., Бескова Д.А.// Возможности улучшения результатов лечения больных с синдромом раздраженного кишечника. // Клинические перспективы гастроэнтерологии, </a:t>
            </a:r>
            <a:r>
              <a:rPr lang="ru-RU" sz="900" dirty="0" err="1" smtClean="0">
                <a:solidFill>
                  <a:schemeClr val="bg1">
                    <a:lumMod val="50000"/>
                  </a:schemeClr>
                </a:solidFill>
              </a:rPr>
              <a:t>гепатологии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 № 3 2006 стр. 29–37.</a:t>
            </a:r>
          </a:p>
          <a:p>
            <a:pPr marL="0" indent="0">
              <a:buFontTx/>
              <a:buNone/>
              <a:defRPr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. Wong HY and Chang Lin. Stress and the Gut: Central Influences. In A Basis for Understanding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Functional Diseases Edited by Robin Spiller and David Grundy Blackwell Publishing 2004.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6530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83820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Arial" pitchFamily="34" charset="0"/>
              </a:rPr>
              <a:t>Врач должен знать</a:t>
            </a:r>
            <a:r>
              <a:rPr lang="en-US" altLang="ru-RU" sz="3600" b="1" dirty="0" smtClean="0">
                <a:solidFill>
                  <a:srgbClr val="FF0000"/>
                </a:solidFill>
                <a:latin typeface="Arial" pitchFamily="34" charset="0"/>
              </a:rPr>
              <a:t>!</a:t>
            </a:r>
            <a:endParaRPr lang="ru-RU" altLang="ru-RU" sz="36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686800" cy="4343400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altLang="ru-RU" sz="5400" smtClean="0">
                <a:latin typeface="Arial" pitchFamily="34" charset="0"/>
              </a:rPr>
              <a:t> </a:t>
            </a:r>
            <a:r>
              <a:rPr lang="ru-RU" altLang="ru-RU" sz="4400" b="1" smtClean="0">
                <a:solidFill>
                  <a:srgbClr val="3333CC"/>
                </a:solidFill>
                <a:latin typeface="Arial" pitchFamily="34" charset="0"/>
              </a:rPr>
              <a:t>Болезни лечат не красноречием, а лекарствами</a:t>
            </a:r>
          </a:p>
          <a:p>
            <a:pPr algn="ct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lang="ru-RU" altLang="ru-RU" sz="6600" b="1" smtClean="0">
              <a:solidFill>
                <a:srgbClr val="FFFF00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pitchFamily="34" charset="0"/>
              </a:rPr>
              <a:t>Авл Корнелий Цельс, </a:t>
            </a:r>
            <a:r>
              <a:rPr lang="en-US" altLang="ru-RU" sz="2400" b="1" smtClean="0">
                <a:solidFill>
                  <a:schemeClr val="tx2"/>
                </a:solidFill>
                <a:latin typeface="Arial" pitchFamily="34" charset="0"/>
              </a:rPr>
              <a:t>I</a:t>
            </a:r>
            <a:r>
              <a:rPr lang="ru-RU" altLang="ru-RU" sz="2400" b="1" smtClean="0">
                <a:solidFill>
                  <a:schemeClr val="tx2"/>
                </a:solidFill>
                <a:latin typeface="Arial" pitchFamily="34" charset="0"/>
              </a:rPr>
              <a:t> век до н.э</a:t>
            </a:r>
            <a:r>
              <a:rPr lang="ru-RU" altLang="ru-RU" sz="2400" b="1" smtClean="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382036"/>
      </p:ext>
    </p:extLst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Спасибо за внимание!</a:t>
            </a:r>
            <a:endParaRPr lang="en-GB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9330" name="Picture 2" descr="OLDNAVY, GAP, PIPERLIME, ATHLETA из США. - Страница 375 - Иностранный шопинг - Совместные покупки на Первом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988840"/>
            <a:ext cx="4560441" cy="4560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7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936" y="6150114"/>
            <a:ext cx="8942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www.aboutibs.org/</a:t>
            </a:r>
            <a:r>
              <a:rPr lang="ru-RU" sz="1000" dirty="0" smtClean="0">
                <a:hlinkClick r:id="rId2"/>
              </a:rPr>
              <a:t>Ас</a:t>
            </a:r>
            <a:r>
              <a:rPr lang="en-US" sz="1000" dirty="0" err="1" smtClean="0">
                <a:hlinkClick r:id="rId2"/>
              </a:rPr>
              <a:t>cessed</a:t>
            </a:r>
            <a:r>
              <a:rPr lang="en-US" sz="1000" dirty="0" smtClean="0">
                <a:hlinkClick r:id="rId2"/>
              </a:rPr>
              <a:t> 18.12.2014</a:t>
            </a:r>
            <a:endParaRPr lang="ru-RU" sz="10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000" i="1" dirty="0" err="1"/>
              <a:t>Sperber</a:t>
            </a:r>
            <a:r>
              <a:rPr lang="en-US" sz="1000" i="1" dirty="0"/>
              <a:t> A</a:t>
            </a:r>
            <a:r>
              <a:rPr lang="ru-RU" sz="1000" i="1" dirty="0"/>
              <a:t>.</a:t>
            </a:r>
            <a:r>
              <a:rPr lang="en-US" sz="1000" i="1" dirty="0"/>
              <a:t>D</a:t>
            </a:r>
            <a:r>
              <a:rPr lang="ru-RU" sz="1000" i="1" dirty="0"/>
              <a:t>. </a:t>
            </a:r>
            <a:r>
              <a:rPr lang="en-US" sz="1000" i="1" dirty="0"/>
              <a:t>et al. The global perspective on irritable bowel syndrome: a Rome Foundation-World Gastroenterology Organization symposium //</a:t>
            </a:r>
            <a:r>
              <a:rPr lang="ru-RU" sz="1000" i="1" dirty="0"/>
              <a:t> </a:t>
            </a:r>
            <a:r>
              <a:rPr lang="en-US" sz="1000" i="1" dirty="0"/>
              <a:t>Am J </a:t>
            </a:r>
            <a:r>
              <a:rPr lang="en-US" sz="1000" i="1" dirty="0" err="1"/>
              <a:t>Gastroenterol</a:t>
            </a:r>
            <a:r>
              <a:rPr lang="en-US" sz="1000" i="1" dirty="0"/>
              <a:t>. 2012; 107(11): 1602-1609. </a:t>
            </a:r>
            <a:endParaRPr lang="en-US" sz="1000" i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000" i="1" dirty="0" smtClean="0"/>
              <a:t>Spiller R. et al. </a:t>
            </a:r>
            <a:r>
              <a:rPr lang="en-US" sz="1000" dirty="0" smtClean="0"/>
              <a:t>Guidelines </a:t>
            </a:r>
            <a:r>
              <a:rPr lang="en-US" sz="1000" dirty="0"/>
              <a:t>on the irritable bowel syndrome: mechanisms </a:t>
            </a:r>
            <a:r>
              <a:rPr lang="en-US" sz="1000" dirty="0" smtClean="0"/>
              <a:t>and practical management. Gut 2007. 56;1770-1798.</a:t>
            </a:r>
            <a:endParaRPr lang="ru-RU" sz="1000" i="1" dirty="0" smtClean="0"/>
          </a:p>
        </p:txBody>
      </p:sp>
      <p:sp>
        <p:nvSpPr>
          <p:cNvPr id="43" name="Flowchart: Extract 42"/>
          <p:cNvSpPr/>
          <p:nvPr/>
        </p:nvSpPr>
        <p:spPr>
          <a:xfrm>
            <a:off x="1869614" y="1195260"/>
            <a:ext cx="4943881" cy="3439238"/>
          </a:xfrm>
          <a:prstGeom prst="flowChartExtra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4" name="Flowchart: Extract 43"/>
          <p:cNvSpPr/>
          <p:nvPr/>
        </p:nvSpPr>
        <p:spPr>
          <a:xfrm>
            <a:off x="3862187" y="1195260"/>
            <a:ext cx="958733" cy="709686"/>
          </a:xfrm>
          <a:prstGeom prst="flowChartExtra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6" name="Trapezoid 45"/>
          <p:cNvSpPr/>
          <p:nvPr/>
        </p:nvSpPr>
        <p:spPr>
          <a:xfrm>
            <a:off x="1869614" y="2805698"/>
            <a:ext cx="4943881" cy="1828800"/>
          </a:xfrm>
          <a:prstGeom prst="trapezoid">
            <a:avLst>
              <a:gd name="adj" fmla="val 7187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1819" y="-21063"/>
            <a:ext cx="8715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«Феномен айсберга» синдрома раздраженного </a:t>
            </a:r>
            <a:r>
              <a:rPr lang="ru-RU" dirty="0" smtClean="0"/>
              <a:t>кишечника</a:t>
            </a:r>
            <a:r>
              <a:rPr lang="ru-RU" baseline="30000" dirty="0" smtClean="0"/>
              <a:t>1,2,3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0" name="Left Brace 49"/>
          <p:cNvSpPr/>
          <p:nvPr/>
        </p:nvSpPr>
        <p:spPr>
          <a:xfrm rot="2150472">
            <a:off x="3332682" y="898029"/>
            <a:ext cx="448131" cy="2082851"/>
          </a:xfrm>
          <a:prstGeom prst="leftBrace">
            <a:avLst>
              <a:gd name="adj1" fmla="val 71552"/>
              <a:gd name="adj2" fmla="val 48824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Left Brace 51"/>
          <p:cNvSpPr/>
          <p:nvPr/>
        </p:nvSpPr>
        <p:spPr>
          <a:xfrm rot="2150472">
            <a:off x="2061073" y="2552378"/>
            <a:ext cx="496925" cy="2139169"/>
          </a:xfrm>
          <a:prstGeom prst="leftBrace">
            <a:avLst>
              <a:gd name="adj1" fmla="val 71552"/>
              <a:gd name="adj2" fmla="val 48824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493365" y="1379507"/>
            <a:ext cx="10890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88777" y="2322466"/>
            <a:ext cx="10890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969707" y="3458516"/>
            <a:ext cx="10890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64429" y="1515985"/>
            <a:ext cx="55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latin typeface="Georgia" panose="02040502050405020303" pitchFamily="18" charset="0"/>
              </a:rPr>
              <a:t>5%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91971" y="2354311"/>
            <a:ext cx="75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latin typeface="Georgia" panose="02040502050405020303" pitchFamily="18" charset="0"/>
              </a:rPr>
              <a:t>25%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53512" y="3535432"/>
            <a:ext cx="75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latin typeface="Georgia" panose="02040502050405020303" pitchFamily="18" charset="0"/>
              </a:rPr>
              <a:t>7</a:t>
            </a:r>
            <a:r>
              <a:rPr lang="ru-RU" b="1" dirty="0">
                <a:latin typeface="Georgia" panose="02040502050405020303" pitchFamily="18" charset="0"/>
              </a:rPr>
              <a:t>0</a:t>
            </a:r>
            <a:r>
              <a:rPr lang="ru-RU" b="1" dirty="0" smtClean="0">
                <a:latin typeface="Georgia" panose="02040502050405020303" pitchFamily="18" charset="0"/>
              </a:rPr>
              <a:t>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84281" y="1182452"/>
            <a:ext cx="205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latin typeface="Georgia" panose="02040502050405020303" pitchFamily="18" charset="0"/>
              </a:rPr>
              <a:t>Тяжелая степень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77874" y="1988686"/>
            <a:ext cx="185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latin typeface="Georgia" panose="02040502050405020303" pitchFamily="18" charset="0"/>
              </a:rPr>
              <a:t>Среднетяжелая степень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58804" y="3278482"/>
            <a:ext cx="185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latin typeface="Georgia" panose="02040502050405020303" pitchFamily="18" charset="0"/>
              </a:rPr>
              <a:t>Легкая степень</a:t>
            </a:r>
          </a:p>
        </p:txBody>
      </p:sp>
      <p:sp>
        <p:nvSpPr>
          <p:cNvPr id="11264" name="TextBox 11263"/>
          <p:cNvSpPr txBox="1"/>
          <p:nvPr/>
        </p:nvSpPr>
        <p:spPr>
          <a:xfrm>
            <a:off x="1202623" y="1367118"/>
            <a:ext cx="26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latin typeface="Georgia" panose="02040502050405020303" pitchFamily="18" charset="0"/>
              </a:rPr>
              <a:t>Обращаются за медицинской помощью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-99338" y="2969470"/>
            <a:ext cx="26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latin typeface="Georgia" panose="02040502050405020303" pitchFamily="18" charset="0"/>
              </a:rPr>
              <a:t>Не обращаются за медицинской помощью</a:t>
            </a:r>
          </a:p>
        </p:txBody>
      </p:sp>
      <p:sp>
        <p:nvSpPr>
          <p:cNvPr id="11265" name="Rectangle 11264"/>
          <p:cNvSpPr/>
          <p:nvPr/>
        </p:nvSpPr>
        <p:spPr>
          <a:xfrm>
            <a:off x="856172" y="4647794"/>
            <a:ext cx="72743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33-90% пациентов с СРК не обращаются за медицинской помощью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Пациенты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с СРК - 1/3 всех пациентов у врачей общей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практики</a:t>
            </a:r>
            <a:endParaRPr lang="ru-RU" b="1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30%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субъектов с симптомами СРК направляются к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гастроэнтерологу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4213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462" y="2663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Миф №2</a:t>
            </a:r>
          </a:p>
        </p:txBody>
      </p:sp>
      <p:pic>
        <p:nvPicPr>
          <p:cNvPr id="10242" name="Picture 2" descr="C:\Users\abuhoax\Desktop\СРК-презентация-картинки\4541113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7966"/>
            <a:ext cx="243001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04" y="717993"/>
            <a:ext cx="4106506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«При </a:t>
            </a:r>
            <a:r>
              <a:rPr lang="ru-RU" dirty="0"/>
              <a:t>СРК </a:t>
            </a:r>
            <a:r>
              <a:rPr lang="ru-RU" dirty="0" smtClean="0"/>
              <a:t>беспокоит </a:t>
            </a:r>
            <a:r>
              <a:rPr lang="ru-RU" dirty="0"/>
              <a:t>только кишечник» 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-16863" y="6554302"/>
            <a:ext cx="9082582" cy="253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050" dirty="0">
                <a:solidFill>
                  <a:srgbClr val="000000"/>
                </a:solidFill>
                <a:latin typeface="+mn-lt"/>
              </a:rPr>
              <a:t>Spiller R, Aziz Q et al. </a:t>
            </a:r>
            <a:r>
              <a:rPr lang="en-US" altLang="ru-RU" sz="1050" dirty="0" err="1">
                <a:solidFill>
                  <a:srgbClr val="000000"/>
                </a:solidFill>
                <a:latin typeface="+mn-lt"/>
              </a:rPr>
              <a:t>Gudelines</a:t>
            </a:r>
            <a:r>
              <a:rPr lang="en-US" altLang="ru-RU" sz="1050" dirty="0">
                <a:solidFill>
                  <a:srgbClr val="000000"/>
                </a:solidFill>
                <a:latin typeface="+mn-lt"/>
              </a:rPr>
              <a:t> on the irritable bowel syndrome: </a:t>
            </a:r>
            <a:r>
              <a:rPr lang="en-US" altLang="ru-RU" sz="1050" dirty="0" smtClean="0">
                <a:solidFill>
                  <a:srgbClr val="000000"/>
                </a:solidFill>
                <a:latin typeface="+mn-lt"/>
              </a:rPr>
              <a:t>mec</a:t>
            </a:r>
            <a:r>
              <a:rPr lang="en-US" altLang="ru-RU" sz="1050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altLang="ru-RU" sz="1050" dirty="0" smtClean="0">
                <a:solidFill>
                  <a:srgbClr val="000000"/>
                </a:solidFill>
                <a:latin typeface="+mn-lt"/>
              </a:rPr>
              <a:t>anism </a:t>
            </a:r>
            <a:r>
              <a:rPr lang="en-US" altLang="ru-RU" sz="1050" dirty="0">
                <a:solidFill>
                  <a:srgbClr val="000000"/>
                </a:solidFill>
                <a:latin typeface="+mn-lt"/>
              </a:rPr>
              <a:t>and practical management. Gut 2007; 56:1770-98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9168" y="26634"/>
            <a:ext cx="364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Реальность </a:t>
            </a:r>
            <a:r>
              <a:rPr lang="ru-RU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427985" y="437851"/>
            <a:ext cx="4639388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endParaRPr lang="de-DE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altLang="ru-RU" b="1" dirty="0" err="1" smtClean="0">
                <a:solidFill>
                  <a:schemeClr val="bg2">
                    <a:lumMod val="25000"/>
                  </a:schemeClr>
                </a:solidFill>
              </a:rPr>
              <a:t>Экстраинтестинальные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проявления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при СРК</a:t>
            </a:r>
            <a:endParaRPr lang="de-DE" alt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Freeform 3"/>
          <p:cNvSpPr>
            <a:spLocks/>
          </p:cNvSpPr>
          <p:nvPr/>
        </p:nvSpPr>
        <p:spPr bwMode="auto">
          <a:xfrm>
            <a:off x="7015979" y="1638180"/>
            <a:ext cx="630604" cy="692270"/>
          </a:xfrm>
          <a:custGeom>
            <a:avLst/>
            <a:gdLst>
              <a:gd name="T0" fmla="*/ 650 w 1181"/>
              <a:gd name="T1" fmla="*/ 4 h 1183"/>
              <a:gd name="T2" fmla="*/ 737 w 1181"/>
              <a:gd name="T3" fmla="*/ 19 h 1183"/>
              <a:gd name="T4" fmla="*/ 821 w 1181"/>
              <a:gd name="T5" fmla="*/ 47 h 1183"/>
              <a:gd name="T6" fmla="*/ 896 w 1181"/>
              <a:gd name="T7" fmla="*/ 85 h 1183"/>
              <a:gd name="T8" fmla="*/ 966 w 1181"/>
              <a:gd name="T9" fmla="*/ 136 h 1183"/>
              <a:gd name="T10" fmla="*/ 1028 w 1181"/>
              <a:gd name="T11" fmla="*/ 194 h 1183"/>
              <a:gd name="T12" fmla="*/ 1080 w 1181"/>
              <a:gd name="T13" fmla="*/ 262 h 1183"/>
              <a:gd name="T14" fmla="*/ 1123 w 1181"/>
              <a:gd name="T15" fmla="*/ 336 h 1183"/>
              <a:gd name="T16" fmla="*/ 1154 w 1181"/>
              <a:gd name="T17" fmla="*/ 415 h 1183"/>
              <a:gd name="T18" fmla="*/ 1175 w 1181"/>
              <a:gd name="T19" fmla="*/ 502 h 1183"/>
              <a:gd name="T20" fmla="*/ 1181 w 1181"/>
              <a:gd name="T21" fmla="*/ 592 h 1183"/>
              <a:gd name="T22" fmla="*/ 1175 w 1181"/>
              <a:gd name="T23" fmla="*/ 681 h 1183"/>
              <a:gd name="T24" fmla="*/ 1154 w 1181"/>
              <a:gd name="T25" fmla="*/ 768 h 1183"/>
              <a:gd name="T26" fmla="*/ 1123 w 1181"/>
              <a:gd name="T27" fmla="*/ 848 h 1183"/>
              <a:gd name="T28" fmla="*/ 1080 w 1181"/>
              <a:gd name="T29" fmla="*/ 921 h 1183"/>
              <a:gd name="T30" fmla="*/ 1028 w 1181"/>
              <a:gd name="T31" fmla="*/ 989 h 1183"/>
              <a:gd name="T32" fmla="*/ 966 w 1181"/>
              <a:gd name="T33" fmla="*/ 1047 h 1183"/>
              <a:gd name="T34" fmla="*/ 896 w 1181"/>
              <a:gd name="T35" fmla="*/ 1098 h 1183"/>
              <a:gd name="T36" fmla="*/ 821 w 1181"/>
              <a:gd name="T37" fmla="*/ 1137 h 1183"/>
              <a:gd name="T38" fmla="*/ 737 w 1181"/>
              <a:gd name="T39" fmla="*/ 1164 h 1183"/>
              <a:gd name="T40" fmla="*/ 650 w 1181"/>
              <a:gd name="T41" fmla="*/ 1179 h 1183"/>
              <a:gd name="T42" fmla="*/ 561 w 1181"/>
              <a:gd name="T43" fmla="*/ 1181 h 1183"/>
              <a:gd name="T44" fmla="*/ 471 w 1181"/>
              <a:gd name="T45" fmla="*/ 1169 h 1183"/>
              <a:gd name="T46" fmla="*/ 388 w 1181"/>
              <a:gd name="T47" fmla="*/ 1146 h 1183"/>
              <a:gd name="T48" fmla="*/ 310 w 1181"/>
              <a:gd name="T49" fmla="*/ 1111 h 1183"/>
              <a:gd name="T50" fmla="*/ 237 w 1181"/>
              <a:gd name="T51" fmla="*/ 1065 h 1183"/>
              <a:gd name="T52" fmla="*/ 173 w 1181"/>
              <a:gd name="T53" fmla="*/ 1010 h 1183"/>
              <a:gd name="T54" fmla="*/ 118 w 1181"/>
              <a:gd name="T55" fmla="*/ 945 h 1183"/>
              <a:gd name="T56" fmla="*/ 70 w 1181"/>
              <a:gd name="T57" fmla="*/ 873 h 1183"/>
              <a:gd name="T58" fmla="*/ 35 w 1181"/>
              <a:gd name="T59" fmla="*/ 795 h 1183"/>
              <a:gd name="T60" fmla="*/ 12 w 1181"/>
              <a:gd name="T61" fmla="*/ 710 h 1183"/>
              <a:gd name="T62" fmla="*/ 0 w 1181"/>
              <a:gd name="T63" fmla="*/ 623 h 1183"/>
              <a:gd name="T64" fmla="*/ 2 w 1181"/>
              <a:gd name="T65" fmla="*/ 531 h 1183"/>
              <a:gd name="T66" fmla="*/ 18 w 1181"/>
              <a:gd name="T67" fmla="*/ 444 h 1183"/>
              <a:gd name="T68" fmla="*/ 47 w 1181"/>
              <a:gd name="T69" fmla="*/ 361 h 1183"/>
              <a:gd name="T70" fmla="*/ 85 w 1181"/>
              <a:gd name="T71" fmla="*/ 285 h 1183"/>
              <a:gd name="T72" fmla="*/ 134 w 1181"/>
              <a:gd name="T73" fmla="*/ 215 h 1183"/>
              <a:gd name="T74" fmla="*/ 194 w 1181"/>
              <a:gd name="T75" fmla="*/ 153 h 1183"/>
              <a:gd name="T76" fmla="*/ 260 w 1181"/>
              <a:gd name="T77" fmla="*/ 101 h 1183"/>
              <a:gd name="T78" fmla="*/ 336 w 1181"/>
              <a:gd name="T79" fmla="*/ 58 h 1183"/>
              <a:gd name="T80" fmla="*/ 415 w 1181"/>
              <a:gd name="T81" fmla="*/ 27 h 1183"/>
              <a:gd name="T82" fmla="*/ 501 w 1181"/>
              <a:gd name="T83" fmla="*/ 8 h 1183"/>
              <a:gd name="T84" fmla="*/ 590 w 1181"/>
              <a:gd name="T85" fmla="*/ 0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81" h="1183">
                <a:moveTo>
                  <a:pt x="590" y="0"/>
                </a:moveTo>
                <a:lnTo>
                  <a:pt x="621" y="2"/>
                </a:lnTo>
                <a:lnTo>
                  <a:pt x="650" y="4"/>
                </a:lnTo>
                <a:lnTo>
                  <a:pt x="681" y="8"/>
                </a:lnTo>
                <a:lnTo>
                  <a:pt x="710" y="14"/>
                </a:lnTo>
                <a:lnTo>
                  <a:pt x="737" y="19"/>
                </a:lnTo>
                <a:lnTo>
                  <a:pt x="766" y="27"/>
                </a:lnTo>
                <a:lnTo>
                  <a:pt x="793" y="37"/>
                </a:lnTo>
                <a:lnTo>
                  <a:pt x="821" y="47"/>
                </a:lnTo>
                <a:lnTo>
                  <a:pt x="846" y="58"/>
                </a:lnTo>
                <a:lnTo>
                  <a:pt x="871" y="72"/>
                </a:lnTo>
                <a:lnTo>
                  <a:pt x="896" y="85"/>
                </a:lnTo>
                <a:lnTo>
                  <a:pt x="921" y="101"/>
                </a:lnTo>
                <a:lnTo>
                  <a:pt x="943" y="118"/>
                </a:lnTo>
                <a:lnTo>
                  <a:pt x="966" y="136"/>
                </a:lnTo>
                <a:lnTo>
                  <a:pt x="987" y="153"/>
                </a:lnTo>
                <a:lnTo>
                  <a:pt x="1009" y="175"/>
                </a:lnTo>
                <a:lnTo>
                  <a:pt x="1028" y="194"/>
                </a:lnTo>
                <a:lnTo>
                  <a:pt x="1045" y="215"/>
                </a:lnTo>
                <a:lnTo>
                  <a:pt x="1063" y="239"/>
                </a:lnTo>
                <a:lnTo>
                  <a:pt x="1080" y="262"/>
                </a:lnTo>
                <a:lnTo>
                  <a:pt x="1096" y="285"/>
                </a:lnTo>
                <a:lnTo>
                  <a:pt x="1109" y="310"/>
                </a:lnTo>
                <a:lnTo>
                  <a:pt x="1123" y="336"/>
                </a:lnTo>
                <a:lnTo>
                  <a:pt x="1135" y="361"/>
                </a:lnTo>
                <a:lnTo>
                  <a:pt x="1146" y="388"/>
                </a:lnTo>
                <a:lnTo>
                  <a:pt x="1154" y="415"/>
                </a:lnTo>
                <a:lnTo>
                  <a:pt x="1164" y="444"/>
                </a:lnTo>
                <a:lnTo>
                  <a:pt x="1170" y="473"/>
                </a:lnTo>
                <a:lnTo>
                  <a:pt x="1175" y="502"/>
                </a:lnTo>
                <a:lnTo>
                  <a:pt x="1179" y="531"/>
                </a:lnTo>
                <a:lnTo>
                  <a:pt x="1181" y="561"/>
                </a:lnTo>
                <a:lnTo>
                  <a:pt x="1181" y="592"/>
                </a:lnTo>
                <a:lnTo>
                  <a:pt x="1181" y="623"/>
                </a:lnTo>
                <a:lnTo>
                  <a:pt x="1179" y="652"/>
                </a:lnTo>
                <a:lnTo>
                  <a:pt x="1175" y="681"/>
                </a:lnTo>
                <a:lnTo>
                  <a:pt x="1170" y="710"/>
                </a:lnTo>
                <a:lnTo>
                  <a:pt x="1164" y="739"/>
                </a:lnTo>
                <a:lnTo>
                  <a:pt x="1154" y="768"/>
                </a:lnTo>
                <a:lnTo>
                  <a:pt x="1146" y="795"/>
                </a:lnTo>
                <a:lnTo>
                  <a:pt x="1135" y="822"/>
                </a:lnTo>
                <a:lnTo>
                  <a:pt x="1123" y="848"/>
                </a:lnTo>
                <a:lnTo>
                  <a:pt x="1109" y="873"/>
                </a:lnTo>
                <a:lnTo>
                  <a:pt x="1096" y="898"/>
                </a:lnTo>
                <a:lnTo>
                  <a:pt x="1080" y="921"/>
                </a:lnTo>
                <a:lnTo>
                  <a:pt x="1063" y="945"/>
                </a:lnTo>
                <a:lnTo>
                  <a:pt x="1045" y="968"/>
                </a:lnTo>
                <a:lnTo>
                  <a:pt x="1028" y="989"/>
                </a:lnTo>
                <a:lnTo>
                  <a:pt x="1009" y="1010"/>
                </a:lnTo>
                <a:lnTo>
                  <a:pt x="987" y="1030"/>
                </a:lnTo>
                <a:lnTo>
                  <a:pt x="966" y="1047"/>
                </a:lnTo>
                <a:lnTo>
                  <a:pt x="943" y="1065"/>
                </a:lnTo>
                <a:lnTo>
                  <a:pt x="921" y="1082"/>
                </a:lnTo>
                <a:lnTo>
                  <a:pt x="896" y="1098"/>
                </a:lnTo>
                <a:lnTo>
                  <a:pt x="871" y="1111"/>
                </a:lnTo>
                <a:lnTo>
                  <a:pt x="846" y="1125"/>
                </a:lnTo>
                <a:lnTo>
                  <a:pt x="821" y="1137"/>
                </a:lnTo>
                <a:lnTo>
                  <a:pt x="793" y="1146"/>
                </a:lnTo>
                <a:lnTo>
                  <a:pt x="766" y="1156"/>
                </a:lnTo>
                <a:lnTo>
                  <a:pt x="737" y="1164"/>
                </a:lnTo>
                <a:lnTo>
                  <a:pt x="710" y="1169"/>
                </a:lnTo>
                <a:lnTo>
                  <a:pt x="681" y="1175"/>
                </a:lnTo>
                <a:lnTo>
                  <a:pt x="650" y="1179"/>
                </a:lnTo>
                <a:lnTo>
                  <a:pt x="621" y="1181"/>
                </a:lnTo>
                <a:lnTo>
                  <a:pt x="590" y="1183"/>
                </a:lnTo>
                <a:lnTo>
                  <a:pt x="561" y="1181"/>
                </a:lnTo>
                <a:lnTo>
                  <a:pt x="532" y="1179"/>
                </a:lnTo>
                <a:lnTo>
                  <a:pt x="501" y="1175"/>
                </a:lnTo>
                <a:lnTo>
                  <a:pt x="471" y="1169"/>
                </a:lnTo>
                <a:lnTo>
                  <a:pt x="444" y="1164"/>
                </a:lnTo>
                <a:lnTo>
                  <a:pt x="415" y="1156"/>
                </a:lnTo>
                <a:lnTo>
                  <a:pt x="388" y="1146"/>
                </a:lnTo>
                <a:lnTo>
                  <a:pt x="361" y="1137"/>
                </a:lnTo>
                <a:lnTo>
                  <a:pt x="336" y="1125"/>
                </a:lnTo>
                <a:lnTo>
                  <a:pt x="310" y="1111"/>
                </a:lnTo>
                <a:lnTo>
                  <a:pt x="283" y="1098"/>
                </a:lnTo>
                <a:lnTo>
                  <a:pt x="260" y="1082"/>
                </a:lnTo>
                <a:lnTo>
                  <a:pt x="237" y="1065"/>
                </a:lnTo>
                <a:lnTo>
                  <a:pt x="215" y="1047"/>
                </a:lnTo>
                <a:lnTo>
                  <a:pt x="194" y="1030"/>
                </a:lnTo>
                <a:lnTo>
                  <a:pt x="173" y="1010"/>
                </a:lnTo>
                <a:lnTo>
                  <a:pt x="153" y="989"/>
                </a:lnTo>
                <a:lnTo>
                  <a:pt x="134" y="968"/>
                </a:lnTo>
                <a:lnTo>
                  <a:pt x="118" y="945"/>
                </a:lnTo>
                <a:lnTo>
                  <a:pt x="101" y="921"/>
                </a:lnTo>
                <a:lnTo>
                  <a:pt x="85" y="898"/>
                </a:lnTo>
                <a:lnTo>
                  <a:pt x="70" y="873"/>
                </a:lnTo>
                <a:lnTo>
                  <a:pt x="58" y="848"/>
                </a:lnTo>
                <a:lnTo>
                  <a:pt x="47" y="822"/>
                </a:lnTo>
                <a:lnTo>
                  <a:pt x="35" y="795"/>
                </a:lnTo>
                <a:lnTo>
                  <a:pt x="27" y="768"/>
                </a:lnTo>
                <a:lnTo>
                  <a:pt x="18" y="739"/>
                </a:lnTo>
                <a:lnTo>
                  <a:pt x="12" y="710"/>
                </a:lnTo>
                <a:lnTo>
                  <a:pt x="6" y="681"/>
                </a:lnTo>
                <a:lnTo>
                  <a:pt x="2" y="652"/>
                </a:lnTo>
                <a:lnTo>
                  <a:pt x="0" y="623"/>
                </a:lnTo>
                <a:lnTo>
                  <a:pt x="0" y="592"/>
                </a:lnTo>
                <a:lnTo>
                  <a:pt x="0" y="561"/>
                </a:lnTo>
                <a:lnTo>
                  <a:pt x="2" y="531"/>
                </a:lnTo>
                <a:lnTo>
                  <a:pt x="6" y="502"/>
                </a:lnTo>
                <a:lnTo>
                  <a:pt x="12" y="473"/>
                </a:lnTo>
                <a:lnTo>
                  <a:pt x="18" y="444"/>
                </a:lnTo>
                <a:lnTo>
                  <a:pt x="27" y="415"/>
                </a:lnTo>
                <a:lnTo>
                  <a:pt x="35" y="388"/>
                </a:lnTo>
                <a:lnTo>
                  <a:pt x="47" y="361"/>
                </a:lnTo>
                <a:lnTo>
                  <a:pt x="58" y="336"/>
                </a:lnTo>
                <a:lnTo>
                  <a:pt x="70" y="310"/>
                </a:lnTo>
                <a:lnTo>
                  <a:pt x="85" y="285"/>
                </a:lnTo>
                <a:lnTo>
                  <a:pt x="101" y="262"/>
                </a:lnTo>
                <a:lnTo>
                  <a:pt x="118" y="239"/>
                </a:lnTo>
                <a:lnTo>
                  <a:pt x="134" y="215"/>
                </a:lnTo>
                <a:lnTo>
                  <a:pt x="153" y="194"/>
                </a:lnTo>
                <a:lnTo>
                  <a:pt x="173" y="175"/>
                </a:lnTo>
                <a:lnTo>
                  <a:pt x="194" y="153"/>
                </a:lnTo>
                <a:lnTo>
                  <a:pt x="215" y="136"/>
                </a:lnTo>
                <a:lnTo>
                  <a:pt x="237" y="118"/>
                </a:lnTo>
                <a:lnTo>
                  <a:pt x="260" y="101"/>
                </a:lnTo>
                <a:lnTo>
                  <a:pt x="283" y="85"/>
                </a:lnTo>
                <a:lnTo>
                  <a:pt x="310" y="72"/>
                </a:lnTo>
                <a:lnTo>
                  <a:pt x="336" y="58"/>
                </a:lnTo>
                <a:lnTo>
                  <a:pt x="361" y="47"/>
                </a:lnTo>
                <a:lnTo>
                  <a:pt x="388" y="37"/>
                </a:lnTo>
                <a:lnTo>
                  <a:pt x="415" y="27"/>
                </a:lnTo>
                <a:lnTo>
                  <a:pt x="444" y="19"/>
                </a:lnTo>
                <a:lnTo>
                  <a:pt x="471" y="14"/>
                </a:lnTo>
                <a:lnTo>
                  <a:pt x="501" y="8"/>
                </a:lnTo>
                <a:lnTo>
                  <a:pt x="532" y="4"/>
                </a:lnTo>
                <a:lnTo>
                  <a:pt x="561" y="2"/>
                </a:lnTo>
                <a:lnTo>
                  <a:pt x="5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b="1">
              <a:solidFill>
                <a:srgbClr val="FFFFFF"/>
              </a:solidFill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>
            <a:off x="6319724" y="2394715"/>
            <a:ext cx="1934847" cy="3211513"/>
          </a:xfrm>
          <a:custGeom>
            <a:avLst/>
            <a:gdLst>
              <a:gd name="T0" fmla="*/ 688 w 2926"/>
              <a:gd name="T1" fmla="*/ 0 h 4729"/>
              <a:gd name="T2" fmla="*/ 632 w 2926"/>
              <a:gd name="T3" fmla="*/ 6 h 4729"/>
              <a:gd name="T4" fmla="*/ 576 w 2926"/>
              <a:gd name="T5" fmla="*/ 30 h 4729"/>
              <a:gd name="T6" fmla="*/ 523 w 2926"/>
              <a:gd name="T7" fmla="*/ 62 h 4729"/>
              <a:gd name="T8" fmla="*/ 475 w 2926"/>
              <a:gd name="T9" fmla="*/ 105 h 4729"/>
              <a:gd name="T10" fmla="*/ 432 w 2926"/>
              <a:gd name="T11" fmla="*/ 154 h 4729"/>
              <a:gd name="T12" fmla="*/ 397 w 2926"/>
              <a:gd name="T13" fmla="*/ 208 h 4729"/>
              <a:gd name="T14" fmla="*/ 370 w 2926"/>
              <a:gd name="T15" fmla="*/ 264 h 4729"/>
              <a:gd name="T16" fmla="*/ 355 w 2926"/>
              <a:gd name="T17" fmla="*/ 320 h 4729"/>
              <a:gd name="T18" fmla="*/ 2 w 2926"/>
              <a:gd name="T19" fmla="*/ 2223 h 4729"/>
              <a:gd name="T20" fmla="*/ 2 w 2926"/>
              <a:gd name="T21" fmla="*/ 2277 h 4729"/>
              <a:gd name="T22" fmla="*/ 13 w 2926"/>
              <a:gd name="T23" fmla="*/ 2326 h 4729"/>
              <a:gd name="T24" fmla="*/ 35 w 2926"/>
              <a:gd name="T25" fmla="*/ 2372 h 4729"/>
              <a:gd name="T26" fmla="*/ 64 w 2926"/>
              <a:gd name="T27" fmla="*/ 2411 h 4729"/>
              <a:gd name="T28" fmla="*/ 101 w 2926"/>
              <a:gd name="T29" fmla="*/ 2444 h 4729"/>
              <a:gd name="T30" fmla="*/ 141 w 2926"/>
              <a:gd name="T31" fmla="*/ 2471 h 4729"/>
              <a:gd name="T32" fmla="*/ 186 w 2926"/>
              <a:gd name="T33" fmla="*/ 2491 h 4729"/>
              <a:gd name="T34" fmla="*/ 233 w 2926"/>
              <a:gd name="T35" fmla="*/ 2500 h 4729"/>
              <a:gd name="T36" fmla="*/ 281 w 2926"/>
              <a:gd name="T37" fmla="*/ 2500 h 4729"/>
              <a:gd name="T38" fmla="*/ 330 w 2926"/>
              <a:gd name="T39" fmla="*/ 2489 h 4729"/>
              <a:gd name="T40" fmla="*/ 378 w 2926"/>
              <a:gd name="T41" fmla="*/ 2467 h 4729"/>
              <a:gd name="T42" fmla="*/ 423 w 2926"/>
              <a:gd name="T43" fmla="*/ 2430 h 4729"/>
              <a:gd name="T44" fmla="*/ 461 w 2926"/>
              <a:gd name="T45" fmla="*/ 2382 h 4729"/>
              <a:gd name="T46" fmla="*/ 496 w 2926"/>
              <a:gd name="T47" fmla="*/ 2320 h 4729"/>
              <a:gd name="T48" fmla="*/ 525 w 2926"/>
              <a:gd name="T49" fmla="*/ 2242 h 4729"/>
              <a:gd name="T50" fmla="*/ 795 w 2926"/>
              <a:gd name="T51" fmla="*/ 991 h 4729"/>
              <a:gd name="T52" fmla="*/ 233 w 2926"/>
              <a:gd name="T53" fmla="*/ 4729 h 4729"/>
              <a:gd name="T54" fmla="*/ 1462 w 2926"/>
              <a:gd name="T55" fmla="*/ 2747 h 4729"/>
              <a:gd name="T56" fmla="*/ 2723 w 2926"/>
              <a:gd name="T57" fmla="*/ 4729 h 4729"/>
              <a:gd name="T58" fmla="*/ 2116 w 2926"/>
              <a:gd name="T59" fmla="*/ 1022 h 4729"/>
              <a:gd name="T60" fmla="*/ 2401 w 2926"/>
              <a:gd name="T61" fmla="*/ 2238 h 4729"/>
              <a:gd name="T62" fmla="*/ 2428 w 2926"/>
              <a:gd name="T63" fmla="*/ 2310 h 4729"/>
              <a:gd name="T64" fmla="*/ 2463 w 2926"/>
              <a:gd name="T65" fmla="*/ 2368 h 4729"/>
              <a:gd name="T66" fmla="*/ 2504 w 2926"/>
              <a:gd name="T67" fmla="*/ 2415 h 4729"/>
              <a:gd name="T68" fmla="*/ 2548 w 2926"/>
              <a:gd name="T69" fmla="*/ 2448 h 4729"/>
              <a:gd name="T70" fmla="*/ 2595 w 2926"/>
              <a:gd name="T71" fmla="*/ 2469 h 4729"/>
              <a:gd name="T72" fmla="*/ 2643 w 2926"/>
              <a:gd name="T73" fmla="*/ 2481 h 4729"/>
              <a:gd name="T74" fmla="*/ 2692 w 2926"/>
              <a:gd name="T75" fmla="*/ 2481 h 4729"/>
              <a:gd name="T76" fmla="*/ 2740 w 2926"/>
              <a:gd name="T77" fmla="*/ 2473 h 4729"/>
              <a:gd name="T78" fmla="*/ 2785 w 2926"/>
              <a:gd name="T79" fmla="*/ 2458 h 4729"/>
              <a:gd name="T80" fmla="*/ 2826 w 2926"/>
              <a:gd name="T81" fmla="*/ 2434 h 4729"/>
              <a:gd name="T82" fmla="*/ 2862 w 2926"/>
              <a:gd name="T83" fmla="*/ 2403 h 4729"/>
              <a:gd name="T84" fmla="*/ 2891 w 2926"/>
              <a:gd name="T85" fmla="*/ 2366 h 4729"/>
              <a:gd name="T86" fmla="*/ 2913 w 2926"/>
              <a:gd name="T87" fmla="*/ 2322 h 4729"/>
              <a:gd name="T88" fmla="*/ 2924 w 2926"/>
              <a:gd name="T89" fmla="*/ 2275 h 4729"/>
              <a:gd name="T90" fmla="*/ 2924 w 2926"/>
              <a:gd name="T91" fmla="*/ 2223 h 4729"/>
              <a:gd name="T92" fmla="*/ 2525 w 2926"/>
              <a:gd name="T93" fmla="*/ 258 h 4729"/>
              <a:gd name="T94" fmla="*/ 2509 w 2926"/>
              <a:gd name="T95" fmla="*/ 208 h 4729"/>
              <a:gd name="T96" fmla="*/ 2482 w 2926"/>
              <a:gd name="T97" fmla="*/ 161 h 4729"/>
              <a:gd name="T98" fmla="*/ 2445 w 2926"/>
              <a:gd name="T99" fmla="*/ 117 h 4729"/>
              <a:gd name="T100" fmla="*/ 2401 w 2926"/>
              <a:gd name="T101" fmla="*/ 78 h 4729"/>
              <a:gd name="T102" fmla="*/ 2352 w 2926"/>
              <a:gd name="T103" fmla="*/ 45 h 4729"/>
              <a:gd name="T104" fmla="*/ 2300 w 2926"/>
              <a:gd name="T105" fmla="*/ 22 h 4729"/>
              <a:gd name="T106" fmla="*/ 2246 w 2926"/>
              <a:gd name="T107" fmla="*/ 4 h 4729"/>
              <a:gd name="T108" fmla="*/ 2191 w 2926"/>
              <a:gd name="T109" fmla="*/ 0 h 4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26" h="4729">
                <a:moveTo>
                  <a:pt x="2191" y="0"/>
                </a:moveTo>
                <a:lnTo>
                  <a:pt x="688" y="0"/>
                </a:lnTo>
                <a:lnTo>
                  <a:pt x="661" y="0"/>
                </a:lnTo>
                <a:lnTo>
                  <a:pt x="632" y="6"/>
                </a:lnTo>
                <a:lnTo>
                  <a:pt x="603" y="16"/>
                </a:lnTo>
                <a:lnTo>
                  <a:pt x="576" y="30"/>
                </a:lnTo>
                <a:lnTo>
                  <a:pt x="549" y="43"/>
                </a:lnTo>
                <a:lnTo>
                  <a:pt x="523" y="62"/>
                </a:lnTo>
                <a:lnTo>
                  <a:pt x="498" y="82"/>
                </a:lnTo>
                <a:lnTo>
                  <a:pt x="475" y="105"/>
                </a:lnTo>
                <a:lnTo>
                  <a:pt x="452" y="128"/>
                </a:lnTo>
                <a:lnTo>
                  <a:pt x="432" y="154"/>
                </a:lnTo>
                <a:lnTo>
                  <a:pt x="413" y="181"/>
                </a:lnTo>
                <a:lnTo>
                  <a:pt x="397" y="208"/>
                </a:lnTo>
                <a:lnTo>
                  <a:pt x="382" y="235"/>
                </a:lnTo>
                <a:lnTo>
                  <a:pt x="370" y="264"/>
                </a:lnTo>
                <a:lnTo>
                  <a:pt x="361" y="291"/>
                </a:lnTo>
                <a:lnTo>
                  <a:pt x="355" y="320"/>
                </a:lnTo>
                <a:lnTo>
                  <a:pt x="4" y="2196"/>
                </a:lnTo>
                <a:lnTo>
                  <a:pt x="2" y="2223"/>
                </a:lnTo>
                <a:lnTo>
                  <a:pt x="0" y="2250"/>
                </a:lnTo>
                <a:lnTo>
                  <a:pt x="2" y="2277"/>
                </a:lnTo>
                <a:lnTo>
                  <a:pt x="6" y="2302"/>
                </a:lnTo>
                <a:lnTo>
                  <a:pt x="13" y="2326"/>
                </a:lnTo>
                <a:lnTo>
                  <a:pt x="23" y="2349"/>
                </a:lnTo>
                <a:lnTo>
                  <a:pt x="35" y="2372"/>
                </a:lnTo>
                <a:lnTo>
                  <a:pt x="48" y="2392"/>
                </a:lnTo>
                <a:lnTo>
                  <a:pt x="64" y="2411"/>
                </a:lnTo>
                <a:lnTo>
                  <a:pt x="81" y="2428"/>
                </a:lnTo>
                <a:lnTo>
                  <a:pt x="101" y="2444"/>
                </a:lnTo>
                <a:lnTo>
                  <a:pt x="120" y="2459"/>
                </a:lnTo>
                <a:lnTo>
                  <a:pt x="141" y="2471"/>
                </a:lnTo>
                <a:lnTo>
                  <a:pt x="163" y="2481"/>
                </a:lnTo>
                <a:lnTo>
                  <a:pt x="186" y="2491"/>
                </a:lnTo>
                <a:lnTo>
                  <a:pt x="209" y="2496"/>
                </a:lnTo>
                <a:lnTo>
                  <a:pt x="233" y="2500"/>
                </a:lnTo>
                <a:lnTo>
                  <a:pt x="258" y="2500"/>
                </a:lnTo>
                <a:lnTo>
                  <a:pt x="281" y="2500"/>
                </a:lnTo>
                <a:lnTo>
                  <a:pt x="306" y="2494"/>
                </a:lnTo>
                <a:lnTo>
                  <a:pt x="330" y="2489"/>
                </a:lnTo>
                <a:lnTo>
                  <a:pt x="355" y="2479"/>
                </a:lnTo>
                <a:lnTo>
                  <a:pt x="378" y="2467"/>
                </a:lnTo>
                <a:lnTo>
                  <a:pt x="399" y="2450"/>
                </a:lnTo>
                <a:lnTo>
                  <a:pt x="423" y="2430"/>
                </a:lnTo>
                <a:lnTo>
                  <a:pt x="442" y="2409"/>
                </a:lnTo>
                <a:lnTo>
                  <a:pt x="461" y="2382"/>
                </a:lnTo>
                <a:lnTo>
                  <a:pt x="481" y="2353"/>
                </a:lnTo>
                <a:lnTo>
                  <a:pt x="496" y="2320"/>
                </a:lnTo>
                <a:lnTo>
                  <a:pt x="512" y="2283"/>
                </a:lnTo>
                <a:lnTo>
                  <a:pt x="525" y="2242"/>
                </a:lnTo>
                <a:lnTo>
                  <a:pt x="537" y="2196"/>
                </a:lnTo>
                <a:lnTo>
                  <a:pt x="795" y="991"/>
                </a:lnTo>
                <a:lnTo>
                  <a:pt x="931" y="1647"/>
                </a:lnTo>
                <a:lnTo>
                  <a:pt x="233" y="4729"/>
                </a:lnTo>
                <a:lnTo>
                  <a:pt x="871" y="4729"/>
                </a:lnTo>
                <a:lnTo>
                  <a:pt x="1462" y="2747"/>
                </a:lnTo>
                <a:lnTo>
                  <a:pt x="2069" y="4729"/>
                </a:lnTo>
                <a:lnTo>
                  <a:pt x="2723" y="4729"/>
                </a:lnTo>
                <a:lnTo>
                  <a:pt x="2025" y="1662"/>
                </a:lnTo>
                <a:lnTo>
                  <a:pt x="2116" y="1022"/>
                </a:lnTo>
                <a:lnTo>
                  <a:pt x="2389" y="2196"/>
                </a:lnTo>
                <a:lnTo>
                  <a:pt x="2401" y="2238"/>
                </a:lnTo>
                <a:lnTo>
                  <a:pt x="2412" y="2275"/>
                </a:lnTo>
                <a:lnTo>
                  <a:pt x="2428" y="2310"/>
                </a:lnTo>
                <a:lnTo>
                  <a:pt x="2445" y="2341"/>
                </a:lnTo>
                <a:lnTo>
                  <a:pt x="2463" y="2368"/>
                </a:lnTo>
                <a:lnTo>
                  <a:pt x="2482" y="2394"/>
                </a:lnTo>
                <a:lnTo>
                  <a:pt x="2504" y="2415"/>
                </a:lnTo>
                <a:lnTo>
                  <a:pt x="2525" y="2432"/>
                </a:lnTo>
                <a:lnTo>
                  <a:pt x="2548" y="2448"/>
                </a:lnTo>
                <a:lnTo>
                  <a:pt x="2571" y="2459"/>
                </a:lnTo>
                <a:lnTo>
                  <a:pt x="2595" y="2469"/>
                </a:lnTo>
                <a:lnTo>
                  <a:pt x="2620" y="2475"/>
                </a:lnTo>
                <a:lnTo>
                  <a:pt x="2643" y="2481"/>
                </a:lnTo>
                <a:lnTo>
                  <a:pt x="2668" y="2483"/>
                </a:lnTo>
                <a:lnTo>
                  <a:pt x="2692" y="2481"/>
                </a:lnTo>
                <a:lnTo>
                  <a:pt x="2717" y="2479"/>
                </a:lnTo>
                <a:lnTo>
                  <a:pt x="2740" y="2473"/>
                </a:lnTo>
                <a:lnTo>
                  <a:pt x="2763" y="2467"/>
                </a:lnTo>
                <a:lnTo>
                  <a:pt x="2785" y="2458"/>
                </a:lnTo>
                <a:lnTo>
                  <a:pt x="2806" y="2446"/>
                </a:lnTo>
                <a:lnTo>
                  <a:pt x="2826" y="2434"/>
                </a:lnTo>
                <a:lnTo>
                  <a:pt x="2845" y="2419"/>
                </a:lnTo>
                <a:lnTo>
                  <a:pt x="2862" y="2403"/>
                </a:lnTo>
                <a:lnTo>
                  <a:pt x="2878" y="2384"/>
                </a:lnTo>
                <a:lnTo>
                  <a:pt x="2891" y="2366"/>
                </a:lnTo>
                <a:lnTo>
                  <a:pt x="2903" y="2345"/>
                </a:lnTo>
                <a:lnTo>
                  <a:pt x="2913" y="2322"/>
                </a:lnTo>
                <a:lnTo>
                  <a:pt x="2919" y="2299"/>
                </a:lnTo>
                <a:lnTo>
                  <a:pt x="2924" y="2275"/>
                </a:lnTo>
                <a:lnTo>
                  <a:pt x="2926" y="2250"/>
                </a:lnTo>
                <a:lnTo>
                  <a:pt x="2924" y="2223"/>
                </a:lnTo>
                <a:lnTo>
                  <a:pt x="2921" y="2196"/>
                </a:lnTo>
                <a:lnTo>
                  <a:pt x="2525" y="258"/>
                </a:lnTo>
                <a:lnTo>
                  <a:pt x="2519" y="233"/>
                </a:lnTo>
                <a:lnTo>
                  <a:pt x="2509" y="208"/>
                </a:lnTo>
                <a:lnTo>
                  <a:pt x="2498" y="185"/>
                </a:lnTo>
                <a:lnTo>
                  <a:pt x="2482" y="161"/>
                </a:lnTo>
                <a:lnTo>
                  <a:pt x="2465" y="138"/>
                </a:lnTo>
                <a:lnTo>
                  <a:pt x="2445" y="117"/>
                </a:lnTo>
                <a:lnTo>
                  <a:pt x="2424" y="97"/>
                </a:lnTo>
                <a:lnTo>
                  <a:pt x="2401" y="78"/>
                </a:lnTo>
                <a:lnTo>
                  <a:pt x="2376" y="61"/>
                </a:lnTo>
                <a:lnTo>
                  <a:pt x="2352" y="45"/>
                </a:lnTo>
                <a:lnTo>
                  <a:pt x="2325" y="31"/>
                </a:lnTo>
                <a:lnTo>
                  <a:pt x="2300" y="22"/>
                </a:lnTo>
                <a:lnTo>
                  <a:pt x="2273" y="12"/>
                </a:lnTo>
                <a:lnTo>
                  <a:pt x="2246" y="4"/>
                </a:lnTo>
                <a:lnTo>
                  <a:pt x="2218" y="0"/>
                </a:lnTo>
                <a:lnTo>
                  <a:pt x="21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b="1">
              <a:solidFill>
                <a:srgbClr val="FFFFFF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700424" y="3720468"/>
            <a:ext cx="1545231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«Раздраженный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мочевой пузырь»</a:t>
            </a:r>
            <a:endParaRPr lang="de-DE" alt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984446" y="2706687"/>
            <a:ext cx="6445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smtClean="0">
              <a:solidFill>
                <a:srgbClr val="FFFFFF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204859" y="2568187"/>
            <a:ext cx="2270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err="1" smtClean="0">
                <a:solidFill>
                  <a:srgbClr val="000000"/>
                </a:solidFill>
              </a:rPr>
              <a:t>Фибромиалгия</a:t>
            </a:r>
            <a:endParaRPr lang="de-DE" alt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flipH="1">
            <a:off x="7554187" y="1731805"/>
            <a:ext cx="712949" cy="31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smtClean="0">
              <a:solidFill>
                <a:srgbClr val="FFFF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8267136" y="1547857"/>
            <a:ext cx="90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Головная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 боль</a:t>
            </a:r>
            <a:endParaRPr lang="de-DE" alt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6245655" y="3951300"/>
            <a:ext cx="104149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smtClean="0">
              <a:solidFill>
                <a:srgbClr val="FFFFFF"/>
              </a:solidFill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736860" y="4079435"/>
            <a:ext cx="14371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err="1" smtClean="0">
                <a:solidFill>
                  <a:srgbClr val="000000"/>
                </a:solidFill>
              </a:rPr>
              <a:t>Диспареуния</a:t>
            </a:r>
            <a:endParaRPr lang="de-DE" alt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7312799" y="4187282"/>
            <a:ext cx="597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smtClean="0">
              <a:solidFill>
                <a:srgbClr val="FFFFFF"/>
              </a:solidFill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 flipV="1">
            <a:off x="7506857" y="2813048"/>
            <a:ext cx="5935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smtClean="0">
              <a:solidFill>
                <a:srgbClr val="FFFF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8008027" y="2682243"/>
            <a:ext cx="1208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0000"/>
                </a:solidFill>
              </a:rPr>
              <a:t>Сердцебиение</a:t>
            </a:r>
            <a:endParaRPr lang="de-DE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 flipV="1">
            <a:off x="6319723" y="2128837"/>
            <a:ext cx="71564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smtClean="0">
              <a:solidFill>
                <a:srgbClr val="FFFFFF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4427984" y="2008804"/>
            <a:ext cx="2438400" cy="24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Изменения вкуса</a:t>
            </a:r>
            <a:endParaRPr lang="de-DE" alt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V="1">
            <a:off x="5984445" y="3271837"/>
            <a:ext cx="1050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smtClean="0">
              <a:solidFill>
                <a:srgbClr val="FFFFFF"/>
              </a:solidFill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4736543" y="3065835"/>
            <a:ext cx="1365250" cy="3877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Раннее насыщение</a:t>
            </a:r>
            <a:endParaRPr lang="de-DE" alt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 flipH="1" flipV="1">
            <a:off x="7035371" y="3576637"/>
            <a:ext cx="123176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smtClean="0">
              <a:solidFill>
                <a:srgbClr val="FFFFFF"/>
              </a:solidFill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8224005" y="3438137"/>
            <a:ext cx="919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</a:rPr>
              <a:t>Слабость</a:t>
            </a:r>
            <a:endParaRPr lang="de-DE" alt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7907634" y="5296842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4299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uhoax\Desktop\7_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49" y="3125568"/>
            <a:ext cx="2548594" cy="19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ьная выноска 14"/>
          <p:cNvSpPr/>
          <p:nvPr/>
        </p:nvSpPr>
        <p:spPr>
          <a:xfrm>
            <a:off x="2339752" y="2710554"/>
            <a:ext cx="2376264" cy="847451"/>
          </a:xfrm>
          <a:prstGeom prst="wedgeEllipseCallout">
            <a:avLst>
              <a:gd name="adj1" fmla="val 46205"/>
              <a:gd name="adj2" fmla="val 3986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Познакомлюсь с девушкой с СРК-Д</a:t>
            </a:r>
            <a:r>
              <a:rPr lang="ru-RU" sz="1400" b="1" baseline="30000" dirty="0" smtClean="0">
                <a:solidFill>
                  <a:prstClr val="black"/>
                </a:solidFill>
              </a:rPr>
              <a:t>2</a:t>
            </a:r>
            <a:endParaRPr lang="ru-RU" sz="1400" b="1" baseline="30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37" y="6513854"/>
            <a:ext cx="9073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Lacy BE, Mearin F, Chang L, </a:t>
            </a:r>
            <a:r>
              <a:rPr lang="en-US" sz="1000" dirty="0" err="1">
                <a:solidFill>
                  <a:prstClr val="black"/>
                </a:solidFill>
              </a:rPr>
              <a:t>Chey</a:t>
            </a:r>
            <a:r>
              <a:rPr lang="en-US" sz="1000" dirty="0">
                <a:solidFill>
                  <a:prstClr val="black"/>
                </a:solidFill>
              </a:rPr>
              <a:t> WD, </a:t>
            </a:r>
            <a:r>
              <a:rPr lang="en-US" sz="1000" dirty="0" err="1">
                <a:solidFill>
                  <a:prstClr val="black"/>
                </a:solidFill>
              </a:rPr>
              <a:t>Lembo</a:t>
            </a:r>
            <a:r>
              <a:rPr lang="en-US" sz="1000" dirty="0">
                <a:solidFill>
                  <a:prstClr val="black"/>
                </a:solidFill>
              </a:rPr>
              <a:t> AJ, </a:t>
            </a:r>
            <a:r>
              <a:rPr lang="en-US" sz="1000" dirty="0" err="1">
                <a:solidFill>
                  <a:prstClr val="black"/>
                </a:solidFill>
              </a:rPr>
              <a:t>Simren</a:t>
            </a:r>
            <a:r>
              <a:rPr lang="en-US" sz="1000" dirty="0">
                <a:solidFill>
                  <a:prstClr val="black"/>
                </a:solidFill>
              </a:rPr>
              <a:t> M, Spiller R. Bowel Disorders. </a:t>
            </a:r>
            <a:r>
              <a:rPr lang="en-US" sz="1000" dirty="0" smtClean="0">
                <a:solidFill>
                  <a:prstClr val="black"/>
                </a:solidFill>
              </a:rPr>
              <a:t>Gastroenterology</a:t>
            </a:r>
            <a:r>
              <a:rPr lang="ru-RU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2016;150:1393–1407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Сайт СРК Форум. </a:t>
            </a:r>
            <a:r>
              <a:rPr lang="en-US" sz="10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10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000" dirty="0" smtClean="0">
                <a:solidFill>
                  <a:prstClr val="black"/>
                </a:solidFill>
                <a:hlinkClick r:id="rId3"/>
              </a:rPr>
              <a:t>forum.srk.su/index.php?PHPSESSID=pl63s0uhscuject0lba1ljdtl2&amp;board=19.0</a:t>
            </a:r>
            <a:r>
              <a:rPr lang="ru-RU" sz="1000" dirty="0" smtClean="0">
                <a:solidFill>
                  <a:prstClr val="black"/>
                </a:solidFill>
              </a:rPr>
              <a:t> Дата входа 10.03.2017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5" name="Picture 8" descr="C:\Users\abuhoax\Desktop\dep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1841"/>
            <a:ext cx="2607543" cy="16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ьная выноска 9"/>
          <p:cNvSpPr/>
          <p:nvPr/>
        </p:nvSpPr>
        <p:spPr>
          <a:xfrm>
            <a:off x="4245721" y="1390405"/>
            <a:ext cx="3369928" cy="1436976"/>
          </a:xfrm>
          <a:prstGeom prst="wedgeEllipseCallout">
            <a:avLst>
              <a:gd name="adj1" fmla="val 40714"/>
              <a:gd name="adj2" fmla="val 4537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Из-за СРК </a:t>
            </a:r>
            <a:r>
              <a:rPr lang="ru-RU" sz="1400" b="1" dirty="0" smtClean="0">
                <a:solidFill>
                  <a:prstClr val="black"/>
                </a:solidFill>
              </a:rPr>
              <a:t>мне  </a:t>
            </a:r>
            <a:r>
              <a:rPr lang="ru-RU" sz="1400" b="1" dirty="0">
                <a:solidFill>
                  <a:prstClr val="black"/>
                </a:solidFill>
              </a:rPr>
              <a:t>пришлось перейти на работу на дому, потому что я боюсь пробок и общественного </a:t>
            </a:r>
            <a:r>
              <a:rPr lang="ru-RU" sz="1400" b="1" dirty="0" smtClean="0">
                <a:solidFill>
                  <a:prstClr val="black"/>
                </a:solidFill>
              </a:rPr>
              <a:t>транспорта</a:t>
            </a:r>
            <a:r>
              <a:rPr lang="ru-RU" sz="1400" b="1" baseline="30000" dirty="0" smtClean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7" y="4132604"/>
            <a:ext cx="2143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buhoax\Desktop\summerDepression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50" y="4581128"/>
            <a:ext cx="2956218" cy="19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ьная выноска 12"/>
          <p:cNvSpPr/>
          <p:nvPr/>
        </p:nvSpPr>
        <p:spPr>
          <a:xfrm>
            <a:off x="4830225" y="5072475"/>
            <a:ext cx="2540320" cy="1116704"/>
          </a:xfrm>
          <a:prstGeom prst="wedgeEllipseCallout">
            <a:avLst>
              <a:gd name="adj1" fmla="val 53330"/>
              <a:gd name="adj2" fmla="val -5011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Я не могу так больше жить! Помогите</a:t>
            </a:r>
            <a:r>
              <a:rPr lang="ru-RU" sz="1400" b="1" baseline="30000" dirty="0" smtClean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!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0" y="1123947"/>
            <a:ext cx="1933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ьная выноска 10"/>
          <p:cNvSpPr/>
          <p:nvPr/>
        </p:nvSpPr>
        <p:spPr>
          <a:xfrm>
            <a:off x="1956478" y="1390405"/>
            <a:ext cx="1908212" cy="1008112"/>
          </a:xfrm>
          <a:prstGeom prst="wedgeEllipseCallout">
            <a:avLst>
              <a:gd name="adj1" fmla="val -37837"/>
              <a:gd name="adj2" fmla="val 6688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Из-за СРК я никому не нужна</a:t>
            </a:r>
            <a:r>
              <a:rPr lang="ru-RU" sz="1400" b="1" baseline="30000" dirty="0" smtClean="0">
                <a:solidFill>
                  <a:prstClr val="black"/>
                </a:solidFill>
              </a:rPr>
              <a:t>2</a:t>
            </a:r>
            <a:endParaRPr lang="ru-RU" sz="1400" b="1" baseline="30000" dirty="0">
              <a:solidFill>
                <a:prstClr val="black"/>
              </a:solidFill>
            </a:endParaRPr>
          </a:p>
        </p:txBody>
      </p:sp>
      <p:sp>
        <p:nvSpPr>
          <p:cNvPr id="23" name="Овальная выноска 11"/>
          <p:cNvSpPr/>
          <p:nvPr/>
        </p:nvSpPr>
        <p:spPr>
          <a:xfrm>
            <a:off x="33153" y="3416650"/>
            <a:ext cx="2231848" cy="1037063"/>
          </a:xfrm>
          <a:prstGeom prst="wedgeEllipseCallout">
            <a:avLst>
              <a:gd name="adj1" fmla="val 32076"/>
              <a:gd name="adj2" fmla="val 5922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Все мои мысли сосредоточены на боли и стуле</a:t>
            </a:r>
            <a:r>
              <a:rPr lang="ru-RU" sz="1400" b="1" baseline="30000" dirty="0">
                <a:solidFill>
                  <a:prstClr val="black"/>
                </a:solidFill>
              </a:rPr>
              <a:t>2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37" y="404663"/>
            <a:ext cx="90215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Симптомы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часто приводят к социальной дезадаптации, снижается работоспособность, развивается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депрессия</a:t>
            </a:r>
            <a:r>
              <a:rPr lang="ru-RU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16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74" y="-15957"/>
            <a:ext cx="300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Кроме того …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8008330" y="996988"/>
            <a:ext cx="2002471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72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8" y="-1"/>
            <a:ext cx="341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Миф №</a:t>
            </a:r>
            <a:r>
              <a:rPr lang="ru-RU" sz="3200" b="1" dirty="0">
                <a:solidFill>
                  <a:srgbClr val="C00000"/>
                </a:solidFill>
              </a:rPr>
              <a:t>3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9748" y="1270893"/>
            <a:ext cx="47742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Причины СРК:</a:t>
            </a:r>
          </a:p>
          <a:p>
            <a:endParaRPr lang="ru-RU" alt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/>
              <a:t>Генетическая  предрасположенность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/>
              <a:t>Психосоциальные факторы, стресс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/>
              <a:t>Пищевая непереносимость</a:t>
            </a:r>
            <a:endParaRPr lang="ru-RU" alt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/>
              <a:t>Воспаление и инфекции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ЖКТ</a:t>
            </a:r>
          </a:p>
          <a:p>
            <a:endParaRPr lang="ru-RU" altLang="ru-RU" sz="2400" dirty="0" smtClean="0"/>
          </a:p>
          <a:p>
            <a:pPr>
              <a:buFontTx/>
              <a:buChar char="•"/>
            </a:pPr>
            <a:endParaRPr lang="ru-RU" altLang="ru-RU" sz="2400" dirty="0" smtClean="0"/>
          </a:p>
          <a:p>
            <a:pPr>
              <a:buFontTx/>
              <a:buChar char="•"/>
            </a:pPr>
            <a:endParaRPr lang="ru-RU" alt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-509" y="6457890"/>
            <a:ext cx="856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Singh </a:t>
            </a:r>
            <a:r>
              <a:rPr lang="en-US" sz="1000" dirty="0"/>
              <a:t>R.K. Irritable bowel syndrome: Challenges ahead. CURRENT SCIENCE, </a:t>
            </a:r>
            <a:r>
              <a:rPr lang="en-US" sz="1000" dirty="0" smtClean="0"/>
              <a:t>2003;84(12</a:t>
            </a:r>
            <a:r>
              <a:rPr lang="en-US" sz="1000" dirty="0"/>
              <a:t>):</a:t>
            </a:r>
            <a:r>
              <a:rPr lang="en-US" sz="1000" dirty="0" smtClean="0"/>
              <a:t>1525-1533</a:t>
            </a:r>
            <a:endParaRPr lang="ru-RU" sz="1000" dirty="0" smtClean="0"/>
          </a:p>
          <a:p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938" y="1270893"/>
            <a:ext cx="427802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«Причиной СРК </a:t>
            </a:r>
            <a:r>
              <a:rPr lang="ru-RU" dirty="0" smtClean="0"/>
              <a:t>является только неправильное </a:t>
            </a:r>
            <a:r>
              <a:rPr lang="ru-RU" dirty="0"/>
              <a:t>питание»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7686" y="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Реальность </a:t>
            </a:r>
          </a:p>
        </p:txBody>
      </p:sp>
      <p:pic>
        <p:nvPicPr>
          <p:cNvPr id="10242" name="Picture 2" descr="C:\Users\abuhoax\Desktop\makanan-tinggi-lemak-gula-dan-kalori-ilustrasi-_130710161055-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2604"/>
            <a:ext cx="2613128" cy="175048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buhoax\Desktop\rastvorimuu_coff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49" y="3933056"/>
            <a:ext cx="2613128" cy="173098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956034" y="3680911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7010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823" y="731412"/>
            <a:ext cx="446692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«Пациенты </a:t>
            </a:r>
            <a:r>
              <a:rPr lang="ru-RU" dirty="0"/>
              <a:t>с СРК </a:t>
            </a:r>
            <a:r>
              <a:rPr lang="ru-RU" dirty="0" smtClean="0"/>
              <a:t>– постоянные </a:t>
            </a:r>
            <a:r>
              <a:rPr lang="ru-RU" dirty="0"/>
              <a:t>клиенты </a:t>
            </a:r>
            <a:r>
              <a:rPr lang="ru-RU" dirty="0" smtClean="0"/>
              <a:t>гастроэнтеролога»</a:t>
            </a:r>
            <a:endParaRPr lang="ru-RU" dirty="0"/>
          </a:p>
        </p:txBody>
      </p:sp>
      <p:sp>
        <p:nvSpPr>
          <p:cNvPr id="7" name="Left Brace 9"/>
          <p:cNvSpPr/>
          <p:nvPr/>
        </p:nvSpPr>
        <p:spPr>
          <a:xfrm>
            <a:off x="5470008" y="2665100"/>
            <a:ext cx="496887" cy="2760161"/>
          </a:xfrm>
          <a:prstGeom prst="leftBrace">
            <a:avLst>
              <a:gd name="adj1" fmla="val 71552"/>
              <a:gd name="adj2" fmla="val 48824"/>
            </a:avLst>
          </a:prstGeom>
          <a:noFill/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/>
          </a:p>
        </p:txBody>
      </p:sp>
      <p:sp>
        <p:nvSpPr>
          <p:cNvPr id="8" name="Left Brace 10"/>
          <p:cNvSpPr/>
          <p:nvPr/>
        </p:nvSpPr>
        <p:spPr>
          <a:xfrm>
            <a:off x="5516045" y="1242700"/>
            <a:ext cx="496888" cy="1409700"/>
          </a:xfrm>
          <a:prstGeom prst="leftBrace">
            <a:avLst>
              <a:gd name="adj1" fmla="val 69237"/>
              <a:gd name="adj2" fmla="val 48824"/>
            </a:avLst>
          </a:prstGeom>
          <a:noFill/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/>
          </a:p>
        </p:txBody>
      </p:sp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3729692" y="3533831"/>
            <a:ext cx="174031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+mn-lt"/>
              </a:rPr>
              <a:t>Не обращаются </a:t>
            </a:r>
            <a:endParaRPr lang="ru-RU" altLang="ru-RU" sz="1400" b="1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+mn-lt"/>
              </a:rPr>
              <a:t>за </a:t>
            </a:r>
            <a:r>
              <a:rPr lang="ru-RU" altLang="ru-RU" sz="1400" b="1" dirty="0">
                <a:solidFill>
                  <a:srgbClr val="FF0000"/>
                </a:solidFill>
                <a:latin typeface="+mn-lt"/>
              </a:rPr>
              <a:t>медицинской </a:t>
            </a:r>
            <a:endParaRPr lang="ru-RU" altLang="ru-RU" sz="1400" b="1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+mn-lt"/>
              </a:rPr>
              <a:t>помощью</a:t>
            </a:r>
            <a:endParaRPr lang="ru-RU" altLang="ru-RU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3848171" y="1474616"/>
            <a:ext cx="17513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400" b="1" dirty="0">
                <a:latin typeface="+mn-lt"/>
              </a:rPr>
              <a:t>Обращаются за </a:t>
            </a:r>
            <a:endParaRPr lang="ru-RU" altLang="ru-RU" sz="1400" b="1" dirty="0" smtClean="0">
              <a:latin typeface="+mn-lt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400" b="1" dirty="0" smtClean="0">
                <a:latin typeface="+mn-lt"/>
              </a:rPr>
              <a:t>медицинской 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400" b="1" dirty="0" smtClean="0">
                <a:latin typeface="+mn-lt"/>
              </a:rPr>
              <a:t>помощью</a:t>
            </a:r>
            <a:endParaRPr lang="ru-RU" altLang="ru-RU" sz="1400" b="1" dirty="0">
              <a:latin typeface="+mn-lt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4102347" y="5549950"/>
            <a:ext cx="49794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200" dirty="0">
                <a:latin typeface="+mn-lt"/>
                <a:ea typeface="Arial Unicode MS" pitchFamily="34" charset="-128"/>
                <a:cs typeface="Arial Unicode MS" pitchFamily="34" charset="-128"/>
              </a:rPr>
              <a:t>33-90% пациентов с СРК не обращаются за медицинской помощью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200" dirty="0">
                <a:latin typeface="+mn-lt"/>
                <a:ea typeface="Arial Unicode MS" pitchFamily="34" charset="-128"/>
                <a:cs typeface="Arial Unicode MS" pitchFamily="34" charset="-128"/>
              </a:rPr>
              <a:t>Пациенты с СРК - 1/3 всех пациентов у врачей общей практики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30% пациентов </a:t>
            </a:r>
            <a:r>
              <a:rPr lang="ru-RU" altLang="ru-RU" sz="1200" dirty="0">
                <a:latin typeface="+mn-lt"/>
                <a:ea typeface="Arial Unicode MS" pitchFamily="34" charset="-128"/>
                <a:cs typeface="Arial Unicode MS" pitchFamily="34" charset="-128"/>
              </a:rPr>
              <a:t>с симптомами СРК направляются к гастроэнтерологу</a:t>
            </a:r>
            <a:endParaRPr lang="ru-RU" altLang="ru-RU" sz="1200" dirty="0">
              <a:latin typeface="+mn-lt"/>
            </a:endParaRP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4917914" y="738755"/>
            <a:ext cx="3774955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altLang="ru-RU" dirty="0"/>
              <a:t>«Феномен айсберга» СРК </a:t>
            </a:r>
          </a:p>
        </p:txBody>
      </p:sp>
      <p:sp>
        <p:nvSpPr>
          <p:cNvPr id="18" name="Oval 1"/>
          <p:cNvSpPr/>
          <p:nvPr/>
        </p:nvSpPr>
        <p:spPr>
          <a:xfrm>
            <a:off x="3687141" y="3348927"/>
            <a:ext cx="1740316" cy="1218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46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>
                <a:solidFill>
                  <a:srgbClr val="000000"/>
                </a:solidFill>
                <a:cs typeface="Arial" pitchFamily="34" charset="0"/>
                <a:hlinkClick r:id="rId2"/>
              </a:rPr>
              <a:t>http://www.aboutibs.org/</a:t>
            </a:r>
            <a:r>
              <a:rPr lang="ru-RU" altLang="ru-RU" sz="1000" dirty="0">
                <a:solidFill>
                  <a:srgbClr val="000000"/>
                </a:solidFill>
                <a:cs typeface="Arial" pitchFamily="34" charset="0"/>
                <a:hlinkClick r:id="rId2"/>
              </a:rPr>
              <a:t>Ас</a:t>
            </a:r>
            <a:r>
              <a:rPr lang="en-US" altLang="ru-RU" sz="1000" dirty="0" err="1">
                <a:solidFill>
                  <a:srgbClr val="000000"/>
                </a:solidFill>
                <a:cs typeface="Arial" pitchFamily="34" charset="0"/>
                <a:hlinkClick r:id="rId2"/>
              </a:rPr>
              <a:t>cessed</a:t>
            </a:r>
            <a:r>
              <a:rPr lang="en-US" altLang="ru-RU" sz="1000" dirty="0">
                <a:solidFill>
                  <a:srgbClr val="000000"/>
                </a:solidFill>
                <a:cs typeface="Arial" pitchFamily="34" charset="0"/>
                <a:hlinkClick r:id="rId2"/>
              </a:rPr>
              <a:t> 18.12.2014</a:t>
            </a:r>
            <a:endParaRPr lang="ru-RU" altLang="ru-RU" sz="1000" dirty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 err="1">
                <a:solidFill>
                  <a:srgbClr val="000000"/>
                </a:solidFill>
                <a:cs typeface="Arial" pitchFamily="34" charset="0"/>
              </a:rPr>
              <a:t>Sperber</a:t>
            </a:r>
            <a:r>
              <a:rPr lang="en-US" altLang="ru-RU" sz="1000" dirty="0">
                <a:solidFill>
                  <a:srgbClr val="000000"/>
                </a:solidFill>
                <a:cs typeface="Arial" pitchFamily="34" charset="0"/>
              </a:rPr>
              <a:t> A</a:t>
            </a:r>
            <a:r>
              <a:rPr lang="ru-RU" altLang="ru-RU" sz="1000" dirty="0">
                <a:solidFill>
                  <a:srgbClr val="000000"/>
                </a:solidFill>
                <a:cs typeface="Arial" pitchFamily="34" charset="0"/>
              </a:rPr>
              <a:t>.</a:t>
            </a:r>
            <a:r>
              <a:rPr lang="en-US" altLang="ru-RU" sz="1000" dirty="0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ru-RU" altLang="ru-RU" sz="1000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altLang="ru-RU" sz="1000" dirty="0">
                <a:solidFill>
                  <a:srgbClr val="000000"/>
                </a:solidFill>
                <a:cs typeface="Arial" pitchFamily="34" charset="0"/>
              </a:rPr>
              <a:t>et al. The global perspective on irritable bowel syndrome: a Rome Foundation-World Gastroenterology Organization symposium //</a:t>
            </a:r>
            <a:r>
              <a:rPr lang="ru-RU" altLang="ru-RU" sz="1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ru-RU" sz="1000" dirty="0">
                <a:solidFill>
                  <a:srgbClr val="000000"/>
                </a:solidFill>
                <a:cs typeface="Arial" pitchFamily="34" charset="0"/>
              </a:rPr>
              <a:t>Am J Gastroenterol. 2012; 107(11): 1602-1609.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>
                <a:solidFill>
                  <a:srgbClr val="000000"/>
                </a:solidFill>
                <a:cs typeface="Arial" pitchFamily="34" charset="0"/>
              </a:rPr>
              <a:t>Spiller R. et al. Guidelines on the irritable bowel syndrome: mechanisms and practical management. Gut 2007. 56;1770-1798.</a:t>
            </a:r>
            <a:endParaRPr lang="ru-RU" altLang="ru-RU" sz="10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62892" y="1197749"/>
            <a:ext cx="2918893" cy="4227512"/>
            <a:chOff x="3995936" y="1628800"/>
            <a:chExt cx="2376264" cy="266429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95936" y="1628800"/>
              <a:ext cx="2376264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95936" y="2543200"/>
              <a:ext cx="2376264" cy="17498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7295388" y="4823766"/>
            <a:ext cx="841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70%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7397178" y="1654269"/>
            <a:ext cx="6383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3563" y="0"/>
            <a:ext cx="4297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Миф №4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0340" y="15481"/>
            <a:ext cx="468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Реальность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99042" y="1219882"/>
            <a:ext cx="29058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Среднетяжелая </a:t>
            </a:r>
            <a:r>
              <a:rPr lang="ru-RU" altLang="ru-RU" sz="1200" dirty="0" smtClean="0"/>
              <a:t>и тяжелая </a:t>
            </a:r>
            <a:r>
              <a:rPr lang="ru-RU" altLang="ru-RU" sz="1200" dirty="0"/>
              <a:t>степень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6965222" y="4429388"/>
            <a:ext cx="1279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Легкая степень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8" y="1920892"/>
            <a:ext cx="3534708" cy="210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abuhoax\Desktop\СРК-презентация-картинки\paraziti_v_kishechnike_foto_cheloveka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2" b="95182" l="9961" r="89893">
                        <a14:backgroundMark x1="24121" y1="5273" x2="44824" y2="16536"/>
                        <a14:backgroundMark x1="44824" y1="16536" x2="66895" y2="0"/>
                        <a14:backgroundMark x1="68799" y1="1823" x2="78613" y2="11523"/>
                        <a14:backgroundMark x1="78613" y1="11523" x2="71875" y2="38151"/>
                        <a14:backgroundMark x1="71875" y1="38151" x2="73779" y2="51497"/>
                        <a14:backgroundMark x1="73779" y1="51497" x2="79297" y2="65299"/>
                        <a14:backgroundMark x1="79297" y1="65299" x2="72949" y2="81120"/>
                        <a14:backgroundMark x1="72949" y1="81120" x2="56885" y2="82292"/>
                        <a14:backgroundMark x1="56543" y1="81836" x2="52734" y2="94271"/>
                        <a14:backgroundMark x1="52930" y1="93815" x2="44141" y2="97266"/>
                        <a14:backgroundMark x1="44824" y1="97266" x2="37744" y2="72852"/>
                        <a14:backgroundMark x1="37744" y1="72852" x2="28613" y2="65951"/>
                        <a14:backgroundMark x1="28613" y1="65951" x2="29297" y2="73763"/>
                        <a14:backgroundMark x1="29297" y1="73763" x2="29297" y2="73763"/>
                        <a14:backgroundMark x1="29297" y1="73763" x2="17090" y2="51953"/>
                        <a14:backgroundMark x1="17090" y1="51953" x2="21045" y2="32422"/>
                        <a14:backgroundMark x1="21045" y1="32422" x2="17920" y2="11263"/>
                        <a14:backgroundMark x1="17920" y1="11263" x2="24658" y2="5729"/>
                        <a14:backgroundMark x1="30713" y1="64844" x2="30713" y2="64844"/>
                        <a14:backgroundMark x1="30322" y1="64844" x2="30322" y2="64844"/>
                        <a14:backgroundMark x1="30859" y1="64128" x2="35352" y2="56315"/>
                        <a14:backgroundMark x1="35352" y1="55859" x2="31396" y2="29883"/>
                        <a14:backgroundMark x1="31396" y1="29883" x2="46729" y2="34961"/>
                        <a14:backgroundMark x1="46729" y1="34701" x2="58789" y2="29883"/>
                        <a14:backgroundMark x1="58789" y1="29883" x2="58789" y2="44596"/>
                        <a14:backgroundMark x1="61035" y1="42773" x2="63281" y2="56315"/>
                        <a14:backgroundMark x1="63623" y1="56771" x2="66748" y2="65039"/>
                        <a14:backgroundMark x1="65869" y1="65039" x2="57910" y2="63477"/>
                        <a14:backgroundMark x1="57910" y1="63477" x2="46729" y2="56576"/>
                        <a14:backgroundMark x1="46729" y1="56576" x2="37598" y2="65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02" y="1920892"/>
            <a:ext cx="3242155" cy="24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77443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7984977" y="943452"/>
            <a:ext cx="2089033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RUDUS170976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5833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">
  <a:themeElements>
    <a:clrScheme name="">
      <a:dk1>
        <a:srgbClr val="777777"/>
      </a:dk1>
      <a:lt1>
        <a:srgbClr val="FFFFFF"/>
      </a:lt1>
      <a:dk2>
        <a:srgbClr val="777777"/>
      </a:dk2>
      <a:lt2>
        <a:srgbClr val="0A8B90"/>
      </a:lt2>
      <a:accent1>
        <a:srgbClr val="07ADB0"/>
      </a:accent1>
      <a:accent2>
        <a:srgbClr val="04C6C0"/>
      </a:accent2>
      <a:accent3>
        <a:srgbClr val="FFFFFF"/>
      </a:accent3>
      <a:accent4>
        <a:srgbClr val="656565"/>
      </a:accent4>
      <a:accent5>
        <a:srgbClr val="AAD3D4"/>
      </a:accent5>
      <a:accent6>
        <a:srgbClr val="03B3AE"/>
      </a:accent6>
      <a:hlink>
        <a:srgbClr val="10D8CE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6673</TotalTime>
  <Words>4595</Words>
  <Application>Microsoft Office PowerPoint</Application>
  <PresentationFormat>Экран (4:3)</PresentationFormat>
  <Paragraphs>568</Paragraphs>
  <Slides>43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Тема Office</vt:lpstr>
      <vt:lpstr>powerpoint-template</vt:lpstr>
      <vt:lpstr>Диаграмма Microsoft Excel</vt:lpstr>
      <vt:lpstr> Синдром раздраженного кишечника  Л.П.Фаизова профессор БГМУ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Моторная функция кишечника</vt:lpstr>
      <vt:lpstr>Механизмы регуляции моторики кишечника</vt:lpstr>
      <vt:lpstr>Висцеральная гиперчувствительность </vt:lpstr>
      <vt:lpstr>Презентация PowerPoint</vt:lpstr>
      <vt:lpstr>Мигрирующий моторный комплекс (ММК) — циклическая, стереотипно повторяющаяся сократительная активность желудка и кишечника в межпищеварительный период </vt:lpstr>
      <vt:lpstr>Презентация PowerPoint</vt:lpstr>
      <vt:lpstr>«Эволюция» Римских критериев за 10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Медикаментозная терапия основных симптомов СРК (Рим IV -2016)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Boisson J, Coudert Ph, Dupuis J, et al. Tolerance de la mebeverine a long terme. Act Ther 1987;16(4):289-92 </vt:lpstr>
      <vt:lpstr>Влияние мебеверина на моторику кишечника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КОЛОФОРТ антитела к мозгоспецифическому белку  S-100 и ФНО-альфа</vt:lpstr>
      <vt:lpstr>Врач должен знать!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Abukhova, Asiyat</dc:creator>
  <cp:lastModifiedBy>Олег</cp:lastModifiedBy>
  <cp:revision>151</cp:revision>
  <dcterms:created xsi:type="dcterms:W3CDTF">2017-02-02T08:49:18Z</dcterms:created>
  <dcterms:modified xsi:type="dcterms:W3CDTF">2018-09-25T20:46:47Z</dcterms:modified>
</cp:coreProperties>
</file>