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charts/chart1.xml" ContentType="application/vnd.openxmlformats-officedocument.drawingml.chart+xml"/>
  <Override PartName="/ppt/notesSlides/notesSlide33.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86"/>
  </p:notesMasterIdLst>
  <p:handoutMasterIdLst>
    <p:handoutMasterId r:id="rId87"/>
  </p:handoutMasterIdLst>
  <p:sldIdLst>
    <p:sldId id="326" r:id="rId6"/>
    <p:sldId id="355" r:id="rId7"/>
    <p:sldId id="328" r:id="rId8"/>
    <p:sldId id="265" r:id="rId9"/>
    <p:sldId id="358" r:id="rId10"/>
    <p:sldId id="266" r:id="rId11"/>
    <p:sldId id="267" r:id="rId12"/>
    <p:sldId id="268" r:id="rId13"/>
    <p:sldId id="269" r:id="rId14"/>
    <p:sldId id="270" r:id="rId15"/>
    <p:sldId id="271" r:id="rId16"/>
    <p:sldId id="273" r:id="rId17"/>
    <p:sldId id="274" r:id="rId18"/>
    <p:sldId id="275" r:id="rId19"/>
    <p:sldId id="276" r:id="rId20"/>
    <p:sldId id="359" r:id="rId21"/>
    <p:sldId id="278" r:id="rId22"/>
    <p:sldId id="324" r:id="rId23"/>
    <p:sldId id="302" r:id="rId24"/>
    <p:sldId id="303" r:id="rId25"/>
    <p:sldId id="263" r:id="rId26"/>
    <p:sldId id="360" r:id="rId27"/>
    <p:sldId id="279" r:id="rId28"/>
    <p:sldId id="282" r:id="rId29"/>
    <p:sldId id="283" r:id="rId30"/>
    <p:sldId id="284" r:id="rId31"/>
    <p:sldId id="300" r:id="rId32"/>
    <p:sldId id="301" r:id="rId33"/>
    <p:sldId id="285" r:id="rId34"/>
    <p:sldId id="361" r:id="rId35"/>
    <p:sldId id="325" r:id="rId36"/>
    <p:sldId id="287" r:id="rId37"/>
    <p:sldId id="289" r:id="rId38"/>
    <p:sldId id="290" r:id="rId39"/>
    <p:sldId id="291" r:id="rId40"/>
    <p:sldId id="364" r:id="rId41"/>
    <p:sldId id="354" r:id="rId42"/>
    <p:sldId id="353" r:id="rId43"/>
    <p:sldId id="294" r:id="rId44"/>
    <p:sldId id="356" r:id="rId45"/>
    <p:sldId id="296" r:id="rId46"/>
    <p:sldId id="298" r:id="rId47"/>
    <p:sldId id="362" r:id="rId48"/>
    <p:sldId id="299" r:id="rId49"/>
    <p:sldId id="331" r:id="rId50"/>
    <p:sldId id="332" r:id="rId51"/>
    <p:sldId id="333" r:id="rId52"/>
    <p:sldId id="334" r:id="rId53"/>
    <p:sldId id="335" r:id="rId54"/>
    <p:sldId id="336" r:id="rId55"/>
    <p:sldId id="337" r:id="rId56"/>
    <p:sldId id="338" r:id="rId57"/>
    <p:sldId id="339" r:id="rId58"/>
    <p:sldId id="340" r:id="rId59"/>
    <p:sldId id="341" r:id="rId60"/>
    <p:sldId id="346" r:id="rId61"/>
    <p:sldId id="342" r:id="rId62"/>
    <p:sldId id="343" r:id="rId63"/>
    <p:sldId id="344"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8" r:id="rId77"/>
    <p:sldId id="319" r:id="rId78"/>
    <p:sldId id="321" r:id="rId79"/>
    <p:sldId id="347" r:id="rId80"/>
    <p:sldId id="351" r:id="rId81"/>
    <p:sldId id="322" r:id="rId82"/>
    <p:sldId id="348" r:id="rId83"/>
    <p:sldId id="349" r:id="rId84"/>
    <p:sldId id="350" r:id="rId85"/>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35"/>
    <a:srgbClr val="DFFBD5"/>
    <a:srgbClr val="3AC6AB"/>
    <a:srgbClr val="37E9A1"/>
    <a:srgbClr val="60C092"/>
    <a:srgbClr val="00FF00"/>
    <a:srgbClr val="B2E0CA"/>
    <a:srgbClr val="89B8E3"/>
    <a:srgbClr val="00602B"/>
    <a:srgbClr val="59A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67" autoAdjust="0"/>
    <p:restoredTop sz="94660"/>
  </p:normalViewPr>
  <p:slideViewPr>
    <p:cSldViewPr>
      <p:cViewPr>
        <p:scale>
          <a:sx n="110" d="100"/>
          <a:sy n="110" d="100"/>
        </p:scale>
        <p:origin x="-1794" y="-1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ru-RU" baseline="0" dirty="0" smtClean="0"/>
              <a:t>Уменьшение симптомов СРК</a:t>
            </a:r>
            <a:endParaRPr lang="en-US" dirty="0"/>
          </a:p>
        </c:rich>
      </c:tx>
      <c:layout/>
      <c:overlay val="0"/>
    </c:title>
    <c:autoTitleDeleted val="0"/>
    <c:plotArea>
      <c:layout/>
      <c:barChart>
        <c:barDir val="col"/>
        <c:grouping val="clustered"/>
        <c:varyColors val="0"/>
        <c:ser>
          <c:idx val="0"/>
          <c:order val="0"/>
          <c:tx>
            <c:strRef>
              <c:f>Sheet1!$B$1</c:f>
              <c:strCache>
                <c:ptCount val="1"/>
                <c:pt idx="0">
                  <c:v>0 мес.</c:v>
                </c:pt>
              </c:strCache>
            </c:strRef>
          </c:tx>
          <c:invertIfNegative val="0"/>
          <c:cat>
            <c:strRef>
              <c:f>Sheet1!$A$2:$A$4</c:f>
              <c:strCache>
                <c:ptCount val="3"/>
                <c:pt idx="0">
                  <c:v>Боль в животе</c:v>
                </c:pt>
                <c:pt idx="1">
                  <c:v>Метеоризм</c:v>
                </c:pt>
                <c:pt idx="2">
                  <c:v>Нарушения стула</c:v>
                </c:pt>
              </c:strCache>
            </c:strRef>
          </c:cat>
          <c:val>
            <c:numRef>
              <c:f>Sheet1!$B$2:$B$4</c:f>
              <c:numCache>
                <c:formatCode>0.00%</c:formatCode>
                <c:ptCount val="3"/>
                <c:pt idx="0">
                  <c:v>1</c:v>
                </c:pt>
                <c:pt idx="1">
                  <c:v>0.93400000000000005</c:v>
                </c:pt>
                <c:pt idx="2">
                  <c:v>0.54</c:v>
                </c:pt>
              </c:numCache>
            </c:numRef>
          </c:val>
        </c:ser>
        <c:ser>
          <c:idx val="1"/>
          <c:order val="1"/>
          <c:tx>
            <c:strRef>
              <c:f>Sheet1!$C$1</c:f>
              <c:strCache>
                <c:ptCount val="1"/>
                <c:pt idx="0">
                  <c:v>6 мес</c:v>
                </c:pt>
              </c:strCache>
            </c:strRef>
          </c:tx>
          <c:invertIfNegative val="0"/>
          <c:cat>
            <c:strRef>
              <c:f>Sheet1!$A$2:$A$4</c:f>
              <c:strCache>
                <c:ptCount val="3"/>
                <c:pt idx="0">
                  <c:v>Боль в животе</c:v>
                </c:pt>
                <c:pt idx="1">
                  <c:v>Метеоризм</c:v>
                </c:pt>
                <c:pt idx="2">
                  <c:v>Нарушения стула</c:v>
                </c:pt>
              </c:strCache>
            </c:strRef>
          </c:cat>
          <c:val>
            <c:numRef>
              <c:f>Sheet1!$C$2:$C$4</c:f>
              <c:numCache>
                <c:formatCode>0.00%</c:formatCode>
                <c:ptCount val="3"/>
                <c:pt idx="0">
                  <c:v>0.17100000000000001</c:v>
                </c:pt>
                <c:pt idx="1">
                  <c:v>0.41399999999999998</c:v>
                </c:pt>
                <c:pt idx="2">
                  <c:v>0.20200000000000001</c:v>
                </c:pt>
              </c:numCache>
            </c:numRef>
          </c:val>
        </c:ser>
        <c:ser>
          <c:idx val="2"/>
          <c:order val="2"/>
          <c:tx>
            <c:strRef>
              <c:f>Sheet1!$D$1</c:f>
              <c:strCache>
                <c:ptCount val="1"/>
                <c:pt idx="0">
                  <c:v>12 мес</c:v>
                </c:pt>
              </c:strCache>
            </c:strRef>
          </c:tx>
          <c:invertIfNegative val="0"/>
          <c:cat>
            <c:strRef>
              <c:f>Sheet1!$A$2:$A$4</c:f>
              <c:strCache>
                <c:ptCount val="3"/>
                <c:pt idx="0">
                  <c:v>Боль в животе</c:v>
                </c:pt>
                <c:pt idx="1">
                  <c:v>Метеоризм</c:v>
                </c:pt>
                <c:pt idx="2">
                  <c:v>Нарушения стула</c:v>
                </c:pt>
              </c:strCache>
            </c:strRef>
          </c:cat>
          <c:val>
            <c:numRef>
              <c:f>Sheet1!$D$2:$D$4</c:f>
              <c:numCache>
                <c:formatCode>0.00%</c:formatCode>
                <c:ptCount val="3"/>
                <c:pt idx="0">
                  <c:v>0.14299999999999999</c:v>
                </c:pt>
                <c:pt idx="1">
                  <c:v>0.28599999999999998</c:v>
                </c:pt>
                <c:pt idx="2">
                  <c:v>0.112</c:v>
                </c:pt>
              </c:numCache>
            </c:numRef>
          </c:val>
        </c:ser>
        <c:dLbls>
          <c:showLegendKey val="0"/>
          <c:showVal val="0"/>
          <c:showCatName val="0"/>
          <c:showSerName val="0"/>
          <c:showPercent val="0"/>
          <c:showBubbleSize val="0"/>
        </c:dLbls>
        <c:gapWidth val="150"/>
        <c:axId val="149288064"/>
        <c:axId val="149289600"/>
      </c:barChart>
      <c:catAx>
        <c:axId val="149288064"/>
        <c:scaling>
          <c:orientation val="minMax"/>
        </c:scaling>
        <c:delete val="0"/>
        <c:axPos val="b"/>
        <c:majorTickMark val="none"/>
        <c:minorTickMark val="none"/>
        <c:tickLblPos val="nextTo"/>
        <c:crossAx val="149289600"/>
        <c:crosses val="autoZero"/>
        <c:auto val="1"/>
        <c:lblAlgn val="ctr"/>
        <c:lblOffset val="100"/>
        <c:noMultiLvlLbl val="0"/>
      </c:catAx>
      <c:valAx>
        <c:axId val="149289600"/>
        <c:scaling>
          <c:orientation val="minMax"/>
          <c:max val="1"/>
        </c:scaling>
        <c:delete val="0"/>
        <c:axPos val="l"/>
        <c:majorGridlines/>
        <c:numFmt formatCode="0%" sourceLinked="0"/>
        <c:majorTickMark val="none"/>
        <c:minorTickMark val="none"/>
        <c:tickLblPos val="nextTo"/>
        <c:crossAx val="149288064"/>
        <c:crosses val="autoZero"/>
        <c:crossBetween val="between"/>
      </c:valAx>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4581152693556637E-2"/>
          <c:y val="4.0811717491176298E-2"/>
          <c:w val="0.84363565437877897"/>
          <c:h val="0.85745174032030858"/>
        </c:manualLayout>
      </c:layout>
      <c:lineChart>
        <c:grouping val="stacked"/>
        <c:varyColors val="0"/>
        <c:ser>
          <c:idx val="0"/>
          <c:order val="0"/>
          <c:tx>
            <c:strRef>
              <c:f>Sheet1!$B$1</c:f>
              <c:strCache>
                <c:ptCount val="1"/>
                <c:pt idx="0">
                  <c:v>СРК-мужчины</c:v>
                </c:pt>
              </c:strCache>
            </c:strRef>
          </c:tx>
          <c:spPr>
            <a:ln>
              <a:solidFill>
                <a:schemeClr val="accent5">
                  <a:lumMod val="50000"/>
                </a:schemeClr>
              </a:solidFill>
            </a:ln>
          </c:spPr>
          <c:marker>
            <c:spPr>
              <a:solidFill>
                <a:srgbClr val="004F71"/>
              </a:solidFill>
              <a:ln>
                <a:solidFill>
                  <a:schemeClr val="accent5">
                    <a:lumMod val="50000"/>
                  </a:schemeClr>
                </a:solidFill>
              </a:ln>
            </c:spPr>
          </c:marker>
          <c:cat>
            <c:strRef>
              <c:f>Sheet1!$A$2:$A$9</c:f>
              <c:strCache>
                <c:ptCount val="8"/>
                <c:pt idx="0">
                  <c:v>15-24</c:v>
                </c:pt>
                <c:pt idx="1">
                  <c:v>25-34</c:v>
                </c:pt>
                <c:pt idx="2">
                  <c:v>35-44</c:v>
                </c:pt>
                <c:pt idx="3">
                  <c:v>45-54</c:v>
                </c:pt>
                <c:pt idx="4">
                  <c:v>55-64</c:v>
                </c:pt>
                <c:pt idx="5">
                  <c:v>65-74</c:v>
                </c:pt>
                <c:pt idx="6">
                  <c:v>75-84</c:v>
                </c:pt>
                <c:pt idx="7">
                  <c:v>85+</c:v>
                </c:pt>
              </c:strCache>
            </c:strRef>
          </c:cat>
          <c:val>
            <c:numRef>
              <c:f>Sheet1!$B$2:$B$9</c:f>
              <c:numCache>
                <c:formatCode>General</c:formatCode>
                <c:ptCount val="8"/>
                <c:pt idx="0">
                  <c:v>0.9</c:v>
                </c:pt>
                <c:pt idx="1">
                  <c:v>2.1</c:v>
                </c:pt>
                <c:pt idx="2">
                  <c:v>2.7</c:v>
                </c:pt>
                <c:pt idx="3">
                  <c:v>2.1</c:v>
                </c:pt>
                <c:pt idx="4">
                  <c:v>2</c:v>
                </c:pt>
                <c:pt idx="5">
                  <c:v>1.9</c:v>
                </c:pt>
                <c:pt idx="6">
                  <c:v>1</c:v>
                </c:pt>
                <c:pt idx="7">
                  <c:v>0</c:v>
                </c:pt>
              </c:numCache>
            </c:numRef>
          </c:val>
          <c:smooth val="0"/>
          <c:extLst xmlns:c16r2="http://schemas.microsoft.com/office/drawing/2015/06/chart">
            <c:ext xmlns:c16="http://schemas.microsoft.com/office/drawing/2014/chart" uri="{C3380CC4-5D6E-409C-BE32-E72D297353CC}">
              <c16:uniqueId val="{00000000-D77F-4ADE-9C37-B2E9F55B2F54}"/>
            </c:ext>
          </c:extLst>
        </c:ser>
        <c:dLbls>
          <c:showLegendKey val="0"/>
          <c:showVal val="0"/>
          <c:showCatName val="0"/>
          <c:showSerName val="0"/>
          <c:showPercent val="0"/>
          <c:showBubbleSize val="0"/>
        </c:dLbls>
        <c:marker val="1"/>
        <c:smooth val="0"/>
        <c:axId val="155072000"/>
        <c:axId val="155073536"/>
      </c:lineChart>
      <c:lineChart>
        <c:grouping val="stacked"/>
        <c:varyColors val="0"/>
        <c:ser>
          <c:idx val="1"/>
          <c:order val="1"/>
          <c:tx>
            <c:strRef>
              <c:f>Sheet1!$C$1</c:f>
              <c:strCache>
                <c:ptCount val="1"/>
                <c:pt idx="0">
                  <c:v>СРК-женщины</c:v>
                </c:pt>
              </c:strCache>
            </c:strRef>
          </c:tx>
          <c:cat>
            <c:strRef>
              <c:f>Sheet1!$A$2:$A$9</c:f>
              <c:strCache>
                <c:ptCount val="8"/>
                <c:pt idx="0">
                  <c:v>15-24</c:v>
                </c:pt>
                <c:pt idx="1">
                  <c:v>25-34</c:v>
                </c:pt>
                <c:pt idx="2">
                  <c:v>35-44</c:v>
                </c:pt>
                <c:pt idx="3">
                  <c:v>45-54</c:v>
                </c:pt>
                <c:pt idx="4">
                  <c:v>55-64</c:v>
                </c:pt>
                <c:pt idx="5">
                  <c:v>65-74</c:v>
                </c:pt>
                <c:pt idx="6">
                  <c:v>75-84</c:v>
                </c:pt>
                <c:pt idx="7">
                  <c:v>85+</c:v>
                </c:pt>
              </c:strCache>
            </c:strRef>
          </c:cat>
          <c:val>
            <c:numRef>
              <c:f>Sheet1!$C$2:$C$9</c:f>
              <c:numCache>
                <c:formatCode>General</c:formatCode>
                <c:ptCount val="8"/>
                <c:pt idx="0">
                  <c:v>5.3</c:v>
                </c:pt>
                <c:pt idx="1">
                  <c:v>7.8</c:v>
                </c:pt>
                <c:pt idx="2">
                  <c:v>7.7</c:v>
                </c:pt>
                <c:pt idx="3">
                  <c:v>6.2</c:v>
                </c:pt>
                <c:pt idx="4">
                  <c:v>4.8</c:v>
                </c:pt>
                <c:pt idx="5">
                  <c:v>3.3</c:v>
                </c:pt>
                <c:pt idx="6">
                  <c:v>2</c:v>
                </c:pt>
                <c:pt idx="7">
                  <c:v>0.5</c:v>
                </c:pt>
              </c:numCache>
            </c:numRef>
          </c:val>
          <c:smooth val="0"/>
          <c:extLst xmlns:c16r2="http://schemas.microsoft.com/office/drawing/2015/06/chart">
            <c:ext xmlns:c16="http://schemas.microsoft.com/office/drawing/2014/chart" uri="{C3380CC4-5D6E-409C-BE32-E72D297353CC}">
              <c16:uniqueId val="{00000001-D77F-4ADE-9C37-B2E9F55B2F54}"/>
            </c:ext>
          </c:extLst>
        </c:ser>
        <c:dLbls>
          <c:showLegendKey val="0"/>
          <c:showVal val="0"/>
          <c:showCatName val="0"/>
          <c:showSerName val="0"/>
          <c:showPercent val="0"/>
          <c:showBubbleSize val="0"/>
        </c:dLbls>
        <c:marker val="1"/>
        <c:smooth val="0"/>
        <c:axId val="155076864"/>
        <c:axId val="155075328"/>
      </c:lineChart>
      <c:catAx>
        <c:axId val="155072000"/>
        <c:scaling>
          <c:orientation val="minMax"/>
        </c:scaling>
        <c:delete val="0"/>
        <c:axPos val="b"/>
        <c:numFmt formatCode="General" sourceLinked="0"/>
        <c:majorTickMark val="out"/>
        <c:minorTickMark val="none"/>
        <c:tickLblPos val="nextTo"/>
        <c:crossAx val="155073536"/>
        <c:crosses val="autoZero"/>
        <c:auto val="1"/>
        <c:lblAlgn val="ctr"/>
        <c:lblOffset val="100"/>
        <c:noMultiLvlLbl val="0"/>
      </c:catAx>
      <c:valAx>
        <c:axId val="155073536"/>
        <c:scaling>
          <c:orientation val="minMax"/>
          <c:max val="8"/>
        </c:scaling>
        <c:delete val="0"/>
        <c:axPos val="l"/>
        <c:numFmt formatCode="General" sourceLinked="1"/>
        <c:majorTickMark val="out"/>
        <c:minorTickMark val="none"/>
        <c:tickLblPos val="nextTo"/>
        <c:crossAx val="155072000"/>
        <c:crosses val="autoZero"/>
        <c:crossBetween val="between"/>
        <c:majorUnit val="1"/>
      </c:valAx>
      <c:valAx>
        <c:axId val="155075328"/>
        <c:scaling>
          <c:orientation val="minMax"/>
        </c:scaling>
        <c:delete val="1"/>
        <c:axPos val="r"/>
        <c:numFmt formatCode="General" sourceLinked="1"/>
        <c:majorTickMark val="out"/>
        <c:minorTickMark val="none"/>
        <c:tickLblPos val="nextTo"/>
        <c:crossAx val="155076864"/>
        <c:crosses val="max"/>
        <c:crossBetween val="between"/>
      </c:valAx>
      <c:catAx>
        <c:axId val="155076864"/>
        <c:scaling>
          <c:orientation val="minMax"/>
        </c:scaling>
        <c:delete val="1"/>
        <c:axPos val="b"/>
        <c:numFmt formatCode="General" sourceLinked="1"/>
        <c:majorTickMark val="out"/>
        <c:minorTickMark val="none"/>
        <c:tickLblPos val="nextTo"/>
        <c:crossAx val="155075328"/>
        <c:crosses val="autoZero"/>
        <c:auto val="1"/>
        <c:lblAlgn val="ctr"/>
        <c:lblOffset val="100"/>
        <c:noMultiLvlLbl val="0"/>
      </c:catAx>
      <c:spPr>
        <a:noFill/>
        <a:ln w="25400">
          <a:noFill/>
        </a:ln>
      </c:spPr>
    </c:plotArea>
    <c:legend>
      <c:legendPos val="r"/>
      <c:layout>
        <c:manualLayout>
          <c:xMode val="edge"/>
          <c:yMode val="edge"/>
          <c:x val="0.6520161046135694"/>
          <c:y val="0.34130154873067292"/>
          <c:w val="0.27782970043710847"/>
          <c:h val="0.15816284768857694"/>
        </c:manualLayout>
      </c:layout>
      <c:overlay val="0"/>
    </c:legend>
    <c:plotVisOnly val="1"/>
    <c:dispBlanksAs val="zero"/>
    <c:showDLblsOverMax val="0"/>
  </c:chart>
  <c:txPr>
    <a:bodyPr/>
    <a:lstStyle/>
    <a:p>
      <a:pPr>
        <a:defRPr sz="1800"/>
      </a:pPr>
      <a:endParaRPr lang="ru-RU"/>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D08F9-40A8-47CE-8AB7-D969E5DD6037}" type="doc">
      <dgm:prSet loTypeId="urn:microsoft.com/office/officeart/2005/8/layout/vList5" loCatId="list" qsTypeId="urn:microsoft.com/office/officeart/2005/8/quickstyle/3d2" qsCatId="3D" csTypeId="urn:microsoft.com/office/officeart/2005/8/colors/colorful2" csCatId="colorful" phldr="1"/>
      <dgm:spPr/>
      <dgm:t>
        <a:bodyPr/>
        <a:lstStyle/>
        <a:p>
          <a:endParaRPr lang="ru-RU"/>
        </a:p>
      </dgm:t>
    </dgm:pt>
    <dgm:pt modelId="{12CBEF7D-3FC3-478A-A014-2B488924EA8C}">
      <dgm:prSet phldrT="[Text]" custT="1"/>
      <dgm:spPr/>
      <dgm:t>
        <a:bodyPr/>
        <a:lstStyle/>
        <a:p>
          <a:pPr rtl="0"/>
          <a:r>
            <a:rPr kumimoji="0" lang="ru-RU" sz="1800" b="1" i="0" u="none" strike="noStrike" cap="none" normalizeH="0" baseline="0" dirty="0" smtClean="0">
              <a:ln/>
              <a:solidFill>
                <a:schemeClr val="accent4">
                  <a:lumMod val="50000"/>
                </a:schemeClr>
              </a:solidFill>
              <a:effectLst/>
              <a:latin typeface="Arial" charset="0"/>
            </a:rPr>
            <a:t>Универсальность</a:t>
          </a:r>
          <a:endParaRPr lang="ru-RU" sz="1800" dirty="0">
            <a:solidFill>
              <a:schemeClr val="accent4">
                <a:lumMod val="50000"/>
              </a:schemeClr>
            </a:solidFill>
          </a:endParaRPr>
        </a:p>
      </dgm:t>
    </dgm:pt>
    <dgm:pt modelId="{73A56047-A8F1-4D69-AA9C-776A0B9B9443}" type="parTrans" cxnId="{49C13156-3178-41B3-8AFE-5DD70EFE8805}">
      <dgm:prSet/>
      <dgm:spPr/>
      <dgm:t>
        <a:bodyPr/>
        <a:lstStyle/>
        <a:p>
          <a:endParaRPr lang="ru-RU" sz="2000">
            <a:solidFill>
              <a:schemeClr val="accent4">
                <a:lumMod val="50000"/>
              </a:schemeClr>
            </a:solidFill>
          </a:endParaRPr>
        </a:p>
      </dgm:t>
    </dgm:pt>
    <dgm:pt modelId="{457C9577-A273-4681-8A2B-66BA74ADF90B}" type="sibTrans" cxnId="{49C13156-3178-41B3-8AFE-5DD70EFE8805}">
      <dgm:prSet/>
      <dgm:spPr/>
      <dgm:t>
        <a:bodyPr/>
        <a:lstStyle/>
        <a:p>
          <a:endParaRPr lang="ru-RU" sz="2000">
            <a:solidFill>
              <a:schemeClr val="accent4">
                <a:lumMod val="50000"/>
              </a:schemeClr>
            </a:solidFill>
          </a:endParaRPr>
        </a:p>
      </dgm:t>
    </dgm:pt>
    <dgm:pt modelId="{B6816A78-1BB2-4022-94CF-41F46E992EB8}">
      <dgm:prSet phldrT="[Text]" custT="1"/>
      <dgm:spPr/>
      <dgm:t>
        <a:bodyPr/>
        <a:lstStyle/>
        <a:p>
          <a:pPr rtl="0"/>
          <a:r>
            <a:rPr kumimoji="0" lang="ru-RU" sz="1400" b="1" i="0" u="none" strike="noStrike" cap="none" normalizeH="0" baseline="0" dirty="0" smtClean="0">
              <a:ln/>
              <a:solidFill>
                <a:schemeClr val="accent4">
                  <a:lumMod val="50000"/>
                </a:schemeClr>
              </a:solidFill>
              <a:effectLst/>
              <a:latin typeface="Arial" charset="0"/>
            </a:rPr>
            <a:t>Показан при спазмах ЖКТ  функциональной и органической этиологии</a:t>
          </a:r>
          <a:r>
            <a:rPr kumimoji="0" lang="ru-RU" sz="1400" b="1" i="0" u="none" strike="noStrike" cap="none" normalizeH="0" baseline="30000" dirty="0" smtClean="0">
              <a:ln/>
              <a:solidFill>
                <a:schemeClr val="accent4">
                  <a:lumMod val="50000"/>
                </a:schemeClr>
              </a:solidFill>
              <a:effectLst/>
              <a:latin typeface="Arial" charset="0"/>
            </a:rPr>
            <a:t>1</a:t>
          </a:r>
          <a:endParaRPr lang="ru-RU" sz="1400" baseline="30000" dirty="0">
            <a:solidFill>
              <a:schemeClr val="accent4">
                <a:lumMod val="50000"/>
              </a:schemeClr>
            </a:solidFill>
          </a:endParaRPr>
        </a:p>
      </dgm:t>
    </dgm:pt>
    <dgm:pt modelId="{6F82CDF7-AC1D-4D64-8574-6CACB9299A54}" type="parTrans" cxnId="{1CA9FEB7-F23E-452C-B795-3F3F81232F79}">
      <dgm:prSet/>
      <dgm:spPr/>
      <dgm:t>
        <a:bodyPr/>
        <a:lstStyle/>
        <a:p>
          <a:endParaRPr lang="ru-RU" sz="2000">
            <a:solidFill>
              <a:schemeClr val="accent4">
                <a:lumMod val="50000"/>
              </a:schemeClr>
            </a:solidFill>
          </a:endParaRPr>
        </a:p>
      </dgm:t>
    </dgm:pt>
    <dgm:pt modelId="{930BA03D-F3C3-4E62-9721-45882262B57C}" type="sibTrans" cxnId="{1CA9FEB7-F23E-452C-B795-3F3F81232F79}">
      <dgm:prSet/>
      <dgm:spPr/>
      <dgm:t>
        <a:bodyPr/>
        <a:lstStyle/>
        <a:p>
          <a:endParaRPr lang="ru-RU" sz="2000">
            <a:solidFill>
              <a:schemeClr val="accent4">
                <a:lumMod val="50000"/>
              </a:schemeClr>
            </a:solidFill>
          </a:endParaRPr>
        </a:p>
      </dgm:t>
    </dgm:pt>
    <dgm:pt modelId="{30C03EE1-9446-4272-8F98-2B4D62CBD853}">
      <dgm:prSet phldrT="[Text]" custT="1"/>
      <dgm:spPr/>
      <dgm:t>
        <a:bodyPr/>
        <a:lstStyle/>
        <a:p>
          <a:pPr rtl="0"/>
          <a:r>
            <a:rPr kumimoji="0" lang="ru-RU" sz="1800" b="1" i="0" u="none" strike="noStrike" cap="none" normalizeH="0" baseline="0" dirty="0" smtClean="0">
              <a:ln/>
              <a:solidFill>
                <a:schemeClr val="accent4">
                  <a:lumMod val="50000"/>
                </a:schemeClr>
              </a:solidFill>
              <a:effectLst/>
              <a:latin typeface="Arial" charset="0"/>
            </a:rPr>
            <a:t>Селективность</a:t>
          </a:r>
          <a:endParaRPr lang="ru-RU" sz="1800" dirty="0">
            <a:solidFill>
              <a:schemeClr val="accent4">
                <a:lumMod val="50000"/>
              </a:schemeClr>
            </a:solidFill>
          </a:endParaRPr>
        </a:p>
      </dgm:t>
    </dgm:pt>
    <dgm:pt modelId="{E3DC9C03-7338-4D52-9367-56ABE918B3D4}" type="parTrans" cxnId="{71811D49-A6D1-4FCA-907F-41153A6761DE}">
      <dgm:prSet/>
      <dgm:spPr/>
      <dgm:t>
        <a:bodyPr/>
        <a:lstStyle/>
        <a:p>
          <a:endParaRPr lang="ru-RU" sz="2000">
            <a:solidFill>
              <a:schemeClr val="accent4">
                <a:lumMod val="50000"/>
              </a:schemeClr>
            </a:solidFill>
          </a:endParaRPr>
        </a:p>
      </dgm:t>
    </dgm:pt>
    <dgm:pt modelId="{FFA526AE-870E-41CB-8360-097B8A4BA282}" type="sibTrans" cxnId="{71811D49-A6D1-4FCA-907F-41153A6761DE}">
      <dgm:prSet/>
      <dgm:spPr/>
      <dgm:t>
        <a:bodyPr/>
        <a:lstStyle/>
        <a:p>
          <a:endParaRPr lang="ru-RU" sz="2000">
            <a:solidFill>
              <a:schemeClr val="accent4">
                <a:lumMod val="50000"/>
              </a:schemeClr>
            </a:solidFill>
          </a:endParaRPr>
        </a:p>
      </dgm:t>
    </dgm:pt>
    <dgm:pt modelId="{74F3715A-780B-42AB-9740-CAF8457D6C35}">
      <dgm:prSet phldrT="[Text]" custT="1"/>
      <dgm:spPr/>
      <dgm:t>
        <a:bodyPr/>
        <a:lstStyle/>
        <a:p>
          <a:pPr rtl="0"/>
          <a:r>
            <a:rPr lang="ru-RU" sz="1400" b="1" smtClean="0">
              <a:solidFill>
                <a:schemeClr val="accent4">
                  <a:lumMod val="50000"/>
                </a:schemeClr>
              </a:solidFill>
              <a:latin typeface="Arial" charset="0"/>
            </a:rPr>
            <a:t>Селективный кишечный спазмолитик</a:t>
          </a:r>
          <a:r>
            <a:rPr kumimoji="0" lang="ru-RU" sz="1400" b="1" i="0" u="none" strike="noStrike" cap="none" normalizeH="0" baseline="30000" smtClean="0">
              <a:ln/>
              <a:solidFill>
                <a:schemeClr val="accent4">
                  <a:lumMod val="50000"/>
                </a:schemeClr>
              </a:solidFill>
              <a:effectLst/>
              <a:latin typeface="Arial" charset="0"/>
            </a:rPr>
            <a:t>1</a:t>
          </a:r>
          <a:endParaRPr lang="ru-RU" sz="1400" dirty="0">
            <a:solidFill>
              <a:schemeClr val="accent4">
                <a:lumMod val="50000"/>
              </a:schemeClr>
            </a:solidFill>
          </a:endParaRPr>
        </a:p>
      </dgm:t>
    </dgm:pt>
    <dgm:pt modelId="{17CA2ED5-C5EB-49BE-B394-24124C8374AA}" type="parTrans" cxnId="{99347F09-C02A-4AA8-9C66-F50877C271F1}">
      <dgm:prSet/>
      <dgm:spPr/>
      <dgm:t>
        <a:bodyPr/>
        <a:lstStyle/>
        <a:p>
          <a:endParaRPr lang="ru-RU" sz="2000">
            <a:solidFill>
              <a:schemeClr val="accent4">
                <a:lumMod val="50000"/>
              </a:schemeClr>
            </a:solidFill>
          </a:endParaRPr>
        </a:p>
      </dgm:t>
    </dgm:pt>
    <dgm:pt modelId="{75CEC83F-1489-423B-953A-917AA5974EB3}" type="sibTrans" cxnId="{99347F09-C02A-4AA8-9C66-F50877C271F1}">
      <dgm:prSet/>
      <dgm:spPr/>
      <dgm:t>
        <a:bodyPr/>
        <a:lstStyle/>
        <a:p>
          <a:endParaRPr lang="ru-RU" sz="2000">
            <a:solidFill>
              <a:schemeClr val="accent4">
                <a:lumMod val="50000"/>
              </a:schemeClr>
            </a:solidFill>
          </a:endParaRPr>
        </a:p>
      </dgm:t>
    </dgm:pt>
    <dgm:pt modelId="{752B407A-E4DA-4CCC-B332-43ECC2FA6B95}">
      <dgm:prSet phldrT="[Text]" custT="1"/>
      <dgm:spPr/>
      <dgm:t>
        <a:bodyPr/>
        <a:lstStyle/>
        <a:p>
          <a:r>
            <a:rPr lang="ru-RU" sz="1600" b="1" smtClean="0">
              <a:solidFill>
                <a:schemeClr val="accent4">
                  <a:lumMod val="50000"/>
                </a:schemeClr>
              </a:solidFill>
              <a:latin typeface="Arial" charset="0"/>
            </a:rPr>
            <a:t>Нормализует моторику кишечника</a:t>
          </a:r>
          <a:endParaRPr lang="ru-RU" sz="1600" dirty="0">
            <a:solidFill>
              <a:schemeClr val="accent4">
                <a:lumMod val="50000"/>
              </a:schemeClr>
            </a:solidFill>
          </a:endParaRPr>
        </a:p>
      </dgm:t>
    </dgm:pt>
    <dgm:pt modelId="{709F5957-7C2C-45F9-B347-5CA3F04527FE}" type="parTrans" cxnId="{9ECF1F56-6218-410A-8D2F-1EB4E5C02E2F}">
      <dgm:prSet/>
      <dgm:spPr/>
      <dgm:t>
        <a:bodyPr/>
        <a:lstStyle/>
        <a:p>
          <a:endParaRPr lang="ru-RU" sz="2000">
            <a:solidFill>
              <a:schemeClr val="accent4">
                <a:lumMod val="50000"/>
              </a:schemeClr>
            </a:solidFill>
          </a:endParaRPr>
        </a:p>
      </dgm:t>
    </dgm:pt>
    <dgm:pt modelId="{20E689B7-41AA-4E26-8840-5A0CC399460B}" type="sibTrans" cxnId="{9ECF1F56-6218-410A-8D2F-1EB4E5C02E2F}">
      <dgm:prSet/>
      <dgm:spPr/>
      <dgm:t>
        <a:bodyPr/>
        <a:lstStyle/>
        <a:p>
          <a:endParaRPr lang="ru-RU" sz="2000">
            <a:solidFill>
              <a:schemeClr val="accent4">
                <a:lumMod val="50000"/>
              </a:schemeClr>
            </a:solidFill>
          </a:endParaRPr>
        </a:p>
      </dgm:t>
    </dgm:pt>
    <dgm:pt modelId="{FBCB9386-D713-44BE-BE48-4BE2B3130CB0}">
      <dgm:prSet phldrT="[Text]" custT="1"/>
      <dgm:spPr/>
      <dgm:t>
        <a:bodyPr/>
        <a:lstStyle/>
        <a:p>
          <a:pPr rtl="0"/>
          <a:r>
            <a:rPr kumimoji="0" lang="ru-RU" sz="1400" b="1" i="0" u="none" strike="noStrike" cap="none" normalizeH="0" baseline="0" smtClean="0">
              <a:ln/>
              <a:solidFill>
                <a:schemeClr val="accent4">
                  <a:lumMod val="50000"/>
                </a:schemeClr>
              </a:solidFill>
              <a:effectLst/>
              <a:latin typeface="Arial" charset="0"/>
            </a:rPr>
            <a:t>Снижает</a:t>
          </a:r>
          <a:r>
            <a:rPr kumimoji="0" lang="ru-RU" sz="1400" b="1" i="0" u="none" strike="noStrike" cap="none" normalizeH="0" smtClean="0">
              <a:ln/>
              <a:solidFill>
                <a:schemeClr val="accent4">
                  <a:lumMod val="50000"/>
                </a:schemeClr>
              </a:solidFill>
              <a:effectLst/>
              <a:latin typeface="Arial" charset="0"/>
            </a:rPr>
            <a:t> дуоденогастральный рефлюкс</a:t>
          </a:r>
          <a:r>
            <a:rPr kumimoji="0" lang="ru-RU" sz="1400" b="1" i="0" u="none" strike="noStrike" cap="none" normalizeH="0" baseline="30000" smtClean="0">
              <a:ln/>
              <a:solidFill>
                <a:schemeClr val="accent4">
                  <a:lumMod val="50000"/>
                </a:schemeClr>
              </a:solidFill>
              <a:effectLst/>
              <a:latin typeface="Arial" charset="0"/>
            </a:rPr>
            <a:t>3</a:t>
          </a:r>
          <a:r>
            <a:rPr kumimoji="0" lang="ru-RU" sz="1400" b="1" i="0" u="none" strike="noStrike" cap="none" normalizeH="0" smtClean="0">
              <a:ln/>
              <a:solidFill>
                <a:schemeClr val="accent4">
                  <a:lumMod val="50000"/>
                </a:schemeClr>
              </a:solidFill>
              <a:effectLst/>
              <a:latin typeface="Arial" charset="0"/>
            </a:rPr>
            <a:t>, препятствует развитию гипотонии кишечника</a:t>
          </a:r>
          <a:r>
            <a:rPr kumimoji="0" lang="ru-RU" sz="1400" b="1" i="0" u="none" strike="noStrike" cap="none" normalizeH="0" baseline="30000" smtClean="0">
              <a:ln/>
              <a:solidFill>
                <a:schemeClr val="accent4">
                  <a:lumMod val="50000"/>
                </a:schemeClr>
              </a:solidFill>
              <a:effectLst/>
              <a:latin typeface="Arial" charset="0"/>
            </a:rPr>
            <a:t>1</a:t>
          </a:r>
          <a:endParaRPr lang="ru-RU" sz="1400" baseline="30000" dirty="0">
            <a:solidFill>
              <a:schemeClr val="accent4">
                <a:lumMod val="50000"/>
              </a:schemeClr>
            </a:solidFill>
          </a:endParaRPr>
        </a:p>
      </dgm:t>
    </dgm:pt>
    <dgm:pt modelId="{9C94B71C-A78D-412F-992A-D3AA148A0C5F}" type="parTrans" cxnId="{0C71947E-41B6-46F8-9982-99AA9B5B4066}">
      <dgm:prSet/>
      <dgm:spPr/>
      <dgm:t>
        <a:bodyPr/>
        <a:lstStyle/>
        <a:p>
          <a:endParaRPr lang="ru-RU" sz="2000">
            <a:solidFill>
              <a:schemeClr val="accent4">
                <a:lumMod val="50000"/>
              </a:schemeClr>
            </a:solidFill>
          </a:endParaRPr>
        </a:p>
      </dgm:t>
    </dgm:pt>
    <dgm:pt modelId="{ABAEDDBD-92ED-4BEF-B0AF-F45FFD03D11E}" type="sibTrans" cxnId="{0C71947E-41B6-46F8-9982-99AA9B5B4066}">
      <dgm:prSet/>
      <dgm:spPr/>
      <dgm:t>
        <a:bodyPr/>
        <a:lstStyle/>
        <a:p>
          <a:endParaRPr lang="ru-RU" sz="2000">
            <a:solidFill>
              <a:schemeClr val="accent4">
                <a:lumMod val="50000"/>
              </a:schemeClr>
            </a:solidFill>
          </a:endParaRPr>
        </a:p>
      </dgm:t>
    </dgm:pt>
    <dgm:pt modelId="{F732B2B1-F724-4938-9463-87606FE83690}">
      <dgm:prSet phldrT="[Text]" custT="1"/>
      <dgm:spPr/>
      <dgm:t>
        <a:bodyPr/>
        <a:lstStyle/>
        <a:p>
          <a:r>
            <a:rPr lang="ru-RU" sz="1600" b="1" smtClean="0">
              <a:solidFill>
                <a:schemeClr val="accent4">
                  <a:lumMod val="50000"/>
                </a:schemeClr>
              </a:solidFill>
              <a:latin typeface="Arial" charset="0"/>
            </a:rPr>
            <a:t>Возможность длительного приема</a:t>
          </a:r>
          <a:endParaRPr lang="ru-RU" sz="1600" dirty="0">
            <a:solidFill>
              <a:schemeClr val="accent4">
                <a:lumMod val="50000"/>
              </a:schemeClr>
            </a:solidFill>
          </a:endParaRPr>
        </a:p>
      </dgm:t>
    </dgm:pt>
    <dgm:pt modelId="{4985493C-78A7-47BF-BDD5-E6C70A8FF136}" type="parTrans" cxnId="{FE57F9DE-C854-46B1-8A7F-7BCA0EF169E0}">
      <dgm:prSet/>
      <dgm:spPr/>
      <dgm:t>
        <a:bodyPr/>
        <a:lstStyle/>
        <a:p>
          <a:endParaRPr lang="ru-RU" sz="2000">
            <a:solidFill>
              <a:schemeClr val="accent4">
                <a:lumMod val="50000"/>
              </a:schemeClr>
            </a:solidFill>
          </a:endParaRPr>
        </a:p>
      </dgm:t>
    </dgm:pt>
    <dgm:pt modelId="{5E8F2A2D-77CC-4395-9EA2-E26379FEE039}" type="sibTrans" cxnId="{FE57F9DE-C854-46B1-8A7F-7BCA0EF169E0}">
      <dgm:prSet/>
      <dgm:spPr/>
      <dgm:t>
        <a:bodyPr/>
        <a:lstStyle/>
        <a:p>
          <a:endParaRPr lang="ru-RU" sz="2000">
            <a:solidFill>
              <a:schemeClr val="accent4">
                <a:lumMod val="50000"/>
              </a:schemeClr>
            </a:solidFill>
          </a:endParaRPr>
        </a:p>
      </dgm:t>
    </dgm:pt>
    <dgm:pt modelId="{86A61D67-42CB-42BE-9C02-7952374D9CDE}">
      <dgm:prSet phldrT="[Text]" custT="1"/>
      <dgm:spPr/>
      <dgm:t>
        <a:bodyPr/>
        <a:lstStyle/>
        <a:p>
          <a:pPr rtl="0"/>
          <a:r>
            <a:rPr kumimoji="0" lang="ru-RU" sz="1400" b="1" i="0" u="none" strike="noStrike" cap="none" normalizeH="0" baseline="0" smtClean="0">
              <a:ln/>
              <a:solidFill>
                <a:schemeClr val="accent4">
                  <a:lumMod val="50000"/>
                </a:schemeClr>
              </a:solidFill>
              <a:effectLst/>
              <a:latin typeface="Arial" charset="0"/>
            </a:rPr>
            <a:t>Длительность терапии не ограничена</a:t>
          </a:r>
          <a:r>
            <a:rPr kumimoji="0" lang="ru-RU" sz="1400" b="1" i="0" u="none" strike="noStrike" cap="none" normalizeH="0" baseline="30000" smtClean="0">
              <a:ln/>
              <a:solidFill>
                <a:schemeClr val="accent4">
                  <a:lumMod val="50000"/>
                </a:schemeClr>
              </a:solidFill>
              <a:effectLst/>
              <a:latin typeface="Arial" charset="0"/>
            </a:rPr>
            <a:t>1</a:t>
          </a:r>
          <a:endParaRPr lang="ru-RU" sz="1400" dirty="0">
            <a:solidFill>
              <a:schemeClr val="accent4">
                <a:lumMod val="50000"/>
              </a:schemeClr>
            </a:solidFill>
          </a:endParaRPr>
        </a:p>
      </dgm:t>
    </dgm:pt>
    <dgm:pt modelId="{2D355E62-E793-42F0-AD39-82002D59F8B8}" type="parTrans" cxnId="{73303B4D-7578-4A80-A77A-4D67045B1424}">
      <dgm:prSet/>
      <dgm:spPr/>
      <dgm:t>
        <a:bodyPr/>
        <a:lstStyle/>
        <a:p>
          <a:endParaRPr lang="ru-RU" sz="2000">
            <a:solidFill>
              <a:schemeClr val="accent4">
                <a:lumMod val="50000"/>
              </a:schemeClr>
            </a:solidFill>
          </a:endParaRPr>
        </a:p>
      </dgm:t>
    </dgm:pt>
    <dgm:pt modelId="{EF4240B1-57FD-44BD-83D1-DE633A43BF80}" type="sibTrans" cxnId="{73303B4D-7578-4A80-A77A-4D67045B1424}">
      <dgm:prSet/>
      <dgm:spPr/>
      <dgm:t>
        <a:bodyPr/>
        <a:lstStyle/>
        <a:p>
          <a:endParaRPr lang="ru-RU" sz="2000">
            <a:solidFill>
              <a:schemeClr val="accent4">
                <a:lumMod val="50000"/>
              </a:schemeClr>
            </a:solidFill>
          </a:endParaRPr>
        </a:p>
      </dgm:t>
    </dgm:pt>
    <dgm:pt modelId="{F4762B72-5D62-4482-B400-C099BDFD8C11}">
      <dgm:prSet phldrT="[Text]" custT="1"/>
      <dgm:spPr/>
      <dgm:t>
        <a:bodyPr/>
        <a:lstStyle/>
        <a:p>
          <a:pPr rtl="0"/>
          <a:r>
            <a:rPr kumimoji="0" lang="ru-RU" sz="1600" b="1" i="0" u="none" strike="noStrike" cap="none" normalizeH="0" baseline="0" smtClean="0">
              <a:ln/>
              <a:solidFill>
                <a:schemeClr val="accent4">
                  <a:lumMod val="50000"/>
                </a:schemeClr>
              </a:solidFill>
              <a:effectLst/>
              <a:latin typeface="Arial" charset="0"/>
            </a:rPr>
            <a:t>Удобство</a:t>
          </a:r>
          <a:r>
            <a:rPr kumimoji="0" lang="ru-RU" sz="1600" b="1" i="0" u="none" strike="noStrike" cap="none" normalizeH="0" smtClean="0">
              <a:ln/>
              <a:solidFill>
                <a:schemeClr val="accent4">
                  <a:lumMod val="50000"/>
                </a:schemeClr>
              </a:solidFill>
              <a:effectLst/>
              <a:latin typeface="Arial" charset="0"/>
            </a:rPr>
            <a:t> приема</a:t>
          </a:r>
          <a:endParaRPr lang="ru-RU" sz="1600" dirty="0">
            <a:solidFill>
              <a:schemeClr val="accent4">
                <a:lumMod val="50000"/>
              </a:schemeClr>
            </a:solidFill>
          </a:endParaRPr>
        </a:p>
      </dgm:t>
    </dgm:pt>
    <dgm:pt modelId="{76153ED8-E225-463C-8E55-8AB01E58589C}" type="parTrans" cxnId="{90D5B46F-9D61-4E91-BB6B-4010350E9A6E}">
      <dgm:prSet/>
      <dgm:spPr/>
      <dgm:t>
        <a:bodyPr/>
        <a:lstStyle/>
        <a:p>
          <a:endParaRPr lang="ru-RU" sz="2000">
            <a:solidFill>
              <a:schemeClr val="accent4">
                <a:lumMod val="50000"/>
              </a:schemeClr>
            </a:solidFill>
          </a:endParaRPr>
        </a:p>
      </dgm:t>
    </dgm:pt>
    <dgm:pt modelId="{18CC9C43-D543-4D83-B12A-2F3C696F3097}" type="sibTrans" cxnId="{90D5B46F-9D61-4E91-BB6B-4010350E9A6E}">
      <dgm:prSet/>
      <dgm:spPr/>
      <dgm:t>
        <a:bodyPr/>
        <a:lstStyle/>
        <a:p>
          <a:endParaRPr lang="ru-RU" sz="2000">
            <a:solidFill>
              <a:schemeClr val="accent4">
                <a:lumMod val="50000"/>
              </a:schemeClr>
            </a:solidFill>
          </a:endParaRPr>
        </a:p>
      </dgm:t>
    </dgm:pt>
    <dgm:pt modelId="{77894D34-6E63-40BB-9370-3975CE5AFA3E}">
      <dgm:prSet phldrT="[Text]" custT="1"/>
      <dgm:spPr/>
      <dgm:t>
        <a:bodyPr/>
        <a:lstStyle/>
        <a:p>
          <a:pPr rtl="0"/>
          <a:r>
            <a:rPr kumimoji="0" lang="ru-RU" sz="1400" b="1" i="0" u="none" strike="noStrike" cap="none" normalizeH="0" baseline="0" smtClean="0">
              <a:ln/>
              <a:solidFill>
                <a:schemeClr val="accent4">
                  <a:lumMod val="50000"/>
                </a:schemeClr>
              </a:solidFill>
              <a:effectLst/>
              <a:latin typeface="Arial" charset="0"/>
            </a:rPr>
            <a:t>Прием 2 капсулы в сутки</a:t>
          </a:r>
          <a:r>
            <a:rPr kumimoji="0" lang="ru-RU" sz="1400" b="1" i="0" u="none" strike="noStrike" cap="none" normalizeH="0" baseline="30000" smtClean="0">
              <a:ln/>
              <a:solidFill>
                <a:schemeClr val="accent4">
                  <a:lumMod val="50000"/>
                </a:schemeClr>
              </a:solidFill>
              <a:effectLst/>
              <a:latin typeface="Arial" charset="0"/>
            </a:rPr>
            <a:t>1</a:t>
          </a:r>
          <a:r>
            <a:rPr kumimoji="0" lang="ru-RU" sz="1400" b="1" i="0" u="none" strike="noStrike" cap="none" normalizeH="0" baseline="0" smtClean="0">
              <a:ln/>
              <a:solidFill>
                <a:schemeClr val="accent4">
                  <a:lumMod val="50000"/>
                </a:schemeClr>
              </a:solidFill>
              <a:effectLst/>
              <a:latin typeface="Arial" charset="0"/>
            </a:rPr>
            <a:t> способствует соблюдению</a:t>
          </a:r>
          <a:r>
            <a:rPr kumimoji="0" lang="ru-RU" sz="1400" b="1" i="0" u="none" strike="noStrike" cap="none" normalizeH="0" smtClean="0">
              <a:ln/>
              <a:solidFill>
                <a:schemeClr val="accent4">
                  <a:lumMod val="50000"/>
                </a:schemeClr>
              </a:solidFill>
              <a:effectLst/>
              <a:latin typeface="Arial" charset="0"/>
            </a:rPr>
            <a:t> приверженности лечения</a:t>
          </a:r>
          <a:endParaRPr lang="ru-RU" sz="1400" dirty="0">
            <a:solidFill>
              <a:schemeClr val="accent4">
                <a:lumMod val="50000"/>
              </a:schemeClr>
            </a:solidFill>
          </a:endParaRPr>
        </a:p>
      </dgm:t>
    </dgm:pt>
    <dgm:pt modelId="{94C602EE-8DB8-4D20-A523-B436CB28F8D0}" type="parTrans" cxnId="{202DD2C1-2BE2-4825-B881-CA673C9ADF2B}">
      <dgm:prSet/>
      <dgm:spPr/>
      <dgm:t>
        <a:bodyPr/>
        <a:lstStyle/>
        <a:p>
          <a:endParaRPr lang="ru-RU" sz="2000">
            <a:solidFill>
              <a:schemeClr val="accent4">
                <a:lumMod val="50000"/>
              </a:schemeClr>
            </a:solidFill>
          </a:endParaRPr>
        </a:p>
      </dgm:t>
    </dgm:pt>
    <dgm:pt modelId="{AA9ED7F8-23AE-4871-BC86-0E8B3231133C}" type="sibTrans" cxnId="{202DD2C1-2BE2-4825-B881-CA673C9ADF2B}">
      <dgm:prSet/>
      <dgm:spPr/>
      <dgm:t>
        <a:bodyPr/>
        <a:lstStyle/>
        <a:p>
          <a:endParaRPr lang="ru-RU" sz="2000">
            <a:solidFill>
              <a:schemeClr val="accent4">
                <a:lumMod val="50000"/>
              </a:schemeClr>
            </a:solidFill>
          </a:endParaRPr>
        </a:p>
      </dgm:t>
    </dgm:pt>
    <dgm:pt modelId="{DD9B64DA-0076-4DF6-927A-9839E333BA41}">
      <dgm:prSet phldrT="[Text]" custT="1"/>
      <dgm:spPr/>
      <dgm:t>
        <a:bodyPr/>
        <a:lstStyle/>
        <a:p>
          <a:pPr rtl="0"/>
          <a:r>
            <a:rPr kumimoji="0" lang="ru-RU" sz="1600" b="1" i="0" u="none" strike="noStrike" cap="none" normalizeH="0" baseline="0" smtClean="0">
              <a:ln/>
              <a:solidFill>
                <a:schemeClr val="accent4">
                  <a:lumMod val="50000"/>
                </a:schemeClr>
              </a:solidFill>
              <a:effectLst/>
              <a:latin typeface="Arial" charset="0"/>
            </a:rPr>
            <a:t>Хороший</a:t>
          </a:r>
          <a:r>
            <a:rPr kumimoji="0" lang="ru-RU" sz="1600" b="1" i="0" u="none" strike="noStrike" cap="none" normalizeH="0" smtClean="0">
              <a:ln/>
              <a:solidFill>
                <a:schemeClr val="accent4">
                  <a:lumMod val="50000"/>
                </a:schemeClr>
              </a:solidFill>
              <a:effectLst/>
              <a:latin typeface="Arial" charset="0"/>
            </a:rPr>
            <a:t> профиль безопасности</a:t>
          </a:r>
          <a:endParaRPr lang="ru-RU" sz="1600" dirty="0">
            <a:solidFill>
              <a:schemeClr val="accent4">
                <a:lumMod val="50000"/>
              </a:schemeClr>
            </a:solidFill>
          </a:endParaRPr>
        </a:p>
      </dgm:t>
    </dgm:pt>
    <dgm:pt modelId="{BA4B3F9D-FEE3-4998-BE8D-69060206B82D}" type="parTrans" cxnId="{2C8A6868-0D2E-4676-8BF8-27A7090152C1}">
      <dgm:prSet/>
      <dgm:spPr/>
      <dgm:t>
        <a:bodyPr/>
        <a:lstStyle/>
        <a:p>
          <a:endParaRPr lang="ru-RU" sz="2000">
            <a:solidFill>
              <a:schemeClr val="accent4">
                <a:lumMod val="50000"/>
              </a:schemeClr>
            </a:solidFill>
          </a:endParaRPr>
        </a:p>
      </dgm:t>
    </dgm:pt>
    <dgm:pt modelId="{B80A3F6D-9D38-4D6E-88A1-343764A5F51B}" type="sibTrans" cxnId="{2C8A6868-0D2E-4676-8BF8-27A7090152C1}">
      <dgm:prSet/>
      <dgm:spPr/>
      <dgm:t>
        <a:bodyPr/>
        <a:lstStyle/>
        <a:p>
          <a:endParaRPr lang="ru-RU" sz="2000">
            <a:solidFill>
              <a:schemeClr val="accent4">
                <a:lumMod val="50000"/>
              </a:schemeClr>
            </a:solidFill>
          </a:endParaRPr>
        </a:p>
      </dgm:t>
    </dgm:pt>
    <dgm:pt modelId="{1179CAE7-DF00-43C1-A393-92199269B439}">
      <dgm:prSet phldrT="[Text]" custT="1"/>
      <dgm:spPr/>
      <dgm:t>
        <a:bodyPr/>
        <a:lstStyle/>
        <a:p>
          <a:pPr rtl="0"/>
          <a:r>
            <a:rPr kumimoji="0" lang="ru-RU" sz="1400" b="1" i="0" u="none" strike="noStrike" cap="none" normalizeH="0" baseline="0" smtClean="0">
              <a:ln/>
              <a:solidFill>
                <a:schemeClr val="accent4">
                  <a:lumMod val="50000"/>
                </a:schemeClr>
              </a:solidFill>
              <a:effectLst/>
              <a:latin typeface="Arial" charset="0"/>
            </a:rPr>
            <a:t>Системные побочные эффекты, в том числе холинергические, отсутствуют</a:t>
          </a:r>
          <a:r>
            <a:rPr kumimoji="0" lang="ru-RU" sz="1400" b="1" i="0" u="none" strike="noStrike" cap="none" normalizeH="0" baseline="30000" smtClean="0">
              <a:ln/>
              <a:solidFill>
                <a:schemeClr val="accent4">
                  <a:lumMod val="50000"/>
                </a:schemeClr>
              </a:solidFill>
              <a:effectLst/>
              <a:latin typeface="Arial" charset="0"/>
            </a:rPr>
            <a:t>1</a:t>
          </a:r>
          <a:endParaRPr kumimoji="0" lang="ru-RU" sz="1400" b="1" i="0" u="none" strike="noStrike" cap="none" normalizeH="0" baseline="30000" dirty="0">
            <a:ln/>
            <a:solidFill>
              <a:schemeClr val="accent4">
                <a:lumMod val="50000"/>
              </a:schemeClr>
            </a:solidFill>
            <a:effectLst/>
            <a:latin typeface="Arial" charset="0"/>
          </a:endParaRPr>
        </a:p>
      </dgm:t>
    </dgm:pt>
    <dgm:pt modelId="{1E85B7E8-D7D7-4EA7-B00F-62C28DD8C99B}" type="parTrans" cxnId="{7A117C07-7465-4584-9AA0-C41CBD553A47}">
      <dgm:prSet/>
      <dgm:spPr/>
      <dgm:t>
        <a:bodyPr/>
        <a:lstStyle/>
        <a:p>
          <a:endParaRPr lang="ru-RU" sz="2000">
            <a:solidFill>
              <a:schemeClr val="accent4">
                <a:lumMod val="50000"/>
              </a:schemeClr>
            </a:solidFill>
          </a:endParaRPr>
        </a:p>
      </dgm:t>
    </dgm:pt>
    <dgm:pt modelId="{DCB8EB89-1005-4DCB-8A40-3F2EE8F3B1CB}" type="sibTrans" cxnId="{7A117C07-7465-4584-9AA0-C41CBD553A47}">
      <dgm:prSet/>
      <dgm:spPr/>
      <dgm:t>
        <a:bodyPr/>
        <a:lstStyle/>
        <a:p>
          <a:endParaRPr lang="ru-RU" sz="2000">
            <a:solidFill>
              <a:schemeClr val="accent4">
                <a:lumMod val="50000"/>
              </a:schemeClr>
            </a:solidFill>
          </a:endParaRPr>
        </a:p>
      </dgm:t>
    </dgm:pt>
    <dgm:pt modelId="{0A5E2A76-04CE-4C40-9FBD-DCCC61682CB2}">
      <dgm:prSet phldrT="[Text]" custT="1"/>
      <dgm:spPr/>
      <dgm:t>
        <a:bodyPr/>
        <a:lstStyle/>
        <a:p>
          <a:pPr rtl="0"/>
          <a:r>
            <a:rPr kumimoji="0" lang="ru-RU" sz="1200" b="1" i="0" u="none" strike="noStrike" cap="none" normalizeH="0" baseline="0" dirty="0" smtClean="0">
              <a:ln/>
              <a:solidFill>
                <a:schemeClr val="accent4">
                  <a:lumMod val="50000"/>
                </a:schemeClr>
              </a:solidFill>
              <a:effectLst/>
              <a:latin typeface="Arial" charset="0"/>
            </a:rPr>
            <a:t>Нормализация оттока желчи. Снижение факторов риска развития и прогрессирования холецистита</a:t>
          </a:r>
          <a:r>
            <a:rPr kumimoji="0" lang="ru-RU" sz="1200" b="1" i="0" u="none" strike="noStrike" cap="none" normalizeH="0" baseline="30000" dirty="0" smtClean="0">
              <a:ln/>
              <a:solidFill>
                <a:schemeClr val="accent4">
                  <a:lumMod val="50000"/>
                </a:schemeClr>
              </a:solidFill>
              <a:effectLst/>
              <a:latin typeface="Arial" charset="0"/>
            </a:rPr>
            <a:t>2</a:t>
          </a:r>
          <a:endParaRPr lang="ru-RU" sz="1200" baseline="30000" dirty="0">
            <a:solidFill>
              <a:schemeClr val="accent4">
                <a:lumMod val="50000"/>
              </a:schemeClr>
            </a:solidFill>
          </a:endParaRPr>
        </a:p>
      </dgm:t>
    </dgm:pt>
    <dgm:pt modelId="{74486B5A-51A0-44A7-96C6-7CF9A56AABD2}" type="parTrans" cxnId="{D8A83F6A-8831-48C8-A8C5-7576CE03B47A}">
      <dgm:prSet/>
      <dgm:spPr/>
      <dgm:t>
        <a:bodyPr/>
        <a:lstStyle/>
        <a:p>
          <a:endParaRPr lang="ru-RU" sz="2000">
            <a:solidFill>
              <a:schemeClr val="accent4">
                <a:lumMod val="50000"/>
              </a:schemeClr>
            </a:solidFill>
          </a:endParaRPr>
        </a:p>
      </dgm:t>
    </dgm:pt>
    <dgm:pt modelId="{F4A4CAD3-62F8-4224-812B-F145861B721A}" type="sibTrans" cxnId="{D8A83F6A-8831-48C8-A8C5-7576CE03B47A}">
      <dgm:prSet/>
      <dgm:spPr/>
      <dgm:t>
        <a:bodyPr/>
        <a:lstStyle/>
        <a:p>
          <a:endParaRPr lang="ru-RU" sz="2000">
            <a:solidFill>
              <a:schemeClr val="accent4">
                <a:lumMod val="50000"/>
              </a:schemeClr>
            </a:solidFill>
          </a:endParaRPr>
        </a:p>
      </dgm:t>
    </dgm:pt>
    <dgm:pt modelId="{D678493C-3D26-41A9-ACD9-D8D77496615D}">
      <dgm:prSet phldrT="[Text]" custT="1"/>
      <dgm:spPr/>
      <dgm:t>
        <a:bodyPr/>
        <a:lstStyle/>
        <a:p>
          <a:pPr rtl="0"/>
          <a:r>
            <a:rPr lang="ru-RU" sz="1600" b="1" dirty="0" smtClean="0">
              <a:solidFill>
                <a:schemeClr val="accent4">
                  <a:lumMod val="50000"/>
                </a:schemeClr>
              </a:solidFill>
              <a:latin typeface="Arial" panose="020B0604020202020204" pitchFamily="34" charset="0"/>
              <a:cs typeface="Arial" panose="020B0604020202020204" pitchFamily="34" charset="0"/>
            </a:rPr>
            <a:t>Снимает спазм сфинктера Одди</a:t>
          </a:r>
          <a:endParaRPr lang="ru-RU" sz="1600" b="1" dirty="0">
            <a:solidFill>
              <a:schemeClr val="accent4">
                <a:lumMod val="50000"/>
              </a:schemeClr>
            </a:solidFill>
            <a:latin typeface="Arial" panose="020B0604020202020204" pitchFamily="34" charset="0"/>
            <a:cs typeface="Arial" panose="020B0604020202020204" pitchFamily="34" charset="0"/>
          </a:endParaRPr>
        </a:p>
      </dgm:t>
    </dgm:pt>
    <dgm:pt modelId="{7B0BBA2E-9322-4C6D-8DB6-EEFB1CB34BB7}" type="parTrans" cxnId="{B583E5FE-DC11-49B9-BB7B-7A4AA215F546}">
      <dgm:prSet/>
      <dgm:spPr/>
      <dgm:t>
        <a:bodyPr/>
        <a:lstStyle/>
        <a:p>
          <a:endParaRPr lang="ru-RU" sz="2000">
            <a:solidFill>
              <a:schemeClr val="accent4">
                <a:lumMod val="50000"/>
              </a:schemeClr>
            </a:solidFill>
          </a:endParaRPr>
        </a:p>
      </dgm:t>
    </dgm:pt>
    <dgm:pt modelId="{97124885-0A0A-42B7-8150-801F5B938B60}" type="sibTrans" cxnId="{B583E5FE-DC11-49B9-BB7B-7A4AA215F546}">
      <dgm:prSet/>
      <dgm:spPr/>
      <dgm:t>
        <a:bodyPr/>
        <a:lstStyle/>
        <a:p>
          <a:endParaRPr lang="ru-RU" sz="2000">
            <a:solidFill>
              <a:schemeClr val="accent4">
                <a:lumMod val="50000"/>
              </a:schemeClr>
            </a:solidFill>
          </a:endParaRPr>
        </a:p>
      </dgm:t>
    </dgm:pt>
    <dgm:pt modelId="{5EF13BD4-0EEB-4C04-B297-261FF1727334}" type="pres">
      <dgm:prSet presAssocID="{038D08F9-40A8-47CE-8AB7-D969E5DD6037}" presName="Name0" presStyleCnt="0">
        <dgm:presLayoutVars>
          <dgm:dir/>
          <dgm:animLvl val="lvl"/>
          <dgm:resizeHandles val="exact"/>
        </dgm:presLayoutVars>
      </dgm:prSet>
      <dgm:spPr/>
      <dgm:t>
        <a:bodyPr/>
        <a:lstStyle/>
        <a:p>
          <a:endParaRPr lang="ru-RU"/>
        </a:p>
      </dgm:t>
    </dgm:pt>
    <dgm:pt modelId="{2CB6C532-8DF3-4D72-8A3E-DDCAABFE69A3}" type="pres">
      <dgm:prSet presAssocID="{12CBEF7D-3FC3-478A-A014-2B488924EA8C}" presName="linNode" presStyleCnt="0"/>
      <dgm:spPr/>
      <dgm:t>
        <a:bodyPr/>
        <a:lstStyle/>
        <a:p>
          <a:endParaRPr lang="ru-RU"/>
        </a:p>
      </dgm:t>
    </dgm:pt>
    <dgm:pt modelId="{C60C885D-4068-40DD-B5B1-24AA33E1E181}" type="pres">
      <dgm:prSet presAssocID="{12CBEF7D-3FC3-478A-A014-2B488924EA8C}" presName="parentText" presStyleLbl="node1" presStyleIdx="0" presStyleCnt="7">
        <dgm:presLayoutVars>
          <dgm:chMax val="1"/>
          <dgm:bulletEnabled val="1"/>
        </dgm:presLayoutVars>
      </dgm:prSet>
      <dgm:spPr/>
      <dgm:t>
        <a:bodyPr/>
        <a:lstStyle/>
        <a:p>
          <a:endParaRPr lang="ru-RU"/>
        </a:p>
      </dgm:t>
    </dgm:pt>
    <dgm:pt modelId="{E1B33FCE-ACC0-4244-8AB0-6987AEED7EA7}" type="pres">
      <dgm:prSet presAssocID="{12CBEF7D-3FC3-478A-A014-2B488924EA8C}" presName="descendantText" presStyleLbl="alignAccFollowNode1" presStyleIdx="0" presStyleCnt="7">
        <dgm:presLayoutVars>
          <dgm:bulletEnabled val="1"/>
        </dgm:presLayoutVars>
      </dgm:prSet>
      <dgm:spPr/>
      <dgm:t>
        <a:bodyPr/>
        <a:lstStyle/>
        <a:p>
          <a:endParaRPr lang="ru-RU"/>
        </a:p>
      </dgm:t>
    </dgm:pt>
    <dgm:pt modelId="{58E22E76-8206-4C4E-869F-C2D6DF13B41D}" type="pres">
      <dgm:prSet presAssocID="{457C9577-A273-4681-8A2B-66BA74ADF90B}" presName="sp" presStyleCnt="0"/>
      <dgm:spPr/>
      <dgm:t>
        <a:bodyPr/>
        <a:lstStyle/>
        <a:p>
          <a:endParaRPr lang="ru-RU"/>
        </a:p>
      </dgm:t>
    </dgm:pt>
    <dgm:pt modelId="{A253BA69-FA43-4E53-98FF-6EC7FE412B86}" type="pres">
      <dgm:prSet presAssocID="{30C03EE1-9446-4272-8F98-2B4D62CBD853}" presName="linNode" presStyleCnt="0"/>
      <dgm:spPr/>
      <dgm:t>
        <a:bodyPr/>
        <a:lstStyle/>
        <a:p>
          <a:endParaRPr lang="ru-RU"/>
        </a:p>
      </dgm:t>
    </dgm:pt>
    <dgm:pt modelId="{E5AF5676-34EC-40DB-BAB0-0635AC853B2C}" type="pres">
      <dgm:prSet presAssocID="{30C03EE1-9446-4272-8F98-2B4D62CBD853}" presName="parentText" presStyleLbl="node1" presStyleIdx="1" presStyleCnt="7">
        <dgm:presLayoutVars>
          <dgm:chMax val="1"/>
          <dgm:bulletEnabled val="1"/>
        </dgm:presLayoutVars>
      </dgm:prSet>
      <dgm:spPr/>
      <dgm:t>
        <a:bodyPr/>
        <a:lstStyle/>
        <a:p>
          <a:endParaRPr lang="ru-RU"/>
        </a:p>
      </dgm:t>
    </dgm:pt>
    <dgm:pt modelId="{615D39C0-C6FF-4E9A-853C-769111050139}" type="pres">
      <dgm:prSet presAssocID="{30C03EE1-9446-4272-8F98-2B4D62CBD853}" presName="descendantText" presStyleLbl="alignAccFollowNode1" presStyleIdx="1" presStyleCnt="7">
        <dgm:presLayoutVars>
          <dgm:bulletEnabled val="1"/>
        </dgm:presLayoutVars>
      </dgm:prSet>
      <dgm:spPr/>
      <dgm:t>
        <a:bodyPr/>
        <a:lstStyle/>
        <a:p>
          <a:endParaRPr lang="ru-RU"/>
        </a:p>
      </dgm:t>
    </dgm:pt>
    <dgm:pt modelId="{3D3B6AF8-4662-48D4-BEF0-3445FD010EC1}" type="pres">
      <dgm:prSet presAssocID="{FFA526AE-870E-41CB-8360-097B8A4BA282}" presName="sp" presStyleCnt="0"/>
      <dgm:spPr/>
      <dgm:t>
        <a:bodyPr/>
        <a:lstStyle/>
        <a:p>
          <a:endParaRPr lang="ru-RU"/>
        </a:p>
      </dgm:t>
    </dgm:pt>
    <dgm:pt modelId="{746B5FCC-55AF-4428-BCD2-63F740C56D36}" type="pres">
      <dgm:prSet presAssocID="{D678493C-3D26-41A9-ACD9-D8D77496615D}" presName="linNode" presStyleCnt="0"/>
      <dgm:spPr/>
      <dgm:t>
        <a:bodyPr/>
        <a:lstStyle/>
        <a:p>
          <a:endParaRPr lang="ru-RU"/>
        </a:p>
      </dgm:t>
    </dgm:pt>
    <dgm:pt modelId="{745276BC-966C-4CC2-99DF-1D15D7355F29}" type="pres">
      <dgm:prSet presAssocID="{D678493C-3D26-41A9-ACD9-D8D77496615D}" presName="parentText" presStyleLbl="node1" presStyleIdx="2" presStyleCnt="7">
        <dgm:presLayoutVars>
          <dgm:chMax val="1"/>
          <dgm:bulletEnabled val="1"/>
        </dgm:presLayoutVars>
      </dgm:prSet>
      <dgm:spPr/>
      <dgm:t>
        <a:bodyPr/>
        <a:lstStyle/>
        <a:p>
          <a:endParaRPr lang="ru-RU"/>
        </a:p>
      </dgm:t>
    </dgm:pt>
    <dgm:pt modelId="{58B2D67D-68A8-4CD8-BDB3-D1A57FD4FEA2}" type="pres">
      <dgm:prSet presAssocID="{D678493C-3D26-41A9-ACD9-D8D77496615D}" presName="descendantText" presStyleLbl="alignAccFollowNode1" presStyleIdx="2" presStyleCnt="7" custScaleY="133621">
        <dgm:presLayoutVars>
          <dgm:bulletEnabled val="1"/>
        </dgm:presLayoutVars>
      </dgm:prSet>
      <dgm:spPr/>
      <dgm:t>
        <a:bodyPr/>
        <a:lstStyle/>
        <a:p>
          <a:endParaRPr lang="ru-RU"/>
        </a:p>
      </dgm:t>
    </dgm:pt>
    <dgm:pt modelId="{787104AA-C4AD-4324-A225-4F0B12DD6671}" type="pres">
      <dgm:prSet presAssocID="{97124885-0A0A-42B7-8150-801F5B938B60}" presName="sp" presStyleCnt="0"/>
      <dgm:spPr/>
      <dgm:t>
        <a:bodyPr/>
        <a:lstStyle/>
        <a:p>
          <a:endParaRPr lang="ru-RU"/>
        </a:p>
      </dgm:t>
    </dgm:pt>
    <dgm:pt modelId="{ED66DEC1-11E7-4B5F-888D-806D254ADE49}" type="pres">
      <dgm:prSet presAssocID="{752B407A-E4DA-4CCC-B332-43ECC2FA6B95}" presName="linNode" presStyleCnt="0"/>
      <dgm:spPr/>
      <dgm:t>
        <a:bodyPr/>
        <a:lstStyle/>
        <a:p>
          <a:endParaRPr lang="ru-RU"/>
        </a:p>
      </dgm:t>
    </dgm:pt>
    <dgm:pt modelId="{679F617C-2C17-4C0E-857C-56BB030C4029}" type="pres">
      <dgm:prSet presAssocID="{752B407A-E4DA-4CCC-B332-43ECC2FA6B95}" presName="parentText" presStyleLbl="node1" presStyleIdx="3" presStyleCnt="7">
        <dgm:presLayoutVars>
          <dgm:chMax val="1"/>
          <dgm:bulletEnabled val="1"/>
        </dgm:presLayoutVars>
      </dgm:prSet>
      <dgm:spPr/>
      <dgm:t>
        <a:bodyPr/>
        <a:lstStyle/>
        <a:p>
          <a:endParaRPr lang="ru-RU"/>
        </a:p>
      </dgm:t>
    </dgm:pt>
    <dgm:pt modelId="{6EA048CB-7BAA-45BD-9266-24D6D3C739E2}" type="pres">
      <dgm:prSet presAssocID="{752B407A-E4DA-4CCC-B332-43ECC2FA6B95}" presName="descendantText" presStyleLbl="alignAccFollowNode1" presStyleIdx="3" presStyleCnt="7">
        <dgm:presLayoutVars>
          <dgm:bulletEnabled val="1"/>
        </dgm:presLayoutVars>
      </dgm:prSet>
      <dgm:spPr/>
      <dgm:t>
        <a:bodyPr/>
        <a:lstStyle/>
        <a:p>
          <a:endParaRPr lang="ru-RU"/>
        </a:p>
      </dgm:t>
    </dgm:pt>
    <dgm:pt modelId="{D5567093-C71D-4C03-A784-D12CD8AB7187}" type="pres">
      <dgm:prSet presAssocID="{20E689B7-41AA-4E26-8840-5A0CC399460B}" presName="sp" presStyleCnt="0"/>
      <dgm:spPr/>
      <dgm:t>
        <a:bodyPr/>
        <a:lstStyle/>
        <a:p>
          <a:endParaRPr lang="ru-RU"/>
        </a:p>
      </dgm:t>
    </dgm:pt>
    <dgm:pt modelId="{6A1D444D-CEE0-4B28-BCA5-AA01C2FF20CC}" type="pres">
      <dgm:prSet presAssocID="{F732B2B1-F724-4938-9463-87606FE83690}" presName="linNode" presStyleCnt="0"/>
      <dgm:spPr/>
      <dgm:t>
        <a:bodyPr/>
        <a:lstStyle/>
        <a:p>
          <a:endParaRPr lang="ru-RU"/>
        </a:p>
      </dgm:t>
    </dgm:pt>
    <dgm:pt modelId="{1E7AEFA1-7D45-47F7-894A-3C383ADCFAC4}" type="pres">
      <dgm:prSet presAssocID="{F732B2B1-F724-4938-9463-87606FE83690}" presName="parentText" presStyleLbl="node1" presStyleIdx="4" presStyleCnt="7">
        <dgm:presLayoutVars>
          <dgm:chMax val="1"/>
          <dgm:bulletEnabled val="1"/>
        </dgm:presLayoutVars>
      </dgm:prSet>
      <dgm:spPr/>
      <dgm:t>
        <a:bodyPr/>
        <a:lstStyle/>
        <a:p>
          <a:endParaRPr lang="ru-RU"/>
        </a:p>
      </dgm:t>
    </dgm:pt>
    <dgm:pt modelId="{1C3E94A2-2E91-4EDF-9E59-E33EB962F513}" type="pres">
      <dgm:prSet presAssocID="{F732B2B1-F724-4938-9463-87606FE83690}" presName="descendantText" presStyleLbl="alignAccFollowNode1" presStyleIdx="4" presStyleCnt="7">
        <dgm:presLayoutVars>
          <dgm:bulletEnabled val="1"/>
        </dgm:presLayoutVars>
      </dgm:prSet>
      <dgm:spPr/>
      <dgm:t>
        <a:bodyPr/>
        <a:lstStyle/>
        <a:p>
          <a:endParaRPr lang="ru-RU"/>
        </a:p>
      </dgm:t>
    </dgm:pt>
    <dgm:pt modelId="{B3FC9E76-1470-4B00-BB68-4710166F2160}" type="pres">
      <dgm:prSet presAssocID="{5E8F2A2D-77CC-4395-9EA2-E26379FEE039}" presName="sp" presStyleCnt="0"/>
      <dgm:spPr/>
      <dgm:t>
        <a:bodyPr/>
        <a:lstStyle/>
        <a:p>
          <a:endParaRPr lang="ru-RU"/>
        </a:p>
      </dgm:t>
    </dgm:pt>
    <dgm:pt modelId="{993CDCF6-2DD8-4484-B176-FD228E56DA9B}" type="pres">
      <dgm:prSet presAssocID="{F4762B72-5D62-4482-B400-C099BDFD8C11}" presName="linNode" presStyleCnt="0"/>
      <dgm:spPr/>
      <dgm:t>
        <a:bodyPr/>
        <a:lstStyle/>
        <a:p>
          <a:endParaRPr lang="ru-RU"/>
        </a:p>
      </dgm:t>
    </dgm:pt>
    <dgm:pt modelId="{062C09DE-F249-433D-A376-D6A41E571F3A}" type="pres">
      <dgm:prSet presAssocID="{F4762B72-5D62-4482-B400-C099BDFD8C11}" presName="parentText" presStyleLbl="node1" presStyleIdx="5" presStyleCnt="7">
        <dgm:presLayoutVars>
          <dgm:chMax val="1"/>
          <dgm:bulletEnabled val="1"/>
        </dgm:presLayoutVars>
      </dgm:prSet>
      <dgm:spPr/>
      <dgm:t>
        <a:bodyPr/>
        <a:lstStyle/>
        <a:p>
          <a:endParaRPr lang="ru-RU"/>
        </a:p>
      </dgm:t>
    </dgm:pt>
    <dgm:pt modelId="{3482D02F-1862-4EF5-BDC3-347A41F11B0A}" type="pres">
      <dgm:prSet presAssocID="{F4762B72-5D62-4482-B400-C099BDFD8C11}" presName="descendantText" presStyleLbl="alignAccFollowNode1" presStyleIdx="5" presStyleCnt="7">
        <dgm:presLayoutVars>
          <dgm:bulletEnabled val="1"/>
        </dgm:presLayoutVars>
      </dgm:prSet>
      <dgm:spPr/>
      <dgm:t>
        <a:bodyPr/>
        <a:lstStyle/>
        <a:p>
          <a:endParaRPr lang="ru-RU"/>
        </a:p>
      </dgm:t>
    </dgm:pt>
    <dgm:pt modelId="{88CA5007-B2D3-4DC7-B5F5-BCCBE672B18D}" type="pres">
      <dgm:prSet presAssocID="{18CC9C43-D543-4D83-B12A-2F3C696F3097}" presName="sp" presStyleCnt="0"/>
      <dgm:spPr/>
      <dgm:t>
        <a:bodyPr/>
        <a:lstStyle/>
        <a:p>
          <a:endParaRPr lang="ru-RU"/>
        </a:p>
      </dgm:t>
    </dgm:pt>
    <dgm:pt modelId="{E473B1C0-450D-482E-8375-E909A0809E73}" type="pres">
      <dgm:prSet presAssocID="{DD9B64DA-0076-4DF6-927A-9839E333BA41}" presName="linNode" presStyleCnt="0"/>
      <dgm:spPr/>
      <dgm:t>
        <a:bodyPr/>
        <a:lstStyle/>
        <a:p>
          <a:endParaRPr lang="ru-RU"/>
        </a:p>
      </dgm:t>
    </dgm:pt>
    <dgm:pt modelId="{436975A8-6C56-4E6A-A400-330774C744B1}" type="pres">
      <dgm:prSet presAssocID="{DD9B64DA-0076-4DF6-927A-9839E333BA41}" presName="parentText" presStyleLbl="node1" presStyleIdx="6" presStyleCnt="7">
        <dgm:presLayoutVars>
          <dgm:chMax val="1"/>
          <dgm:bulletEnabled val="1"/>
        </dgm:presLayoutVars>
      </dgm:prSet>
      <dgm:spPr/>
      <dgm:t>
        <a:bodyPr/>
        <a:lstStyle/>
        <a:p>
          <a:endParaRPr lang="ru-RU"/>
        </a:p>
      </dgm:t>
    </dgm:pt>
    <dgm:pt modelId="{A3E88FA3-FAB1-4AE1-B998-752729A7CF0D}" type="pres">
      <dgm:prSet presAssocID="{DD9B64DA-0076-4DF6-927A-9839E333BA41}" presName="descendantText" presStyleLbl="alignAccFollowNode1" presStyleIdx="6" presStyleCnt="7">
        <dgm:presLayoutVars>
          <dgm:bulletEnabled val="1"/>
        </dgm:presLayoutVars>
      </dgm:prSet>
      <dgm:spPr/>
      <dgm:t>
        <a:bodyPr/>
        <a:lstStyle/>
        <a:p>
          <a:endParaRPr lang="ru-RU"/>
        </a:p>
      </dgm:t>
    </dgm:pt>
  </dgm:ptLst>
  <dgm:cxnLst>
    <dgm:cxn modelId="{6F79CBE8-8334-4DAD-AF6E-8AC82A40C656}" type="presOf" srcId="{F4762B72-5D62-4482-B400-C099BDFD8C11}" destId="{062C09DE-F249-433D-A376-D6A41E571F3A}" srcOrd="0" destOrd="0" presId="urn:microsoft.com/office/officeart/2005/8/layout/vList5"/>
    <dgm:cxn modelId="{541D8EE1-AB0B-417E-B579-2BF52E16854E}" type="presOf" srcId="{DD9B64DA-0076-4DF6-927A-9839E333BA41}" destId="{436975A8-6C56-4E6A-A400-330774C744B1}" srcOrd="0" destOrd="0" presId="urn:microsoft.com/office/officeart/2005/8/layout/vList5"/>
    <dgm:cxn modelId="{EFE3D43A-40F2-424C-ACE1-20A191D0A2F1}" type="presOf" srcId="{74F3715A-780B-42AB-9740-CAF8457D6C35}" destId="{615D39C0-C6FF-4E9A-853C-769111050139}" srcOrd="0" destOrd="0" presId="urn:microsoft.com/office/officeart/2005/8/layout/vList5"/>
    <dgm:cxn modelId="{673D8A80-BEB0-4BA0-8116-A020F2446326}" type="presOf" srcId="{038D08F9-40A8-47CE-8AB7-D969E5DD6037}" destId="{5EF13BD4-0EEB-4C04-B297-261FF1727334}" srcOrd="0" destOrd="0" presId="urn:microsoft.com/office/officeart/2005/8/layout/vList5"/>
    <dgm:cxn modelId="{FE57F9DE-C854-46B1-8A7F-7BCA0EF169E0}" srcId="{038D08F9-40A8-47CE-8AB7-D969E5DD6037}" destId="{F732B2B1-F724-4938-9463-87606FE83690}" srcOrd="4" destOrd="0" parTransId="{4985493C-78A7-47BF-BDD5-E6C70A8FF136}" sibTransId="{5E8F2A2D-77CC-4395-9EA2-E26379FEE039}"/>
    <dgm:cxn modelId="{D2C5FF80-A611-4F44-8274-C947760911EC}" type="presOf" srcId="{86A61D67-42CB-42BE-9C02-7952374D9CDE}" destId="{1C3E94A2-2E91-4EDF-9E59-E33EB962F513}" srcOrd="0" destOrd="0" presId="urn:microsoft.com/office/officeart/2005/8/layout/vList5"/>
    <dgm:cxn modelId="{D8A83F6A-8831-48C8-A8C5-7576CE03B47A}" srcId="{D678493C-3D26-41A9-ACD9-D8D77496615D}" destId="{0A5E2A76-04CE-4C40-9FBD-DCCC61682CB2}" srcOrd="0" destOrd="0" parTransId="{74486B5A-51A0-44A7-96C6-7CF9A56AABD2}" sibTransId="{F4A4CAD3-62F8-4224-812B-F145861B721A}"/>
    <dgm:cxn modelId="{90D5B46F-9D61-4E91-BB6B-4010350E9A6E}" srcId="{038D08F9-40A8-47CE-8AB7-D969E5DD6037}" destId="{F4762B72-5D62-4482-B400-C099BDFD8C11}" srcOrd="5" destOrd="0" parTransId="{76153ED8-E225-463C-8E55-8AB01E58589C}" sibTransId="{18CC9C43-D543-4D83-B12A-2F3C696F3097}"/>
    <dgm:cxn modelId="{A712E0A9-2E44-44B7-A5E0-167903F598F7}" type="presOf" srcId="{12CBEF7D-3FC3-478A-A014-2B488924EA8C}" destId="{C60C885D-4068-40DD-B5B1-24AA33E1E181}" srcOrd="0" destOrd="0" presId="urn:microsoft.com/office/officeart/2005/8/layout/vList5"/>
    <dgm:cxn modelId="{99347F09-C02A-4AA8-9C66-F50877C271F1}" srcId="{30C03EE1-9446-4272-8F98-2B4D62CBD853}" destId="{74F3715A-780B-42AB-9740-CAF8457D6C35}" srcOrd="0" destOrd="0" parTransId="{17CA2ED5-C5EB-49BE-B394-24124C8374AA}" sibTransId="{75CEC83F-1489-423B-953A-917AA5974EB3}"/>
    <dgm:cxn modelId="{2C8A6868-0D2E-4676-8BF8-27A7090152C1}" srcId="{038D08F9-40A8-47CE-8AB7-D969E5DD6037}" destId="{DD9B64DA-0076-4DF6-927A-9839E333BA41}" srcOrd="6" destOrd="0" parTransId="{BA4B3F9D-FEE3-4998-BE8D-69060206B82D}" sibTransId="{B80A3F6D-9D38-4D6E-88A1-343764A5F51B}"/>
    <dgm:cxn modelId="{7C75339A-9017-4840-9EB6-BF448F483294}" type="presOf" srcId="{B6816A78-1BB2-4022-94CF-41F46E992EB8}" destId="{E1B33FCE-ACC0-4244-8AB0-6987AEED7EA7}" srcOrd="0" destOrd="0" presId="urn:microsoft.com/office/officeart/2005/8/layout/vList5"/>
    <dgm:cxn modelId="{71811D49-A6D1-4FCA-907F-41153A6761DE}" srcId="{038D08F9-40A8-47CE-8AB7-D969E5DD6037}" destId="{30C03EE1-9446-4272-8F98-2B4D62CBD853}" srcOrd="1" destOrd="0" parTransId="{E3DC9C03-7338-4D52-9367-56ABE918B3D4}" sibTransId="{FFA526AE-870E-41CB-8360-097B8A4BA282}"/>
    <dgm:cxn modelId="{B7A2C843-0D1A-49B5-B07F-E01C1199FE27}" type="presOf" srcId="{752B407A-E4DA-4CCC-B332-43ECC2FA6B95}" destId="{679F617C-2C17-4C0E-857C-56BB030C4029}" srcOrd="0" destOrd="0" presId="urn:microsoft.com/office/officeart/2005/8/layout/vList5"/>
    <dgm:cxn modelId="{795C1AD1-0B11-43A9-A273-6B451F06B18E}" type="presOf" srcId="{1179CAE7-DF00-43C1-A393-92199269B439}" destId="{A3E88FA3-FAB1-4AE1-B998-752729A7CF0D}" srcOrd="0" destOrd="0" presId="urn:microsoft.com/office/officeart/2005/8/layout/vList5"/>
    <dgm:cxn modelId="{1CA9FEB7-F23E-452C-B795-3F3F81232F79}" srcId="{12CBEF7D-3FC3-478A-A014-2B488924EA8C}" destId="{B6816A78-1BB2-4022-94CF-41F46E992EB8}" srcOrd="0" destOrd="0" parTransId="{6F82CDF7-AC1D-4D64-8574-6CACB9299A54}" sibTransId="{930BA03D-F3C3-4E62-9721-45882262B57C}"/>
    <dgm:cxn modelId="{E1E43D4D-AAB0-45F6-A05C-0EEC47F30597}" type="presOf" srcId="{77894D34-6E63-40BB-9370-3975CE5AFA3E}" destId="{3482D02F-1862-4EF5-BDC3-347A41F11B0A}" srcOrd="0" destOrd="0" presId="urn:microsoft.com/office/officeart/2005/8/layout/vList5"/>
    <dgm:cxn modelId="{025FFDBA-260B-4C5A-9284-7ECA4D52912C}" type="presOf" srcId="{D678493C-3D26-41A9-ACD9-D8D77496615D}" destId="{745276BC-966C-4CC2-99DF-1D15D7355F29}" srcOrd="0" destOrd="0" presId="urn:microsoft.com/office/officeart/2005/8/layout/vList5"/>
    <dgm:cxn modelId="{7A117C07-7465-4584-9AA0-C41CBD553A47}" srcId="{DD9B64DA-0076-4DF6-927A-9839E333BA41}" destId="{1179CAE7-DF00-43C1-A393-92199269B439}" srcOrd="0" destOrd="0" parTransId="{1E85B7E8-D7D7-4EA7-B00F-62C28DD8C99B}" sibTransId="{DCB8EB89-1005-4DCB-8A40-3F2EE8F3B1CB}"/>
    <dgm:cxn modelId="{FFA59050-33A1-41A4-9F7D-DE171CC784A3}" type="presOf" srcId="{30C03EE1-9446-4272-8F98-2B4D62CBD853}" destId="{E5AF5676-34EC-40DB-BAB0-0635AC853B2C}" srcOrd="0" destOrd="0" presId="urn:microsoft.com/office/officeart/2005/8/layout/vList5"/>
    <dgm:cxn modelId="{B583E5FE-DC11-49B9-BB7B-7A4AA215F546}" srcId="{038D08F9-40A8-47CE-8AB7-D969E5DD6037}" destId="{D678493C-3D26-41A9-ACD9-D8D77496615D}" srcOrd="2" destOrd="0" parTransId="{7B0BBA2E-9322-4C6D-8DB6-EEFB1CB34BB7}" sibTransId="{97124885-0A0A-42B7-8150-801F5B938B60}"/>
    <dgm:cxn modelId="{49C13156-3178-41B3-8AFE-5DD70EFE8805}" srcId="{038D08F9-40A8-47CE-8AB7-D969E5DD6037}" destId="{12CBEF7D-3FC3-478A-A014-2B488924EA8C}" srcOrd="0" destOrd="0" parTransId="{73A56047-A8F1-4D69-AA9C-776A0B9B9443}" sibTransId="{457C9577-A273-4681-8A2B-66BA74ADF90B}"/>
    <dgm:cxn modelId="{713D9191-AF8D-4EAE-A839-93BF81D82F2D}" type="presOf" srcId="{F732B2B1-F724-4938-9463-87606FE83690}" destId="{1E7AEFA1-7D45-47F7-894A-3C383ADCFAC4}" srcOrd="0" destOrd="0" presId="urn:microsoft.com/office/officeart/2005/8/layout/vList5"/>
    <dgm:cxn modelId="{814AE998-CFEE-41A3-A40B-CB5F3B1117F0}" type="presOf" srcId="{FBCB9386-D713-44BE-BE48-4BE2B3130CB0}" destId="{6EA048CB-7BAA-45BD-9266-24D6D3C739E2}" srcOrd="0" destOrd="0" presId="urn:microsoft.com/office/officeart/2005/8/layout/vList5"/>
    <dgm:cxn modelId="{73303B4D-7578-4A80-A77A-4D67045B1424}" srcId="{F732B2B1-F724-4938-9463-87606FE83690}" destId="{86A61D67-42CB-42BE-9C02-7952374D9CDE}" srcOrd="0" destOrd="0" parTransId="{2D355E62-E793-42F0-AD39-82002D59F8B8}" sibTransId="{EF4240B1-57FD-44BD-83D1-DE633A43BF80}"/>
    <dgm:cxn modelId="{9ECF1F56-6218-410A-8D2F-1EB4E5C02E2F}" srcId="{038D08F9-40A8-47CE-8AB7-D969E5DD6037}" destId="{752B407A-E4DA-4CCC-B332-43ECC2FA6B95}" srcOrd="3" destOrd="0" parTransId="{709F5957-7C2C-45F9-B347-5CA3F04527FE}" sibTransId="{20E689B7-41AA-4E26-8840-5A0CC399460B}"/>
    <dgm:cxn modelId="{E4D3DB09-42CE-4D81-8531-54C3BFC3D172}" type="presOf" srcId="{0A5E2A76-04CE-4C40-9FBD-DCCC61682CB2}" destId="{58B2D67D-68A8-4CD8-BDB3-D1A57FD4FEA2}" srcOrd="0" destOrd="0" presId="urn:microsoft.com/office/officeart/2005/8/layout/vList5"/>
    <dgm:cxn modelId="{202DD2C1-2BE2-4825-B881-CA673C9ADF2B}" srcId="{F4762B72-5D62-4482-B400-C099BDFD8C11}" destId="{77894D34-6E63-40BB-9370-3975CE5AFA3E}" srcOrd="0" destOrd="0" parTransId="{94C602EE-8DB8-4D20-A523-B436CB28F8D0}" sibTransId="{AA9ED7F8-23AE-4871-BC86-0E8B3231133C}"/>
    <dgm:cxn modelId="{0C71947E-41B6-46F8-9982-99AA9B5B4066}" srcId="{752B407A-E4DA-4CCC-B332-43ECC2FA6B95}" destId="{FBCB9386-D713-44BE-BE48-4BE2B3130CB0}" srcOrd="0" destOrd="0" parTransId="{9C94B71C-A78D-412F-992A-D3AA148A0C5F}" sibTransId="{ABAEDDBD-92ED-4BEF-B0AF-F45FFD03D11E}"/>
    <dgm:cxn modelId="{8E92DC30-230E-46C2-BFA4-246A32B797FB}" type="presParOf" srcId="{5EF13BD4-0EEB-4C04-B297-261FF1727334}" destId="{2CB6C532-8DF3-4D72-8A3E-DDCAABFE69A3}" srcOrd="0" destOrd="0" presId="urn:microsoft.com/office/officeart/2005/8/layout/vList5"/>
    <dgm:cxn modelId="{B00D57D0-7B81-43C6-9E04-EA3EA8409243}" type="presParOf" srcId="{2CB6C532-8DF3-4D72-8A3E-DDCAABFE69A3}" destId="{C60C885D-4068-40DD-B5B1-24AA33E1E181}" srcOrd="0" destOrd="0" presId="urn:microsoft.com/office/officeart/2005/8/layout/vList5"/>
    <dgm:cxn modelId="{F8D0B1BB-F6A5-47EE-9D8D-370D6FA91ADB}" type="presParOf" srcId="{2CB6C532-8DF3-4D72-8A3E-DDCAABFE69A3}" destId="{E1B33FCE-ACC0-4244-8AB0-6987AEED7EA7}" srcOrd="1" destOrd="0" presId="urn:microsoft.com/office/officeart/2005/8/layout/vList5"/>
    <dgm:cxn modelId="{0E5E697C-6D27-4192-851A-46E3093C19A8}" type="presParOf" srcId="{5EF13BD4-0EEB-4C04-B297-261FF1727334}" destId="{58E22E76-8206-4C4E-869F-C2D6DF13B41D}" srcOrd="1" destOrd="0" presId="urn:microsoft.com/office/officeart/2005/8/layout/vList5"/>
    <dgm:cxn modelId="{77F404FC-C621-4AAC-9A4A-3FB32A1A2318}" type="presParOf" srcId="{5EF13BD4-0EEB-4C04-B297-261FF1727334}" destId="{A253BA69-FA43-4E53-98FF-6EC7FE412B86}" srcOrd="2" destOrd="0" presId="urn:microsoft.com/office/officeart/2005/8/layout/vList5"/>
    <dgm:cxn modelId="{98E3BEED-ECD7-4813-9468-54D419299691}" type="presParOf" srcId="{A253BA69-FA43-4E53-98FF-6EC7FE412B86}" destId="{E5AF5676-34EC-40DB-BAB0-0635AC853B2C}" srcOrd="0" destOrd="0" presId="urn:microsoft.com/office/officeart/2005/8/layout/vList5"/>
    <dgm:cxn modelId="{1F4310C5-37EA-44CC-923B-61ADA3CAEF1E}" type="presParOf" srcId="{A253BA69-FA43-4E53-98FF-6EC7FE412B86}" destId="{615D39C0-C6FF-4E9A-853C-769111050139}" srcOrd="1" destOrd="0" presId="urn:microsoft.com/office/officeart/2005/8/layout/vList5"/>
    <dgm:cxn modelId="{FBF8377C-A822-4637-9C7E-0DE27C289FBA}" type="presParOf" srcId="{5EF13BD4-0EEB-4C04-B297-261FF1727334}" destId="{3D3B6AF8-4662-48D4-BEF0-3445FD010EC1}" srcOrd="3" destOrd="0" presId="urn:microsoft.com/office/officeart/2005/8/layout/vList5"/>
    <dgm:cxn modelId="{A6351B27-DE58-4E20-8325-DE8B92A72163}" type="presParOf" srcId="{5EF13BD4-0EEB-4C04-B297-261FF1727334}" destId="{746B5FCC-55AF-4428-BCD2-63F740C56D36}" srcOrd="4" destOrd="0" presId="urn:microsoft.com/office/officeart/2005/8/layout/vList5"/>
    <dgm:cxn modelId="{1602A902-E1AF-4613-8064-0C0CC1F31F03}" type="presParOf" srcId="{746B5FCC-55AF-4428-BCD2-63F740C56D36}" destId="{745276BC-966C-4CC2-99DF-1D15D7355F29}" srcOrd="0" destOrd="0" presId="urn:microsoft.com/office/officeart/2005/8/layout/vList5"/>
    <dgm:cxn modelId="{04010D35-3F32-4059-87F1-3A2F55462448}" type="presParOf" srcId="{746B5FCC-55AF-4428-BCD2-63F740C56D36}" destId="{58B2D67D-68A8-4CD8-BDB3-D1A57FD4FEA2}" srcOrd="1" destOrd="0" presId="urn:microsoft.com/office/officeart/2005/8/layout/vList5"/>
    <dgm:cxn modelId="{807D706A-2D75-46C1-9425-ACF91FD260A0}" type="presParOf" srcId="{5EF13BD4-0EEB-4C04-B297-261FF1727334}" destId="{787104AA-C4AD-4324-A225-4F0B12DD6671}" srcOrd="5" destOrd="0" presId="urn:microsoft.com/office/officeart/2005/8/layout/vList5"/>
    <dgm:cxn modelId="{9616E1FF-C821-4881-A89A-92B40B647484}" type="presParOf" srcId="{5EF13BD4-0EEB-4C04-B297-261FF1727334}" destId="{ED66DEC1-11E7-4B5F-888D-806D254ADE49}" srcOrd="6" destOrd="0" presId="urn:microsoft.com/office/officeart/2005/8/layout/vList5"/>
    <dgm:cxn modelId="{2108142D-DF5E-4FFA-93B5-F268872B637F}" type="presParOf" srcId="{ED66DEC1-11E7-4B5F-888D-806D254ADE49}" destId="{679F617C-2C17-4C0E-857C-56BB030C4029}" srcOrd="0" destOrd="0" presId="urn:microsoft.com/office/officeart/2005/8/layout/vList5"/>
    <dgm:cxn modelId="{E66DF075-6A47-42D2-9AA6-3506F96216A8}" type="presParOf" srcId="{ED66DEC1-11E7-4B5F-888D-806D254ADE49}" destId="{6EA048CB-7BAA-45BD-9266-24D6D3C739E2}" srcOrd="1" destOrd="0" presId="urn:microsoft.com/office/officeart/2005/8/layout/vList5"/>
    <dgm:cxn modelId="{DA32BDB4-E164-44A5-96A0-B84D8F6E5E4F}" type="presParOf" srcId="{5EF13BD4-0EEB-4C04-B297-261FF1727334}" destId="{D5567093-C71D-4C03-A784-D12CD8AB7187}" srcOrd="7" destOrd="0" presId="urn:microsoft.com/office/officeart/2005/8/layout/vList5"/>
    <dgm:cxn modelId="{05B44AD7-2EB3-4024-9397-D5D540DFB5D9}" type="presParOf" srcId="{5EF13BD4-0EEB-4C04-B297-261FF1727334}" destId="{6A1D444D-CEE0-4B28-BCA5-AA01C2FF20CC}" srcOrd="8" destOrd="0" presId="urn:microsoft.com/office/officeart/2005/8/layout/vList5"/>
    <dgm:cxn modelId="{872DEF43-F716-4400-BF62-A8507016511C}" type="presParOf" srcId="{6A1D444D-CEE0-4B28-BCA5-AA01C2FF20CC}" destId="{1E7AEFA1-7D45-47F7-894A-3C383ADCFAC4}" srcOrd="0" destOrd="0" presId="urn:microsoft.com/office/officeart/2005/8/layout/vList5"/>
    <dgm:cxn modelId="{430A1602-3498-4F5F-8D7B-55570313BB95}" type="presParOf" srcId="{6A1D444D-CEE0-4B28-BCA5-AA01C2FF20CC}" destId="{1C3E94A2-2E91-4EDF-9E59-E33EB962F513}" srcOrd="1" destOrd="0" presId="urn:microsoft.com/office/officeart/2005/8/layout/vList5"/>
    <dgm:cxn modelId="{D0BFBB53-31F4-42E9-9172-87055643307F}" type="presParOf" srcId="{5EF13BD4-0EEB-4C04-B297-261FF1727334}" destId="{B3FC9E76-1470-4B00-BB68-4710166F2160}" srcOrd="9" destOrd="0" presId="urn:microsoft.com/office/officeart/2005/8/layout/vList5"/>
    <dgm:cxn modelId="{48CEDFD5-87D3-4DFE-918D-38AE64DB544F}" type="presParOf" srcId="{5EF13BD4-0EEB-4C04-B297-261FF1727334}" destId="{993CDCF6-2DD8-4484-B176-FD228E56DA9B}" srcOrd="10" destOrd="0" presId="urn:microsoft.com/office/officeart/2005/8/layout/vList5"/>
    <dgm:cxn modelId="{49E81255-3C79-4E70-A358-A1474504BEA2}" type="presParOf" srcId="{993CDCF6-2DD8-4484-B176-FD228E56DA9B}" destId="{062C09DE-F249-433D-A376-D6A41E571F3A}" srcOrd="0" destOrd="0" presId="urn:microsoft.com/office/officeart/2005/8/layout/vList5"/>
    <dgm:cxn modelId="{D4974E97-4BC8-45BA-B154-5E88FBF04E44}" type="presParOf" srcId="{993CDCF6-2DD8-4484-B176-FD228E56DA9B}" destId="{3482D02F-1862-4EF5-BDC3-347A41F11B0A}" srcOrd="1" destOrd="0" presId="urn:microsoft.com/office/officeart/2005/8/layout/vList5"/>
    <dgm:cxn modelId="{0A201B75-7A08-49B2-BA94-878FC6335EC7}" type="presParOf" srcId="{5EF13BD4-0EEB-4C04-B297-261FF1727334}" destId="{88CA5007-B2D3-4DC7-B5F5-BCCBE672B18D}" srcOrd="11" destOrd="0" presId="urn:microsoft.com/office/officeart/2005/8/layout/vList5"/>
    <dgm:cxn modelId="{CAD9B704-038C-43C2-9D7F-6C75C3F5E069}" type="presParOf" srcId="{5EF13BD4-0EEB-4C04-B297-261FF1727334}" destId="{E473B1C0-450D-482E-8375-E909A0809E73}" srcOrd="12" destOrd="0" presId="urn:microsoft.com/office/officeart/2005/8/layout/vList5"/>
    <dgm:cxn modelId="{F2F3F0F5-DF1F-44CD-8342-B163C5BDDA5D}" type="presParOf" srcId="{E473B1C0-450D-482E-8375-E909A0809E73}" destId="{436975A8-6C56-4E6A-A400-330774C744B1}" srcOrd="0" destOrd="0" presId="urn:microsoft.com/office/officeart/2005/8/layout/vList5"/>
    <dgm:cxn modelId="{EE0DC79C-002E-483F-A5A0-179AC769182F}" type="presParOf" srcId="{E473B1C0-450D-482E-8375-E909A0809E73}" destId="{A3E88FA3-FAB1-4AE1-B998-752729A7CF0D}" srcOrd="1" destOrd="0" presId="urn:microsoft.com/office/officeart/2005/8/layout/vList5"/>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9BF8ED-5C73-46A4-A2A4-5252BBE2788A}" type="doc">
      <dgm:prSet loTypeId="urn:microsoft.com/office/officeart/2005/8/layout/hierarchy3" loCatId="relationship" qsTypeId="urn:microsoft.com/office/officeart/2005/8/quickstyle/simple5" qsCatId="simple" csTypeId="urn:microsoft.com/office/officeart/2005/8/colors/colorful3" csCatId="colorful" phldr="1"/>
      <dgm:spPr/>
      <dgm:t>
        <a:bodyPr/>
        <a:lstStyle/>
        <a:p>
          <a:endParaRPr lang="ru-RU"/>
        </a:p>
      </dgm:t>
    </dgm:pt>
    <dgm:pt modelId="{BBDF4682-8AA8-4664-80C4-E5BED48BB7C0}">
      <dgm:prSet phldrT="[Text]">
        <dgm:style>
          <a:lnRef idx="0">
            <a:schemeClr val="accent2"/>
          </a:lnRef>
          <a:fillRef idx="3">
            <a:schemeClr val="accent2"/>
          </a:fillRef>
          <a:effectRef idx="3">
            <a:schemeClr val="accent2"/>
          </a:effectRef>
          <a:fontRef idx="minor">
            <a:schemeClr val="lt1"/>
          </a:fontRef>
        </dgm:style>
      </dgm:prSet>
      <dgm:spPr/>
      <dgm:t>
        <a:bodyPr/>
        <a:lstStyle/>
        <a:p>
          <a:r>
            <a:rPr lang="en-US" dirty="0" err="1" smtClean="0">
              <a:effectLst/>
            </a:rPr>
            <a:t>Римские</a:t>
          </a:r>
          <a:r>
            <a:rPr lang="en-US" dirty="0" smtClean="0">
              <a:effectLst/>
            </a:rPr>
            <a:t> </a:t>
          </a:r>
          <a:r>
            <a:rPr lang="en-US" dirty="0" err="1" smtClean="0">
              <a:effectLst/>
            </a:rPr>
            <a:t>критерии</a:t>
          </a:r>
          <a:r>
            <a:rPr lang="en-US" dirty="0" smtClean="0">
              <a:effectLst/>
            </a:rPr>
            <a:t> III</a:t>
          </a:r>
          <a:endParaRPr lang="ru-RU" dirty="0"/>
        </a:p>
      </dgm:t>
    </dgm:pt>
    <dgm:pt modelId="{5F8145E9-4B4D-4C6B-9AA1-669FCD65CB72}" type="parTrans" cxnId="{BE8B4398-BB05-4085-933F-60D1C26BD161}">
      <dgm:prSet/>
      <dgm:spPr/>
      <dgm:t>
        <a:bodyPr/>
        <a:lstStyle/>
        <a:p>
          <a:endParaRPr lang="ru-RU"/>
        </a:p>
      </dgm:t>
    </dgm:pt>
    <dgm:pt modelId="{36C95189-F0CD-4257-84BA-F0E4D6619695}" type="sibTrans" cxnId="{BE8B4398-BB05-4085-933F-60D1C26BD161}">
      <dgm:prSet/>
      <dgm:spPr/>
      <dgm:t>
        <a:bodyPr/>
        <a:lstStyle/>
        <a:p>
          <a:endParaRPr lang="ru-RU"/>
        </a:p>
      </dgm:t>
    </dgm:pt>
    <dgm:pt modelId="{BBB37A4B-33E3-41B6-9B42-F93537C78C29}">
      <dgm:prSet phldrT="[Text]" custT="1">
        <dgm:style>
          <a:lnRef idx="1">
            <a:schemeClr val="accent2"/>
          </a:lnRef>
          <a:fillRef idx="2">
            <a:schemeClr val="accent2"/>
          </a:fillRef>
          <a:effectRef idx="1">
            <a:schemeClr val="accent2"/>
          </a:effectRef>
          <a:fontRef idx="minor">
            <a:schemeClr val="dk1"/>
          </a:fontRef>
        </dgm:style>
      </dgm:prSet>
      <dgm:spPr>
        <a:solidFill>
          <a:srgbClr val="FFCCCC"/>
        </a:solidFill>
        <a:ln w="25400">
          <a:solidFill>
            <a:srgbClr val="FF0000"/>
          </a:solidFill>
        </a:ln>
      </dgm:spPr>
      <dgm:t>
        <a:bodyPr/>
        <a:lstStyle/>
        <a:p>
          <a:pPr algn="l"/>
          <a:r>
            <a:rPr lang="ru-RU" sz="1300" b="1" dirty="0" smtClean="0">
              <a:solidFill>
                <a:schemeClr val="tx1"/>
              </a:solidFill>
              <a:effectLst/>
            </a:rPr>
            <a:t>Основной симптом: </a:t>
          </a:r>
        </a:p>
        <a:p>
          <a:pPr algn="l"/>
          <a:r>
            <a:rPr lang="ru-RU" sz="1300" b="1" dirty="0" smtClean="0">
              <a:solidFill>
                <a:schemeClr val="tx1"/>
              </a:solidFill>
              <a:effectLst/>
            </a:rPr>
            <a:t>р</a:t>
          </a:r>
          <a:r>
            <a:rPr lang="en-US" sz="1300" b="1" dirty="0" err="1" smtClean="0">
              <a:solidFill>
                <a:schemeClr val="tx1"/>
              </a:solidFill>
              <a:effectLst/>
            </a:rPr>
            <a:t>ецидивирующие</a:t>
          </a:r>
          <a:r>
            <a:rPr lang="en-US" sz="1300" b="1" dirty="0" smtClean="0">
              <a:solidFill>
                <a:schemeClr val="tx1"/>
              </a:solidFill>
              <a:effectLst/>
            </a:rPr>
            <a:t> </a:t>
          </a:r>
          <a:r>
            <a:rPr lang="en-US" sz="1300" b="1" dirty="0" err="1" smtClean="0">
              <a:solidFill>
                <a:schemeClr val="tx1"/>
              </a:solidFill>
              <a:effectLst/>
            </a:rPr>
            <a:t>боли</a:t>
          </a:r>
          <a:r>
            <a:rPr lang="en-US" sz="1300" b="1" dirty="0" smtClean="0">
              <a:solidFill>
                <a:schemeClr val="tx1"/>
              </a:solidFill>
              <a:effectLst/>
            </a:rPr>
            <a:t> </a:t>
          </a:r>
          <a:r>
            <a:rPr lang="en-US" sz="1300" b="1" dirty="0" err="1" smtClean="0">
              <a:solidFill>
                <a:schemeClr val="tx1"/>
              </a:solidFill>
              <a:effectLst/>
            </a:rPr>
            <a:t>или</a:t>
          </a:r>
          <a:r>
            <a:rPr lang="en-US" sz="1300" b="1" dirty="0" smtClean="0">
              <a:solidFill>
                <a:schemeClr val="tx1"/>
              </a:solidFill>
              <a:effectLst/>
            </a:rPr>
            <a:t> </a:t>
          </a:r>
          <a:r>
            <a:rPr lang="en-US" sz="1300" b="1" dirty="0" err="1" smtClean="0">
              <a:solidFill>
                <a:schemeClr val="tx1"/>
              </a:solidFill>
              <a:effectLst/>
            </a:rPr>
            <a:t>дискомфорт</a:t>
          </a:r>
          <a:endParaRPr lang="ru-RU" sz="1300" b="1" dirty="0">
            <a:solidFill>
              <a:schemeClr val="tx1"/>
            </a:solidFill>
          </a:endParaRPr>
        </a:p>
      </dgm:t>
    </dgm:pt>
    <dgm:pt modelId="{EA37B072-17FF-4756-898F-A692B72B13AD}" type="parTrans" cxnId="{4F7B23B4-5ACD-48D7-9A09-80B4C7E97166}">
      <dgm:prSet/>
      <dgm:spPr/>
      <dgm:t>
        <a:bodyPr/>
        <a:lstStyle/>
        <a:p>
          <a:endParaRPr lang="ru-RU"/>
        </a:p>
      </dgm:t>
    </dgm:pt>
    <dgm:pt modelId="{D49F2C61-0AD6-478D-A3C4-EC7724DFF6A8}" type="sibTrans" cxnId="{4F7B23B4-5ACD-48D7-9A09-80B4C7E97166}">
      <dgm:prSet/>
      <dgm:spPr/>
      <dgm:t>
        <a:bodyPr/>
        <a:lstStyle/>
        <a:p>
          <a:endParaRPr lang="ru-RU"/>
        </a:p>
      </dgm:t>
    </dgm:pt>
    <dgm:pt modelId="{300BBDD1-C786-45C1-B6A5-C0E96473420E}">
      <dgm:prSet phldrT="[Text]" custT="1">
        <dgm:style>
          <a:lnRef idx="2">
            <a:schemeClr val="accent2"/>
          </a:lnRef>
          <a:fillRef idx="1">
            <a:schemeClr val="lt1"/>
          </a:fillRef>
          <a:effectRef idx="0">
            <a:schemeClr val="accent2"/>
          </a:effectRef>
          <a:fontRef idx="minor">
            <a:schemeClr val="dk1"/>
          </a:fontRef>
        </dgm:style>
      </dgm:prSet>
      <dgm:spPr>
        <a:solidFill>
          <a:srgbClr val="FFCCCC"/>
        </a:solidFill>
        <a:ln w="25400">
          <a:solidFill>
            <a:srgbClr val="FF0000"/>
          </a:solidFill>
        </a:ln>
      </dgm:spPr>
      <dgm:t>
        <a:bodyPr/>
        <a:lstStyle/>
        <a:p>
          <a:pPr algn="l"/>
          <a:r>
            <a:rPr lang="ru-RU" sz="1300" b="1" dirty="0" smtClean="0">
              <a:effectLst/>
            </a:rPr>
            <a:t>Частота боли: не реже 3 дней в месяц в течение последних 3 месяцев</a:t>
          </a:r>
          <a:endParaRPr lang="ru-RU" sz="1300" b="1" dirty="0"/>
        </a:p>
      </dgm:t>
    </dgm:pt>
    <dgm:pt modelId="{0BFB8753-D0C0-4902-B212-E734BCC30FAC}" type="parTrans" cxnId="{147D30A7-8B09-43AA-BBFC-0F39F1472EE0}">
      <dgm:prSet/>
      <dgm:spPr/>
      <dgm:t>
        <a:bodyPr/>
        <a:lstStyle/>
        <a:p>
          <a:endParaRPr lang="ru-RU"/>
        </a:p>
      </dgm:t>
    </dgm:pt>
    <dgm:pt modelId="{FC68A242-AD94-40BF-A8C6-5EA865382585}" type="sibTrans" cxnId="{147D30A7-8B09-43AA-BBFC-0F39F1472EE0}">
      <dgm:prSet/>
      <dgm:spPr/>
      <dgm:t>
        <a:bodyPr/>
        <a:lstStyle/>
        <a:p>
          <a:endParaRPr lang="ru-RU"/>
        </a:p>
      </dgm:t>
    </dgm:pt>
    <dgm:pt modelId="{B7C3E0F5-56CF-41C7-A337-E275EDBF06A5}">
      <dgm:prSet phldrT="[Text]" custT="1"/>
      <dgm:spPr>
        <a:solidFill>
          <a:srgbClr val="FFCCCC">
            <a:alpha val="90000"/>
          </a:srgbClr>
        </a:solidFill>
        <a:ln w="25400">
          <a:solidFill>
            <a:srgbClr val="FF0000"/>
          </a:solidFill>
        </a:ln>
      </dgm:spPr>
      <dgm:t>
        <a:bodyPr/>
        <a:lstStyle/>
        <a:p>
          <a:pPr algn="l"/>
          <a:r>
            <a:rPr lang="ru-RU" sz="1300" b="1" dirty="0" smtClean="0">
              <a:effectLst/>
            </a:rPr>
            <a:t>Начало боли или дискомфорта в животе связано с изменениями частоты и/или формы стула</a:t>
          </a:r>
          <a:endParaRPr lang="ru-RU" sz="1300" b="1" dirty="0"/>
        </a:p>
      </dgm:t>
    </dgm:pt>
    <dgm:pt modelId="{10DA4E1D-811C-446D-AD5F-DBAE6FCB2885}" type="parTrans" cxnId="{A0D109D3-D033-47C1-BCEF-7DC0D359D54A}">
      <dgm:prSet/>
      <dgm:spPr/>
      <dgm:t>
        <a:bodyPr/>
        <a:lstStyle/>
        <a:p>
          <a:endParaRPr lang="ru-RU"/>
        </a:p>
      </dgm:t>
    </dgm:pt>
    <dgm:pt modelId="{8F816865-FF75-4EE2-8879-F5DDF37B7D67}" type="sibTrans" cxnId="{A0D109D3-D033-47C1-BCEF-7DC0D359D54A}">
      <dgm:prSet/>
      <dgm:spPr/>
      <dgm:t>
        <a:bodyPr/>
        <a:lstStyle/>
        <a:p>
          <a:endParaRPr lang="ru-RU"/>
        </a:p>
      </dgm:t>
    </dgm:pt>
    <dgm:pt modelId="{4B1550F2-D9A1-47F1-B1B6-3D4434305A15}">
      <dgm:prSet phldrT="[Text]" custT="1"/>
      <dgm:spPr>
        <a:solidFill>
          <a:srgbClr val="FFCCCC">
            <a:alpha val="90000"/>
          </a:srgbClr>
        </a:solidFill>
        <a:ln w="25400">
          <a:solidFill>
            <a:srgbClr val="FF0000"/>
          </a:solidFill>
        </a:ln>
      </dgm:spPr>
      <dgm:t>
        <a:bodyPr/>
        <a:lstStyle/>
        <a:p>
          <a:pPr algn="l"/>
          <a:r>
            <a:rPr lang="ru-RU" sz="1300" b="1" dirty="0" smtClean="0">
              <a:effectLst/>
            </a:rPr>
            <a:t>Симптомы </a:t>
          </a:r>
          <a:r>
            <a:rPr lang="ru-RU" sz="1300" b="1" dirty="0" err="1" smtClean="0">
              <a:effectLst/>
            </a:rPr>
            <a:t>умень</a:t>
          </a:r>
          <a:r>
            <a:rPr lang="en-US" sz="1300" b="1" dirty="0" err="1" smtClean="0">
              <a:effectLst/>
            </a:rPr>
            <a:t>шаются</a:t>
          </a:r>
          <a:r>
            <a:rPr lang="en-US" sz="1300" b="1" dirty="0" smtClean="0">
              <a:effectLst/>
            </a:rPr>
            <a:t> </a:t>
          </a:r>
          <a:r>
            <a:rPr lang="en-US" sz="1300" b="1" dirty="0" err="1" smtClean="0">
              <a:effectLst/>
            </a:rPr>
            <a:t>после</a:t>
          </a:r>
          <a:r>
            <a:rPr lang="en-US" sz="1300" b="1" dirty="0" smtClean="0">
              <a:effectLst/>
            </a:rPr>
            <a:t> </a:t>
          </a:r>
          <a:r>
            <a:rPr lang="en-US" sz="1300" b="1" dirty="0" err="1" smtClean="0">
              <a:effectLst/>
            </a:rPr>
            <a:t>дефекации</a:t>
          </a:r>
          <a:endParaRPr lang="ru-RU" sz="1300" b="1" dirty="0"/>
        </a:p>
      </dgm:t>
    </dgm:pt>
    <dgm:pt modelId="{5A3E27DB-BB11-447F-B606-D56022025F99}" type="parTrans" cxnId="{4920CF37-7D18-4DB8-9FEF-E30FED95E35E}">
      <dgm:prSet/>
      <dgm:spPr/>
      <dgm:t>
        <a:bodyPr/>
        <a:lstStyle/>
        <a:p>
          <a:endParaRPr lang="ru-RU"/>
        </a:p>
      </dgm:t>
    </dgm:pt>
    <dgm:pt modelId="{15EB9AF6-D7F6-4C91-B447-84480C80C413}" type="sibTrans" cxnId="{4920CF37-7D18-4DB8-9FEF-E30FED95E35E}">
      <dgm:prSet/>
      <dgm:spPr/>
      <dgm:t>
        <a:bodyPr/>
        <a:lstStyle/>
        <a:p>
          <a:endParaRPr lang="ru-RU"/>
        </a:p>
      </dgm:t>
    </dgm:pt>
    <dgm:pt modelId="{1EEF4698-CA19-41DE-99AF-259389FBAD18}" type="pres">
      <dgm:prSet presAssocID="{719BF8ED-5C73-46A4-A2A4-5252BBE2788A}" presName="diagram" presStyleCnt="0">
        <dgm:presLayoutVars>
          <dgm:chPref val="1"/>
          <dgm:dir/>
          <dgm:animOne val="branch"/>
          <dgm:animLvl val="lvl"/>
          <dgm:resizeHandles/>
        </dgm:presLayoutVars>
      </dgm:prSet>
      <dgm:spPr/>
      <dgm:t>
        <a:bodyPr/>
        <a:lstStyle/>
        <a:p>
          <a:endParaRPr lang="ru-RU"/>
        </a:p>
      </dgm:t>
    </dgm:pt>
    <dgm:pt modelId="{F1D536B2-FE3B-46AB-A35A-F489257F42E7}" type="pres">
      <dgm:prSet presAssocID="{BBDF4682-8AA8-4664-80C4-E5BED48BB7C0}" presName="root" presStyleCnt="0"/>
      <dgm:spPr/>
    </dgm:pt>
    <dgm:pt modelId="{E783EA8B-DC8E-4C51-8EE0-C9C8D6D6A008}" type="pres">
      <dgm:prSet presAssocID="{BBDF4682-8AA8-4664-80C4-E5BED48BB7C0}" presName="rootComposite" presStyleCnt="0"/>
      <dgm:spPr/>
    </dgm:pt>
    <dgm:pt modelId="{C847879A-A87D-41D5-8CE5-9D2542576C88}" type="pres">
      <dgm:prSet presAssocID="{BBDF4682-8AA8-4664-80C4-E5BED48BB7C0}" presName="rootText" presStyleLbl="node1" presStyleIdx="0" presStyleCnt="1" custScaleX="127208" custScaleY="109655" custLinFactY="-100000" custLinFactNeighborX="-31839" custLinFactNeighborY="-190441"/>
      <dgm:spPr/>
      <dgm:t>
        <a:bodyPr/>
        <a:lstStyle/>
        <a:p>
          <a:endParaRPr lang="ru-RU"/>
        </a:p>
      </dgm:t>
    </dgm:pt>
    <dgm:pt modelId="{81E41AA7-9661-4449-AB8D-AC937C8C0613}" type="pres">
      <dgm:prSet presAssocID="{BBDF4682-8AA8-4664-80C4-E5BED48BB7C0}" presName="rootConnector" presStyleLbl="node1" presStyleIdx="0" presStyleCnt="1"/>
      <dgm:spPr/>
      <dgm:t>
        <a:bodyPr/>
        <a:lstStyle/>
        <a:p>
          <a:endParaRPr lang="ru-RU"/>
        </a:p>
      </dgm:t>
    </dgm:pt>
    <dgm:pt modelId="{A6A7D9D8-1BB3-4387-8DC7-B5FFE19155BA}" type="pres">
      <dgm:prSet presAssocID="{BBDF4682-8AA8-4664-80C4-E5BED48BB7C0}" presName="childShape" presStyleCnt="0"/>
      <dgm:spPr/>
    </dgm:pt>
    <dgm:pt modelId="{648E7F3E-8F88-4ECF-BAA6-2B4E00906DB0}" type="pres">
      <dgm:prSet presAssocID="{EA37B072-17FF-4756-898F-A692B72B13AD}" presName="Name13" presStyleLbl="parChTrans1D2" presStyleIdx="0" presStyleCnt="4"/>
      <dgm:spPr/>
      <dgm:t>
        <a:bodyPr/>
        <a:lstStyle/>
        <a:p>
          <a:endParaRPr lang="ru-RU"/>
        </a:p>
      </dgm:t>
    </dgm:pt>
    <dgm:pt modelId="{D9837136-0C49-4B57-9189-D2C759CD3295}" type="pres">
      <dgm:prSet presAssocID="{BBB37A4B-33E3-41B6-9B42-F93537C78C29}" presName="childText" presStyleLbl="bgAcc1" presStyleIdx="0" presStyleCnt="4" custScaleX="299427" custLinFactNeighborX="-23607" custLinFactNeighborY="-1704">
        <dgm:presLayoutVars>
          <dgm:bulletEnabled val="1"/>
        </dgm:presLayoutVars>
      </dgm:prSet>
      <dgm:spPr/>
      <dgm:t>
        <a:bodyPr/>
        <a:lstStyle/>
        <a:p>
          <a:endParaRPr lang="ru-RU"/>
        </a:p>
      </dgm:t>
    </dgm:pt>
    <dgm:pt modelId="{7CD6DCCD-E7DA-4A2B-868B-2A0982020494}" type="pres">
      <dgm:prSet presAssocID="{0BFB8753-D0C0-4902-B212-E734BCC30FAC}" presName="Name13" presStyleLbl="parChTrans1D2" presStyleIdx="1" presStyleCnt="4"/>
      <dgm:spPr/>
      <dgm:t>
        <a:bodyPr/>
        <a:lstStyle/>
        <a:p>
          <a:endParaRPr lang="ru-RU"/>
        </a:p>
      </dgm:t>
    </dgm:pt>
    <dgm:pt modelId="{CEE37591-8725-4BA3-93F0-1587303CA0ED}" type="pres">
      <dgm:prSet presAssocID="{300BBDD1-C786-45C1-B6A5-C0E96473420E}" presName="childText" presStyleLbl="bgAcc1" presStyleIdx="1" presStyleCnt="4" custScaleX="208762" custLinFactNeighborX="-28982" custLinFactNeighborY="3009">
        <dgm:presLayoutVars>
          <dgm:bulletEnabled val="1"/>
        </dgm:presLayoutVars>
      </dgm:prSet>
      <dgm:spPr/>
      <dgm:t>
        <a:bodyPr/>
        <a:lstStyle/>
        <a:p>
          <a:endParaRPr lang="ru-RU"/>
        </a:p>
      </dgm:t>
    </dgm:pt>
    <dgm:pt modelId="{0012EBEF-E497-483B-8044-823B280B899E}" type="pres">
      <dgm:prSet presAssocID="{5A3E27DB-BB11-447F-B606-D56022025F99}" presName="Name13" presStyleLbl="parChTrans1D2" presStyleIdx="2" presStyleCnt="4"/>
      <dgm:spPr/>
      <dgm:t>
        <a:bodyPr/>
        <a:lstStyle/>
        <a:p>
          <a:endParaRPr lang="ru-RU"/>
        </a:p>
      </dgm:t>
    </dgm:pt>
    <dgm:pt modelId="{25943F7E-9063-423C-A6E2-6F0973A90C74}" type="pres">
      <dgm:prSet presAssocID="{4B1550F2-D9A1-47F1-B1B6-3D4434305A15}" presName="childText" presStyleLbl="bgAcc1" presStyleIdx="2" presStyleCnt="4" custScaleX="187600" custLinFactNeighborX="-28982" custLinFactNeighborY="-1695">
        <dgm:presLayoutVars>
          <dgm:bulletEnabled val="1"/>
        </dgm:presLayoutVars>
      </dgm:prSet>
      <dgm:spPr/>
      <dgm:t>
        <a:bodyPr/>
        <a:lstStyle/>
        <a:p>
          <a:endParaRPr lang="ru-RU"/>
        </a:p>
      </dgm:t>
    </dgm:pt>
    <dgm:pt modelId="{2E340BF5-38B7-4599-9140-7D2DF96503AA}" type="pres">
      <dgm:prSet presAssocID="{10DA4E1D-811C-446D-AD5F-DBAE6FCB2885}" presName="Name13" presStyleLbl="parChTrans1D2" presStyleIdx="3" presStyleCnt="4"/>
      <dgm:spPr/>
      <dgm:t>
        <a:bodyPr/>
        <a:lstStyle/>
        <a:p>
          <a:endParaRPr lang="ru-RU"/>
        </a:p>
      </dgm:t>
    </dgm:pt>
    <dgm:pt modelId="{FDDE2644-0D94-4153-B8FF-301375ACF74C}" type="pres">
      <dgm:prSet presAssocID="{B7C3E0F5-56CF-41C7-A337-E275EDBF06A5}" presName="childText" presStyleLbl="bgAcc1" presStyleIdx="3" presStyleCnt="4" custScaleX="181671" custLinFactNeighborX="-28982" custLinFactNeighborY="-8">
        <dgm:presLayoutVars>
          <dgm:bulletEnabled val="1"/>
        </dgm:presLayoutVars>
      </dgm:prSet>
      <dgm:spPr/>
      <dgm:t>
        <a:bodyPr/>
        <a:lstStyle/>
        <a:p>
          <a:endParaRPr lang="ru-RU"/>
        </a:p>
      </dgm:t>
    </dgm:pt>
  </dgm:ptLst>
  <dgm:cxnLst>
    <dgm:cxn modelId="{7C120744-C844-4411-B034-A7C128FFAD4C}" type="presOf" srcId="{BBDF4682-8AA8-4664-80C4-E5BED48BB7C0}" destId="{81E41AA7-9661-4449-AB8D-AC937C8C0613}" srcOrd="1" destOrd="0" presId="urn:microsoft.com/office/officeart/2005/8/layout/hierarchy3"/>
    <dgm:cxn modelId="{A0D109D3-D033-47C1-BCEF-7DC0D359D54A}" srcId="{BBDF4682-8AA8-4664-80C4-E5BED48BB7C0}" destId="{B7C3E0F5-56CF-41C7-A337-E275EDBF06A5}" srcOrd="3" destOrd="0" parTransId="{10DA4E1D-811C-446D-AD5F-DBAE6FCB2885}" sibTransId="{8F816865-FF75-4EE2-8879-F5DDF37B7D67}"/>
    <dgm:cxn modelId="{711838B1-F63B-4915-BCB7-FEE4C7E19335}" type="presOf" srcId="{300BBDD1-C786-45C1-B6A5-C0E96473420E}" destId="{CEE37591-8725-4BA3-93F0-1587303CA0ED}" srcOrd="0" destOrd="0" presId="urn:microsoft.com/office/officeart/2005/8/layout/hierarchy3"/>
    <dgm:cxn modelId="{E7017ACB-1F05-4819-B890-8C824E3D3BC0}" type="presOf" srcId="{B7C3E0F5-56CF-41C7-A337-E275EDBF06A5}" destId="{FDDE2644-0D94-4153-B8FF-301375ACF74C}" srcOrd="0" destOrd="0" presId="urn:microsoft.com/office/officeart/2005/8/layout/hierarchy3"/>
    <dgm:cxn modelId="{A8A72184-97CD-42C6-BBBC-C719F6AA3DA6}" type="presOf" srcId="{EA37B072-17FF-4756-898F-A692B72B13AD}" destId="{648E7F3E-8F88-4ECF-BAA6-2B4E00906DB0}" srcOrd="0" destOrd="0" presId="urn:microsoft.com/office/officeart/2005/8/layout/hierarchy3"/>
    <dgm:cxn modelId="{D98E6862-1B14-4D05-8B7B-853DFFCD4CFB}" type="presOf" srcId="{719BF8ED-5C73-46A4-A2A4-5252BBE2788A}" destId="{1EEF4698-CA19-41DE-99AF-259389FBAD18}" srcOrd="0" destOrd="0" presId="urn:microsoft.com/office/officeart/2005/8/layout/hierarchy3"/>
    <dgm:cxn modelId="{78FD49C7-F4D4-4C33-A6CB-AAAE559E11D2}" type="presOf" srcId="{4B1550F2-D9A1-47F1-B1B6-3D4434305A15}" destId="{25943F7E-9063-423C-A6E2-6F0973A90C74}" srcOrd="0" destOrd="0" presId="urn:microsoft.com/office/officeart/2005/8/layout/hierarchy3"/>
    <dgm:cxn modelId="{28076FCA-8EA3-49E4-8742-A65736DF5325}" type="presOf" srcId="{5A3E27DB-BB11-447F-B606-D56022025F99}" destId="{0012EBEF-E497-483B-8044-823B280B899E}" srcOrd="0" destOrd="0" presId="urn:microsoft.com/office/officeart/2005/8/layout/hierarchy3"/>
    <dgm:cxn modelId="{BE8B4398-BB05-4085-933F-60D1C26BD161}" srcId="{719BF8ED-5C73-46A4-A2A4-5252BBE2788A}" destId="{BBDF4682-8AA8-4664-80C4-E5BED48BB7C0}" srcOrd="0" destOrd="0" parTransId="{5F8145E9-4B4D-4C6B-9AA1-669FCD65CB72}" sibTransId="{36C95189-F0CD-4257-84BA-F0E4D6619695}"/>
    <dgm:cxn modelId="{C38CFF3C-BE55-48E4-851C-BFC0BC8EDC05}" type="presOf" srcId="{BBB37A4B-33E3-41B6-9B42-F93537C78C29}" destId="{D9837136-0C49-4B57-9189-D2C759CD3295}" srcOrd="0" destOrd="0" presId="urn:microsoft.com/office/officeart/2005/8/layout/hierarchy3"/>
    <dgm:cxn modelId="{4920CF37-7D18-4DB8-9FEF-E30FED95E35E}" srcId="{BBDF4682-8AA8-4664-80C4-E5BED48BB7C0}" destId="{4B1550F2-D9A1-47F1-B1B6-3D4434305A15}" srcOrd="2" destOrd="0" parTransId="{5A3E27DB-BB11-447F-B606-D56022025F99}" sibTransId="{15EB9AF6-D7F6-4C91-B447-84480C80C413}"/>
    <dgm:cxn modelId="{4F7B23B4-5ACD-48D7-9A09-80B4C7E97166}" srcId="{BBDF4682-8AA8-4664-80C4-E5BED48BB7C0}" destId="{BBB37A4B-33E3-41B6-9B42-F93537C78C29}" srcOrd="0" destOrd="0" parTransId="{EA37B072-17FF-4756-898F-A692B72B13AD}" sibTransId="{D49F2C61-0AD6-478D-A3C4-EC7724DFF6A8}"/>
    <dgm:cxn modelId="{F21A861E-3D39-48AE-B47C-E169F105B0FE}" type="presOf" srcId="{10DA4E1D-811C-446D-AD5F-DBAE6FCB2885}" destId="{2E340BF5-38B7-4599-9140-7D2DF96503AA}" srcOrd="0" destOrd="0" presId="urn:microsoft.com/office/officeart/2005/8/layout/hierarchy3"/>
    <dgm:cxn modelId="{147D30A7-8B09-43AA-BBFC-0F39F1472EE0}" srcId="{BBDF4682-8AA8-4664-80C4-E5BED48BB7C0}" destId="{300BBDD1-C786-45C1-B6A5-C0E96473420E}" srcOrd="1" destOrd="0" parTransId="{0BFB8753-D0C0-4902-B212-E734BCC30FAC}" sibTransId="{FC68A242-AD94-40BF-A8C6-5EA865382585}"/>
    <dgm:cxn modelId="{431042E3-496C-4488-87B7-DCEB34BA967B}" type="presOf" srcId="{0BFB8753-D0C0-4902-B212-E734BCC30FAC}" destId="{7CD6DCCD-E7DA-4A2B-868B-2A0982020494}" srcOrd="0" destOrd="0" presId="urn:microsoft.com/office/officeart/2005/8/layout/hierarchy3"/>
    <dgm:cxn modelId="{D7E02436-8614-4A25-8885-6591C7173EFB}" type="presOf" srcId="{BBDF4682-8AA8-4664-80C4-E5BED48BB7C0}" destId="{C847879A-A87D-41D5-8CE5-9D2542576C88}" srcOrd="0" destOrd="0" presId="urn:microsoft.com/office/officeart/2005/8/layout/hierarchy3"/>
    <dgm:cxn modelId="{0C1724D1-4159-487C-B96D-85DDD62CBCF7}" type="presParOf" srcId="{1EEF4698-CA19-41DE-99AF-259389FBAD18}" destId="{F1D536B2-FE3B-46AB-A35A-F489257F42E7}" srcOrd="0" destOrd="0" presId="urn:microsoft.com/office/officeart/2005/8/layout/hierarchy3"/>
    <dgm:cxn modelId="{5EA8207C-9FB0-4346-B4A5-52A0D453C6B0}" type="presParOf" srcId="{F1D536B2-FE3B-46AB-A35A-F489257F42E7}" destId="{E783EA8B-DC8E-4C51-8EE0-C9C8D6D6A008}" srcOrd="0" destOrd="0" presId="urn:microsoft.com/office/officeart/2005/8/layout/hierarchy3"/>
    <dgm:cxn modelId="{027BFE9D-607F-407C-A724-7EEDDDF09488}" type="presParOf" srcId="{E783EA8B-DC8E-4C51-8EE0-C9C8D6D6A008}" destId="{C847879A-A87D-41D5-8CE5-9D2542576C88}" srcOrd="0" destOrd="0" presId="urn:microsoft.com/office/officeart/2005/8/layout/hierarchy3"/>
    <dgm:cxn modelId="{5FB4B687-8ADB-4537-B602-BADB2EC16678}" type="presParOf" srcId="{E783EA8B-DC8E-4C51-8EE0-C9C8D6D6A008}" destId="{81E41AA7-9661-4449-AB8D-AC937C8C0613}" srcOrd="1" destOrd="0" presId="urn:microsoft.com/office/officeart/2005/8/layout/hierarchy3"/>
    <dgm:cxn modelId="{B6A41C61-E3A4-4BC3-9144-C3E760EB1D8C}" type="presParOf" srcId="{F1D536B2-FE3B-46AB-A35A-F489257F42E7}" destId="{A6A7D9D8-1BB3-4387-8DC7-B5FFE19155BA}" srcOrd="1" destOrd="0" presId="urn:microsoft.com/office/officeart/2005/8/layout/hierarchy3"/>
    <dgm:cxn modelId="{FF4B1E32-69E2-4EF5-89EE-92CB13FFBF24}" type="presParOf" srcId="{A6A7D9D8-1BB3-4387-8DC7-B5FFE19155BA}" destId="{648E7F3E-8F88-4ECF-BAA6-2B4E00906DB0}" srcOrd="0" destOrd="0" presId="urn:microsoft.com/office/officeart/2005/8/layout/hierarchy3"/>
    <dgm:cxn modelId="{FBCC1EE7-82C5-4286-97CE-2B596F18A04B}" type="presParOf" srcId="{A6A7D9D8-1BB3-4387-8DC7-B5FFE19155BA}" destId="{D9837136-0C49-4B57-9189-D2C759CD3295}" srcOrd="1" destOrd="0" presId="urn:microsoft.com/office/officeart/2005/8/layout/hierarchy3"/>
    <dgm:cxn modelId="{C306C651-08D1-4735-88D9-A74CA94816D5}" type="presParOf" srcId="{A6A7D9D8-1BB3-4387-8DC7-B5FFE19155BA}" destId="{7CD6DCCD-E7DA-4A2B-868B-2A0982020494}" srcOrd="2" destOrd="0" presId="urn:microsoft.com/office/officeart/2005/8/layout/hierarchy3"/>
    <dgm:cxn modelId="{A09498E7-0318-4B9E-86D6-E73B11F69969}" type="presParOf" srcId="{A6A7D9D8-1BB3-4387-8DC7-B5FFE19155BA}" destId="{CEE37591-8725-4BA3-93F0-1587303CA0ED}" srcOrd="3" destOrd="0" presId="urn:microsoft.com/office/officeart/2005/8/layout/hierarchy3"/>
    <dgm:cxn modelId="{E360CC00-2B05-4BAA-999E-E82CC7979C78}" type="presParOf" srcId="{A6A7D9D8-1BB3-4387-8DC7-B5FFE19155BA}" destId="{0012EBEF-E497-483B-8044-823B280B899E}" srcOrd="4" destOrd="0" presId="urn:microsoft.com/office/officeart/2005/8/layout/hierarchy3"/>
    <dgm:cxn modelId="{72FBB35A-C60E-4BFC-A9FD-1A1EB4212742}" type="presParOf" srcId="{A6A7D9D8-1BB3-4387-8DC7-B5FFE19155BA}" destId="{25943F7E-9063-423C-A6E2-6F0973A90C74}" srcOrd="5" destOrd="0" presId="urn:microsoft.com/office/officeart/2005/8/layout/hierarchy3"/>
    <dgm:cxn modelId="{C5D23394-7780-4002-B05C-30E6E4408ED1}" type="presParOf" srcId="{A6A7D9D8-1BB3-4387-8DC7-B5FFE19155BA}" destId="{2E340BF5-38B7-4599-9140-7D2DF96503AA}" srcOrd="6" destOrd="0" presId="urn:microsoft.com/office/officeart/2005/8/layout/hierarchy3"/>
    <dgm:cxn modelId="{72883F8F-61DA-4E3A-A6CA-C34A3C5BE68E}" type="presParOf" srcId="{A6A7D9D8-1BB3-4387-8DC7-B5FFE19155BA}" destId="{FDDE2644-0D94-4153-B8FF-301375ACF74C}"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CF3E56-6FA6-4DB4-8ADC-F7C50D9EC0C5}"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ru-RU"/>
        </a:p>
      </dgm:t>
    </dgm:pt>
    <dgm:pt modelId="{BE653798-51F4-4799-A3A1-B6B1498704AD}">
      <dgm:prSet phldrT="[Text]">
        <dgm:style>
          <a:lnRef idx="0">
            <a:schemeClr val="accent5"/>
          </a:lnRef>
          <a:fillRef idx="3">
            <a:schemeClr val="accent5"/>
          </a:fillRef>
          <a:effectRef idx="3">
            <a:schemeClr val="accent5"/>
          </a:effectRef>
          <a:fontRef idx="minor">
            <a:schemeClr val="lt1"/>
          </a:fontRef>
        </dgm:style>
      </dgm:prSet>
      <dgm:spPr>
        <a:solidFill>
          <a:srgbClr val="00B050"/>
        </a:solidFill>
      </dgm:spPr>
      <dgm:t>
        <a:bodyPr/>
        <a:lstStyle/>
        <a:p>
          <a:r>
            <a:rPr lang="en-US" dirty="0" err="1" smtClean="0">
              <a:effectLst/>
            </a:rPr>
            <a:t>Римские</a:t>
          </a:r>
          <a:r>
            <a:rPr lang="en-US" dirty="0" smtClean="0">
              <a:effectLst/>
            </a:rPr>
            <a:t> </a:t>
          </a:r>
          <a:r>
            <a:rPr lang="en-US" dirty="0" err="1" smtClean="0">
              <a:effectLst/>
            </a:rPr>
            <a:t>критерии</a:t>
          </a:r>
          <a:r>
            <a:rPr lang="en-US" dirty="0" smtClean="0">
              <a:effectLst/>
            </a:rPr>
            <a:t> IV</a:t>
          </a:r>
          <a:endParaRPr lang="ru-RU" dirty="0"/>
        </a:p>
      </dgm:t>
    </dgm:pt>
    <dgm:pt modelId="{3325E9D9-82D9-4716-AB37-1F9E8CB5D1F3}" type="parTrans" cxnId="{0C565C9F-B94A-4E9F-AA37-F852F99B8850}">
      <dgm:prSet/>
      <dgm:spPr/>
      <dgm:t>
        <a:bodyPr/>
        <a:lstStyle/>
        <a:p>
          <a:endParaRPr lang="ru-RU"/>
        </a:p>
      </dgm:t>
    </dgm:pt>
    <dgm:pt modelId="{C2B4C26D-5949-41F7-A700-76921CC15FD3}" type="sibTrans" cxnId="{0C565C9F-B94A-4E9F-AA37-F852F99B8850}">
      <dgm:prSet/>
      <dgm:spPr/>
      <dgm:t>
        <a:bodyPr/>
        <a:lstStyle/>
        <a:p>
          <a:endParaRPr lang="ru-RU"/>
        </a:p>
      </dgm:t>
    </dgm:pt>
    <dgm:pt modelId="{0C636ECE-6CFB-48F5-B948-5882EF938D6A}">
      <dgm:prSet phldrT="[Text]" custT="1"/>
      <dgm:spPr>
        <a:solidFill>
          <a:srgbClr val="99FF66">
            <a:alpha val="89804"/>
          </a:srgbClr>
        </a:solidFill>
        <a:ln>
          <a:solidFill>
            <a:srgbClr val="006600"/>
          </a:solidFill>
        </a:ln>
      </dgm:spPr>
      <dgm:t>
        <a:bodyPr/>
        <a:lstStyle/>
        <a:p>
          <a:pPr algn="r"/>
          <a:r>
            <a:rPr lang="ru-RU" sz="1200" b="1" dirty="0" smtClean="0">
              <a:solidFill>
                <a:schemeClr val="tx1"/>
              </a:solidFill>
              <a:effectLst/>
            </a:rPr>
            <a:t>Основной симптом: </a:t>
          </a:r>
        </a:p>
        <a:p>
          <a:pPr algn="r"/>
          <a:r>
            <a:rPr lang="ru-RU" sz="1200" b="1" dirty="0" smtClean="0">
              <a:solidFill>
                <a:schemeClr val="tx1"/>
              </a:solidFill>
              <a:effectLst/>
            </a:rPr>
            <a:t>р</a:t>
          </a:r>
          <a:r>
            <a:rPr lang="en-US" sz="1200" b="1" dirty="0" err="1" smtClean="0">
              <a:solidFill>
                <a:schemeClr val="tx1"/>
              </a:solidFill>
              <a:effectLst/>
            </a:rPr>
            <a:t>ецидивирующие</a:t>
          </a:r>
          <a:r>
            <a:rPr lang="en-US" sz="1200" b="1" dirty="0" smtClean="0">
              <a:solidFill>
                <a:schemeClr val="tx1"/>
              </a:solidFill>
              <a:effectLst/>
            </a:rPr>
            <a:t> </a:t>
          </a:r>
          <a:r>
            <a:rPr lang="en-US" sz="1200" b="1" dirty="0" err="1" smtClean="0">
              <a:solidFill>
                <a:schemeClr val="tx1"/>
              </a:solidFill>
              <a:effectLst/>
            </a:rPr>
            <a:t>боли</a:t>
          </a:r>
          <a:endParaRPr lang="ru-RU" sz="1200" b="1" dirty="0">
            <a:solidFill>
              <a:schemeClr val="tx1"/>
            </a:solidFill>
          </a:endParaRPr>
        </a:p>
      </dgm:t>
    </dgm:pt>
    <dgm:pt modelId="{702ED403-1113-4276-90F2-576FDE71481B}" type="parTrans" cxnId="{A90D1EBB-54C3-4B53-AC46-3FD435249A96}">
      <dgm:prSet/>
      <dgm:spPr/>
      <dgm:t>
        <a:bodyPr/>
        <a:lstStyle/>
        <a:p>
          <a:endParaRPr lang="ru-RU"/>
        </a:p>
      </dgm:t>
    </dgm:pt>
    <dgm:pt modelId="{82D0A733-54E6-4873-9D54-52EDCB0623BF}" type="sibTrans" cxnId="{A90D1EBB-54C3-4B53-AC46-3FD435249A96}">
      <dgm:prSet/>
      <dgm:spPr/>
      <dgm:t>
        <a:bodyPr/>
        <a:lstStyle/>
        <a:p>
          <a:endParaRPr lang="ru-RU"/>
        </a:p>
      </dgm:t>
    </dgm:pt>
    <dgm:pt modelId="{D6E7FAC9-C74B-4BCD-8D44-66F697A5A0F3}">
      <dgm:prSet phldrT="[Text]" custT="1"/>
      <dgm:spPr>
        <a:solidFill>
          <a:srgbClr val="99FF66">
            <a:alpha val="90000"/>
          </a:srgbClr>
        </a:solidFill>
        <a:ln>
          <a:solidFill>
            <a:srgbClr val="006600"/>
          </a:solidFill>
        </a:ln>
      </dgm:spPr>
      <dgm:t>
        <a:bodyPr/>
        <a:lstStyle/>
        <a:p>
          <a:pPr algn="r"/>
          <a:r>
            <a:rPr lang="ru-RU" sz="1200" b="1" dirty="0" smtClean="0">
              <a:effectLst/>
            </a:rPr>
            <a:t>Частота боли: </a:t>
          </a:r>
        </a:p>
        <a:p>
          <a:pPr algn="r"/>
          <a:r>
            <a:rPr lang="ru-RU" sz="1200" b="1" dirty="0" smtClean="0">
              <a:effectLst/>
            </a:rPr>
            <a:t>минимум 1 день в неделю </a:t>
          </a:r>
        </a:p>
        <a:p>
          <a:pPr algn="r"/>
          <a:r>
            <a:rPr lang="ru-RU" sz="1200" b="1" dirty="0" smtClean="0">
              <a:effectLst/>
            </a:rPr>
            <a:t>за последние 3 месяца</a:t>
          </a:r>
          <a:endParaRPr lang="ru-RU" sz="1200" b="1" dirty="0"/>
        </a:p>
      </dgm:t>
    </dgm:pt>
    <dgm:pt modelId="{BBE5E4F5-DA26-499B-92E6-8439B65B480E}" type="parTrans" cxnId="{3E93E61A-49DB-4F53-8D62-438D3AE292F1}">
      <dgm:prSet/>
      <dgm:spPr/>
      <dgm:t>
        <a:bodyPr/>
        <a:lstStyle/>
        <a:p>
          <a:endParaRPr lang="ru-RU"/>
        </a:p>
      </dgm:t>
    </dgm:pt>
    <dgm:pt modelId="{2EF62AEF-C2A7-4A94-AF64-B60E11A1DEE0}" type="sibTrans" cxnId="{3E93E61A-49DB-4F53-8D62-438D3AE292F1}">
      <dgm:prSet/>
      <dgm:spPr/>
      <dgm:t>
        <a:bodyPr/>
        <a:lstStyle/>
        <a:p>
          <a:endParaRPr lang="ru-RU"/>
        </a:p>
      </dgm:t>
    </dgm:pt>
    <dgm:pt modelId="{6A1DB018-4E9F-46F1-B795-4AE3A16DF258}">
      <dgm:prSet phldrT="[Text]" custT="1"/>
      <dgm:spPr>
        <a:solidFill>
          <a:srgbClr val="99FF66">
            <a:alpha val="90000"/>
          </a:srgbClr>
        </a:solidFill>
        <a:ln>
          <a:solidFill>
            <a:srgbClr val="006600"/>
          </a:solidFill>
        </a:ln>
      </dgm:spPr>
      <dgm:t>
        <a:bodyPr/>
        <a:lstStyle/>
        <a:p>
          <a:pPr algn="r"/>
          <a:endParaRPr lang="ru-RU" sz="1200" b="1" dirty="0" smtClean="0">
            <a:effectLst/>
          </a:endParaRPr>
        </a:p>
        <a:p>
          <a:pPr algn="r"/>
          <a:r>
            <a:rPr lang="ru-RU" sz="1200" b="1" dirty="0" smtClean="0">
              <a:effectLst/>
            </a:rPr>
            <a:t>Симптомы связаны </a:t>
          </a:r>
        </a:p>
        <a:p>
          <a:pPr algn="r"/>
          <a:r>
            <a:rPr lang="ru-RU" sz="1200" b="1" dirty="0" smtClean="0">
              <a:effectLst/>
            </a:rPr>
            <a:t>с дефекацией</a:t>
          </a:r>
        </a:p>
        <a:p>
          <a:pPr algn="r"/>
          <a:endParaRPr lang="ru-RU" sz="1200" b="1" dirty="0"/>
        </a:p>
      </dgm:t>
    </dgm:pt>
    <dgm:pt modelId="{DC53C395-F6BA-4A0F-B655-6CDE6FB1F8D3}" type="parTrans" cxnId="{04FC2EC7-2700-4761-A130-EE41940B79D7}">
      <dgm:prSet/>
      <dgm:spPr/>
      <dgm:t>
        <a:bodyPr/>
        <a:lstStyle/>
        <a:p>
          <a:endParaRPr lang="ru-RU"/>
        </a:p>
      </dgm:t>
    </dgm:pt>
    <dgm:pt modelId="{D8E672E1-207B-4CD5-B059-206A5258301A}" type="sibTrans" cxnId="{04FC2EC7-2700-4761-A130-EE41940B79D7}">
      <dgm:prSet/>
      <dgm:spPr/>
      <dgm:t>
        <a:bodyPr/>
        <a:lstStyle/>
        <a:p>
          <a:endParaRPr lang="ru-RU"/>
        </a:p>
      </dgm:t>
    </dgm:pt>
    <dgm:pt modelId="{94E0CA54-F116-4A15-B107-302CFE4112A2}">
      <dgm:prSet phldrT="[Text]" custT="1"/>
      <dgm:spPr>
        <a:solidFill>
          <a:srgbClr val="99FF66">
            <a:alpha val="90000"/>
          </a:srgbClr>
        </a:solidFill>
        <a:ln>
          <a:solidFill>
            <a:srgbClr val="006600"/>
          </a:solidFill>
        </a:ln>
      </dgm:spPr>
      <dgm:t>
        <a:bodyPr/>
        <a:lstStyle/>
        <a:p>
          <a:pPr algn="r"/>
          <a:r>
            <a:rPr lang="ru-RU" sz="1200" b="1" dirty="0" smtClean="0"/>
            <a:t>Сочетается с изменением частоты и/или формы стула </a:t>
          </a:r>
        </a:p>
      </dgm:t>
    </dgm:pt>
    <dgm:pt modelId="{1C0D4F75-47B5-485A-8BE1-E6C6315E4A6F}" type="parTrans" cxnId="{1530EFDE-1A9F-4FFC-8B6F-940654F50FD5}">
      <dgm:prSet/>
      <dgm:spPr/>
      <dgm:t>
        <a:bodyPr/>
        <a:lstStyle/>
        <a:p>
          <a:endParaRPr lang="ru-RU"/>
        </a:p>
      </dgm:t>
    </dgm:pt>
    <dgm:pt modelId="{46653122-2AC5-47DB-8ECD-263760E9381A}" type="sibTrans" cxnId="{1530EFDE-1A9F-4FFC-8B6F-940654F50FD5}">
      <dgm:prSet/>
      <dgm:spPr/>
      <dgm:t>
        <a:bodyPr/>
        <a:lstStyle/>
        <a:p>
          <a:endParaRPr lang="ru-RU"/>
        </a:p>
      </dgm:t>
    </dgm:pt>
    <dgm:pt modelId="{4C5A9D58-7B34-45CB-B687-918776BF48A3}" type="pres">
      <dgm:prSet presAssocID="{E7CF3E56-6FA6-4DB4-8ADC-F7C50D9EC0C5}" presName="diagram" presStyleCnt="0">
        <dgm:presLayoutVars>
          <dgm:chPref val="1"/>
          <dgm:dir val="rev"/>
          <dgm:animOne val="branch"/>
          <dgm:animLvl val="lvl"/>
          <dgm:resizeHandles/>
        </dgm:presLayoutVars>
      </dgm:prSet>
      <dgm:spPr/>
      <dgm:t>
        <a:bodyPr/>
        <a:lstStyle/>
        <a:p>
          <a:endParaRPr lang="ru-RU"/>
        </a:p>
      </dgm:t>
    </dgm:pt>
    <dgm:pt modelId="{125E7C4A-B622-495E-A8DF-8566955F8986}" type="pres">
      <dgm:prSet presAssocID="{BE653798-51F4-4799-A3A1-B6B1498704AD}" presName="root" presStyleCnt="0"/>
      <dgm:spPr/>
    </dgm:pt>
    <dgm:pt modelId="{2CD1BBA6-BF39-4258-8181-D49A21559314}" type="pres">
      <dgm:prSet presAssocID="{BE653798-51F4-4799-A3A1-B6B1498704AD}" presName="rootComposite" presStyleCnt="0"/>
      <dgm:spPr/>
    </dgm:pt>
    <dgm:pt modelId="{8112C29F-F4CE-49D7-978F-2BCAF5B5271B}" type="pres">
      <dgm:prSet presAssocID="{BE653798-51F4-4799-A3A1-B6B1498704AD}" presName="rootText" presStyleLbl="node1" presStyleIdx="0" presStyleCnt="1" custScaleX="161442" custScaleY="135488"/>
      <dgm:spPr/>
      <dgm:t>
        <a:bodyPr/>
        <a:lstStyle/>
        <a:p>
          <a:endParaRPr lang="ru-RU"/>
        </a:p>
      </dgm:t>
    </dgm:pt>
    <dgm:pt modelId="{9D1B3327-148F-4BF8-80EF-0F5299402124}" type="pres">
      <dgm:prSet presAssocID="{BE653798-51F4-4799-A3A1-B6B1498704AD}" presName="rootConnector" presStyleLbl="node1" presStyleIdx="0" presStyleCnt="1"/>
      <dgm:spPr/>
      <dgm:t>
        <a:bodyPr/>
        <a:lstStyle/>
        <a:p>
          <a:endParaRPr lang="ru-RU"/>
        </a:p>
      </dgm:t>
    </dgm:pt>
    <dgm:pt modelId="{4DF310E9-7BB5-4EB4-AF0E-A8813E317B72}" type="pres">
      <dgm:prSet presAssocID="{BE653798-51F4-4799-A3A1-B6B1498704AD}" presName="childShape" presStyleCnt="0"/>
      <dgm:spPr/>
    </dgm:pt>
    <dgm:pt modelId="{6AA264F1-027A-49F1-80BD-2B7E7BE23417}" type="pres">
      <dgm:prSet presAssocID="{702ED403-1113-4276-90F2-576FDE71481B}" presName="Name13" presStyleLbl="parChTrans1D2" presStyleIdx="0" presStyleCnt="4"/>
      <dgm:spPr/>
      <dgm:t>
        <a:bodyPr/>
        <a:lstStyle/>
        <a:p>
          <a:endParaRPr lang="ru-RU"/>
        </a:p>
      </dgm:t>
    </dgm:pt>
    <dgm:pt modelId="{41486045-2F3C-448D-8291-46FA23D5D28B}" type="pres">
      <dgm:prSet presAssocID="{0C636ECE-6CFB-48F5-B948-5882EF938D6A}" presName="childText" presStyleLbl="bgAcc1" presStyleIdx="0" presStyleCnt="4" custScaleX="236119" custLinFactNeighborX="-1936" custLinFactNeighborY="-3209">
        <dgm:presLayoutVars>
          <dgm:bulletEnabled val="1"/>
        </dgm:presLayoutVars>
      </dgm:prSet>
      <dgm:spPr/>
      <dgm:t>
        <a:bodyPr/>
        <a:lstStyle/>
        <a:p>
          <a:endParaRPr lang="ru-RU"/>
        </a:p>
      </dgm:t>
    </dgm:pt>
    <dgm:pt modelId="{3356A3CC-5E68-45BF-A013-30BC6D6EEC92}" type="pres">
      <dgm:prSet presAssocID="{BBE5E4F5-DA26-499B-92E6-8439B65B480E}" presName="Name13" presStyleLbl="parChTrans1D2" presStyleIdx="1" presStyleCnt="4"/>
      <dgm:spPr/>
      <dgm:t>
        <a:bodyPr/>
        <a:lstStyle/>
        <a:p>
          <a:endParaRPr lang="ru-RU"/>
        </a:p>
      </dgm:t>
    </dgm:pt>
    <dgm:pt modelId="{E1F01329-45A5-4D7D-915F-57BF71B77CFF}" type="pres">
      <dgm:prSet presAssocID="{D6E7FAC9-C74B-4BCD-8D44-66F697A5A0F3}" presName="childText" presStyleLbl="bgAcc1" presStyleIdx="1" presStyleCnt="4" custScaleX="221334" custLinFactNeighborX="18568" custLinFactNeighborY="-866">
        <dgm:presLayoutVars>
          <dgm:bulletEnabled val="1"/>
        </dgm:presLayoutVars>
      </dgm:prSet>
      <dgm:spPr/>
      <dgm:t>
        <a:bodyPr/>
        <a:lstStyle/>
        <a:p>
          <a:endParaRPr lang="ru-RU"/>
        </a:p>
      </dgm:t>
    </dgm:pt>
    <dgm:pt modelId="{36B567E2-B39C-4445-B58C-9AD0E75E16C7}" type="pres">
      <dgm:prSet presAssocID="{DC53C395-F6BA-4A0F-B655-6CDE6FB1F8D3}" presName="Name13" presStyleLbl="parChTrans1D2" presStyleIdx="2" presStyleCnt="4"/>
      <dgm:spPr/>
      <dgm:t>
        <a:bodyPr/>
        <a:lstStyle/>
        <a:p>
          <a:endParaRPr lang="ru-RU"/>
        </a:p>
      </dgm:t>
    </dgm:pt>
    <dgm:pt modelId="{18AAA036-F17E-4E75-AA7F-481A030AB91A}" type="pres">
      <dgm:prSet presAssocID="{6A1DB018-4E9F-46F1-B795-4AE3A16DF258}" presName="childText" presStyleLbl="bgAcc1" presStyleIdx="2" presStyleCnt="4" custScaleX="205495" custScaleY="59783" custLinFactNeighborX="35892" custLinFactNeighborY="7296">
        <dgm:presLayoutVars>
          <dgm:bulletEnabled val="1"/>
        </dgm:presLayoutVars>
      </dgm:prSet>
      <dgm:spPr/>
      <dgm:t>
        <a:bodyPr/>
        <a:lstStyle/>
        <a:p>
          <a:endParaRPr lang="ru-RU"/>
        </a:p>
      </dgm:t>
    </dgm:pt>
    <dgm:pt modelId="{28DF7232-6C04-472E-A55F-1CD101422CBF}" type="pres">
      <dgm:prSet presAssocID="{1C0D4F75-47B5-485A-8BE1-E6C6315E4A6F}" presName="Name13" presStyleLbl="parChTrans1D2" presStyleIdx="3" presStyleCnt="4"/>
      <dgm:spPr/>
      <dgm:t>
        <a:bodyPr/>
        <a:lstStyle/>
        <a:p>
          <a:endParaRPr lang="ru-RU"/>
        </a:p>
      </dgm:t>
    </dgm:pt>
    <dgm:pt modelId="{32FD166E-953C-426C-8723-EE9E3E61D96B}" type="pres">
      <dgm:prSet presAssocID="{94E0CA54-F116-4A15-B107-302CFE4112A2}" presName="childText" presStyleLbl="bgAcc1" presStyleIdx="3" presStyleCnt="4" custScaleX="168822" custLinFactNeighborX="72689" custLinFactNeighborY="-1655">
        <dgm:presLayoutVars>
          <dgm:bulletEnabled val="1"/>
        </dgm:presLayoutVars>
      </dgm:prSet>
      <dgm:spPr/>
      <dgm:t>
        <a:bodyPr/>
        <a:lstStyle/>
        <a:p>
          <a:endParaRPr lang="ru-RU"/>
        </a:p>
      </dgm:t>
    </dgm:pt>
  </dgm:ptLst>
  <dgm:cxnLst>
    <dgm:cxn modelId="{3E93E61A-49DB-4F53-8D62-438D3AE292F1}" srcId="{BE653798-51F4-4799-A3A1-B6B1498704AD}" destId="{D6E7FAC9-C74B-4BCD-8D44-66F697A5A0F3}" srcOrd="1" destOrd="0" parTransId="{BBE5E4F5-DA26-499B-92E6-8439B65B480E}" sibTransId="{2EF62AEF-C2A7-4A94-AF64-B60E11A1DEE0}"/>
    <dgm:cxn modelId="{6EB44659-2DA6-4519-8EBB-CB14FCD52ED9}" type="presOf" srcId="{DC53C395-F6BA-4A0F-B655-6CDE6FB1F8D3}" destId="{36B567E2-B39C-4445-B58C-9AD0E75E16C7}" srcOrd="0" destOrd="0" presId="urn:microsoft.com/office/officeart/2005/8/layout/hierarchy3"/>
    <dgm:cxn modelId="{4F224ADC-5F0C-462D-91DF-886C948A733B}" type="presOf" srcId="{1C0D4F75-47B5-485A-8BE1-E6C6315E4A6F}" destId="{28DF7232-6C04-472E-A55F-1CD101422CBF}" srcOrd="0" destOrd="0" presId="urn:microsoft.com/office/officeart/2005/8/layout/hierarchy3"/>
    <dgm:cxn modelId="{30AB03BA-274C-488B-9698-BCEFE6A18D71}" type="presOf" srcId="{E7CF3E56-6FA6-4DB4-8ADC-F7C50D9EC0C5}" destId="{4C5A9D58-7B34-45CB-B687-918776BF48A3}" srcOrd="0" destOrd="0" presId="urn:microsoft.com/office/officeart/2005/8/layout/hierarchy3"/>
    <dgm:cxn modelId="{0C565C9F-B94A-4E9F-AA37-F852F99B8850}" srcId="{E7CF3E56-6FA6-4DB4-8ADC-F7C50D9EC0C5}" destId="{BE653798-51F4-4799-A3A1-B6B1498704AD}" srcOrd="0" destOrd="0" parTransId="{3325E9D9-82D9-4716-AB37-1F9E8CB5D1F3}" sibTransId="{C2B4C26D-5949-41F7-A700-76921CC15FD3}"/>
    <dgm:cxn modelId="{04FC2EC7-2700-4761-A130-EE41940B79D7}" srcId="{BE653798-51F4-4799-A3A1-B6B1498704AD}" destId="{6A1DB018-4E9F-46F1-B795-4AE3A16DF258}" srcOrd="2" destOrd="0" parTransId="{DC53C395-F6BA-4A0F-B655-6CDE6FB1F8D3}" sibTransId="{D8E672E1-207B-4CD5-B059-206A5258301A}"/>
    <dgm:cxn modelId="{724550CB-C665-4C3D-8836-B007714B5D07}" type="presOf" srcId="{6A1DB018-4E9F-46F1-B795-4AE3A16DF258}" destId="{18AAA036-F17E-4E75-AA7F-481A030AB91A}" srcOrd="0" destOrd="0" presId="urn:microsoft.com/office/officeart/2005/8/layout/hierarchy3"/>
    <dgm:cxn modelId="{8EF28105-57C3-4239-9C62-910735EC3396}" type="presOf" srcId="{D6E7FAC9-C74B-4BCD-8D44-66F697A5A0F3}" destId="{E1F01329-45A5-4D7D-915F-57BF71B77CFF}" srcOrd="0" destOrd="0" presId="urn:microsoft.com/office/officeart/2005/8/layout/hierarchy3"/>
    <dgm:cxn modelId="{67FA3370-150A-4168-B972-AF03E88E74DE}" type="presOf" srcId="{702ED403-1113-4276-90F2-576FDE71481B}" destId="{6AA264F1-027A-49F1-80BD-2B7E7BE23417}" srcOrd="0" destOrd="0" presId="urn:microsoft.com/office/officeart/2005/8/layout/hierarchy3"/>
    <dgm:cxn modelId="{78E47C0A-03A6-4E91-944F-052A8454A546}" type="presOf" srcId="{94E0CA54-F116-4A15-B107-302CFE4112A2}" destId="{32FD166E-953C-426C-8723-EE9E3E61D96B}" srcOrd="0" destOrd="0" presId="urn:microsoft.com/office/officeart/2005/8/layout/hierarchy3"/>
    <dgm:cxn modelId="{846D6E2A-8D91-43BE-B411-4D4D5D79C3ED}" type="presOf" srcId="{BE653798-51F4-4799-A3A1-B6B1498704AD}" destId="{8112C29F-F4CE-49D7-978F-2BCAF5B5271B}" srcOrd="0" destOrd="0" presId="urn:microsoft.com/office/officeart/2005/8/layout/hierarchy3"/>
    <dgm:cxn modelId="{980791A8-BE1C-49D9-B769-133459E62A95}" type="presOf" srcId="{0C636ECE-6CFB-48F5-B948-5882EF938D6A}" destId="{41486045-2F3C-448D-8291-46FA23D5D28B}" srcOrd="0" destOrd="0" presId="urn:microsoft.com/office/officeart/2005/8/layout/hierarchy3"/>
    <dgm:cxn modelId="{E2544E3D-3218-4D58-BAB5-D3FF528A6398}" type="presOf" srcId="{BE653798-51F4-4799-A3A1-B6B1498704AD}" destId="{9D1B3327-148F-4BF8-80EF-0F5299402124}" srcOrd="1" destOrd="0" presId="urn:microsoft.com/office/officeart/2005/8/layout/hierarchy3"/>
    <dgm:cxn modelId="{1530EFDE-1A9F-4FFC-8B6F-940654F50FD5}" srcId="{BE653798-51F4-4799-A3A1-B6B1498704AD}" destId="{94E0CA54-F116-4A15-B107-302CFE4112A2}" srcOrd="3" destOrd="0" parTransId="{1C0D4F75-47B5-485A-8BE1-E6C6315E4A6F}" sibTransId="{46653122-2AC5-47DB-8ECD-263760E9381A}"/>
    <dgm:cxn modelId="{A90D1EBB-54C3-4B53-AC46-3FD435249A96}" srcId="{BE653798-51F4-4799-A3A1-B6B1498704AD}" destId="{0C636ECE-6CFB-48F5-B948-5882EF938D6A}" srcOrd="0" destOrd="0" parTransId="{702ED403-1113-4276-90F2-576FDE71481B}" sibTransId="{82D0A733-54E6-4873-9D54-52EDCB0623BF}"/>
    <dgm:cxn modelId="{C658E967-3E20-4287-BFBA-68A686DBA05A}" type="presOf" srcId="{BBE5E4F5-DA26-499B-92E6-8439B65B480E}" destId="{3356A3CC-5E68-45BF-A013-30BC6D6EEC92}" srcOrd="0" destOrd="0" presId="urn:microsoft.com/office/officeart/2005/8/layout/hierarchy3"/>
    <dgm:cxn modelId="{1BF31F85-DB85-4D9C-A9E1-CDD4C2D19E1E}" type="presParOf" srcId="{4C5A9D58-7B34-45CB-B687-918776BF48A3}" destId="{125E7C4A-B622-495E-A8DF-8566955F8986}" srcOrd="0" destOrd="0" presId="urn:microsoft.com/office/officeart/2005/8/layout/hierarchy3"/>
    <dgm:cxn modelId="{ECC44B37-AAD0-4D40-877B-05FEBDF8D8E6}" type="presParOf" srcId="{125E7C4A-B622-495E-A8DF-8566955F8986}" destId="{2CD1BBA6-BF39-4258-8181-D49A21559314}" srcOrd="0" destOrd="0" presId="urn:microsoft.com/office/officeart/2005/8/layout/hierarchy3"/>
    <dgm:cxn modelId="{F336103D-8073-45EC-859B-AC6B91E207D5}" type="presParOf" srcId="{2CD1BBA6-BF39-4258-8181-D49A21559314}" destId="{8112C29F-F4CE-49D7-978F-2BCAF5B5271B}" srcOrd="0" destOrd="0" presId="urn:microsoft.com/office/officeart/2005/8/layout/hierarchy3"/>
    <dgm:cxn modelId="{CF9BD4E5-2A58-47A9-986C-E92205DECD3F}" type="presParOf" srcId="{2CD1BBA6-BF39-4258-8181-D49A21559314}" destId="{9D1B3327-148F-4BF8-80EF-0F5299402124}" srcOrd="1" destOrd="0" presId="urn:microsoft.com/office/officeart/2005/8/layout/hierarchy3"/>
    <dgm:cxn modelId="{5ABC2DFB-93F2-4432-B5FB-C03265E0EEE5}" type="presParOf" srcId="{125E7C4A-B622-495E-A8DF-8566955F8986}" destId="{4DF310E9-7BB5-4EB4-AF0E-A8813E317B72}" srcOrd="1" destOrd="0" presId="urn:microsoft.com/office/officeart/2005/8/layout/hierarchy3"/>
    <dgm:cxn modelId="{E186BE1D-EB7F-4DE3-BF08-790292A4BFD3}" type="presParOf" srcId="{4DF310E9-7BB5-4EB4-AF0E-A8813E317B72}" destId="{6AA264F1-027A-49F1-80BD-2B7E7BE23417}" srcOrd="0" destOrd="0" presId="urn:microsoft.com/office/officeart/2005/8/layout/hierarchy3"/>
    <dgm:cxn modelId="{C7482BCC-E573-4509-AE09-C1BAFF9334DB}" type="presParOf" srcId="{4DF310E9-7BB5-4EB4-AF0E-A8813E317B72}" destId="{41486045-2F3C-448D-8291-46FA23D5D28B}" srcOrd="1" destOrd="0" presId="urn:microsoft.com/office/officeart/2005/8/layout/hierarchy3"/>
    <dgm:cxn modelId="{806114B4-1189-4198-8BFB-7F88B4098069}" type="presParOf" srcId="{4DF310E9-7BB5-4EB4-AF0E-A8813E317B72}" destId="{3356A3CC-5E68-45BF-A013-30BC6D6EEC92}" srcOrd="2" destOrd="0" presId="urn:microsoft.com/office/officeart/2005/8/layout/hierarchy3"/>
    <dgm:cxn modelId="{242B4931-CCC5-4E69-ACBF-10BB7009D5A4}" type="presParOf" srcId="{4DF310E9-7BB5-4EB4-AF0E-A8813E317B72}" destId="{E1F01329-45A5-4D7D-915F-57BF71B77CFF}" srcOrd="3" destOrd="0" presId="urn:microsoft.com/office/officeart/2005/8/layout/hierarchy3"/>
    <dgm:cxn modelId="{61FDC153-2C1F-43DA-92FD-DE9E0AFDACA7}" type="presParOf" srcId="{4DF310E9-7BB5-4EB4-AF0E-A8813E317B72}" destId="{36B567E2-B39C-4445-B58C-9AD0E75E16C7}" srcOrd="4" destOrd="0" presId="urn:microsoft.com/office/officeart/2005/8/layout/hierarchy3"/>
    <dgm:cxn modelId="{317B15B1-875E-4323-A31C-6EED06CB89C0}" type="presParOf" srcId="{4DF310E9-7BB5-4EB4-AF0E-A8813E317B72}" destId="{18AAA036-F17E-4E75-AA7F-481A030AB91A}" srcOrd="5" destOrd="0" presId="urn:microsoft.com/office/officeart/2005/8/layout/hierarchy3"/>
    <dgm:cxn modelId="{F5EB44DB-9457-4F16-BB1E-8A43D68FF18A}" type="presParOf" srcId="{4DF310E9-7BB5-4EB4-AF0E-A8813E317B72}" destId="{28DF7232-6C04-472E-A55F-1CD101422CBF}" srcOrd="6" destOrd="0" presId="urn:microsoft.com/office/officeart/2005/8/layout/hierarchy3"/>
    <dgm:cxn modelId="{C5296C5D-ABC4-4260-9E55-B00B9DD94BF8}" type="presParOf" srcId="{4DF310E9-7BB5-4EB4-AF0E-A8813E317B72}" destId="{32FD166E-953C-426C-8723-EE9E3E61D96B}" srcOrd="7" destOrd="0" presId="urn:microsoft.com/office/officeart/2005/8/layout/hierarchy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33FCE-ACC0-4244-8AB0-6987AEED7EA7}">
      <dsp:nvSpPr>
        <dsp:cNvPr id="0" name=""/>
        <dsp:cNvSpPr/>
      </dsp:nvSpPr>
      <dsp:spPr>
        <a:xfrm rot="5400000">
          <a:off x="4911403" y="-2089935"/>
          <a:ext cx="557865" cy="4885022"/>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kumimoji="0" lang="ru-RU" sz="1400" b="1" i="0" u="none" strike="noStrike" kern="1200" cap="none" normalizeH="0" baseline="0" dirty="0" smtClean="0">
              <a:ln/>
              <a:solidFill>
                <a:schemeClr val="accent4">
                  <a:lumMod val="50000"/>
                </a:schemeClr>
              </a:solidFill>
              <a:effectLst/>
              <a:latin typeface="Arial" charset="0"/>
            </a:rPr>
            <a:t>Показан при спазмах ЖКТ  функциональной и органической этиологии</a:t>
          </a:r>
          <a:r>
            <a:rPr kumimoji="0" lang="ru-RU" sz="1400" b="1" i="0" u="none" strike="noStrike" kern="1200" cap="none" normalizeH="0" baseline="30000" dirty="0" smtClean="0">
              <a:ln/>
              <a:solidFill>
                <a:schemeClr val="accent4">
                  <a:lumMod val="50000"/>
                </a:schemeClr>
              </a:solidFill>
              <a:effectLst/>
              <a:latin typeface="Arial" charset="0"/>
            </a:rPr>
            <a:t>1</a:t>
          </a:r>
          <a:endParaRPr lang="ru-RU" sz="1400" kern="1200" baseline="30000" dirty="0">
            <a:solidFill>
              <a:schemeClr val="accent4">
                <a:lumMod val="50000"/>
              </a:schemeClr>
            </a:solidFill>
          </a:endParaRPr>
        </a:p>
      </dsp:txBody>
      <dsp:txXfrm rot="-5400000">
        <a:off x="2747825" y="100876"/>
        <a:ext cx="4857789" cy="503399"/>
      </dsp:txXfrm>
    </dsp:sp>
    <dsp:sp modelId="{C60C885D-4068-40DD-B5B1-24AA33E1E181}">
      <dsp:nvSpPr>
        <dsp:cNvPr id="0" name=""/>
        <dsp:cNvSpPr/>
      </dsp:nvSpPr>
      <dsp:spPr>
        <a:xfrm>
          <a:off x="0" y="3909"/>
          <a:ext cx="2747825" cy="697332"/>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kumimoji="0" lang="ru-RU" sz="1800" b="1" i="0" u="none" strike="noStrike" kern="1200" cap="none" normalizeH="0" baseline="0" dirty="0" smtClean="0">
              <a:ln/>
              <a:solidFill>
                <a:schemeClr val="accent4">
                  <a:lumMod val="50000"/>
                </a:schemeClr>
              </a:solidFill>
              <a:effectLst/>
              <a:latin typeface="Arial" charset="0"/>
            </a:rPr>
            <a:t>Универсальность</a:t>
          </a:r>
          <a:endParaRPr lang="ru-RU" sz="1800" kern="1200" dirty="0">
            <a:solidFill>
              <a:schemeClr val="accent4">
                <a:lumMod val="50000"/>
              </a:schemeClr>
            </a:solidFill>
          </a:endParaRPr>
        </a:p>
      </dsp:txBody>
      <dsp:txXfrm>
        <a:off x="34041" y="37950"/>
        <a:ext cx="2679743" cy="629250"/>
      </dsp:txXfrm>
    </dsp:sp>
    <dsp:sp modelId="{615D39C0-C6FF-4E9A-853C-769111050139}">
      <dsp:nvSpPr>
        <dsp:cNvPr id="0" name=""/>
        <dsp:cNvSpPr/>
      </dsp:nvSpPr>
      <dsp:spPr>
        <a:xfrm rot="5400000">
          <a:off x="4911403" y="-1357737"/>
          <a:ext cx="557865" cy="4885022"/>
        </a:xfrm>
        <a:prstGeom prst="round2SameRect">
          <a:avLst/>
        </a:prstGeom>
        <a:solidFill>
          <a:schemeClr val="accent2">
            <a:tint val="40000"/>
            <a:alpha val="90000"/>
            <a:hueOff val="-1763219"/>
            <a:satOff val="-7140"/>
            <a:lumOff val="2357"/>
            <a:alphaOff val="0"/>
          </a:schemeClr>
        </a:solidFill>
        <a:ln w="9525" cap="flat" cmpd="sng" algn="ctr">
          <a:solidFill>
            <a:schemeClr val="accent2">
              <a:tint val="40000"/>
              <a:alpha val="90000"/>
              <a:hueOff val="-1763219"/>
              <a:satOff val="-7140"/>
              <a:lumOff val="235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ru-RU" sz="1400" b="1" kern="1200" smtClean="0">
              <a:solidFill>
                <a:schemeClr val="accent4">
                  <a:lumMod val="50000"/>
                </a:schemeClr>
              </a:solidFill>
              <a:latin typeface="Arial" charset="0"/>
            </a:rPr>
            <a:t>Селективный кишечный спазмолитик</a:t>
          </a:r>
          <a:r>
            <a:rPr kumimoji="0" lang="ru-RU" sz="1400" b="1" i="0" u="none" strike="noStrike" kern="1200" cap="none" normalizeH="0" baseline="30000" smtClean="0">
              <a:ln/>
              <a:solidFill>
                <a:schemeClr val="accent4">
                  <a:lumMod val="50000"/>
                </a:schemeClr>
              </a:solidFill>
              <a:effectLst/>
              <a:latin typeface="Arial" charset="0"/>
            </a:rPr>
            <a:t>1</a:t>
          </a:r>
          <a:endParaRPr lang="ru-RU" sz="1400" kern="1200" dirty="0">
            <a:solidFill>
              <a:schemeClr val="accent4">
                <a:lumMod val="50000"/>
              </a:schemeClr>
            </a:solidFill>
          </a:endParaRPr>
        </a:p>
      </dsp:txBody>
      <dsp:txXfrm rot="-5400000">
        <a:off x="2747825" y="833074"/>
        <a:ext cx="4857789" cy="503399"/>
      </dsp:txXfrm>
    </dsp:sp>
    <dsp:sp modelId="{E5AF5676-34EC-40DB-BAB0-0635AC853B2C}">
      <dsp:nvSpPr>
        <dsp:cNvPr id="0" name=""/>
        <dsp:cNvSpPr/>
      </dsp:nvSpPr>
      <dsp:spPr>
        <a:xfrm>
          <a:off x="0" y="736108"/>
          <a:ext cx="2747825" cy="697332"/>
        </a:xfrm>
        <a:prstGeom prst="roundRect">
          <a:avLst/>
        </a:prstGeom>
        <a:gradFill rotWithShape="0">
          <a:gsLst>
            <a:gs pos="0">
              <a:schemeClr val="accent2">
                <a:hueOff val="-1781448"/>
                <a:satOff val="-16009"/>
                <a:lumOff val="10066"/>
                <a:alphaOff val="0"/>
                <a:shade val="51000"/>
                <a:satMod val="130000"/>
              </a:schemeClr>
            </a:gs>
            <a:gs pos="80000">
              <a:schemeClr val="accent2">
                <a:hueOff val="-1781448"/>
                <a:satOff val="-16009"/>
                <a:lumOff val="10066"/>
                <a:alphaOff val="0"/>
                <a:shade val="93000"/>
                <a:satMod val="130000"/>
              </a:schemeClr>
            </a:gs>
            <a:gs pos="100000">
              <a:schemeClr val="accent2">
                <a:hueOff val="-1781448"/>
                <a:satOff val="-16009"/>
                <a:lumOff val="100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kumimoji="0" lang="ru-RU" sz="1800" b="1" i="0" u="none" strike="noStrike" kern="1200" cap="none" normalizeH="0" baseline="0" dirty="0" smtClean="0">
              <a:ln/>
              <a:solidFill>
                <a:schemeClr val="accent4">
                  <a:lumMod val="50000"/>
                </a:schemeClr>
              </a:solidFill>
              <a:effectLst/>
              <a:latin typeface="Arial" charset="0"/>
            </a:rPr>
            <a:t>Селективность</a:t>
          </a:r>
          <a:endParaRPr lang="ru-RU" sz="1800" kern="1200" dirty="0">
            <a:solidFill>
              <a:schemeClr val="accent4">
                <a:lumMod val="50000"/>
              </a:schemeClr>
            </a:solidFill>
          </a:endParaRPr>
        </a:p>
      </dsp:txBody>
      <dsp:txXfrm>
        <a:off x="34041" y="770149"/>
        <a:ext cx="2679743" cy="629250"/>
      </dsp:txXfrm>
    </dsp:sp>
    <dsp:sp modelId="{58B2D67D-68A8-4CD8-BDB3-D1A57FD4FEA2}">
      <dsp:nvSpPr>
        <dsp:cNvPr id="0" name=""/>
        <dsp:cNvSpPr/>
      </dsp:nvSpPr>
      <dsp:spPr>
        <a:xfrm rot="5400000">
          <a:off x="4812555" y="-599106"/>
          <a:ext cx="745425" cy="4880252"/>
        </a:xfrm>
        <a:prstGeom prst="round2SameRect">
          <a:avLst/>
        </a:prstGeom>
        <a:solidFill>
          <a:schemeClr val="accent2">
            <a:tint val="40000"/>
            <a:alpha val="90000"/>
            <a:hueOff val="-3526439"/>
            <a:satOff val="-14279"/>
            <a:lumOff val="4713"/>
            <a:alphaOff val="0"/>
          </a:schemeClr>
        </a:solidFill>
        <a:ln w="9525" cap="flat" cmpd="sng" algn="ctr">
          <a:solidFill>
            <a:schemeClr val="accent2">
              <a:tint val="40000"/>
              <a:alpha val="90000"/>
              <a:hueOff val="-3526439"/>
              <a:satOff val="-14279"/>
              <a:lumOff val="471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kumimoji="0" lang="ru-RU" sz="1200" b="1" i="0" u="none" strike="noStrike" kern="1200" cap="none" normalizeH="0" baseline="0" dirty="0" smtClean="0">
              <a:ln/>
              <a:solidFill>
                <a:schemeClr val="accent4">
                  <a:lumMod val="50000"/>
                </a:schemeClr>
              </a:solidFill>
              <a:effectLst/>
              <a:latin typeface="Arial" charset="0"/>
            </a:rPr>
            <a:t>Нормализация оттока желчи. Снижение факторов риска развития и прогрессирования холецистита</a:t>
          </a:r>
          <a:r>
            <a:rPr kumimoji="0" lang="ru-RU" sz="1200" b="1" i="0" u="none" strike="noStrike" kern="1200" cap="none" normalizeH="0" baseline="30000" dirty="0" smtClean="0">
              <a:ln/>
              <a:solidFill>
                <a:schemeClr val="accent4">
                  <a:lumMod val="50000"/>
                </a:schemeClr>
              </a:solidFill>
              <a:effectLst/>
              <a:latin typeface="Arial" charset="0"/>
            </a:rPr>
            <a:t>2</a:t>
          </a:r>
          <a:endParaRPr lang="ru-RU" sz="1200" kern="1200" baseline="30000" dirty="0">
            <a:solidFill>
              <a:schemeClr val="accent4">
                <a:lumMod val="50000"/>
              </a:schemeClr>
            </a:solidFill>
          </a:endParaRPr>
        </a:p>
      </dsp:txBody>
      <dsp:txXfrm rot="-5400000">
        <a:off x="2745142" y="1504696"/>
        <a:ext cx="4843863" cy="672647"/>
      </dsp:txXfrm>
    </dsp:sp>
    <dsp:sp modelId="{745276BC-966C-4CC2-99DF-1D15D7355F29}">
      <dsp:nvSpPr>
        <dsp:cNvPr id="0" name=""/>
        <dsp:cNvSpPr/>
      </dsp:nvSpPr>
      <dsp:spPr>
        <a:xfrm>
          <a:off x="0" y="1492353"/>
          <a:ext cx="2745141" cy="697332"/>
        </a:xfrm>
        <a:prstGeom prst="roundRect">
          <a:avLst/>
        </a:prstGeom>
        <a:gradFill rotWithShape="0">
          <a:gsLst>
            <a:gs pos="0">
              <a:schemeClr val="accent2">
                <a:hueOff val="-3562896"/>
                <a:satOff val="-32018"/>
                <a:lumOff val="20132"/>
                <a:alphaOff val="0"/>
                <a:shade val="51000"/>
                <a:satMod val="130000"/>
              </a:schemeClr>
            </a:gs>
            <a:gs pos="80000">
              <a:schemeClr val="accent2">
                <a:hueOff val="-3562896"/>
                <a:satOff val="-32018"/>
                <a:lumOff val="20132"/>
                <a:alphaOff val="0"/>
                <a:shade val="93000"/>
                <a:satMod val="130000"/>
              </a:schemeClr>
            </a:gs>
            <a:gs pos="100000">
              <a:schemeClr val="accent2">
                <a:hueOff val="-3562896"/>
                <a:satOff val="-32018"/>
                <a:lumOff val="2013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ru-RU" sz="1600" b="1" kern="1200" dirty="0" smtClean="0">
              <a:solidFill>
                <a:schemeClr val="accent4">
                  <a:lumMod val="50000"/>
                </a:schemeClr>
              </a:solidFill>
              <a:latin typeface="Arial" panose="020B0604020202020204" pitchFamily="34" charset="0"/>
              <a:cs typeface="Arial" panose="020B0604020202020204" pitchFamily="34" charset="0"/>
            </a:rPr>
            <a:t>Снимает спазм сфинктера Одди</a:t>
          </a:r>
          <a:endParaRPr lang="ru-RU" sz="1600" b="1" kern="1200" dirty="0">
            <a:solidFill>
              <a:schemeClr val="accent4">
                <a:lumMod val="50000"/>
              </a:schemeClr>
            </a:solidFill>
            <a:latin typeface="Arial" panose="020B0604020202020204" pitchFamily="34" charset="0"/>
            <a:cs typeface="Arial" panose="020B0604020202020204" pitchFamily="34" charset="0"/>
          </a:endParaRPr>
        </a:p>
      </dsp:txBody>
      <dsp:txXfrm>
        <a:off x="34041" y="1526394"/>
        <a:ext cx="2677059" cy="629250"/>
      </dsp:txXfrm>
    </dsp:sp>
    <dsp:sp modelId="{6EA048CB-7BAA-45BD-9266-24D6D3C739E2}">
      <dsp:nvSpPr>
        <dsp:cNvPr id="0" name=""/>
        <dsp:cNvSpPr/>
      </dsp:nvSpPr>
      <dsp:spPr>
        <a:xfrm rot="5400000">
          <a:off x="4911403" y="154753"/>
          <a:ext cx="557865" cy="4885022"/>
        </a:xfrm>
        <a:prstGeom prst="round2SameRect">
          <a:avLst/>
        </a:prstGeom>
        <a:solidFill>
          <a:schemeClr val="accent2">
            <a:tint val="40000"/>
            <a:alpha val="90000"/>
            <a:hueOff val="-5289658"/>
            <a:satOff val="-21418"/>
            <a:lumOff val="7070"/>
            <a:alphaOff val="0"/>
          </a:schemeClr>
        </a:solidFill>
        <a:ln w="9525" cap="flat" cmpd="sng" algn="ctr">
          <a:solidFill>
            <a:schemeClr val="accent2">
              <a:tint val="40000"/>
              <a:alpha val="90000"/>
              <a:hueOff val="-5289658"/>
              <a:satOff val="-21418"/>
              <a:lumOff val="707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kumimoji="0" lang="ru-RU" sz="1400" b="1" i="0" u="none" strike="noStrike" kern="1200" cap="none" normalizeH="0" baseline="0" smtClean="0">
              <a:ln/>
              <a:solidFill>
                <a:schemeClr val="accent4">
                  <a:lumMod val="50000"/>
                </a:schemeClr>
              </a:solidFill>
              <a:effectLst/>
              <a:latin typeface="Arial" charset="0"/>
            </a:rPr>
            <a:t>Снижает</a:t>
          </a:r>
          <a:r>
            <a:rPr kumimoji="0" lang="ru-RU" sz="1400" b="1" i="0" u="none" strike="noStrike" kern="1200" cap="none" normalizeH="0" smtClean="0">
              <a:ln/>
              <a:solidFill>
                <a:schemeClr val="accent4">
                  <a:lumMod val="50000"/>
                </a:schemeClr>
              </a:solidFill>
              <a:effectLst/>
              <a:latin typeface="Arial" charset="0"/>
            </a:rPr>
            <a:t> дуоденогастральный рефлюкс</a:t>
          </a:r>
          <a:r>
            <a:rPr kumimoji="0" lang="ru-RU" sz="1400" b="1" i="0" u="none" strike="noStrike" kern="1200" cap="none" normalizeH="0" baseline="30000" smtClean="0">
              <a:ln/>
              <a:solidFill>
                <a:schemeClr val="accent4">
                  <a:lumMod val="50000"/>
                </a:schemeClr>
              </a:solidFill>
              <a:effectLst/>
              <a:latin typeface="Arial" charset="0"/>
            </a:rPr>
            <a:t>3</a:t>
          </a:r>
          <a:r>
            <a:rPr kumimoji="0" lang="ru-RU" sz="1400" b="1" i="0" u="none" strike="noStrike" kern="1200" cap="none" normalizeH="0" smtClean="0">
              <a:ln/>
              <a:solidFill>
                <a:schemeClr val="accent4">
                  <a:lumMod val="50000"/>
                </a:schemeClr>
              </a:solidFill>
              <a:effectLst/>
              <a:latin typeface="Arial" charset="0"/>
            </a:rPr>
            <a:t>, препятствует развитию гипотонии кишечника</a:t>
          </a:r>
          <a:r>
            <a:rPr kumimoji="0" lang="ru-RU" sz="1400" b="1" i="0" u="none" strike="noStrike" kern="1200" cap="none" normalizeH="0" baseline="30000" smtClean="0">
              <a:ln/>
              <a:solidFill>
                <a:schemeClr val="accent4">
                  <a:lumMod val="50000"/>
                </a:schemeClr>
              </a:solidFill>
              <a:effectLst/>
              <a:latin typeface="Arial" charset="0"/>
            </a:rPr>
            <a:t>1</a:t>
          </a:r>
          <a:endParaRPr lang="ru-RU" sz="1400" kern="1200" baseline="30000" dirty="0">
            <a:solidFill>
              <a:schemeClr val="accent4">
                <a:lumMod val="50000"/>
              </a:schemeClr>
            </a:solidFill>
          </a:endParaRPr>
        </a:p>
      </dsp:txBody>
      <dsp:txXfrm rot="-5400000">
        <a:off x="2747825" y="2345565"/>
        <a:ext cx="4857789" cy="503399"/>
      </dsp:txXfrm>
    </dsp:sp>
    <dsp:sp modelId="{679F617C-2C17-4C0E-857C-56BB030C4029}">
      <dsp:nvSpPr>
        <dsp:cNvPr id="0" name=""/>
        <dsp:cNvSpPr/>
      </dsp:nvSpPr>
      <dsp:spPr>
        <a:xfrm>
          <a:off x="0" y="2248599"/>
          <a:ext cx="2747825" cy="697332"/>
        </a:xfrm>
        <a:prstGeom prst="roundRect">
          <a:avLst/>
        </a:prstGeom>
        <a:gradFill rotWithShape="0">
          <a:gsLst>
            <a:gs pos="0">
              <a:schemeClr val="accent2">
                <a:hueOff val="-5344344"/>
                <a:satOff val="-48026"/>
                <a:lumOff val="30198"/>
                <a:alphaOff val="0"/>
                <a:shade val="51000"/>
                <a:satMod val="130000"/>
              </a:schemeClr>
            </a:gs>
            <a:gs pos="80000">
              <a:schemeClr val="accent2">
                <a:hueOff val="-5344344"/>
                <a:satOff val="-48026"/>
                <a:lumOff val="30198"/>
                <a:alphaOff val="0"/>
                <a:shade val="93000"/>
                <a:satMod val="130000"/>
              </a:schemeClr>
            </a:gs>
            <a:gs pos="100000">
              <a:schemeClr val="accent2">
                <a:hueOff val="-5344344"/>
                <a:satOff val="-48026"/>
                <a:lumOff val="3019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ru-RU" sz="1600" b="1" kern="1200" smtClean="0">
              <a:solidFill>
                <a:schemeClr val="accent4">
                  <a:lumMod val="50000"/>
                </a:schemeClr>
              </a:solidFill>
              <a:latin typeface="Arial" charset="0"/>
            </a:rPr>
            <a:t>Нормализует моторику кишечника</a:t>
          </a:r>
          <a:endParaRPr lang="ru-RU" sz="1600" kern="1200" dirty="0">
            <a:solidFill>
              <a:schemeClr val="accent4">
                <a:lumMod val="50000"/>
              </a:schemeClr>
            </a:solidFill>
          </a:endParaRPr>
        </a:p>
      </dsp:txBody>
      <dsp:txXfrm>
        <a:off x="34041" y="2282640"/>
        <a:ext cx="2679743" cy="629250"/>
      </dsp:txXfrm>
    </dsp:sp>
    <dsp:sp modelId="{1C3E94A2-2E91-4EDF-9E59-E33EB962F513}">
      <dsp:nvSpPr>
        <dsp:cNvPr id="0" name=""/>
        <dsp:cNvSpPr/>
      </dsp:nvSpPr>
      <dsp:spPr>
        <a:xfrm rot="5400000">
          <a:off x="4911403" y="886952"/>
          <a:ext cx="557865" cy="4885022"/>
        </a:xfrm>
        <a:prstGeom prst="round2SameRect">
          <a:avLst/>
        </a:prstGeom>
        <a:solidFill>
          <a:schemeClr val="accent2">
            <a:tint val="40000"/>
            <a:alpha val="90000"/>
            <a:hueOff val="-7052878"/>
            <a:satOff val="-28558"/>
            <a:lumOff val="9427"/>
            <a:alphaOff val="0"/>
          </a:schemeClr>
        </a:solidFill>
        <a:ln w="9525" cap="flat" cmpd="sng" algn="ctr">
          <a:solidFill>
            <a:schemeClr val="accent2">
              <a:tint val="40000"/>
              <a:alpha val="90000"/>
              <a:hueOff val="-7052878"/>
              <a:satOff val="-28558"/>
              <a:lumOff val="942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kumimoji="0" lang="ru-RU" sz="1400" b="1" i="0" u="none" strike="noStrike" kern="1200" cap="none" normalizeH="0" baseline="0" smtClean="0">
              <a:ln/>
              <a:solidFill>
                <a:schemeClr val="accent4">
                  <a:lumMod val="50000"/>
                </a:schemeClr>
              </a:solidFill>
              <a:effectLst/>
              <a:latin typeface="Arial" charset="0"/>
            </a:rPr>
            <a:t>Длительность терапии не ограничена</a:t>
          </a:r>
          <a:r>
            <a:rPr kumimoji="0" lang="ru-RU" sz="1400" b="1" i="0" u="none" strike="noStrike" kern="1200" cap="none" normalizeH="0" baseline="30000" smtClean="0">
              <a:ln/>
              <a:solidFill>
                <a:schemeClr val="accent4">
                  <a:lumMod val="50000"/>
                </a:schemeClr>
              </a:solidFill>
              <a:effectLst/>
              <a:latin typeface="Arial" charset="0"/>
            </a:rPr>
            <a:t>1</a:t>
          </a:r>
          <a:endParaRPr lang="ru-RU" sz="1400" kern="1200" dirty="0">
            <a:solidFill>
              <a:schemeClr val="accent4">
                <a:lumMod val="50000"/>
              </a:schemeClr>
            </a:solidFill>
          </a:endParaRPr>
        </a:p>
      </dsp:txBody>
      <dsp:txXfrm rot="-5400000">
        <a:off x="2747825" y="3077764"/>
        <a:ext cx="4857789" cy="503399"/>
      </dsp:txXfrm>
    </dsp:sp>
    <dsp:sp modelId="{1E7AEFA1-7D45-47F7-894A-3C383ADCFAC4}">
      <dsp:nvSpPr>
        <dsp:cNvPr id="0" name=""/>
        <dsp:cNvSpPr/>
      </dsp:nvSpPr>
      <dsp:spPr>
        <a:xfrm>
          <a:off x="0" y="2980797"/>
          <a:ext cx="2747825" cy="697332"/>
        </a:xfrm>
        <a:prstGeom prst="roundRect">
          <a:avLst/>
        </a:prstGeom>
        <a:gradFill rotWithShape="0">
          <a:gsLst>
            <a:gs pos="0">
              <a:schemeClr val="accent2">
                <a:hueOff val="-7125792"/>
                <a:satOff val="-64035"/>
                <a:lumOff val="40263"/>
                <a:alphaOff val="0"/>
                <a:shade val="51000"/>
                <a:satMod val="130000"/>
              </a:schemeClr>
            </a:gs>
            <a:gs pos="80000">
              <a:schemeClr val="accent2">
                <a:hueOff val="-7125792"/>
                <a:satOff val="-64035"/>
                <a:lumOff val="40263"/>
                <a:alphaOff val="0"/>
                <a:shade val="93000"/>
                <a:satMod val="130000"/>
              </a:schemeClr>
            </a:gs>
            <a:gs pos="100000">
              <a:schemeClr val="accent2">
                <a:hueOff val="-7125792"/>
                <a:satOff val="-64035"/>
                <a:lumOff val="402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ru-RU" sz="1600" b="1" kern="1200" smtClean="0">
              <a:solidFill>
                <a:schemeClr val="accent4">
                  <a:lumMod val="50000"/>
                </a:schemeClr>
              </a:solidFill>
              <a:latin typeface="Arial" charset="0"/>
            </a:rPr>
            <a:t>Возможность длительного приема</a:t>
          </a:r>
          <a:endParaRPr lang="ru-RU" sz="1600" kern="1200" dirty="0">
            <a:solidFill>
              <a:schemeClr val="accent4">
                <a:lumMod val="50000"/>
              </a:schemeClr>
            </a:solidFill>
          </a:endParaRPr>
        </a:p>
      </dsp:txBody>
      <dsp:txXfrm>
        <a:off x="34041" y="3014838"/>
        <a:ext cx="2679743" cy="629250"/>
      </dsp:txXfrm>
    </dsp:sp>
    <dsp:sp modelId="{3482D02F-1862-4EF5-BDC3-347A41F11B0A}">
      <dsp:nvSpPr>
        <dsp:cNvPr id="0" name=""/>
        <dsp:cNvSpPr/>
      </dsp:nvSpPr>
      <dsp:spPr>
        <a:xfrm rot="5400000">
          <a:off x="4911403" y="1619151"/>
          <a:ext cx="557865" cy="4885022"/>
        </a:xfrm>
        <a:prstGeom prst="round2SameRect">
          <a:avLst/>
        </a:prstGeom>
        <a:solidFill>
          <a:schemeClr val="accent2">
            <a:tint val="40000"/>
            <a:alpha val="90000"/>
            <a:hueOff val="-8816096"/>
            <a:satOff val="-35697"/>
            <a:lumOff val="11783"/>
            <a:alphaOff val="0"/>
          </a:schemeClr>
        </a:solidFill>
        <a:ln w="9525" cap="flat" cmpd="sng" algn="ctr">
          <a:solidFill>
            <a:schemeClr val="accent2">
              <a:tint val="40000"/>
              <a:alpha val="90000"/>
              <a:hueOff val="-8816096"/>
              <a:satOff val="-35697"/>
              <a:lumOff val="1178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kumimoji="0" lang="ru-RU" sz="1400" b="1" i="0" u="none" strike="noStrike" kern="1200" cap="none" normalizeH="0" baseline="0" smtClean="0">
              <a:ln/>
              <a:solidFill>
                <a:schemeClr val="accent4">
                  <a:lumMod val="50000"/>
                </a:schemeClr>
              </a:solidFill>
              <a:effectLst/>
              <a:latin typeface="Arial" charset="0"/>
            </a:rPr>
            <a:t>Прием 2 капсулы в сутки</a:t>
          </a:r>
          <a:r>
            <a:rPr kumimoji="0" lang="ru-RU" sz="1400" b="1" i="0" u="none" strike="noStrike" kern="1200" cap="none" normalizeH="0" baseline="30000" smtClean="0">
              <a:ln/>
              <a:solidFill>
                <a:schemeClr val="accent4">
                  <a:lumMod val="50000"/>
                </a:schemeClr>
              </a:solidFill>
              <a:effectLst/>
              <a:latin typeface="Arial" charset="0"/>
            </a:rPr>
            <a:t>1</a:t>
          </a:r>
          <a:r>
            <a:rPr kumimoji="0" lang="ru-RU" sz="1400" b="1" i="0" u="none" strike="noStrike" kern="1200" cap="none" normalizeH="0" baseline="0" smtClean="0">
              <a:ln/>
              <a:solidFill>
                <a:schemeClr val="accent4">
                  <a:lumMod val="50000"/>
                </a:schemeClr>
              </a:solidFill>
              <a:effectLst/>
              <a:latin typeface="Arial" charset="0"/>
            </a:rPr>
            <a:t> способствует соблюдению</a:t>
          </a:r>
          <a:r>
            <a:rPr kumimoji="0" lang="ru-RU" sz="1400" b="1" i="0" u="none" strike="noStrike" kern="1200" cap="none" normalizeH="0" smtClean="0">
              <a:ln/>
              <a:solidFill>
                <a:schemeClr val="accent4">
                  <a:lumMod val="50000"/>
                </a:schemeClr>
              </a:solidFill>
              <a:effectLst/>
              <a:latin typeface="Arial" charset="0"/>
            </a:rPr>
            <a:t> приверженности лечения</a:t>
          </a:r>
          <a:endParaRPr lang="ru-RU" sz="1400" kern="1200" dirty="0">
            <a:solidFill>
              <a:schemeClr val="accent4">
                <a:lumMod val="50000"/>
              </a:schemeClr>
            </a:solidFill>
          </a:endParaRPr>
        </a:p>
      </dsp:txBody>
      <dsp:txXfrm rot="-5400000">
        <a:off x="2747825" y="3809963"/>
        <a:ext cx="4857789" cy="503399"/>
      </dsp:txXfrm>
    </dsp:sp>
    <dsp:sp modelId="{062C09DE-F249-433D-A376-D6A41E571F3A}">
      <dsp:nvSpPr>
        <dsp:cNvPr id="0" name=""/>
        <dsp:cNvSpPr/>
      </dsp:nvSpPr>
      <dsp:spPr>
        <a:xfrm>
          <a:off x="0" y="3712996"/>
          <a:ext cx="2747825" cy="697332"/>
        </a:xfrm>
        <a:prstGeom prst="roundRect">
          <a:avLst/>
        </a:prstGeom>
        <a:gradFill rotWithShape="0">
          <a:gsLst>
            <a:gs pos="0">
              <a:schemeClr val="accent2">
                <a:hueOff val="-8907240"/>
                <a:satOff val="-80044"/>
                <a:lumOff val="50329"/>
                <a:alphaOff val="0"/>
                <a:shade val="51000"/>
                <a:satMod val="130000"/>
              </a:schemeClr>
            </a:gs>
            <a:gs pos="80000">
              <a:schemeClr val="accent2">
                <a:hueOff val="-8907240"/>
                <a:satOff val="-80044"/>
                <a:lumOff val="50329"/>
                <a:alphaOff val="0"/>
                <a:shade val="93000"/>
                <a:satMod val="130000"/>
              </a:schemeClr>
            </a:gs>
            <a:gs pos="100000">
              <a:schemeClr val="accent2">
                <a:hueOff val="-8907240"/>
                <a:satOff val="-80044"/>
                <a:lumOff val="5032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kumimoji="0" lang="ru-RU" sz="1600" b="1" i="0" u="none" strike="noStrike" kern="1200" cap="none" normalizeH="0" baseline="0" smtClean="0">
              <a:ln/>
              <a:solidFill>
                <a:schemeClr val="accent4">
                  <a:lumMod val="50000"/>
                </a:schemeClr>
              </a:solidFill>
              <a:effectLst/>
              <a:latin typeface="Arial" charset="0"/>
            </a:rPr>
            <a:t>Удобство</a:t>
          </a:r>
          <a:r>
            <a:rPr kumimoji="0" lang="ru-RU" sz="1600" b="1" i="0" u="none" strike="noStrike" kern="1200" cap="none" normalizeH="0" smtClean="0">
              <a:ln/>
              <a:solidFill>
                <a:schemeClr val="accent4">
                  <a:lumMod val="50000"/>
                </a:schemeClr>
              </a:solidFill>
              <a:effectLst/>
              <a:latin typeface="Arial" charset="0"/>
            </a:rPr>
            <a:t> приема</a:t>
          </a:r>
          <a:endParaRPr lang="ru-RU" sz="1600" kern="1200" dirty="0">
            <a:solidFill>
              <a:schemeClr val="accent4">
                <a:lumMod val="50000"/>
              </a:schemeClr>
            </a:solidFill>
          </a:endParaRPr>
        </a:p>
      </dsp:txBody>
      <dsp:txXfrm>
        <a:off x="34041" y="3747037"/>
        <a:ext cx="2679743" cy="629250"/>
      </dsp:txXfrm>
    </dsp:sp>
    <dsp:sp modelId="{A3E88FA3-FAB1-4AE1-B998-752729A7CF0D}">
      <dsp:nvSpPr>
        <dsp:cNvPr id="0" name=""/>
        <dsp:cNvSpPr/>
      </dsp:nvSpPr>
      <dsp:spPr>
        <a:xfrm rot="5400000">
          <a:off x="4911403" y="2351350"/>
          <a:ext cx="557865" cy="4885022"/>
        </a:xfrm>
        <a:prstGeom prst="round2SameRect">
          <a:avLst/>
        </a:prstGeom>
        <a:solidFill>
          <a:schemeClr val="accent2">
            <a:tint val="40000"/>
            <a:alpha val="90000"/>
            <a:hueOff val="-10579316"/>
            <a:satOff val="-42837"/>
            <a:lumOff val="14140"/>
            <a:alphaOff val="0"/>
          </a:schemeClr>
        </a:solidFill>
        <a:ln w="9525" cap="flat" cmpd="sng" algn="ctr">
          <a:solidFill>
            <a:schemeClr val="accent2">
              <a:tint val="40000"/>
              <a:alpha val="90000"/>
              <a:hueOff val="-10579316"/>
              <a:satOff val="-42837"/>
              <a:lumOff val="1414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kumimoji="0" lang="ru-RU" sz="1400" b="1" i="0" u="none" strike="noStrike" kern="1200" cap="none" normalizeH="0" baseline="0" smtClean="0">
              <a:ln/>
              <a:solidFill>
                <a:schemeClr val="accent4">
                  <a:lumMod val="50000"/>
                </a:schemeClr>
              </a:solidFill>
              <a:effectLst/>
              <a:latin typeface="Arial" charset="0"/>
            </a:rPr>
            <a:t>Системные побочные эффекты, в том числе холинергические, отсутствуют</a:t>
          </a:r>
          <a:r>
            <a:rPr kumimoji="0" lang="ru-RU" sz="1400" b="1" i="0" u="none" strike="noStrike" kern="1200" cap="none" normalizeH="0" baseline="30000" smtClean="0">
              <a:ln/>
              <a:solidFill>
                <a:schemeClr val="accent4">
                  <a:lumMod val="50000"/>
                </a:schemeClr>
              </a:solidFill>
              <a:effectLst/>
              <a:latin typeface="Arial" charset="0"/>
            </a:rPr>
            <a:t>1</a:t>
          </a:r>
          <a:endParaRPr kumimoji="0" lang="ru-RU" sz="1400" b="1" i="0" u="none" strike="noStrike" kern="1200" cap="none" normalizeH="0" baseline="30000" dirty="0">
            <a:ln/>
            <a:solidFill>
              <a:schemeClr val="accent4">
                <a:lumMod val="50000"/>
              </a:schemeClr>
            </a:solidFill>
            <a:effectLst/>
            <a:latin typeface="Arial" charset="0"/>
          </a:endParaRPr>
        </a:p>
      </dsp:txBody>
      <dsp:txXfrm rot="-5400000">
        <a:off x="2747825" y="4542162"/>
        <a:ext cx="4857789" cy="503399"/>
      </dsp:txXfrm>
    </dsp:sp>
    <dsp:sp modelId="{436975A8-6C56-4E6A-A400-330774C744B1}">
      <dsp:nvSpPr>
        <dsp:cNvPr id="0" name=""/>
        <dsp:cNvSpPr/>
      </dsp:nvSpPr>
      <dsp:spPr>
        <a:xfrm>
          <a:off x="0" y="4445195"/>
          <a:ext cx="2747825" cy="697332"/>
        </a:xfrm>
        <a:prstGeom prst="roundRect">
          <a:avLst/>
        </a:prstGeom>
        <a:gradFill rotWithShape="0">
          <a:gsLst>
            <a:gs pos="0">
              <a:schemeClr val="accent2">
                <a:hueOff val="-10688687"/>
                <a:satOff val="-96053"/>
                <a:lumOff val="60395"/>
                <a:alphaOff val="0"/>
                <a:shade val="51000"/>
                <a:satMod val="130000"/>
              </a:schemeClr>
            </a:gs>
            <a:gs pos="80000">
              <a:schemeClr val="accent2">
                <a:hueOff val="-10688687"/>
                <a:satOff val="-96053"/>
                <a:lumOff val="60395"/>
                <a:alphaOff val="0"/>
                <a:shade val="93000"/>
                <a:satMod val="130000"/>
              </a:schemeClr>
            </a:gs>
            <a:gs pos="100000">
              <a:schemeClr val="accent2">
                <a:hueOff val="-10688687"/>
                <a:satOff val="-96053"/>
                <a:lumOff val="6039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kumimoji="0" lang="ru-RU" sz="1600" b="1" i="0" u="none" strike="noStrike" kern="1200" cap="none" normalizeH="0" baseline="0" smtClean="0">
              <a:ln/>
              <a:solidFill>
                <a:schemeClr val="accent4">
                  <a:lumMod val="50000"/>
                </a:schemeClr>
              </a:solidFill>
              <a:effectLst/>
              <a:latin typeface="Arial" charset="0"/>
            </a:rPr>
            <a:t>Хороший</a:t>
          </a:r>
          <a:r>
            <a:rPr kumimoji="0" lang="ru-RU" sz="1600" b="1" i="0" u="none" strike="noStrike" kern="1200" cap="none" normalizeH="0" smtClean="0">
              <a:ln/>
              <a:solidFill>
                <a:schemeClr val="accent4">
                  <a:lumMod val="50000"/>
                </a:schemeClr>
              </a:solidFill>
              <a:effectLst/>
              <a:latin typeface="Arial" charset="0"/>
            </a:rPr>
            <a:t> профиль безопасности</a:t>
          </a:r>
          <a:endParaRPr lang="ru-RU" sz="1600" kern="1200" dirty="0">
            <a:solidFill>
              <a:schemeClr val="accent4">
                <a:lumMod val="50000"/>
              </a:schemeClr>
            </a:solidFill>
          </a:endParaRPr>
        </a:p>
      </dsp:txBody>
      <dsp:txXfrm>
        <a:off x="34041" y="4479236"/>
        <a:ext cx="2679743" cy="6292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47879A-A87D-41D5-8CE5-9D2542576C88}">
      <dsp:nvSpPr>
        <dsp:cNvPr id="0" name=""/>
        <dsp:cNvSpPr/>
      </dsp:nvSpPr>
      <dsp:spPr>
        <a:xfrm>
          <a:off x="0" y="0"/>
          <a:ext cx="1892741" cy="815784"/>
        </a:xfrm>
        <a:prstGeom prst="roundRect">
          <a:avLst>
            <a:gd name="adj" fmla="val 10000"/>
          </a:avLst>
        </a:prstGeom>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en-US" sz="2500" kern="1200" dirty="0" err="1" smtClean="0">
              <a:effectLst/>
            </a:rPr>
            <a:t>Римские</a:t>
          </a:r>
          <a:r>
            <a:rPr lang="en-US" sz="2500" kern="1200" dirty="0" smtClean="0">
              <a:effectLst/>
            </a:rPr>
            <a:t> </a:t>
          </a:r>
          <a:r>
            <a:rPr lang="en-US" sz="2500" kern="1200" dirty="0" err="1" smtClean="0">
              <a:effectLst/>
            </a:rPr>
            <a:t>критерии</a:t>
          </a:r>
          <a:r>
            <a:rPr lang="en-US" sz="2500" kern="1200" dirty="0" smtClean="0">
              <a:effectLst/>
            </a:rPr>
            <a:t> III</a:t>
          </a:r>
          <a:endParaRPr lang="ru-RU" sz="2500" kern="1200" dirty="0"/>
        </a:p>
      </dsp:txBody>
      <dsp:txXfrm>
        <a:off x="23893" y="23893"/>
        <a:ext cx="1844955" cy="767998"/>
      </dsp:txXfrm>
    </dsp:sp>
    <dsp:sp modelId="{648E7F3E-8F88-4ECF-BAA6-2B4E00906DB0}">
      <dsp:nvSpPr>
        <dsp:cNvPr id="0" name=""/>
        <dsp:cNvSpPr/>
      </dsp:nvSpPr>
      <dsp:spPr>
        <a:xfrm>
          <a:off x="189274" y="815784"/>
          <a:ext cx="148267" cy="546090"/>
        </a:xfrm>
        <a:custGeom>
          <a:avLst/>
          <a:gdLst/>
          <a:ahLst/>
          <a:cxnLst/>
          <a:rect l="0" t="0" r="0" b="0"/>
          <a:pathLst>
            <a:path>
              <a:moveTo>
                <a:pt x="0" y="0"/>
              </a:moveTo>
              <a:lnTo>
                <a:pt x="0" y="546090"/>
              </a:lnTo>
              <a:lnTo>
                <a:pt x="148267" y="54609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837136-0C49-4B57-9189-D2C759CD3295}">
      <dsp:nvSpPr>
        <dsp:cNvPr id="0" name=""/>
        <dsp:cNvSpPr/>
      </dsp:nvSpPr>
      <dsp:spPr>
        <a:xfrm>
          <a:off x="337541" y="989896"/>
          <a:ext cx="3564164" cy="743955"/>
        </a:xfrm>
        <a:prstGeom prst="roundRect">
          <a:avLst>
            <a:gd name="adj" fmla="val 10000"/>
          </a:avLst>
        </a:prstGeom>
        <a:solidFill>
          <a:srgbClr val="FFCCCC"/>
        </a:solidFill>
        <a:ln w="25400" cap="flat" cmpd="sng" algn="ctr">
          <a:solidFill>
            <a:srgbClr val="FF0000"/>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ru-RU" sz="1300" b="1" kern="1200" dirty="0" smtClean="0">
              <a:solidFill>
                <a:schemeClr val="tx1"/>
              </a:solidFill>
              <a:effectLst/>
            </a:rPr>
            <a:t>Основной симптом: </a:t>
          </a:r>
        </a:p>
        <a:p>
          <a:pPr lvl="0" algn="l" defTabSz="577850">
            <a:lnSpc>
              <a:spcPct val="90000"/>
            </a:lnSpc>
            <a:spcBef>
              <a:spcPct val="0"/>
            </a:spcBef>
            <a:spcAft>
              <a:spcPct val="35000"/>
            </a:spcAft>
          </a:pPr>
          <a:r>
            <a:rPr lang="ru-RU" sz="1300" b="1" kern="1200" dirty="0" smtClean="0">
              <a:solidFill>
                <a:schemeClr val="tx1"/>
              </a:solidFill>
              <a:effectLst/>
            </a:rPr>
            <a:t>р</a:t>
          </a:r>
          <a:r>
            <a:rPr lang="en-US" sz="1300" b="1" kern="1200" dirty="0" err="1" smtClean="0">
              <a:solidFill>
                <a:schemeClr val="tx1"/>
              </a:solidFill>
              <a:effectLst/>
            </a:rPr>
            <a:t>ецидивирующие</a:t>
          </a:r>
          <a:r>
            <a:rPr lang="en-US" sz="1300" b="1" kern="1200" dirty="0" smtClean="0">
              <a:solidFill>
                <a:schemeClr val="tx1"/>
              </a:solidFill>
              <a:effectLst/>
            </a:rPr>
            <a:t> </a:t>
          </a:r>
          <a:r>
            <a:rPr lang="en-US" sz="1300" b="1" kern="1200" dirty="0" err="1" smtClean="0">
              <a:solidFill>
                <a:schemeClr val="tx1"/>
              </a:solidFill>
              <a:effectLst/>
            </a:rPr>
            <a:t>боли</a:t>
          </a:r>
          <a:r>
            <a:rPr lang="en-US" sz="1300" b="1" kern="1200" dirty="0" smtClean="0">
              <a:solidFill>
                <a:schemeClr val="tx1"/>
              </a:solidFill>
              <a:effectLst/>
            </a:rPr>
            <a:t> </a:t>
          </a:r>
          <a:r>
            <a:rPr lang="en-US" sz="1300" b="1" kern="1200" dirty="0" err="1" smtClean="0">
              <a:solidFill>
                <a:schemeClr val="tx1"/>
              </a:solidFill>
              <a:effectLst/>
            </a:rPr>
            <a:t>или</a:t>
          </a:r>
          <a:r>
            <a:rPr lang="en-US" sz="1300" b="1" kern="1200" dirty="0" smtClean="0">
              <a:solidFill>
                <a:schemeClr val="tx1"/>
              </a:solidFill>
              <a:effectLst/>
            </a:rPr>
            <a:t> </a:t>
          </a:r>
          <a:r>
            <a:rPr lang="en-US" sz="1300" b="1" kern="1200" dirty="0" err="1" smtClean="0">
              <a:solidFill>
                <a:schemeClr val="tx1"/>
              </a:solidFill>
              <a:effectLst/>
            </a:rPr>
            <a:t>дискомфорт</a:t>
          </a:r>
          <a:endParaRPr lang="ru-RU" sz="1300" b="1" kern="1200" dirty="0">
            <a:solidFill>
              <a:schemeClr val="tx1"/>
            </a:solidFill>
          </a:endParaRPr>
        </a:p>
      </dsp:txBody>
      <dsp:txXfrm>
        <a:off x="359331" y="1011686"/>
        <a:ext cx="3520584" cy="700375"/>
      </dsp:txXfrm>
    </dsp:sp>
    <dsp:sp modelId="{7CD6DCCD-E7DA-4A2B-868B-2A0982020494}">
      <dsp:nvSpPr>
        <dsp:cNvPr id="0" name=""/>
        <dsp:cNvSpPr/>
      </dsp:nvSpPr>
      <dsp:spPr>
        <a:xfrm>
          <a:off x="143554" y="815784"/>
          <a:ext cx="91440" cy="1511096"/>
        </a:xfrm>
        <a:custGeom>
          <a:avLst/>
          <a:gdLst/>
          <a:ahLst/>
          <a:cxnLst/>
          <a:rect l="0" t="0" r="0" b="0"/>
          <a:pathLst>
            <a:path>
              <a:moveTo>
                <a:pt x="45720" y="0"/>
              </a:moveTo>
              <a:lnTo>
                <a:pt x="45720" y="1511096"/>
              </a:lnTo>
              <a:lnTo>
                <a:pt x="130007" y="15110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E37591-8725-4BA3-93F0-1587303CA0ED}">
      <dsp:nvSpPr>
        <dsp:cNvPr id="0" name=""/>
        <dsp:cNvSpPr/>
      </dsp:nvSpPr>
      <dsp:spPr>
        <a:xfrm>
          <a:off x="273561" y="1954903"/>
          <a:ext cx="2484953" cy="743955"/>
        </a:xfrm>
        <a:prstGeom prst="roundRect">
          <a:avLst>
            <a:gd name="adj" fmla="val 10000"/>
          </a:avLst>
        </a:prstGeom>
        <a:solidFill>
          <a:srgbClr val="FFCCCC"/>
        </a:solidFill>
        <a:ln w="25400" cap="flat" cmpd="sng" algn="ctr">
          <a:solidFill>
            <a:srgbClr val="FF0000"/>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ru-RU" sz="1300" b="1" kern="1200" dirty="0" smtClean="0">
              <a:effectLst/>
            </a:rPr>
            <a:t>Частота боли: не реже 3 дней в месяц в течение последних 3 месяцев</a:t>
          </a:r>
          <a:endParaRPr lang="ru-RU" sz="1300" b="1" kern="1200" dirty="0"/>
        </a:p>
      </dsp:txBody>
      <dsp:txXfrm>
        <a:off x="295351" y="1976693"/>
        <a:ext cx="2441373" cy="700375"/>
      </dsp:txXfrm>
    </dsp:sp>
    <dsp:sp modelId="{0012EBEF-E497-483B-8044-823B280B899E}">
      <dsp:nvSpPr>
        <dsp:cNvPr id="0" name=""/>
        <dsp:cNvSpPr/>
      </dsp:nvSpPr>
      <dsp:spPr>
        <a:xfrm>
          <a:off x="143554" y="815784"/>
          <a:ext cx="91440" cy="2406045"/>
        </a:xfrm>
        <a:custGeom>
          <a:avLst/>
          <a:gdLst/>
          <a:ahLst/>
          <a:cxnLst/>
          <a:rect l="0" t="0" r="0" b="0"/>
          <a:pathLst>
            <a:path>
              <a:moveTo>
                <a:pt x="45720" y="0"/>
              </a:moveTo>
              <a:lnTo>
                <a:pt x="45720" y="2406045"/>
              </a:lnTo>
              <a:lnTo>
                <a:pt x="130007" y="240604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943F7E-9063-423C-A6E2-6F0973A90C74}">
      <dsp:nvSpPr>
        <dsp:cNvPr id="0" name=""/>
        <dsp:cNvSpPr/>
      </dsp:nvSpPr>
      <dsp:spPr>
        <a:xfrm>
          <a:off x="273561" y="2849851"/>
          <a:ext cx="2233056" cy="743955"/>
        </a:xfrm>
        <a:prstGeom prst="roundRect">
          <a:avLst>
            <a:gd name="adj" fmla="val 10000"/>
          </a:avLst>
        </a:prstGeom>
        <a:solidFill>
          <a:srgbClr val="FFCCCC">
            <a:alpha val="90000"/>
          </a:srgbClr>
        </a:solidFill>
        <a:ln w="25400" cap="flat" cmpd="sng" algn="ctr">
          <a:solidFill>
            <a:srgbClr val="FF0000"/>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ru-RU" sz="1300" b="1" kern="1200" dirty="0" smtClean="0">
              <a:effectLst/>
            </a:rPr>
            <a:t>Симптомы </a:t>
          </a:r>
          <a:r>
            <a:rPr lang="ru-RU" sz="1300" b="1" kern="1200" dirty="0" err="1" smtClean="0">
              <a:effectLst/>
            </a:rPr>
            <a:t>умень</a:t>
          </a:r>
          <a:r>
            <a:rPr lang="en-US" sz="1300" b="1" kern="1200" dirty="0" err="1" smtClean="0">
              <a:effectLst/>
            </a:rPr>
            <a:t>шаются</a:t>
          </a:r>
          <a:r>
            <a:rPr lang="en-US" sz="1300" b="1" kern="1200" dirty="0" smtClean="0">
              <a:effectLst/>
            </a:rPr>
            <a:t> </a:t>
          </a:r>
          <a:r>
            <a:rPr lang="en-US" sz="1300" b="1" kern="1200" dirty="0" err="1" smtClean="0">
              <a:effectLst/>
            </a:rPr>
            <a:t>после</a:t>
          </a:r>
          <a:r>
            <a:rPr lang="en-US" sz="1300" b="1" kern="1200" dirty="0" smtClean="0">
              <a:effectLst/>
            </a:rPr>
            <a:t> </a:t>
          </a:r>
          <a:r>
            <a:rPr lang="en-US" sz="1300" b="1" kern="1200" dirty="0" err="1" smtClean="0">
              <a:effectLst/>
            </a:rPr>
            <a:t>дефекации</a:t>
          </a:r>
          <a:endParaRPr lang="ru-RU" sz="1300" b="1" kern="1200" dirty="0"/>
        </a:p>
      </dsp:txBody>
      <dsp:txXfrm>
        <a:off x="295351" y="2871641"/>
        <a:ext cx="2189476" cy="700375"/>
      </dsp:txXfrm>
    </dsp:sp>
    <dsp:sp modelId="{2E340BF5-38B7-4599-9140-7D2DF96503AA}">
      <dsp:nvSpPr>
        <dsp:cNvPr id="0" name=""/>
        <dsp:cNvSpPr/>
      </dsp:nvSpPr>
      <dsp:spPr>
        <a:xfrm>
          <a:off x="143554" y="815784"/>
          <a:ext cx="91440" cy="3348540"/>
        </a:xfrm>
        <a:custGeom>
          <a:avLst/>
          <a:gdLst/>
          <a:ahLst/>
          <a:cxnLst/>
          <a:rect l="0" t="0" r="0" b="0"/>
          <a:pathLst>
            <a:path>
              <a:moveTo>
                <a:pt x="45720" y="0"/>
              </a:moveTo>
              <a:lnTo>
                <a:pt x="45720" y="3348540"/>
              </a:lnTo>
              <a:lnTo>
                <a:pt x="130007" y="334854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DE2644-0D94-4153-B8FF-301375ACF74C}">
      <dsp:nvSpPr>
        <dsp:cNvPr id="0" name=""/>
        <dsp:cNvSpPr/>
      </dsp:nvSpPr>
      <dsp:spPr>
        <a:xfrm>
          <a:off x="273561" y="3792346"/>
          <a:ext cx="2162481" cy="743955"/>
        </a:xfrm>
        <a:prstGeom prst="roundRect">
          <a:avLst>
            <a:gd name="adj" fmla="val 10000"/>
          </a:avLst>
        </a:prstGeom>
        <a:solidFill>
          <a:srgbClr val="FFCCCC">
            <a:alpha val="90000"/>
          </a:srgbClr>
        </a:solidFill>
        <a:ln w="25400" cap="flat" cmpd="sng" algn="ctr">
          <a:solidFill>
            <a:srgbClr val="FF0000"/>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24765" tIns="16510" rIns="24765" bIns="16510" numCol="1" spcCol="1270" anchor="ctr" anchorCtr="0">
          <a:noAutofit/>
        </a:bodyPr>
        <a:lstStyle/>
        <a:p>
          <a:pPr lvl="0" algn="l" defTabSz="577850">
            <a:lnSpc>
              <a:spcPct val="90000"/>
            </a:lnSpc>
            <a:spcBef>
              <a:spcPct val="0"/>
            </a:spcBef>
            <a:spcAft>
              <a:spcPct val="35000"/>
            </a:spcAft>
          </a:pPr>
          <a:r>
            <a:rPr lang="ru-RU" sz="1300" b="1" kern="1200" dirty="0" smtClean="0">
              <a:effectLst/>
            </a:rPr>
            <a:t>Начало боли или дискомфорта в животе связано с изменениями частоты и/или формы стула</a:t>
          </a:r>
          <a:endParaRPr lang="ru-RU" sz="1300" b="1" kern="1200" dirty="0"/>
        </a:p>
      </dsp:txBody>
      <dsp:txXfrm>
        <a:off x="295351" y="3814136"/>
        <a:ext cx="2118901" cy="700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2C29F-F4CE-49D7-978F-2BCAF5B5271B}">
      <dsp:nvSpPr>
        <dsp:cNvPr id="0" name=""/>
        <dsp:cNvSpPr/>
      </dsp:nvSpPr>
      <dsp:spPr>
        <a:xfrm>
          <a:off x="1691460" y="1123"/>
          <a:ext cx="2612217" cy="1096134"/>
        </a:xfrm>
        <a:prstGeom prst="roundRect">
          <a:avLst>
            <a:gd name="adj" fmla="val 10000"/>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n-US" sz="3300" kern="1200" dirty="0" err="1" smtClean="0">
              <a:effectLst/>
            </a:rPr>
            <a:t>Римские</a:t>
          </a:r>
          <a:r>
            <a:rPr lang="en-US" sz="3300" kern="1200" dirty="0" smtClean="0">
              <a:effectLst/>
            </a:rPr>
            <a:t> </a:t>
          </a:r>
          <a:r>
            <a:rPr lang="en-US" sz="3300" kern="1200" dirty="0" err="1" smtClean="0">
              <a:effectLst/>
            </a:rPr>
            <a:t>критерии</a:t>
          </a:r>
          <a:r>
            <a:rPr lang="en-US" sz="3300" kern="1200" dirty="0" smtClean="0">
              <a:effectLst/>
            </a:rPr>
            <a:t> IV</a:t>
          </a:r>
          <a:endParaRPr lang="ru-RU" sz="3300" kern="1200" dirty="0"/>
        </a:p>
      </dsp:txBody>
      <dsp:txXfrm>
        <a:off x="1723565" y="33228"/>
        <a:ext cx="2548007" cy="1031924"/>
      </dsp:txXfrm>
    </dsp:sp>
    <dsp:sp modelId="{6AA264F1-027A-49F1-80BD-2B7E7BE23417}">
      <dsp:nvSpPr>
        <dsp:cNvPr id="0" name=""/>
        <dsp:cNvSpPr/>
      </dsp:nvSpPr>
      <dsp:spPr>
        <a:xfrm>
          <a:off x="3756174" y="1097257"/>
          <a:ext cx="286282" cy="580808"/>
        </a:xfrm>
        <a:custGeom>
          <a:avLst/>
          <a:gdLst/>
          <a:ahLst/>
          <a:cxnLst/>
          <a:rect l="0" t="0" r="0" b="0"/>
          <a:pathLst>
            <a:path>
              <a:moveTo>
                <a:pt x="286282" y="0"/>
              </a:moveTo>
              <a:lnTo>
                <a:pt x="286282" y="580808"/>
              </a:lnTo>
              <a:lnTo>
                <a:pt x="0" y="58080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486045-2F3C-448D-8291-46FA23D5D28B}">
      <dsp:nvSpPr>
        <dsp:cNvPr id="0" name=""/>
        <dsp:cNvSpPr/>
      </dsp:nvSpPr>
      <dsp:spPr>
        <a:xfrm>
          <a:off x="699749" y="1273552"/>
          <a:ext cx="3056425" cy="809026"/>
        </a:xfrm>
        <a:prstGeom prst="roundRect">
          <a:avLst>
            <a:gd name="adj" fmla="val 10000"/>
          </a:avLst>
        </a:prstGeom>
        <a:solidFill>
          <a:srgbClr val="99FF66">
            <a:alpha val="89804"/>
          </a:srgbClr>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r" defTabSz="533400">
            <a:lnSpc>
              <a:spcPct val="90000"/>
            </a:lnSpc>
            <a:spcBef>
              <a:spcPct val="0"/>
            </a:spcBef>
            <a:spcAft>
              <a:spcPct val="35000"/>
            </a:spcAft>
          </a:pPr>
          <a:r>
            <a:rPr lang="ru-RU" sz="1200" b="1" kern="1200" dirty="0" smtClean="0">
              <a:solidFill>
                <a:schemeClr val="tx1"/>
              </a:solidFill>
              <a:effectLst/>
            </a:rPr>
            <a:t>Основной симптом: </a:t>
          </a:r>
        </a:p>
        <a:p>
          <a:pPr lvl="0" algn="r" defTabSz="533400">
            <a:lnSpc>
              <a:spcPct val="90000"/>
            </a:lnSpc>
            <a:spcBef>
              <a:spcPct val="0"/>
            </a:spcBef>
            <a:spcAft>
              <a:spcPct val="35000"/>
            </a:spcAft>
          </a:pPr>
          <a:r>
            <a:rPr lang="ru-RU" sz="1200" b="1" kern="1200" dirty="0" smtClean="0">
              <a:solidFill>
                <a:schemeClr val="tx1"/>
              </a:solidFill>
              <a:effectLst/>
            </a:rPr>
            <a:t>р</a:t>
          </a:r>
          <a:r>
            <a:rPr lang="en-US" sz="1200" b="1" kern="1200" dirty="0" err="1" smtClean="0">
              <a:solidFill>
                <a:schemeClr val="tx1"/>
              </a:solidFill>
              <a:effectLst/>
            </a:rPr>
            <a:t>ецидивирующие</a:t>
          </a:r>
          <a:r>
            <a:rPr lang="en-US" sz="1200" b="1" kern="1200" dirty="0" smtClean="0">
              <a:solidFill>
                <a:schemeClr val="tx1"/>
              </a:solidFill>
              <a:effectLst/>
            </a:rPr>
            <a:t> </a:t>
          </a:r>
          <a:r>
            <a:rPr lang="en-US" sz="1200" b="1" kern="1200" dirty="0" err="1" smtClean="0">
              <a:solidFill>
                <a:schemeClr val="tx1"/>
              </a:solidFill>
              <a:effectLst/>
            </a:rPr>
            <a:t>боли</a:t>
          </a:r>
          <a:endParaRPr lang="ru-RU" sz="1200" b="1" kern="1200" dirty="0">
            <a:solidFill>
              <a:schemeClr val="tx1"/>
            </a:solidFill>
          </a:endParaRPr>
        </a:p>
      </dsp:txBody>
      <dsp:txXfrm>
        <a:off x="723445" y="1297248"/>
        <a:ext cx="3009033" cy="761634"/>
      </dsp:txXfrm>
    </dsp:sp>
    <dsp:sp modelId="{3356A3CC-5E68-45BF-A013-30BC6D6EEC92}">
      <dsp:nvSpPr>
        <dsp:cNvPr id="0" name=""/>
        <dsp:cNvSpPr/>
      </dsp:nvSpPr>
      <dsp:spPr>
        <a:xfrm>
          <a:off x="3830203" y="1097257"/>
          <a:ext cx="212253" cy="1611047"/>
        </a:xfrm>
        <a:custGeom>
          <a:avLst/>
          <a:gdLst/>
          <a:ahLst/>
          <a:cxnLst/>
          <a:rect l="0" t="0" r="0" b="0"/>
          <a:pathLst>
            <a:path>
              <a:moveTo>
                <a:pt x="212253" y="0"/>
              </a:moveTo>
              <a:lnTo>
                <a:pt x="212253" y="1611047"/>
              </a:lnTo>
              <a:lnTo>
                <a:pt x="0" y="16110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F01329-45A5-4D7D-915F-57BF71B77CFF}">
      <dsp:nvSpPr>
        <dsp:cNvPr id="0" name=""/>
        <dsp:cNvSpPr/>
      </dsp:nvSpPr>
      <dsp:spPr>
        <a:xfrm>
          <a:off x="965161" y="2303791"/>
          <a:ext cx="2865042" cy="809026"/>
        </a:xfrm>
        <a:prstGeom prst="roundRect">
          <a:avLst>
            <a:gd name="adj" fmla="val 10000"/>
          </a:avLst>
        </a:prstGeom>
        <a:solidFill>
          <a:srgbClr val="99FF66">
            <a:alpha val="90000"/>
          </a:srgbClr>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r" defTabSz="533400">
            <a:lnSpc>
              <a:spcPct val="90000"/>
            </a:lnSpc>
            <a:spcBef>
              <a:spcPct val="0"/>
            </a:spcBef>
            <a:spcAft>
              <a:spcPct val="35000"/>
            </a:spcAft>
          </a:pPr>
          <a:r>
            <a:rPr lang="ru-RU" sz="1200" b="1" kern="1200" dirty="0" smtClean="0">
              <a:effectLst/>
            </a:rPr>
            <a:t>Частота боли: </a:t>
          </a:r>
        </a:p>
        <a:p>
          <a:pPr lvl="0" algn="r" defTabSz="533400">
            <a:lnSpc>
              <a:spcPct val="90000"/>
            </a:lnSpc>
            <a:spcBef>
              <a:spcPct val="0"/>
            </a:spcBef>
            <a:spcAft>
              <a:spcPct val="35000"/>
            </a:spcAft>
          </a:pPr>
          <a:r>
            <a:rPr lang="ru-RU" sz="1200" b="1" kern="1200" dirty="0" smtClean="0">
              <a:effectLst/>
            </a:rPr>
            <a:t>минимум 1 день в неделю </a:t>
          </a:r>
        </a:p>
        <a:p>
          <a:pPr lvl="0" algn="r" defTabSz="533400">
            <a:lnSpc>
              <a:spcPct val="90000"/>
            </a:lnSpc>
            <a:spcBef>
              <a:spcPct val="0"/>
            </a:spcBef>
            <a:spcAft>
              <a:spcPct val="35000"/>
            </a:spcAft>
          </a:pPr>
          <a:r>
            <a:rPr lang="ru-RU" sz="1200" b="1" kern="1200" dirty="0" smtClean="0">
              <a:effectLst/>
            </a:rPr>
            <a:t>за последние 3 месяца</a:t>
          </a:r>
          <a:endParaRPr lang="ru-RU" sz="1200" b="1" kern="1200" dirty="0"/>
        </a:p>
      </dsp:txBody>
      <dsp:txXfrm>
        <a:off x="988857" y="2327487"/>
        <a:ext cx="2817650" cy="761634"/>
      </dsp:txXfrm>
    </dsp:sp>
    <dsp:sp modelId="{36B567E2-B39C-4445-B58C-9AD0E75E16C7}">
      <dsp:nvSpPr>
        <dsp:cNvPr id="0" name=""/>
        <dsp:cNvSpPr/>
      </dsp:nvSpPr>
      <dsp:spPr>
        <a:xfrm>
          <a:off x="3849426" y="1097257"/>
          <a:ext cx="193030" cy="2525680"/>
        </a:xfrm>
        <a:custGeom>
          <a:avLst/>
          <a:gdLst/>
          <a:ahLst/>
          <a:cxnLst/>
          <a:rect l="0" t="0" r="0" b="0"/>
          <a:pathLst>
            <a:path>
              <a:moveTo>
                <a:pt x="193030" y="0"/>
              </a:moveTo>
              <a:lnTo>
                <a:pt x="193030" y="2525680"/>
              </a:lnTo>
              <a:lnTo>
                <a:pt x="0" y="25256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AAA036-F17E-4E75-AA7F-481A030AB91A}">
      <dsp:nvSpPr>
        <dsp:cNvPr id="0" name=""/>
        <dsp:cNvSpPr/>
      </dsp:nvSpPr>
      <dsp:spPr>
        <a:xfrm>
          <a:off x="1189410" y="3381107"/>
          <a:ext cx="2660015" cy="483660"/>
        </a:xfrm>
        <a:prstGeom prst="roundRect">
          <a:avLst>
            <a:gd name="adj" fmla="val 10000"/>
          </a:avLst>
        </a:prstGeom>
        <a:solidFill>
          <a:srgbClr val="99FF66">
            <a:alpha val="90000"/>
          </a:srgbClr>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r" defTabSz="533400">
            <a:lnSpc>
              <a:spcPct val="90000"/>
            </a:lnSpc>
            <a:spcBef>
              <a:spcPct val="0"/>
            </a:spcBef>
            <a:spcAft>
              <a:spcPct val="35000"/>
            </a:spcAft>
          </a:pPr>
          <a:endParaRPr lang="ru-RU" sz="1200" b="1" kern="1200" dirty="0" smtClean="0">
            <a:effectLst/>
          </a:endParaRPr>
        </a:p>
        <a:p>
          <a:pPr lvl="0" algn="r" defTabSz="533400">
            <a:lnSpc>
              <a:spcPct val="90000"/>
            </a:lnSpc>
            <a:spcBef>
              <a:spcPct val="0"/>
            </a:spcBef>
            <a:spcAft>
              <a:spcPct val="35000"/>
            </a:spcAft>
          </a:pPr>
          <a:r>
            <a:rPr lang="ru-RU" sz="1200" b="1" kern="1200" dirty="0" smtClean="0">
              <a:effectLst/>
            </a:rPr>
            <a:t>Симптомы связаны </a:t>
          </a:r>
        </a:p>
        <a:p>
          <a:pPr lvl="0" algn="r" defTabSz="533400">
            <a:lnSpc>
              <a:spcPct val="90000"/>
            </a:lnSpc>
            <a:spcBef>
              <a:spcPct val="0"/>
            </a:spcBef>
            <a:spcAft>
              <a:spcPct val="35000"/>
            </a:spcAft>
          </a:pPr>
          <a:r>
            <a:rPr lang="ru-RU" sz="1200" b="1" kern="1200" dirty="0" smtClean="0">
              <a:effectLst/>
            </a:rPr>
            <a:t>с дефекацией</a:t>
          </a:r>
        </a:p>
        <a:p>
          <a:pPr lvl="0" algn="r" defTabSz="533400">
            <a:lnSpc>
              <a:spcPct val="90000"/>
            </a:lnSpc>
            <a:spcBef>
              <a:spcPct val="0"/>
            </a:spcBef>
            <a:spcAft>
              <a:spcPct val="35000"/>
            </a:spcAft>
          </a:pPr>
          <a:endParaRPr lang="ru-RU" sz="1200" b="1" kern="1200" dirty="0"/>
        </a:p>
      </dsp:txBody>
      <dsp:txXfrm>
        <a:off x="1203576" y="3395273"/>
        <a:ext cx="2631683" cy="455328"/>
      </dsp:txXfrm>
    </dsp:sp>
    <dsp:sp modelId="{28DF7232-6C04-472E-A55F-1CD101422CBF}">
      <dsp:nvSpPr>
        <dsp:cNvPr id="0" name=""/>
        <dsp:cNvSpPr/>
      </dsp:nvSpPr>
      <dsp:spPr>
        <a:xfrm>
          <a:off x="3851031" y="1097257"/>
          <a:ext cx="191425" cy="3301864"/>
        </a:xfrm>
        <a:custGeom>
          <a:avLst/>
          <a:gdLst/>
          <a:ahLst/>
          <a:cxnLst/>
          <a:rect l="0" t="0" r="0" b="0"/>
          <a:pathLst>
            <a:path>
              <a:moveTo>
                <a:pt x="191425" y="0"/>
              </a:moveTo>
              <a:lnTo>
                <a:pt x="191425" y="3301864"/>
              </a:lnTo>
              <a:lnTo>
                <a:pt x="0" y="33018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FD166E-953C-426C-8723-EE9E3E61D96B}">
      <dsp:nvSpPr>
        <dsp:cNvPr id="0" name=""/>
        <dsp:cNvSpPr/>
      </dsp:nvSpPr>
      <dsp:spPr>
        <a:xfrm>
          <a:off x="1665727" y="3994608"/>
          <a:ext cx="2185304" cy="809026"/>
        </a:xfrm>
        <a:prstGeom prst="roundRect">
          <a:avLst>
            <a:gd name="adj" fmla="val 10000"/>
          </a:avLst>
        </a:prstGeom>
        <a:solidFill>
          <a:srgbClr val="99FF66">
            <a:alpha val="90000"/>
          </a:srgbClr>
        </a:solidFill>
        <a:ln w="25400" cap="flat" cmpd="sng" algn="ctr">
          <a:solidFill>
            <a:srgbClr val="006600"/>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r" defTabSz="533400">
            <a:lnSpc>
              <a:spcPct val="90000"/>
            </a:lnSpc>
            <a:spcBef>
              <a:spcPct val="0"/>
            </a:spcBef>
            <a:spcAft>
              <a:spcPct val="35000"/>
            </a:spcAft>
          </a:pPr>
          <a:r>
            <a:rPr lang="ru-RU" sz="1200" b="1" kern="1200" dirty="0" smtClean="0"/>
            <a:t>Сочетается с изменением частоты и/или формы стула </a:t>
          </a:r>
        </a:p>
      </dsp:txBody>
      <dsp:txXfrm>
        <a:off x="1689423" y="4018304"/>
        <a:ext cx="2137912" cy="76163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image" Target="../media/image84.png"/></Relationships>
</file>

<file path=ppt/drawings/drawing1.xml><?xml version="1.0" encoding="utf-8"?>
<c:userShapes xmlns:c="http://schemas.openxmlformats.org/drawingml/2006/chart">
  <cdr:relSizeAnchor xmlns:cdr="http://schemas.openxmlformats.org/drawingml/2006/chartDrawing">
    <cdr:from>
      <cdr:x>0.8631</cdr:x>
      <cdr:y>0.81749</cdr:y>
    </cdr:from>
    <cdr:to>
      <cdr:x>1</cdr:x>
      <cdr:y>0.97084</cdr:y>
    </cdr:to>
    <cdr:sp macro="" textlink="">
      <cdr:nvSpPr>
        <cdr:cNvPr id="2" name="TextBox 1"/>
        <cdr:cNvSpPr txBox="1"/>
      </cdr:nvSpPr>
      <cdr:spPr>
        <a:xfrm xmlns:a="http://schemas.openxmlformats.org/drawingml/2006/main">
          <a:off x="6185529" y="3445615"/>
          <a:ext cx="981113" cy="646331"/>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spcBef>
              <a:spcPts val="600"/>
            </a:spcBef>
          </a:pPr>
          <a:r>
            <a:rPr lang="ru-RU" sz="1800" dirty="0" err="1" smtClean="0">
              <a:latin typeface="Georgia" panose="02040502050405020303" pitchFamily="18" charset="0"/>
            </a:rPr>
            <a:t>возра</a:t>
          </a:r>
          <a:r>
            <a:rPr lang="en-US" sz="1800" dirty="0" smtClean="0">
              <a:latin typeface="Georgia" panose="02040502050405020303" pitchFamily="18" charset="0"/>
            </a:rPr>
            <a:t>c</a:t>
          </a:r>
          <a:r>
            <a:rPr lang="ru-RU" sz="1800" dirty="0" smtClean="0">
              <a:latin typeface="Georgia" panose="02040502050405020303" pitchFamily="18" charset="0"/>
            </a:rPr>
            <a:t>т</a:t>
          </a:r>
        </a:p>
      </cdr:txBody>
    </cdr:sp>
  </cdr:relSizeAnchor>
  <cdr:relSizeAnchor xmlns:cdr="http://schemas.openxmlformats.org/drawingml/2006/chartDrawing">
    <cdr:from>
      <cdr:x>0.32258</cdr:x>
      <cdr:y>0.61655</cdr:y>
    </cdr:from>
    <cdr:to>
      <cdr:x>0.32396</cdr:x>
      <cdr:y>0.75901</cdr:y>
    </cdr:to>
    <cdr:cxnSp macro="">
      <cdr:nvCxnSpPr>
        <cdr:cNvPr id="4" name="Straight Arrow Connector 3"/>
        <cdr:cNvCxnSpPr/>
      </cdr:nvCxnSpPr>
      <cdr:spPr>
        <a:xfrm xmlns:a="http://schemas.openxmlformats.org/drawingml/2006/main" flipH="1" flipV="1">
          <a:off x="2311814" y="2598664"/>
          <a:ext cx="9873" cy="600452"/>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accent4"/>
        </a:lnRef>
        <a:fillRef xmlns:a="http://schemas.openxmlformats.org/drawingml/2006/main" idx="0">
          <a:schemeClr val="accent4"/>
        </a:fillRef>
        <a:effectRef xmlns:a="http://schemas.openxmlformats.org/drawingml/2006/main" idx="2">
          <a:schemeClr val="accent4"/>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30150A0-F75F-45E4-8814-A51CF3E30380}" type="datetimeFigureOut">
              <a:rPr lang="ru-RU" smtClean="0"/>
              <a:t>28.03.2017</a:t>
            </a:fld>
            <a:endParaRPr lang="ru-R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r>
              <a:rPr lang="en-US" smtClean="0"/>
              <a:t>RUGAN161125 </a:t>
            </a:r>
            <a:r>
              <a:rPr lang="ru-RU" smtClean="0"/>
              <a:t>от 17.08.2016</a:t>
            </a:r>
            <a:endParaRPr lang="ru-R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C92071F-779C-44D0-B946-10840EB3FA18}" type="slidenum">
              <a:rPr lang="ru-RU" smtClean="0"/>
              <a:t>‹#›</a:t>
            </a:fld>
            <a:endParaRPr lang="ru-RU"/>
          </a:p>
        </p:txBody>
      </p:sp>
    </p:spTree>
    <p:extLst>
      <p:ext uri="{BB962C8B-B14F-4D97-AF65-F5344CB8AC3E}">
        <p14:creationId xmlns:p14="http://schemas.microsoft.com/office/powerpoint/2010/main" val="35727525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FDD15CB-B125-442A-AF2E-C9D202EC901E}" type="datetimeFigureOut">
              <a:rPr lang="ru-RU" smtClean="0"/>
              <a:t>28.03.2017</a:t>
            </a:fld>
            <a:endParaRPr lang="ru-RU"/>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r>
              <a:rPr lang="en-US" smtClean="0"/>
              <a:t>RUGAN161125 </a:t>
            </a:r>
            <a:r>
              <a:rPr lang="ru-RU" smtClean="0"/>
              <a:t>от 17.08.2016</a:t>
            </a:r>
            <a:endParaRPr lang="ru-R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5A40A04-A166-4B29-8490-1E5C4D4A51E2}" type="slidenum">
              <a:rPr lang="ru-RU" smtClean="0"/>
              <a:t>‹#›</a:t>
            </a:fld>
            <a:endParaRPr lang="ru-RU"/>
          </a:p>
        </p:txBody>
      </p:sp>
    </p:spTree>
    <p:extLst>
      <p:ext uri="{BB962C8B-B14F-4D97-AF65-F5344CB8AC3E}">
        <p14:creationId xmlns:p14="http://schemas.microsoft.com/office/powerpoint/2010/main" val="14841518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pPr/>
              <a:t>4</a:t>
            </a:fld>
            <a:endParaRPr lang="en-US" altLang="ru-RU"/>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15</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16</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17</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21</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22</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23</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Итак, прокинетики –</a:t>
            </a:r>
            <a:r>
              <a:rPr lang="ru-RU" baseline="0" dirty="0" smtClean="0"/>
              <a:t> единственная группа, способная нормализовать желудочную моторику. Чем же представлена эта группа в России? </a:t>
            </a:r>
            <a:r>
              <a:rPr lang="ru-RU" dirty="0" smtClean="0"/>
              <a:t>На Российском рынке сейчас существуют три прокинетика.</a:t>
            </a:r>
            <a:r>
              <a:rPr lang="ru-RU" baseline="0" dirty="0" smtClean="0"/>
              <a:t> Это Метоклопрамид (Реглан, Церукал), изобретенный в 60-х и во  всем мире использующийся крайне осторожно и короткими курсами из за серьезных побочных эффектов. Таких как гиперпролактинемия, экстрапирамидные симптомы.</a:t>
            </a:r>
          </a:p>
          <a:p>
            <a:r>
              <a:rPr lang="ru-RU" baseline="0" dirty="0" smtClean="0"/>
              <a:t>Домперидон (Мотилиум, Мотилак, </a:t>
            </a:r>
            <a:r>
              <a:rPr lang="ru-RU" baseline="0" dirty="0" err="1" smtClean="0"/>
              <a:t>Пассажикс</a:t>
            </a:r>
            <a:r>
              <a:rPr lang="ru-RU" baseline="0" dirty="0" smtClean="0"/>
              <a:t>, один из компонентов Омеза Д) – был открыт в 1956 году «случайно» на базе </a:t>
            </a:r>
            <a:r>
              <a:rPr lang="ru-RU" baseline="0" dirty="0" err="1" smtClean="0"/>
              <a:t>Галоперидола</a:t>
            </a:r>
            <a:r>
              <a:rPr lang="ru-RU" baseline="0" dirty="0" smtClean="0"/>
              <a:t>. Он должен был быть лучшим </a:t>
            </a:r>
            <a:r>
              <a:rPr lang="ru-RU" baseline="0" dirty="0" err="1" smtClean="0"/>
              <a:t>Галоперидолом</a:t>
            </a:r>
            <a:r>
              <a:rPr lang="ru-RU" baseline="0" dirty="0" smtClean="0"/>
              <a:t>, но показал меньшее проникновение в ЦНС, чем нужно для антипсихотика. Поэтому производитель начал использовать его там, где эффективность оставалась – это стимулирующее влияние на желудочную моторику. </a:t>
            </a:r>
          </a:p>
          <a:p>
            <a:r>
              <a:rPr lang="ru-RU" baseline="0" dirty="0" smtClean="0"/>
              <a:t>Итоприд разрабатывался с целью избежать побочных эффектов предшественников и при этом не потерять эффективность. </a:t>
            </a:r>
          </a:p>
          <a:p>
            <a:r>
              <a:rPr lang="ru-RU" baseline="0" dirty="0" smtClean="0"/>
              <a:t>Мы можем видеть, что два из трех прокинетиков – метоклопрамид и домперидон, имеют фармацевтическую группу: противорвотное. И показания – тошнота и рвота. В связи с небезопасностью курсы ограничены днями. Только итоприд на сегодня – стимулятор моторики ЖКТ. Имеет в показаниях все симптомы замедленной моторики ЖКТ и не имеет жестких ограничений по курсу лечения. Минздрав указал ,что в большинстве исследований он использовался 8 недель.</a:t>
            </a:r>
            <a:endParaRPr lang="ru-RU" dirty="0" smtClean="0"/>
          </a:p>
          <a:p>
            <a:endParaRPr lang="ru-RU" dirty="0"/>
          </a:p>
        </p:txBody>
      </p:sp>
      <p:sp>
        <p:nvSpPr>
          <p:cNvPr id="4" name="Slide Number Placeholder 3"/>
          <p:cNvSpPr>
            <a:spLocks noGrp="1"/>
          </p:cNvSpPr>
          <p:nvPr>
            <p:ph type="sldNum" sz="quarter" idx="10"/>
          </p:nvPr>
        </p:nvSpPr>
        <p:spPr/>
        <p:txBody>
          <a:bodyPr/>
          <a:lstStyle/>
          <a:p>
            <a:fld id="{E576E06A-FA2F-468F-BFFF-61DA5C16E639}" type="slidenum">
              <a:rPr lang="ru-RU" smtClean="0">
                <a:solidFill>
                  <a:prstClr val="black"/>
                </a:solidFill>
              </a:rPr>
              <a:pPr/>
              <a:t>24</a:t>
            </a:fld>
            <a:endParaRPr lang="ru-RU">
              <a:solidFill>
                <a:prstClr val="black"/>
              </a:solidFill>
            </a:endParaRPr>
          </a:p>
        </p:txBody>
      </p:sp>
      <p:sp>
        <p:nvSpPr>
          <p:cNvPr id="5" name="Footer Placeholder 4"/>
          <p:cNvSpPr>
            <a:spLocks noGrp="1"/>
          </p:cNvSpPr>
          <p:nvPr>
            <p:ph type="ftr" sz="quarter" idx="11"/>
          </p:nvPr>
        </p:nvSpPr>
        <p:spPr/>
        <p:txBody>
          <a:bodyPr/>
          <a:lstStyle/>
          <a:p>
            <a:r>
              <a:rPr lang="en-US" smtClean="0"/>
              <a:t>RUGAN161125 </a:t>
            </a:r>
            <a:r>
              <a:rPr lang="ru-RU" smtClean="0"/>
              <a:t>от 17.08.2016</a:t>
            </a:r>
            <a:endParaRPr lang="ru-RU"/>
          </a:p>
        </p:txBody>
      </p:sp>
    </p:spTree>
    <p:extLst>
      <p:ext uri="{BB962C8B-B14F-4D97-AF65-F5344CB8AC3E}">
        <p14:creationId xmlns:p14="http://schemas.microsoft.com/office/powerpoint/2010/main" val="3855226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25</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26</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29</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pPr/>
              <a:t>6</a:t>
            </a:fld>
            <a:endParaRPr lang="en-US" altLang="ru-RU"/>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30</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32</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33</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34</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35</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37</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39</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41</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pPr/>
              <a:t>42</a:t>
            </a:fld>
            <a:endParaRPr lang="en-US" altLang="ru-RU"/>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44</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pPr/>
              <a:t>7</a:t>
            </a:fld>
            <a:endParaRPr lang="en-US" altLang="ru-RU"/>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err="1" smtClean="0"/>
              <a:t>Т.к</a:t>
            </a:r>
            <a:r>
              <a:rPr lang="ru-RU" dirty="0" smtClean="0"/>
              <a:t> сфинктер </a:t>
            </a:r>
            <a:r>
              <a:rPr lang="ru-RU" dirty="0" err="1" smtClean="0"/>
              <a:t>Одди</a:t>
            </a:r>
            <a:r>
              <a:rPr lang="ru-RU" dirty="0" smtClean="0"/>
              <a:t> имеет сложное строение (состоит</a:t>
            </a:r>
            <a:r>
              <a:rPr lang="ru-RU" baseline="0" dirty="0" smtClean="0"/>
              <a:t> из сфинктера общего желчного протока, сфинктера </a:t>
            </a:r>
            <a:r>
              <a:rPr lang="ru-RU" baseline="0" dirty="0" err="1" smtClean="0"/>
              <a:t>панкреатическогог</a:t>
            </a:r>
            <a:r>
              <a:rPr lang="ru-RU" baseline="0" dirty="0" smtClean="0"/>
              <a:t> протока)</a:t>
            </a:r>
            <a:r>
              <a:rPr lang="ru-RU" dirty="0" smtClean="0"/>
              <a:t> различают различные варианты его дисфункции.</a:t>
            </a:r>
            <a:endParaRPr lang="ru-RU" dirty="0"/>
          </a:p>
        </p:txBody>
      </p:sp>
    </p:spTree>
    <p:extLst>
      <p:ext uri="{BB962C8B-B14F-4D97-AF65-F5344CB8AC3E}">
        <p14:creationId xmlns:p14="http://schemas.microsoft.com/office/powerpoint/2010/main" val="1186864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Любая </a:t>
            </a:r>
            <a:r>
              <a:rPr lang="ru-RU" dirty="0" err="1" smtClean="0"/>
              <a:t>билиарная</a:t>
            </a:r>
            <a:r>
              <a:rPr lang="ru-RU" dirty="0" smtClean="0"/>
              <a:t> патология имеет характерную симптоматику: боль в правом подреберье в связи со спазмом сфинктера </a:t>
            </a:r>
            <a:r>
              <a:rPr lang="ru-RU" dirty="0" err="1" smtClean="0"/>
              <a:t>Одди</a:t>
            </a:r>
            <a:r>
              <a:rPr lang="ru-RU" dirty="0" smtClean="0"/>
              <a:t>, симптомы</a:t>
            </a:r>
            <a:r>
              <a:rPr lang="ru-RU" baseline="0" dirty="0" smtClean="0"/>
              <a:t> </a:t>
            </a:r>
            <a:r>
              <a:rPr lang="ru-RU" baseline="0" dirty="0" err="1" smtClean="0"/>
              <a:t>билиарной</a:t>
            </a:r>
            <a:r>
              <a:rPr lang="ru-RU" baseline="0" dirty="0" smtClean="0"/>
              <a:t> диспепсии (тошнота, горечь во рту, отрыжка и </a:t>
            </a:r>
            <a:r>
              <a:rPr lang="ru-RU" baseline="0" dirty="0" err="1" smtClean="0"/>
              <a:t>т.д</a:t>
            </a:r>
            <a:r>
              <a:rPr lang="ru-RU" baseline="0" dirty="0" smtClean="0"/>
              <a:t>) в связи с нарушением моторики кишечника и нарушение пищеварения (нарушение стула, метеоризм), связанные с недостаточным поступлением желчи  в кишечник и нарушением процессов пищеварения.</a:t>
            </a:r>
            <a:endParaRPr lang="ru-RU" dirty="0"/>
          </a:p>
        </p:txBody>
      </p:sp>
    </p:spTree>
    <p:extLst>
      <p:ext uri="{BB962C8B-B14F-4D97-AF65-F5344CB8AC3E}">
        <p14:creationId xmlns:p14="http://schemas.microsoft.com/office/powerpoint/2010/main" val="785712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t>Так как СРК (синдром раздраженного кишечника) это длительное хроническое заболевание, препараты для терапии этого состояния необходимо принимать в</a:t>
            </a:r>
            <a:r>
              <a:rPr lang="ru-RU" sz="1200" baseline="0" dirty="0" smtClean="0"/>
              <a:t> течение нескольких месяцев. Целью данного исследования была проверка эффективности и долгосрочной переносимости Мебеверина.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smtClean="0"/>
              <a:t>Статистический </a:t>
            </a:r>
            <a:r>
              <a:rPr lang="ru-RU" sz="1200" dirty="0" smtClean="0"/>
              <a:t>анализ выявил достоверное улучшение по показателям боли в животе и </a:t>
            </a:r>
            <a:r>
              <a:rPr lang="ru-RU" sz="1200" smtClean="0"/>
              <a:t>метеоризма уже через </a:t>
            </a:r>
            <a:r>
              <a:rPr lang="ru-RU" sz="1200" dirty="0" smtClean="0"/>
              <a:t>месяц терапии, которое сохранялось</a:t>
            </a:r>
            <a:r>
              <a:rPr lang="ru-RU" sz="1200" baseline="0" dirty="0" smtClean="0"/>
              <a:t> на протяжении всего периода исследования. К концу исследования у всех пациентов было достигнуто улучшение по основным показателям, даже у пациентов с сохранившимися симптомами значительно уменьшилась их тяжесть и интенсивность.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baseline="0" dirty="0" smtClean="0"/>
              <a:t>Заключение:</a:t>
            </a:r>
            <a:r>
              <a:rPr lang="ru-RU" sz="1200" dirty="0" smtClean="0"/>
              <a:t> Показана высокая эффективность мебеверина в отношении купирования боли, метеоризма и восстановления стула, а также хорошая переносимость, несмотря на длительный прием препарата в течение года.</a:t>
            </a:r>
          </a:p>
          <a:p>
            <a:endParaRPr lang="ru-RU" dirty="0"/>
          </a:p>
        </p:txBody>
      </p:sp>
      <p:sp>
        <p:nvSpPr>
          <p:cNvPr id="4" name="Slide Number Placeholder 3"/>
          <p:cNvSpPr>
            <a:spLocks noGrp="1"/>
          </p:cNvSpPr>
          <p:nvPr>
            <p:ph type="sldNum" sz="quarter" idx="10"/>
          </p:nvPr>
        </p:nvSpPr>
        <p:spPr/>
        <p:txBody>
          <a:bodyPr/>
          <a:lstStyle/>
          <a:p>
            <a:fld id="{DA8AF6E8-402A-4B74-AF68-EBC549E3FCA1}" type="slidenum">
              <a:rPr lang="ru-RU" smtClean="0">
                <a:solidFill>
                  <a:prstClr val="black"/>
                </a:solidFill>
              </a:rPr>
              <a:pPr/>
              <a:t>56</a:t>
            </a:fld>
            <a:endParaRPr lang="ru-RU">
              <a:solidFill>
                <a:prstClr val="black"/>
              </a:solidFill>
            </a:endParaRPr>
          </a:p>
        </p:txBody>
      </p:sp>
    </p:spTree>
    <p:extLst>
      <p:ext uri="{BB962C8B-B14F-4D97-AF65-F5344CB8AC3E}">
        <p14:creationId xmlns:p14="http://schemas.microsoft.com/office/powerpoint/2010/main" val="2677093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F541D24-4493-478D-889B-07C23435BB8B}" type="slidenum">
              <a:rPr lang="en-US" altLang="ru-RU">
                <a:solidFill>
                  <a:prstClr val="black"/>
                </a:solidFill>
              </a:rPr>
              <a:pPr eaLnBrk="1" hangingPunct="1">
                <a:spcBef>
                  <a:spcPct val="0"/>
                </a:spcBef>
              </a:pPr>
              <a:t>59</a:t>
            </a:fld>
            <a:endParaRPr lang="en-US" altLang="ru-RU">
              <a:solidFill>
                <a:prstClr val="black"/>
              </a:solidFill>
            </a:endParaRPr>
          </a:p>
        </p:txBody>
      </p:sp>
      <p:sp>
        <p:nvSpPr>
          <p:cNvPr id="180227" name="Rectangle 2"/>
          <p:cNvSpPr>
            <a:spLocks noGrp="1" noRot="1" noChangeAspect="1" noChangeArrowheads="1" noTextEdit="1"/>
          </p:cNvSpPr>
          <p:nvPr>
            <p:ph type="sldImg"/>
          </p:nvPr>
        </p:nvSpPr>
        <p:spPr>
          <a:xfrm>
            <a:off x="917575" y="744538"/>
            <a:ext cx="4962525" cy="3722687"/>
          </a:xfrm>
          <a:ln/>
        </p:spPr>
      </p:sp>
      <p:sp>
        <p:nvSpPr>
          <p:cNvPr id="180228" name="Rectangle 3"/>
          <p:cNvSpPr>
            <a:spLocks noGrp="1" noChangeArrowheads="1"/>
          </p:cNvSpPr>
          <p:nvPr>
            <p:ph type="body" idx="1"/>
          </p:nvPr>
        </p:nvSpPr>
        <p:spPr>
          <a:xfrm>
            <a:off x="906463" y="4715710"/>
            <a:ext cx="4984750" cy="4466511"/>
          </a:xfrm>
          <a:noFill/>
        </p:spPr>
        <p:txBody>
          <a:bodyPr/>
          <a:lstStyle/>
          <a:p>
            <a:pPr eaLnBrk="1" hangingPunct="1"/>
            <a:endParaRPr lang="ru-RU" altLang="ru-RU"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p:spPr>
        <p:txBody>
          <a:bodyPr/>
          <a:lstStyle/>
          <a:p>
            <a:endParaRPr lang="ru-RU" altLang="ru-RU" smtClean="0">
              <a:latin typeface="Arial" pitchFamily="34" charset="0"/>
            </a:endParaRPr>
          </a:p>
        </p:txBody>
      </p:sp>
      <p:sp>
        <p:nvSpPr>
          <p:cNvPr id="94212" name="Slide Number Placeholder 3"/>
          <p:cNvSpPr>
            <a:spLocks noGrp="1"/>
          </p:cNvSpPr>
          <p:nvPr>
            <p:ph type="sldNum" sz="quarter" idx="5"/>
          </p:nvPr>
        </p:nvSpPr>
        <p:spPr>
          <a:noFill/>
        </p:spPr>
        <p:txBody>
          <a:bodyPr/>
          <a:lstStyle>
            <a:lvl1pPr defTabSz="912958">
              <a:defRPr sz="900" b="1">
                <a:solidFill>
                  <a:schemeClr val="bg1"/>
                </a:solidFill>
                <a:latin typeface="Arial" pitchFamily="34" charset="0"/>
              </a:defRPr>
            </a:lvl1pPr>
            <a:lvl2pPr marL="685817" indent="-263776" defTabSz="912958">
              <a:defRPr sz="900" b="1">
                <a:solidFill>
                  <a:schemeClr val="bg1"/>
                </a:solidFill>
                <a:latin typeface="Arial" pitchFamily="34" charset="0"/>
              </a:defRPr>
            </a:lvl2pPr>
            <a:lvl3pPr marL="1055103" indent="-211021" defTabSz="912958">
              <a:defRPr sz="900" b="1">
                <a:solidFill>
                  <a:schemeClr val="bg1"/>
                </a:solidFill>
                <a:latin typeface="Arial" pitchFamily="34" charset="0"/>
              </a:defRPr>
            </a:lvl3pPr>
            <a:lvl4pPr marL="1477145" indent="-211021" defTabSz="912958">
              <a:defRPr sz="900" b="1">
                <a:solidFill>
                  <a:schemeClr val="bg1"/>
                </a:solidFill>
                <a:latin typeface="Arial" pitchFamily="34" charset="0"/>
              </a:defRPr>
            </a:lvl4pPr>
            <a:lvl5pPr marL="1899186" indent="-211021" defTabSz="912958">
              <a:defRPr sz="900" b="1">
                <a:solidFill>
                  <a:schemeClr val="bg1"/>
                </a:solidFill>
                <a:latin typeface="Arial" pitchFamily="34" charset="0"/>
              </a:defRPr>
            </a:lvl5pPr>
            <a:lvl6pPr marL="2321227" indent="-211021" algn="ctr" defTabSz="912958" eaLnBrk="0" fontAlgn="base" hangingPunct="0">
              <a:spcBef>
                <a:spcPct val="0"/>
              </a:spcBef>
              <a:spcAft>
                <a:spcPct val="0"/>
              </a:spcAft>
              <a:defRPr sz="900" b="1">
                <a:solidFill>
                  <a:schemeClr val="bg1"/>
                </a:solidFill>
                <a:latin typeface="Arial" pitchFamily="34" charset="0"/>
              </a:defRPr>
            </a:lvl6pPr>
            <a:lvl7pPr marL="2743269" indent="-211021" algn="ctr" defTabSz="912958" eaLnBrk="0" fontAlgn="base" hangingPunct="0">
              <a:spcBef>
                <a:spcPct val="0"/>
              </a:spcBef>
              <a:spcAft>
                <a:spcPct val="0"/>
              </a:spcAft>
              <a:defRPr sz="900" b="1">
                <a:solidFill>
                  <a:schemeClr val="bg1"/>
                </a:solidFill>
                <a:latin typeface="Arial" pitchFamily="34" charset="0"/>
              </a:defRPr>
            </a:lvl7pPr>
            <a:lvl8pPr marL="3165310" indent="-211021" algn="ctr" defTabSz="912958" eaLnBrk="0" fontAlgn="base" hangingPunct="0">
              <a:spcBef>
                <a:spcPct val="0"/>
              </a:spcBef>
              <a:spcAft>
                <a:spcPct val="0"/>
              </a:spcAft>
              <a:defRPr sz="900" b="1">
                <a:solidFill>
                  <a:schemeClr val="bg1"/>
                </a:solidFill>
                <a:latin typeface="Arial" pitchFamily="34" charset="0"/>
              </a:defRPr>
            </a:lvl8pPr>
            <a:lvl9pPr marL="3587351" indent="-211021" algn="ctr" defTabSz="912958" eaLnBrk="0" fontAlgn="base" hangingPunct="0">
              <a:spcBef>
                <a:spcPct val="0"/>
              </a:spcBef>
              <a:spcAft>
                <a:spcPct val="0"/>
              </a:spcAft>
              <a:defRPr sz="900" b="1">
                <a:solidFill>
                  <a:schemeClr val="bg1"/>
                </a:solidFill>
                <a:latin typeface="Arial" pitchFamily="34" charset="0"/>
              </a:defRPr>
            </a:lvl9pPr>
          </a:lstStyle>
          <a:p>
            <a:fld id="{3211AAD5-A91B-4B9F-8D40-CC432D160B79}" type="slidenum">
              <a:rPr lang="en-US" altLang="ru-RU" sz="1200" b="0">
                <a:solidFill>
                  <a:schemeClr val="tx1"/>
                </a:solidFill>
              </a:rPr>
              <a:pPr/>
              <a:t>64</a:t>
            </a:fld>
            <a:endParaRPr lang="en-US" altLang="ru-RU" sz="1200" b="0" dirty="0">
              <a:solidFill>
                <a:schemeClr val="tx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ru-RU" sz="1200" b="0" i="0" u="none" strike="noStrike" kern="1200" dirty="0" smtClean="0">
                <a:solidFill>
                  <a:schemeClr val="tx1"/>
                </a:solidFill>
                <a:effectLst/>
                <a:latin typeface="+mn-lt"/>
                <a:ea typeface="+mn-ea"/>
                <a:cs typeface="+mn-cs"/>
              </a:rPr>
              <a:t>Изменения:</a:t>
            </a:r>
          </a:p>
          <a:p>
            <a:pPr rtl="0" eaLnBrk="1" fontAlgn="t" latinLnBrk="0" hangingPunct="1"/>
            <a:r>
              <a:rPr lang="ru-RU" sz="1200" b="0" i="0" u="none" strike="noStrike" kern="1200" dirty="0" smtClean="0">
                <a:solidFill>
                  <a:schemeClr val="tx1"/>
                </a:solidFill>
                <a:effectLst/>
                <a:latin typeface="+mn-lt"/>
                <a:ea typeface="+mn-ea"/>
                <a:cs typeface="+mn-cs"/>
              </a:rPr>
              <a:t>Термин «дискомфорт» исключен из определения, так как он имеет различные значения и неоднозначно воспринимается пациентами.</a:t>
            </a:r>
          </a:p>
          <a:p>
            <a:pPr rtl="0" eaLnBrk="1" fontAlgn="t" latinLnBrk="0" hangingPunct="1"/>
            <a:r>
              <a:rPr lang="ru-RU" sz="1200" b="0" i="0" u="none" strike="noStrike" kern="1200" dirty="0" smtClean="0">
                <a:solidFill>
                  <a:schemeClr val="tx1"/>
                </a:solidFill>
                <a:effectLst/>
                <a:latin typeface="+mn-lt"/>
                <a:ea typeface="+mn-ea"/>
                <a:cs typeface="+mn-cs"/>
              </a:rPr>
              <a:t>Увеличена частота абдоминальной боли, что базируется на данных полученных из отчета исследования </a:t>
            </a:r>
            <a:r>
              <a:rPr lang="en-US" sz="1200" b="0" i="0" u="none" strike="noStrike" kern="1200" dirty="0" smtClean="0">
                <a:solidFill>
                  <a:schemeClr val="tx1"/>
                </a:solidFill>
                <a:effectLst/>
                <a:latin typeface="+mn-lt"/>
                <a:ea typeface="+mn-ea"/>
                <a:cs typeface="+mn-cs"/>
              </a:rPr>
              <a:t>RNGSS</a:t>
            </a:r>
            <a:r>
              <a:rPr lang="ru-RU" sz="1200" b="0" i="0"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Rome Normative GI symptom survey</a:t>
            </a:r>
            <a:r>
              <a:rPr lang="ru-RU" sz="1200" b="0" i="0" u="none" strike="noStrike" kern="1200" dirty="0" smtClean="0">
                <a:solidFill>
                  <a:schemeClr val="tx1"/>
                </a:solidFill>
                <a:effectLst/>
                <a:latin typeface="+mn-lt"/>
                <a:ea typeface="+mn-ea"/>
                <a:cs typeface="+mn-cs"/>
              </a:rPr>
              <a:t>)</a:t>
            </a:r>
          </a:p>
          <a:p>
            <a:pPr rtl="0" eaLnBrk="1" fontAlgn="t" latinLnBrk="0" hangingPunct="1"/>
            <a:r>
              <a:rPr lang="ru-RU" sz="1200" b="0" i="0" u="none" strike="noStrike" kern="1200" dirty="0" smtClean="0">
                <a:solidFill>
                  <a:schemeClr val="tx1"/>
                </a:solidFill>
                <a:effectLst/>
                <a:latin typeface="+mn-lt"/>
                <a:ea typeface="+mn-ea"/>
                <a:cs typeface="+mn-cs"/>
              </a:rPr>
              <a:t>Большая подгруппа пациентов не испытывает уменьшение болей в животе после дефекации, а наоборот отмечает ухудшение</a:t>
            </a:r>
          </a:p>
          <a:p>
            <a:pPr rtl="0" eaLnBrk="1" fontAlgn="t" latinLnBrk="0" hangingPunct="1"/>
            <a:r>
              <a:rPr lang="ru-RU" sz="1200" b="0" i="0" u="none" strike="noStrike" kern="1200" dirty="0" smtClean="0">
                <a:solidFill>
                  <a:schemeClr val="tx1"/>
                </a:solidFill>
                <a:effectLst/>
                <a:latin typeface="+mn-lt"/>
                <a:ea typeface="+mn-ea"/>
                <a:cs typeface="+mn-cs"/>
              </a:rPr>
              <a:t>Слово «начало» было удалено из критериев 2 и 3 определения </a:t>
            </a:r>
            <a:r>
              <a:rPr lang="en-US" sz="1200" b="0" i="0" u="none" strike="noStrike" kern="1200" dirty="0" smtClean="0">
                <a:solidFill>
                  <a:schemeClr val="tx1"/>
                </a:solidFill>
                <a:effectLst/>
                <a:latin typeface="+mn-lt"/>
                <a:ea typeface="+mn-ea"/>
                <a:cs typeface="+mn-cs"/>
              </a:rPr>
              <a:t>Rome III</a:t>
            </a:r>
            <a:r>
              <a:rPr lang="ru-RU" sz="1200" b="0" i="0" u="none" strike="noStrike" kern="1200" dirty="0" smtClean="0">
                <a:solidFill>
                  <a:schemeClr val="tx1"/>
                </a:solidFill>
                <a:effectLst/>
                <a:latin typeface="+mn-lt"/>
                <a:ea typeface="+mn-ea"/>
                <a:cs typeface="+mn-cs"/>
              </a:rPr>
              <a:t>, так как не все пациенты с СРК отмечали появление болей в животе вместе с  изменениями частоты или формы стула. </a:t>
            </a:r>
          </a:p>
          <a:p>
            <a:pPr rtl="0" eaLnBrk="1" fontAlgn="t" latinLnBrk="0" hangingPunct="1"/>
            <a:r>
              <a:rPr lang="ru-RU" sz="1200" b="0" i="0" u="none" strike="noStrike" kern="1200" dirty="0" smtClean="0">
                <a:solidFill>
                  <a:schemeClr val="tx1"/>
                </a:solidFill>
                <a:effectLst/>
                <a:latin typeface="+mn-lt"/>
                <a:ea typeface="+mn-ea"/>
                <a:cs typeface="+mn-cs"/>
              </a:rPr>
              <a:t>Дополнительные симптомы – это общие симптомы для всех ФЗК</a:t>
            </a:r>
          </a:p>
          <a:p>
            <a:endParaRPr lang="ru-RU" dirty="0"/>
          </a:p>
        </p:txBody>
      </p:sp>
      <p:sp>
        <p:nvSpPr>
          <p:cNvPr id="4" name="Slide Number Placeholder 3"/>
          <p:cNvSpPr>
            <a:spLocks noGrp="1"/>
          </p:cNvSpPr>
          <p:nvPr>
            <p:ph type="sldNum" sz="quarter" idx="10"/>
          </p:nvPr>
        </p:nvSpPr>
        <p:spPr/>
        <p:txBody>
          <a:bodyPr/>
          <a:lstStyle/>
          <a:p>
            <a:fld id="{8B162C28-A64F-43FC-B204-1B574CBD588E}" type="slidenum">
              <a:rPr lang="ru-RU" smtClean="0"/>
              <a:t>69</a:t>
            </a:fld>
            <a:endParaRPr lang="ru-RU"/>
          </a:p>
        </p:txBody>
      </p:sp>
    </p:spTree>
    <p:extLst>
      <p:ext uri="{BB962C8B-B14F-4D97-AF65-F5344CB8AC3E}">
        <p14:creationId xmlns:p14="http://schemas.microsoft.com/office/powerpoint/2010/main" val="1563749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В Римских критериях три</a:t>
            </a:r>
            <a:r>
              <a:rPr lang="ru-RU" baseline="0" dirty="0" smtClean="0"/>
              <a:t> подход к выбору терапии базировался на классификации препаратов на 1-ю и 2-ю линии. Мы видим, что спазмолитики – препараты первой линии при абдоминальной боли и при вздутии без распирания. </a:t>
            </a:r>
            <a:endParaRPr lang="ru-RU" dirty="0"/>
          </a:p>
        </p:txBody>
      </p:sp>
      <p:sp>
        <p:nvSpPr>
          <p:cNvPr id="4" name="Slide Number Placeholder 3"/>
          <p:cNvSpPr>
            <a:spLocks noGrp="1"/>
          </p:cNvSpPr>
          <p:nvPr>
            <p:ph type="sldNum" sz="quarter" idx="10"/>
          </p:nvPr>
        </p:nvSpPr>
        <p:spPr/>
        <p:txBody>
          <a:bodyPr/>
          <a:lstStyle/>
          <a:p>
            <a:fld id="{8B162C28-A64F-43FC-B204-1B574CBD588E}" type="slidenum">
              <a:rPr lang="ru-RU" smtClean="0"/>
              <a:t>71</a:t>
            </a:fld>
            <a:endParaRPr lang="ru-RU"/>
          </a:p>
        </p:txBody>
      </p:sp>
    </p:spTree>
    <p:extLst>
      <p:ext uri="{BB962C8B-B14F-4D97-AF65-F5344CB8AC3E}">
        <p14:creationId xmlns:p14="http://schemas.microsoft.com/office/powerpoint/2010/main" val="1749064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AutoNum type="arabicPeriod"/>
            </a:pPr>
            <a:r>
              <a:rPr lang="ru-RU" dirty="0" smtClean="0"/>
              <a:t>В Римских критериях 4-го пересмотра остались мебеверин и </a:t>
            </a:r>
            <a:r>
              <a:rPr lang="ru-RU" dirty="0" err="1" smtClean="0"/>
              <a:t>дицикломин</a:t>
            </a:r>
            <a:r>
              <a:rPr lang="ru-RU" dirty="0" smtClean="0"/>
              <a:t>, а</a:t>
            </a:r>
            <a:r>
              <a:rPr lang="ru-RU" baseline="0" dirty="0" smtClean="0"/>
              <a:t> </a:t>
            </a:r>
            <a:r>
              <a:rPr lang="ru-RU" dirty="0" err="1" smtClean="0"/>
              <a:t>отилониум</a:t>
            </a:r>
            <a:r>
              <a:rPr lang="ru-RU" baseline="0" dirty="0" smtClean="0"/>
              <a:t> сменил </a:t>
            </a:r>
            <a:r>
              <a:rPr lang="ru-RU" baseline="0" dirty="0" err="1" smtClean="0"/>
              <a:t>альверин</a:t>
            </a:r>
            <a:r>
              <a:rPr lang="ru-RU" baseline="0" dirty="0" smtClean="0"/>
              <a:t>. Это может объясняться недостаточно сильными позициями </a:t>
            </a:r>
            <a:r>
              <a:rPr lang="ru-RU" baseline="0" dirty="0" err="1" smtClean="0"/>
              <a:t>альверина</a:t>
            </a:r>
            <a:r>
              <a:rPr lang="ru-RU" baseline="0" dirty="0" smtClean="0"/>
              <a:t> в СРК (</a:t>
            </a:r>
            <a:r>
              <a:rPr lang="en-US" sz="1200" dirty="0" smtClean="0"/>
              <a:t>Ruepert L, Quarttero AO. Bulking agents, antispasmodics and antidepressants for the treatment or irritable bowel syndrome. I</a:t>
            </a:r>
            <a:r>
              <a:rPr lang="ru-RU" sz="1200" dirty="0" err="1" smtClean="0"/>
              <a:t>ntervention</a:t>
            </a:r>
            <a:r>
              <a:rPr lang="ru-RU" sz="1200" dirty="0" smtClean="0"/>
              <a:t> review. The Cochraine Library 2011, Issue 8</a:t>
            </a:r>
            <a:r>
              <a:rPr lang="en-US" sz="1200" dirty="0" smtClean="0"/>
              <a:t>)</a:t>
            </a:r>
            <a:endParaRPr lang="ru-RU" sz="1200" dirty="0" smtClean="0"/>
          </a:p>
          <a:p>
            <a:pPr marL="228600" lvl="0" indent="-228600">
              <a:buAutoNum type="arabicPeriod"/>
            </a:pPr>
            <a:r>
              <a:rPr lang="ru-RU" sz="1200" dirty="0" smtClean="0"/>
              <a:t>Из доступных на российском рынке сегодня спазмолитиков рекомендованных римскими критериями представлен мебеверин – Дюспаталин капсулы №200</a:t>
            </a:r>
            <a:endParaRPr lang="ru-RU" dirty="0"/>
          </a:p>
        </p:txBody>
      </p:sp>
      <p:sp>
        <p:nvSpPr>
          <p:cNvPr id="4" name="Slide Number Placeholder 3"/>
          <p:cNvSpPr>
            <a:spLocks noGrp="1"/>
          </p:cNvSpPr>
          <p:nvPr>
            <p:ph type="sldNum" sz="quarter" idx="10"/>
          </p:nvPr>
        </p:nvSpPr>
        <p:spPr/>
        <p:txBody>
          <a:bodyPr/>
          <a:lstStyle/>
          <a:p>
            <a:fld id="{8B162C28-A64F-43FC-B204-1B574CBD588E}" type="slidenum">
              <a:rPr lang="ru-RU" smtClean="0"/>
              <a:t>72</a:t>
            </a:fld>
            <a:endParaRPr lang="ru-RU"/>
          </a:p>
        </p:txBody>
      </p:sp>
    </p:spTree>
    <p:extLst>
      <p:ext uri="{BB962C8B-B14F-4D97-AF65-F5344CB8AC3E}">
        <p14:creationId xmlns:p14="http://schemas.microsoft.com/office/powerpoint/2010/main" val="2989728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В</a:t>
            </a:r>
            <a:r>
              <a:rPr lang="ru-RU" baseline="0" dirty="0" smtClean="0"/>
              <a:t> сравнении с </a:t>
            </a:r>
            <a:r>
              <a:rPr lang="ru-RU" baseline="0" dirty="0" err="1" smtClean="0"/>
              <a:t>дицикломином</a:t>
            </a:r>
            <a:r>
              <a:rPr lang="ru-RU" baseline="0" dirty="0" smtClean="0"/>
              <a:t> мебеверин демонстрировал преимущество и в отношении количества приступов и показывал лучшую переносимость.</a:t>
            </a:r>
            <a:endParaRPr lang="ru-RU" dirty="0"/>
          </a:p>
        </p:txBody>
      </p:sp>
      <p:sp>
        <p:nvSpPr>
          <p:cNvPr id="4" name="Slide Number Placeholder 3"/>
          <p:cNvSpPr>
            <a:spLocks noGrp="1"/>
          </p:cNvSpPr>
          <p:nvPr>
            <p:ph type="sldNum" sz="quarter" idx="10"/>
          </p:nvPr>
        </p:nvSpPr>
        <p:spPr/>
        <p:txBody>
          <a:bodyPr/>
          <a:lstStyle/>
          <a:p>
            <a:fld id="{8B162C28-A64F-43FC-B204-1B574CBD588E}" type="slidenum">
              <a:rPr lang="ru-RU" smtClean="0"/>
              <a:t>74</a:t>
            </a:fld>
            <a:endParaRPr lang="ru-RU"/>
          </a:p>
        </p:txBody>
      </p:sp>
    </p:spTree>
    <p:extLst>
      <p:ext uri="{BB962C8B-B14F-4D97-AF65-F5344CB8AC3E}">
        <p14:creationId xmlns:p14="http://schemas.microsoft.com/office/powerpoint/2010/main" val="25717856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Также, в Римских критериях три был</a:t>
            </a:r>
            <a:r>
              <a:rPr lang="ru-RU" baseline="0" dirty="0" smtClean="0"/>
              <a:t> комментарий ,касающийся отсутствия </a:t>
            </a:r>
            <a:r>
              <a:rPr lang="ru-RU" baseline="0" dirty="0" err="1" smtClean="0"/>
              <a:t>тримебутина</a:t>
            </a:r>
            <a:r>
              <a:rPr lang="ru-RU" baseline="0" dirty="0" smtClean="0"/>
              <a:t> в рекомендациях по СРК: противоречивые преимущества для пациентов. Возможно это базируется на том, что тримебутин оказывает влияние не только на кишечник, он снижает давление нижнего пищеводного сфинктера (при длительной терапии, которая необходима пациентам с СРК нам нужно выбирать препараты максимально селективные к кишке), также оказывает влияние на ЦНС по данным  </a:t>
            </a:r>
            <a:r>
              <a:rPr lang="en-US" sz="1200" dirty="0" smtClean="0"/>
              <a:t>Delvaux M., Wingate D. Trimebutine: mechanism of</a:t>
            </a:r>
            <a:r>
              <a:rPr lang="ru-RU" sz="1200" dirty="0" smtClean="0"/>
              <a:t> </a:t>
            </a:r>
            <a:r>
              <a:rPr lang="en-US" sz="1200" dirty="0" smtClean="0"/>
              <a:t>action, effects on gastrointestinal function and clinical</a:t>
            </a:r>
            <a:r>
              <a:rPr lang="ru-RU" sz="1200" dirty="0" smtClean="0"/>
              <a:t> </a:t>
            </a:r>
            <a:r>
              <a:rPr lang="en-US" sz="1200" dirty="0" smtClean="0"/>
              <a:t>results. J </a:t>
            </a:r>
            <a:r>
              <a:rPr lang="en-US" sz="1200" dirty="0" err="1" smtClean="0"/>
              <a:t>Int</a:t>
            </a:r>
            <a:r>
              <a:rPr lang="en-US" sz="1200" dirty="0" smtClean="0"/>
              <a:t> Med Res 1997 Sep-Oct; 25(5):225–46</a:t>
            </a:r>
            <a:endParaRPr lang="ru-RU" dirty="0"/>
          </a:p>
        </p:txBody>
      </p:sp>
      <p:sp>
        <p:nvSpPr>
          <p:cNvPr id="4" name="Slide Number Placeholder 3"/>
          <p:cNvSpPr>
            <a:spLocks noGrp="1"/>
          </p:cNvSpPr>
          <p:nvPr>
            <p:ph type="sldNum" sz="quarter" idx="10"/>
          </p:nvPr>
        </p:nvSpPr>
        <p:spPr/>
        <p:txBody>
          <a:bodyPr/>
          <a:lstStyle/>
          <a:p>
            <a:fld id="{8B162C28-A64F-43FC-B204-1B574CBD588E}" type="slidenum">
              <a:rPr lang="ru-RU" smtClean="0"/>
              <a:t>76</a:t>
            </a:fld>
            <a:endParaRPr lang="ru-RU"/>
          </a:p>
        </p:txBody>
      </p:sp>
    </p:spTree>
    <p:extLst>
      <p:ext uri="{BB962C8B-B14F-4D97-AF65-F5344CB8AC3E}">
        <p14:creationId xmlns:p14="http://schemas.microsoft.com/office/powerpoint/2010/main" val="1085768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pPr/>
              <a:t>8</a:t>
            </a:fld>
            <a:endParaRPr lang="en-US" altLang="ru-RU"/>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smtClean="0"/>
              <a:t>Дюспаталин® (Меьбеверин) – спазмолитик для стартовой курсовой терапии при хронической абдоминальной боли органического или функционального генеза. Это связано с двойным механизмом действия препарата на уровне йонных каналов гладкомышечной клетки органов ЖКТ, нормализующим тонус гладкомышечных клеток сфинктера Одди и кишечника. Благоприятный профиль безопасности лекарственного препарата связан с селективностью и отсутствием антихолинергического действия (сухость во рту, задержка мочи, тахикардия) и подтверждены в клинических исследованиях и длительном постмаркетиноговом наблюдении (50 лет на мировом рынке). Капсулы пролонгированного действия обеспечивают длительное высвобождение действующего вещества на протяжении всего кишечника, что делает возможным 2-кратный прием препарата, что улучшает приверженность пациентов к лечению.  При фокусе на билиарной патологии: Мебеверин обладает высокой тропностью к сфинктеру Одди, благодаря чему  нормализует отток  желчи и ее биохимические свойства желчи, благодаря чему купируется боль в правом подреберье и профилактируется камнеобразование. А благодаря нормализации моторики 12ПК – купируются симптомы билиарной диспепсии (горечь во рту, тошнота, отрыжка)</a:t>
            </a: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cs typeface="Arial" pitchFamily="34" charset="0"/>
              </a:defRPr>
            </a:lvl1pPr>
            <a:lvl2pPr marL="742950" indent="-285750">
              <a:defRPr sz="2000">
                <a:solidFill>
                  <a:schemeClr val="tx1"/>
                </a:solidFill>
                <a:latin typeface="Arial" pitchFamily="34" charset="0"/>
                <a:cs typeface="Arial" pitchFamily="34" charset="0"/>
              </a:defRPr>
            </a:lvl2pPr>
            <a:lvl3pPr marL="1143000" indent="-228600">
              <a:defRPr sz="2000">
                <a:solidFill>
                  <a:schemeClr val="tx1"/>
                </a:solidFill>
                <a:latin typeface="Arial" pitchFamily="34" charset="0"/>
                <a:cs typeface="Arial" pitchFamily="34" charset="0"/>
              </a:defRPr>
            </a:lvl3pPr>
            <a:lvl4pPr marL="1600200" indent="-228600">
              <a:defRPr sz="2000">
                <a:solidFill>
                  <a:schemeClr val="tx1"/>
                </a:solidFill>
                <a:latin typeface="Arial" pitchFamily="34" charset="0"/>
                <a:cs typeface="Arial" pitchFamily="34" charset="0"/>
              </a:defRPr>
            </a:lvl4pPr>
            <a:lvl5pPr marL="2057400" indent="-22860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fld id="{0F8BDAB8-4572-42CA-9389-A7E7BAF0D02C}" type="slidenum">
              <a:rPr lang="en-US" altLang="ru-RU" sz="1200">
                <a:latin typeface="Times New Roman" pitchFamily="18" charset="0"/>
              </a:rPr>
              <a:pPr/>
              <a:t>79</a:t>
            </a:fld>
            <a:endParaRPr lang="en-US" altLang="ru-RU" sz="120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pPr/>
              <a:t>9</a:t>
            </a:fld>
            <a:endParaRPr lang="en-US" altLang="ru-RU"/>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10</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11</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12</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588E5-B807-47D3-AE33-4FC7036BE28F}" type="slidenum">
              <a:rPr lang="en-US" altLang="ru-RU">
                <a:solidFill>
                  <a:prstClr val="black"/>
                </a:solidFill>
              </a:rPr>
              <a:pPr/>
              <a:t>14</a:t>
            </a:fld>
            <a:endParaRPr lang="en-US" altLang="ru-RU">
              <a:solidFill>
                <a:prstClr val="black"/>
              </a:solidFill>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ru-RU" altLang="ru-RU"/>
          </a:p>
        </p:txBody>
      </p:sp>
      <p:sp>
        <p:nvSpPr>
          <p:cNvPr id="2" name="Footer Placeholder 1"/>
          <p:cNvSpPr>
            <a:spLocks noGrp="1"/>
          </p:cNvSpPr>
          <p:nvPr>
            <p:ph type="ftr" sz="quarter" idx="10"/>
          </p:nvPr>
        </p:nvSpPr>
        <p:spPr/>
        <p:txBody>
          <a:bodyPr/>
          <a:lstStyle/>
          <a:p>
            <a:r>
              <a:rPr lang="en-US" smtClean="0"/>
              <a:t>RUGAN161125 </a:t>
            </a:r>
            <a:r>
              <a:rPr lang="ru-RU" smtClean="0"/>
              <a:t>от 17.08.2016</a:t>
            </a:r>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57E0DC-9FCD-4FD8-A135-8333F08425A9}" type="slidenum">
              <a:rPr lang="ru-RU" smtClean="0"/>
              <a:t>‹#›</a:t>
            </a:fld>
            <a:endParaRPr lang="ru-RU"/>
          </a:p>
        </p:txBody>
      </p:sp>
      <p:pic>
        <p:nvPicPr>
          <p:cNvPr id="7" name="Рисунок 6" descr="01-02.jpg"/>
          <p:cNvPicPr>
            <a:picLocks noChangeAspect="1"/>
          </p:cNvPicPr>
          <p:nvPr userDrawn="1"/>
        </p:nvPicPr>
        <p:blipFill>
          <a:blip r:embed="rId2"/>
          <a:stretch>
            <a:fillRect/>
          </a:stretch>
        </p:blipFill>
        <p:spPr>
          <a:xfrm>
            <a:off x="214282" y="0"/>
            <a:ext cx="1318359" cy="6858000"/>
          </a:xfrm>
          <a:prstGeom prst="rect">
            <a:avLst/>
          </a:prstGeom>
        </p:spPr>
      </p:pic>
      <p:pic>
        <p:nvPicPr>
          <p:cNvPr id="8" name="Рисунок 7" descr="Template-Ganaton-final-05.png"/>
          <p:cNvPicPr>
            <a:picLocks noChangeAspect="1"/>
          </p:cNvPicPr>
          <p:nvPr userDrawn="1"/>
        </p:nvPicPr>
        <p:blipFill>
          <a:blip r:embed="rId3"/>
          <a:stretch>
            <a:fillRect/>
          </a:stretch>
        </p:blipFill>
        <p:spPr>
          <a:xfrm>
            <a:off x="500034" y="1428736"/>
            <a:ext cx="1981036" cy="2133424"/>
          </a:xfrm>
          <a:prstGeom prst="rect">
            <a:avLst/>
          </a:prstGeom>
        </p:spPr>
      </p:pic>
      <p:pic>
        <p:nvPicPr>
          <p:cNvPr id="9" name="Рисунок 8" descr="Template-Ganaton-final-04.png"/>
          <p:cNvPicPr>
            <a:picLocks noChangeAspect="1"/>
          </p:cNvPicPr>
          <p:nvPr userDrawn="1"/>
        </p:nvPicPr>
        <p:blipFill>
          <a:blip r:embed="rId4"/>
          <a:stretch>
            <a:fillRect/>
          </a:stretch>
        </p:blipFill>
        <p:spPr>
          <a:xfrm>
            <a:off x="5943864" y="0"/>
            <a:ext cx="3200136" cy="2944125"/>
          </a:xfrm>
          <a:prstGeom prst="rect">
            <a:avLst/>
          </a:prstGeom>
        </p:spPr>
      </p:pic>
      <p:pic>
        <p:nvPicPr>
          <p:cNvPr id="10" name="Рисунок 9" descr="Template-Ganaton-final-03.png"/>
          <p:cNvPicPr>
            <a:picLocks noChangeAspect="1"/>
          </p:cNvPicPr>
          <p:nvPr userDrawn="1"/>
        </p:nvPicPr>
        <p:blipFill>
          <a:blip r:embed="rId5"/>
          <a:stretch>
            <a:fillRect/>
          </a:stretch>
        </p:blipFill>
        <p:spPr>
          <a:xfrm>
            <a:off x="7215206" y="6143644"/>
            <a:ext cx="1615307" cy="457162"/>
          </a:xfrm>
          <a:prstGeom prst="rect">
            <a:avLst/>
          </a:prstGeom>
        </p:spPr>
      </p:pic>
    </p:spTree>
    <p:extLst>
      <p:ext uri="{BB962C8B-B14F-4D97-AF65-F5344CB8AC3E}">
        <p14:creationId xmlns:p14="http://schemas.microsoft.com/office/powerpoint/2010/main" val="385683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243312A-F2D1-4A6C-922F-33B7D1873247}" type="slidenum">
              <a:rPr lang="ru-RU" smtClean="0"/>
              <a:pPr/>
              <a:t>‹#›</a:t>
            </a:fld>
            <a:endParaRPr lang="ru-RU"/>
          </a:p>
        </p:txBody>
      </p:sp>
    </p:spTree>
    <p:extLst>
      <p:ext uri="{BB962C8B-B14F-4D97-AF65-F5344CB8AC3E}">
        <p14:creationId xmlns:p14="http://schemas.microsoft.com/office/powerpoint/2010/main" val="3065217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243312A-F2D1-4A6C-922F-33B7D1873247}" type="slidenum">
              <a:rPr lang="ru-RU" smtClean="0"/>
              <a:pPr/>
              <a:t>‹#›</a:t>
            </a:fld>
            <a:endParaRPr lang="ru-RU"/>
          </a:p>
        </p:txBody>
      </p:sp>
    </p:spTree>
    <p:extLst>
      <p:ext uri="{BB962C8B-B14F-4D97-AF65-F5344CB8AC3E}">
        <p14:creationId xmlns:p14="http://schemas.microsoft.com/office/powerpoint/2010/main" val="1799795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altLang="ru-RU"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altLang="ru-RU" noProof="0" smtClean="0"/>
              <a:t>Click to edit Master subtitle style</a:t>
            </a:r>
          </a:p>
        </p:txBody>
      </p:sp>
    </p:spTree>
    <p:extLst>
      <p:ext uri="{BB962C8B-B14F-4D97-AF65-F5344CB8AC3E}">
        <p14:creationId xmlns:p14="http://schemas.microsoft.com/office/powerpoint/2010/main" val="3377028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extLst>
      <p:ext uri="{BB962C8B-B14F-4D97-AF65-F5344CB8AC3E}">
        <p14:creationId xmlns:p14="http://schemas.microsoft.com/office/powerpoint/2010/main" val="2827168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97983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extLst>
      <p:ext uri="{BB962C8B-B14F-4D97-AF65-F5344CB8AC3E}">
        <p14:creationId xmlns:p14="http://schemas.microsoft.com/office/powerpoint/2010/main" val="4195751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extLst>
      <p:ext uri="{BB962C8B-B14F-4D97-AF65-F5344CB8AC3E}">
        <p14:creationId xmlns:p14="http://schemas.microsoft.com/office/powerpoint/2010/main" val="3580048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Tree>
    <p:extLst>
      <p:ext uri="{BB962C8B-B14F-4D97-AF65-F5344CB8AC3E}">
        <p14:creationId xmlns:p14="http://schemas.microsoft.com/office/powerpoint/2010/main" val="2286328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3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24150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57E0DC-9FCD-4FD8-A135-8333F08425A9}" type="slidenum">
              <a:rPr lang="ru-RU" smtClean="0"/>
              <a:t>‹#›</a:t>
            </a:fld>
            <a:endParaRPr lang="ru-RU"/>
          </a:p>
        </p:txBody>
      </p:sp>
      <p:pic>
        <p:nvPicPr>
          <p:cNvPr id="7" name="Рисунок 6" descr="Template-Ganaton-final-01.png"/>
          <p:cNvPicPr>
            <a:picLocks noChangeAspect="1"/>
          </p:cNvPicPr>
          <p:nvPr userDrawn="1"/>
        </p:nvPicPr>
        <p:blipFill>
          <a:blip r:embed="rId2"/>
          <a:stretch>
            <a:fillRect/>
          </a:stretch>
        </p:blipFill>
        <p:spPr>
          <a:xfrm>
            <a:off x="377" y="-24"/>
            <a:ext cx="9143245" cy="6858024"/>
          </a:xfrm>
          <a:prstGeom prst="rect">
            <a:avLst/>
          </a:prstGeom>
        </p:spPr>
      </p:pic>
      <p:sp>
        <p:nvSpPr>
          <p:cNvPr id="8" name="TextBox 2"/>
          <p:cNvSpPr txBox="1">
            <a:spLocks noChangeArrowheads="1"/>
          </p:cNvSpPr>
          <p:nvPr userDrawn="1"/>
        </p:nvSpPr>
        <p:spPr bwMode="auto">
          <a:xfrm>
            <a:off x="8501090" y="6407371"/>
            <a:ext cx="380232" cy="307777"/>
          </a:xfrm>
          <a:prstGeom prst="rect">
            <a:avLst/>
          </a:prstGeom>
          <a:noFill/>
          <a:ln w="9525">
            <a:noFill/>
            <a:miter lim="800000"/>
            <a:headEnd/>
            <a:tailEnd/>
          </a:ln>
        </p:spPr>
        <p:txBody>
          <a:bodyPr wrap="square">
            <a:spAutoFit/>
          </a:bodyPr>
          <a:lstStyle/>
          <a:p>
            <a:pPr algn="ctr"/>
            <a:fld id="{0B0A121F-3C4C-4001-971F-375D0543C2FD}" type="slidenum">
              <a:rPr lang="ru-RU" sz="1400" b="1">
                <a:solidFill>
                  <a:schemeClr val="bg1"/>
                </a:solidFill>
                <a:latin typeface="Myriad Pro" pitchFamily="34" charset="0"/>
              </a:rPr>
              <a:pPr algn="ctr"/>
              <a:t>‹#›</a:t>
            </a:fld>
            <a:endParaRPr lang="ru-RU" sz="1400" b="1" dirty="0">
              <a:solidFill>
                <a:schemeClr val="bg1"/>
              </a:solidFill>
              <a:latin typeface="Myriad Pro" pitchFamily="34" charset="0"/>
            </a:endParaRPr>
          </a:p>
        </p:txBody>
      </p:sp>
    </p:spTree>
    <p:extLst>
      <p:ext uri="{BB962C8B-B14F-4D97-AF65-F5344CB8AC3E}">
        <p14:creationId xmlns:p14="http://schemas.microsoft.com/office/powerpoint/2010/main" val="1759134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ru-R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4634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extLst>
      <p:ext uri="{BB962C8B-B14F-4D97-AF65-F5344CB8AC3E}">
        <p14:creationId xmlns:p14="http://schemas.microsoft.com/office/powerpoint/2010/main" val="284902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Tree>
    <p:extLst>
      <p:ext uri="{BB962C8B-B14F-4D97-AF65-F5344CB8AC3E}">
        <p14:creationId xmlns:p14="http://schemas.microsoft.com/office/powerpoint/2010/main" val="1173458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28.03.2017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095819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28.03.2017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19412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28.03.2017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89773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28.03.2017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405660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28.03.2017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12940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28.03.2017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92002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28.03.2017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35887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243312A-F2D1-4A6C-922F-33B7D1873247}" type="slidenum">
              <a:rPr lang="ru-RU" smtClean="0"/>
              <a:pPr/>
              <a:t>‹#›</a:t>
            </a:fld>
            <a:endParaRPr lang="ru-RU"/>
          </a:p>
        </p:txBody>
      </p:sp>
    </p:spTree>
    <p:extLst>
      <p:ext uri="{BB962C8B-B14F-4D97-AF65-F5344CB8AC3E}">
        <p14:creationId xmlns:p14="http://schemas.microsoft.com/office/powerpoint/2010/main" val="528802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28.03.2017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44896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28.03.2017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29759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28.03.2017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6812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28.03.2017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85863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u-R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ru-RU"/>
          </a:p>
        </p:txBody>
      </p:sp>
      <p:sp>
        <p:nvSpPr>
          <p:cNvPr id="4" name="Date Placeholder 3"/>
          <p:cNvSpPr>
            <a:spLocks noGrp="1"/>
          </p:cNvSpPr>
          <p:nvPr>
            <p:ph type="dt" sz="half" idx="10"/>
          </p:nvPr>
        </p:nvSpPr>
        <p:spPr/>
        <p:txBody>
          <a:bodyPr/>
          <a:lstStyle/>
          <a:p>
            <a:fld id="{ACF04927-A53B-4B4B-90AA-A506FE0FDE6A}" type="datetimeFigureOut">
              <a:rPr lang="ru-RU" smtClean="0">
                <a:solidFill>
                  <a:prstClr val="black">
                    <a:tint val="75000"/>
                  </a:prstClr>
                </a:solidFill>
              </a:rPr>
              <a:pPr/>
              <a:t>28.03.2017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85D3C465-84F4-493D-ABFA-870BF92D960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1029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ACF04927-A53B-4B4B-90AA-A506FE0FDE6A}" type="datetimeFigureOut">
              <a:rPr lang="ru-RU" smtClean="0">
                <a:solidFill>
                  <a:prstClr val="black">
                    <a:tint val="75000"/>
                  </a:prstClr>
                </a:solidFill>
              </a:rPr>
              <a:pPr/>
              <a:t>28.03.2017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85D3C465-84F4-493D-ABFA-870BF92D960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709887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u-R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F04927-A53B-4B4B-90AA-A506FE0FDE6A}" type="datetimeFigureOut">
              <a:rPr lang="ru-RU" smtClean="0">
                <a:solidFill>
                  <a:prstClr val="black">
                    <a:tint val="75000"/>
                  </a:prstClr>
                </a:solidFill>
              </a:rPr>
              <a:pPr/>
              <a:t>28.03.2017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85D3C465-84F4-493D-ABFA-870BF92D960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55947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Date Placeholder 4"/>
          <p:cNvSpPr>
            <a:spLocks noGrp="1"/>
          </p:cNvSpPr>
          <p:nvPr>
            <p:ph type="dt" sz="half" idx="10"/>
          </p:nvPr>
        </p:nvSpPr>
        <p:spPr/>
        <p:txBody>
          <a:bodyPr/>
          <a:lstStyle/>
          <a:p>
            <a:fld id="{ACF04927-A53B-4B4B-90AA-A506FE0FDE6A}" type="datetimeFigureOut">
              <a:rPr lang="ru-RU" smtClean="0">
                <a:solidFill>
                  <a:prstClr val="black">
                    <a:tint val="75000"/>
                  </a:prstClr>
                </a:solidFill>
              </a:rPr>
              <a:pPr/>
              <a:t>28.03.2017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85D3C465-84F4-493D-ABFA-870BF92D960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33080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ru-R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7" name="Date Placeholder 6"/>
          <p:cNvSpPr>
            <a:spLocks noGrp="1"/>
          </p:cNvSpPr>
          <p:nvPr>
            <p:ph type="dt" sz="half" idx="10"/>
          </p:nvPr>
        </p:nvSpPr>
        <p:spPr/>
        <p:txBody>
          <a:bodyPr/>
          <a:lstStyle/>
          <a:p>
            <a:fld id="{ACF04927-A53B-4B4B-90AA-A506FE0FDE6A}" type="datetimeFigureOut">
              <a:rPr lang="ru-RU" smtClean="0">
                <a:solidFill>
                  <a:prstClr val="black">
                    <a:tint val="75000"/>
                  </a:prstClr>
                </a:solidFill>
              </a:rPr>
              <a:pPr/>
              <a:t>28.03.2017</a:t>
            </a:fld>
            <a:endParaRPr lang="ru-RU">
              <a:solidFill>
                <a:prstClr val="black">
                  <a:tint val="75000"/>
                </a:prstClr>
              </a:solidFill>
            </a:endParaRPr>
          </a:p>
        </p:txBody>
      </p:sp>
      <p:sp>
        <p:nvSpPr>
          <p:cNvPr id="8" name="Footer Placeholder 7"/>
          <p:cNvSpPr>
            <a:spLocks noGrp="1"/>
          </p:cNvSpPr>
          <p:nvPr>
            <p:ph type="ftr" sz="quarter" idx="11"/>
          </p:nvPr>
        </p:nvSpPr>
        <p:spPr/>
        <p:txBody>
          <a:bodyPr/>
          <a:lstStyle/>
          <a:p>
            <a:endParaRPr lang="ru-RU">
              <a:solidFill>
                <a:prstClr val="black">
                  <a:tint val="75000"/>
                </a:prstClr>
              </a:solidFill>
            </a:endParaRPr>
          </a:p>
        </p:txBody>
      </p:sp>
      <p:sp>
        <p:nvSpPr>
          <p:cNvPr id="9" name="Slide Number Placeholder 8"/>
          <p:cNvSpPr>
            <a:spLocks noGrp="1"/>
          </p:cNvSpPr>
          <p:nvPr>
            <p:ph type="sldNum" sz="quarter" idx="12"/>
          </p:nvPr>
        </p:nvSpPr>
        <p:spPr/>
        <p:txBody>
          <a:bodyPr/>
          <a:lstStyle/>
          <a:p>
            <a:fld id="{85D3C465-84F4-493D-ABFA-870BF92D960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463907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Date Placeholder 2"/>
          <p:cNvSpPr>
            <a:spLocks noGrp="1"/>
          </p:cNvSpPr>
          <p:nvPr>
            <p:ph type="dt" sz="half" idx="10"/>
          </p:nvPr>
        </p:nvSpPr>
        <p:spPr/>
        <p:txBody>
          <a:bodyPr/>
          <a:lstStyle/>
          <a:p>
            <a:fld id="{ACF04927-A53B-4B4B-90AA-A506FE0FDE6A}" type="datetimeFigureOut">
              <a:rPr lang="ru-RU" smtClean="0">
                <a:solidFill>
                  <a:prstClr val="black">
                    <a:tint val="75000"/>
                  </a:prstClr>
                </a:solidFill>
              </a:rPr>
              <a:pPr/>
              <a:t>28.03.2017</a:t>
            </a:fld>
            <a:endParaRPr lang="ru-RU">
              <a:solidFill>
                <a:prstClr val="black">
                  <a:tint val="75000"/>
                </a:prstClr>
              </a:solidFill>
            </a:endParaRPr>
          </a:p>
        </p:txBody>
      </p:sp>
      <p:sp>
        <p:nvSpPr>
          <p:cNvPr id="4" name="Footer Placeholder 3"/>
          <p:cNvSpPr>
            <a:spLocks noGrp="1"/>
          </p:cNvSpPr>
          <p:nvPr>
            <p:ph type="ftr" sz="quarter" idx="11"/>
          </p:nvPr>
        </p:nvSpPr>
        <p:spPr/>
        <p:txBody>
          <a:bodyPr/>
          <a:lstStyle/>
          <a:p>
            <a:endParaRPr lang="ru-RU">
              <a:solidFill>
                <a:prstClr val="black">
                  <a:tint val="75000"/>
                </a:prstClr>
              </a:solidFill>
            </a:endParaRPr>
          </a:p>
        </p:txBody>
      </p:sp>
      <p:sp>
        <p:nvSpPr>
          <p:cNvPr id="5" name="Slide Number Placeholder 4"/>
          <p:cNvSpPr>
            <a:spLocks noGrp="1"/>
          </p:cNvSpPr>
          <p:nvPr>
            <p:ph type="sldNum" sz="quarter" idx="12"/>
          </p:nvPr>
        </p:nvSpPr>
        <p:spPr/>
        <p:txBody>
          <a:bodyPr/>
          <a:lstStyle/>
          <a:p>
            <a:fld id="{85D3C465-84F4-493D-ABFA-870BF92D960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77979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243312A-F2D1-4A6C-922F-33B7D1873247}" type="slidenum">
              <a:rPr lang="ru-RU" smtClean="0"/>
              <a:pPr/>
              <a:t>‹#›</a:t>
            </a:fld>
            <a:endParaRPr lang="ru-RU"/>
          </a:p>
        </p:txBody>
      </p:sp>
    </p:spTree>
    <p:extLst>
      <p:ext uri="{BB962C8B-B14F-4D97-AF65-F5344CB8AC3E}">
        <p14:creationId xmlns:p14="http://schemas.microsoft.com/office/powerpoint/2010/main" val="25117470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04927-A53B-4B4B-90AA-A506FE0FDE6A}" type="datetimeFigureOut">
              <a:rPr lang="ru-RU" smtClean="0">
                <a:solidFill>
                  <a:prstClr val="black">
                    <a:tint val="75000"/>
                  </a:prstClr>
                </a:solidFill>
              </a:rPr>
              <a:pPr/>
              <a:t>28.03.2017</a:t>
            </a:fld>
            <a:endParaRPr lang="ru-RU">
              <a:solidFill>
                <a:prstClr val="black">
                  <a:tint val="75000"/>
                </a:prstClr>
              </a:solidFill>
            </a:endParaRPr>
          </a:p>
        </p:txBody>
      </p:sp>
      <p:sp>
        <p:nvSpPr>
          <p:cNvPr id="3" name="Footer Placeholder 2"/>
          <p:cNvSpPr>
            <a:spLocks noGrp="1"/>
          </p:cNvSpPr>
          <p:nvPr>
            <p:ph type="ftr" sz="quarter" idx="11"/>
          </p:nvPr>
        </p:nvSpPr>
        <p:spPr/>
        <p:txBody>
          <a:bodyPr/>
          <a:lstStyle/>
          <a:p>
            <a:endParaRPr lang="ru-RU">
              <a:solidFill>
                <a:prstClr val="black">
                  <a:tint val="75000"/>
                </a:prstClr>
              </a:solidFill>
            </a:endParaRPr>
          </a:p>
        </p:txBody>
      </p:sp>
      <p:sp>
        <p:nvSpPr>
          <p:cNvPr id="4" name="Slide Number Placeholder 3"/>
          <p:cNvSpPr>
            <a:spLocks noGrp="1"/>
          </p:cNvSpPr>
          <p:nvPr>
            <p:ph type="sldNum" sz="quarter" idx="12"/>
          </p:nvPr>
        </p:nvSpPr>
        <p:spPr/>
        <p:txBody>
          <a:bodyPr/>
          <a:lstStyle/>
          <a:p>
            <a:fld id="{85D3C465-84F4-493D-ABFA-870BF92D960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92313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u-R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F04927-A53B-4B4B-90AA-A506FE0FDE6A}" type="datetimeFigureOut">
              <a:rPr lang="ru-RU" smtClean="0">
                <a:solidFill>
                  <a:prstClr val="black">
                    <a:tint val="75000"/>
                  </a:prstClr>
                </a:solidFill>
              </a:rPr>
              <a:pPr/>
              <a:t>28.03.2017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85D3C465-84F4-493D-ABFA-870BF92D960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906847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u-R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F04927-A53B-4B4B-90AA-A506FE0FDE6A}" type="datetimeFigureOut">
              <a:rPr lang="ru-RU" smtClean="0">
                <a:solidFill>
                  <a:prstClr val="black">
                    <a:tint val="75000"/>
                  </a:prstClr>
                </a:solidFill>
              </a:rPr>
              <a:pPr/>
              <a:t>28.03.2017</a:t>
            </a:fld>
            <a:endParaRPr lang="ru-RU">
              <a:solidFill>
                <a:prstClr val="black">
                  <a:tint val="75000"/>
                </a:prstClr>
              </a:solidFill>
            </a:endParaRPr>
          </a:p>
        </p:txBody>
      </p:sp>
      <p:sp>
        <p:nvSpPr>
          <p:cNvPr id="6" name="Footer Placeholder 5"/>
          <p:cNvSpPr>
            <a:spLocks noGrp="1"/>
          </p:cNvSpPr>
          <p:nvPr>
            <p:ph type="ftr" sz="quarter" idx="11"/>
          </p:nvPr>
        </p:nvSpPr>
        <p:spPr/>
        <p:txBody>
          <a:bodyPr/>
          <a:lstStyle/>
          <a:p>
            <a:endParaRPr lang="ru-RU">
              <a:solidFill>
                <a:prstClr val="black">
                  <a:tint val="75000"/>
                </a:prstClr>
              </a:solidFill>
            </a:endParaRPr>
          </a:p>
        </p:txBody>
      </p:sp>
      <p:sp>
        <p:nvSpPr>
          <p:cNvPr id="7" name="Slide Number Placeholder 6"/>
          <p:cNvSpPr>
            <a:spLocks noGrp="1"/>
          </p:cNvSpPr>
          <p:nvPr>
            <p:ph type="sldNum" sz="quarter" idx="12"/>
          </p:nvPr>
        </p:nvSpPr>
        <p:spPr/>
        <p:txBody>
          <a:bodyPr/>
          <a:lstStyle/>
          <a:p>
            <a:fld id="{85D3C465-84F4-493D-ABFA-870BF92D960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70698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ACF04927-A53B-4B4B-90AA-A506FE0FDE6A}" type="datetimeFigureOut">
              <a:rPr lang="ru-RU" smtClean="0">
                <a:solidFill>
                  <a:prstClr val="black">
                    <a:tint val="75000"/>
                  </a:prstClr>
                </a:solidFill>
              </a:rPr>
              <a:pPr/>
              <a:t>28.03.2017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85D3C465-84F4-493D-ABFA-870BF92D960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733602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ru-R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10"/>
          </p:nvPr>
        </p:nvSpPr>
        <p:spPr/>
        <p:txBody>
          <a:bodyPr/>
          <a:lstStyle/>
          <a:p>
            <a:fld id="{ACF04927-A53B-4B4B-90AA-A506FE0FDE6A}" type="datetimeFigureOut">
              <a:rPr lang="ru-RU" smtClean="0">
                <a:solidFill>
                  <a:prstClr val="black">
                    <a:tint val="75000"/>
                  </a:prstClr>
                </a:solidFill>
              </a:rPr>
              <a:pPr/>
              <a:t>28.03.2017</a:t>
            </a:fld>
            <a:endParaRPr lang="ru-RU">
              <a:solidFill>
                <a:prstClr val="black">
                  <a:tint val="75000"/>
                </a:prstClr>
              </a:solidFill>
            </a:endParaRPr>
          </a:p>
        </p:txBody>
      </p:sp>
      <p:sp>
        <p:nvSpPr>
          <p:cNvPr id="5" name="Footer Placeholder 4"/>
          <p:cNvSpPr>
            <a:spLocks noGrp="1"/>
          </p:cNvSpPr>
          <p:nvPr>
            <p:ph type="ftr" sz="quarter" idx="11"/>
          </p:nvPr>
        </p:nvSpPr>
        <p:spPr/>
        <p:txBody>
          <a:bodyPr/>
          <a:lstStyle/>
          <a:p>
            <a:endParaRPr lang="ru-RU">
              <a:solidFill>
                <a:prstClr val="black">
                  <a:tint val="75000"/>
                </a:prstClr>
              </a:solidFill>
            </a:endParaRPr>
          </a:p>
        </p:txBody>
      </p:sp>
      <p:sp>
        <p:nvSpPr>
          <p:cNvPr id="6" name="Slide Number Placeholder 5"/>
          <p:cNvSpPr>
            <a:spLocks noGrp="1"/>
          </p:cNvSpPr>
          <p:nvPr>
            <p:ph type="sldNum" sz="quarter" idx="12"/>
          </p:nvPr>
        </p:nvSpPr>
        <p:spPr/>
        <p:txBody>
          <a:bodyPr/>
          <a:lstStyle/>
          <a:p>
            <a:fld id="{85D3C465-84F4-493D-ABFA-870BF92D960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698065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Рисунок 7" descr="01-02.jpg"/>
          <p:cNvPicPr>
            <a:picLocks noChangeAspect="1"/>
          </p:cNvPicPr>
          <p:nvPr userDrawn="1"/>
        </p:nvPicPr>
        <p:blipFill>
          <a:blip r:embed="rId2"/>
          <a:stretch>
            <a:fillRect/>
          </a:stretch>
        </p:blipFill>
        <p:spPr>
          <a:xfrm>
            <a:off x="214282" y="0"/>
            <a:ext cx="1318359" cy="6858000"/>
          </a:xfrm>
          <a:prstGeom prst="rect">
            <a:avLst/>
          </a:prstGeom>
        </p:spPr>
      </p:pic>
      <p:pic>
        <p:nvPicPr>
          <p:cNvPr id="11" name="Рисунок 10" descr="Template-Ganaton-final-05.png"/>
          <p:cNvPicPr>
            <a:picLocks noChangeAspect="1"/>
          </p:cNvPicPr>
          <p:nvPr userDrawn="1"/>
        </p:nvPicPr>
        <p:blipFill>
          <a:blip r:embed="rId3"/>
          <a:stretch>
            <a:fillRect/>
          </a:stretch>
        </p:blipFill>
        <p:spPr>
          <a:xfrm>
            <a:off x="500034" y="1428736"/>
            <a:ext cx="1981036" cy="2133424"/>
          </a:xfrm>
          <a:prstGeom prst="rect">
            <a:avLst/>
          </a:prstGeom>
        </p:spPr>
      </p:pic>
      <p:sp>
        <p:nvSpPr>
          <p:cNvPr id="2" name="Заголовок 1"/>
          <p:cNvSpPr>
            <a:spLocks noGrp="1"/>
          </p:cNvSpPr>
          <p:nvPr>
            <p:ph type="ctrTitle" hasCustomPrompt="1"/>
          </p:nvPr>
        </p:nvSpPr>
        <p:spPr>
          <a:xfrm>
            <a:off x="1257304" y="2214554"/>
            <a:ext cx="7243786" cy="857256"/>
          </a:xfrm>
        </p:spPr>
        <p:txBody>
          <a:bodyPr lIns="0" tIns="0" anchor="t">
            <a:normAutofit/>
          </a:bodyPr>
          <a:lstStyle>
            <a:lvl1pPr algn="l">
              <a:defRPr sz="4400" b="1">
                <a:latin typeface="Myriad Pro" pitchFamily="34" charset="0"/>
              </a:defRPr>
            </a:lvl1pPr>
          </a:lstStyle>
          <a:p>
            <a:r>
              <a:rPr lang="ru-RU" dirty="0" smtClean="0"/>
              <a:t>Тема</a:t>
            </a:r>
            <a:endParaRPr lang="ru-RU" dirty="0"/>
          </a:p>
        </p:txBody>
      </p:sp>
      <p:sp>
        <p:nvSpPr>
          <p:cNvPr id="3" name="Подзаголовок 2"/>
          <p:cNvSpPr>
            <a:spLocks noGrp="1"/>
          </p:cNvSpPr>
          <p:nvPr>
            <p:ph type="subTitle" idx="1" hasCustomPrompt="1"/>
          </p:nvPr>
        </p:nvSpPr>
        <p:spPr>
          <a:xfrm>
            <a:off x="1571604" y="3643314"/>
            <a:ext cx="6400800" cy="2143140"/>
          </a:xfrm>
        </p:spPr>
        <p:txBody>
          <a:bodyPr lIns="0" tIns="0">
            <a:normAutofit/>
          </a:bodyPr>
          <a:lstStyle>
            <a:lvl1pPr marL="0" indent="0" algn="l">
              <a:buNone/>
              <a:defRPr sz="2400" b="0">
                <a:solidFill>
                  <a:schemeClr val="tx1"/>
                </a:solidFill>
                <a:latin typeface="Myriad Pro"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dirty="0" smtClean="0"/>
              <a:t>Автор</a:t>
            </a:r>
            <a:endParaRPr lang="ru-RU" dirty="0"/>
          </a:p>
        </p:txBody>
      </p:sp>
      <p:pic>
        <p:nvPicPr>
          <p:cNvPr id="9" name="Рисунок 8" descr="Template-Ganaton-final-04.png"/>
          <p:cNvPicPr>
            <a:picLocks noChangeAspect="1"/>
          </p:cNvPicPr>
          <p:nvPr userDrawn="1"/>
        </p:nvPicPr>
        <p:blipFill>
          <a:blip r:embed="rId4"/>
          <a:stretch>
            <a:fillRect/>
          </a:stretch>
        </p:blipFill>
        <p:spPr>
          <a:xfrm>
            <a:off x="5943864" y="0"/>
            <a:ext cx="3200136" cy="2944125"/>
          </a:xfrm>
          <a:prstGeom prst="rect">
            <a:avLst/>
          </a:prstGeom>
        </p:spPr>
      </p:pic>
      <p:pic>
        <p:nvPicPr>
          <p:cNvPr id="10" name="Рисунок 9" descr="Template-Ganaton-final-03.png"/>
          <p:cNvPicPr>
            <a:picLocks noChangeAspect="1"/>
          </p:cNvPicPr>
          <p:nvPr userDrawn="1"/>
        </p:nvPicPr>
        <p:blipFill>
          <a:blip r:embed="rId5"/>
          <a:stretch>
            <a:fillRect/>
          </a:stretch>
        </p:blipFill>
        <p:spPr>
          <a:xfrm>
            <a:off x="7215206" y="6143644"/>
            <a:ext cx="1615307" cy="457162"/>
          </a:xfrm>
          <a:prstGeom prst="rect">
            <a:avLst/>
          </a:prstGeom>
        </p:spPr>
      </p:pic>
    </p:spTree>
    <p:extLst>
      <p:ext uri="{BB962C8B-B14F-4D97-AF65-F5344CB8AC3E}">
        <p14:creationId xmlns:p14="http://schemas.microsoft.com/office/powerpoint/2010/main" val="34041371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9" name="Рисунок 8" descr="Template-Ganaton-final-01.png"/>
          <p:cNvPicPr>
            <a:picLocks noChangeAspect="1"/>
          </p:cNvPicPr>
          <p:nvPr userDrawn="1"/>
        </p:nvPicPr>
        <p:blipFill>
          <a:blip r:embed="rId2"/>
          <a:stretch>
            <a:fillRect/>
          </a:stretch>
        </p:blipFill>
        <p:spPr>
          <a:xfrm>
            <a:off x="377" y="-24"/>
            <a:ext cx="9143245" cy="6858024"/>
          </a:xfrm>
          <a:prstGeom prst="rect">
            <a:avLst/>
          </a:prstGeom>
        </p:spPr>
      </p:pic>
      <p:sp>
        <p:nvSpPr>
          <p:cNvPr id="2" name="Заголовок 1"/>
          <p:cNvSpPr>
            <a:spLocks noGrp="1"/>
          </p:cNvSpPr>
          <p:nvPr>
            <p:ph type="title"/>
          </p:nvPr>
        </p:nvSpPr>
        <p:spPr>
          <a:xfrm>
            <a:off x="1857356" y="142852"/>
            <a:ext cx="6929486" cy="1071570"/>
          </a:xfrm>
        </p:spPr>
        <p:txBody>
          <a:bodyPr lIns="0" tIns="0" anchor="ctr">
            <a:normAutofit/>
          </a:bodyPr>
          <a:lstStyle>
            <a:lvl1pPr algn="l">
              <a:defRPr sz="3600" b="1">
                <a:latin typeface="Myriad Pro" pitchFamily="34" charset="0"/>
              </a:defRPr>
            </a:lvl1pPr>
          </a:lstStyle>
          <a:p>
            <a:r>
              <a:rPr lang="ru-RU" dirty="0" smtClean="0"/>
              <a:t>Образец заголовка</a:t>
            </a:r>
            <a:endParaRPr lang="ru-RU" dirty="0"/>
          </a:p>
        </p:txBody>
      </p:sp>
      <p:sp>
        <p:nvSpPr>
          <p:cNvPr id="3" name="Содержимое 2"/>
          <p:cNvSpPr>
            <a:spLocks noGrp="1"/>
          </p:cNvSpPr>
          <p:nvPr>
            <p:ph idx="1"/>
          </p:nvPr>
        </p:nvSpPr>
        <p:spPr>
          <a:xfrm>
            <a:off x="714348" y="1500174"/>
            <a:ext cx="8072494" cy="4525963"/>
          </a:xfrm>
        </p:spPr>
        <p:txBody>
          <a:bodyPr>
            <a:normAutofit/>
          </a:bodyPr>
          <a:lstStyle>
            <a:lvl1pPr>
              <a:buNone/>
              <a:defRPr sz="2800">
                <a:latin typeface="Myriad Pro" pitchFamily="34" charset="0"/>
              </a:defRPr>
            </a:lvl1pPr>
            <a:lvl2pPr>
              <a:defRPr sz="2400">
                <a:latin typeface="Myriad Pro" pitchFamily="34" charset="0"/>
              </a:defRPr>
            </a:lvl2pPr>
            <a:lvl3pPr>
              <a:defRPr sz="2000">
                <a:latin typeface="Myriad Pro" pitchFamily="34" charset="0"/>
              </a:defRPr>
            </a:lvl3pPr>
            <a:lvl4pPr>
              <a:defRPr sz="1800">
                <a:latin typeface="Myriad Pro" pitchFamily="34" charset="0"/>
              </a:defRPr>
            </a:lvl4pPr>
            <a:lvl5pPr>
              <a:defRPr sz="1800">
                <a:latin typeface="Myriad Pro" pitchFamily="34" charset="0"/>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8" name="TextBox 2"/>
          <p:cNvSpPr txBox="1">
            <a:spLocks noChangeArrowheads="1"/>
          </p:cNvSpPr>
          <p:nvPr userDrawn="1"/>
        </p:nvSpPr>
        <p:spPr bwMode="auto">
          <a:xfrm>
            <a:off x="8501090" y="6407371"/>
            <a:ext cx="380232" cy="307777"/>
          </a:xfrm>
          <a:prstGeom prst="rect">
            <a:avLst/>
          </a:prstGeom>
          <a:noFill/>
          <a:ln w="9525">
            <a:noFill/>
            <a:miter lim="800000"/>
            <a:headEnd/>
            <a:tailEnd/>
          </a:ln>
        </p:spPr>
        <p:txBody>
          <a:bodyPr wrap="square">
            <a:spAutoFit/>
          </a:bodyPr>
          <a:lstStyle/>
          <a:p>
            <a:pPr algn="ctr"/>
            <a:fld id="{0B0A121F-3C4C-4001-971F-375D0543C2FD}" type="slidenum">
              <a:rPr lang="ru-RU" sz="1400" b="1">
                <a:solidFill>
                  <a:prstClr val="white"/>
                </a:solidFill>
                <a:latin typeface="Myriad Pro" pitchFamily="34" charset="0"/>
              </a:rPr>
              <a:pPr algn="ctr"/>
              <a:t>‹#›</a:t>
            </a:fld>
            <a:endParaRPr lang="ru-RU" sz="1400" b="1" dirty="0">
              <a:solidFill>
                <a:prstClr val="white"/>
              </a:solidFill>
              <a:latin typeface="Myriad Pro" pitchFamily="34" charset="0"/>
            </a:endParaRPr>
          </a:p>
        </p:txBody>
      </p:sp>
    </p:spTree>
    <p:extLst>
      <p:ext uri="{BB962C8B-B14F-4D97-AF65-F5344CB8AC3E}">
        <p14:creationId xmlns:p14="http://schemas.microsoft.com/office/powerpoint/2010/main" val="10247413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6E34A12-4C02-4256-95C3-11F7AAB5D0D7}" type="datetimeFigureOut">
              <a:rPr lang="ru-RU" smtClean="0">
                <a:solidFill>
                  <a:prstClr val="black">
                    <a:tint val="75000"/>
                  </a:prstClr>
                </a:solidFill>
              </a:rPr>
              <a:pPr/>
              <a:t>28.03.2017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243312A-F2D1-4A6C-922F-33B7D18732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154209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6E34A12-4C02-4256-95C3-11F7AAB5D0D7}" type="datetimeFigureOut">
              <a:rPr lang="ru-RU" smtClean="0">
                <a:solidFill>
                  <a:prstClr val="black">
                    <a:tint val="75000"/>
                  </a:prstClr>
                </a:solidFill>
              </a:rPr>
              <a:pPr/>
              <a:t>28.03.2017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243312A-F2D1-4A6C-922F-33B7D18732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67408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6E34A12-4C02-4256-95C3-11F7AAB5D0D7}" type="datetimeFigureOut">
              <a:rPr lang="ru-RU" smtClean="0">
                <a:solidFill>
                  <a:prstClr val="black">
                    <a:tint val="75000"/>
                  </a:prstClr>
                </a:solidFill>
              </a:rPr>
              <a:pPr/>
              <a:t>28.03.2017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6243312A-F2D1-4A6C-922F-33B7D18732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1800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243312A-F2D1-4A6C-922F-33B7D1873247}" type="slidenum">
              <a:rPr lang="ru-RU" smtClean="0"/>
              <a:pPr/>
              <a:t>‹#›</a:t>
            </a:fld>
            <a:endParaRPr lang="ru-RU"/>
          </a:p>
        </p:txBody>
      </p:sp>
    </p:spTree>
    <p:extLst>
      <p:ext uri="{BB962C8B-B14F-4D97-AF65-F5344CB8AC3E}">
        <p14:creationId xmlns:p14="http://schemas.microsoft.com/office/powerpoint/2010/main" val="20105553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6E34A12-4C02-4256-95C3-11F7AAB5D0D7}" type="datetimeFigureOut">
              <a:rPr lang="ru-RU" smtClean="0">
                <a:solidFill>
                  <a:prstClr val="black">
                    <a:tint val="75000"/>
                  </a:prstClr>
                </a:solidFill>
              </a:rPr>
              <a:pPr/>
              <a:t>28.03.2017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6243312A-F2D1-4A6C-922F-33B7D18732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3994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6E34A12-4C02-4256-95C3-11F7AAB5D0D7}" type="datetimeFigureOut">
              <a:rPr lang="ru-RU" smtClean="0">
                <a:solidFill>
                  <a:prstClr val="black">
                    <a:tint val="75000"/>
                  </a:prstClr>
                </a:solidFill>
              </a:rPr>
              <a:pPr/>
              <a:t>28.03.2017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6243312A-F2D1-4A6C-922F-33B7D18732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200132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6E34A12-4C02-4256-95C3-11F7AAB5D0D7}" type="datetimeFigureOut">
              <a:rPr lang="ru-RU" smtClean="0">
                <a:solidFill>
                  <a:prstClr val="black">
                    <a:tint val="75000"/>
                  </a:prstClr>
                </a:solidFill>
              </a:rPr>
              <a:pPr/>
              <a:t>28.03.2017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243312A-F2D1-4A6C-922F-33B7D18732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648044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6E34A12-4C02-4256-95C3-11F7AAB5D0D7}" type="datetimeFigureOut">
              <a:rPr lang="ru-RU" smtClean="0">
                <a:solidFill>
                  <a:prstClr val="black">
                    <a:tint val="75000"/>
                  </a:prstClr>
                </a:solidFill>
              </a:rPr>
              <a:pPr/>
              <a:t>28.03.2017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243312A-F2D1-4A6C-922F-33B7D18732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498032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6E34A12-4C02-4256-95C3-11F7AAB5D0D7}" type="datetimeFigureOut">
              <a:rPr lang="ru-RU" smtClean="0">
                <a:solidFill>
                  <a:prstClr val="black">
                    <a:tint val="75000"/>
                  </a:prstClr>
                </a:solidFill>
              </a:rPr>
              <a:pPr/>
              <a:t>28.03.2017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243312A-F2D1-4A6C-922F-33B7D18732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706537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6E34A12-4C02-4256-95C3-11F7AAB5D0D7}" type="datetimeFigureOut">
              <a:rPr lang="ru-RU" smtClean="0">
                <a:solidFill>
                  <a:prstClr val="black">
                    <a:tint val="75000"/>
                  </a:prstClr>
                </a:solidFill>
              </a:rPr>
              <a:pPr/>
              <a:t>28.03.2017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243312A-F2D1-4A6C-922F-33B7D18732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10336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243312A-F2D1-4A6C-922F-33B7D1873247}" type="slidenum">
              <a:rPr lang="ru-RU" smtClean="0"/>
              <a:pPr/>
              <a:t>‹#›</a:t>
            </a:fld>
            <a:endParaRPr lang="ru-RU"/>
          </a:p>
        </p:txBody>
      </p:sp>
    </p:spTree>
    <p:extLst>
      <p:ext uri="{BB962C8B-B14F-4D97-AF65-F5344CB8AC3E}">
        <p14:creationId xmlns:p14="http://schemas.microsoft.com/office/powerpoint/2010/main" val="1133846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243312A-F2D1-4A6C-922F-33B7D1873247}" type="slidenum">
              <a:rPr lang="ru-RU" smtClean="0"/>
              <a:pPr/>
              <a:t>‹#›</a:t>
            </a:fld>
            <a:endParaRPr lang="ru-RU"/>
          </a:p>
        </p:txBody>
      </p:sp>
    </p:spTree>
    <p:extLst>
      <p:ext uri="{BB962C8B-B14F-4D97-AF65-F5344CB8AC3E}">
        <p14:creationId xmlns:p14="http://schemas.microsoft.com/office/powerpoint/2010/main" val="1221191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243312A-F2D1-4A6C-922F-33B7D1873247}" type="slidenum">
              <a:rPr lang="ru-RU" smtClean="0"/>
              <a:pPr/>
              <a:t>‹#›</a:t>
            </a:fld>
            <a:endParaRPr lang="ru-RU"/>
          </a:p>
        </p:txBody>
      </p:sp>
    </p:spTree>
    <p:extLst>
      <p:ext uri="{BB962C8B-B14F-4D97-AF65-F5344CB8AC3E}">
        <p14:creationId xmlns:p14="http://schemas.microsoft.com/office/powerpoint/2010/main" val="2199420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243312A-F2D1-4A6C-922F-33B7D1873247}" type="slidenum">
              <a:rPr lang="ru-RU" smtClean="0"/>
              <a:pPr/>
              <a:t>‹#›</a:t>
            </a:fld>
            <a:endParaRPr lang="ru-RU"/>
          </a:p>
        </p:txBody>
      </p:sp>
    </p:spTree>
    <p:extLst>
      <p:ext uri="{BB962C8B-B14F-4D97-AF65-F5344CB8AC3E}">
        <p14:creationId xmlns:p14="http://schemas.microsoft.com/office/powerpoint/2010/main" val="1205034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3312A-F2D1-4A6C-922F-33B7D1873247}" type="slidenum">
              <a:rPr lang="ru-RU" smtClean="0"/>
              <a:pPr/>
              <a:t>‹#›</a:t>
            </a:fld>
            <a:endParaRPr lang="ru-RU"/>
          </a:p>
        </p:txBody>
      </p:sp>
    </p:spTree>
    <p:extLst>
      <p:ext uri="{BB962C8B-B14F-4D97-AF65-F5344CB8AC3E}">
        <p14:creationId xmlns:p14="http://schemas.microsoft.com/office/powerpoint/2010/main" val="1543789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biLevel thresh="25000"/>
            <a:extLst>
              <a:ext uri="{BEBA8EAE-BF5A-486C-A8C5-ECC9F3942E4B}">
                <a14:imgProps xmlns:a14="http://schemas.microsoft.com/office/drawing/2010/main">
                  <a14:imgLayer r:embed="rId14">
                    <a14:imgEffect>
                      <a14:colorTemperature colorTemp="1500"/>
                    </a14:imgEffect>
                    <a14:imgEffect>
                      <a14:saturation sat="400000"/>
                    </a14:imgEffect>
                  </a14:imgLayer>
                </a14:imgProps>
              </a:ext>
            </a:extLst>
          </a:blip>
          <a:srcRect/>
          <a:stretch>
            <a:fillRect t="-30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ru-RU"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ru-RU" smtClean="0"/>
              <a:t>Click to edit Master text styles</a:t>
            </a:r>
          </a:p>
          <a:p>
            <a:pPr lvl="1"/>
            <a:r>
              <a:rPr lang="en-US" altLang="ru-RU" smtClean="0"/>
              <a:t>Second level</a:t>
            </a:r>
          </a:p>
          <a:p>
            <a:pPr lvl="2"/>
            <a:r>
              <a:rPr lang="en-US" altLang="ru-RU" smtClean="0"/>
              <a:t>Third level</a:t>
            </a:r>
          </a:p>
          <a:p>
            <a:pPr lvl="3"/>
            <a:r>
              <a:rPr lang="en-US" altLang="ru-RU" smtClean="0"/>
              <a:t>Fourth level</a:t>
            </a:r>
          </a:p>
          <a:p>
            <a:pPr lvl="4"/>
            <a:r>
              <a:rPr lang="en-US" altLang="ru-RU" smtClean="0"/>
              <a:t>Fifth level</a:t>
            </a:r>
          </a:p>
        </p:txBody>
      </p:sp>
    </p:spTree>
    <p:extLst>
      <p:ext uri="{BB962C8B-B14F-4D97-AF65-F5344CB8AC3E}">
        <p14:creationId xmlns:p14="http://schemas.microsoft.com/office/powerpoint/2010/main" val="7105011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solidFill>
                  <a:prstClr val="black">
                    <a:tint val="75000"/>
                  </a:prstClr>
                </a:solidFill>
              </a:rPr>
              <a:pPr/>
              <a:t>28.03.2017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52399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ru-R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04927-A53B-4B4B-90AA-A506FE0FDE6A}" type="datetimeFigureOut">
              <a:rPr lang="ru-RU" smtClean="0">
                <a:solidFill>
                  <a:prstClr val="black">
                    <a:tint val="75000"/>
                  </a:prstClr>
                </a:solidFill>
              </a:rPr>
              <a:pPr/>
              <a:t>28.03.2017</a:t>
            </a:fld>
            <a:endParaRPr lang="ru-R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3C465-84F4-493D-ABFA-870BF92D9605}"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031481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E34A12-4C02-4256-95C3-11F7AAB5D0D7}" type="datetimeFigureOut">
              <a:rPr lang="ru-RU" smtClean="0">
                <a:solidFill>
                  <a:prstClr val="black">
                    <a:tint val="75000"/>
                  </a:prstClr>
                </a:solidFill>
              </a:rPr>
              <a:pPr/>
              <a:t>28.03.2017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3312A-F2D1-4A6C-922F-33B7D187324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0966288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romecriteria.org/"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grls.rosminzdrav.ru/Forum/Files/227981/100.17.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5.xml"/><Relationship Id="rId1" Type="http://schemas.openxmlformats.org/officeDocument/2006/relationships/vmlDrawing" Target="../drawings/vmlDrawing1.vml"/><Relationship Id="rId6" Type="http://schemas.openxmlformats.org/officeDocument/2006/relationships/image" Target="../media/image53.png"/><Relationship Id="rId5" Type="http://schemas.openxmlformats.org/officeDocument/2006/relationships/image" Target="../media/image52.emf"/><Relationship Id="rId4" Type="http://schemas.openxmlformats.org/officeDocument/2006/relationships/oleObject" Target="../embeddings/Microsoft_Excel_97-2003_Worksheet1.xls"/></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7.png"/><Relationship Id="rId5" Type="http://schemas.microsoft.com/office/2007/relationships/hdphoto" Target="../media/hdphoto6.wdp"/><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8.png"/><Relationship Id="rId7" Type="http://schemas.microsoft.com/office/2007/relationships/hdphoto" Target="../media/hdphoto9.wdp"/><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0.png"/><Relationship Id="rId5" Type="http://schemas.microsoft.com/office/2007/relationships/hdphoto" Target="../media/hdphoto8.wdp"/><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microsoft.com/office/2007/relationships/hdphoto" Target="../media/hdphoto10.wdp"/></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8.xml"/><Relationship Id="rId5" Type="http://schemas.openxmlformats.org/officeDocument/2006/relationships/image" Target="../media/image68.jpe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6.png"/><Relationship Id="rId1" Type="http://schemas.openxmlformats.org/officeDocument/2006/relationships/slideLayout" Target="../slideLayouts/slideLayout18.xml"/><Relationship Id="rId6" Type="http://schemas.microsoft.com/office/2007/relationships/hdphoto" Target="../media/hdphoto12.wdp"/><Relationship Id="rId5" Type="http://schemas.openxmlformats.org/officeDocument/2006/relationships/image" Target="../media/image71.png"/><Relationship Id="rId4" Type="http://schemas.microsoft.com/office/2007/relationships/hdphoto" Target="../media/hdphoto11.wdp"/></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51.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microsoft.com/office/2007/relationships/hdphoto" Target="../media/hdphoto13.wdp"/><Relationship Id="rId5" Type="http://schemas.openxmlformats.org/officeDocument/2006/relationships/image" Target="../media/image74.png"/><Relationship Id="rId4" Type="http://schemas.openxmlformats.org/officeDocument/2006/relationships/hyperlink" Target="http://www.daviddarling.info/images/pancreas_diagram.jpg" TargetMode="External"/><Relationship Id="rId9" Type="http://schemas.microsoft.com/office/2007/relationships/hdphoto" Target="../media/hdphoto14.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hdphoto" Target="../media/hdphoto15.wdp"/><Relationship Id="rId7" Type="http://schemas.microsoft.com/office/2007/relationships/hdphoto" Target="../media/hdphoto17.wdp"/><Relationship Id="rId2" Type="http://schemas.openxmlformats.org/officeDocument/2006/relationships/image" Target="../media/image77.png"/><Relationship Id="rId1" Type="http://schemas.openxmlformats.org/officeDocument/2006/relationships/slideLayout" Target="../slideLayouts/slideLayout13.xml"/><Relationship Id="rId6" Type="http://schemas.openxmlformats.org/officeDocument/2006/relationships/image" Target="../media/image79.png"/><Relationship Id="rId5" Type="http://schemas.microsoft.com/office/2007/relationships/hdphoto" Target="../media/hdphoto16.wdp"/><Relationship Id="rId4" Type="http://schemas.openxmlformats.org/officeDocument/2006/relationships/image" Target="../media/image78.png"/><Relationship Id="rId9" Type="http://schemas.microsoft.com/office/2007/relationships/hdphoto" Target="../media/hdphoto18.wdp"/></Relationships>
</file>

<file path=ppt/slides/_rels/slide5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83.e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5.png"/><Relationship Id="rId5" Type="http://schemas.openxmlformats.org/officeDocument/2006/relationships/oleObject" Target="../embeddings/oleObject4.bin"/><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hyperlink" Target="http://www.aboutibs.org/&#1040;&#1089;cessed%2018.12.2014"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gi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hdphoto" Target="../media/hdphoto21.wdp"/><Relationship Id="rId17" Type="http://schemas.microsoft.com/office/2007/relationships/diagramDrawing" Target="../diagrams/drawing3.xml"/><Relationship Id="rId2" Type="http://schemas.openxmlformats.org/officeDocument/2006/relationships/notesSlide" Target="../notesSlides/notesSlide35.xml"/><Relationship Id="rId16" Type="http://schemas.openxmlformats.org/officeDocument/2006/relationships/diagramColors" Target="../diagrams/colors3.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95.png"/><Relationship Id="rId5" Type="http://schemas.openxmlformats.org/officeDocument/2006/relationships/diagramQuickStyle" Target="../diagrams/quickStyle2.xml"/><Relationship Id="rId15" Type="http://schemas.openxmlformats.org/officeDocument/2006/relationships/diagramQuickStyle" Target="../diagrams/quickStyle3.xml"/><Relationship Id="rId10" Type="http://schemas.openxmlformats.org/officeDocument/2006/relationships/image" Target="../media/image94.png"/><Relationship Id="rId4" Type="http://schemas.openxmlformats.org/officeDocument/2006/relationships/diagramLayout" Target="../diagrams/layout2.xml"/><Relationship Id="rId9" Type="http://schemas.microsoft.com/office/2007/relationships/hdphoto" Target="../media/hdphoto20.wdp"/><Relationship Id="rId1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hyperlink" Target="http://www.gastro.ru/userfiles/SRK_2016.pdf"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7848" y="2132856"/>
            <a:ext cx="7772400" cy="1470025"/>
          </a:xfrm>
        </p:spPr>
        <p:txBody>
          <a:bodyPr>
            <a:normAutofit fontScale="90000"/>
          </a:bodyPr>
          <a:lstStyle/>
          <a:p>
            <a:r>
              <a:rPr lang="ru-RU" b="1" dirty="0">
                <a:solidFill>
                  <a:srgbClr val="00763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Перекрест функциональных заболеваний ЖКТ </a:t>
            </a:r>
            <a:br>
              <a:rPr lang="ru-RU" b="1" dirty="0">
                <a:solidFill>
                  <a:srgbClr val="00763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ru-RU" i="1" dirty="0">
                <a:solidFill>
                  <a:srgbClr val="007635"/>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или как найти выход из лабиринта в реальной клинической практике</a:t>
            </a:r>
            <a:endParaRPr lang="ru-RU" dirty="0">
              <a:solidFill>
                <a:srgbClr val="007635"/>
              </a:solidFill>
            </a:endParaRPr>
          </a:p>
        </p:txBody>
      </p:sp>
      <p:sp>
        <p:nvSpPr>
          <p:cNvPr id="5" name="Slide Number Placeholder 4"/>
          <p:cNvSpPr>
            <a:spLocks noGrp="1"/>
          </p:cNvSpPr>
          <p:nvPr>
            <p:ph type="sldNum" sz="quarter" idx="12"/>
          </p:nvPr>
        </p:nvSpPr>
        <p:spPr>
          <a:xfrm>
            <a:off x="6994063" y="6492875"/>
            <a:ext cx="2133600" cy="365125"/>
          </a:xfrm>
        </p:spPr>
        <p:txBody>
          <a:bodyPr/>
          <a:lstStyle/>
          <a:p>
            <a:fld id="{B757E0DC-9FCD-4FD8-A135-8333F08425A9}" type="slidenum">
              <a:rPr lang="ru-RU" smtClean="0"/>
              <a:t>1</a:t>
            </a:fld>
            <a:endParaRPr lang="ru-RU" dirty="0"/>
          </a:p>
        </p:txBody>
      </p:sp>
      <p:sp>
        <p:nvSpPr>
          <p:cNvPr id="6" name="TextBox 5"/>
          <p:cNvSpPr txBox="1"/>
          <p:nvPr/>
        </p:nvSpPr>
        <p:spPr>
          <a:xfrm>
            <a:off x="1547664" y="5085184"/>
            <a:ext cx="7416824" cy="369332"/>
          </a:xfrm>
          <a:prstGeom prst="rect">
            <a:avLst/>
          </a:prstGeom>
          <a:noFill/>
        </p:spPr>
        <p:txBody>
          <a:bodyPr wrap="square" rtlCol="0">
            <a:spAutoFit/>
          </a:bodyPr>
          <a:lstStyle/>
          <a:p>
            <a:pPr algn="ctr"/>
            <a:r>
              <a:rPr lang="ru-RU" sz="1800" dirty="0" smtClean="0">
                <a:solidFill>
                  <a:srgbClr val="000000"/>
                </a:solidFill>
                <a:latin typeface="Calibri" panose="020F0502020204030204" pitchFamily="34" charset="0"/>
                <a:cs typeface="Calibri" panose="020F0502020204030204" pitchFamily="34" charset="0"/>
              </a:rPr>
              <a:t>Проводится при поддержке компании Эбботт</a:t>
            </a:r>
            <a:endParaRPr lang="ru-RU" sz="1800" dirty="0">
              <a:solidFill>
                <a:srgbClr val="000000"/>
              </a:solidFill>
              <a:latin typeface="Calibri" panose="020F0502020204030204" pitchFamily="34" charset="0"/>
              <a:cs typeface="Calibri" panose="020F0502020204030204" pitchFamily="34" charset="0"/>
            </a:endParaRPr>
          </a:p>
        </p:txBody>
      </p:sp>
      <p:sp>
        <p:nvSpPr>
          <p:cNvPr id="7" name="TextBox 6"/>
          <p:cNvSpPr txBox="1"/>
          <p:nvPr/>
        </p:nvSpPr>
        <p:spPr>
          <a:xfrm>
            <a:off x="1547664" y="5733256"/>
            <a:ext cx="7596336" cy="307777"/>
          </a:xfrm>
          <a:prstGeom prst="rect">
            <a:avLst/>
          </a:prstGeom>
          <a:noFill/>
        </p:spPr>
        <p:txBody>
          <a:bodyPr wrap="square" rtlCol="0">
            <a:spAutoFit/>
          </a:bodyPr>
          <a:lstStyle/>
          <a:p>
            <a:pPr algn="ctr"/>
            <a:r>
              <a:rPr lang="ru-RU" sz="1400" dirty="0" smtClean="0">
                <a:solidFill>
                  <a:schemeClr val="tx2">
                    <a:lumMod val="75000"/>
                  </a:schemeClr>
                </a:solidFill>
                <a:latin typeface="Calibri" panose="020F0502020204030204" pitchFamily="34" charset="0"/>
                <a:cs typeface="Calibri" panose="020F0502020204030204" pitchFamily="34" charset="0"/>
              </a:rPr>
              <a:t>Информация предоставлена для медицинских и фармацевтических работников</a:t>
            </a:r>
            <a:endParaRPr lang="ru-RU" sz="1400" dirty="0">
              <a:solidFill>
                <a:schemeClr val="tx2">
                  <a:lumMod val="75000"/>
                </a:schemeClr>
              </a:solidFill>
              <a:latin typeface="Calibri" panose="020F0502020204030204" pitchFamily="34" charset="0"/>
              <a:cs typeface="Calibri" panose="020F0502020204030204" pitchFamily="34" charset="0"/>
            </a:endParaRPr>
          </a:p>
        </p:txBody>
      </p:sp>
      <p:sp>
        <p:nvSpPr>
          <p:cNvPr id="3" name="Прямоугольник 2"/>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479879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35496" y="116632"/>
            <a:ext cx="9108504" cy="715963"/>
          </a:xfrm>
        </p:spPr>
        <p:txBody>
          <a:bodyPr vert="horz" lIns="0" tIns="0" rIns="91440" bIns="45720" rtlCol="0" anchor="ctr">
            <a:noAutofit/>
          </a:bodyPr>
          <a:lstStyle/>
          <a:p>
            <a:pPr algn="ctr"/>
            <a:r>
              <a:rPr lang="ru-RU" altLang="ru-RU" sz="2800" b="1" dirty="0">
                <a:solidFill>
                  <a:srgbClr val="00B050"/>
                </a:solidFill>
                <a:effectLst>
                  <a:outerShdw blurRad="38100" dist="38100" dir="2700000" algn="tl">
                    <a:srgbClr val="000000">
                      <a:alpha val="43137"/>
                    </a:srgbClr>
                  </a:outerShdw>
                </a:effectLst>
                <a:latin typeface="+mn-lt"/>
              </a:rPr>
              <a:t>Классификация Рабочей группы немецкого общества </a:t>
            </a:r>
            <a:r>
              <a:rPr lang="ru-RU" altLang="ru-RU" sz="2800" b="1" dirty="0" smtClean="0">
                <a:solidFill>
                  <a:srgbClr val="00B050"/>
                </a:solidFill>
                <a:effectLst>
                  <a:outerShdw blurRad="38100" dist="38100" dir="2700000" algn="tl">
                    <a:srgbClr val="000000">
                      <a:alpha val="43137"/>
                    </a:srgbClr>
                  </a:outerShdw>
                </a:effectLst>
                <a:latin typeface="+mn-lt"/>
              </a:rPr>
              <a:t>патологов (</a:t>
            </a:r>
            <a:r>
              <a:rPr lang="ru-RU" altLang="ru-RU" sz="2800" b="1" dirty="0">
                <a:solidFill>
                  <a:srgbClr val="00B050"/>
                </a:solidFill>
                <a:effectLst>
                  <a:outerShdw blurRad="38100" dist="38100" dir="2700000" algn="tl">
                    <a:srgbClr val="000000">
                      <a:alpha val="43137"/>
                    </a:srgbClr>
                  </a:outerShdw>
                </a:effectLst>
                <a:latin typeface="+mn-lt"/>
              </a:rPr>
              <a:t>6 типов хронического гастрита)</a:t>
            </a:r>
            <a:endParaRPr lang="en-US" altLang="ru-RU" sz="2800" b="1" dirty="0">
              <a:solidFill>
                <a:srgbClr val="00B050"/>
              </a:solidFill>
              <a:effectLst>
                <a:outerShdw blurRad="38100" dist="38100" dir="2700000" algn="tl">
                  <a:srgbClr val="000000">
                    <a:alpha val="43137"/>
                  </a:srgbClr>
                </a:outerShdw>
              </a:effectLst>
              <a:latin typeface="+mn-lt"/>
            </a:endParaRPr>
          </a:p>
        </p:txBody>
      </p:sp>
      <p:sp>
        <p:nvSpPr>
          <p:cNvPr id="5" name="TextBox 8"/>
          <p:cNvSpPr txBox="1">
            <a:spLocks noChangeArrowheads="1"/>
          </p:cNvSpPr>
          <p:nvPr/>
        </p:nvSpPr>
        <p:spPr bwMode="auto">
          <a:xfrm>
            <a:off x="0" y="6599073"/>
            <a:ext cx="72008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spcAft>
                <a:spcPct val="0"/>
              </a:spcAft>
              <a:buNone/>
              <a:defRPr sz="900">
                <a:latin typeface="Arial" panose="020B0604020202020204" pitchFamily="34" charset="0"/>
                <a:cs typeface="Arial" panose="020B0604020202020204" pitchFamily="34" charset="0"/>
              </a:defRPr>
            </a:lvl1pPr>
            <a:lvl2pPr marL="742950" indent="-285750" eaLnBrk="0" hangingPunct="0">
              <a:spcAft>
                <a:spcPct val="30000"/>
              </a:spcAft>
              <a:buChar char="–"/>
              <a:defRPr sz="2000">
                <a:latin typeface="Calibri" pitchFamily="34" charset="0"/>
                <a:cs typeface="Arial" charset="0"/>
              </a:defRPr>
            </a:lvl2pPr>
            <a:lvl3pPr marL="1143000" indent="-228600" eaLnBrk="0" hangingPunct="0">
              <a:spcAft>
                <a:spcPct val="30000"/>
              </a:spcAft>
              <a:buChar char="•"/>
              <a:defRPr sz="1600">
                <a:latin typeface="Calibri" pitchFamily="34" charset="0"/>
                <a:cs typeface="Arial" charset="0"/>
              </a:defRPr>
            </a:lvl3pPr>
            <a:lvl4pPr marL="1600200" indent="-228600" eaLnBrk="0" hangingPunct="0">
              <a:spcAft>
                <a:spcPct val="30000"/>
              </a:spcAft>
              <a:buChar char="–"/>
              <a:defRPr sz="1600">
                <a:latin typeface="Calibri" pitchFamily="34" charset="0"/>
                <a:cs typeface="Arial" charset="0"/>
              </a:defRPr>
            </a:lvl4pPr>
            <a:lvl5pPr marL="2057400" indent="-228600" eaLnBrk="0" hangingPunct="0">
              <a:spcAft>
                <a:spcPct val="30000"/>
              </a:spcAft>
              <a:buChar char="•"/>
              <a:defRPr sz="1600">
                <a:latin typeface="Calibri" pitchFamily="34" charset="0"/>
                <a:cs typeface="Arial" charset="0"/>
              </a:defRPr>
            </a:lvl5pPr>
            <a:lvl6pPr marL="2514600" indent="-228600" eaLnBrk="0" fontAlgn="base" hangingPunct="0">
              <a:spcBef>
                <a:spcPct val="0"/>
              </a:spcBef>
              <a:spcAft>
                <a:spcPct val="30000"/>
              </a:spcAft>
              <a:buChar char="•"/>
              <a:defRPr sz="1600">
                <a:latin typeface="Calibri" pitchFamily="34" charset="0"/>
                <a:cs typeface="Arial" charset="0"/>
              </a:defRPr>
            </a:lvl6pPr>
            <a:lvl7pPr marL="2971800" indent="-228600" eaLnBrk="0" fontAlgn="base" hangingPunct="0">
              <a:spcBef>
                <a:spcPct val="0"/>
              </a:spcBef>
              <a:spcAft>
                <a:spcPct val="30000"/>
              </a:spcAft>
              <a:buChar char="•"/>
              <a:defRPr sz="1600">
                <a:latin typeface="Calibri" pitchFamily="34" charset="0"/>
                <a:cs typeface="Arial" charset="0"/>
              </a:defRPr>
            </a:lvl7pPr>
            <a:lvl8pPr marL="3429000" indent="-228600" eaLnBrk="0" fontAlgn="base" hangingPunct="0">
              <a:spcBef>
                <a:spcPct val="0"/>
              </a:spcBef>
              <a:spcAft>
                <a:spcPct val="30000"/>
              </a:spcAft>
              <a:buChar char="•"/>
              <a:defRPr sz="1600">
                <a:latin typeface="Calibri" pitchFamily="34" charset="0"/>
                <a:cs typeface="Arial" charset="0"/>
              </a:defRPr>
            </a:lvl8pPr>
            <a:lvl9pPr marL="3886200" indent="-228600" eaLnBrk="0" fontAlgn="base" hangingPunct="0">
              <a:spcBef>
                <a:spcPct val="0"/>
              </a:spcBef>
              <a:spcAft>
                <a:spcPct val="30000"/>
              </a:spcAft>
              <a:buChar char="•"/>
              <a:defRPr sz="1600">
                <a:latin typeface="Calibri" pitchFamily="34" charset="0"/>
                <a:cs typeface="Arial" charset="0"/>
              </a:defRPr>
            </a:lvl9pPr>
          </a:lstStyle>
          <a:p>
            <a:r>
              <a:rPr lang="en-US" altLang="ru-RU" dirty="0"/>
              <a:t>Wyatt J.I., Dixon M.F. (1988). Chronic gastritis--a </a:t>
            </a:r>
            <a:r>
              <a:rPr lang="en-US" altLang="ru-RU" dirty="0" err="1"/>
              <a:t>pathogenetic</a:t>
            </a:r>
            <a:r>
              <a:rPr lang="en-US" altLang="ru-RU" dirty="0"/>
              <a:t> approach. J </a:t>
            </a:r>
            <a:r>
              <a:rPr lang="en-US" altLang="ru-RU" dirty="0" err="1"/>
              <a:t>Pathol</a:t>
            </a:r>
            <a:r>
              <a:rPr lang="en-US" altLang="ru-RU" dirty="0"/>
              <a:t>, Vol.154: pp.113-24.</a:t>
            </a:r>
            <a:r>
              <a:rPr lang="ru-RU" altLang="ru-RU" dirty="0"/>
              <a:t> </a:t>
            </a:r>
          </a:p>
        </p:txBody>
      </p:sp>
      <p:graphicFrame>
        <p:nvGraphicFramePr>
          <p:cNvPr id="2" name="Table 1"/>
          <p:cNvGraphicFramePr>
            <a:graphicFrameLocks noGrp="1"/>
          </p:cNvGraphicFramePr>
          <p:nvPr>
            <p:extLst>
              <p:ext uri="{D42A27DB-BD31-4B8C-83A1-F6EECF244321}">
                <p14:modId xmlns:p14="http://schemas.microsoft.com/office/powerpoint/2010/main" val="495098162"/>
              </p:ext>
            </p:extLst>
          </p:nvPr>
        </p:nvGraphicFramePr>
        <p:xfrm>
          <a:off x="1259632" y="1556792"/>
          <a:ext cx="6872797" cy="4072312"/>
        </p:xfrm>
        <a:graphic>
          <a:graphicData uri="http://schemas.openxmlformats.org/drawingml/2006/table">
            <a:tbl>
              <a:tblPr firstRow="1" bandRow="1"/>
              <a:tblGrid>
                <a:gridCol w="631175">
                  <a:extLst>
                    <a:ext uri="{9D8B030D-6E8A-4147-A177-3AD203B41FA5}">
                      <a16:colId xmlns="" xmlns:a16="http://schemas.microsoft.com/office/drawing/2014/main" val="20000"/>
                    </a:ext>
                  </a:extLst>
                </a:gridCol>
                <a:gridCol w="6241622">
                  <a:extLst>
                    <a:ext uri="{9D8B030D-6E8A-4147-A177-3AD203B41FA5}">
                      <a16:colId xmlns="" xmlns:a16="http://schemas.microsoft.com/office/drawing/2014/main" val="20001"/>
                    </a:ext>
                  </a:extLst>
                </a:gridCol>
              </a:tblGrid>
              <a:tr h="551732">
                <a:tc>
                  <a:txBody>
                    <a:bodyPr/>
                    <a:lstStyle>
                      <a:lvl1pPr marL="0" algn="l" defTabSz="914400" rtl="0" eaLnBrk="1" latinLnBrk="0" hangingPunct="1">
                        <a:defRPr sz="1800" b="1" kern="1200">
                          <a:solidFill>
                            <a:schemeClr val="tx1"/>
                          </a:solidFill>
                          <a:latin typeface="Calibri"/>
                          <a:cs typeface="Arial"/>
                        </a:defRPr>
                      </a:lvl1pPr>
                      <a:lvl2pPr marL="457200" algn="l" defTabSz="914400" rtl="0" eaLnBrk="1" latinLnBrk="0" hangingPunct="1">
                        <a:defRPr sz="1800" b="1" kern="1200">
                          <a:solidFill>
                            <a:schemeClr val="tx1"/>
                          </a:solidFill>
                          <a:latin typeface="Calibri"/>
                          <a:cs typeface="Arial"/>
                        </a:defRPr>
                      </a:lvl2pPr>
                      <a:lvl3pPr marL="914400" algn="l" defTabSz="914400" rtl="0" eaLnBrk="1" latinLnBrk="0" hangingPunct="1">
                        <a:defRPr sz="1800" b="1" kern="1200">
                          <a:solidFill>
                            <a:schemeClr val="tx1"/>
                          </a:solidFill>
                          <a:latin typeface="Calibri"/>
                          <a:cs typeface="Arial"/>
                        </a:defRPr>
                      </a:lvl3pPr>
                      <a:lvl4pPr marL="1371600" algn="l" defTabSz="914400" rtl="0" eaLnBrk="1" latinLnBrk="0" hangingPunct="1">
                        <a:defRPr sz="1800" b="1" kern="1200">
                          <a:solidFill>
                            <a:schemeClr val="tx1"/>
                          </a:solidFill>
                          <a:latin typeface="Calibri"/>
                          <a:cs typeface="Arial"/>
                        </a:defRPr>
                      </a:lvl4pPr>
                      <a:lvl5pPr marL="1828800" algn="l" defTabSz="914400" rtl="0" eaLnBrk="1" latinLnBrk="0" hangingPunct="1">
                        <a:defRPr sz="1800" b="1" kern="1200">
                          <a:solidFill>
                            <a:schemeClr val="tx1"/>
                          </a:solidFill>
                          <a:latin typeface="Calibri"/>
                          <a:cs typeface="Arial"/>
                        </a:defRPr>
                      </a:lvl5pPr>
                      <a:lvl6pPr marL="2286000" algn="l" defTabSz="914400" rtl="0" eaLnBrk="1" latinLnBrk="0" hangingPunct="1">
                        <a:defRPr sz="1800" b="1" kern="1200">
                          <a:solidFill>
                            <a:schemeClr val="tx1"/>
                          </a:solidFill>
                          <a:latin typeface="Calibri"/>
                          <a:cs typeface="Arial"/>
                        </a:defRPr>
                      </a:lvl6pPr>
                      <a:lvl7pPr marL="2743200" algn="l" defTabSz="914400" rtl="0" eaLnBrk="1" latinLnBrk="0" hangingPunct="1">
                        <a:defRPr sz="1800" b="1" kern="1200">
                          <a:solidFill>
                            <a:schemeClr val="tx1"/>
                          </a:solidFill>
                          <a:latin typeface="Calibri"/>
                          <a:cs typeface="Arial"/>
                        </a:defRPr>
                      </a:lvl7pPr>
                      <a:lvl8pPr marL="3200400" algn="l" defTabSz="914400" rtl="0" eaLnBrk="1" latinLnBrk="0" hangingPunct="1">
                        <a:defRPr sz="1800" b="1" kern="1200">
                          <a:solidFill>
                            <a:schemeClr val="tx1"/>
                          </a:solidFill>
                          <a:latin typeface="Calibri"/>
                          <a:cs typeface="Arial"/>
                        </a:defRPr>
                      </a:lvl8pPr>
                      <a:lvl9pPr marL="3657600" algn="l" defTabSz="914400" rtl="0" eaLnBrk="1" latinLnBrk="0" hangingPunct="1">
                        <a:defRPr sz="1800" b="1" kern="1200">
                          <a:solidFill>
                            <a:schemeClr val="tx1"/>
                          </a:solidFill>
                          <a:latin typeface="Calibri"/>
                          <a:cs typeface="Arial"/>
                        </a:defRPr>
                      </a:lvl9pPr>
                    </a:lstStyle>
                    <a:p>
                      <a:r>
                        <a:rPr lang="ru-RU" sz="1800" b="1" dirty="0" smtClean="0">
                          <a:solidFill>
                            <a:srgbClr val="000000"/>
                          </a:solidFill>
                        </a:rPr>
                        <a:t>1</a:t>
                      </a:r>
                      <a:endParaRPr lang="ru-RU" sz="1800" b="1" dirty="0">
                        <a:solidFill>
                          <a:srgbClr val="000000"/>
                        </a:solidFill>
                      </a:endParaRPr>
                    </a:p>
                  </a:txBody>
                  <a:tcPr marL="91439" marR="91439" marT="45731" marB="45731">
                    <a:lnL>
                      <a:noFill/>
                    </a:lnL>
                    <a:lnR>
                      <a:noFill/>
                    </a:lnR>
                    <a:lnT w="12700" cmpd="sng">
                      <a:solidFill>
                        <a:srgbClr val="2A8DBA"/>
                      </a:solidFill>
                    </a:lnT>
                    <a:lnB w="12700" cmpd="sng">
                      <a:solidFill>
                        <a:srgbClr val="2A8DBA"/>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alibri"/>
                          <a:cs typeface="Arial"/>
                        </a:defRPr>
                      </a:lvl1pPr>
                      <a:lvl2pPr marL="457200" algn="l" defTabSz="914400" rtl="0" eaLnBrk="1" latinLnBrk="0" hangingPunct="1">
                        <a:defRPr sz="1800" b="1" kern="1200">
                          <a:solidFill>
                            <a:schemeClr val="tx1"/>
                          </a:solidFill>
                          <a:latin typeface="Calibri"/>
                          <a:cs typeface="Arial"/>
                        </a:defRPr>
                      </a:lvl2pPr>
                      <a:lvl3pPr marL="914400" algn="l" defTabSz="914400" rtl="0" eaLnBrk="1" latinLnBrk="0" hangingPunct="1">
                        <a:defRPr sz="1800" b="1" kern="1200">
                          <a:solidFill>
                            <a:schemeClr val="tx1"/>
                          </a:solidFill>
                          <a:latin typeface="Calibri"/>
                          <a:cs typeface="Arial"/>
                        </a:defRPr>
                      </a:lvl3pPr>
                      <a:lvl4pPr marL="1371600" algn="l" defTabSz="914400" rtl="0" eaLnBrk="1" latinLnBrk="0" hangingPunct="1">
                        <a:defRPr sz="1800" b="1" kern="1200">
                          <a:solidFill>
                            <a:schemeClr val="tx1"/>
                          </a:solidFill>
                          <a:latin typeface="Calibri"/>
                          <a:cs typeface="Arial"/>
                        </a:defRPr>
                      </a:lvl4pPr>
                      <a:lvl5pPr marL="1828800" algn="l" defTabSz="914400" rtl="0" eaLnBrk="1" latinLnBrk="0" hangingPunct="1">
                        <a:defRPr sz="1800" b="1" kern="1200">
                          <a:solidFill>
                            <a:schemeClr val="tx1"/>
                          </a:solidFill>
                          <a:latin typeface="Calibri"/>
                          <a:cs typeface="Arial"/>
                        </a:defRPr>
                      </a:lvl5pPr>
                      <a:lvl6pPr marL="2286000" algn="l" defTabSz="914400" rtl="0" eaLnBrk="1" latinLnBrk="0" hangingPunct="1">
                        <a:defRPr sz="1800" b="1" kern="1200">
                          <a:solidFill>
                            <a:schemeClr val="tx1"/>
                          </a:solidFill>
                          <a:latin typeface="Calibri"/>
                          <a:cs typeface="Arial"/>
                        </a:defRPr>
                      </a:lvl6pPr>
                      <a:lvl7pPr marL="2743200" algn="l" defTabSz="914400" rtl="0" eaLnBrk="1" latinLnBrk="0" hangingPunct="1">
                        <a:defRPr sz="1800" b="1" kern="1200">
                          <a:solidFill>
                            <a:schemeClr val="tx1"/>
                          </a:solidFill>
                          <a:latin typeface="Calibri"/>
                          <a:cs typeface="Arial"/>
                        </a:defRPr>
                      </a:lvl7pPr>
                      <a:lvl8pPr marL="3200400" algn="l" defTabSz="914400" rtl="0" eaLnBrk="1" latinLnBrk="0" hangingPunct="1">
                        <a:defRPr sz="1800" b="1" kern="1200">
                          <a:solidFill>
                            <a:schemeClr val="tx1"/>
                          </a:solidFill>
                          <a:latin typeface="Calibri"/>
                          <a:cs typeface="Arial"/>
                        </a:defRPr>
                      </a:lvl8pPr>
                      <a:lvl9pPr marL="3657600" algn="l" defTabSz="914400" rtl="0" eaLnBrk="1" latinLnBrk="0" hangingPunct="1">
                        <a:defRPr sz="1800" b="1" kern="1200">
                          <a:solidFill>
                            <a:schemeClr val="tx1"/>
                          </a:solidFill>
                          <a:latin typeface="Calibri"/>
                          <a:cs typeface="Arial"/>
                        </a:defRPr>
                      </a:lvl9pPr>
                    </a:lstStyle>
                    <a:p>
                      <a:r>
                        <a:rPr lang="ru-RU" sz="1800" b="1" dirty="0" smtClean="0">
                          <a:solidFill>
                            <a:srgbClr val="000000"/>
                          </a:solidFill>
                        </a:rPr>
                        <a:t>Аутоиммунный (тип А)</a:t>
                      </a:r>
                      <a:endParaRPr lang="ru-RU" sz="1800" b="1" dirty="0">
                        <a:solidFill>
                          <a:srgbClr val="000000"/>
                        </a:solidFill>
                      </a:endParaRPr>
                    </a:p>
                  </a:txBody>
                  <a:tcPr marL="91439" marR="91439" marT="45731" marB="45731">
                    <a:lnL>
                      <a:noFill/>
                    </a:lnL>
                    <a:lnR>
                      <a:noFill/>
                    </a:lnR>
                    <a:lnT w="12700" cmpd="sng">
                      <a:solidFill>
                        <a:srgbClr val="2A8DBA"/>
                      </a:solidFill>
                    </a:lnT>
                    <a:lnB w="12700" cmpd="sng">
                      <a:solidFill>
                        <a:srgbClr val="2A8DBA"/>
                      </a:solid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720080">
                <a:tc>
                  <a:txBody>
                    <a:bodyPr/>
                    <a:lstStyle>
                      <a:lvl1pPr marL="0" algn="l" defTabSz="914400" rtl="0" eaLnBrk="1" latinLnBrk="0" hangingPunct="1">
                        <a:defRPr sz="1800" kern="1200">
                          <a:solidFill>
                            <a:schemeClr val="tx1"/>
                          </a:solidFill>
                          <a:latin typeface="Calibri"/>
                          <a:cs typeface="Arial"/>
                        </a:defRPr>
                      </a:lvl1pPr>
                      <a:lvl2pPr marL="457200" algn="l" defTabSz="914400" rtl="0" eaLnBrk="1" latinLnBrk="0" hangingPunct="1">
                        <a:defRPr sz="1800" kern="1200">
                          <a:solidFill>
                            <a:schemeClr val="tx1"/>
                          </a:solidFill>
                          <a:latin typeface="Calibri"/>
                          <a:cs typeface="Arial"/>
                        </a:defRPr>
                      </a:lvl2pPr>
                      <a:lvl3pPr marL="914400" algn="l" defTabSz="914400" rtl="0" eaLnBrk="1" latinLnBrk="0" hangingPunct="1">
                        <a:defRPr sz="1800" kern="1200">
                          <a:solidFill>
                            <a:schemeClr val="tx1"/>
                          </a:solidFill>
                          <a:latin typeface="Calibri"/>
                          <a:cs typeface="Arial"/>
                        </a:defRPr>
                      </a:lvl3pPr>
                      <a:lvl4pPr marL="1371600" algn="l" defTabSz="914400" rtl="0" eaLnBrk="1" latinLnBrk="0" hangingPunct="1">
                        <a:defRPr sz="1800" kern="1200">
                          <a:solidFill>
                            <a:schemeClr val="tx1"/>
                          </a:solidFill>
                          <a:latin typeface="Calibri"/>
                          <a:cs typeface="Arial"/>
                        </a:defRPr>
                      </a:lvl4pPr>
                      <a:lvl5pPr marL="1828800" algn="l" defTabSz="914400" rtl="0" eaLnBrk="1" latinLnBrk="0" hangingPunct="1">
                        <a:defRPr sz="1800" kern="1200">
                          <a:solidFill>
                            <a:schemeClr val="tx1"/>
                          </a:solidFill>
                          <a:latin typeface="Calibri"/>
                          <a:cs typeface="Arial"/>
                        </a:defRPr>
                      </a:lvl5pPr>
                      <a:lvl6pPr marL="2286000" algn="l" defTabSz="914400" rtl="0" eaLnBrk="1" latinLnBrk="0" hangingPunct="1">
                        <a:defRPr sz="1800" kern="1200">
                          <a:solidFill>
                            <a:schemeClr val="tx1"/>
                          </a:solidFill>
                          <a:latin typeface="Calibri"/>
                          <a:cs typeface="Arial"/>
                        </a:defRPr>
                      </a:lvl6pPr>
                      <a:lvl7pPr marL="2743200" algn="l" defTabSz="914400" rtl="0" eaLnBrk="1" latinLnBrk="0" hangingPunct="1">
                        <a:defRPr sz="1800" kern="1200">
                          <a:solidFill>
                            <a:schemeClr val="tx1"/>
                          </a:solidFill>
                          <a:latin typeface="Calibri"/>
                          <a:cs typeface="Arial"/>
                        </a:defRPr>
                      </a:lvl7pPr>
                      <a:lvl8pPr marL="3200400" algn="l" defTabSz="914400" rtl="0" eaLnBrk="1" latinLnBrk="0" hangingPunct="1">
                        <a:defRPr sz="1800" kern="1200">
                          <a:solidFill>
                            <a:schemeClr val="tx1"/>
                          </a:solidFill>
                          <a:latin typeface="Calibri"/>
                          <a:cs typeface="Arial"/>
                        </a:defRPr>
                      </a:lvl8pPr>
                      <a:lvl9pPr marL="3657600" algn="l" defTabSz="914400" rtl="0" eaLnBrk="1" latinLnBrk="0" hangingPunct="1">
                        <a:defRPr sz="1800" kern="1200">
                          <a:solidFill>
                            <a:schemeClr val="tx1"/>
                          </a:solidFill>
                          <a:latin typeface="Calibri"/>
                          <a:cs typeface="Arial"/>
                        </a:defRPr>
                      </a:lvl9pPr>
                    </a:lstStyle>
                    <a:p>
                      <a:r>
                        <a:rPr lang="ru-RU" sz="1800" b="1" dirty="0" smtClean="0">
                          <a:solidFill>
                            <a:srgbClr val="000000"/>
                          </a:solidFill>
                        </a:rPr>
                        <a:t>2</a:t>
                      </a:r>
                      <a:endParaRPr lang="ru-RU" sz="1800" b="1" dirty="0">
                        <a:solidFill>
                          <a:srgbClr val="000000"/>
                        </a:solidFill>
                      </a:endParaRPr>
                    </a:p>
                  </a:txBody>
                  <a:tcPr marL="91439" marR="91439" marT="45731" marB="45731">
                    <a:lnL>
                      <a:noFill/>
                    </a:lnL>
                    <a:lnR>
                      <a:noFill/>
                    </a:lnR>
                    <a:lnT w="12700" cmpd="sng">
                      <a:solidFill>
                        <a:srgbClr val="2A8DBA"/>
                      </a:solidFill>
                    </a:lnT>
                    <a:lnB>
                      <a:noFill/>
                    </a:lnB>
                    <a:lnTlToBr w="12700" cmpd="sng">
                      <a:noFill/>
                      <a:prstDash val="solid"/>
                    </a:lnTlToBr>
                    <a:lnBlToTr w="12700" cmpd="sng">
                      <a:noFill/>
                      <a:prstDash val="solid"/>
                    </a:lnBlToTr>
                    <a:solidFill>
                      <a:srgbClr val="2A8DBA">
                        <a:alpha val="20000"/>
                      </a:srgbClr>
                    </a:solidFill>
                  </a:tcPr>
                </a:tc>
                <a:tc>
                  <a:txBody>
                    <a:bodyPr/>
                    <a:lstStyle>
                      <a:lvl1pPr marL="0" algn="l" defTabSz="914400" rtl="0" eaLnBrk="1" latinLnBrk="0" hangingPunct="1">
                        <a:defRPr sz="1800" kern="1200">
                          <a:solidFill>
                            <a:schemeClr val="tx1"/>
                          </a:solidFill>
                          <a:latin typeface="Calibri"/>
                          <a:cs typeface="Arial"/>
                        </a:defRPr>
                      </a:lvl1pPr>
                      <a:lvl2pPr marL="457200" algn="l" defTabSz="914400" rtl="0" eaLnBrk="1" latinLnBrk="0" hangingPunct="1">
                        <a:defRPr sz="1800" kern="1200">
                          <a:solidFill>
                            <a:schemeClr val="tx1"/>
                          </a:solidFill>
                          <a:latin typeface="Calibri"/>
                          <a:cs typeface="Arial"/>
                        </a:defRPr>
                      </a:lvl2pPr>
                      <a:lvl3pPr marL="914400" algn="l" defTabSz="914400" rtl="0" eaLnBrk="1" latinLnBrk="0" hangingPunct="1">
                        <a:defRPr sz="1800" kern="1200">
                          <a:solidFill>
                            <a:schemeClr val="tx1"/>
                          </a:solidFill>
                          <a:latin typeface="Calibri"/>
                          <a:cs typeface="Arial"/>
                        </a:defRPr>
                      </a:lvl3pPr>
                      <a:lvl4pPr marL="1371600" algn="l" defTabSz="914400" rtl="0" eaLnBrk="1" latinLnBrk="0" hangingPunct="1">
                        <a:defRPr sz="1800" kern="1200">
                          <a:solidFill>
                            <a:schemeClr val="tx1"/>
                          </a:solidFill>
                          <a:latin typeface="Calibri"/>
                          <a:cs typeface="Arial"/>
                        </a:defRPr>
                      </a:lvl4pPr>
                      <a:lvl5pPr marL="1828800" algn="l" defTabSz="914400" rtl="0" eaLnBrk="1" latinLnBrk="0" hangingPunct="1">
                        <a:defRPr sz="1800" kern="1200">
                          <a:solidFill>
                            <a:schemeClr val="tx1"/>
                          </a:solidFill>
                          <a:latin typeface="Calibri"/>
                          <a:cs typeface="Arial"/>
                        </a:defRPr>
                      </a:lvl5pPr>
                      <a:lvl6pPr marL="2286000" algn="l" defTabSz="914400" rtl="0" eaLnBrk="1" latinLnBrk="0" hangingPunct="1">
                        <a:defRPr sz="1800" kern="1200">
                          <a:solidFill>
                            <a:schemeClr val="tx1"/>
                          </a:solidFill>
                          <a:latin typeface="Calibri"/>
                          <a:cs typeface="Arial"/>
                        </a:defRPr>
                      </a:lvl6pPr>
                      <a:lvl7pPr marL="2743200" algn="l" defTabSz="914400" rtl="0" eaLnBrk="1" latinLnBrk="0" hangingPunct="1">
                        <a:defRPr sz="1800" kern="1200">
                          <a:solidFill>
                            <a:schemeClr val="tx1"/>
                          </a:solidFill>
                          <a:latin typeface="Calibri"/>
                          <a:cs typeface="Arial"/>
                        </a:defRPr>
                      </a:lvl7pPr>
                      <a:lvl8pPr marL="3200400" algn="l" defTabSz="914400" rtl="0" eaLnBrk="1" latinLnBrk="0" hangingPunct="1">
                        <a:defRPr sz="1800" kern="1200">
                          <a:solidFill>
                            <a:schemeClr val="tx1"/>
                          </a:solidFill>
                          <a:latin typeface="Calibri"/>
                          <a:cs typeface="Arial"/>
                        </a:defRPr>
                      </a:lvl8pPr>
                      <a:lvl9pPr marL="3657600" algn="l" defTabSz="914400" rtl="0" eaLnBrk="1" latinLnBrk="0" hangingPunct="1">
                        <a:defRPr sz="1800" kern="1200">
                          <a:solidFill>
                            <a:schemeClr val="tx1"/>
                          </a:solidFill>
                          <a:latin typeface="Calibri"/>
                          <a:cs typeface="Arial"/>
                        </a:defRPr>
                      </a:lvl9pPr>
                    </a:lstStyle>
                    <a:p>
                      <a:r>
                        <a:rPr lang="ru-RU" sz="1800" b="1" dirty="0" err="1" smtClean="0">
                          <a:solidFill>
                            <a:srgbClr val="000000"/>
                          </a:solidFill>
                        </a:rPr>
                        <a:t>Бактериально</a:t>
                      </a:r>
                      <a:r>
                        <a:rPr lang="en-US" sz="1800" b="1" baseline="0" dirty="0" smtClean="0">
                          <a:solidFill>
                            <a:srgbClr val="000000"/>
                          </a:solidFill>
                        </a:rPr>
                        <a:t>-</a:t>
                      </a:r>
                      <a:r>
                        <a:rPr lang="ru-RU" sz="1800" b="1" baseline="0" dirty="0" smtClean="0">
                          <a:solidFill>
                            <a:srgbClr val="000000"/>
                          </a:solidFill>
                        </a:rPr>
                        <a:t>обусловленный (тип В), </a:t>
                      </a:r>
                      <a:r>
                        <a:rPr lang="ru-RU" sz="1800" b="1" baseline="0" dirty="0" err="1" smtClean="0">
                          <a:solidFill>
                            <a:srgbClr val="000000"/>
                          </a:solidFill>
                        </a:rPr>
                        <a:t>хеликобактерный</a:t>
                      </a:r>
                      <a:r>
                        <a:rPr lang="ru-RU" sz="1800" b="1" baseline="0" dirty="0" smtClean="0">
                          <a:solidFill>
                            <a:srgbClr val="000000"/>
                          </a:solidFill>
                        </a:rPr>
                        <a:t> гастрит</a:t>
                      </a:r>
                      <a:endParaRPr lang="ru-RU" sz="1800" b="1" dirty="0">
                        <a:solidFill>
                          <a:srgbClr val="000000"/>
                        </a:solidFill>
                      </a:endParaRPr>
                    </a:p>
                  </a:txBody>
                  <a:tcPr marL="91439" marR="91439" marT="45731" marB="45731">
                    <a:lnL>
                      <a:noFill/>
                    </a:lnL>
                    <a:lnR>
                      <a:noFill/>
                    </a:lnR>
                    <a:lnT w="12700" cmpd="sng">
                      <a:solidFill>
                        <a:srgbClr val="2A8DBA"/>
                      </a:solidFill>
                    </a:lnT>
                    <a:lnB>
                      <a:noFill/>
                    </a:lnB>
                    <a:lnTlToBr w="12700" cmpd="sng">
                      <a:noFill/>
                      <a:prstDash val="solid"/>
                    </a:lnTlToBr>
                    <a:lnBlToTr w="12700" cmpd="sng">
                      <a:noFill/>
                      <a:prstDash val="solid"/>
                    </a:lnBlToTr>
                    <a:solidFill>
                      <a:srgbClr val="2A8DBA">
                        <a:alpha val="20000"/>
                      </a:srgbClr>
                    </a:solidFill>
                  </a:tcPr>
                </a:tc>
                <a:extLst>
                  <a:ext uri="{0D108BD9-81ED-4DB2-BD59-A6C34878D82A}">
                    <a16:rowId xmlns="" xmlns:a16="http://schemas.microsoft.com/office/drawing/2014/main" val="10001"/>
                  </a:ext>
                </a:extLst>
              </a:tr>
              <a:tr h="576064">
                <a:tc>
                  <a:txBody>
                    <a:bodyPr/>
                    <a:lstStyle>
                      <a:lvl1pPr marL="0" algn="l" defTabSz="914400" rtl="0" eaLnBrk="1" latinLnBrk="0" hangingPunct="1">
                        <a:defRPr sz="1800" kern="1200">
                          <a:solidFill>
                            <a:schemeClr val="tx1"/>
                          </a:solidFill>
                          <a:latin typeface="Calibri"/>
                          <a:cs typeface="Arial"/>
                        </a:defRPr>
                      </a:lvl1pPr>
                      <a:lvl2pPr marL="457200" algn="l" defTabSz="914400" rtl="0" eaLnBrk="1" latinLnBrk="0" hangingPunct="1">
                        <a:defRPr sz="1800" kern="1200">
                          <a:solidFill>
                            <a:schemeClr val="tx1"/>
                          </a:solidFill>
                          <a:latin typeface="Calibri"/>
                          <a:cs typeface="Arial"/>
                        </a:defRPr>
                      </a:lvl2pPr>
                      <a:lvl3pPr marL="914400" algn="l" defTabSz="914400" rtl="0" eaLnBrk="1" latinLnBrk="0" hangingPunct="1">
                        <a:defRPr sz="1800" kern="1200">
                          <a:solidFill>
                            <a:schemeClr val="tx1"/>
                          </a:solidFill>
                          <a:latin typeface="Calibri"/>
                          <a:cs typeface="Arial"/>
                        </a:defRPr>
                      </a:lvl3pPr>
                      <a:lvl4pPr marL="1371600" algn="l" defTabSz="914400" rtl="0" eaLnBrk="1" latinLnBrk="0" hangingPunct="1">
                        <a:defRPr sz="1800" kern="1200">
                          <a:solidFill>
                            <a:schemeClr val="tx1"/>
                          </a:solidFill>
                          <a:latin typeface="Calibri"/>
                          <a:cs typeface="Arial"/>
                        </a:defRPr>
                      </a:lvl4pPr>
                      <a:lvl5pPr marL="1828800" algn="l" defTabSz="914400" rtl="0" eaLnBrk="1" latinLnBrk="0" hangingPunct="1">
                        <a:defRPr sz="1800" kern="1200">
                          <a:solidFill>
                            <a:schemeClr val="tx1"/>
                          </a:solidFill>
                          <a:latin typeface="Calibri"/>
                          <a:cs typeface="Arial"/>
                        </a:defRPr>
                      </a:lvl5pPr>
                      <a:lvl6pPr marL="2286000" algn="l" defTabSz="914400" rtl="0" eaLnBrk="1" latinLnBrk="0" hangingPunct="1">
                        <a:defRPr sz="1800" kern="1200">
                          <a:solidFill>
                            <a:schemeClr val="tx1"/>
                          </a:solidFill>
                          <a:latin typeface="Calibri"/>
                          <a:cs typeface="Arial"/>
                        </a:defRPr>
                      </a:lvl6pPr>
                      <a:lvl7pPr marL="2743200" algn="l" defTabSz="914400" rtl="0" eaLnBrk="1" latinLnBrk="0" hangingPunct="1">
                        <a:defRPr sz="1800" kern="1200">
                          <a:solidFill>
                            <a:schemeClr val="tx1"/>
                          </a:solidFill>
                          <a:latin typeface="Calibri"/>
                          <a:cs typeface="Arial"/>
                        </a:defRPr>
                      </a:lvl7pPr>
                      <a:lvl8pPr marL="3200400" algn="l" defTabSz="914400" rtl="0" eaLnBrk="1" latinLnBrk="0" hangingPunct="1">
                        <a:defRPr sz="1800" kern="1200">
                          <a:solidFill>
                            <a:schemeClr val="tx1"/>
                          </a:solidFill>
                          <a:latin typeface="Calibri"/>
                          <a:cs typeface="Arial"/>
                        </a:defRPr>
                      </a:lvl8pPr>
                      <a:lvl9pPr marL="3657600" algn="l" defTabSz="914400" rtl="0" eaLnBrk="1" latinLnBrk="0" hangingPunct="1">
                        <a:defRPr sz="1800" kern="1200">
                          <a:solidFill>
                            <a:schemeClr val="tx1"/>
                          </a:solidFill>
                          <a:latin typeface="Calibri"/>
                          <a:cs typeface="Arial"/>
                        </a:defRPr>
                      </a:lvl9pPr>
                    </a:lstStyle>
                    <a:p>
                      <a:r>
                        <a:rPr lang="ru-RU" sz="1800" b="1" dirty="0" smtClean="0">
                          <a:solidFill>
                            <a:srgbClr val="000000"/>
                          </a:solidFill>
                        </a:rPr>
                        <a:t>3</a:t>
                      </a:r>
                      <a:endParaRPr lang="ru-RU" sz="1800" b="1" dirty="0">
                        <a:solidFill>
                          <a:srgbClr val="000000"/>
                        </a:solidFill>
                      </a:endParaRPr>
                    </a:p>
                  </a:txBody>
                  <a:tcPr marL="91439" marR="91439" marT="45731" marB="45731">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cs typeface="Arial"/>
                        </a:defRPr>
                      </a:lvl1pPr>
                      <a:lvl2pPr marL="457200" algn="l" defTabSz="914400" rtl="0" eaLnBrk="1" latinLnBrk="0" hangingPunct="1">
                        <a:defRPr sz="1800" kern="1200">
                          <a:solidFill>
                            <a:schemeClr val="tx1"/>
                          </a:solidFill>
                          <a:latin typeface="Calibri"/>
                          <a:cs typeface="Arial"/>
                        </a:defRPr>
                      </a:lvl2pPr>
                      <a:lvl3pPr marL="914400" algn="l" defTabSz="914400" rtl="0" eaLnBrk="1" latinLnBrk="0" hangingPunct="1">
                        <a:defRPr sz="1800" kern="1200">
                          <a:solidFill>
                            <a:schemeClr val="tx1"/>
                          </a:solidFill>
                          <a:latin typeface="Calibri"/>
                          <a:cs typeface="Arial"/>
                        </a:defRPr>
                      </a:lvl3pPr>
                      <a:lvl4pPr marL="1371600" algn="l" defTabSz="914400" rtl="0" eaLnBrk="1" latinLnBrk="0" hangingPunct="1">
                        <a:defRPr sz="1800" kern="1200">
                          <a:solidFill>
                            <a:schemeClr val="tx1"/>
                          </a:solidFill>
                          <a:latin typeface="Calibri"/>
                          <a:cs typeface="Arial"/>
                        </a:defRPr>
                      </a:lvl4pPr>
                      <a:lvl5pPr marL="1828800" algn="l" defTabSz="914400" rtl="0" eaLnBrk="1" latinLnBrk="0" hangingPunct="1">
                        <a:defRPr sz="1800" kern="1200">
                          <a:solidFill>
                            <a:schemeClr val="tx1"/>
                          </a:solidFill>
                          <a:latin typeface="Calibri"/>
                          <a:cs typeface="Arial"/>
                        </a:defRPr>
                      </a:lvl5pPr>
                      <a:lvl6pPr marL="2286000" algn="l" defTabSz="914400" rtl="0" eaLnBrk="1" latinLnBrk="0" hangingPunct="1">
                        <a:defRPr sz="1800" kern="1200">
                          <a:solidFill>
                            <a:schemeClr val="tx1"/>
                          </a:solidFill>
                          <a:latin typeface="Calibri"/>
                          <a:cs typeface="Arial"/>
                        </a:defRPr>
                      </a:lvl6pPr>
                      <a:lvl7pPr marL="2743200" algn="l" defTabSz="914400" rtl="0" eaLnBrk="1" latinLnBrk="0" hangingPunct="1">
                        <a:defRPr sz="1800" kern="1200">
                          <a:solidFill>
                            <a:schemeClr val="tx1"/>
                          </a:solidFill>
                          <a:latin typeface="Calibri"/>
                          <a:cs typeface="Arial"/>
                        </a:defRPr>
                      </a:lvl7pPr>
                      <a:lvl8pPr marL="3200400" algn="l" defTabSz="914400" rtl="0" eaLnBrk="1" latinLnBrk="0" hangingPunct="1">
                        <a:defRPr sz="1800" kern="1200">
                          <a:solidFill>
                            <a:schemeClr val="tx1"/>
                          </a:solidFill>
                          <a:latin typeface="Calibri"/>
                          <a:cs typeface="Arial"/>
                        </a:defRPr>
                      </a:lvl8pPr>
                      <a:lvl9pPr marL="3657600" algn="l" defTabSz="914400" rtl="0" eaLnBrk="1" latinLnBrk="0" hangingPunct="1">
                        <a:defRPr sz="1800" kern="1200">
                          <a:solidFill>
                            <a:schemeClr val="tx1"/>
                          </a:solidFill>
                          <a:latin typeface="Calibri"/>
                          <a:cs typeface="Arial"/>
                        </a:defRPr>
                      </a:lvl9pPr>
                    </a:lstStyle>
                    <a:p>
                      <a:r>
                        <a:rPr lang="ru-RU" sz="1800" b="1" dirty="0" smtClean="0">
                          <a:solidFill>
                            <a:srgbClr val="000000"/>
                          </a:solidFill>
                        </a:rPr>
                        <a:t>Смешанный (тип А и В)</a:t>
                      </a:r>
                      <a:endParaRPr lang="ru-RU" sz="1800" b="1" dirty="0">
                        <a:solidFill>
                          <a:srgbClr val="000000"/>
                        </a:solidFill>
                      </a:endParaRPr>
                    </a:p>
                  </a:txBody>
                  <a:tcPr marL="91439" marR="91439" marT="45731" marB="45731">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080120">
                <a:tc>
                  <a:txBody>
                    <a:bodyPr/>
                    <a:lstStyle>
                      <a:lvl1pPr marL="0" algn="l" defTabSz="914400" rtl="0" eaLnBrk="1" latinLnBrk="0" hangingPunct="1">
                        <a:defRPr sz="1800" kern="1200">
                          <a:solidFill>
                            <a:schemeClr val="tx1"/>
                          </a:solidFill>
                          <a:latin typeface="Calibri"/>
                          <a:cs typeface="Arial"/>
                        </a:defRPr>
                      </a:lvl1pPr>
                      <a:lvl2pPr marL="457200" algn="l" defTabSz="914400" rtl="0" eaLnBrk="1" latinLnBrk="0" hangingPunct="1">
                        <a:defRPr sz="1800" kern="1200">
                          <a:solidFill>
                            <a:schemeClr val="tx1"/>
                          </a:solidFill>
                          <a:latin typeface="Calibri"/>
                          <a:cs typeface="Arial"/>
                        </a:defRPr>
                      </a:lvl2pPr>
                      <a:lvl3pPr marL="914400" algn="l" defTabSz="914400" rtl="0" eaLnBrk="1" latinLnBrk="0" hangingPunct="1">
                        <a:defRPr sz="1800" kern="1200">
                          <a:solidFill>
                            <a:schemeClr val="tx1"/>
                          </a:solidFill>
                          <a:latin typeface="Calibri"/>
                          <a:cs typeface="Arial"/>
                        </a:defRPr>
                      </a:lvl3pPr>
                      <a:lvl4pPr marL="1371600" algn="l" defTabSz="914400" rtl="0" eaLnBrk="1" latinLnBrk="0" hangingPunct="1">
                        <a:defRPr sz="1800" kern="1200">
                          <a:solidFill>
                            <a:schemeClr val="tx1"/>
                          </a:solidFill>
                          <a:latin typeface="Calibri"/>
                          <a:cs typeface="Arial"/>
                        </a:defRPr>
                      </a:lvl4pPr>
                      <a:lvl5pPr marL="1828800" algn="l" defTabSz="914400" rtl="0" eaLnBrk="1" latinLnBrk="0" hangingPunct="1">
                        <a:defRPr sz="1800" kern="1200">
                          <a:solidFill>
                            <a:schemeClr val="tx1"/>
                          </a:solidFill>
                          <a:latin typeface="Calibri"/>
                          <a:cs typeface="Arial"/>
                        </a:defRPr>
                      </a:lvl5pPr>
                      <a:lvl6pPr marL="2286000" algn="l" defTabSz="914400" rtl="0" eaLnBrk="1" latinLnBrk="0" hangingPunct="1">
                        <a:defRPr sz="1800" kern="1200">
                          <a:solidFill>
                            <a:schemeClr val="tx1"/>
                          </a:solidFill>
                          <a:latin typeface="Calibri"/>
                          <a:cs typeface="Arial"/>
                        </a:defRPr>
                      </a:lvl6pPr>
                      <a:lvl7pPr marL="2743200" algn="l" defTabSz="914400" rtl="0" eaLnBrk="1" latinLnBrk="0" hangingPunct="1">
                        <a:defRPr sz="1800" kern="1200">
                          <a:solidFill>
                            <a:schemeClr val="tx1"/>
                          </a:solidFill>
                          <a:latin typeface="Calibri"/>
                          <a:cs typeface="Arial"/>
                        </a:defRPr>
                      </a:lvl7pPr>
                      <a:lvl8pPr marL="3200400" algn="l" defTabSz="914400" rtl="0" eaLnBrk="1" latinLnBrk="0" hangingPunct="1">
                        <a:defRPr sz="1800" kern="1200">
                          <a:solidFill>
                            <a:schemeClr val="tx1"/>
                          </a:solidFill>
                          <a:latin typeface="Calibri"/>
                          <a:cs typeface="Arial"/>
                        </a:defRPr>
                      </a:lvl8pPr>
                      <a:lvl9pPr marL="3657600" algn="l" defTabSz="914400" rtl="0" eaLnBrk="1" latinLnBrk="0" hangingPunct="1">
                        <a:defRPr sz="1800" kern="1200">
                          <a:solidFill>
                            <a:schemeClr val="tx1"/>
                          </a:solidFill>
                          <a:latin typeface="Calibri"/>
                          <a:cs typeface="Arial"/>
                        </a:defRPr>
                      </a:lvl9pPr>
                    </a:lstStyle>
                    <a:p>
                      <a:r>
                        <a:rPr lang="ru-RU" sz="1800" b="1" dirty="0" smtClean="0">
                          <a:solidFill>
                            <a:srgbClr val="000000"/>
                          </a:solidFill>
                        </a:rPr>
                        <a:t>4</a:t>
                      </a:r>
                      <a:endParaRPr lang="ru-RU" sz="1800" b="1" dirty="0">
                        <a:solidFill>
                          <a:srgbClr val="000000"/>
                        </a:solidFill>
                      </a:endParaRPr>
                    </a:p>
                  </a:txBody>
                  <a:tcPr marL="91439" marR="91439" marT="45731" marB="45731">
                    <a:lnL>
                      <a:noFill/>
                    </a:lnL>
                    <a:lnR>
                      <a:noFill/>
                    </a:lnR>
                    <a:lnT>
                      <a:noFill/>
                    </a:lnT>
                    <a:lnB>
                      <a:noFill/>
                    </a:lnB>
                    <a:lnTlToBr w="12700" cmpd="sng">
                      <a:noFill/>
                      <a:prstDash val="solid"/>
                    </a:lnTlToBr>
                    <a:lnBlToTr w="12700" cmpd="sng">
                      <a:noFill/>
                      <a:prstDash val="solid"/>
                    </a:lnBlToTr>
                    <a:solidFill>
                      <a:srgbClr val="2A8DBA">
                        <a:alpha val="20000"/>
                      </a:srgbClr>
                    </a:solidFill>
                  </a:tcPr>
                </a:tc>
                <a:tc>
                  <a:txBody>
                    <a:bodyPr/>
                    <a:lstStyle>
                      <a:lvl1pPr marL="0" algn="l" defTabSz="914400" rtl="0" eaLnBrk="1" latinLnBrk="0" hangingPunct="1">
                        <a:defRPr sz="1800" kern="1200">
                          <a:solidFill>
                            <a:schemeClr val="tx1"/>
                          </a:solidFill>
                          <a:latin typeface="Calibri"/>
                          <a:cs typeface="Arial"/>
                        </a:defRPr>
                      </a:lvl1pPr>
                      <a:lvl2pPr marL="457200" algn="l" defTabSz="914400" rtl="0" eaLnBrk="1" latinLnBrk="0" hangingPunct="1">
                        <a:defRPr sz="1800" kern="1200">
                          <a:solidFill>
                            <a:schemeClr val="tx1"/>
                          </a:solidFill>
                          <a:latin typeface="Calibri"/>
                          <a:cs typeface="Arial"/>
                        </a:defRPr>
                      </a:lvl2pPr>
                      <a:lvl3pPr marL="914400" algn="l" defTabSz="914400" rtl="0" eaLnBrk="1" latinLnBrk="0" hangingPunct="1">
                        <a:defRPr sz="1800" kern="1200">
                          <a:solidFill>
                            <a:schemeClr val="tx1"/>
                          </a:solidFill>
                          <a:latin typeface="Calibri"/>
                          <a:cs typeface="Arial"/>
                        </a:defRPr>
                      </a:lvl3pPr>
                      <a:lvl4pPr marL="1371600" algn="l" defTabSz="914400" rtl="0" eaLnBrk="1" latinLnBrk="0" hangingPunct="1">
                        <a:defRPr sz="1800" kern="1200">
                          <a:solidFill>
                            <a:schemeClr val="tx1"/>
                          </a:solidFill>
                          <a:latin typeface="Calibri"/>
                          <a:cs typeface="Arial"/>
                        </a:defRPr>
                      </a:lvl4pPr>
                      <a:lvl5pPr marL="1828800" algn="l" defTabSz="914400" rtl="0" eaLnBrk="1" latinLnBrk="0" hangingPunct="1">
                        <a:defRPr sz="1800" kern="1200">
                          <a:solidFill>
                            <a:schemeClr val="tx1"/>
                          </a:solidFill>
                          <a:latin typeface="Calibri"/>
                          <a:cs typeface="Arial"/>
                        </a:defRPr>
                      </a:lvl5pPr>
                      <a:lvl6pPr marL="2286000" algn="l" defTabSz="914400" rtl="0" eaLnBrk="1" latinLnBrk="0" hangingPunct="1">
                        <a:defRPr sz="1800" kern="1200">
                          <a:solidFill>
                            <a:schemeClr val="tx1"/>
                          </a:solidFill>
                          <a:latin typeface="Calibri"/>
                          <a:cs typeface="Arial"/>
                        </a:defRPr>
                      </a:lvl6pPr>
                      <a:lvl7pPr marL="2743200" algn="l" defTabSz="914400" rtl="0" eaLnBrk="1" latinLnBrk="0" hangingPunct="1">
                        <a:defRPr sz="1800" kern="1200">
                          <a:solidFill>
                            <a:schemeClr val="tx1"/>
                          </a:solidFill>
                          <a:latin typeface="Calibri"/>
                          <a:cs typeface="Arial"/>
                        </a:defRPr>
                      </a:lvl7pPr>
                      <a:lvl8pPr marL="3200400" algn="l" defTabSz="914400" rtl="0" eaLnBrk="1" latinLnBrk="0" hangingPunct="1">
                        <a:defRPr sz="1800" kern="1200">
                          <a:solidFill>
                            <a:schemeClr val="tx1"/>
                          </a:solidFill>
                          <a:latin typeface="Calibri"/>
                          <a:cs typeface="Arial"/>
                        </a:defRPr>
                      </a:lvl8pPr>
                      <a:lvl9pPr marL="3657600" algn="l" defTabSz="914400" rtl="0" eaLnBrk="1" latinLnBrk="0" hangingPunct="1">
                        <a:defRPr sz="1800" kern="1200">
                          <a:solidFill>
                            <a:schemeClr val="tx1"/>
                          </a:solidFill>
                          <a:latin typeface="Calibri"/>
                          <a:cs typeface="Arial"/>
                        </a:defRPr>
                      </a:lvl9pPr>
                    </a:lstStyle>
                    <a:p>
                      <a:r>
                        <a:rPr lang="ru-RU" sz="1800" b="1" dirty="0" smtClean="0">
                          <a:solidFill>
                            <a:srgbClr val="000000"/>
                          </a:solidFill>
                        </a:rPr>
                        <a:t>Химико-токсический (тип С),</a:t>
                      </a:r>
                      <a:r>
                        <a:rPr lang="ru-RU" sz="1800" b="1" dirty="0" smtClean="0">
                          <a:solidFill>
                            <a:schemeClr val="bg2">
                              <a:lumMod val="50000"/>
                            </a:schemeClr>
                          </a:solidFill>
                        </a:rPr>
                        <a:t> </a:t>
                      </a:r>
                      <a:r>
                        <a:rPr lang="ru-RU" sz="1800" b="1" i="1" u="none" dirty="0" smtClean="0">
                          <a:solidFill>
                            <a:srgbClr val="0070C0"/>
                          </a:solidFill>
                        </a:rPr>
                        <a:t>вызванный рефлюксом дуоденального содержимого</a:t>
                      </a:r>
                      <a:r>
                        <a:rPr lang="ru-RU" sz="1800" b="1" u="none" dirty="0" smtClean="0">
                          <a:solidFill>
                            <a:srgbClr val="0070C0"/>
                          </a:solidFill>
                        </a:rPr>
                        <a:t> </a:t>
                      </a:r>
                      <a:r>
                        <a:rPr lang="ru-RU" sz="1800" b="1" dirty="0" smtClean="0">
                          <a:solidFill>
                            <a:srgbClr val="000000"/>
                          </a:solidFill>
                        </a:rPr>
                        <a:t>и воздействием на слизистую оболочку некоторых лекарственных средств.</a:t>
                      </a:r>
                      <a:endParaRPr lang="ru-RU" sz="1800" b="1" dirty="0">
                        <a:solidFill>
                          <a:srgbClr val="000000"/>
                        </a:solidFill>
                      </a:endParaRPr>
                    </a:p>
                  </a:txBody>
                  <a:tcPr marL="91439" marR="91439" marT="45731" marB="45731">
                    <a:lnL>
                      <a:noFill/>
                    </a:lnL>
                    <a:lnR>
                      <a:noFill/>
                    </a:lnR>
                    <a:lnT>
                      <a:noFill/>
                    </a:lnT>
                    <a:lnB>
                      <a:noFill/>
                    </a:lnB>
                    <a:lnTlToBr w="12700" cmpd="sng">
                      <a:noFill/>
                      <a:prstDash val="solid"/>
                    </a:lnTlToBr>
                    <a:lnBlToTr w="12700" cmpd="sng">
                      <a:noFill/>
                      <a:prstDash val="solid"/>
                    </a:lnBlToTr>
                    <a:solidFill>
                      <a:srgbClr val="2A8DBA">
                        <a:alpha val="20000"/>
                      </a:srgbClr>
                    </a:solidFill>
                  </a:tcPr>
                </a:tc>
                <a:extLst>
                  <a:ext uri="{0D108BD9-81ED-4DB2-BD59-A6C34878D82A}">
                    <a16:rowId xmlns="" xmlns:a16="http://schemas.microsoft.com/office/drawing/2014/main" val="10003"/>
                  </a:ext>
                </a:extLst>
              </a:tr>
              <a:tr h="504056">
                <a:tc>
                  <a:txBody>
                    <a:bodyPr/>
                    <a:lstStyle>
                      <a:lvl1pPr marL="0" algn="l" defTabSz="914400" rtl="0" eaLnBrk="1" latinLnBrk="0" hangingPunct="1">
                        <a:defRPr sz="1800" kern="1200">
                          <a:solidFill>
                            <a:schemeClr val="tx1"/>
                          </a:solidFill>
                          <a:latin typeface="Calibri"/>
                          <a:cs typeface="Arial"/>
                        </a:defRPr>
                      </a:lvl1pPr>
                      <a:lvl2pPr marL="457200" algn="l" defTabSz="914400" rtl="0" eaLnBrk="1" latinLnBrk="0" hangingPunct="1">
                        <a:defRPr sz="1800" kern="1200">
                          <a:solidFill>
                            <a:schemeClr val="tx1"/>
                          </a:solidFill>
                          <a:latin typeface="Calibri"/>
                          <a:cs typeface="Arial"/>
                        </a:defRPr>
                      </a:lvl2pPr>
                      <a:lvl3pPr marL="914400" algn="l" defTabSz="914400" rtl="0" eaLnBrk="1" latinLnBrk="0" hangingPunct="1">
                        <a:defRPr sz="1800" kern="1200">
                          <a:solidFill>
                            <a:schemeClr val="tx1"/>
                          </a:solidFill>
                          <a:latin typeface="Calibri"/>
                          <a:cs typeface="Arial"/>
                        </a:defRPr>
                      </a:lvl3pPr>
                      <a:lvl4pPr marL="1371600" algn="l" defTabSz="914400" rtl="0" eaLnBrk="1" latinLnBrk="0" hangingPunct="1">
                        <a:defRPr sz="1800" kern="1200">
                          <a:solidFill>
                            <a:schemeClr val="tx1"/>
                          </a:solidFill>
                          <a:latin typeface="Calibri"/>
                          <a:cs typeface="Arial"/>
                        </a:defRPr>
                      </a:lvl4pPr>
                      <a:lvl5pPr marL="1828800" algn="l" defTabSz="914400" rtl="0" eaLnBrk="1" latinLnBrk="0" hangingPunct="1">
                        <a:defRPr sz="1800" kern="1200">
                          <a:solidFill>
                            <a:schemeClr val="tx1"/>
                          </a:solidFill>
                          <a:latin typeface="Calibri"/>
                          <a:cs typeface="Arial"/>
                        </a:defRPr>
                      </a:lvl5pPr>
                      <a:lvl6pPr marL="2286000" algn="l" defTabSz="914400" rtl="0" eaLnBrk="1" latinLnBrk="0" hangingPunct="1">
                        <a:defRPr sz="1800" kern="1200">
                          <a:solidFill>
                            <a:schemeClr val="tx1"/>
                          </a:solidFill>
                          <a:latin typeface="Calibri"/>
                          <a:cs typeface="Arial"/>
                        </a:defRPr>
                      </a:lvl6pPr>
                      <a:lvl7pPr marL="2743200" algn="l" defTabSz="914400" rtl="0" eaLnBrk="1" latinLnBrk="0" hangingPunct="1">
                        <a:defRPr sz="1800" kern="1200">
                          <a:solidFill>
                            <a:schemeClr val="tx1"/>
                          </a:solidFill>
                          <a:latin typeface="Calibri"/>
                          <a:cs typeface="Arial"/>
                        </a:defRPr>
                      </a:lvl7pPr>
                      <a:lvl8pPr marL="3200400" algn="l" defTabSz="914400" rtl="0" eaLnBrk="1" latinLnBrk="0" hangingPunct="1">
                        <a:defRPr sz="1800" kern="1200">
                          <a:solidFill>
                            <a:schemeClr val="tx1"/>
                          </a:solidFill>
                          <a:latin typeface="Calibri"/>
                          <a:cs typeface="Arial"/>
                        </a:defRPr>
                      </a:lvl8pPr>
                      <a:lvl9pPr marL="3657600" algn="l" defTabSz="914400" rtl="0" eaLnBrk="1" latinLnBrk="0" hangingPunct="1">
                        <a:defRPr sz="1800" kern="1200">
                          <a:solidFill>
                            <a:schemeClr val="tx1"/>
                          </a:solidFill>
                          <a:latin typeface="Calibri"/>
                          <a:cs typeface="Arial"/>
                        </a:defRPr>
                      </a:lvl9pPr>
                    </a:lstStyle>
                    <a:p>
                      <a:r>
                        <a:rPr lang="ru-RU" sz="1800" b="1" dirty="0" smtClean="0">
                          <a:solidFill>
                            <a:srgbClr val="000000"/>
                          </a:solidFill>
                        </a:rPr>
                        <a:t>5</a:t>
                      </a:r>
                      <a:endParaRPr lang="ru-RU" sz="1800" b="1" dirty="0">
                        <a:solidFill>
                          <a:srgbClr val="000000"/>
                        </a:solidFill>
                      </a:endParaRPr>
                    </a:p>
                  </a:txBody>
                  <a:tcPr marL="91439" marR="91439" marT="45731" marB="45731">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cs typeface="Arial"/>
                        </a:defRPr>
                      </a:lvl1pPr>
                      <a:lvl2pPr marL="457200" algn="l" defTabSz="914400" rtl="0" eaLnBrk="1" latinLnBrk="0" hangingPunct="1">
                        <a:defRPr sz="1800" kern="1200">
                          <a:solidFill>
                            <a:schemeClr val="tx1"/>
                          </a:solidFill>
                          <a:latin typeface="Calibri"/>
                          <a:cs typeface="Arial"/>
                        </a:defRPr>
                      </a:lvl2pPr>
                      <a:lvl3pPr marL="914400" algn="l" defTabSz="914400" rtl="0" eaLnBrk="1" latinLnBrk="0" hangingPunct="1">
                        <a:defRPr sz="1800" kern="1200">
                          <a:solidFill>
                            <a:schemeClr val="tx1"/>
                          </a:solidFill>
                          <a:latin typeface="Calibri"/>
                          <a:cs typeface="Arial"/>
                        </a:defRPr>
                      </a:lvl3pPr>
                      <a:lvl4pPr marL="1371600" algn="l" defTabSz="914400" rtl="0" eaLnBrk="1" latinLnBrk="0" hangingPunct="1">
                        <a:defRPr sz="1800" kern="1200">
                          <a:solidFill>
                            <a:schemeClr val="tx1"/>
                          </a:solidFill>
                          <a:latin typeface="Calibri"/>
                          <a:cs typeface="Arial"/>
                        </a:defRPr>
                      </a:lvl4pPr>
                      <a:lvl5pPr marL="1828800" algn="l" defTabSz="914400" rtl="0" eaLnBrk="1" latinLnBrk="0" hangingPunct="1">
                        <a:defRPr sz="1800" kern="1200">
                          <a:solidFill>
                            <a:schemeClr val="tx1"/>
                          </a:solidFill>
                          <a:latin typeface="Calibri"/>
                          <a:cs typeface="Arial"/>
                        </a:defRPr>
                      </a:lvl5pPr>
                      <a:lvl6pPr marL="2286000" algn="l" defTabSz="914400" rtl="0" eaLnBrk="1" latinLnBrk="0" hangingPunct="1">
                        <a:defRPr sz="1800" kern="1200">
                          <a:solidFill>
                            <a:schemeClr val="tx1"/>
                          </a:solidFill>
                          <a:latin typeface="Calibri"/>
                          <a:cs typeface="Arial"/>
                        </a:defRPr>
                      </a:lvl6pPr>
                      <a:lvl7pPr marL="2743200" algn="l" defTabSz="914400" rtl="0" eaLnBrk="1" latinLnBrk="0" hangingPunct="1">
                        <a:defRPr sz="1800" kern="1200">
                          <a:solidFill>
                            <a:schemeClr val="tx1"/>
                          </a:solidFill>
                          <a:latin typeface="Calibri"/>
                          <a:cs typeface="Arial"/>
                        </a:defRPr>
                      </a:lvl7pPr>
                      <a:lvl8pPr marL="3200400" algn="l" defTabSz="914400" rtl="0" eaLnBrk="1" latinLnBrk="0" hangingPunct="1">
                        <a:defRPr sz="1800" kern="1200">
                          <a:solidFill>
                            <a:schemeClr val="tx1"/>
                          </a:solidFill>
                          <a:latin typeface="Calibri"/>
                          <a:cs typeface="Arial"/>
                        </a:defRPr>
                      </a:lvl8pPr>
                      <a:lvl9pPr marL="3657600" algn="l" defTabSz="914400" rtl="0" eaLnBrk="1" latinLnBrk="0" hangingPunct="1">
                        <a:defRPr sz="1800" kern="1200">
                          <a:solidFill>
                            <a:schemeClr val="tx1"/>
                          </a:solidFill>
                          <a:latin typeface="Calibri"/>
                          <a:cs typeface="Arial"/>
                        </a:defRPr>
                      </a:lvl9pPr>
                    </a:lstStyle>
                    <a:p>
                      <a:r>
                        <a:rPr lang="ru-RU" sz="1800" b="1" dirty="0" err="1" smtClean="0">
                          <a:solidFill>
                            <a:srgbClr val="000000"/>
                          </a:solidFill>
                        </a:rPr>
                        <a:t>Лимфоцитарный</a:t>
                      </a:r>
                      <a:endParaRPr lang="ru-RU" sz="1800" b="1" dirty="0">
                        <a:solidFill>
                          <a:srgbClr val="000000"/>
                        </a:solidFill>
                      </a:endParaRPr>
                    </a:p>
                  </a:txBody>
                  <a:tcPr marL="91439" marR="91439" marT="45731" marB="45731">
                    <a:lnL>
                      <a:noFill/>
                    </a:lnL>
                    <a:lnR>
                      <a:noFill/>
                    </a:lnR>
                    <a:lnT>
                      <a:noFill/>
                    </a:lnT>
                    <a:lnB>
                      <a:no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640260">
                <a:tc>
                  <a:txBody>
                    <a:bodyPr/>
                    <a:lstStyle>
                      <a:lvl1pPr marL="0" algn="l" defTabSz="914400" rtl="0" eaLnBrk="1" latinLnBrk="0" hangingPunct="1">
                        <a:defRPr sz="1800" kern="1200">
                          <a:solidFill>
                            <a:schemeClr val="tx1"/>
                          </a:solidFill>
                          <a:latin typeface="Calibri"/>
                          <a:cs typeface="Arial"/>
                        </a:defRPr>
                      </a:lvl1pPr>
                      <a:lvl2pPr marL="457200" algn="l" defTabSz="914400" rtl="0" eaLnBrk="1" latinLnBrk="0" hangingPunct="1">
                        <a:defRPr sz="1800" kern="1200">
                          <a:solidFill>
                            <a:schemeClr val="tx1"/>
                          </a:solidFill>
                          <a:latin typeface="Calibri"/>
                          <a:cs typeface="Arial"/>
                        </a:defRPr>
                      </a:lvl2pPr>
                      <a:lvl3pPr marL="914400" algn="l" defTabSz="914400" rtl="0" eaLnBrk="1" latinLnBrk="0" hangingPunct="1">
                        <a:defRPr sz="1800" kern="1200">
                          <a:solidFill>
                            <a:schemeClr val="tx1"/>
                          </a:solidFill>
                          <a:latin typeface="Calibri"/>
                          <a:cs typeface="Arial"/>
                        </a:defRPr>
                      </a:lvl3pPr>
                      <a:lvl4pPr marL="1371600" algn="l" defTabSz="914400" rtl="0" eaLnBrk="1" latinLnBrk="0" hangingPunct="1">
                        <a:defRPr sz="1800" kern="1200">
                          <a:solidFill>
                            <a:schemeClr val="tx1"/>
                          </a:solidFill>
                          <a:latin typeface="Calibri"/>
                          <a:cs typeface="Arial"/>
                        </a:defRPr>
                      </a:lvl4pPr>
                      <a:lvl5pPr marL="1828800" algn="l" defTabSz="914400" rtl="0" eaLnBrk="1" latinLnBrk="0" hangingPunct="1">
                        <a:defRPr sz="1800" kern="1200">
                          <a:solidFill>
                            <a:schemeClr val="tx1"/>
                          </a:solidFill>
                          <a:latin typeface="Calibri"/>
                          <a:cs typeface="Arial"/>
                        </a:defRPr>
                      </a:lvl5pPr>
                      <a:lvl6pPr marL="2286000" algn="l" defTabSz="914400" rtl="0" eaLnBrk="1" latinLnBrk="0" hangingPunct="1">
                        <a:defRPr sz="1800" kern="1200">
                          <a:solidFill>
                            <a:schemeClr val="tx1"/>
                          </a:solidFill>
                          <a:latin typeface="Calibri"/>
                          <a:cs typeface="Arial"/>
                        </a:defRPr>
                      </a:lvl6pPr>
                      <a:lvl7pPr marL="2743200" algn="l" defTabSz="914400" rtl="0" eaLnBrk="1" latinLnBrk="0" hangingPunct="1">
                        <a:defRPr sz="1800" kern="1200">
                          <a:solidFill>
                            <a:schemeClr val="tx1"/>
                          </a:solidFill>
                          <a:latin typeface="Calibri"/>
                          <a:cs typeface="Arial"/>
                        </a:defRPr>
                      </a:lvl7pPr>
                      <a:lvl8pPr marL="3200400" algn="l" defTabSz="914400" rtl="0" eaLnBrk="1" latinLnBrk="0" hangingPunct="1">
                        <a:defRPr sz="1800" kern="1200">
                          <a:solidFill>
                            <a:schemeClr val="tx1"/>
                          </a:solidFill>
                          <a:latin typeface="Calibri"/>
                          <a:cs typeface="Arial"/>
                        </a:defRPr>
                      </a:lvl8pPr>
                      <a:lvl9pPr marL="3657600" algn="l" defTabSz="914400" rtl="0" eaLnBrk="1" latinLnBrk="0" hangingPunct="1">
                        <a:defRPr sz="1800" kern="1200">
                          <a:solidFill>
                            <a:schemeClr val="tx1"/>
                          </a:solidFill>
                          <a:latin typeface="Calibri"/>
                          <a:cs typeface="Arial"/>
                        </a:defRPr>
                      </a:lvl9pPr>
                    </a:lstStyle>
                    <a:p>
                      <a:r>
                        <a:rPr lang="ru-RU" sz="1800" b="1" dirty="0" smtClean="0">
                          <a:solidFill>
                            <a:srgbClr val="000000"/>
                          </a:solidFill>
                        </a:rPr>
                        <a:t>6</a:t>
                      </a:r>
                      <a:endParaRPr lang="ru-RU" sz="1800" b="1" dirty="0">
                        <a:solidFill>
                          <a:srgbClr val="000000"/>
                        </a:solidFill>
                      </a:endParaRPr>
                    </a:p>
                  </a:txBody>
                  <a:tcPr marL="91439" marR="91439" marT="45731" marB="45731">
                    <a:lnL>
                      <a:noFill/>
                    </a:lnL>
                    <a:lnR>
                      <a:noFill/>
                    </a:lnR>
                    <a:lnT>
                      <a:noFill/>
                    </a:lnT>
                    <a:lnB w="12700" cmpd="sng">
                      <a:solidFill>
                        <a:srgbClr val="2A8DBA"/>
                      </a:solidFill>
                    </a:lnB>
                    <a:lnTlToBr w="12700" cmpd="sng">
                      <a:noFill/>
                      <a:prstDash val="solid"/>
                    </a:lnTlToBr>
                    <a:lnBlToTr w="12700" cmpd="sng">
                      <a:noFill/>
                      <a:prstDash val="solid"/>
                    </a:lnBlToTr>
                    <a:solidFill>
                      <a:srgbClr val="2A8DBA">
                        <a:alpha val="20000"/>
                      </a:srgbClr>
                    </a:solidFill>
                  </a:tcPr>
                </a:tc>
                <a:tc>
                  <a:txBody>
                    <a:bodyPr/>
                    <a:lstStyle>
                      <a:lvl1pPr marL="0" algn="l" defTabSz="914400" rtl="0" eaLnBrk="1" latinLnBrk="0" hangingPunct="1">
                        <a:defRPr sz="1800" kern="1200">
                          <a:solidFill>
                            <a:schemeClr val="tx1"/>
                          </a:solidFill>
                          <a:latin typeface="Calibri"/>
                          <a:cs typeface="Arial"/>
                        </a:defRPr>
                      </a:lvl1pPr>
                      <a:lvl2pPr marL="457200" algn="l" defTabSz="914400" rtl="0" eaLnBrk="1" latinLnBrk="0" hangingPunct="1">
                        <a:defRPr sz="1800" kern="1200">
                          <a:solidFill>
                            <a:schemeClr val="tx1"/>
                          </a:solidFill>
                          <a:latin typeface="Calibri"/>
                          <a:cs typeface="Arial"/>
                        </a:defRPr>
                      </a:lvl2pPr>
                      <a:lvl3pPr marL="914400" algn="l" defTabSz="914400" rtl="0" eaLnBrk="1" latinLnBrk="0" hangingPunct="1">
                        <a:defRPr sz="1800" kern="1200">
                          <a:solidFill>
                            <a:schemeClr val="tx1"/>
                          </a:solidFill>
                          <a:latin typeface="Calibri"/>
                          <a:cs typeface="Arial"/>
                        </a:defRPr>
                      </a:lvl3pPr>
                      <a:lvl4pPr marL="1371600" algn="l" defTabSz="914400" rtl="0" eaLnBrk="1" latinLnBrk="0" hangingPunct="1">
                        <a:defRPr sz="1800" kern="1200">
                          <a:solidFill>
                            <a:schemeClr val="tx1"/>
                          </a:solidFill>
                          <a:latin typeface="Calibri"/>
                          <a:cs typeface="Arial"/>
                        </a:defRPr>
                      </a:lvl4pPr>
                      <a:lvl5pPr marL="1828800" algn="l" defTabSz="914400" rtl="0" eaLnBrk="1" latinLnBrk="0" hangingPunct="1">
                        <a:defRPr sz="1800" kern="1200">
                          <a:solidFill>
                            <a:schemeClr val="tx1"/>
                          </a:solidFill>
                          <a:latin typeface="Calibri"/>
                          <a:cs typeface="Arial"/>
                        </a:defRPr>
                      </a:lvl5pPr>
                      <a:lvl6pPr marL="2286000" algn="l" defTabSz="914400" rtl="0" eaLnBrk="1" latinLnBrk="0" hangingPunct="1">
                        <a:defRPr sz="1800" kern="1200">
                          <a:solidFill>
                            <a:schemeClr val="tx1"/>
                          </a:solidFill>
                          <a:latin typeface="Calibri"/>
                          <a:cs typeface="Arial"/>
                        </a:defRPr>
                      </a:lvl6pPr>
                      <a:lvl7pPr marL="2743200" algn="l" defTabSz="914400" rtl="0" eaLnBrk="1" latinLnBrk="0" hangingPunct="1">
                        <a:defRPr sz="1800" kern="1200">
                          <a:solidFill>
                            <a:schemeClr val="tx1"/>
                          </a:solidFill>
                          <a:latin typeface="Calibri"/>
                          <a:cs typeface="Arial"/>
                        </a:defRPr>
                      </a:lvl7pPr>
                      <a:lvl8pPr marL="3200400" algn="l" defTabSz="914400" rtl="0" eaLnBrk="1" latinLnBrk="0" hangingPunct="1">
                        <a:defRPr sz="1800" kern="1200">
                          <a:solidFill>
                            <a:schemeClr val="tx1"/>
                          </a:solidFill>
                          <a:latin typeface="Calibri"/>
                          <a:cs typeface="Arial"/>
                        </a:defRPr>
                      </a:lvl8pPr>
                      <a:lvl9pPr marL="3657600" algn="l" defTabSz="914400" rtl="0" eaLnBrk="1" latinLnBrk="0" hangingPunct="1">
                        <a:defRPr sz="1800" kern="1200">
                          <a:solidFill>
                            <a:schemeClr val="tx1"/>
                          </a:solidFill>
                          <a:latin typeface="Calibri"/>
                          <a:cs typeface="Arial"/>
                        </a:defRPr>
                      </a:lvl9pPr>
                    </a:lstStyle>
                    <a:p>
                      <a:r>
                        <a:rPr lang="ru-RU" sz="1800" b="1" dirty="0" smtClean="0">
                          <a:solidFill>
                            <a:srgbClr val="000000"/>
                          </a:solidFill>
                        </a:rPr>
                        <a:t>Особые формы (гранулематозный, </a:t>
                      </a:r>
                    </a:p>
                    <a:p>
                      <a:r>
                        <a:rPr lang="ru-RU" sz="1800" b="1" dirty="0" smtClean="0">
                          <a:solidFill>
                            <a:srgbClr val="000000"/>
                          </a:solidFill>
                        </a:rPr>
                        <a:t>эозинофильный и гастрит при болезни Крона)</a:t>
                      </a:r>
                      <a:endParaRPr lang="ru-RU" sz="1800" b="1" dirty="0">
                        <a:solidFill>
                          <a:srgbClr val="000000"/>
                        </a:solidFill>
                      </a:endParaRPr>
                    </a:p>
                  </a:txBody>
                  <a:tcPr marL="91439" marR="91439" marT="45731" marB="45731">
                    <a:lnL>
                      <a:noFill/>
                    </a:lnL>
                    <a:lnR>
                      <a:noFill/>
                    </a:lnR>
                    <a:lnT>
                      <a:noFill/>
                    </a:lnT>
                    <a:lnB w="12700" cmpd="sng">
                      <a:solidFill>
                        <a:srgbClr val="2A8DBA"/>
                      </a:solidFill>
                    </a:lnB>
                    <a:lnTlToBr w="12700" cmpd="sng">
                      <a:noFill/>
                      <a:prstDash val="solid"/>
                    </a:lnTlToBr>
                    <a:lnBlToTr w="12700" cmpd="sng">
                      <a:noFill/>
                      <a:prstDash val="solid"/>
                    </a:lnBlToTr>
                    <a:solidFill>
                      <a:srgbClr val="2A8DBA">
                        <a:alpha val="20000"/>
                      </a:srgbClr>
                    </a:solidFill>
                  </a:tcPr>
                </a:tc>
                <a:extLst>
                  <a:ext uri="{0D108BD9-81ED-4DB2-BD59-A6C34878D82A}">
                    <a16:rowId xmlns="" xmlns:a16="http://schemas.microsoft.com/office/drawing/2014/main" val="10005"/>
                  </a:ext>
                </a:extLst>
              </a:tr>
            </a:tbl>
          </a:graphicData>
        </a:graphic>
      </p:graphicFrame>
      <p:pic>
        <p:nvPicPr>
          <p:cNvPr id="8" name="Picture 2" descr="Deutsche Gesellschaft für Pathologie e.V."/>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236296" y="3899493"/>
            <a:ext cx="17272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омер слайда 2"/>
          <p:cNvSpPr>
            <a:spLocks noGrp="1"/>
          </p:cNvSpPr>
          <p:nvPr>
            <p:ph type="sldNum" sz="quarter" idx="12"/>
          </p:nvPr>
        </p:nvSpPr>
        <p:spPr>
          <a:xfrm>
            <a:off x="7000715" y="6492875"/>
            <a:ext cx="2133600" cy="365125"/>
          </a:xfrm>
        </p:spPr>
        <p:txBody>
          <a:bodyPr/>
          <a:lstStyle/>
          <a:p>
            <a:fld id="{6243312A-F2D1-4A6C-922F-33B7D1873247}" type="slidenum">
              <a:rPr lang="ru-RU" smtClean="0"/>
              <a:pPr/>
              <a:t>10</a:t>
            </a:fld>
            <a:endParaRPr lang="ru-RU" dirty="0"/>
          </a:p>
        </p:txBody>
      </p:sp>
      <p:sp>
        <p:nvSpPr>
          <p:cNvPr id="7" name="Прямоугольник 6"/>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67551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p:cNvSpPr txBox="1">
            <a:spLocks noChangeArrowheads="1"/>
          </p:cNvSpPr>
          <p:nvPr/>
        </p:nvSpPr>
        <p:spPr bwMode="auto">
          <a:xfrm>
            <a:off x="619683" y="0"/>
            <a:ext cx="82945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buFont typeface="Arial" charset="0"/>
              <a:defRPr sz="1600" b="1">
                <a:solidFill>
                  <a:schemeClr val="tx1"/>
                </a:solidFill>
                <a:latin typeface="Franklin Gothic Book" pitchFamily="34" charset="0"/>
              </a:defRPr>
            </a:lvl1pPr>
            <a:lvl2pPr marL="742950" indent="-285750" eaLnBrk="0" hangingPunct="0">
              <a:spcBef>
                <a:spcPts val="300"/>
              </a:spcBef>
              <a:buClr>
                <a:schemeClr val="accent2"/>
              </a:buClr>
              <a:buFont typeface="Wingdings" pitchFamily="2" charset="2"/>
              <a:buChar char="§"/>
              <a:defRPr sz="1600">
                <a:solidFill>
                  <a:schemeClr val="tx1"/>
                </a:solidFill>
                <a:latin typeface="Franklin Gothic Book" pitchFamily="34" charset="0"/>
              </a:defRPr>
            </a:lvl2pPr>
            <a:lvl3pPr marL="11430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3pPr>
            <a:lvl4pPr marL="16002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4pPr>
            <a:lvl5pPr marL="20574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9pPr>
          </a:lstStyle>
          <a:p>
            <a:pPr algn="ctr" eaLnBrk="1" hangingPunct="1">
              <a:lnSpc>
                <a:spcPct val="150000"/>
              </a:lnSpc>
              <a:spcBef>
                <a:spcPct val="0"/>
              </a:spcBef>
              <a:buFontTx/>
              <a:buNone/>
            </a:pPr>
            <a:r>
              <a:rPr lang="ru-RU" altLang="ru-RU" sz="2000" dirty="0">
                <a:solidFill>
                  <a:srgbClr val="00B050"/>
                </a:solidFill>
                <a:effectLst>
                  <a:outerShdw blurRad="38100" dist="38100" dir="2700000" algn="tl">
                    <a:srgbClr val="000000">
                      <a:alpha val="43137"/>
                    </a:srgbClr>
                  </a:outerShdw>
                </a:effectLst>
                <a:latin typeface="+mn-lt"/>
              </a:rPr>
              <a:t>ХРОНИЧЕСКИЙ ГАСТРИТ </a:t>
            </a:r>
            <a:r>
              <a:rPr lang="ru-RU" altLang="ru-RU" sz="2000" dirty="0">
                <a:solidFill>
                  <a:schemeClr val="tx2">
                    <a:lumMod val="50000"/>
                  </a:schemeClr>
                </a:solidFill>
                <a:latin typeface="+mn-lt"/>
              </a:rPr>
              <a:t>– диагноз морфологический и окончательный диагноз является правомочным только при гистологической верификации. </a:t>
            </a:r>
            <a:endParaRPr lang="ru-RU" altLang="ru-RU" sz="2000" b="0" dirty="0">
              <a:solidFill>
                <a:schemeClr val="tx2">
                  <a:lumMod val="50000"/>
                </a:schemeClr>
              </a:solidFill>
              <a:latin typeface="+mn-lt"/>
            </a:endParaRPr>
          </a:p>
        </p:txBody>
      </p:sp>
      <p:grpSp>
        <p:nvGrpSpPr>
          <p:cNvPr id="2" name="Group 1"/>
          <p:cNvGrpSpPr/>
          <p:nvPr/>
        </p:nvGrpSpPr>
        <p:grpSpPr>
          <a:xfrm>
            <a:off x="1331640" y="1628800"/>
            <a:ext cx="6529046" cy="2903620"/>
            <a:chOff x="2075378" y="1484784"/>
            <a:chExt cx="6529046" cy="2903620"/>
          </a:xfrm>
        </p:grpSpPr>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851159"/>
              <a:ext cx="2076996" cy="1562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http://jeludok-med.ru/uploads/posts/2015-02/1423348477_fgds-zhelud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5378" y="1484784"/>
              <a:ext cx="1843088"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p:cNvSpPr/>
            <p:nvPr/>
          </p:nvSpPr>
          <p:spPr>
            <a:xfrm>
              <a:off x="4776428" y="2435079"/>
              <a:ext cx="1091858" cy="394383"/>
            </a:xfrm>
            <a:prstGeom prst="rightArrow">
              <a:avLst>
                <a:gd name="adj1" fmla="val 50000"/>
                <a:gd name="adj2" fmla="val 23990"/>
              </a:avLst>
            </a:prstGeom>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TextBox 5"/>
            <p:cNvSpPr txBox="1">
              <a:spLocks noChangeArrowheads="1"/>
            </p:cNvSpPr>
            <p:nvPr/>
          </p:nvSpPr>
          <p:spPr bwMode="auto">
            <a:xfrm>
              <a:off x="5796136" y="3650217"/>
              <a:ext cx="28082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buFont typeface="Arial" charset="0"/>
                <a:defRPr sz="1600" b="1">
                  <a:solidFill>
                    <a:schemeClr val="tx1"/>
                  </a:solidFill>
                  <a:latin typeface="Franklin Gothic Book" pitchFamily="34" charset="0"/>
                </a:defRPr>
              </a:lvl1pPr>
              <a:lvl2pPr marL="742950" indent="-285750" eaLnBrk="0" hangingPunct="0">
                <a:spcBef>
                  <a:spcPts val="300"/>
                </a:spcBef>
                <a:buClr>
                  <a:schemeClr val="accent2"/>
                </a:buClr>
                <a:buFont typeface="Wingdings" pitchFamily="2" charset="2"/>
                <a:buChar char="§"/>
                <a:defRPr sz="1600">
                  <a:solidFill>
                    <a:schemeClr val="tx1"/>
                  </a:solidFill>
                  <a:latin typeface="Franklin Gothic Book" pitchFamily="34" charset="0"/>
                </a:defRPr>
              </a:lvl2pPr>
              <a:lvl3pPr marL="11430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3pPr>
              <a:lvl4pPr marL="16002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4pPr>
              <a:lvl5pPr marL="20574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9pPr>
            </a:lstStyle>
            <a:p>
              <a:pPr eaLnBrk="1" hangingPunct="1">
                <a:spcBef>
                  <a:spcPct val="0"/>
                </a:spcBef>
                <a:buFontTx/>
                <a:buNone/>
              </a:pPr>
              <a:r>
                <a:rPr lang="ru-RU" altLang="ru-RU" sz="1400" b="0" dirty="0">
                  <a:solidFill>
                    <a:schemeClr val="tx2">
                      <a:lumMod val="50000"/>
                    </a:schemeClr>
                  </a:solidFill>
                  <a:latin typeface="Arial" charset="0"/>
                </a:rPr>
                <a:t>Отек, набухание,</a:t>
              </a:r>
            </a:p>
            <a:p>
              <a:pPr eaLnBrk="1" hangingPunct="1">
                <a:spcBef>
                  <a:spcPct val="0"/>
                </a:spcBef>
                <a:buFontTx/>
                <a:buNone/>
              </a:pPr>
              <a:r>
                <a:rPr lang="ru-RU" altLang="ru-RU" sz="1400" b="0" dirty="0">
                  <a:solidFill>
                    <a:schemeClr val="tx2">
                      <a:lumMod val="50000"/>
                    </a:schemeClr>
                  </a:solidFill>
                  <a:latin typeface="Arial" charset="0"/>
                </a:rPr>
                <a:t>множество клеток воспаления</a:t>
              </a:r>
            </a:p>
            <a:p>
              <a:pPr eaLnBrk="1" hangingPunct="1">
                <a:spcBef>
                  <a:spcPct val="0"/>
                </a:spcBef>
                <a:buFontTx/>
                <a:buNone/>
              </a:pPr>
              <a:r>
                <a:rPr lang="ru-RU" altLang="ru-RU" sz="1400" b="0" dirty="0">
                  <a:solidFill>
                    <a:schemeClr val="tx2">
                      <a:lumMod val="50000"/>
                    </a:schemeClr>
                  </a:solidFill>
                  <a:latin typeface="Arial" charset="0"/>
                </a:rPr>
                <a:t>в слизистой оболочке желудка*</a:t>
              </a:r>
            </a:p>
          </p:txBody>
        </p:sp>
      </p:grpSp>
      <p:sp>
        <p:nvSpPr>
          <p:cNvPr id="12" name="TextBox 8"/>
          <p:cNvSpPr txBox="1">
            <a:spLocks noChangeArrowheads="1"/>
          </p:cNvSpPr>
          <p:nvPr/>
        </p:nvSpPr>
        <p:spPr bwMode="auto">
          <a:xfrm>
            <a:off x="251520" y="4869160"/>
            <a:ext cx="86409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buFont typeface="Arial" charset="0"/>
              <a:defRPr sz="1600" b="1">
                <a:solidFill>
                  <a:schemeClr val="tx1"/>
                </a:solidFill>
                <a:latin typeface="Franklin Gothic Book" pitchFamily="34" charset="0"/>
              </a:defRPr>
            </a:lvl1pPr>
            <a:lvl2pPr marL="742950" indent="-285750" eaLnBrk="0" hangingPunct="0">
              <a:spcBef>
                <a:spcPts val="300"/>
              </a:spcBef>
              <a:buClr>
                <a:schemeClr val="accent2"/>
              </a:buClr>
              <a:buFont typeface="Wingdings" pitchFamily="2" charset="2"/>
              <a:buChar char="§"/>
              <a:defRPr sz="1600">
                <a:solidFill>
                  <a:schemeClr val="tx1"/>
                </a:solidFill>
                <a:latin typeface="Franklin Gothic Book" pitchFamily="34" charset="0"/>
              </a:defRPr>
            </a:lvl2pPr>
            <a:lvl3pPr marL="11430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3pPr>
            <a:lvl4pPr marL="16002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4pPr>
            <a:lvl5pPr marL="20574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9pPr>
          </a:lstStyle>
          <a:p>
            <a:pPr algn="ctr" eaLnBrk="1" hangingPunct="1">
              <a:spcBef>
                <a:spcPct val="0"/>
              </a:spcBef>
              <a:buFontTx/>
              <a:buNone/>
            </a:pPr>
            <a:r>
              <a:rPr lang="ru-RU" altLang="ru-RU" sz="1800" dirty="0">
                <a:solidFill>
                  <a:schemeClr val="tx2">
                    <a:lumMod val="50000"/>
                  </a:schemeClr>
                </a:solidFill>
                <a:latin typeface="Arial" charset="0"/>
              </a:rPr>
              <a:t>В связи с этим классификации </a:t>
            </a:r>
            <a:r>
              <a:rPr lang="ru-RU" altLang="ru-RU" sz="1800" dirty="0" smtClean="0">
                <a:solidFill>
                  <a:schemeClr val="tx2">
                    <a:lumMod val="50000"/>
                  </a:schemeClr>
                </a:solidFill>
                <a:latin typeface="Arial" charset="0"/>
              </a:rPr>
              <a:t>хронического гастрита </a:t>
            </a:r>
            <a:r>
              <a:rPr lang="ru-RU" altLang="ru-RU" sz="1800" dirty="0">
                <a:solidFill>
                  <a:schemeClr val="tx2">
                    <a:lumMod val="50000"/>
                  </a:schemeClr>
                </a:solidFill>
                <a:latin typeface="Arial" charset="0"/>
              </a:rPr>
              <a:t>отражают морфологическую и </a:t>
            </a:r>
            <a:r>
              <a:rPr lang="ru-RU" altLang="ru-RU" sz="1800" dirty="0" smtClean="0">
                <a:solidFill>
                  <a:schemeClr val="tx2">
                    <a:lumMod val="50000"/>
                  </a:schemeClr>
                </a:solidFill>
                <a:latin typeface="Arial" charset="0"/>
              </a:rPr>
              <a:t>этиологическую </a:t>
            </a:r>
            <a:r>
              <a:rPr lang="ru-RU" altLang="ru-RU" sz="1800" dirty="0">
                <a:solidFill>
                  <a:schemeClr val="tx2">
                    <a:lumMod val="50000"/>
                  </a:schemeClr>
                </a:solidFill>
                <a:latin typeface="Arial" charset="0"/>
              </a:rPr>
              <a:t>составляющие. </a:t>
            </a:r>
            <a:r>
              <a:rPr lang="ru-RU" altLang="ru-RU" sz="1800" b="0" dirty="0" smtClean="0">
                <a:solidFill>
                  <a:schemeClr val="tx2">
                    <a:lumMod val="50000"/>
                  </a:schemeClr>
                </a:solidFill>
                <a:latin typeface="Arial" charset="0"/>
              </a:rPr>
              <a:t> </a:t>
            </a:r>
            <a:endParaRPr lang="ru-RU" altLang="ru-RU" sz="1800" b="0" dirty="0">
              <a:solidFill>
                <a:schemeClr val="tx2">
                  <a:lumMod val="50000"/>
                </a:schemeClr>
              </a:solidFill>
              <a:latin typeface="Arial" charset="0"/>
            </a:endParaRPr>
          </a:p>
        </p:txBody>
      </p:sp>
      <p:sp>
        <p:nvSpPr>
          <p:cNvPr id="13" name="TextBox 10"/>
          <p:cNvSpPr txBox="1">
            <a:spLocks noChangeArrowheads="1"/>
          </p:cNvSpPr>
          <p:nvPr/>
        </p:nvSpPr>
        <p:spPr bwMode="auto">
          <a:xfrm>
            <a:off x="-13230" y="6519446"/>
            <a:ext cx="91572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spcAft>
                <a:spcPct val="0"/>
              </a:spcAft>
              <a:buNone/>
              <a:defRPr sz="900">
                <a:latin typeface="Arial" panose="020B0604020202020204" pitchFamily="34" charset="0"/>
                <a:cs typeface="Arial" panose="020B0604020202020204" pitchFamily="34" charset="0"/>
              </a:defRPr>
            </a:lvl1pPr>
            <a:lvl2pPr marL="742950" indent="-285750" eaLnBrk="0" hangingPunct="0">
              <a:spcAft>
                <a:spcPct val="30000"/>
              </a:spcAft>
              <a:buChar char="–"/>
              <a:defRPr sz="2000">
                <a:latin typeface="Calibri" pitchFamily="34" charset="0"/>
                <a:cs typeface="Arial" charset="0"/>
              </a:defRPr>
            </a:lvl2pPr>
            <a:lvl3pPr marL="1143000" indent="-228600" eaLnBrk="0" hangingPunct="0">
              <a:spcAft>
                <a:spcPct val="30000"/>
              </a:spcAft>
              <a:buChar char="•"/>
              <a:defRPr sz="1600">
                <a:latin typeface="Calibri" pitchFamily="34" charset="0"/>
                <a:cs typeface="Arial" charset="0"/>
              </a:defRPr>
            </a:lvl3pPr>
            <a:lvl4pPr marL="1600200" indent="-228600" eaLnBrk="0" hangingPunct="0">
              <a:spcAft>
                <a:spcPct val="30000"/>
              </a:spcAft>
              <a:buChar char="–"/>
              <a:defRPr sz="1600">
                <a:latin typeface="Calibri" pitchFamily="34" charset="0"/>
                <a:cs typeface="Arial" charset="0"/>
              </a:defRPr>
            </a:lvl4pPr>
            <a:lvl5pPr marL="2057400" indent="-228600" eaLnBrk="0" hangingPunct="0">
              <a:spcAft>
                <a:spcPct val="30000"/>
              </a:spcAft>
              <a:buChar char="•"/>
              <a:defRPr sz="1600">
                <a:latin typeface="Calibri" pitchFamily="34" charset="0"/>
                <a:cs typeface="Arial" charset="0"/>
              </a:defRPr>
            </a:lvl5pPr>
            <a:lvl6pPr marL="2514600" indent="-228600" eaLnBrk="0" fontAlgn="base" hangingPunct="0">
              <a:spcBef>
                <a:spcPct val="0"/>
              </a:spcBef>
              <a:spcAft>
                <a:spcPct val="30000"/>
              </a:spcAft>
              <a:buChar char="•"/>
              <a:defRPr sz="1600">
                <a:latin typeface="Calibri" pitchFamily="34" charset="0"/>
                <a:cs typeface="Arial" charset="0"/>
              </a:defRPr>
            </a:lvl6pPr>
            <a:lvl7pPr marL="2971800" indent="-228600" eaLnBrk="0" fontAlgn="base" hangingPunct="0">
              <a:spcBef>
                <a:spcPct val="0"/>
              </a:spcBef>
              <a:spcAft>
                <a:spcPct val="30000"/>
              </a:spcAft>
              <a:buChar char="•"/>
              <a:defRPr sz="1600">
                <a:latin typeface="Calibri" pitchFamily="34" charset="0"/>
                <a:cs typeface="Arial" charset="0"/>
              </a:defRPr>
            </a:lvl7pPr>
            <a:lvl8pPr marL="3429000" indent="-228600" eaLnBrk="0" fontAlgn="base" hangingPunct="0">
              <a:spcBef>
                <a:spcPct val="0"/>
              </a:spcBef>
              <a:spcAft>
                <a:spcPct val="30000"/>
              </a:spcAft>
              <a:buChar char="•"/>
              <a:defRPr sz="1600">
                <a:latin typeface="Calibri" pitchFamily="34" charset="0"/>
                <a:cs typeface="Arial" charset="0"/>
              </a:defRPr>
            </a:lvl8pPr>
            <a:lvl9pPr marL="3886200" indent="-228600" eaLnBrk="0" fontAlgn="base" hangingPunct="0">
              <a:spcBef>
                <a:spcPct val="0"/>
              </a:spcBef>
              <a:spcAft>
                <a:spcPct val="30000"/>
              </a:spcAft>
              <a:buChar char="•"/>
              <a:defRPr sz="1600">
                <a:latin typeface="Calibri" pitchFamily="34" charset="0"/>
                <a:cs typeface="Arial" charset="0"/>
              </a:defRPr>
            </a:lvl9pPr>
          </a:lstStyle>
          <a:p>
            <a:r>
              <a:rPr lang="ru-RU" altLang="ru-RU" dirty="0"/>
              <a:t>Маев И.В. Болезни желудка / И.В. Маев, А.А, Самсонов, Д.Н. Андреев. – М.: ГЭОТАР-Медицина, 2015. – 976 с. </a:t>
            </a:r>
          </a:p>
          <a:p>
            <a:r>
              <a:rPr lang="ru-RU" altLang="ru-RU" dirty="0"/>
              <a:t>*Из личного архива Колесовой Т.А., к.м.н., зав. отделением гастроэнтерологии ГБУЗ СОКБ им. М.И. Калинина</a:t>
            </a:r>
          </a:p>
        </p:txBody>
      </p:sp>
      <p:sp>
        <p:nvSpPr>
          <p:cNvPr id="3" name="Номер слайда 2"/>
          <p:cNvSpPr>
            <a:spLocks noGrp="1"/>
          </p:cNvSpPr>
          <p:nvPr>
            <p:ph type="sldNum" sz="quarter" idx="12"/>
          </p:nvPr>
        </p:nvSpPr>
        <p:spPr>
          <a:xfrm>
            <a:off x="7010400" y="6493280"/>
            <a:ext cx="2133600" cy="365125"/>
          </a:xfrm>
        </p:spPr>
        <p:txBody>
          <a:bodyPr/>
          <a:lstStyle/>
          <a:p>
            <a:fld id="{6243312A-F2D1-4A6C-922F-33B7D1873247}" type="slidenum">
              <a:rPr lang="ru-RU" smtClean="0"/>
              <a:pPr/>
              <a:t>11</a:t>
            </a:fld>
            <a:endParaRPr lang="ru-RU"/>
          </a:p>
        </p:txBody>
      </p:sp>
      <p:sp>
        <p:nvSpPr>
          <p:cNvPr id="14" name="Прямоугольник 13"/>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576380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7021" y="116632"/>
            <a:ext cx="9144000" cy="692696"/>
          </a:xfrm>
        </p:spPr>
        <p:txBody>
          <a:bodyPr vert="horz" lIns="0" tIns="0" rIns="91440" bIns="45720" rtlCol="0" anchor="ctr">
            <a:noAutofit/>
          </a:bodyPr>
          <a:lstStyle/>
          <a:p>
            <a:r>
              <a:rPr lang="ru-RU" altLang="ru-RU" sz="3200" b="1" dirty="0">
                <a:solidFill>
                  <a:srgbClr val="00B050"/>
                </a:solidFill>
                <a:effectLst>
                  <a:outerShdw blurRad="38100" dist="38100" dir="2700000" algn="tl">
                    <a:srgbClr val="000000">
                      <a:alpha val="43137"/>
                    </a:srgbClr>
                  </a:outerShdw>
                </a:effectLst>
                <a:latin typeface="+mn-lt"/>
              </a:rPr>
              <a:t>Рефлюкс-гастрит</a:t>
            </a:r>
            <a:endParaRPr lang="en-US" altLang="ru-RU" sz="3200" b="1" dirty="0">
              <a:solidFill>
                <a:srgbClr val="00B050"/>
              </a:solidFill>
              <a:effectLst>
                <a:outerShdw blurRad="38100" dist="38100" dir="2700000" algn="tl">
                  <a:srgbClr val="000000">
                    <a:alpha val="43137"/>
                  </a:srgbClr>
                </a:outerShdw>
              </a:effectLst>
              <a:latin typeface="+mn-lt"/>
            </a:endParaRPr>
          </a:p>
        </p:txBody>
      </p:sp>
      <p:sp>
        <p:nvSpPr>
          <p:cNvPr id="2" name="TextBox 1"/>
          <p:cNvSpPr txBox="1"/>
          <p:nvPr/>
        </p:nvSpPr>
        <p:spPr>
          <a:xfrm flipH="1">
            <a:off x="215645" y="3951640"/>
            <a:ext cx="8784976" cy="1477328"/>
          </a:xfrm>
          <a:prstGeom prst="rect">
            <a:avLst/>
          </a:prstGeom>
          <a:noFill/>
        </p:spPr>
        <p:txBody>
          <a:bodyPr wrap="square" rtlCol="0">
            <a:spAutoFit/>
          </a:bodyPr>
          <a:lstStyle/>
          <a:p>
            <a:pPr>
              <a:lnSpc>
                <a:spcPct val="150000"/>
              </a:lnSpc>
            </a:pPr>
            <a:r>
              <a:rPr lang="ru-RU" altLang="ru-RU" sz="2000" b="1" dirty="0">
                <a:solidFill>
                  <a:srgbClr val="0070C0"/>
                </a:solidFill>
              </a:rPr>
              <a:t>Рефлюкс-гастрит</a:t>
            </a:r>
            <a:r>
              <a:rPr lang="ru-RU" altLang="ru-RU" sz="2000" b="1" dirty="0">
                <a:solidFill>
                  <a:schemeClr val="accent1"/>
                </a:solidFill>
              </a:rPr>
              <a:t> </a:t>
            </a:r>
            <a:r>
              <a:rPr lang="ru-RU" altLang="ru-RU" sz="2000" dirty="0" smtClean="0">
                <a:solidFill>
                  <a:srgbClr val="000000"/>
                </a:solidFill>
                <a:latin typeface="Trebuchet MS" pitchFamily="34" charset="0"/>
              </a:rPr>
              <a:t>– самостоятельное заболевание</a:t>
            </a:r>
            <a:r>
              <a:rPr lang="ru-RU" altLang="ru-RU" sz="2000" dirty="0">
                <a:solidFill>
                  <a:srgbClr val="000000"/>
                </a:solidFill>
                <a:latin typeface="Trebuchet MS" pitchFamily="34" charset="0"/>
              </a:rPr>
              <a:t>, возникающее вследствие </a:t>
            </a:r>
            <a:r>
              <a:rPr lang="ru-RU" altLang="ru-RU" sz="2000" dirty="0" smtClean="0">
                <a:solidFill>
                  <a:srgbClr val="000000"/>
                </a:solidFill>
                <a:latin typeface="Trebuchet MS" pitchFamily="34" charset="0"/>
              </a:rPr>
              <a:t>хронического </a:t>
            </a:r>
            <a:r>
              <a:rPr lang="ru-RU" altLang="ru-RU" sz="2000" dirty="0">
                <a:solidFill>
                  <a:srgbClr val="000000"/>
                </a:solidFill>
                <a:latin typeface="Trebuchet MS" pitchFamily="34" charset="0"/>
              </a:rPr>
              <a:t>заброса дуоденального </a:t>
            </a:r>
            <a:r>
              <a:rPr lang="ru-RU" altLang="ru-RU" sz="2000" dirty="0" smtClean="0">
                <a:solidFill>
                  <a:srgbClr val="000000"/>
                </a:solidFill>
                <a:latin typeface="Trebuchet MS" pitchFamily="34" charset="0"/>
              </a:rPr>
              <a:t>содержимого </a:t>
            </a:r>
            <a:r>
              <a:rPr lang="ru-RU" altLang="ru-RU" sz="2000" dirty="0">
                <a:solidFill>
                  <a:srgbClr val="000000"/>
                </a:solidFill>
                <a:latin typeface="Trebuchet MS" pitchFamily="34" charset="0"/>
              </a:rPr>
              <a:t>(желчь,  дуоденальный сок</a:t>
            </a:r>
            <a:r>
              <a:rPr lang="ru-RU" altLang="ru-RU" sz="2000" dirty="0" smtClean="0">
                <a:solidFill>
                  <a:srgbClr val="000000"/>
                </a:solidFill>
                <a:latin typeface="Trebuchet MS" pitchFamily="34" charset="0"/>
              </a:rPr>
              <a:t>, панкреатические </a:t>
            </a:r>
            <a:r>
              <a:rPr lang="ru-RU" altLang="ru-RU" sz="2000" dirty="0">
                <a:solidFill>
                  <a:srgbClr val="000000"/>
                </a:solidFill>
                <a:latin typeface="Trebuchet MS" pitchFamily="34" charset="0"/>
              </a:rPr>
              <a:t>ферменты и т.д.) в </a:t>
            </a:r>
            <a:r>
              <a:rPr lang="ru-RU" altLang="ru-RU" sz="2000" dirty="0" smtClean="0">
                <a:solidFill>
                  <a:srgbClr val="000000"/>
                </a:solidFill>
                <a:latin typeface="Trebuchet MS" pitchFamily="34" charset="0"/>
              </a:rPr>
              <a:t>желудок</a:t>
            </a:r>
            <a:r>
              <a:rPr lang="ru-RU" altLang="ru-RU" sz="2000" dirty="0">
                <a:solidFill>
                  <a:srgbClr val="000000"/>
                </a:solidFill>
                <a:latin typeface="Trebuchet MS" pitchFamily="34" charset="0"/>
              </a:rPr>
              <a:t>. </a:t>
            </a:r>
            <a:endParaRPr lang="ru-RU" altLang="ru-RU" sz="2000" dirty="0"/>
          </a:p>
        </p:txBody>
      </p:sp>
      <p:sp>
        <p:nvSpPr>
          <p:cNvPr id="7" name="TextBox 5"/>
          <p:cNvSpPr txBox="1">
            <a:spLocks noChangeArrowheads="1"/>
          </p:cNvSpPr>
          <p:nvPr/>
        </p:nvSpPr>
        <p:spPr bwMode="auto">
          <a:xfrm>
            <a:off x="0" y="6542926"/>
            <a:ext cx="792817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spcAft>
                <a:spcPct val="0"/>
              </a:spcAft>
              <a:buNone/>
              <a:defRPr sz="900">
                <a:latin typeface="Arial" panose="020B0604020202020204" pitchFamily="34" charset="0"/>
                <a:cs typeface="Arial" panose="020B0604020202020204" pitchFamily="34" charset="0"/>
              </a:defRPr>
            </a:lvl1pPr>
            <a:lvl2pPr marL="742950" indent="-285750" eaLnBrk="0" hangingPunct="0">
              <a:spcAft>
                <a:spcPct val="30000"/>
              </a:spcAft>
              <a:buChar char="–"/>
              <a:defRPr sz="2000">
                <a:latin typeface="Calibri" pitchFamily="34" charset="0"/>
                <a:cs typeface="Arial" charset="0"/>
              </a:defRPr>
            </a:lvl2pPr>
            <a:lvl3pPr marL="1143000" indent="-228600" eaLnBrk="0" hangingPunct="0">
              <a:spcAft>
                <a:spcPct val="30000"/>
              </a:spcAft>
              <a:buChar char="•"/>
              <a:defRPr sz="1600">
                <a:latin typeface="Calibri" pitchFamily="34" charset="0"/>
                <a:cs typeface="Arial" charset="0"/>
              </a:defRPr>
            </a:lvl3pPr>
            <a:lvl4pPr marL="1600200" indent="-228600" eaLnBrk="0" hangingPunct="0">
              <a:spcAft>
                <a:spcPct val="30000"/>
              </a:spcAft>
              <a:buChar char="–"/>
              <a:defRPr sz="1600">
                <a:latin typeface="Calibri" pitchFamily="34" charset="0"/>
                <a:cs typeface="Arial" charset="0"/>
              </a:defRPr>
            </a:lvl4pPr>
            <a:lvl5pPr marL="2057400" indent="-228600" eaLnBrk="0" hangingPunct="0">
              <a:spcAft>
                <a:spcPct val="30000"/>
              </a:spcAft>
              <a:buChar char="•"/>
              <a:defRPr sz="1600">
                <a:latin typeface="Calibri" pitchFamily="34" charset="0"/>
                <a:cs typeface="Arial" charset="0"/>
              </a:defRPr>
            </a:lvl5pPr>
            <a:lvl6pPr marL="2514600" indent="-228600" eaLnBrk="0" fontAlgn="base" hangingPunct="0">
              <a:spcBef>
                <a:spcPct val="0"/>
              </a:spcBef>
              <a:spcAft>
                <a:spcPct val="30000"/>
              </a:spcAft>
              <a:buChar char="•"/>
              <a:defRPr sz="1600">
                <a:latin typeface="Calibri" pitchFamily="34" charset="0"/>
                <a:cs typeface="Arial" charset="0"/>
              </a:defRPr>
            </a:lvl6pPr>
            <a:lvl7pPr marL="2971800" indent="-228600" eaLnBrk="0" fontAlgn="base" hangingPunct="0">
              <a:spcBef>
                <a:spcPct val="0"/>
              </a:spcBef>
              <a:spcAft>
                <a:spcPct val="30000"/>
              </a:spcAft>
              <a:buChar char="•"/>
              <a:defRPr sz="1600">
                <a:latin typeface="Calibri" pitchFamily="34" charset="0"/>
                <a:cs typeface="Arial" charset="0"/>
              </a:defRPr>
            </a:lvl7pPr>
            <a:lvl8pPr marL="3429000" indent="-228600" eaLnBrk="0" fontAlgn="base" hangingPunct="0">
              <a:spcBef>
                <a:spcPct val="0"/>
              </a:spcBef>
              <a:spcAft>
                <a:spcPct val="30000"/>
              </a:spcAft>
              <a:buChar char="•"/>
              <a:defRPr sz="1600">
                <a:latin typeface="Calibri" pitchFamily="34" charset="0"/>
                <a:cs typeface="Arial" charset="0"/>
              </a:defRPr>
            </a:lvl8pPr>
            <a:lvl9pPr marL="3886200" indent="-228600" eaLnBrk="0" fontAlgn="base" hangingPunct="0">
              <a:spcBef>
                <a:spcPct val="0"/>
              </a:spcBef>
              <a:spcAft>
                <a:spcPct val="30000"/>
              </a:spcAft>
              <a:buChar char="•"/>
              <a:defRPr sz="1600">
                <a:latin typeface="Calibri" pitchFamily="34" charset="0"/>
                <a:cs typeface="Arial" charset="0"/>
              </a:defRPr>
            </a:lvl9pPr>
          </a:lstStyle>
          <a:p>
            <a:r>
              <a:rPr lang="ru-RU" altLang="ru-RU" dirty="0"/>
              <a:t>Саблин О.А. Рефлюкс-гастрит: клинические, функциональные и морфологические особенности: </a:t>
            </a:r>
            <a:r>
              <a:rPr lang="ru-RU" altLang="ru-RU" dirty="0" err="1"/>
              <a:t>Дис</a:t>
            </a:r>
            <a:r>
              <a:rPr lang="ru-RU" altLang="ru-RU" dirty="0"/>
              <a:t>.. канд. мед. наук.- СПб., 1997 148 с.</a:t>
            </a:r>
          </a:p>
        </p:txBody>
      </p:sp>
      <p:sp>
        <p:nvSpPr>
          <p:cNvPr id="3" name="Номер слайда 2"/>
          <p:cNvSpPr>
            <a:spLocks noGrp="1"/>
          </p:cNvSpPr>
          <p:nvPr>
            <p:ph type="sldNum" sz="quarter" idx="12"/>
          </p:nvPr>
        </p:nvSpPr>
        <p:spPr>
          <a:xfrm>
            <a:off x="7010400" y="6481131"/>
            <a:ext cx="2133600" cy="365125"/>
          </a:xfrm>
        </p:spPr>
        <p:txBody>
          <a:bodyPr/>
          <a:lstStyle/>
          <a:p>
            <a:fld id="{6243312A-F2D1-4A6C-922F-33B7D1873247}" type="slidenum">
              <a:rPr lang="ru-RU" smtClean="0"/>
              <a:pPr/>
              <a:t>12</a:t>
            </a:fld>
            <a:endParaRPr lang="ru-RU" dirty="0"/>
          </a:p>
        </p:txBody>
      </p:sp>
      <p:pic>
        <p:nvPicPr>
          <p:cNvPr id="5122" name="Picture 2" descr="C:\Users\abuhoax\Desktop\ОБЩЕЕ\картинки для презентаций\duodenogastralnyj-zhelchnyj-refljuks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908720"/>
            <a:ext cx="4652584" cy="2794244"/>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13281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8"/>
          <p:cNvSpPr txBox="1">
            <a:spLocks noChangeArrowheads="1"/>
          </p:cNvSpPr>
          <p:nvPr/>
        </p:nvSpPr>
        <p:spPr bwMode="auto">
          <a:xfrm>
            <a:off x="-11183" y="6512060"/>
            <a:ext cx="903649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spcAft>
                <a:spcPct val="0"/>
              </a:spcAft>
              <a:buNone/>
              <a:defRPr sz="900">
                <a:latin typeface="Arial" panose="020B0604020202020204" pitchFamily="34" charset="0"/>
                <a:cs typeface="Arial" panose="020B0604020202020204" pitchFamily="34" charset="0"/>
              </a:defRPr>
            </a:lvl1pPr>
            <a:lvl2pPr marL="742950" indent="-285750" eaLnBrk="0" hangingPunct="0">
              <a:spcAft>
                <a:spcPct val="30000"/>
              </a:spcAft>
              <a:buChar char="–"/>
              <a:defRPr sz="2000">
                <a:latin typeface="Calibri" pitchFamily="34" charset="0"/>
                <a:cs typeface="Arial" charset="0"/>
              </a:defRPr>
            </a:lvl2pPr>
            <a:lvl3pPr marL="1143000" indent="-228600" eaLnBrk="0" hangingPunct="0">
              <a:spcAft>
                <a:spcPct val="30000"/>
              </a:spcAft>
              <a:buChar char="•"/>
              <a:defRPr sz="1600">
                <a:latin typeface="Calibri" pitchFamily="34" charset="0"/>
                <a:cs typeface="Arial" charset="0"/>
              </a:defRPr>
            </a:lvl3pPr>
            <a:lvl4pPr marL="1600200" indent="-228600" eaLnBrk="0" hangingPunct="0">
              <a:spcAft>
                <a:spcPct val="30000"/>
              </a:spcAft>
              <a:buChar char="–"/>
              <a:defRPr sz="1600">
                <a:latin typeface="Calibri" pitchFamily="34" charset="0"/>
                <a:cs typeface="Arial" charset="0"/>
              </a:defRPr>
            </a:lvl4pPr>
            <a:lvl5pPr marL="2057400" indent="-228600" eaLnBrk="0" hangingPunct="0">
              <a:spcAft>
                <a:spcPct val="30000"/>
              </a:spcAft>
              <a:buChar char="•"/>
              <a:defRPr sz="1600">
                <a:latin typeface="Calibri" pitchFamily="34" charset="0"/>
                <a:cs typeface="Arial" charset="0"/>
              </a:defRPr>
            </a:lvl5pPr>
            <a:lvl6pPr marL="2514600" indent="-228600" eaLnBrk="0" fontAlgn="base" hangingPunct="0">
              <a:spcBef>
                <a:spcPct val="0"/>
              </a:spcBef>
              <a:spcAft>
                <a:spcPct val="30000"/>
              </a:spcAft>
              <a:buChar char="•"/>
              <a:defRPr sz="1600">
                <a:latin typeface="Calibri" pitchFamily="34" charset="0"/>
                <a:cs typeface="Arial" charset="0"/>
              </a:defRPr>
            </a:lvl6pPr>
            <a:lvl7pPr marL="2971800" indent="-228600" eaLnBrk="0" fontAlgn="base" hangingPunct="0">
              <a:spcBef>
                <a:spcPct val="0"/>
              </a:spcBef>
              <a:spcAft>
                <a:spcPct val="30000"/>
              </a:spcAft>
              <a:buChar char="•"/>
              <a:defRPr sz="1600">
                <a:latin typeface="Calibri" pitchFamily="34" charset="0"/>
                <a:cs typeface="Arial" charset="0"/>
              </a:defRPr>
            </a:lvl7pPr>
            <a:lvl8pPr marL="3429000" indent="-228600" eaLnBrk="0" fontAlgn="base" hangingPunct="0">
              <a:spcBef>
                <a:spcPct val="0"/>
              </a:spcBef>
              <a:spcAft>
                <a:spcPct val="30000"/>
              </a:spcAft>
              <a:buChar char="•"/>
              <a:defRPr sz="1600">
                <a:latin typeface="Calibri" pitchFamily="34" charset="0"/>
                <a:cs typeface="Arial" charset="0"/>
              </a:defRPr>
            </a:lvl8pPr>
            <a:lvl9pPr marL="3886200" indent="-228600" eaLnBrk="0" fontAlgn="base" hangingPunct="0">
              <a:spcBef>
                <a:spcPct val="0"/>
              </a:spcBef>
              <a:spcAft>
                <a:spcPct val="30000"/>
              </a:spcAft>
              <a:buChar char="•"/>
              <a:defRPr sz="1600">
                <a:latin typeface="Calibri" pitchFamily="34" charset="0"/>
                <a:cs typeface="Arial" charset="0"/>
              </a:defRPr>
            </a:lvl9pPr>
          </a:lstStyle>
          <a:p>
            <a:r>
              <a:rPr lang="ru-RU" altLang="ru-RU" dirty="0"/>
              <a:t> Саблин О.А. Рефлюкс-гастрит: клинические, функциональные и морфологические особенности. Автореферат </a:t>
            </a:r>
            <a:r>
              <a:rPr lang="ru-RU" altLang="ru-RU" dirty="0" err="1"/>
              <a:t>дис</a:t>
            </a:r>
            <a:r>
              <a:rPr lang="ru-RU" altLang="ru-RU" dirty="0"/>
              <a:t>... канд. мед. наук., - Санкт-Петербург, 1997, 16 с. </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654688"/>
            <a:ext cx="7779506"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55922" y="0"/>
            <a:ext cx="7344469" cy="523220"/>
          </a:xfrm>
          <a:prstGeom prst="rect">
            <a:avLst/>
          </a:prstGeom>
        </p:spPr>
        <p:txBody>
          <a:bodyPr vert="horz" lIns="0" tIns="0" rIns="91440" bIns="45720" rtlCol="0" anchor="ctr">
            <a:noAutofit/>
          </a:bodyPr>
          <a:lstStyle>
            <a:lvl1pPr algn="ctr">
              <a:spcBef>
                <a:spcPct val="0"/>
              </a:spcBef>
              <a:buNone/>
              <a:defRPr sz="2800" b="1">
                <a:solidFill>
                  <a:srgbClr val="00B050"/>
                </a:solidFill>
                <a:effectLst>
                  <a:outerShdw blurRad="38100" dist="38100" dir="2700000" algn="tl">
                    <a:srgbClr val="000000">
                      <a:alpha val="43137"/>
                    </a:srgbClr>
                  </a:outerShdw>
                </a:effectLst>
                <a:ea typeface="+mj-ea"/>
                <a:cs typeface="+mj-cs"/>
              </a:defRPr>
            </a:lvl1pPr>
          </a:lstStyle>
          <a:p>
            <a:r>
              <a:rPr lang="ru-RU" altLang="ru-RU" sz="3200" dirty="0"/>
              <a:t>Виды рефлюкс-гастрита:</a:t>
            </a:r>
            <a:endParaRPr lang="ru-RU" sz="3200" dirty="0"/>
          </a:p>
        </p:txBody>
      </p:sp>
      <p:sp>
        <p:nvSpPr>
          <p:cNvPr id="3" name="Номер слайда 2"/>
          <p:cNvSpPr>
            <a:spLocks noGrp="1"/>
          </p:cNvSpPr>
          <p:nvPr>
            <p:ph type="sldNum" sz="quarter" idx="12"/>
          </p:nvPr>
        </p:nvSpPr>
        <p:spPr>
          <a:xfrm>
            <a:off x="7010400" y="6466709"/>
            <a:ext cx="2133600" cy="365125"/>
          </a:xfrm>
        </p:spPr>
        <p:txBody>
          <a:bodyPr/>
          <a:lstStyle/>
          <a:p>
            <a:fld id="{6243312A-F2D1-4A6C-922F-33B7D1873247}" type="slidenum">
              <a:rPr lang="ru-RU" smtClean="0"/>
              <a:pPr/>
              <a:t>13</a:t>
            </a:fld>
            <a:endParaRPr lang="ru-RU" dirty="0"/>
          </a:p>
        </p:txBody>
      </p:sp>
      <p:sp>
        <p:nvSpPr>
          <p:cNvPr id="6" name="Прямоугольник 5"/>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064564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26518" y="0"/>
            <a:ext cx="9081986" cy="715962"/>
          </a:xfrm>
        </p:spPr>
        <p:txBody>
          <a:bodyPr vert="horz" lIns="0" tIns="0" rIns="91440" bIns="45720" rtlCol="0" anchor="ctr">
            <a:noAutofit/>
          </a:bodyPr>
          <a:lstStyle/>
          <a:p>
            <a:r>
              <a:rPr lang="ru-RU" altLang="ru-RU" sz="3200" b="1" dirty="0">
                <a:solidFill>
                  <a:srgbClr val="00B050"/>
                </a:solidFill>
                <a:effectLst>
                  <a:outerShdw blurRad="38100" dist="38100" dir="2700000" algn="tl">
                    <a:srgbClr val="000000">
                      <a:alpha val="43137"/>
                    </a:srgbClr>
                  </a:outerShdw>
                </a:effectLst>
                <a:latin typeface="+mn-lt"/>
              </a:rPr>
              <a:t>Патогенез </a:t>
            </a:r>
            <a:r>
              <a:rPr lang="ru-RU" altLang="ru-RU" sz="3200" b="1" dirty="0" smtClean="0">
                <a:solidFill>
                  <a:srgbClr val="00B050"/>
                </a:solidFill>
                <a:effectLst>
                  <a:outerShdw blurRad="38100" dist="38100" dir="2700000" algn="tl">
                    <a:srgbClr val="000000">
                      <a:alpha val="43137"/>
                    </a:srgbClr>
                  </a:outerShdw>
                </a:effectLst>
                <a:latin typeface="+mn-lt"/>
              </a:rPr>
              <a:t>рефлюкс-гастрита</a:t>
            </a:r>
            <a:r>
              <a:rPr lang="ru-RU" altLang="ru-RU" sz="3200" b="1" baseline="30000" dirty="0" smtClean="0">
                <a:solidFill>
                  <a:srgbClr val="00B050"/>
                </a:solidFill>
                <a:effectLst>
                  <a:outerShdw blurRad="38100" dist="38100" dir="2700000" algn="tl">
                    <a:srgbClr val="000000">
                      <a:alpha val="43137"/>
                    </a:srgbClr>
                  </a:outerShdw>
                </a:effectLst>
                <a:latin typeface="+mn-lt"/>
              </a:rPr>
              <a:t>1,2,3</a:t>
            </a:r>
            <a:endParaRPr lang="en-US" altLang="ru-RU" sz="3200" b="1" baseline="30000" dirty="0">
              <a:solidFill>
                <a:srgbClr val="00B050"/>
              </a:solidFill>
              <a:effectLst>
                <a:outerShdw blurRad="38100" dist="38100" dir="2700000" algn="tl">
                  <a:srgbClr val="000000">
                    <a:alpha val="43137"/>
                  </a:srgbClr>
                </a:outerShdw>
              </a:effectLst>
              <a:latin typeface="+mn-lt"/>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5" y="764704"/>
            <a:ext cx="5658651"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 y="6207204"/>
            <a:ext cx="8663975" cy="646331"/>
          </a:xfrm>
          <a:prstGeom prst="rect">
            <a:avLst/>
          </a:prstGeom>
          <a:noFill/>
        </p:spPr>
        <p:txBody>
          <a:bodyPr wrap="square">
            <a:spAutoFit/>
          </a:bodyPr>
          <a:lstStyle/>
          <a:p>
            <a:pPr algn="l">
              <a:defRPr/>
            </a:pPr>
            <a:r>
              <a:rPr lang="ru-RU" sz="900" dirty="0">
                <a:latin typeface="Arial" panose="020B0604020202020204" pitchFamily="34" charset="0"/>
                <a:cs typeface="Arial" panose="020B0604020202020204" pitchFamily="34" charset="0"/>
              </a:rPr>
              <a:t>1. </a:t>
            </a:r>
            <a:r>
              <a:rPr lang="en-US" sz="900" dirty="0" err="1">
                <a:latin typeface="Arial" panose="020B0604020202020204" pitchFamily="34" charset="0"/>
                <a:cs typeface="Arial" panose="020B0604020202020204" pitchFamily="34" charset="0"/>
              </a:rPr>
              <a:t>Testoni</a:t>
            </a:r>
            <a:r>
              <a:rPr lang="en-US" sz="900" dirty="0">
                <a:latin typeface="Arial" panose="020B0604020202020204" pitchFamily="34" charset="0"/>
                <a:cs typeface="Arial" panose="020B0604020202020204" pitchFamily="34" charset="0"/>
              </a:rPr>
              <a:t> PA1, Fanti L, </a:t>
            </a:r>
            <a:r>
              <a:rPr lang="en-US" sz="900" dirty="0" err="1">
                <a:latin typeface="Arial" panose="020B0604020202020204" pitchFamily="34" charset="0"/>
                <a:cs typeface="Arial" panose="020B0604020202020204" pitchFamily="34" charset="0"/>
              </a:rPr>
              <a:t>Passaretti</a:t>
            </a:r>
            <a:r>
              <a:rPr lang="en-US" sz="900" dirty="0">
                <a:latin typeface="Arial" panose="020B0604020202020204" pitchFamily="34" charset="0"/>
                <a:cs typeface="Arial" panose="020B0604020202020204" pitchFamily="34" charset="0"/>
              </a:rPr>
              <a:t> S, et al. </a:t>
            </a:r>
            <a:r>
              <a:rPr lang="en-US" sz="900" dirty="0" err="1">
                <a:latin typeface="Arial" panose="020B0604020202020204" pitchFamily="34" charset="0"/>
                <a:cs typeface="Arial" panose="020B0604020202020204" pitchFamily="34" charset="0"/>
              </a:rPr>
              <a:t>Interdigestive</a:t>
            </a:r>
            <a:r>
              <a:rPr lang="en-US" sz="900" dirty="0">
                <a:latin typeface="Arial" panose="020B0604020202020204" pitchFamily="34" charset="0"/>
                <a:cs typeface="Arial" panose="020B0604020202020204" pitchFamily="34" charset="0"/>
              </a:rPr>
              <a:t> motility pattern in subjects with </a:t>
            </a:r>
            <a:r>
              <a:rPr lang="en-US" sz="900" dirty="0" err="1">
                <a:latin typeface="Arial" panose="020B0604020202020204" pitchFamily="34" charset="0"/>
                <a:cs typeface="Arial" panose="020B0604020202020204" pitchFamily="34" charset="0"/>
              </a:rPr>
              <a:t>duodenogastric</a:t>
            </a:r>
            <a:r>
              <a:rPr lang="en-US" sz="900" dirty="0">
                <a:latin typeface="Arial" panose="020B0604020202020204" pitchFamily="34" charset="0"/>
                <a:cs typeface="Arial" panose="020B0604020202020204" pitchFamily="34" charset="0"/>
              </a:rPr>
              <a:t> bile reflux. </a:t>
            </a:r>
            <a:r>
              <a:rPr lang="en-US" sz="900" dirty="0" err="1">
                <a:latin typeface="Arial" panose="020B0604020202020204" pitchFamily="34" charset="0"/>
                <a:cs typeface="Arial" panose="020B0604020202020204" pitchFamily="34" charset="0"/>
              </a:rPr>
              <a:t>Scand</a:t>
            </a:r>
            <a:r>
              <a:rPr lang="en-US" sz="900" dirty="0">
                <a:latin typeface="Arial" panose="020B0604020202020204" pitchFamily="34" charset="0"/>
                <a:cs typeface="Arial" panose="020B0604020202020204" pitchFamily="34" charset="0"/>
              </a:rPr>
              <a:t> J Gastroenterol. 1987 Aug;22(6):757-62.</a:t>
            </a:r>
            <a:endParaRPr lang="ru-RU" sz="900" dirty="0">
              <a:latin typeface="Arial" panose="020B0604020202020204" pitchFamily="34" charset="0"/>
              <a:cs typeface="Arial" panose="020B0604020202020204" pitchFamily="34" charset="0"/>
            </a:endParaRPr>
          </a:p>
          <a:p>
            <a:pPr algn="l">
              <a:defRPr/>
            </a:pPr>
            <a:r>
              <a:rPr lang="ru-RU" sz="900" dirty="0">
                <a:latin typeface="Arial" panose="020B0604020202020204" pitchFamily="34" charset="0"/>
                <a:cs typeface="Arial" panose="020B0604020202020204" pitchFamily="34" charset="0"/>
              </a:rPr>
              <a:t>2. Ткаченко Е.И., </a:t>
            </a:r>
            <a:r>
              <a:rPr lang="ru-RU" sz="900" dirty="0" err="1">
                <a:latin typeface="Arial" panose="020B0604020202020204" pitchFamily="34" charset="0"/>
                <a:cs typeface="Arial" panose="020B0604020202020204" pitchFamily="34" charset="0"/>
              </a:rPr>
              <a:t>Голофеевский</a:t>
            </a:r>
            <a:r>
              <a:rPr lang="ru-RU" sz="900" dirty="0">
                <a:latin typeface="Arial" panose="020B0604020202020204" pitchFamily="34" charset="0"/>
                <a:cs typeface="Arial" panose="020B0604020202020204" pitchFamily="34" charset="0"/>
              </a:rPr>
              <a:t> В.Ю., Саблин О.А. Клинические и функционально-морфологические особенности хронического рефлюкс-гастрита // </a:t>
            </a:r>
            <a:r>
              <a:rPr lang="vi-VN" sz="900" dirty="0">
                <a:latin typeface="Arial" panose="020B0604020202020204" pitchFamily="34" charset="0"/>
                <a:cs typeface="Arial" panose="020B0604020202020204" pitchFamily="34" charset="0"/>
              </a:rPr>
              <a:t>P</a:t>
            </a:r>
            <a:r>
              <a:rPr lang="ru-RU" sz="900" dirty="0">
                <a:latin typeface="Arial" panose="020B0604020202020204" pitchFamily="34" charset="0"/>
                <a:cs typeface="Arial" panose="020B0604020202020204" pitchFamily="34" charset="0"/>
              </a:rPr>
              <a:t>ГЖ- 1999.-№ 1. - С. 9-17. </a:t>
            </a:r>
          </a:p>
          <a:p>
            <a:pPr algn="l">
              <a:defRPr/>
            </a:pPr>
            <a:r>
              <a:rPr lang="ru-RU" sz="900" dirty="0">
                <a:latin typeface="Arial" panose="020B0604020202020204" pitchFamily="34" charset="0"/>
                <a:cs typeface="Arial" panose="020B0604020202020204" pitchFamily="34" charset="0"/>
              </a:rPr>
              <a:t>3. </a:t>
            </a:r>
            <a:r>
              <a:rPr lang="vi-VN" sz="900" dirty="0">
                <a:latin typeface="Arial" panose="020B0604020202020204" pitchFamily="34" charset="0"/>
                <a:cs typeface="Arial" panose="020B0604020202020204" pitchFamily="34" charset="0"/>
              </a:rPr>
              <a:t>Vere CC1, Cazacu S, Comănescu V, et al.. Endoscopical and  histological features in bile reflux gastritis. Rom J   Morphol Embryol. 2005;46(4):269-74.</a:t>
            </a:r>
            <a:endParaRPr lang="en-US" sz="900" dirty="0">
              <a:latin typeface="Arial" panose="020B0604020202020204" pitchFamily="34" charset="0"/>
              <a:cs typeface="Arial" panose="020B0604020202020204" pitchFamily="34" charset="0"/>
            </a:endParaRPr>
          </a:p>
        </p:txBody>
      </p:sp>
      <p:sp>
        <p:nvSpPr>
          <p:cNvPr id="2" name="Номер слайда 1"/>
          <p:cNvSpPr>
            <a:spLocks noGrp="1"/>
          </p:cNvSpPr>
          <p:nvPr>
            <p:ph type="sldNum" sz="quarter" idx="12"/>
          </p:nvPr>
        </p:nvSpPr>
        <p:spPr>
          <a:xfrm>
            <a:off x="7010400" y="6463917"/>
            <a:ext cx="2133600" cy="365125"/>
          </a:xfrm>
        </p:spPr>
        <p:txBody>
          <a:bodyPr/>
          <a:lstStyle/>
          <a:p>
            <a:fld id="{6243312A-F2D1-4A6C-922F-33B7D1873247}" type="slidenum">
              <a:rPr lang="ru-RU" smtClean="0"/>
              <a:pPr/>
              <a:t>14</a:t>
            </a:fld>
            <a:endParaRPr lang="ru-RU" dirty="0"/>
          </a:p>
        </p:txBody>
      </p:sp>
      <p:sp>
        <p:nvSpPr>
          <p:cNvPr id="6" name="Прямоугольник 5"/>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205732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0" y="0"/>
            <a:ext cx="9144000" cy="715962"/>
          </a:xfrm>
        </p:spPr>
        <p:txBody>
          <a:bodyPr vert="horz" lIns="0" tIns="0" rIns="91440" bIns="45720" rtlCol="0" anchor="ctr">
            <a:noAutofit/>
          </a:bodyPr>
          <a:lstStyle/>
          <a:p>
            <a:r>
              <a:rPr lang="ru-RU" altLang="ru-RU" sz="3200" b="1" dirty="0">
                <a:solidFill>
                  <a:srgbClr val="00B050"/>
                </a:solidFill>
                <a:effectLst>
                  <a:outerShdw blurRad="38100" dist="38100" dir="2700000" algn="tl">
                    <a:srgbClr val="000000">
                      <a:alpha val="43137"/>
                    </a:srgbClr>
                  </a:outerShdw>
                </a:effectLst>
                <a:latin typeface="+mn-lt"/>
              </a:rPr>
              <a:t>Смешанный рефлюкс опаснее кислого</a:t>
            </a:r>
            <a:endParaRPr lang="en-US" altLang="ru-RU" sz="3200" b="1" dirty="0">
              <a:solidFill>
                <a:srgbClr val="00B050"/>
              </a:solidFill>
              <a:effectLst>
                <a:outerShdw blurRad="38100" dist="38100" dir="2700000" algn="tl">
                  <a:srgbClr val="000000">
                    <a:alpha val="43137"/>
                  </a:srgbClr>
                </a:outerShdw>
              </a:effectLst>
              <a:latin typeface="+mn-lt"/>
            </a:endParaRPr>
          </a:p>
        </p:txBody>
      </p:sp>
      <p:pic>
        <p:nvPicPr>
          <p:cNvPr id="7"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764703"/>
            <a:ext cx="7090904" cy="1799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5"/>
          <p:cNvSpPr txBox="1">
            <a:spLocks noChangeArrowheads="1"/>
          </p:cNvSpPr>
          <p:nvPr/>
        </p:nvSpPr>
        <p:spPr bwMode="auto">
          <a:xfrm>
            <a:off x="6264134" y="5157192"/>
            <a:ext cx="2857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50000"/>
              </a:spcAft>
              <a:buChar char="•"/>
              <a:defRPr sz="2200">
                <a:solidFill>
                  <a:schemeClr val="tx1"/>
                </a:solidFill>
                <a:latin typeface="Calibri" pitchFamily="34" charset="0"/>
                <a:cs typeface="Arial" charset="0"/>
              </a:defRPr>
            </a:lvl1pPr>
            <a:lvl2pPr marL="742950" indent="-285750" eaLnBrk="0" hangingPunct="0">
              <a:spcAft>
                <a:spcPct val="30000"/>
              </a:spcAft>
              <a:buChar char="–"/>
              <a:defRPr sz="2000">
                <a:solidFill>
                  <a:schemeClr val="tx1"/>
                </a:solidFill>
                <a:latin typeface="Calibri" pitchFamily="34" charset="0"/>
                <a:cs typeface="Arial" charset="0"/>
              </a:defRPr>
            </a:lvl2pPr>
            <a:lvl3pPr marL="1143000" indent="-228600" eaLnBrk="0" hangingPunct="0">
              <a:spcAft>
                <a:spcPct val="30000"/>
              </a:spcAft>
              <a:buChar char="•"/>
              <a:defRPr sz="1600">
                <a:solidFill>
                  <a:schemeClr val="tx1"/>
                </a:solidFill>
                <a:latin typeface="Calibri" pitchFamily="34" charset="0"/>
                <a:cs typeface="Arial" charset="0"/>
              </a:defRPr>
            </a:lvl3pPr>
            <a:lvl4pPr marL="1600200" indent="-228600" eaLnBrk="0" hangingPunct="0">
              <a:spcAft>
                <a:spcPct val="30000"/>
              </a:spcAft>
              <a:buChar char="–"/>
              <a:defRPr sz="1600">
                <a:solidFill>
                  <a:schemeClr val="tx1"/>
                </a:solidFill>
                <a:latin typeface="Calibri" pitchFamily="34" charset="0"/>
                <a:cs typeface="Arial" charset="0"/>
              </a:defRPr>
            </a:lvl4pPr>
            <a:lvl5pPr marL="2057400" indent="-228600" eaLnBrk="0" hangingPunct="0">
              <a:spcAft>
                <a:spcPct val="30000"/>
              </a:spcAft>
              <a:buChar char="•"/>
              <a:defRPr sz="1600">
                <a:solidFill>
                  <a:schemeClr val="tx1"/>
                </a:solidFill>
                <a:latin typeface="Calibri" pitchFamily="34" charset="0"/>
                <a:cs typeface="Arial" charset="0"/>
              </a:defRPr>
            </a:lvl5pPr>
            <a:lvl6pPr marL="2514600" indent="-228600" eaLnBrk="0" fontAlgn="base" hangingPunct="0">
              <a:spcBef>
                <a:spcPct val="0"/>
              </a:spcBef>
              <a:spcAft>
                <a:spcPct val="30000"/>
              </a:spcAft>
              <a:buChar char="•"/>
              <a:defRPr sz="1600">
                <a:solidFill>
                  <a:schemeClr val="tx1"/>
                </a:solidFill>
                <a:latin typeface="Calibri" pitchFamily="34" charset="0"/>
                <a:cs typeface="Arial" charset="0"/>
              </a:defRPr>
            </a:lvl6pPr>
            <a:lvl7pPr marL="2971800" indent="-228600" eaLnBrk="0" fontAlgn="base" hangingPunct="0">
              <a:spcBef>
                <a:spcPct val="0"/>
              </a:spcBef>
              <a:spcAft>
                <a:spcPct val="30000"/>
              </a:spcAft>
              <a:buChar char="•"/>
              <a:defRPr sz="1600">
                <a:solidFill>
                  <a:schemeClr val="tx1"/>
                </a:solidFill>
                <a:latin typeface="Calibri" pitchFamily="34" charset="0"/>
                <a:cs typeface="Arial" charset="0"/>
              </a:defRPr>
            </a:lvl7pPr>
            <a:lvl8pPr marL="3429000" indent="-228600" eaLnBrk="0" fontAlgn="base" hangingPunct="0">
              <a:spcBef>
                <a:spcPct val="0"/>
              </a:spcBef>
              <a:spcAft>
                <a:spcPct val="30000"/>
              </a:spcAft>
              <a:buChar char="•"/>
              <a:defRPr sz="1600">
                <a:solidFill>
                  <a:schemeClr val="tx1"/>
                </a:solidFill>
                <a:latin typeface="Calibri" pitchFamily="34" charset="0"/>
                <a:cs typeface="Arial" charset="0"/>
              </a:defRPr>
            </a:lvl8pPr>
            <a:lvl9pPr marL="3886200" indent="-228600" eaLnBrk="0" fontAlgn="base" hangingPunct="0">
              <a:spcBef>
                <a:spcPct val="0"/>
              </a:spcBef>
              <a:spcAft>
                <a:spcPct val="30000"/>
              </a:spcAft>
              <a:buChar char="•"/>
              <a:defRPr sz="1600">
                <a:solidFill>
                  <a:schemeClr val="tx1"/>
                </a:solidFill>
                <a:latin typeface="Calibri" pitchFamily="34" charset="0"/>
                <a:cs typeface="Arial" charset="0"/>
              </a:defRPr>
            </a:lvl9pPr>
          </a:lstStyle>
          <a:p>
            <a:pPr eaLnBrk="1" hangingPunct="1">
              <a:spcAft>
                <a:spcPct val="0"/>
              </a:spcAft>
              <a:buFontTx/>
              <a:buNone/>
              <a:defRPr/>
            </a:pPr>
            <a:r>
              <a:rPr lang="ru-RU" altLang="ru-RU" sz="1800" b="1" dirty="0" smtClean="0">
                <a:solidFill>
                  <a:schemeClr val="tx1">
                    <a:lumMod val="50000"/>
                  </a:schemeClr>
                </a:solidFill>
                <a:cs typeface="Tahoma" pitchFamily="34" charset="0"/>
              </a:rPr>
              <a:t>*ЖК - желчные кислоты</a:t>
            </a:r>
          </a:p>
        </p:txBody>
      </p:sp>
      <p:sp>
        <p:nvSpPr>
          <p:cNvPr id="10" name="TextBox 7"/>
          <p:cNvSpPr txBox="1">
            <a:spLocks noChangeArrowheads="1"/>
          </p:cNvSpPr>
          <p:nvPr/>
        </p:nvSpPr>
        <p:spPr bwMode="auto">
          <a:xfrm>
            <a:off x="996216" y="2708920"/>
            <a:ext cx="7035739" cy="24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Aft>
                <a:spcPct val="50000"/>
              </a:spcAft>
              <a:buChar char="•"/>
              <a:defRPr sz="2200">
                <a:solidFill>
                  <a:schemeClr val="tx1"/>
                </a:solidFill>
                <a:latin typeface="Calibri" pitchFamily="34" charset="0"/>
                <a:cs typeface="Arial" charset="0"/>
              </a:defRPr>
            </a:lvl1pPr>
            <a:lvl2pPr marL="742950" indent="-285750" eaLnBrk="0" hangingPunct="0">
              <a:spcAft>
                <a:spcPct val="30000"/>
              </a:spcAft>
              <a:buChar char="–"/>
              <a:defRPr sz="2000">
                <a:solidFill>
                  <a:schemeClr val="tx1"/>
                </a:solidFill>
                <a:latin typeface="Calibri" pitchFamily="34" charset="0"/>
                <a:cs typeface="Arial" charset="0"/>
              </a:defRPr>
            </a:lvl2pPr>
            <a:lvl3pPr marL="1143000" indent="-228600" eaLnBrk="0" hangingPunct="0">
              <a:spcAft>
                <a:spcPct val="30000"/>
              </a:spcAft>
              <a:buChar char="•"/>
              <a:defRPr sz="1600">
                <a:solidFill>
                  <a:schemeClr val="tx1"/>
                </a:solidFill>
                <a:latin typeface="Calibri" pitchFamily="34" charset="0"/>
                <a:cs typeface="Arial" charset="0"/>
              </a:defRPr>
            </a:lvl3pPr>
            <a:lvl4pPr marL="1600200" indent="-228600" eaLnBrk="0" hangingPunct="0">
              <a:spcAft>
                <a:spcPct val="30000"/>
              </a:spcAft>
              <a:buChar char="–"/>
              <a:defRPr sz="1600">
                <a:solidFill>
                  <a:schemeClr val="tx1"/>
                </a:solidFill>
                <a:latin typeface="Calibri" pitchFamily="34" charset="0"/>
                <a:cs typeface="Arial" charset="0"/>
              </a:defRPr>
            </a:lvl4pPr>
            <a:lvl5pPr marL="2057400" indent="-228600" eaLnBrk="0" hangingPunct="0">
              <a:spcAft>
                <a:spcPct val="30000"/>
              </a:spcAft>
              <a:buChar char="•"/>
              <a:defRPr sz="1600">
                <a:solidFill>
                  <a:schemeClr val="tx1"/>
                </a:solidFill>
                <a:latin typeface="Calibri" pitchFamily="34" charset="0"/>
                <a:cs typeface="Arial" charset="0"/>
              </a:defRPr>
            </a:lvl5pPr>
            <a:lvl6pPr marL="2514600" indent="-228600" eaLnBrk="0" fontAlgn="base" hangingPunct="0">
              <a:spcBef>
                <a:spcPct val="0"/>
              </a:spcBef>
              <a:spcAft>
                <a:spcPct val="30000"/>
              </a:spcAft>
              <a:buChar char="•"/>
              <a:defRPr sz="1600">
                <a:solidFill>
                  <a:schemeClr val="tx1"/>
                </a:solidFill>
                <a:latin typeface="Calibri" pitchFamily="34" charset="0"/>
                <a:cs typeface="Arial" charset="0"/>
              </a:defRPr>
            </a:lvl6pPr>
            <a:lvl7pPr marL="2971800" indent="-228600" eaLnBrk="0" fontAlgn="base" hangingPunct="0">
              <a:spcBef>
                <a:spcPct val="0"/>
              </a:spcBef>
              <a:spcAft>
                <a:spcPct val="30000"/>
              </a:spcAft>
              <a:buChar char="•"/>
              <a:defRPr sz="1600">
                <a:solidFill>
                  <a:schemeClr val="tx1"/>
                </a:solidFill>
                <a:latin typeface="Calibri" pitchFamily="34" charset="0"/>
                <a:cs typeface="Arial" charset="0"/>
              </a:defRPr>
            </a:lvl7pPr>
            <a:lvl8pPr marL="3429000" indent="-228600" eaLnBrk="0" fontAlgn="base" hangingPunct="0">
              <a:spcBef>
                <a:spcPct val="0"/>
              </a:spcBef>
              <a:spcAft>
                <a:spcPct val="30000"/>
              </a:spcAft>
              <a:buChar char="•"/>
              <a:defRPr sz="1600">
                <a:solidFill>
                  <a:schemeClr val="tx1"/>
                </a:solidFill>
                <a:latin typeface="Calibri" pitchFamily="34" charset="0"/>
                <a:cs typeface="Arial" charset="0"/>
              </a:defRPr>
            </a:lvl8pPr>
            <a:lvl9pPr marL="3886200" indent="-228600" eaLnBrk="0" fontAlgn="base" hangingPunct="0">
              <a:spcBef>
                <a:spcPct val="0"/>
              </a:spcBef>
              <a:spcAft>
                <a:spcPct val="30000"/>
              </a:spcAft>
              <a:buChar char="•"/>
              <a:defRPr sz="1600">
                <a:solidFill>
                  <a:schemeClr val="tx1"/>
                </a:solidFill>
                <a:latin typeface="Calibri" pitchFamily="34" charset="0"/>
                <a:cs typeface="Arial" charset="0"/>
              </a:defRPr>
            </a:lvl9pPr>
          </a:lstStyle>
          <a:p>
            <a:pPr lvl="1" algn="l" eaLnBrk="1" hangingPunct="1">
              <a:spcBef>
                <a:spcPct val="30000"/>
              </a:spcBef>
              <a:spcAft>
                <a:spcPct val="0"/>
              </a:spcAft>
              <a:buFont typeface="Wingdings" panose="05000000000000000000" pitchFamily="2" charset="2"/>
              <a:buChar char="Ø"/>
              <a:defRPr/>
            </a:pPr>
            <a:r>
              <a:rPr lang="ru-RU" altLang="ru-RU" sz="1800" b="1" dirty="0" smtClean="0">
                <a:solidFill>
                  <a:srgbClr val="000000"/>
                </a:solidFill>
                <a:cs typeface="Tahoma" pitchFamily="34" charset="0"/>
              </a:rPr>
              <a:t>При низких значениях рН  слизистую оболочку повреждают только </a:t>
            </a:r>
            <a:r>
              <a:rPr lang="ru-RU" altLang="ru-RU" sz="1800" b="1" dirty="0" err="1" smtClean="0">
                <a:solidFill>
                  <a:srgbClr val="000000"/>
                </a:solidFill>
                <a:cs typeface="Tahoma" pitchFamily="34" charset="0"/>
              </a:rPr>
              <a:t>тауриновые</a:t>
            </a:r>
            <a:r>
              <a:rPr lang="ru-RU" altLang="ru-RU" sz="1800" b="1" dirty="0" smtClean="0">
                <a:solidFill>
                  <a:srgbClr val="000000"/>
                </a:solidFill>
                <a:cs typeface="Tahoma" pitchFamily="34" charset="0"/>
              </a:rPr>
              <a:t> </a:t>
            </a:r>
            <a:r>
              <a:rPr lang="ru-RU" altLang="ru-RU" sz="1800" b="1" dirty="0" err="1" smtClean="0">
                <a:solidFill>
                  <a:srgbClr val="000000"/>
                </a:solidFill>
                <a:cs typeface="Tahoma" pitchFamily="34" charset="0"/>
              </a:rPr>
              <a:t>конъюгаты</a:t>
            </a:r>
            <a:r>
              <a:rPr lang="ru-RU" altLang="ru-RU" sz="1800" b="1" dirty="0" smtClean="0">
                <a:solidFill>
                  <a:srgbClr val="000000"/>
                </a:solidFill>
                <a:cs typeface="Tahoma" pitchFamily="34" charset="0"/>
              </a:rPr>
              <a:t> (активны при рН</a:t>
            </a:r>
            <a:r>
              <a:rPr lang="en-US" altLang="ru-RU" sz="1800" b="1" dirty="0" smtClean="0">
                <a:solidFill>
                  <a:srgbClr val="000000"/>
                </a:solidFill>
                <a:cs typeface="Tahoma" pitchFamily="34" charset="0"/>
              </a:rPr>
              <a:t>&lt;</a:t>
            </a:r>
            <a:r>
              <a:rPr lang="ru-RU" altLang="ru-RU" sz="1800" b="1" dirty="0" smtClean="0">
                <a:solidFill>
                  <a:srgbClr val="000000"/>
                </a:solidFill>
                <a:cs typeface="Tahoma" pitchFamily="34" charset="0"/>
              </a:rPr>
              <a:t>2), другие </a:t>
            </a:r>
            <a:r>
              <a:rPr lang="ru-RU" altLang="ru-RU" sz="1800" b="1" dirty="0" err="1" smtClean="0">
                <a:solidFill>
                  <a:srgbClr val="000000"/>
                </a:solidFill>
                <a:cs typeface="Tahoma" pitchFamily="34" charset="0"/>
              </a:rPr>
              <a:t>конъюгаты</a:t>
            </a:r>
            <a:r>
              <a:rPr lang="ru-RU" altLang="ru-RU" sz="1800" b="1" dirty="0" smtClean="0">
                <a:solidFill>
                  <a:srgbClr val="000000"/>
                </a:solidFill>
                <a:cs typeface="Tahoma" pitchFamily="34" charset="0"/>
              </a:rPr>
              <a:t> ЖК* в таких условиях </a:t>
            </a:r>
            <a:r>
              <a:rPr lang="ru-RU" altLang="ru-RU" sz="1800" b="1" dirty="0" err="1" smtClean="0">
                <a:solidFill>
                  <a:srgbClr val="000000"/>
                </a:solidFill>
                <a:cs typeface="Tahoma" pitchFamily="34" charset="0"/>
              </a:rPr>
              <a:t>преципитируют</a:t>
            </a:r>
            <a:r>
              <a:rPr lang="ru-RU" altLang="ru-RU" sz="1800" b="1" dirty="0" smtClean="0">
                <a:solidFill>
                  <a:srgbClr val="000000"/>
                </a:solidFill>
                <a:cs typeface="Tahoma" pitchFamily="34" charset="0"/>
              </a:rPr>
              <a:t>. </a:t>
            </a:r>
          </a:p>
          <a:p>
            <a:pPr lvl="1" algn="l" eaLnBrk="1" hangingPunct="1">
              <a:spcBef>
                <a:spcPct val="30000"/>
              </a:spcBef>
              <a:spcAft>
                <a:spcPct val="0"/>
              </a:spcAft>
              <a:buFont typeface="Wingdings" panose="05000000000000000000" pitchFamily="2" charset="2"/>
              <a:buChar char="Ø"/>
              <a:defRPr/>
            </a:pPr>
            <a:endParaRPr lang="ru-RU" altLang="ru-RU" sz="1800" b="1" dirty="0" smtClean="0">
              <a:solidFill>
                <a:srgbClr val="000000"/>
              </a:solidFill>
              <a:cs typeface="Tahoma" pitchFamily="34" charset="0"/>
            </a:endParaRPr>
          </a:p>
          <a:p>
            <a:pPr lvl="1" algn="l" eaLnBrk="1" hangingPunct="1">
              <a:spcBef>
                <a:spcPct val="30000"/>
              </a:spcBef>
              <a:spcAft>
                <a:spcPct val="0"/>
              </a:spcAft>
              <a:buFont typeface="Wingdings" panose="05000000000000000000" pitchFamily="2" charset="2"/>
              <a:buChar char="Ø"/>
              <a:defRPr/>
            </a:pPr>
            <a:r>
              <a:rPr lang="ru-RU" altLang="ru-RU" sz="1800" b="1" dirty="0" smtClean="0">
                <a:solidFill>
                  <a:srgbClr val="000000"/>
                </a:solidFill>
                <a:cs typeface="Tahoma" pitchFamily="34" charset="0"/>
              </a:rPr>
              <a:t>При высоких значениях рН (например, на фоне подавления </a:t>
            </a:r>
            <a:r>
              <a:rPr lang="ru-RU" altLang="ru-RU" sz="1800" b="1" dirty="0" err="1" smtClean="0">
                <a:solidFill>
                  <a:srgbClr val="000000"/>
                </a:solidFill>
                <a:cs typeface="Tahoma" pitchFamily="34" charset="0"/>
              </a:rPr>
              <a:t>кислотопродукции</a:t>
            </a:r>
            <a:r>
              <a:rPr lang="ru-RU" altLang="ru-RU" sz="1800" b="1" dirty="0" smtClean="0">
                <a:solidFill>
                  <a:srgbClr val="000000"/>
                </a:solidFill>
                <a:cs typeface="Tahoma" pitchFamily="34" charset="0"/>
              </a:rPr>
              <a:t>), </a:t>
            </a:r>
            <a:r>
              <a:rPr lang="ru-RU" altLang="ru-RU" sz="1800" b="1" dirty="0" err="1" smtClean="0">
                <a:solidFill>
                  <a:srgbClr val="000000"/>
                </a:solidFill>
                <a:cs typeface="Tahoma" pitchFamily="34" charset="0"/>
              </a:rPr>
              <a:t>неконъюгированные</a:t>
            </a:r>
            <a:r>
              <a:rPr lang="ru-RU" altLang="ru-RU" sz="1800" b="1" dirty="0" smtClean="0">
                <a:solidFill>
                  <a:srgbClr val="000000"/>
                </a:solidFill>
                <a:cs typeface="Tahoma" pitchFamily="34" charset="0"/>
              </a:rPr>
              <a:t> ЖК и трипсин обладают значительно большими повреждающими свойствами, чем конъюгированные.</a:t>
            </a:r>
          </a:p>
        </p:txBody>
      </p:sp>
      <p:sp>
        <p:nvSpPr>
          <p:cNvPr id="2" name="Номер слайда 1"/>
          <p:cNvSpPr>
            <a:spLocks noGrp="1"/>
          </p:cNvSpPr>
          <p:nvPr>
            <p:ph type="sldNum" sz="quarter" idx="12"/>
          </p:nvPr>
        </p:nvSpPr>
        <p:spPr>
          <a:xfrm>
            <a:off x="6965155" y="6465182"/>
            <a:ext cx="2133600" cy="365125"/>
          </a:xfrm>
        </p:spPr>
        <p:txBody>
          <a:bodyPr/>
          <a:lstStyle/>
          <a:p>
            <a:fld id="{6243312A-F2D1-4A6C-922F-33B7D1873247}" type="slidenum">
              <a:rPr lang="ru-RU" smtClean="0"/>
              <a:pPr/>
              <a:t>15</a:t>
            </a:fld>
            <a:endParaRPr lang="ru-RU" dirty="0"/>
          </a:p>
        </p:txBody>
      </p:sp>
      <p:sp>
        <p:nvSpPr>
          <p:cNvPr id="3" name="TextBox 2"/>
          <p:cNvSpPr txBox="1"/>
          <p:nvPr/>
        </p:nvSpPr>
        <p:spPr>
          <a:xfrm>
            <a:off x="-25736" y="6433692"/>
            <a:ext cx="9121634" cy="369332"/>
          </a:xfrm>
          <a:prstGeom prst="rect">
            <a:avLst/>
          </a:prstGeom>
          <a:noFill/>
        </p:spPr>
        <p:txBody>
          <a:bodyPr wrap="square" rtlCol="0">
            <a:spAutoFit/>
          </a:bodyPr>
          <a:lstStyle/>
          <a:p>
            <a:r>
              <a:rPr lang="en-US" sz="900" dirty="0" err="1">
                <a:latin typeface="Arial" panose="020B0604020202020204" pitchFamily="34" charset="0"/>
                <a:cs typeface="Arial" panose="020B0604020202020204" pitchFamily="34" charset="0"/>
              </a:rPr>
              <a:t>Kauer</a:t>
            </a:r>
            <a:r>
              <a:rPr lang="en-US" sz="900" dirty="0">
                <a:latin typeface="Arial" panose="020B0604020202020204" pitchFamily="34" charset="0"/>
                <a:cs typeface="Arial" panose="020B0604020202020204" pitchFamily="34" charset="0"/>
              </a:rPr>
              <a:t> WK, Peters JH et al. Mixed reflux of gastric and duodenal juices is more harmful to the esophagus than gastric juice alone. The need for surgical therapy reemphasized. Ann Surg. 1995 Oct;222(4):525-31</a:t>
            </a:r>
            <a:endParaRPr lang="ru-RU" sz="900" dirty="0">
              <a:latin typeface="Arial" panose="020B0604020202020204" pitchFamily="34" charset="0"/>
              <a:cs typeface="Arial" panose="020B0604020202020204" pitchFamily="34" charset="0"/>
            </a:endParaRPr>
          </a:p>
        </p:txBody>
      </p:sp>
      <p:sp>
        <p:nvSpPr>
          <p:cNvPr id="9" name="Прямоугольник 8"/>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805016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333691" y="188640"/>
            <a:ext cx="7456562" cy="593725"/>
          </a:xfrm>
          <a:prstGeom prst="rect">
            <a:avLst/>
          </a:prstGeom>
          <a:extLst/>
        </p:spPr>
        <p:txBody>
          <a:bodyPr vert="horz" lIns="0" tIns="0" rIns="91440" bIns="45720" rtlCol="0" anchor="ctr">
            <a:noAutofit/>
          </a:bodyPr>
          <a:lstStyle>
            <a:lvl1pPr algn="ctr">
              <a:spcBef>
                <a:spcPct val="0"/>
              </a:spcBef>
              <a:buNone/>
              <a:defRPr sz="2800" b="1">
                <a:solidFill>
                  <a:srgbClr val="00B050"/>
                </a:solidFill>
                <a:effectLst>
                  <a:outerShdw blurRad="38100" dist="38100" dir="2700000" algn="tl">
                    <a:srgbClr val="000000">
                      <a:alpha val="43137"/>
                    </a:srgbClr>
                  </a:outerShdw>
                </a:effectLst>
                <a:ea typeface="+mj-ea"/>
                <a:cs typeface="+mj-cs"/>
              </a:defRPr>
            </a:lvl1pPr>
          </a:lstStyle>
          <a:p>
            <a:r>
              <a:rPr lang="ru-RU" altLang="ru-RU" sz="3200" dirty="0"/>
              <a:t>Лечение хронического гастрита  </a:t>
            </a:r>
            <a:endParaRPr lang="en-US" altLang="ru-RU" sz="3200" dirty="0"/>
          </a:p>
        </p:txBody>
      </p:sp>
      <p:sp>
        <p:nvSpPr>
          <p:cNvPr id="8" name="TextBox 6"/>
          <p:cNvSpPr txBox="1">
            <a:spLocks noChangeArrowheads="1"/>
          </p:cNvSpPr>
          <p:nvPr/>
        </p:nvSpPr>
        <p:spPr bwMode="auto">
          <a:xfrm>
            <a:off x="16379" y="6642556"/>
            <a:ext cx="717263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ct val="50000"/>
              </a:spcAft>
              <a:buChar char="•"/>
              <a:defRPr sz="2200">
                <a:solidFill>
                  <a:schemeClr val="tx1"/>
                </a:solidFill>
                <a:latin typeface="Calibri" pitchFamily="34" charset="0"/>
                <a:cs typeface="Arial" charset="0"/>
              </a:defRPr>
            </a:lvl1pPr>
            <a:lvl2pPr marL="742950" indent="-285750" eaLnBrk="0" hangingPunct="0">
              <a:spcAft>
                <a:spcPct val="30000"/>
              </a:spcAft>
              <a:buChar char="–"/>
              <a:defRPr sz="2000">
                <a:solidFill>
                  <a:schemeClr val="tx1"/>
                </a:solidFill>
                <a:latin typeface="Calibri" pitchFamily="34" charset="0"/>
                <a:cs typeface="Arial" charset="0"/>
              </a:defRPr>
            </a:lvl2pPr>
            <a:lvl3pPr marL="1143000" indent="-228600" eaLnBrk="0" hangingPunct="0">
              <a:spcAft>
                <a:spcPct val="30000"/>
              </a:spcAft>
              <a:buChar char="•"/>
              <a:defRPr sz="1600">
                <a:solidFill>
                  <a:schemeClr val="tx1"/>
                </a:solidFill>
                <a:latin typeface="Calibri" pitchFamily="34" charset="0"/>
                <a:cs typeface="Arial" charset="0"/>
              </a:defRPr>
            </a:lvl3pPr>
            <a:lvl4pPr marL="1600200" indent="-228600" eaLnBrk="0" hangingPunct="0">
              <a:spcAft>
                <a:spcPct val="30000"/>
              </a:spcAft>
              <a:buChar char="–"/>
              <a:defRPr sz="1600">
                <a:solidFill>
                  <a:schemeClr val="tx1"/>
                </a:solidFill>
                <a:latin typeface="Calibri" pitchFamily="34" charset="0"/>
                <a:cs typeface="Arial" charset="0"/>
              </a:defRPr>
            </a:lvl4pPr>
            <a:lvl5pPr marL="2057400" indent="-228600" eaLnBrk="0" hangingPunct="0">
              <a:spcAft>
                <a:spcPct val="30000"/>
              </a:spcAft>
              <a:buChar char="•"/>
              <a:defRPr sz="1600">
                <a:solidFill>
                  <a:schemeClr val="tx1"/>
                </a:solidFill>
                <a:latin typeface="Calibri" pitchFamily="34" charset="0"/>
                <a:cs typeface="Arial" charset="0"/>
              </a:defRPr>
            </a:lvl5pPr>
            <a:lvl6pPr marL="2514600" indent="-228600" eaLnBrk="0" fontAlgn="base" hangingPunct="0">
              <a:spcBef>
                <a:spcPct val="0"/>
              </a:spcBef>
              <a:spcAft>
                <a:spcPct val="30000"/>
              </a:spcAft>
              <a:buChar char="•"/>
              <a:defRPr sz="1600">
                <a:solidFill>
                  <a:schemeClr val="tx1"/>
                </a:solidFill>
                <a:latin typeface="Calibri" pitchFamily="34" charset="0"/>
                <a:cs typeface="Arial" charset="0"/>
              </a:defRPr>
            </a:lvl6pPr>
            <a:lvl7pPr marL="2971800" indent="-228600" eaLnBrk="0" fontAlgn="base" hangingPunct="0">
              <a:spcBef>
                <a:spcPct val="0"/>
              </a:spcBef>
              <a:spcAft>
                <a:spcPct val="30000"/>
              </a:spcAft>
              <a:buChar char="•"/>
              <a:defRPr sz="1600">
                <a:solidFill>
                  <a:schemeClr val="tx1"/>
                </a:solidFill>
                <a:latin typeface="Calibri" pitchFamily="34" charset="0"/>
                <a:cs typeface="Arial" charset="0"/>
              </a:defRPr>
            </a:lvl7pPr>
            <a:lvl8pPr marL="3429000" indent="-228600" eaLnBrk="0" fontAlgn="base" hangingPunct="0">
              <a:spcBef>
                <a:spcPct val="0"/>
              </a:spcBef>
              <a:spcAft>
                <a:spcPct val="30000"/>
              </a:spcAft>
              <a:buChar char="•"/>
              <a:defRPr sz="1600">
                <a:solidFill>
                  <a:schemeClr val="tx1"/>
                </a:solidFill>
                <a:latin typeface="Calibri" pitchFamily="34" charset="0"/>
                <a:cs typeface="Arial" charset="0"/>
              </a:defRPr>
            </a:lvl8pPr>
            <a:lvl9pPr marL="3886200" indent="-228600" eaLnBrk="0" fontAlgn="base" hangingPunct="0">
              <a:spcBef>
                <a:spcPct val="0"/>
              </a:spcBef>
              <a:spcAft>
                <a:spcPct val="30000"/>
              </a:spcAft>
              <a:buChar char="•"/>
              <a:defRPr sz="1600">
                <a:solidFill>
                  <a:schemeClr val="tx1"/>
                </a:solidFill>
                <a:latin typeface="Calibri" pitchFamily="34" charset="0"/>
                <a:cs typeface="Arial" charset="0"/>
              </a:defRPr>
            </a:lvl9pPr>
          </a:lstStyle>
          <a:p>
            <a:pPr algn="l" eaLnBrk="1" hangingPunct="1">
              <a:spcAft>
                <a:spcPct val="0"/>
              </a:spcAft>
              <a:buFontTx/>
              <a:buNone/>
            </a:pPr>
            <a:r>
              <a:rPr lang="ru-RU" altLang="ru-RU" sz="900" dirty="0">
                <a:latin typeface="Arial" panose="020B0604020202020204" pitchFamily="34" charset="0"/>
                <a:cs typeface="Arial" panose="020B0604020202020204" pitchFamily="34" charset="0"/>
              </a:rPr>
              <a:t>Гастроэнтерология : национальное руководство / под ред. В.Т. Ивашкина, Т.Л. Лапиной. - М. : ГЭОТАР-Медиа, 2008. - 704 </a:t>
            </a:r>
            <a:r>
              <a:rPr lang="ru-RU" altLang="ru-RU" sz="900" dirty="0" smtClean="0">
                <a:latin typeface="Arial" panose="020B0604020202020204" pitchFamily="34" charset="0"/>
                <a:cs typeface="Arial" panose="020B0604020202020204" pitchFamily="34" charset="0"/>
              </a:rPr>
              <a:t>с</a:t>
            </a:r>
            <a:endParaRPr lang="ru-RU" altLang="ru-RU" sz="900" dirty="0">
              <a:latin typeface="Arial" panose="020B0604020202020204" pitchFamily="34" charset="0"/>
              <a:cs typeface="Arial" panose="020B060402020202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88" y="980728"/>
            <a:ext cx="8041882" cy="471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7010400" y="6522389"/>
            <a:ext cx="2133600" cy="365125"/>
          </a:xfrm>
        </p:spPr>
        <p:txBody>
          <a:bodyPr/>
          <a:lstStyle/>
          <a:p>
            <a:fld id="{6243312A-F2D1-4A6C-922F-33B7D1873247}" type="slidenum">
              <a:rPr lang="ru-RU" smtClean="0"/>
              <a:pPr/>
              <a:t>16</a:t>
            </a:fld>
            <a:endParaRPr lang="ru-RU" dirty="0"/>
          </a:p>
        </p:txBody>
      </p:sp>
      <p:sp>
        <p:nvSpPr>
          <p:cNvPr id="6" name="Прямоугольник 5"/>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954997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196752"/>
            <a:ext cx="7003110" cy="4255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txBox="1">
            <a:spLocks noChangeArrowheads="1"/>
          </p:cNvSpPr>
          <p:nvPr/>
        </p:nvSpPr>
        <p:spPr>
          <a:xfrm>
            <a:off x="81501" y="18460"/>
            <a:ext cx="9036496" cy="927100"/>
          </a:xfrm>
          <a:prstGeom prst="rect">
            <a:avLst/>
          </a:prstGeom>
          <a:extLst/>
        </p:spPr>
        <p:txBody>
          <a:bodyPr vert="horz" lIns="0" tIns="0" rIns="91440" bIns="45720" rtlCol="0" anchor="ctr">
            <a:noAutofit/>
          </a:bodyPr>
          <a:lstStyle>
            <a:lvl1pPr algn="ctr">
              <a:spcBef>
                <a:spcPct val="0"/>
              </a:spcBef>
              <a:buNone/>
              <a:defRPr sz="3200" b="1">
                <a:solidFill>
                  <a:srgbClr val="00B050"/>
                </a:solidFill>
                <a:effectLst>
                  <a:outerShdw blurRad="38100" dist="38100" dir="2700000" algn="tl">
                    <a:srgbClr val="000000">
                      <a:alpha val="43137"/>
                    </a:srgbClr>
                  </a:outerShdw>
                </a:effectLst>
                <a:ea typeface="+mj-ea"/>
                <a:cs typeface="+mj-cs"/>
              </a:defRPr>
            </a:lvl1pPr>
          </a:lstStyle>
          <a:p>
            <a:r>
              <a:rPr lang="ru-RU" altLang="ru-RU" dirty="0"/>
              <a:t>В</a:t>
            </a:r>
            <a:r>
              <a:rPr lang="ru-RU" altLang="ru-RU" dirty="0" smtClean="0"/>
              <a:t>арианты </a:t>
            </a:r>
            <a:r>
              <a:rPr lang="ru-RU" altLang="ru-RU" dirty="0"/>
              <a:t>нарушения моторной функции </a:t>
            </a:r>
            <a:r>
              <a:rPr lang="ru-RU" altLang="ru-RU" dirty="0" smtClean="0"/>
              <a:t>желудка</a:t>
            </a:r>
            <a:endParaRPr lang="en-US" altLang="ru-RU" dirty="0"/>
          </a:p>
        </p:txBody>
      </p:sp>
      <p:sp>
        <p:nvSpPr>
          <p:cNvPr id="2" name="TextBox 1"/>
          <p:cNvSpPr txBox="1"/>
          <p:nvPr/>
        </p:nvSpPr>
        <p:spPr>
          <a:xfrm>
            <a:off x="-3378" y="6422240"/>
            <a:ext cx="9117997" cy="369332"/>
          </a:xfrm>
          <a:prstGeom prst="rect">
            <a:avLst/>
          </a:prstGeom>
          <a:noFill/>
        </p:spPr>
        <p:txBody>
          <a:bodyPr wrap="square" rtlCol="0">
            <a:spAutoFit/>
          </a:bodyPr>
          <a:lstStyle/>
          <a:p>
            <a:pPr algn="l"/>
            <a:r>
              <a:rPr lang="ru-RU" sz="900" dirty="0">
                <a:latin typeface="Arial" panose="020B0604020202020204" pitchFamily="34" charset="0"/>
                <a:cs typeface="Arial" panose="020B0604020202020204" pitchFamily="34" charset="0"/>
              </a:rPr>
              <a:t>Маев И.В., Кучерявый Ю.А., Андреев Д.Н. Функциональная  диспепсия: эпидемиология, классификация, </a:t>
            </a:r>
            <a:r>
              <a:rPr lang="ru-RU" sz="900" dirty="0" err="1">
                <a:latin typeface="Arial" panose="020B0604020202020204" pitchFamily="34" charset="0"/>
                <a:cs typeface="Arial" panose="020B0604020202020204" pitchFamily="34" charset="0"/>
              </a:rPr>
              <a:t>этиопатогенез</a:t>
            </a:r>
            <a:r>
              <a:rPr lang="ru-RU" sz="900" dirty="0">
                <a:latin typeface="Arial" panose="020B0604020202020204" pitchFamily="34" charset="0"/>
                <a:cs typeface="Arial" panose="020B0604020202020204" pitchFamily="34" charset="0"/>
              </a:rPr>
              <a:t>, диагностика и лечение – М.: Отпечатано в </a:t>
            </a:r>
            <a:r>
              <a:rPr lang="ru-RU" sz="900" dirty="0" smtClean="0">
                <a:latin typeface="Arial" panose="020B0604020202020204" pitchFamily="34" charset="0"/>
                <a:cs typeface="Arial" panose="020B0604020202020204" pitchFamily="34" charset="0"/>
              </a:rPr>
              <a:t>типографии ООО </a:t>
            </a:r>
            <a:r>
              <a:rPr lang="ru-RU" sz="900" dirty="0">
                <a:latin typeface="Arial" panose="020B0604020202020204" pitchFamily="34" charset="0"/>
                <a:cs typeface="Arial" panose="020B0604020202020204" pitchFamily="34" charset="0"/>
              </a:rPr>
              <a:t>«СТ-</a:t>
            </a:r>
            <a:r>
              <a:rPr lang="ru-RU" sz="900" dirty="0" err="1">
                <a:latin typeface="Arial" panose="020B0604020202020204" pitchFamily="34" charset="0"/>
                <a:cs typeface="Arial" panose="020B0604020202020204" pitchFamily="34" charset="0"/>
              </a:rPr>
              <a:t>Принт</a:t>
            </a:r>
            <a:r>
              <a:rPr lang="ru-RU" sz="900" dirty="0">
                <a:latin typeface="Arial" panose="020B0604020202020204" pitchFamily="34" charset="0"/>
                <a:cs typeface="Arial" panose="020B0604020202020204" pitchFamily="34" charset="0"/>
              </a:rPr>
              <a:t>» </a:t>
            </a:r>
            <a:r>
              <a:rPr lang="ru-RU" sz="900" dirty="0" smtClean="0">
                <a:latin typeface="Arial" panose="020B0604020202020204" pitchFamily="34" charset="0"/>
                <a:cs typeface="Arial" panose="020B0604020202020204" pitchFamily="34" charset="0"/>
              </a:rPr>
              <a:t>2015</a:t>
            </a:r>
            <a:r>
              <a:rPr lang="ru-RU" sz="900" dirty="0">
                <a:latin typeface="Arial" panose="020B0604020202020204" pitchFamily="34" charset="0"/>
                <a:cs typeface="Arial" panose="020B0604020202020204" pitchFamily="34" charset="0"/>
              </a:rPr>
              <a:t>. – 40 с.: ил</a:t>
            </a:r>
          </a:p>
        </p:txBody>
      </p:sp>
      <p:sp>
        <p:nvSpPr>
          <p:cNvPr id="3" name="Номер слайда 2"/>
          <p:cNvSpPr>
            <a:spLocks noGrp="1"/>
          </p:cNvSpPr>
          <p:nvPr>
            <p:ph type="sldNum" sz="quarter" idx="12"/>
          </p:nvPr>
        </p:nvSpPr>
        <p:spPr>
          <a:xfrm>
            <a:off x="7030431" y="6492875"/>
            <a:ext cx="2133600" cy="365125"/>
          </a:xfrm>
        </p:spPr>
        <p:txBody>
          <a:bodyPr/>
          <a:lstStyle/>
          <a:p>
            <a:fld id="{6243312A-F2D1-4A6C-922F-33B7D1873247}" type="slidenum">
              <a:rPr lang="ru-RU" smtClean="0"/>
              <a:pPr/>
              <a:t>17</a:t>
            </a:fld>
            <a:endParaRPr lang="ru-RU" dirty="0"/>
          </a:p>
        </p:txBody>
      </p:sp>
      <p:sp>
        <p:nvSpPr>
          <p:cNvPr id="7" name="Прямоугольник 6"/>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709028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3434" y="6232321"/>
            <a:ext cx="8797552" cy="430887"/>
          </a:xfrm>
          <a:prstGeom prst="rect">
            <a:avLst/>
          </a:prstGeom>
          <a:noFill/>
        </p:spPr>
        <p:txBody>
          <a:bodyPr wrap="square">
            <a:spAutoFit/>
          </a:bodyPr>
          <a:lstStyle/>
          <a:p>
            <a:pPr>
              <a:defRPr/>
            </a:pPr>
            <a:r>
              <a:rPr lang="ru-RU" sz="1050" b="1" dirty="0"/>
              <a:t>*Отсутствие данных об органическом заболевании, которое может объяснить симптомы</a:t>
            </a:r>
          </a:p>
          <a:p>
            <a:pPr>
              <a:defRPr/>
            </a:pPr>
            <a:r>
              <a:rPr lang="ru-RU" sz="1050" b="1" dirty="0"/>
              <a:t>** Критерии удовлетворяются последние 3 месяца с началом симптомов не менее 6 месяцев до постановки диагноза</a:t>
            </a:r>
          </a:p>
        </p:txBody>
      </p:sp>
      <p:sp>
        <p:nvSpPr>
          <p:cNvPr id="5" name="TextBox 4"/>
          <p:cNvSpPr txBox="1"/>
          <p:nvPr/>
        </p:nvSpPr>
        <p:spPr>
          <a:xfrm>
            <a:off x="1114380" y="2677181"/>
            <a:ext cx="1584176" cy="230832"/>
          </a:xfrm>
          <a:prstGeom prst="rect">
            <a:avLst/>
          </a:prstGeom>
          <a:noFill/>
          <a:ln>
            <a:noFill/>
          </a:ln>
          <a:effectLst>
            <a:reflection blurRad="6350" stA="52000" endA="300" endPos="35000" dir="5400000" sy="-100000" algn="bl" rotWithShape="0"/>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square" lIns="36000" rIns="0" rtlCol="0">
            <a:spAutoFit/>
          </a:bodyPr>
          <a:lstStyle>
            <a:defPPr>
              <a:defRPr lang="ru-RU"/>
            </a:defPPr>
            <a:lvl1pPr algn="ctr">
              <a:defRPr sz="900" b="1" u="none">
                <a:solidFill>
                  <a:srgbClr val="C00000"/>
                </a:solidFill>
              </a:defRPr>
            </a:lvl1pPr>
          </a:lstStyle>
          <a:p>
            <a:r>
              <a:rPr lang="ru-RU" dirty="0"/>
              <a:t>как минимум 3 дня в неделю</a:t>
            </a:r>
          </a:p>
        </p:txBody>
      </p:sp>
      <p:sp>
        <p:nvSpPr>
          <p:cNvPr id="10" name="Rectangle 9"/>
          <p:cNvSpPr/>
          <p:nvPr/>
        </p:nvSpPr>
        <p:spPr>
          <a:xfrm>
            <a:off x="7554938" y="1700808"/>
            <a:ext cx="364202" cy="307777"/>
          </a:xfrm>
          <a:prstGeom prst="rect">
            <a:avLst/>
          </a:prstGeom>
        </p:spPr>
        <p:txBody>
          <a:bodyPr wrap="none">
            <a:spAutoFit/>
          </a:bodyPr>
          <a:lstStyle/>
          <a:p>
            <a:r>
              <a:rPr lang="ru-RU" sz="1400" dirty="0">
                <a:solidFill>
                  <a:schemeClr val="accent5">
                    <a:lumMod val="50000"/>
                  </a:schemeClr>
                </a:solidFill>
              </a:rPr>
              <a:t>**</a:t>
            </a:r>
          </a:p>
        </p:txBody>
      </p:sp>
      <p:sp>
        <p:nvSpPr>
          <p:cNvPr id="11" name="Rectangle 2"/>
          <p:cNvSpPr txBox="1">
            <a:spLocks noChangeArrowheads="1"/>
          </p:cNvSpPr>
          <p:nvPr/>
        </p:nvSpPr>
        <p:spPr>
          <a:xfrm>
            <a:off x="899592" y="138893"/>
            <a:ext cx="6655346" cy="569168"/>
          </a:xfrm>
          <a:prstGeom prst="rect">
            <a:avLst/>
          </a:prstGeom>
        </p:spPr>
        <p:txBody>
          <a:bodyPr vert="horz" lIns="0" tIns="0" rIns="91440" bIns="45720" rtlCol="0" anchor="ctr">
            <a:noAutofit/>
          </a:bodyPr>
          <a:lstStyle>
            <a:defPPr>
              <a:defRPr lang="ru-RU"/>
            </a:defPPr>
            <a:lvl1pPr algn="ctr">
              <a:spcBef>
                <a:spcPct val="0"/>
              </a:spcBef>
              <a:buNone/>
              <a:defRPr sz="3200" b="1">
                <a:solidFill>
                  <a:srgbClr val="00B050"/>
                </a:solidFill>
                <a:effectLst>
                  <a:outerShdw blurRad="38100" dist="38100" dir="2700000" algn="tl">
                    <a:srgbClr val="000000">
                      <a:alpha val="43137"/>
                    </a:srgbClr>
                  </a:outerShdw>
                </a:effectLst>
                <a:ea typeface="+mj-ea"/>
                <a:cs typeface="+mj-cs"/>
              </a:defRPr>
            </a:lvl1pPr>
          </a:lstStyle>
          <a:p>
            <a:r>
              <a:rPr lang="ru-RU" altLang="ru-RU" sz="2800" dirty="0" smtClean="0">
                <a:solidFill>
                  <a:schemeClr val="tx1"/>
                </a:solidFill>
                <a:effectLst/>
              </a:rPr>
              <a:t>Алгоритм терапии </a:t>
            </a:r>
            <a:r>
              <a:rPr lang="ru-RU" altLang="ru-RU" sz="2800" dirty="0">
                <a:solidFill>
                  <a:schemeClr val="tx1"/>
                </a:solidFill>
                <a:effectLst/>
              </a:rPr>
              <a:t>функциональной диспепсии</a:t>
            </a:r>
            <a:r>
              <a:rPr lang="en-US" altLang="ru-RU" sz="2800" dirty="0">
                <a:solidFill>
                  <a:schemeClr val="tx1"/>
                </a:solidFill>
                <a:effectLst/>
              </a:rPr>
              <a:t> </a:t>
            </a:r>
            <a:r>
              <a:rPr lang="ru-RU" altLang="ru-RU" sz="2800" dirty="0">
                <a:solidFill>
                  <a:schemeClr val="tx1"/>
                </a:solidFill>
                <a:effectLst/>
              </a:rPr>
              <a:t>(</a:t>
            </a:r>
            <a:r>
              <a:rPr lang="en-US" altLang="ru-RU" sz="2800" dirty="0">
                <a:solidFill>
                  <a:schemeClr val="tx1"/>
                </a:solidFill>
                <a:effectLst/>
              </a:rPr>
              <a:t>ROME IV)</a:t>
            </a:r>
          </a:p>
        </p:txBody>
      </p:sp>
      <p:sp>
        <p:nvSpPr>
          <p:cNvPr id="13" name="Rectangle 12"/>
          <p:cNvSpPr/>
          <p:nvPr/>
        </p:nvSpPr>
        <p:spPr>
          <a:xfrm>
            <a:off x="0" y="6642556"/>
            <a:ext cx="8686800" cy="215444"/>
          </a:xfrm>
          <a:prstGeom prst="rect">
            <a:avLst/>
          </a:prstGeom>
        </p:spPr>
        <p:txBody>
          <a:bodyPr wrap="square">
            <a:spAutoFit/>
          </a:bodyPr>
          <a:lstStyle/>
          <a:p>
            <a:r>
              <a:rPr lang="en-US" sz="800" dirty="0" err="1">
                <a:latin typeface="Arial" charset="0"/>
                <a:cs typeface="Arial" charset="0"/>
              </a:rPr>
              <a:t>Stanghellini</a:t>
            </a:r>
            <a:r>
              <a:rPr lang="en-US" sz="800" dirty="0">
                <a:latin typeface="Arial" charset="0"/>
                <a:cs typeface="Arial" charset="0"/>
              </a:rPr>
              <a:t> V, , Chan F, </a:t>
            </a:r>
            <a:r>
              <a:rPr lang="en-US" sz="800" dirty="0" err="1">
                <a:latin typeface="Arial" charset="0"/>
                <a:cs typeface="Arial" charset="0"/>
              </a:rPr>
              <a:t>Hasler</a:t>
            </a:r>
            <a:r>
              <a:rPr lang="en-US" sz="800" dirty="0">
                <a:latin typeface="Arial" charset="0"/>
                <a:cs typeface="Arial" charset="0"/>
              </a:rPr>
              <a:t> WL, </a:t>
            </a:r>
            <a:r>
              <a:rPr lang="en-US" sz="800" dirty="0" err="1">
                <a:latin typeface="Arial" charset="0"/>
                <a:cs typeface="Arial" charset="0"/>
              </a:rPr>
              <a:t>Malagelada</a:t>
            </a:r>
            <a:r>
              <a:rPr lang="en-US" sz="800" dirty="0">
                <a:latin typeface="Arial" charset="0"/>
                <a:cs typeface="Arial" charset="0"/>
              </a:rPr>
              <a:t> J, Suzuki H, Tack J, Talley NJ. Gastroduodenal Disorders Gastroenterology 2016;150:1380–1392</a:t>
            </a:r>
            <a:endParaRPr lang="ru-RU" sz="800" dirty="0">
              <a:latin typeface="Arial" charset="0"/>
              <a:cs typeface="Arial" charset="0"/>
            </a:endParaRPr>
          </a:p>
        </p:txBody>
      </p:sp>
      <p:sp>
        <p:nvSpPr>
          <p:cNvPr id="14" name="Rounded Rectangle 13"/>
          <p:cNvSpPr/>
          <p:nvPr/>
        </p:nvSpPr>
        <p:spPr>
          <a:xfrm>
            <a:off x="251520" y="4869160"/>
            <a:ext cx="8640960" cy="578882"/>
          </a:xfrm>
          <a:prstGeom prst="roundRect">
            <a:avLst/>
          </a:prstGeom>
          <a:solidFill>
            <a:schemeClr val="bg1">
              <a:lumMod val="85000"/>
            </a:schemeClr>
          </a:solidFill>
          <a:ln>
            <a:noFill/>
          </a:ln>
        </p:spPr>
        <p:style>
          <a:lnRef idx="1">
            <a:schemeClr val="dk1"/>
          </a:lnRef>
          <a:fillRef idx="2">
            <a:schemeClr val="dk1"/>
          </a:fillRef>
          <a:effectRef idx="1">
            <a:schemeClr val="dk1"/>
          </a:effectRef>
          <a:fontRef idx="minor">
            <a:schemeClr val="dk1"/>
          </a:fontRef>
        </p:style>
        <p:txBody>
          <a:bodyPr wrap="square" lIns="36000" rIns="0" rtlCol="0">
            <a:spAutoFit/>
          </a:bodyPr>
          <a:lstStyle/>
          <a:p>
            <a:pPr lvl="0" algn="ctr"/>
            <a:r>
              <a:rPr lang="ru-RU" sz="1600" b="1" dirty="0">
                <a:solidFill>
                  <a:schemeClr val="tx1"/>
                </a:solidFill>
              </a:rPr>
              <a:t>Поддерживающие критерии для ПДС/СЭБ:</a:t>
            </a:r>
            <a:r>
              <a:rPr lang="ru-RU" sz="1200" b="1" dirty="0">
                <a:solidFill>
                  <a:schemeClr val="tx1"/>
                </a:solidFill>
              </a:rPr>
              <a:t> </a:t>
            </a:r>
            <a:endParaRPr lang="ru-RU" sz="1200" b="1" dirty="0" smtClean="0">
              <a:solidFill>
                <a:schemeClr val="tx1"/>
              </a:solidFill>
            </a:endParaRPr>
          </a:p>
          <a:p>
            <a:pPr lvl="0" algn="ctr"/>
            <a:r>
              <a:rPr lang="ru-RU" sz="1200" b="1" dirty="0" smtClean="0">
                <a:solidFill>
                  <a:schemeClr val="tx1"/>
                </a:solidFill>
              </a:rPr>
              <a:t>Симптомы</a:t>
            </a:r>
            <a:r>
              <a:rPr lang="ru-RU" sz="1200" b="1" dirty="0">
                <a:solidFill>
                  <a:schemeClr val="tx1"/>
                </a:solidFill>
              </a:rPr>
              <a:t>, которые исчезают после дефекации или отхождения газа вообще не должны рассматриваться как диспептические </a:t>
            </a:r>
          </a:p>
        </p:txBody>
      </p:sp>
      <p:sp>
        <p:nvSpPr>
          <p:cNvPr id="15" name="Rounded Rectangle 14"/>
          <p:cNvSpPr/>
          <p:nvPr/>
        </p:nvSpPr>
        <p:spPr>
          <a:xfrm>
            <a:off x="251521" y="4509120"/>
            <a:ext cx="8640959" cy="306467"/>
          </a:xfrm>
          <a:prstGeom prst="round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wrap="square" lIns="36000" rIns="0" rtlCol="0">
            <a:spAutoFit/>
          </a:bodyPr>
          <a:lstStyle/>
          <a:p>
            <a:pPr algn="ctr"/>
            <a:r>
              <a:rPr lang="ru-RU" sz="1200" b="1" dirty="0">
                <a:solidFill>
                  <a:schemeClr val="bg1"/>
                </a:solidFill>
              </a:rPr>
              <a:t>(достаточно выраженное/</a:t>
            </a:r>
            <a:r>
              <a:rPr lang="ru-RU" sz="1200" b="1" dirty="0" err="1">
                <a:solidFill>
                  <a:schemeClr val="bg1"/>
                </a:solidFill>
              </a:rPr>
              <a:t>ая</a:t>
            </a:r>
            <a:r>
              <a:rPr lang="ru-RU" sz="1200" b="1" dirty="0">
                <a:solidFill>
                  <a:schemeClr val="bg1"/>
                </a:solidFill>
              </a:rPr>
              <a:t>, чтобы влиять на обычную активность/ мешать приему обычного объема пищи)</a:t>
            </a:r>
          </a:p>
        </p:txBody>
      </p:sp>
      <p:sp>
        <p:nvSpPr>
          <p:cNvPr id="16" name="Rounded Rectangle 15"/>
          <p:cNvSpPr/>
          <p:nvPr/>
        </p:nvSpPr>
        <p:spPr>
          <a:xfrm>
            <a:off x="223434" y="5517232"/>
            <a:ext cx="8669046" cy="715089"/>
          </a:xfrm>
          <a:prstGeom prst="roundRect">
            <a:avLst/>
          </a:prstGeom>
          <a:solidFill>
            <a:schemeClr val="accent5">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wrap="square" lIns="36000" rIns="0" rtlCol="0">
            <a:spAutoFit/>
          </a:bodyPr>
          <a:lstStyle/>
          <a:p>
            <a:pPr algn="ctr"/>
            <a:r>
              <a:rPr lang="ru-RU" b="1" dirty="0">
                <a:solidFill>
                  <a:schemeClr val="tx1"/>
                </a:solidFill>
              </a:rPr>
              <a:t>Другие пищеварительные симптомы (например, характерные для ГЭРБ и СРК) </a:t>
            </a:r>
          </a:p>
          <a:p>
            <a:pPr algn="ctr"/>
            <a:r>
              <a:rPr lang="ru-RU" b="1" dirty="0">
                <a:solidFill>
                  <a:schemeClr val="tx1"/>
                </a:solidFill>
              </a:rPr>
              <a:t>могут одновременно присутствовать у пациентов с ПДС и/или СЭБ</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13979"/>
            <a:ext cx="7199402" cy="1375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05" l="0" r="98305">
                        <a14:foregroundMark x1="12712" y1="12500" x2="73729" y2="4762"/>
                        <a14:foregroundMark x1="11864" y1="13095" x2="12712" y2="83333"/>
                        <a14:backgroundMark x1="5085" y1="5952" x2="79661" y2="595"/>
                        <a14:backgroundMark x1="5085" y1="8333" x2="5932" y2="90476"/>
                      </a14:backgroundRemoval>
                    </a14:imgEffect>
                  </a14:imgLayer>
                </a14:imgProps>
              </a:ext>
              <a:ext uri="{28A0092B-C50C-407E-A947-70E740481C1C}">
                <a14:useLocalDpi xmlns:a14="http://schemas.microsoft.com/office/drawing/2010/main" val="0"/>
              </a:ext>
            </a:extLst>
          </a:blip>
          <a:srcRect/>
          <a:stretch>
            <a:fillRect/>
          </a:stretch>
        </p:blipFill>
        <p:spPr bwMode="auto">
          <a:xfrm>
            <a:off x="7244015" y="0"/>
            <a:ext cx="1216418" cy="13980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6395555" y="2664143"/>
            <a:ext cx="1775447" cy="230832"/>
          </a:xfrm>
          <a:prstGeom prst="rect">
            <a:avLst/>
          </a:prstGeom>
          <a:noFill/>
          <a:ln>
            <a:noFill/>
          </a:ln>
          <a:effectLst>
            <a:reflection blurRad="6350" stA="52000" endA="300" endPos="35000" dir="5400000" sy="-100000" algn="bl" rotWithShape="0"/>
          </a:effectLst>
          <a:scene3d>
            <a:camera prst="orthographicFront"/>
            <a:lightRig rig="threePt" dir="t"/>
          </a:scene3d>
          <a:sp3d>
            <a:bevelT/>
          </a:sp3d>
        </p:spPr>
        <p:style>
          <a:lnRef idx="2">
            <a:schemeClr val="accent2"/>
          </a:lnRef>
          <a:fillRef idx="1">
            <a:schemeClr val="lt1"/>
          </a:fillRef>
          <a:effectRef idx="0">
            <a:schemeClr val="accent2"/>
          </a:effectRef>
          <a:fontRef idx="minor">
            <a:schemeClr val="dk1"/>
          </a:fontRef>
        </p:style>
        <p:txBody>
          <a:bodyPr wrap="square" lIns="36000" rIns="0" rtlCol="0">
            <a:spAutoFit/>
          </a:bodyPr>
          <a:lstStyle>
            <a:defPPr>
              <a:defRPr lang="ru-RU"/>
            </a:defPPr>
            <a:lvl1pPr algn="ctr">
              <a:defRPr sz="1200" b="1" u="sng">
                <a:solidFill>
                  <a:srgbClr val="C00000"/>
                </a:solidFill>
              </a:defRPr>
            </a:lvl1pPr>
          </a:lstStyle>
          <a:p>
            <a:r>
              <a:rPr lang="ru-RU" sz="900" u="none" dirty="0" smtClean="0"/>
              <a:t>минимум </a:t>
            </a:r>
            <a:r>
              <a:rPr lang="ru-RU" sz="900" u="none" dirty="0"/>
              <a:t>1 день в неделю</a:t>
            </a:r>
          </a:p>
        </p:txBody>
      </p:sp>
      <p:sp>
        <p:nvSpPr>
          <p:cNvPr id="17" name="Rounded Rectangle 16"/>
          <p:cNvSpPr/>
          <p:nvPr/>
        </p:nvSpPr>
        <p:spPr>
          <a:xfrm>
            <a:off x="251521" y="2289571"/>
            <a:ext cx="8640959" cy="374571"/>
          </a:xfrm>
          <a:prstGeom prst="roundRect">
            <a:avLst/>
          </a:prstGeom>
          <a:solidFill>
            <a:schemeClr val="accent3">
              <a:lumMod val="75000"/>
            </a:schemeClr>
          </a:solidFill>
          <a:ln>
            <a:noFill/>
          </a:ln>
        </p:spPr>
        <p:style>
          <a:lnRef idx="1">
            <a:schemeClr val="accent5"/>
          </a:lnRef>
          <a:fillRef idx="3">
            <a:schemeClr val="accent5"/>
          </a:fillRef>
          <a:effectRef idx="2">
            <a:schemeClr val="accent5"/>
          </a:effectRef>
          <a:fontRef idx="minor">
            <a:schemeClr val="lt1"/>
          </a:fontRef>
        </p:style>
        <p:txBody>
          <a:bodyPr wrap="square" lIns="36000" rIns="0" rtlCol="0">
            <a:spAutoFit/>
          </a:bodyPr>
          <a:lstStyle/>
          <a:p>
            <a:pPr algn="ctr"/>
            <a:r>
              <a:rPr lang="ru-RU" sz="1600" b="1" dirty="0">
                <a:solidFill>
                  <a:schemeClr val="bg1"/>
                </a:solidFill>
              </a:rPr>
              <a:t>Диагностические критерии должны включать минимум одно из нижеперечисленного:</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1" y="2852937"/>
            <a:ext cx="3309894" cy="1656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9768" y="2852937"/>
            <a:ext cx="3322712" cy="1656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7010400" y="6459993"/>
            <a:ext cx="2133600" cy="365125"/>
          </a:xfrm>
        </p:spPr>
        <p:txBody>
          <a:bodyPr/>
          <a:lstStyle/>
          <a:p>
            <a:fld id="{6243312A-F2D1-4A6C-922F-33B7D1873247}" type="slidenum">
              <a:rPr lang="ru-RU" smtClean="0"/>
              <a:pPr/>
              <a:t>18</a:t>
            </a:fld>
            <a:endParaRPr lang="ru-RU" dirty="0"/>
          </a:p>
        </p:txBody>
      </p:sp>
      <p:sp>
        <p:nvSpPr>
          <p:cNvPr id="20" name="Прямоугольник 19"/>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277331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Прямая со стрелкой 17"/>
          <p:cNvCxnSpPr/>
          <p:nvPr/>
        </p:nvCxnSpPr>
        <p:spPr>
          <a:xfrm flipH="1">
            <a:off x="2684865" y="2641894"/>
            <a:ext cx="948050"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Прямоугольник 22"/>
          <p:cNvSpPr/>
          <p:nvPr/>
        </p:nvSpPr>
        <p:spPr>
          <a:xfrm>
            <a:off x="2698058" y="2090155"/>
            <a:ext cx="460832" cy="369332"/>
          </a:xfrm>
          <a:prstGeom prst="rect">
            <a:avLst/>
          </a:prstGeom>
        </p:spPr>
        <p:txBody>
          <a:bodyPr wrap="none">
            <a:spAutoFit/>
          </a:bodyPr>
          <a:lstStyle/>
          <a:p>
            <a:r>
              <a:rPr lang="ru-RU" b="1" i="1" dirty="0">
                <a:latin typeface="Times New Roman" panose="02020603050405020304" pitchFamily="18" charset="0"/>
                <a:cs typeface="Times New Roman" panose="02020603050405020304" pitchFamily="18" charset="0"/>
              </a:rPr>
              <a:t>Да</a:t>
            </a:r>
          </a:p>
        </p:txBody>
      </p:sp>
      <p:cxnSp>
        <p:nvCxnSpPr>
          <p:cNvPr id="31" name="Прямая со стрелкой 30"/>
          <p:cNvCxnSpPr/>
          <p:nvPr/>
        </p:nvCxnSpPr>
        <p:spPr>
          <a:xfrm flipV="1">
            <a:off x="2119527" y="4029476"/>
            <a:ext cx="760424" cy="32820"/>
          </a:xfrm>
          <a:prstGeom prst="straightConnector1">
            <a:avLst/>
          </a:prstGeom>
          <a:ln w="381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4"/>
          <p:cNvSpPr>
            <a:spLocks noChangeArrowheads="1"/>
          </p:cNvSpPr>
          <p:nvPr/>
        </p:nvSpPr>
        <p:spPr bwMode="auto">
          <a:xfrm>
            <a:off x="-1" y="6543749"/>
            <a:ext cx="9144000" cy="369332"/>
          </a:xfrm>
          <a:prstGeom prst="rect">
            <a:avLst/>
          </a:prstGeom>
          <a:noFill/>
          <a:ln w="9525">
            <a:noFill/>
            <a:miter lim="800000"/>
            <a:headEnd/>
            <a:tailEnd/>
          </a:ln>
        </p:spPr>
        <p:txBody>
          <a:bodyPr wrap="square" anchor="ctr">
            <a:spAutoFit/>
          </a:bodyPr>
          <a:lstStyle/>
          <a:p>
            <a:pPr eaLnBrk="0" hangingPunct="0"/>
            <a:r>
              <a:rPr lang="en-US" sz="900" dirty="0" err="1" smtClean="0">
                <a:latin typeface="Arial" panose="020B0604020202020204" pitchFamily="34" charset="0"/>
                <a:cs typeface="Arial" panose="020B0604020202020204" pitchFamily="34" charset="0"/>
              </a:rPr>
              <a:t>Vincenzo</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Stanghellini</a:t>
            </a:r>
            <a:r>
              <a:rPr lang="en-US" sz="900" dirty="0" smtClean="0">
                <a:latin typeface="Arial" panose="020B0604020202020204" pitchFamily="34" charset="0"/>
                <a:cs typeface="Arial" panose="020B0604020202020204" pitchFamily="34" charset="0"/>
              </a:rPr>
              <a:t>,</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Francis</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K.L.Chan</a:t>
            </a:r>
            <a:r>
              <a:rPr lang="en-US" sz="900" dirty="0" smtClean="0">
                <a:latin typeface="Arial" panose="020B0604020202020204" pitchFamily="34" charset="0"/>
                <a:cs typeface="Arial" panose="020B0604020202020204" pitchFamily="34" charset="0"/>
              </a:rPr>
              <a:t>,</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William</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L.Hasler</a:t>
            </a:r>
            <a:r>
              <a:rPr lang="en-US" sz="900" dirty="0" smtClean="0">
                <a:latin typeface="Arial" panose="020B0604020202020204" pitchFamily="34" charset="0"/>
                <a:cs typeface="Arial" panose="020B0604020202020204" pitchFamily="34" charset="0"/>
              </a:rPr>
              <a:t>,</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Juan</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R.Malagelada</a:t>
            </a:r>
            <a:r>
              <a:rPr lang="en-US" sz="900" dirty="0" smtClean="0">
                <a:latin typeface="Arial" panose="020B0604020202020204" pitchFamily="34" charset="0"/>
                <a:cs typeface="Arial" panose="020B0604020202020204" pitchFamily="34" charset="0"/>
              </a:rPr>
              <a:t>,</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Hidekazu</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Suzuki,</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Jan</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Tack,</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Nicholas</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J.Talley</a:t>
            </a:r>
            <a:r>
              <a:rPr lang="ru-RU" sz="900" dirty="0" smtClean="0">
                <a:latin typeface="Arial" panose="020B0604020202020204" pitchFamily="34" charset="0"/>
                <a:cs typeface="Arial" panose="020B0604020202020204" pitchFamily="34" charset="0"/>
              </a:rPr>
              <a:t>.</a:t>
            </a:r>
            <a:r>
              <a:rPr lang="en-US"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Gastroduodenal</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Disorders</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Gastroenterology</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2016;150:1380–1392</a:t>
            </a:r>
            <a:r>
              <a:rPr lang="ru-RU" sz="900" dirty="0" smtClean="0">
                <a:latin typeface="Arial" panose="020B0604020202020204" pitchFamily="34" charset="0"/>
                <a:cs typeface="Arial" panose="020B0604020202020204" pitchFamily="34" charset="0"/>
              </a:rPr>
              <a:t> </a:t>
            </a:r>
            <a:endParaRPr lang="ru-RU" sz="900" dirty="0">
              <a:solidFill>
                <a:srgbClr val="003F82"/>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93" y="116632"/>
            <a:ext cx="8432613"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Номер слайда 2"/>
          <p:cNvSpPr>
            <a:spLocks noGrp="1"/>
          </p:cNvSpPr>
          <p:nvPr>
            <p:ph type="sldNum" sz="quarter" idx="12"/>
          </p:nvPr>
        </p:nvSpPr>
        <p:spPr>
          <a:xfrm>
            <a:off x="7010399" y="6471012"/>
            <a:ext cx="2133600" cy="365125"/>
          </a:xfrm>
        </p:spPr>
        <p:txBody>
          <a:bodyPr/>
          <a:lstStyle/>
          <a:p>
            <a:fld id="{A483448D-3A78-4528-A469-B745A65DA480}" type="slidenum">
              <a:rPr lang="en-US" smtClean="0"/>
              <a:pPr/>
              <a:t>19</a:t>
            </a:fld>
            <a:endParaRPr lang="en-US" dirty="0"/>
          </a:p>
        </p:txBody>
      </p:sp>
      <p:sp>
        <p:nvSpPr>
          <p:cNvPr id="8" name="Rectangle 2"/>
          <p:cNvSpPr txBox="1">
            <a:spLocks noChangeArrowheads="1"/>
          </p:cNvSpPr>
          <p:nvPr/>
        </p:nvSpPr>
        <p:spPr>
          <a:xfrm>
            <a:off x="899592" y="138892"/>
            <a:ext cx="6912768" cy="697819"/>
          </a:xfrm>
          <a:prstGeom prst="rect">
            <a:avLst/>
          </a:prstGeom>
          <a:solidFill>
            <a:schemeClr val="bg1"/>
          </a:solidFill>
        </p:spPr>
        <p:txBody>
          <a:bodyPr vert="horz" lIns="0" tIns="0" rIns="91440" bIns="45720" rtlCol="0" anchor="ctr">
            <a:noAutofit/>
          </a:bodyPr>
          <a:lstStyle>
            <a:defPPr>
              <a:defRPr lang="ru-RU"/>
            </a:defPPr>
            <a:lvl1pPr algn="ctr">
              <a:spcBef>
                <a:spcPct val="0"/>
              </a:spcBef>
              <a:buNone/>
              <a:defRPr sz="3200" b="1">
                <a:solidFill>
                  <a:srgbClr val="00B050"/>
                </a:solidFill>
                <a:effectLst>
                  <a:outerShdw blurRad="38100" dist="38100" dir="2700000" algn="tl">
                    <a:srgbClr val="000000">
                      <a:alpha val="43137"/>
                    </a:srgbClr>
                  </a:outerShdw>
                </a:effectLst>
                <a:ea typeface="+mj-ea"/>
                <a:cs typeface="+mj-cs"/>
              </a:defRPr>
            </a:lvl1pPr>
          </a:lstStyle>
          <a:p>
            <a:r>
              <a:rPr lang="ru-RU" altLang="ru-RU" sz="2800" dirty="0">
                <a:solidFill>
                  <a:schemeClr val="tx1"/>
                </a:solidFill>
                <a:effectLst/>
              </a:rPr>
              <a:t>Клинические варианты функциональной диспепсии</a:t>
            </a:r>
            <a:r>
              <a:rPr lang="en-US" altLang="ru-RU" sz="2800" dirty="0">
                <a:solidFill>
                  <a:schemeClr val="tx1"/>
                </a:solidFill>
                <a:effectLst/>
              </a:rPr>
              <a:t> </a:t>
            </a:r>
            <a:r>
              <a:rPr lang="ru-RU" altLang="ru-RU" sz="2800" dirty="0">
                <a:solidFill>
                  <a:schemeClr val="tx1"/>
                </a:solidFill>
                <a:effectLst/>
              </a:rPr>
              <a:t>(</a:t>
            </a:r>
            <a:r>
              <a:rPr lang="en-US" altLang="ru-RU" sz="2800" dirty="0">
                <a:solidFill>
                  <a:schemeClr val="tx1"/>
                </a:solidFill>
                <a:effectLst/>
              </a:rPr>
              <a:t>ROME IV)</a:t>
            </a:r>
          </a:p>
        </p:txBody>
      </p:sp>
      <p:sp>
        <p:nvSpPr>
          <p:cNvPr id="9" name="Прямоугольник 8"/>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141356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5329" y="6492875"/>
            <a:ext cx="2133600" cy="365125"/>
          </a:xfrm>
        </p:spPr>
        <p:txBody>
          <a:bodyPr/>
          <a:lstStyle/>
          <a:p>
            <a:fld id="{6243312A-F2D1-4A6C-922F-33B7D1873247}" type="slidenum">
              <a:rPr lang="ru-RU" smtClean="0"/>
              <a:pPr/>
              <a:t>2</a:t>
            </a:fld>
            <a:endParaRPr lang="ru-RU"/>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28800"/>
            <a:ext cx="7291045" cy="4354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txBox="1">
            <a:spLocks noChangeArrowheads="1"/>
          </p:cNvSpPr>
          <p:nvPr/>
        </p:nvSpPr>
        <p:spPr>
          <a:xfrm>
            <a:off x="0" y="0"/>
            <a:ext cx="9101067" cy="927100"/>
          </a:xfrm>
          <a:prstGeom prst="rect">
            <a:avLst/>
          </a:prstGeom>
        </p:spPr>
        <p:txBody>
          <a:bodyPr vert="horz" lIns="0" tIns="0" rIns="91440" bIns="45720" rtlCol="0" anchor="ctr">
            <a:noAutofit/>
          </a:bodyPr>
          <a:lstStyle>
            <a:lvl1pPr algn="ctr">
              <a:spcBef>
                <a:spcPct val="0"/>
              </a:spcBef>
              <a:buNone/>
              <a:defRPr sz="2800" b="1">
                <a:solidFill>
                  <a:srgbClr val="00B050"/>
                </a:solidFill>
                <a:effectLst>
                  <a:outerShdw blurRad="38100" dist="38100" dir="2700000" algn="tl">
                    <a:srgbClr val="000000">
                      <a:alpha val="43137"/>
                    </a:srgbClr>
                  </a:outerShdw>
                </a:effectLst>
                <a:ea typeface="+mj-ea"/>
                <a:cs typeface="+mj-cs"/>
              </a:defRPr>
            </a:lvl1pPr>
          </a:lstStyle>
          <a:p>
            <a:r>
              <a:rPr lang="ru-RU" altLang="ru-RU" dirty="0"/>
              <a:t>Распространенность </a:t>
            </a:r>
            <a:r>
              <a:rPr lang="ru-RU" altLang="ru-RU" dirty="0" smtClean="0"/>
              <a:t>диспепсии в мире</a:t>
            </a:r>
            <a:endParaRPr lang="en-US" altLang="ru-RU" dirty="0"/>
          </a:p>
        </p:txBody>
      </p:sp>
      <p:sp>
        <p:nvSpPr>
          <p:cNvPr id="6" name="TextBox 2"/>
          <p:cNvSpPr txBox="1">
            <a:spLocks noChangeArrowheads="1"/>
          </p:cNvSpPr>
          <p:nvPr/>
        </p:nvSpPr>
        <p:spPr bwMode="auto">
          <a:xfrm>
            <a:off x="0" y="6601473"/>
            <a:ext cx="899862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buFont typeface="Arial" charset="0"/>
              <a:defRPr sz="1600" b="1">
                <a:solidFill>
                  <a:schemeClr val="tx1"/>
                </a:solidFill>
                <a:latin typeface="Franklin Gothic Book" pitchFamily="34" charset="0"/>
              </a:defRPr>
            </a:lvl1pPr>
            <a:lvl2pPr marL="742950" indent="-285750" eaLnBrk="0" hangingPunct="0">
              <a:spcBef>
                <a:spcPts val="300"/>
              </a:spcBef>
              <a:buClr>
                <a:schemeClr val="accent2"/>
              </a:buClr>
              <a:buFont typeface="Wingdings" pitchFamily="2" charset="2"/>
              <a:buChar char="§"/>
              <a:defRPr sz="1600">
                <a:solidFill>
                  <a:schemeClr val="tx1"/>
                </a:solidFill>
                <a:latin typeface="Franklin Gothic Book" pitchFamily="34" charset="0"/>
              </a:defRPr>
            </a:lvl2pPr>
            <a:lvl3pPr marL="11430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3pPr>
            <a:lvl4pPr marL="16002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4pPr>
            <a:lvl5pPr marL="20574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9pPr>
          </a:lstStyle>
          <a:p>
            <a:pPr algn="l" eaLnBrk="1" hangingPunct="1">
              <a:spcBef>
                <a:spcPct val="0"/>
              </a:spcBef>
              <a:buFontTx/>
              <a:buNone/>
            </a:pPr>
            <a:r>
              <a:rPr lang="en-US" altLang="ru-RU" sz="900" b="0" dirty="0" err="1" smtClean="0">
                <a:solidFill>
                  <a:srgbClr val="000000"/>
                </a:solidFill>
                <a:latin typeface="Arial" charset="0"/>
              </a:rPr>
              <a:t>Sanjiv</a:t>
            </a:r>
            <a:r>
              <a:rPr lang="en-US" altLang="ru-RU" sz="900" b="0" dirty="0" smtClean="0">
                <a:solidFill>
                  <a:srgbClr val="000000"/>
                </a:solidFill>
                <a:latin typeface="Arial" charset="0"/>
              </a:rPr>
              <a:t> </a:t>
            </a:r>
            <a:r>
              <a:rPr lang="en-US" altLang="ru-RU" sz="900" b="0" dirty="0" err="1">
                <a:solidFill>
                  <a:srgbClr val="000000"/>
                </a:solidFill>
                <a:latin typeface="Arial" charset="0"/>
              </a:rPr>
              <a:t>Mahadeva</a:t>
            </a:r>
            <a:r>
              <a:rPr lang="en-US" altLang="ru-RU" sz="900" b="0" dirty="0">
                <a:solidFill>
                  <a:srgbClr val="000000"/>
                </a:solidFill>
                <a:latin typeface="Arial" charset="0"/>
              </a:rPr>
              <a:t>, </a:t>
            </a:r>
            <a:r>
              <a:rPr lang="en-US" altLang="ru-RU" sz="900" b="0" dirty="0" err="1">
                <a:solidFill>
                  <a:srgbClr val="000000"/>
                </a:solidFill>
                <a:latin typeface="Arial" charset="0"/>
              </a:rPr>
              <a:t>Khean</a:t>
            </a:r>
            <a:r>
              <a:rPr lang="en-US" altLang="ru-RU" sz="900" b="0" dirty="0">
                <a:solidFill>
                  <a:srgbClr val="000000"/>
                </a:solidFill>
                <a:latin typeface="Arial" charset="0"/>
              </a:rPr>
              <a:t>-Lee Goh . Epidemiology of functional dyspepsia: A global perspective. World J Gastroenterol 2006 May 7; 12(17): 2661-2666</a:t>
            </a:r>
            <a:endParaRPr lang="ru-RU" altLang="ru-RU" sz="900" b="0" dirty="0">
              <a:solidFill>
                <a:srgbClr val="000000"/>
              </a:solidFill>
              <a:latin typeface="Arial" charset="0"/>
            </a:endParaRPr>
          </a:p>
        </p:txBody>
      </p:sp>
      <p:sp>
        <p:nvSpPr>
          <p:cNvPr id="7" name="Прямоугольник 6"/>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11836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4"/>
          <p:cNvSpPr>
            <a:spLocks noChangeArrowheads="1"/>
          </p:cNvSpPr>
          <p:nvPr/>
        </p:nvSpPr>
        <p:spPr bwMode="auto">
          <a:xfrm>
            <a:off x="-9433" y="6558153"/>
            <a:ext cx="9104212" cy="369332"/>
          </a:xfrm>
          <a:prstGeom prst="rect">
            <a:avLst/>
          </a:prstGeom>
          <a:noFill/>
          <a:ln w="9525">
            <a:noFill/>
            <a:miter lim="800000"/>
            <a:headEnd/>
            <a:tailEnd/>
          </a:ln>
        </p:spPr>
        <p:txBody>
          <a:bodyPr wrap="square" anchor="ctr">
            <a:spAutoFit/>
          </a:bodyPr>
          <a:lstStyle/>
          <a:p>
            <a:pPr eaLnBrk="0" hangingPunct="0"/>
            <a:r>
              <a:rPr lang="en-US" sz="900" dirty="0" err="1" smtClean="0">
                <a:latin typeface="Arial" panose="020B0604020202020204" pitchFamily="34" charset="0"/>
                <a:cs typeface="Arial" panose="020B0604020202020204" pitchFamily="34" charset="0"/>
              </a:rPr>
              <a:t>Vincenzo</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Stanghellini</a:t>
            </a:r>
            <a:r>
              <a:rPr lang="en-US" sz="900" dirty="0" smtClean="0">
                <a:latin typeface="Arial" panose="020B0604020202020204" pitchFamily="34" charset="0"/>
                <a:cs typeface="Arial" panose="020B0604020202020204" pitchFamily="34" charset="0"/>
              </a:rPr>
              <a:t>,</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Francis</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K.L.Chan</a:t>
            </a:r>
            <a:r>
              <a:rPr lang="en-US" sz="900" dirty="0" smtClean="0">
                <a:latin typeface="Arial" panose="020B0604020202020204" pitchFamily="34" charset="0"/>
                <a:cs typeface="Arial" panose="020B0604020202020204" pitchFamily="34" charset="0"/>
              </a:rPr>
              <a:t>,</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William</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L.Hasler</a:t>
            </a:r>
            <a:r>
              <a:rPr lang="en-US" sz="900" dirty="0" smtClean="0">
                <a:latin typeface="Arial" panose="020B0604020202020204" pitchFamily="34" charset="0"/>
                <a:cs typeface="Arial" panose="020B0604020202020204" pitchFamily="34" charset="0"/>
              </a:rPr>
              <a:t>,</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Juan</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R.Malagelada</a:t>
            </a:r>
            <a:r>
              <a:rPr lang="en-US" sz="900" dirty="0" smtClean="0">
                <a:latin typeface="Arial" panose="020B0604020202020204" pitchFamily="34" charset="0"/>
                <a:cs typeface="Arial" panose="020B0604020202020204" pitchFamily="34" charset="0"/>
              </a:rPr>
              <a:t>,</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Hidekazu</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Suzuki,</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Jan</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Tack,</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Nicholas</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J.Talley</a:t>
            </a:r>
            <a:r>
              <a:rPr lang="ru-RU" sz="900" dirty="0" smtClean="0">
                <a:latin typeface="Arial" panose="020B0604020202020204" pitchFamily="34" charset="0"/>
                <a:cs typeface="Arial" panose="020B0604020202020204" pitchFamily="34" charset="0"/>
              </a:rPr>
              <a:t>.</a:t>
            </a:r>
            <a:r>
              <a:rPr lang="en-US" sz="900" dirty="0" smtClean="0">
                <a:latin typeface="Arial" panose="020B0604020202020204" pitchFamily="34" charset="0"/>
                <a:cs typeface="Arial" panose="020B0604020202020204" pitchFamily="34" charset="0"/>
              </a:rPr>
              <a:t> Gastroduodenal</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Disorders Gastroenterology</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2016;150:1380–1392</a:t>
            </a:r>
            <a:r>
              <a:rPr lang="ru-RU" sz="900" dirty="0" smtClean="0">
                <a:latin typeface="Arial" panose="020B0604020202020204" pitchFamily="34" charset="0"/>
                <a:cs typeface="Arial" panose="020B0604020202020204" pitchFamily="34" charset="0"/>
              </a:rPr>
              <a:t> </a:t>
            </a:r>
            <a:endParaRPr lang="ru-RU" sz="900" dirty="0">
              <a:solidFill>
                <a:srgbClr val="003F82"/>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9" y="1844824"/>
            <a:ext cx="9001125" cy="434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Номер слайда 3"/>
          <p:cNvSpPr>
            <a:spLocks noGrp="1"/>
          </p:cNvSpPr>
          <p:nvPr>
            <p:ph type="sldNum" sz="quarter" idx="12"/>
          </p:nvPr>
        </p:nvSpPr>
        <p:spPr>
          <a:xfrm>
            <a:off x="6996880" y="6485416"/>
            <a:ext cx="2133600" cy="365125"/>
          </a:xfrm>
        </p:spPr>
        <p:txBody>
          <a:bodyPr/>
          <a:lstStyle/>
          <a:p>
            <a:fld id="{A483448D-3A78-4528-A469-B745A65DA480}" type="slidenum">
              <a:rPr lang="en-US" smtClean="0"/>
              <a:pPr/>
              <a:t>20</a:t>
            </a:fld>
            <a:endParaRPr lang="en-US" dirty="0"/>
          </a:p>
        </p:txBody>
      </p:sp>
      <p:sp>
        <p:nvSpPr>
          <p:cNvPr id="5" name="Title 1"/>
          <p:cNvSpPr txBox="1">
            <a:spLocks/>
          </p:cNvSpPr>
          <p:nvPr/>
        </p:nvSpPr>
        <p:spPr>
          <a:xfrm>
            <a:off x="889070" y="116632"/>
            <a:ext cx="7452320" cy="1071570"/>
          </a:xfrm>
          <a:prstGeom prst="rect">
            <a:avLst/>
          </a:prstGeom>
        </p:spPr>
        <p:txBody>
          <a:bodyPr vert="horz" lIns="0" tIns="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latin typeface="+mn-lt"/>
              </a:rPr>
              <a:t>Алгоритм терапии функциональной диспепсии (Рим </a:t>
            </a:r>
            <a:r>
              <a:rPr lang="en-US" sz="2800" b="1" dirty="0" smtClean="0">
                <a:latin typeface="+mn-lt"/>
              </a:rPr>
              <a:t>IV</a:t>
            </a:r>
            <a:r>
              <a:rPr lang="ru-RU" sz="2800" b="1" dirty="0" smtClean="0">
                <a:latin typeface="+mn-lt"/>
              </a:rPr>
              <a:t>)</a:t>
            </a:r>
            <a:endParaRPr lang="ru-RU" sz="2800" b="1" dirty="0">
              <a:latin typeface="+mn-lt"/>
            </a:endParaRPr>
          </a:p>
        </p:txBody>
      </p:sp>
      <p:sp>
        <p:nvSpPr>
          <p:cNvPr id="6" name="TextBox 5"/>
          <p:cNvSpPr txBox="1"/>
          <p:nvPr/>
        </p:nvSpPr>
        <p:spPr>
          <a:xfrm>
            <a:off x="-9433" y="1228690"/>
            <a:ext cx="9153433" cy="400110"/>
          </a:xfrm>
          <a:prstGeom prst="rect">
            <a:avLst/>
          </a:prstGeom>
          <a:noFill/>
        </p:spPr>
        <p:txBody>
          <a:bodyPr wrap="square" rtlCol="0">
            <a:spAutoFit/>
          </a:bodyPr>
          <a:lstStyle/>
          <a:p>
            <a:pPr algn="ctr"/>
            <a:r>
              <a:rPr lang="ru-RU" sz="2000" b="1" dirty="0" smtClean="0"/>
              <a:t>При отсутствии эффекта от терапии антидепрессантами: </a:t>
            </a:r>
            <a:endParaRPr lang="ru-RU" sz="2000" b="1" dirty="0"/>
          </a:p>
        </p:txBody>
      </p:sp>
      <p:sp>
        <p:nvSpPr>
          <p:cNvPr id="7" name="Прямоугольник 6"/>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160736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203408" y="-40943"/>
            <a:ext cx="9540552" cy="792162"/>
          </a:xfrm>
        </p:spPr>
        <p:txBody>
          <a:bodyPr vert="horz" lIns="0" tIns="0" rIns="91440" bIns="45720" rtlCol="0" anchor="ctr">
            <a:noAutofit/>
          </a:bodyPr>
          <a:lstStyle/>
          <a:p>
            <a:r>
              <a:rPr lang="ru-RU" altLang="ru-RU" sz="2800" b="1" dirty="0">
                <a:solidFill>
                  <a:srgbClr val="00B050"/>
                </a:solidFill>
                <a:effectLst>
                  <a:outerShdw blurRad="38100" dist="38100" dir="2700000" algn="tl">
                    <a:srgbClr val="000000">
                      <a:alpha val="43137"/>
                    </a:srgbClr>
                  </a:outerShdw>
                </a:effectLst>
                <a:latin typeface="+mn-lt"/>
              </a:rPr>
              <a:t>Российские и Европейские рекомендации </a:t>
            </a:r>
            <a:r>
              <a:rPr lang="ru-RU" altLang="ru-RU" sz="2800" b="1" dirty="0" smtClean="0">
                <a:solidFill>
                  <a:srgbClr val="00B050"/>
                </a:solidFill>
                <a:effectLst>
                  <a:outerShdw blurRad="38100" dist="38100" dir="2700000" algn="tl">
                    <a:srgbClr val="000000">
                      <a:alpha val="43137"/>
                    </a:srgbClr>
                  </a:outerShdw>
                </a:effectLst>
                <a:latin typeface="+mn-lt"/>
              </a:rPr>
              <a:t/>
            </a:r>
            <a:br>
              <a:rPr lang="ru-RU" altLang="ru-RU" sz="2800" b="1" dirty="0" smtClean="0">
                <a:solidFill>
                  <a:srgbClr val="00B050"/>
                </a:solidFill>
                <a:effectLst>
                  <a:outerShdw blurRad="38100" dist="38100" dir="2700000" algn="tl">
                    <a:srgbClr val="000000">
                      <a:alpha val="43137"/>
                    </a:srgbClr>
                  </a:outerShdw>
                </a:effectLst>
                <a:latin typeface="+mn-lt"/>
              </a:rPr>
            </a:br>
            <a:r>
              <a:rPr lang="ru-RU" altLang="ru-RU" sz="2800" b="1" dirty="0" smtClean="0">
                <a:solidFill>
                  <a:srgbClr val="00B050"/>
                </a:solidFill>
                <a:effectLst>
                  <a:outerShdw blurRad="38100" dist="38100" dir="2700000" algn="tl">
                    <a:srgbClr val="000000">
                      <a:alpha val="43137"/>
                    </a:srgbClr>
                  </a:outerShdw>
                </a:effectLst>
                <a:latin typeface="+mn-lt"/>
              </a:rPr>
              <a:t>по </a:t>
            </a:r>
            <a:r>
              <a:rPr lang="ru-RU" altLang="ru-RU" sz="2800" b="1" dirty="0">
                <a:solidFill>
                  <a:srgbClr val="00B050"/>
                </a:solidFill>
                <a:effectLst>
                  <a:outerShdw blurRad="38100" dist="38100" dir="2700000" algn="tl">
                    <a:srgbClr val="000000">
                      <a:alpha val="43137"/>
                    </a:srgbClr>
                  </a:outerShdw>
                </a:effectLst>
                <a:latin typeface="+mn-lt"/>
              </a:rPr>
              <a:t>лечению  ФД</a:t>
            </a:r>
            <a:r>
              <a:rPr lang="ru-RU" altLang="ru-RU" sz="2800" b="1" baseline="30000" dirty="0">
                <a:solidFill>
                  <a:srgbClr val="00B050"/>
                </a:solidFill>
                <a:effectLst>
                  <a:outerShdw blurRad="38100" dist="38100" dir="2700000" algn="tl">
                    <a:srgbClr val="000000">
                      <a:alpha val="43137"/>
                    </a:srgbClr>
                  </a:outerShdw>
                </a:effectLst>
                <a:latin typeface="+mn-lt"/>
              </a:rPr>
              <a:t>1,2</a:t>
            </a:r>
          </a:p>
        </p:txBody>
      </p:sp>
      <p:sp>
        <p:nvSpPr>
          <p:cNvPr id="6" name="Text Box 56"/>
          <p:cNvSpPr txBox="1">
            <a:spLocks noChangeArrowheads="1"/>
          </p:cNvSpPr>
          <p:nvPr/>
        </p:nvSpPr>
        <p:spPr bwMode="auto">
          <a:xfrm>
            <a:off x="0" y="6100751"/>
            <a:ext cx="9133736"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buFont typeface="+mj-lt"/>
              <a:buAutoNum type="arabicPeriod"/>
            </a:pPr>
            <a:r>
              <a:rPr lang="en-US" sz="900" dirty="0" err="1">
                <a:latin typeface="Arial" panose="020B0604020202020204" pitchFamily="34" charset="0"/>
                <a:cs typeface="Arial" panose="020B0604020202020204" pitchFamily="34" charset="0"/>
              </a:rPr>
              <a:t>Stanghellini</a:t>
            </a:r>
            <a:r>
              <a:rPr lang="en-US" sz="900" dirty="0">
                <a:latin typeface="Arial" panose="020B0604020202020204" pitchFamily="34" charset="0"/>
                <a:cs typeface="Arial" panose="020B0604020202020204" pitchFamily="34" charset="0"/>
              </a:rPr>
              <a:t> V, , Chan F, </a:t>
            </a:r>
            <a:r>
              <a:rPr lang="en-US" sz="900" dirty="0" err="1">
                <a:latin typeface="Arial" panose="020B0604020202020204" pitchFamily="34" charset="0"/>
                <a:cs typeface="Arial" panose="020B0604020202020204" pitchFamily="34" charset="0"/>
              </a:rPr>
              <a:t>Hasler</a:t>
            </a:r>
            <a:r>
              <a:rPr lang="en-US" sz="900" dirty="0">
                <a:latin typeface="Arial" panose="020B0604020202020204" pitchFamily="34" charset="0"/>
                <a:cs typeface="Arial" panose="020B0604020202020204" pitchFamily="34" charset="0"/>
              </a:rPr>
              <a:t> WL, </a:t>
            </a:r>
            <a:r>
              <a:rPr lang="en-US" sz="900" dirty="0" err="1">
                <a:latin typeface="Arial" panose="020B0604020202020204" pitchFamily="34" charset="0"/>
                <a:cs typeface="Arial" panose="020B0604020202020204" pitchFamily="34" charset="0"/>
              </a:rPr>
              <a:t>Malagelada</a:t>
            </a:r>
            <a:r>
              <a:rPr lang="en-US" sz="900" dirty="0">
                <a:latin typeface="Arial" panose="020B0604020202020204" pitchFamily="34" charset="0"/>
                <a:cs typeface="Arial" panose="020B0604020202020204" pitchFamily="34" charset="0"/>
              </a:rPr>
              <a:t> J, Suzuki H, Tack J, Talley NJ. Gastroduodenal Disorders Gastroenterology 2016;150:1380–1392</a:t>
            </a:r>
            <a:endParaRPr lang="ru-RU" sz="900" dirty="0">
              <a:latin typeface="Arial" panose="020B0604020202020204" pitchFamily="34" charset="0"/>
              <a:cs typeface="Arial" panose="020B0604020202020204" pitchFamily="34" charset="0"/>
            </a:endParaRPr>
          </a:p>
          <a:p>
            <a:pPr eaLnBrk="1" hangingPunct="1">
              <a:buFontTx/>
              <a:buAutoNum type="arabicPeriod"/>
            </a:pPr>
            <a:r>
              <a:rPr lang="ru-RU" sz="900" dirty="0">
                <a:latin typeface="Arial" panose="020B0604020202020204" pitchFamily="34" charset="0"/>
                <a:cs typeface="Arial" panose="020B0604020202020204" pitchFamily="34" charset="0"/>
              </a:rPr>
              <a:t>Ивашкин В.Т., Маев И.В., Шептулин А.А., Лапина Т.Л., Трухманов А.С</a:t>
            </a:r>
            <a:r>
              <a:rPr lang="ru-RU" sz="900" dirty="0" smtClean="0">
                <a:latin typeface="Arial" panose="020B0604020202020204" pitchFamily="34" charset="0"/>
                <a:cs typeface="Arial" panose="020B0604020202020204" pitchFamily="34" charset="0"/>
              </a:rPr>
              <a:t>.,</a:t>
            </a:r>
            <a:r>
              <a:rPr lang="ru-RU" sz="900" dirty="0" err="1" smtClean="0">
                <a:latin typeface="Arial" panose="020B0604020202020204" pitchFamily="34" charset="0"/>
                <a:cs typeface="Arial" panose="020B0604020202020204" pitchFamily="34" charset="0"/>
              </a:rPr>
              <a:t>Картавенко</a:t>
            </a:r>
            <a:r>
              <a:rPr lang="ru-RU" sz="900" dirty="0" smtClean="0">
                <a:latin typeface="Arial" panose="020B0604020202020204" pitchFamily="34" charset="0"/>
                <a:cs typeface="Arial" panose="020B0604020202020204" pitchFamily="34" charset="0"/>
              </a:rPr>
              <a:t> </a:t>
            </a:r>
            <a:r>
              <a:rPr lang="ru-RU" sz="900" dirty="0">
                <a:latin typeface="Arial" panose="020B0604020202020204" pitchFamily="34" charset="0"/>
                <a:cs typeface="Arial" panose="020B0604020202020204" pitchFamily="34" charset="0"/>
              </a:rPr>
              <a:t>И.М., </a:t>
            </a:r>
            <a:r>
              <a:rPr lang="ru-RU" sz="900" dirty="0" err="1">
                <a:latin typeface="Arial" panose="020B0604020202020204" pitchFamily="34" charset="0"/>
                <a:cs typeface="Arial" panose="020B0604020202020204" pitchFamily="34" charset="0"/>
              </a:rPr>
              <a:t>Киприанис</a:t>
            </a:r>
            <a:r>
              <a:rPr lang="ru-RU" sz="900" dirty="0">
                <a:latin typeface="Arial" panose="020B0604020202020204" pitchFamily="34" charset="0"/>
                <a:cs typeface="Arial" panose="020B0604020202020204" pitchFamily="34" charset="0"/>
              </a:rPr>
              <a:t> В.А., Охлобыстина О.З. Клинические рекомендации Российской гастроэнтерологической ассоциации по диагностике и лечению функциональной диспепсии. РЖГГК 2017; 27(1): </a:t>
            </a:r>
            <a:r>
              <a:rPr lang="ru-RU" sz="900" dirty="0" smtClean="0">
                <a:latin typeface="Arial" panose="020B0604020202020204" pitchFamily="34" charset="0"/>
                <a:cs typeface="Arial" panose="020B0604020202020204" pitchFamily="34" charset="0"/>
              </a:rPr>
              <a:t>50-61</a:t>
            </a:r>
          </a:p>
          <a:p>
            <a:pPr algn="l" eaLnBrk="1" hangingPunct="1">
              <a:buFontTx/>
              <a:buAutoNum type="arabicPeriod"/>
            </a:pPr>
            <a:r>
              <a:rPr lang="en-US" sz="900" dirty="0" err="1" smtClean="0">
                <a:latin typeface="Arial" panose="020B0604020202020204" pitchFamily="34" charset="0"/>
                <a:cs typeface="Arial" panose="020B0604020202020204" pitchFamily="34" charset="0"/>
              </a:rPr>
              <a:t>Aktas</a:t>
            </a:r>
            <a:r>
              <a:rPr lang="en-US" sz="900" dirty="0" smtClean="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A., Caner B., </a:t>
            </a:r>
            <a:r>
              <a:rPr lang="en-US" sz="900" dirty="0" err="1">
                <a:latin typeface="Arial" panose="020B0604020202020204" pitchFamily="34" charset="0"/>
                <a:cs typeface="Arial" panose="020B0604020202020204" pitchFamily="34" charset="0"/>
              </a:rPr>
              <a:t>Ozturk</a:t>
            </a:r>
            <a:r>
              <a:rPr lang="en-US" sz="900" dirty="0">
                <a:latin typeface="Arial" panose="020B0604020202020204" pitchFamily="34" charset="0"/>
                <a:cs typeface="Arial" panose="020B0604020202020204" pitchFamily="34" charset="0"/>
              </a:rPr>
              <a:t> F. et </a:t>
            </a:r>
            <a:r>
              <a:rPr lang="en-US" sz="900" dirty="0" err="1">
                <a:latin typeface="Arial" panose="020B0604020202020204" pitchFamily="34" charset="0"/>
                <a:cs typeface="Arial" panose="020B0604020202020204" pitchFamily="34" charset="0"/>
              </a:rPr>
              <a:t>al.The</a:t>
            </a:r>
            <a:r>
              <a:rPr lang="en-US" sz="900" dirty="0">
                <a:latin typeface="Arial" panose="020B0604020202020204" pitchFamily="34" charset="0"/>
                <a:cs typeface="Arial" panose="020B0604020202020204" pitchFamily="34" charset="0"/>
              </a:rPr>
              <a:t> effect of </a:t>
            </a:r>
            <a:r>
              <a:rPr lang="en-US" sz="900" dirty="0" err="1">
                <a:latin typeface="Arial" panose="020B0604020202020204" pitchFamily="34" charset="0"/>
                <a:cs typeface="Arial" panose="020B0604020202020204" pitchFamily="34" charset="0"/>
              </a:rPr>
              <a:t>trimebutine</a:t>
            </a:r>
            <a:r>
              <a:rPr lang="en-US" sz="900" dirty="0">
                <a:latin typeface="Arial" panose="020B0604020202020204" pitchFamily="34" charset="0"/>
                <a:cs typeface="Arial" panose="020B0604020202020204" pitchFamily="34" charset="0"/>
              </a:rPr>
              <a:t> maleate on gastric </a:t>
            </a:r>
            <a:r>
              <a:rPr lang="en-US" sz="900" dirty="0" err="1">
                <a:latin typeface="Arial" panose="020B0604020202020204" pitchFamily="34" charset="0"/>
                <a:cs typeface="Arial" panose="020B0604020202020204" pitchFamily="34" charset="0"/>
              </a:rPr>
              <a:t>emotying</a:t>
            </a:r>
            <a:r>
              <a:rPr lang="en-US" sz="900" dirty="0">
                <a:latin typeface="Arial" panose="020B0604020202020204" pitchFamily="34" charset="0"/>
                <a:cs typeface="Arial" panose="020B0604020202020204" pitchFamily="34" charset="0"/>
              </a:rPr>
              <a:t> in patients with non-ulcer dyspepsia // Ann. </a:t>
            </a:r>
            <a:r>
              <a:rPr lang="en-US" sz="900" dirty="0" err="1">
                <a:latin typeface="Arial" panose="020B0604020202020204" pitchFamily="34" charset="0"/>
                <a:cs typeface="Arial" panose="020B0604020202020204" pitchFamily="34" charset="0"/>
              </a:rPr>
              <a:t>Nucl</a:t>
            </a:r>
            <a:r>
              <a:rPr lang="en-US" sz="900" dirty="0">
                <a:latin typeface="Arial" panose="020B0604020202020204" pitchFamily="34" charset="0"/>
                <a:cs typeface="Arial" panose="020B0604020202020204" pitchFamily="34" charset="0"/>
              </a:rPr>
              <a:t>. Med. – 1999. – Vol.13. – </a:t>
            </a:r>
            <a:endParaRPr lang="ru-RU" sz="900" dirty="0" smtClean="0">
              <a:latin typeface="Arial" panose="020B0604020202020204" pitchFamily="34" charset="0"/>
              <a:cs typeface="Arial" panose="020B0604020202020204" pitchFamily="34" charset="0"/>
            </a:endParaRPr>
          </a:p>
          <a:p>
            <a:pPr marL="0" indent="0" eaLnBrk="1" hangingPunct="1"/>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P.231-234</a:t>
            </a:r>
            <a:r>
              <a:rPr lang="en-US" sz="900" dirty="0">
                <a:latin typeface="Arial" panose="020B0604020202020204" pitchFamily="34" charset="0"/>
                <a:cs typeface="Arial" panose="020B0604020202020204" pitchFamily="34" charset="0"/>
              </a:rPr>
              <a:t>.</a:t>
            </a:r>
          </a:p>
        </p:txBody>
      </p:sp>
      <p:sp>
        <p:nvSpPr>
          <p:cNvPr id="2" name="Номер слайда 1"/>
          <p:cNvSpPr>
            <a:spLocks noGrp="1"/>
          </p:cNvSpPr>
          <p:nvPr>
            <p:ph type="sldNum" sz="quarter" idx="12"/>
          </p:nvPr>
        </p:nvSpPr>
        <p:spPr>
          <a:xfrm>
            <a:off x="7000136" y="6527565"/>
            <a:ext cx="2133600" cy="365125"/>
          </a:xfrm>
        </p:spPr>
        <p:txBody>
          <a:bodyPr/>
          <a:lstStyle/>
          <a:p>
            <a:fld id="{6243312A-F2D1-4A6C-922F-33B7D1873247}" type="slidenum">
              <a:rPr lang="ru-RU" smtClean="0"/>
              <a:pPr/>
              <a:t>21</a:t>
            </a:fld>
            <a:endParaRPr lang="ru-RU" dirty="0"/>
          </a:p>
        </p:txBody>
      </p:sp>
      <p:graphicFrame>
        <p:nvGraphicFramePr>
          <p:cNvPr id="7" name="Group 67"/>
          <p:cNvGraphicFramePr>
            <a:graphicFrameLocks/>
          </p:cNvGraphicFramePr>
          <p:nvPr>
            <p:extLst>
              <p:ext uri="{D42A27DB-BD31-4B8C-83A1-F6EECF244321}">
                <p14:modId xmlns:p14="http://schemas.microsoft.com/office/powerpoint/2010/main" val="2020153011"/>
              </p:ext>
            </p:extLst>
          </p:nvPr>
        </p:nvGraphicFramePr>
        <p:xfrm>
          <a:off x="426408" y="757489"/>
          <a:ext cx="8280920" cy="5343262"/>
        </p:xfrm>
        <a:graphic>
          <a:graphicData uri="http://schemas.openxmlformats.org/drawingml/2006/table">
            <a:tbl>
              <a:tblPr/>
              <a:tblGrid>
                <a:gridCol w="2439914"/>
                <a:gridCol w="5841006"/>
              </a:tblGrid>
              <a:tr h="49882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ru-RU" sz="2400" b="1" i="0" u="none" strike="noStrike" cap="none" normalizeH="0" baseline="0" dirty="0" smtClean="0">
                          <a:ln>
                            <a:noFill/>
                          </a:ln>
                          <a:solidFill>
                            <a:schemeClr val="bg1"/>
                          </a:solidFill>
                          <a:effectLst/>
                          <a:latin typeface="Calibri" pitchFamily="34" charset="0"/>
                        </a:rPr>
                        <a:t>Терапия </a:t>
                      </a:r>
                      <a:endParaRPr kumimoji="0" lang="en-US" sz="2400" b="1" i="0" u="none" strike="noStrike" cap="none" normalizeH="0" baseline="0" dirty="0" smtClean="0">
                        <a:ln>
                          <a:noFill/>
                        </a:ln>
                        <a:solidFill>
                          <a:schemeClr val="bg1"/>
                        </a:solidFill>
                        <a:effectLst/>
                        <a:latin typeface="Calibri" pitchFamily="34" charset="0"/>
                      </a:endParaRPr>
                    </a:p>
                  </a:txBody>
                  <a:tcPr marT="45710" marB="45710"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ru-RU" sz="2400" b="1" i="0" u="none" strike="noStrike" cap="none" normalizeH="0" baseline="0" dirty="0" smtClean="0">
                          <a:ln>
                            <a:noFill/>
                          </a:ln>
                          <a:solidFill>
                            <a:schemeClr val="bg1"/>
                          </a:solidFill>
                          <a:effectLst/>
                          <a:latin typeface="Calibri" pitchFamily="34" charset="0"/>
                        </a:rPr>
                        <a:t>Комментарии</a:t>
                      </a:r>
                      <a:endParaRPr kumimoji="0" lang="en-US" sz="2400" b="1" i="0" u="none" strike="noStrike" cap="none" normalizeH="0" baseline="0" dirty="0" smtClean="0">
                        <a:ln>
                          <a:noFill/>
                        </a:ln>
                        <a:solidFill>
                          <a:schemeClr val="bg1"/>
                        </a:solidFill>
                        <a:effectLst/>
                        <a:latin typeface="Calibri" pitchFamily="34" charset="0"/>
                      </a:endParaRPr>
                    </a:p>
                  </a:txBody>
                  <a:tcPr marT="45710" marB="45710"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28575"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solidFill>
                      <a:srgbClr val="00B050"/>
                    </a:solidFill>
                  </a:tcPr>
                </a:tc>
              </a:tr>
              <a:tr h="300187">
                <a:tc gridSpan="2">
                  <a: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pPr>
                      <a:r>
                        <a:rPr kumimoji="0" lang="ru-RU" sz="1600" b="1" i="0" u="none" strike="noStrike" cap="none" normalizeH="0" baseline="0" dirty="0" smtClean="0">
                          <a:ln>
                            <a:noFill/>
                          </a:ln>
                          <a:solidFill>
                            <a:srgbClr val="C00000"/>
                          </a:solidFill>
                          <a:effectLst/>
                          <a:latin typeface="+mn-lt"/>
                        </a:rPr>
                        <a:t>Препараты с доказанной эффективностью</a:t>
                      </a:r>
                      <a:endParaRPr kumimoji="0" lang="en-US" sz="1600" b="1" i="0" u="none" strike="noStrike" cap="none" normalizeH="0" baseline="0" dirty="0" smtClean="0">
                        <a:ln>
                          <a:noFill/>
                        </a:ln>
                        <a:solidFill>
                          <a:srgbClr val="C00000"/>
                        </a:solidFill>
                        <a:effectLst/>
                        <a:latin typeface="+mn-lt"/>
                      </a:endParaRPr>
                    </a:p>
                  </a:txBody>
                  <a:tcPr marT="45710" marB="45710" horzOverflow="overflow">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lang="ru-RU"/>
                    </a:p>
                  </a:txBody>
                  <a:tcPr/>
                </a:tc>
              </a:tr>
              <a:tr h="83155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600" b="1" i="0" u="none" strike="noStrike" cap="none" normalizeH="0" baseline="0" dirty="0" smtClean="0">
                          <a:ln>
                            <a:noFill/>
                          </a:ln>
                          <a:solidFill>
                            <a:srgbClr val="000000"/>
                          </a:solidFill>
                          <a:effectLst/>
                          <a:latin typeface="+mn-lt"/>
                        </a:rPr>
                        <a:t>Прокинетики</a:t>
                      </a:r>
                      <a:endParaRPr kumimoji="0" lang="en-US" sz="1600" b="1" i="0" u="none" strike="noStrike" cap="none" normalizeH="0" baseline="0" dirty="0" smtClean="0">
                        <a:ln>
                          <a:noFill/>
                        </a:ln>
                        <a:solidFill>
                          <a:srgbClr val="000000"/>
                        </a:solidFill>
                        <a:effectLst/>
                        <a:latin typeface="+mn-lt"/>
                      </a:endParaRPr>
                    </a:p>
                  </a:txBody>
                  <a:tcPr marT="45710" marB="45710"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200" b="0" i="0" u="none" strike="noStrike" cap="none" normalizeH="0" baseline="0" dirty="0" smtClean="0">
                          <a:ln>
                            <a:noFill/>
                          </a:ln>
                          <a:solidFill>
                            <a:srgbClr val="000000"/>
                          </a:solidFill>
                          <a:effectLst/>
                          <a:latin typeface="+mn-lt"/>
                        </a:rPr>
                        <a:t>Эффективность значительно превышает эффект плацебо. </a:t>
                      </a:r>
                      <a:r>
                        <a:rPr kumimoji="0" lang="en-US" sz="1200" b="1" i="0" u="none" strike="noStrike" cap="none" normalizeH="0" baseline="0" dirty="0" smtClean="0">
                          <a:ln>
                            <a:noFill/>
                          </a:ln>
                          <a:solidFill>
                            <a:schemeClr val="bg2">
                              <a:lumMod val="25000"/>
                            </a:schemeClr>
                          </a:solidFill>
                          <a:effectLst/>
                          <a:latin typeface="+mn-lt"/>
                        </a:rPr>
                        <a:t>NNT</a:t>
                      </a:r>
                      <a:r>
                        <a:rPr kumimoji="0" lang="ru-RU" sz="1200" b="1" i="0" u="none" strike="noStrike" cap="none" normalizeH="0" baseline="0" dirty="0" smtClean="0">
                          <a:ln>
                            <a:noFill/>
                          </a:ln>
                          <a:solidFill>
                            <a:schemeClr val="bg2">
                              <a:lumMod val="25000"/>
                            </a:schemeClr>
                          </a:solidFill>
                          <a:effectLst/>
                          <a:latin typeface="+mn-lt"/>
                        </a:rPr>
                        <a:t>* </a:t>
                      </a:r>
                      <a:r>
                        <a:rPr kumimoji="0" lang="en-US" sz="1200" b="1" i="0" u="none" strike="noStrike" cap="none" normalizeH="0" baseline="0" dirty="0" smtClean="0">
                          <a:ln>
                            <a:noFill/>
                          </a:ln>
                          <a:solidFill>
                            <a:schemeClr val="bg2">
                              <a:lumMod val="25000"/>
                            </a:schemeClr>
                          </a:solidFill>
                          <a:effectLst/>
                          <a:latin typeface="+mn-lt"/>
                        </a:rPr>
                        <a:t>= 6</a:t>
                      </a:r>
                      <a:r>
                        <a:rPr kumimoji="0" lang="en-US" sz="1200" b="1" i="0" u="none" strike="noStrike" cap="none" normalizeH="0" baseline="30000" dirty="0" smtClean="0">
                          <a:ln>
                            <a:noFill/>
                          </a:ln>
                          <a:solidFill>
                            <a:schemeClr val="bg2">
                              <a:lumMod val="25000"/>
                            </a:schemeClr>
                          </a:solidFill>
                          <a:effectLst/>
                          <a:latin typeface="+mn-lt"/>
                        </a:rPr>
                        <a:t>1</a:t>
                      </a:r>
                      <a:r>
                        <a:rPr kumimoji="0" lang="en-US" sz="1200" b="1" i="0" u="none" strike="noStrike" cap="none" normalizeH="0" baseline="0" dirty="0" smtClean="0">
                          <a:ln>
                            <a:noFill/>
                          </a:ln>
                          <a:solidFill>
                            <a:schemeClr val="bg2">
                              <a:lumMod val="25000"/>
                            </a:schemeClr>
                          </a:solidFill>
                          <a:effectLst/>
                          <a:latin typeface="+mn-lt"/>
                        </a:rPr>
                        <a:t>. </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200" b="1" i="0" u="none" strike="noStrike" cap="none" normalizeH="0" baseline="0" dirty="0" smtClean="0">
                          <a:ln>
                            <a:noFill/>
                          </a:ln>
                          <a:solidFill>
                            <a:srgbClr val="003300"/>
                          </a:solidFill>
                          <a:effectLst/>
                          <a:latin typeface="+mn-lt"/>
                        </a:rPr>
                        <a:t>«Итоприд эффективно устраняет </a:t>
                      </a:r>
                      <a:r>
                        <a:rPr kumimoji="0" lang="ru-RU" sz="1200" b="1" i="0" u="none" strike="noStrike" kern="1200" cap="none" normalizeH="0" baseline="0" dirty="0" smtClean="0">
                          <a:ln>
                            <a:noFill/>
                          </a:ln>
                          <a:solidFill>
                            <a:srgbClr val="003300"/>
                          </a:solidFill>
                          <a:effectLst/>
                          <a:latin typeface="+mn-lt"/>
                          <a:ea typeface="+mn-ea"/>
                          <a:cs typeface="+mn-cs"/>
                        </a:rPr>
                        <a:t>чувство переполнения в желудке и раннего насыщения после еды и обладает низкой частотой побочных реакций» </a:t>
                      </a:r>
                      <a:r>
                        <a:rPr kumimoji="0" lang="ru-RU" sz="1200" b="1" i="0" u="none" strike="noStrike" cap="none" normalizeH="0" baseline="0" dirty="0" smtClean="0">
                          <a:ln>
                            <a:noFill/>
                          </a:ln>
                          <a:solidFill>
                            <a:srgbClr val="003300"/>
                          </a:solidFill>
                          <a:effectLst/>
                          <a:latin typeface="+mn-lt"/>
                        </a:rPr>
                        <a:t>(Римские критерии </a:t>
                      </a:r>
                      <a:r>
                        <a:rPr kumimoji="0" lang="en-US" sz="1200" b="1" i="0" u="none" strike="noStrike" cap="none" normalizeH="0" baseline="0" dirty="0" smtClean="0">
                          <a:ln>
                            <a:noFill/>
                          </a:ln>
                          <a:solidFill>
                            <a:srgbClr val="003300"/>
                          </a:solidFill>
                          <a:effectLst/>
                          <a:latin typeface="+mn-lt"/>
                        </a:rPr>
                        <a:t>IV</a:t>
                      </a:r>
                      <a:r>
                        <a:rPr kumimoji="0" lang="ru-RU" sz="1200" b="1" i="0" u="none" strike="noStrike" cap="none" normalizeH="0" baseline="0" dirty="0" smtClean="0">
                          <a:ln>
                            <a:noFill/>
                          </a:ln>
                          <a:solidFill>
                            <a:srgbClr val="003300"/>
                          </a:solidFill>
                          <a:effectLst/>
                          <a:latin typeface="+mn-lt"/>
                        </a:rPr>
                        <a:t>)</a:t>
                      </a:r>
                      <a:r>
                        <a:rPr kumimoji="0" lang="ru-RU" sz="1200" b="1" i="0" u="none" strike="noStrike" cap="none" normalizeH="0" baseline="30000" dirty="0" smtClean="0">
                          <a:ln>
                            <a:noFill/>
                          </a:ln>
                          <a:solidFill>
                            <a:srgbClr val="003300"/>
                          </a:solidFill>
                          <a:effectLst/>
                          <a:latin typeface="+mn-lt"/>
                          <a:ea typeface="굴림" pitchFamily="34" charset="-127"/>
                        </a:rPr>
                        <a:t>1</a:t>
                      </a:r>
                      <a:r>
                        <a:rPr kumimoji="0" lang="en-US" sz="1200" b="1" i="0" u="none" strike="noStrike" cap="none" normalizeH="0" baseline="0" dirty="0" smtClean="0">
                          <a:ln>
                            <a:noFill/>
                          </a:ln>
                          <a:solidFill>
                            <a:srgbClr val="003300"/>
                          </a:solidFill>
                          <a:effectLst/>
                          <a:latin typeface="+mn-lt"/>
                        </a:rPr>
                        <a:t> </a:t>
                      </a:r>
                    </a:p>
                  </a:txBody>
                  <a:tcPr marT="45710" marB="45710"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61392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400" b="0" i="0" u="none" strike="noStrike" cap="none" normalizeH="0" baseline="0" dirty="0" smtClean="0">
                          <a:ln>
                            <a:noFill/>
                          </a:ln>
                          <a:solidFill>
                            <a:srgbClr val="000000"/>
                          </a:solidFill>
                          <a:effectLst/>
                          <a:latin typeface="+mn-lt"/>
                        </a:rPr>
                        <a:t>Антисекреторная терапия</a:t>
                      </a:r>
                      <a:endParaRPr kumimoji="0" lang="en-US" sz="1400" b="0" i="0" u="none" strike="noStrike" cap="none" normalizeH="0" baseline="0" dirty="0" smtClean="0">
                        <a:ln>
                          <a:noFill/>
                        </a:ln>
                        <a:solidFill>
                          <a:srgbClr val="000000"/>
                        </a:solidFill>
                        <a:effectLst/>
                        <a:latin typeface="+mn-lt"/>
                      </a:endParaRPr>
                    </a:p>
                  </a:txBody>
                  <a:tcPr marT="45710" marB="45710"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200" b="0" i="0" u="none" strike="noStrike" cap="none" normalizeH="0" baseline="0" dirty="0" smtClean="0">
                          <a:ln>
                            <a:noFill/>
                          </a:ln>
                          <a:solidFill>
                            <a:srgbClr val="000000"/>
                          </a:solidFill>
                          <a:effectLst/>
                          <a:latin typeface="+mn-lt"/>
                        </a:rPr>
                        <a:t>- Ингибиторы протонной помпы эффективны главным образом при синдроме эпигастральной боли (СЭБ). Мало помогают при постпрандиальном дистресс-синдроме (ПДС). </a:t>
                      </a:r>
                      <a:r>
                        <a:rPr kumimoji="0" lang="en-US" sz="1200" b="1" i="0" u="none" strike="noStrike" cap="none" normalizeH="0" baseline="0" dirty="0" smtClean="0">
                          <a:ln>
                            <a:noFill/>
                          </a:ln>
                          <a:solidFill>
                            <a:schemeClr val="bg2">
                              <a:lumMod val="25000"/>
                            </a:schemeClr>
                          </a:solidFill>
                          <a:effectLst/>
                          <a:latin typeface="+mn-lt"/>
                        </a:rPr>
                        <a:t>NNT = </a:t>
                      </a:r>
                      <a:r>
                        <a:rPr kumimoji="0" lang="ru-RU" sz="1200" b="1" i="0" u="none" strike="noStrike" cap="none" normalizeH="0" baseline="0" dirty="0" smtClean="0">
                          <a:ln>
                            <a:noFill/>
                          </a:ln>
                          <a:solidFill>
                            <a:schemeClr val="bg2">
                              <a:lumMod val="25000"/>
                            </a:schemeClr>
                          </a:solidFill>
                          <a:effectLst/>
                          <a:latin typeface="+mn-lt"/>
                        </a:rPr>
                        <a:t>6</a:t>
                      </a:r>
                      <a:r>
                        <a:rPr kumimoji="0" lang="ru-RU" sz="1200" b="1" i="0" u="none" strike="noStrike" cap="none" normalizeH="0" baseline="30000" dirty="0" smtClean="0">
                          <a:ln>
                            <a:noFill/>
                          </a:ln>
                          <a:solidFill>
                            <a:schemeClr val="bg2">
                              <a:lumMod val="25000"/>
                            </a:schemeClr>
                          </a:solidFill>
                          <a:effectLst/>
                          <a:latin typeface="+mn-lt"/>
                        </a:rPr>
                        <a:t>1</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200" b="0" i="0" u="none" strike="noStrike" kern="1200" cap="none" normalizeH="0" baseline="0" dirty="0" smtClean="0">
                          <a:ln>
                            <a:noFill/>
                          </a:ln>
                          <a:solidFill>
                            <a:srgbClr val="000000"/>
                          </a:solidFill>
                          <a:effectLst/>
                          <a:latin typeface="+mn-lt"/>
                          <a:ea typeface="+mn-ea"/>
                          <a:cs typeface="+mn-cs"/>
                        </a:rPr>
                        <a:t>- </a:t>
                      </a:r>
                      <a:r>
                        <a:rPr kumimoji="0" lang="en-US" sz="1200" b="0" i="0" u="none" strike="noStrike" kern="1200" cap="none" normalizeH="0" baseline="0" dirty="0" smtClean="0">
                          <a:ln>
                            <a:noFill/>
                          </a:ln>
                          <a:solidFill>
                            <a:srgbClr val="000000"/>
                          </a:solidFill>
                          <a:effectLst/>
                          <a:latin typeface="+mn-lt"/>
                          <a:ea typeface="+mn-ea"/>
                          <a:cs typeface="+mn-cs"/>
                        </a:rPr>
                        <a:t>H</a:t>
                      </a:r>
                      <a:r>
                        <a:rPr kumimoji="0" lang="ru-RU" sz="1200" b="0" i="0" u="none" strike="noStrike" kern="1200" cap="none" normalizeH="0" baseline="-25000" dirty="0" smtClean="0">
                          <a:ln>
                            <a:noFill/>
                          </a:ln>
                          <a:solidFill>
                            <a:srgbClr val="000000"/>
                          </a:solidFill>
                          <a:effectLst/>
                          <a:latin typeface="+mn-lt"/>
                          <a:ea typeface="+mn-ea"/>
                          <a:cs typeface="+mn-cs"/>
                        </a:rPr>
                        <a:t>2</a:t>
                      </a:r>
                      <a:r>
                        <a:rPr kumimoji="0" lang="ru-RU" sz="1200" b="0" i="0" u="none" strike="noStrike" kern="1200" cap="none" normalizeH="0" baseline="0" dirty="0" smtClean="0">
                          <a:ln>
                            <a:noFill/>
                          </a:ln>
                          <a:solidFill>
                            <a:srgbClr val="000000"/>
                          </a:solidFill>
                          <a:effectLst/>
                          <a:latin typeface="+mn-lt"/>
                          <a:ea typeface="+mn-ea"/>
                          <a:cs typeface="+mn-cs"/>
                        </a:rPr>
                        <a:t>-блокаторы </a:t>
                      </a:r>
                      <a:r>
                        <a:rPr kumimoji="0" lang="en-US" sz="1200" b="1" i="0" u="none" strike="noStrike" cap="none" normalizeH="0" baseline="0" dirty="0" smtClean="0">
                          <a:ln>
                            <a:noFill/>
                          </a:ln>
                          <a:solidFill>
                            <a:schemeClr val="bg2">
                              <a:lumMod val="25000"/>
                            </a:schemeClr>
                          </a:solidFill>
                          <a:effectLst/>
                          <a:latin typeface="+mn-lt"/>
                        </a:rPr>
                        <a:t>NNT = </a:t>
                      </a:r>
                      <a:r>
                        <a:rPr kumimoji="0" lang="ru-RU" sz="1200" b="1" i="0" u="none" strike="noStrike" cap="none" normalizeH="0" baseline="0" dirty="0" smtClean="0">
                          <a:ln>
                            <a:noFill/>
                          </a:ln>
                          <a:solidFill>
                            <a:schemeClr val="bg2">
                              <a:lumMod val="25000"/>
                            </a:schemeClr>
                          </a:solidFill>
                          <a:effectLst/>
                          <a:latin typeface="+mn-lt"/>
                        </a:rPr>
                        <a:t>8</a:t>
                      </a:r>
                      <a:r>
                        <a:rPr kumimoji="0" lang="en-US" sz="1200" b="1" i="0" u="none" strike="noStrike" cap="none" normalizeH="0" baseline="30000" dirty="0" smtClean="0">
                          <a:ln>
                            <a:noFill/>
                          </a:ln>
                          <a:solidFill>
                            <a:schemeClr val="bg2">
                              <a:lumMod val="25000"/>
                            </a:schemeClr>
                          </a:solidFill>
                          <a:effectLst/>
                          <a:latin typeface="+mn-lt"/>
                        </a:rPr>
                        <a:t>2</a:t>
                      </a:r>
                      <a:endParaRPr kumimoji="0" lang="en-US" sz="1200" b="0" i="0" u="none" strike="noStrike" kern="1200" cap="none" normalizeH="0" baseline="0" dirty="0" smtClean="0">
                        <a:ln>
                          <a:noFill/>
                        </a:ln>
                        <a:solidFill>
                          <a:schemeClr val="bg2">
                            <a:lumMod val="25000"/>
                          </a:schemeClr>
                        </a:solidFill>
                        <a:effectLst/>
                        <a:latin typeface="+mn-lt"/>
                        <a:ea typeface="+mn-ea"/>
                        <a:cs typeface="+mn-cs"/>
                      </a:endParaRPr>
                    </a:p>
                  </a:txBody>
                  <a:tcPr marT="45710" marB="45710"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47176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200" b="0" i="0" u="none" strike="noStrike" cap="none" normalizeH="0" baseline="0" dirty="0" smtClean="0">
                          <a:ln>
                            <a:noFill/>
                          </a:ln>
                          <a:solidFill>
                            <a:srgbClr val="000000"/>
                          </a:solidFill>
                          <a:effectLst/>
                          <a:latin typeface="+mn-lt"/>
                        </a:rPr>
                        <a:t>Эрадикационная терапия </a:t>
                      </a:r>
                      <a:r>
                        <a:rPr kumimoji="0" lang="en-US" sz="1200" b="0" i="1" u="none" strike="noStrike" cap="none" normalizeH="0" baseline="0" dirty="0" smtClean="0">
                          <a:ln>
                            <a:noFill/>
                          </a:ln>
                          <a:solidFill>
                            <a:srgbClr val="000000"/>
                          </a:solidFill>
                          <a:effectLst/>
                          <a:latin typeface="+mn-lt"/>
                        </a:rPr>
                        <a:t>H.pylori</a:t>
                      </a:r>
                    </a:p>
                  </a:txBody>
                  <a:tcPr marT="45710" marB="45710"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200" b="0" i="0" u="none" strike="noStrike" cap="none" normalizeH="0" baseline="0" dirty="0" smtClean="0">
                          <a:ln>
                            <a:noFill/>
                          </a:ln>
                          <a:solidFill>
                            <a:srgbClr val="000000"/>
                          </a:solidFill>
                          <a:effectLst/>
                          <a:latin typeface="+mn-lt"/>
                        </a:rPr>
                        <a:t>Способствует снижению риска возникновения язвенной болезни, но эффективность в отношение симптомов ФД невысокая</a:t>
                      </a:r>
                      <a:r>
                        <a:rPr kumimoji="0" lang="ru-RU" sz="1200" b="0" i="0" u="none" strike="noStrike" kern="1200" cap="none" normalizeH="0" baseline="30000" dirty="0" smtClean="0">
                          <a:ln>
                            <a:noFill/>
                          </a:ln>
                          <a:solidFill>
                            <a:srgbClr val="000000"/>
                          </a:solidFill>
                          <a:effectLst/>
                          <a:latin typeface="+mn-lt"/>
                          <a:ea typeface="+mn-ea"/>
                          <a:cs typeface="+mn-cs"/>
                        </a:rPr>
                        <a:t>1,</a:t>
                      </a:r>
                      <a:r>
                        <a:rPr kumimoji="0" lang="ru-RU" sz="1200" b="0" i="0" u="none" strike="noStrike" cap="none" normalizeH="0" baseline="30000" dirty="0" smtClean="0">
                          <a:ln>
                            <a:noFill/>
                          </a:ln>
                          <a:solidFill>
                            <a:srgbClr val="000000"/>
                          </a:solidFill>
                          <a:effectLst/>
                          <a:latin typeface="+mn-lt"/>
                        </a:rPr>
                        <a:t>2</a:t>
                      </a:r>
                      <a:r>
                        <a:rPr kumimoji="0" lang="en-US" sz="1200" b="0" i="0" u="none" strike="noStrike" cap="none" normalizeH="0" baseline="0" dirty="0" smtClean="0">
                          <a:ln>
                            <a:noFill/>
                          </a:ln>
                          <a:solidFill>
                            <a:schemeClr val="tx1"/>
                          </a:solidFill>
                          <a:effectLst/>
                          <a:latin typeface="+mn-lt"/>
                        </a:rPr>
                        <a:t>.</a:t>
                      </a:r>
                      <a:r>
                        <a:rPr kumimoji="0" lang="ru-RU" sz="1200" b="0" i="0" u="none" strike="noStrike" cap="none" normalizeH="0" baseline="0" dirty="0" smtClean="0">
                          <a:ln>
                            <a:noFill/>
                          </a:ln>
                          <a:solidFill>
                            <a:schemeClr val="tx1"/>
                          </a:solidFill>
                          <a:effectLst/>
                          <a:latin typeface="+mn-lt"/>
                        </a:rPr>
                        <a:t> </a:t>
                      </a:r>
                      <a:r>
                        <a:rPr kumimoji="0" lang="en-US" sz="1200" b="1" i="0" u="none" strike="noStrike" cap="none" normalizeH="0" baseline="0" dirty="0" smtClean="0">
                          <a:ln>
                            <a:noFill/>
                          </a:ln>
                          <a:solidFill>
                            <a:schemeClr val="bg2">
                              <a:lumMod val="25000"/>
                            </a:schemeClr>
                          </a:solidFill>
                          <a:effectLst/>
                          <a:latin typeface="+mn-lt"/>
                        </a:rPr>
                        <a:t>NNT </a:t>
                      </a:r>
                      <a:r>
                        <a:rPr kumimoji="0" lang="ru-RU" sz="1200" b="1" i="0" u="none" strike="noStrike" cap="none" normalizeH="0" baseline="0" dirty="0" smtClean="0">
                          <a:ln>
                            <a:noFill/>
                          </a:ln>
                          <a:solidFill>
                            <a:schemeClr val="bg2">
                              <a:lumMod val="25000"/>
                            </a:schemeClr>
                          </a:solidFill>
                          <a:effectLst/>
                          <a:latin typeface="+mn-lt"/>
                        </a:rPr>
                        <a:t>= 14</a:t>
                      </a:r>
                      <a:r>
                        <a:rPr kumimoji="0" lang="ru-RU" sz="1200" b="1" i="0" u="none" strike="noStrike" cap="none" normalizeH="0" baseline="30000" dirty="0" smtClean="0">
                          <a:ln>
                            <a:noFill/>
                          </a:ln>
                          <a:solidFill>
                            <a:schemeClr val="bg2">
                              <a:lumMod val="25000"/>
                            </a:schemeClr>
                          </a:solidFill>
                          <a:effectLst/>
                          <a:latin typeface="+mn-lt"/>
                        </a:rPr>
                        <a:t>1</a:t>
                      </a:r>
                      <a:endParaRPr kumimoji="0" lang="en-US" sz="1200" b="1" i="0" u="none" strike="noStrike" cap="none" normalizeH="0" baseline="30000" dirty="0" smtClean="0">
                        <a:ln>
                          <a:noFill/>
                        </a:ln>
                        <a:solidFill>
                          <a:schemeClr val="bg2">
                            <a:lumMod val="25000"/>
                          </a:schemeClr>
                        </a:solidFill>
                        <a:effectLst/>
                        <a:latin typeface="+mn-lt"/>
                      </a:endParaRPr>
                    </a:p>
                  </a:txBody>
                  <a:tcPr marT="45710" marB="45710"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328523">
                <a:tc gridSpan="2">
                  <a:txBody>
                    <a:bodyPr/>
                    <a:lstStyle/>
                    <a:p>
                      <a:pPr algn="ctr"/>
                      <a:r>
                        <a:rPr kumimoji="0" lang="ru-RU" sz="1600" b="1" i="0" u="none" strike="noStrike" kern="1200" cap="none" normalizeH="0" baseline="0" dirty="0" smtClean="0">
                          <a:ln>
                            <a:noFill/>
                          </a:ln>
                          <a:solidFill>
                            <a:srgbClr val="C00000"/>
                          </a:solidFill>
                          <a:effectLst/>
                          <a:latin typeface="+mn-lt"/>
                          <a:ea typeface="+mn-ea"/>
                          <a:cs typeface="+mn-cs"/>
                        </a:rPr>
                        <a:t>Препараты, в отношении которых необходимы дальнейшие исследования </a:t>
                      </a:r>
                      <a:endParaRPr kumimoji="0" lang="en-US" sz="1600" b="1" i="0" u="none" strike="noStrike" kern="1200" cap="none" normalizeH="0" baseline="0" dirty="0" smtClean="0">
                        <a:ln>
                          <a:noFill/>
                        </a:ln>
                        <a:solidFill>
                          <a:srgbClr val="C00000"/>
                        </a:solidFill>
                        <a:effectLst/>
                        <a:latin typeface="+mn-lt"/>
                        <a:ea typeface="+mn-ea"/>
                        <a:cs typeface="+mn-cs"/>
                      </a:endParaRPr>
                    </a:p>
                  </a:txBody>
                  <a:tcPr marT="45710" marB="45710" horzOverflow="overflow">
                    <a:lnL w="28575"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hMerge="1">
                  <a:txBody>
                    <a:bodyPr/>
                    <a:lstStyle/>
                    <a:p>
                      <a:endParaRPr lang="ru-RU"/>
                    </a:p>
                  </a:txBody>
                  <a:tcPr/>
                </a:tc>
              </a:tr>
              <a:tr h="470642">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200" b="0" i="0" u="none" strike="noStrike" kern="1200" cap="none" normalizeH="0" baseline="0" dirty="0" smtClean="0">
                          <a:ln>
                            <a:noFill/>
                          </a:ln>
                          <a:solidFill>
                            <a:srgbClr val="000000"/>
                          </a:solidFill>
                          <a:effectLst/>
                          <a:latin typeface="+mn-lt"/>
                          <a:ea typeface="+mn-ea"/>
                          <a:cs typeface="+mn-cs"/>
                        </a:rPr>
                        <a:t>Психотропные препараты</a:t>
                      </a:r>
                      <a:endParaRPr kumimoji="0" lang="en-US" sz="1200" b="0" i="0" u="none" strike="noStrike" kern="1200" cap="none" normalizeH="0" baseline="0" dirty="0" smtClean="0">
                        <a:ln>
                          <a:noFill/>
                        </a:ln>
                        <a:solidFill>
                          <a:srgbClr val="000000"/>
                        </a:solidFill>
                        <a:effectLst/>
                        <a:latin typeface="+mn-lt"/>
                        <a:ea typeface="+mn-ea"/>
                        <a:cs typeface="+mn-cs"/>
                      </a:endParaRPr>
                    </a:p>
                  </a:txBody>
                  <a:tcPr marT="45710" marB="45710"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100" b="0" i="0" u="none" strike="noStrike" kern="1200" cap="none" normalizeH="0" baseline="0" dirty="0" smtClean="0">
                          <a:ln>
                            <a:noFill/>
                          </a:ln>
                          <a:solidFill>
                            <a:srgbClr val="000000"/>
                          </a:solidFill>
                          <a:effectLst/>
                          <a:latin typeface="+mn-lt"/>
                          <a:ea typeface="+mn-ea"/>
                          <a:cs typeface="+mn-cs"/>
                        </a:rPr>
                        <a:t>Антидепресанты; СИОЗС - эффективны главным образом при синдроме эпигастральной боли (СЭБ). Мало помогают при постпрандиальном дистресс-синдроме (ПДС)</a:t>
                      </a:r>
                      <a:r>
                        <a:rPr kumimoji="0" lang="ru-RU" sz="1100" b="0" i="0" u="none" strike="noStrike" kern="1200" cap="none" normalizeH="0" baseline="30000" dirty="0" smtClean="0">
                          <a:ln>
                            <a:noFill/>
                          </a:ln>
                          <a:solidFill>
                            <a:srgbClr val="000000"/>
                          </a:solidFill>
                          <a:effectLst/>
                          <a:latin typeface="+mn-lt"/>
                          <a:ea typeface="+mn-ea"/>
                          <a:cs typeface="+mn-cs"/>
                        </a:rPr>
                        <a:t>1</a:t>
                      </a:r>
                      <a:r>
                        <a:rPr kumimoji="0" lang="ru-RU" sz="1100" b="0" i="0" u="none" strike="noStrike" kern="1200" cap="none" normalizeH="0" baseline="0" dirty="0" smtClean="0">
                          <a:ln>
                            <a:noFill/>
                          </a:ln>
                          <a:solidFill>
                            <a:srgbClr val="000000"/>
                          </a:solidFill>
                          <a:effectLst/>
                          <a:latin typeface="+mn-lt"/>
                          <a:ea typeface="+mn-ea"/>
                          <a:cs typeface="+mn-cs"/>
                        </a:rPr>
                        <a:t>. </a:t>
                      </a:r>
                      <a:endParaRPr kumimoji="0" lang="en-US" sz="1100" b="0" i="0" u="none" strike="noStrike" kern="1200" cap="none" normalizeH="0" baseline="0" dirty="0" smtClean="0">
                        <a:ln>
                          <a:noFill/>
                        </a:ln>
                        <a:solidFill>
                          <a:srgbClr val="000000"/>
                        </a:solidFill>
                        <a:effectLst/>
                        <a:latin typeface="+mn-lt"/>
                        <a:ea typeface="+mn-ea"/>
                        <a:cs typeface="+mn-cs"/>
                      </a:endParaRPr>
                    </a:p>
                  </a:txBody>
                  <a:tcPr marT="45710" marB="45710"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75049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ru-RU" sz="1100" b="1" i="0" u="none" strike="noStrike" kern="1200" cap="none" normalizeH="0" baseline="0" dirty="0" smtClean="0">
                          <a:ln>
                            <a:noFill/>
                          </a:ln>
                          <a:solidFill>
                            <a:srgbClr val="000000"/>
                          </a:solidFill>
                          <a:effectLst/>
                          <a:latin typeface="+mn-lt"/>
                          <a:ea typeface="+mn-ea"/>
                          <a:cs typeface="+mn-cs"/>
                        </a:rPr>
                        <a:t>Растительные препараты: «</a:t>
                      </a:r>
                      <a:r>
                        <a:rPr lang="ru-RU" sz="1100" b="1" i="0" kern="1200" dirty="0" smtClean="0">
                          <a:solidFill>
                            <a:schemeClr val="tx1"/>
                          </a:solidFill>
                          <a:effectLst/>
                          <a:latin typeface="+mn-lt"/>
                          <a:ea typeface="+mn-ea"/>
                          <a:cs typeface="+mn-cs"/>
                        </a:rPr>
                        <a:t>Использование растительных препаратов при ФД все еще требует научного обоснования»</a:t>
                      </a:r>
                      <a:r>
                        <a:rPr kumimoji="0" lang="ru-RU" sz="1100" b="1" i="0" u="none" strike="noStrike" kern="1200" cap="none" normalizeH="0" baseline="30000" dirty="0" smtClean="0">
                          <a:ln>
                            <a:noFill/>
                          </a:ln>
                          <a:solidFill>
                            <a:srgbClr val="000000"/>
                          </a:solidFill>
                          <a:effectLst/>
                          <a:latin typeface="+mn-lt"/>
                          <a:ea typeface="+mn-ea"/>
                          <a:cs typeface="+mn-cs"/>
                        </a:rPr>
                        <a:t>1</a:t>
                      </a:r>
                      <a:endParaRPr kumimoji="0" lang="en-US" sz="1100" b="1" i="0" u="none" strike="noStrike" kern="1200" cap="none" normalizeH="0" baseline="30000" dirty="0" smtClean="0">
                        <a:ln>
                          <a:noFill/>
                        </a:ln>
                        <a:solidFill>
                          <a:srgbClr val="000000"/>
                        </a:solidFill>
                        <a:effectLst/>
                        <a:latin typeface="+mn-lt"/>
                        <a:ea typeface="+mn-ea"/>
                        <a:cs typeface="+mn-cs"/>
                      </a:endParaRPr>
                    </a:p>
                  </a:txBody>
                  <a:tcPr marT="45710" marB="45710"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marL="0" algn="l" defTabSz="914400" rtl="0" eaLnBrk="1" latinLnBrk="0" hangingPunct="1"/>
                      <a:r>
                        <a:rPr kumimoji="0" lang="en-US" sz="1100" b="0" i="0" u="none" strike="noStrike" kern="1200" cap="none" normalizeH="0" baseline="0" dirty="0" smtClean="0">
                          <a:ln>
                            <a:noFill/>
                          </a:ln>
                          <a:solidFill>
                            <a:srgbClr val="000000"/>
                          </a:solidFill>
                          <a:effectLst/>
                          <a:latin typeface="+mn-lt"/>
                          <a:ea typeface="+mn-ea"/>
                          <a:cs typeface="+mn-cs"/>
                        </a:rPr>
                        <a:t>STW-5 </a:t>
                      </a:r>
                      <a:r>
                        <a:rPr kumimoji="0" lang="ru-RU" sz="1100" b="0" i="0" u="none" strike="noStrike" kern="1200" cap="none" normalizeH="0" baseline="0" dirty="0" smtClean="0">
                          <a:ln>
                            <a:noFill/>
                          </a:ln>
                          <a:solidFill>
                            <a:srgbClr val="000000"/>
                          </a:solidFill>
                          <a:effectLst/>
                          <a:latin typeface="+mn-lt"/>
                          <a:ea typeface="+mn-ea"/>
                          <a:cs typeface="+mn-cs"/>
                        </a:rPr>
                        <a:t>снижает тонус  дна желудка</a:t>
                      </a:r>
                      <a:endParaRPr kumimoji="0" lang="ru-RU" sz="1100" b="0" i="0" u="none" strike="noStrike" kern="1200" cap="none" normalizeH="0" baseline="0" dirty="0">
                        <a:ln>
                          <a:noFill/>
                        </a:ln>
                        <a:solidFill>
                          <a:srgbClr val="000000"/>
                        </a:solidFill>
                        <a:effectLst/>
                        <a:latin typeface="+mn-lt"/>
                        <a:ea typeface="+mn-ea"/>
                        <a:cs typeface="+mn-cs"/>
                      </a:endParaRPr>
                    </a:p>
                  </a:txBody>
                  <a:tcPr marT="45710" marB="45710"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r h="750497">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lang="ru-RU" sz="1100" b="1" i="0" kern="1200" dirty="0" smtClean="0">
                          <a:solidFill>
                            <a:schemeClr val="tx1"/>
                          </a:solidFill>
                          <a:effectLst/>
                          <a:latin typeface="+mn-lt"/>
                          <a:ea typeface="+mn-ea"/>
                          <a:cs typeface="+mn-cs"/>
                        </a:rPr>
                        <a:t>Агонисты </a:t>
                      </a:r>
                      <a:r>
                        <a:rPr lang="ru-RU" sz="1100" b="1" i="0" kern="1200" baseline="0" dirty="0" smtClean="0">
                          <a:solidFill>
                            <a:schemeClr val="tx1"/>
                          </a:solidFill>
                          <a:effectLst/>
                          <a:latin typeface="+mn-lt"/>
                          <a:ea typeface="+mn-ea"/>
                          <a:cs typeface="+mn-cs"/>
                        </a:rPr>
                        <a:t> </a:t>
                      </a:r>
                      <a:r>
                        <a:rPr lang="ru-RU" sz="1100" b="1" i="0" kern="1200" dirty="0" smtClean="0">
                          <a:solidFill>
                            <a:schemeClr val="tx1"/>
                          </a:solidFill>
                          <a:effectLst/>
                          <a:latin typeface="+mn-lt"/>
                          <a:ea typeface="+mn-ea"/>
                          <a:cs typeface="+mn-cs"/>
                        </a:rPr>
                        <a:t>опиоидных рецепторов:</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lang="ru-RU" sz="1100" b="1" i="0" kern="1200" dirty="0" smtClean="0">
                          <a:solidFill>
                            <a:schemeClr val="tx1"/>
                          </a:solidFill>
                          <a:effectLst/>
                          <a:latin typeface="+mn-lt"/>
                          <a:ea typeface="+mn-ea"/>
                          <a:cs typeface="+mn-cs"/>
                        </a:rPr>
                        <a:t>тримебутин</a:t>
                      </a:r>
                      <a:r>
                        <a:rPr lang="ru-RU" sz="1100" b="1" i="0" kern="1200" baseline="30000" dirty="0" smtClean="0">
                          <a:solidFill>
                            <a:schemeClr val="tx1"/>
                          </a:solidFill>
                          <a:effectLst/>
                          <a:latin typeface="+mn-lt"/>
                          <a:ea typeface="+mn-ea"/>
                          <a:cs typeface="+mn-cs"/>
                        </a:rPr>
                        <a:t>2</a:t>
                      </a:r>
                      <a:endParaRPr lang="en-US" sz="1100" b="1" i="0" kern="1200" baseline="30000" dirty="0" smtClean="0">
                        <a:solidFill>
                          <a:schemeClr val="tx1"/>
                        </a:solidFill>
                        <a:effectLst/>
                        <a:latin typeface="+mn-lt"/>
                        <a:ea typeface="+mn-ea"/>
                        <a:cs typeface="+mn-cs"/>
                      </a:endParaRPr>
                    </a:p>
                  </a:txBody>
                  <a:tcPr marT="45710" marB="45710" horzOverflow="overflow">
                    <a:lnL w="28575"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c>
                  <a:txBody>
                    <a:bodyPr/>
                    <a:lstStyle/>
                    <a:p>
                      <a:pPr marL="0" algn="l" defTabSz="914400" rtl="0" eaLnBrk="1" latinLnBrk="0" hangingPunct="1"/>
                      <a:r>
                        <a:rPr kumimoji="0" lang="ru-RU" sz="1100" b="0" i="0" u="none" strike="noStrike" kern="1200" cap="none" normalizeH="0" baseline="0" dirty="0" smtClean="0">
                          <a:ln>
                            <a:noFill/>
                          </a:ln>
                          <a:solidFill>
                            <a:srgbClr val="000000"/>
                          </a:solidFill>
                          <a:effectLst/>
                          <a:latin typeface="+mn-lt"/>
                          <a:ea typeface="+mn-ea"/>
                          <a:cs typeface="+mn-cs"/>
                        </a:rPr>
                        <a:t>Тримебутин продемонстрировал достоверное улучшение моторики желудка , однако значительно не повлиял на симптомы диспепсии</a:t>
                      </a:r>
                      <a:r>
                        <a:rPr kumimoji="0" lang="ru-RU" sz="1100" b="0" i="0" u="none" strike="noStrike" kern="1200" cap="none" normalizeH="0" baseline="30000" dirty="0" smtClean="0">
                          <a:ln>
                            <a:noFill/>
                          </a:ln>
                          <a:solidFill>
                            <a:srgbClr val="000000"/>
                          </a:solidFill>
                          <a:effectLst/>
                          <a:latin typeface="+mn-lt"/>
                          <a:ea typeface="+mn-ea"/>
                          <a:cs typeface="+mn-cs"/>
                        </a:rPr>
                        <a:t>3</a:t>
                      </a:r>
                      <a:endParaRPr kumimoji="0" lang="ru-RU" sz="1100" b="0" i="0" u="none" strike="noStrike" kern="1200" cap="none" normalizeH="0" baseline="30000" dirty="0">
                        <a:ln>
                          <a:noFill/>
                        </a:ln>
                        <a:solidFill>
                          <a:srgbClr val="000000"/>
                        </a:solidFill>
                        <a:effectLst/>
                        <a:latin typeface="+mn-lt"/>
                        <a:ea typeface="+mn-ea"/>
                        <a:cs typeface="+mn-cs"/>
                      </a:endParaRPr>
                    </a:p>
                  </a:txBody>
                  <a:tcPr marT="45710" marB="45710" horzOverflow="overflow">
                    <a:lnL w="12700" cap="flat" cmpd="sng" algn="ctr">
                      <a:solidFill>
                        <a:sysClr val="windowText" lastClr="000000"/>
                      </a:solidFill>
                      <a:prstDash val="solid"/>
                      <a:round/>
                      <a:headEnd type="none" w="med" len="med"/>
                      <a:tailEnd type="none" w="med" len="med"/>
                    </a:lnL>
                    <a:lnR w="28575"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a:noFill/>
                    </a:lnTlToBr>
                    <a:lnBlToTr>
                      <a:noFill/>
                    </a:lnBlToTr>
                    <a:noFill/>
                  </a:tcPr>
                </a:tc>
              </a:tr>
            </a:tbl>
          </a:graphicData>
        </a:graphic>
      </p:graphicFrame>
      <p:sp>
        <p:nvSpPr>
          <p:cNvPr id="8" name="Прямоугольник 7"/>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12575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0" y="0"/>
            <a:ext cx="9144000" cy="539750"/>
          </a:xfrm>
        </p:spPr>
        <p:txBody>
          <a:bodyPr vert="horz" lIns="0" tIns="0" rIns="91440" bIns="45720" rtlCol="0" anchor="ctr">
            <a:noAutofit/>
          </a:bodyPr>
          <a:lstStyle/>
          <a:p>
            <a:r>
              <a:rPr lang="ru-RU" altLang="ru-RU" sz="3200" b="1" dirty="0">
                <a:solidFill>
                  <a:srgbClr val="00B050"/>
                </a:solidFill>
                <a:effectLst>
                  <a:outerShdw blurRad="38100" dist="38100" dir="2700000" algn="tl">
                    <a:srgbClr val="000000">
                      <a:alpha val="43137"/>
                    </a:srgbClr>
                  </a:outerShdw>
                </a:effectLst>
                <a:latin typeface="+mn-lt"/>
              </a:rPr>
              <a:t>Терапия рефлюкс-гастрита</a:t>
            </a:r>
            <a:endParaRPr lang="en-US" altLang="ru-RU" sz="3200" b="1" dirty="0">
              <a:solidFill>
                <a:srgbClr val="00B050"/>
              </a:solidFill>
              <a:effectLst>
                <a:outerShdw blurRad="38100" dist="38100" dir="2700000" algn="tl">
                  <a:srgbClr val="000000">
                    <a:alpha val="43137"/>
                  </a:srgbClr>
                </a:outerShdw>
              </a:effectLst>
              <a:latin typeface="+mn-lt"/>
            </a:endParaRPr>
          </a:p>
        </p:txBody>
      </p:sp>
      <p:graphicFrame>
        <p:nvGraphicFramePr>
          <p:cNvPr id="7" name="Table 6"/>
          <p:cNvGraphicFramePr>
            <a:graphicFrameLocks noGrp="1"/>
          </p:cNvGraphicFramePr>
          <p:nvPr>
            <p:extLst>
              <p:ext uri="{D42A27DB-BD31-4B8C-83A1-F6EECF244321}">
                <p14:modId xmlns:p14="http://schemas.microsoft.com/office/powerpoint/2010/main" val="3935904812"/>
              </p:ext>
            </p:extLst>
          </p:nvPr>
        </p:nvGraphicFramePr>
        <p:xfrm>
          <a:off x="114645" y="764704"/>
          <a:ext cx="8658328" cy="4301734"/>
        </p:xfrm>
        <a:graphic>
          <a:graphicData uri="http://schemas.openxmlformats.org/drawingml/2006/table">
            <a:tbl>
              <a:tblPr firstRow="1" bandRow="1">
                <a:tableStyleId>{5C22544A-7EE6-4342-B048-85BDC9FD1C3A}</a:tableStyleId>
              </a:tblPr>
              <a:tblGrid>
                <a:gridCol w="2153099"/>
                <a:gridCol w="3168352"/>
                <a:gridCol w="3336877"/>
              </a:tblGrid>
              <a:tr h="732210">
                <a:tc>
                  <a:txBody>
                    <a:bodyPr/>
                    <a:lstStyle/>
                    <a:p>
                      <a:pPr algn="ctr"/>
                      <a:r>
                        <a:rPr lang="ru-RU" sz="1400" dirty="0" err="1" smtClean="0">
                          <a:solidFill>
                            <a:schemeClr val="tx1"/>
                          </a:solidFill>
                          <a:latin typeface="Calibri" panose="020F0502020204030204" pitchFamily="34" charset="0"/>
                          <a:cs typeface="Calibri" panose="020F0502020204030204" pitchFamily="34" charset="0"/>
                        </a:rPr>
                        <a:t>Фармакотерапевти-ческая</a:t>
                      </a:r>
                      <a:r>
                        <a:rPr lang="ru-RU" sz="1400" dirty="0" smtClean="0">
                          <a:solidFill>
                            <a:schemeClr val="tx1"/>
                          </a:solidFill>
                          <a:latin typeface="Calibri" panose="020F0502020204030204" pitchFamily="34" charset="0"/>
                          <a:cs typeface="Calibri" panose="020F0502020204030204" pitchFamily="34" charset="0"/>
                        </a:rPr>
                        <a:t> группа/ препарат</a:t>
                      </a:r>
                      <a:endParaRPr lang="ru-RU" sz="1400" dirty="0">
                        <a:solidFill>
                          <a:schemeClr val="tx1"/>
                        </a:solidFill>
                        <a:latin typeface="Calibri" panose="020F0502020204030204" pitchFamily="34" charset="0"/>
                        <a:cs typeface="Calibri" panose="020F0502020204030204" pitchFamily="34" charset="0"/>
                      </a:endParaRPr>
                    </a:p>
                  </a:txBody>
                  <a:tcPr marL="91433" marR="91433" marT="45711" marB="45711">
                    <a:solidFill>
                      <a:srgbClr val="89B8E3"/>
                    </a:solidFill>
                  </a:tcPr>
                </a:tc>
                <a:tc>
                  <a:txBody>
                    <a:bodyPr/>
                    <a:lstStyle/>
                    <a:p>
                      <a:pPr algn="ctr"/>
                      <a:r>
                        <a:rPr lang="ru-RU" sz="1400" dirty="0" smtClean="0">
                          <a:solidFill>
                            <a:schemeClr val="tx1"/>
                          </a:solidFill>
                          <a:latin typeface="Calibri" panose="020F0502020204030204" pitchFamily="34" charset="0"/>
                          <a:cs typeface="Calibri" panose="020F0502020204030204" pitchFamily="34" charset="0"/>
                        </a:rPr>
                        <a:t>Фармакологическое</a:t>
                      </a:r>
                    </a:p>
                    <a:p>
                      <a:pPr algn="ctr"/>
                      <a:r>
                        <a:rPr lang="ru-RU" sz="1400" b="1" kern="1200" dirty="0" smtClean="0">
                          <a:solidFill>
                            <a:schemeClr val="tx1"/>
                          </a:solidFill>
                          <a:latin typeface="Calibri" panose="020F0502020204030204" pitchFamily="34" charset="0"/>
                          <a:ea typeface="+mn-ea"/>
                          <a:cs typeface="Calibri" panose="020F0502020204030204" pitchFamily="34" charset="0"/>
                        </a:rPr>
                        <a:t>действие</a:t>
                      </a:r>
                      <a:endParaRPr lang="ru-RU" sz="1400" b="1" kern="1200" dirty="0">
                        <a:solidFill>
                          <a:schemeClr val="tx1"/>
                        </a:solidFill>
                        <a:latin typeface="Calibri" panose="020F0502020204030204" pitchFamily="34" charset="0"/>
                        <a:ea typeface="+mn-ea"/>
                        <a:cs typeface="Calibri" panose="020F0502020204030204" pitchFamily="34" charset="0"/>
                      </a:endParaRPr>
                    </a:p>
                  </a:txBody>
                  <a:tcPr marL="91433" marR="91433" marT="45711" marB="45711">
                    <a:solidFill>
                      <a:srgbClr val="89B8E3"/>
                    </a:solidFill>
                  </a:tcPr>
                </a:tc>
                <a:tc>
                  <a:txBody>
                    <a:bodyPr/>
                    <a:lstStyle/>
                    <a:p>
                      <a:pPr algn="ctr"/>
                      <a:r>
                        <a:rPr lang="ru-RU" sz="1400" dirty="0" smtClean="0">
                          <a:solidFill>
                            <a:schemeClr val="tx1"/>
                          </a:solidFill>
                          <a:latin typeface="Calibri" panose="020F0502020204030204" pitchFamily="34" charset="0"/>
                          <a:cs typeface="Calibri" panose="020F0502020204030204" pitchFamily="34" charset="0"/>
                        </a:rPr>
                        <a:t>Терапевтические</a:t>
                      </a:r>
                    </a:p>
                    <a:p>
                      <a:pPr algn="ctr"/>
                      <a:r>
                        <a:rPr lang="ru-RU" sz="1400" dirty="0" smtClean="0">
                          <a:solidFill>
                            <a:schemeClr val="tx1"/>
                          </a:solidFill>
                          <a:latin typeface="Calibri" panose="020F0502020204030204" pitchFamily="34" charset="0"/>
                          <a:cs typeface="Calibri" panose="020F0502020204030204" pitchFamily="34" charset="0"/>
                        </a:rPr>
                        <a:t>ограничения к применению</a:t>
                      </a:r>
                    </a:p>
                    <a:p>
                      <a:pPr algn="ctr"/>
                      <a:r>
                        <a:rPr lang="ru-RU" sz="1400" dirty="0" smtClean="0">
                          <a:solidFill>
                            <a:schemeClr val="tx1"/>
                          </a:solidFill>
                          <a:latin typeface="Calibri" panose="020F0502020204030204" pitchFamily="34" charset="0"/>
                          <a:cs typeface="Calibri" panose="020F0502020204030204" pitchFamily="34" charset="0"/>
                        </a:rPr>
                        <a:t>в терапии рефлюкс-гастрита</a:t>
                      </a:r>
                      <a:endParaRPr lang="ru-RU" sz="1400" dirty="0">
                        <a:solidFill>
                          <a:schemeClr val="tx1"/>
                        </a:solidFill>
                        <a:latin typeface="Calibri" panose="020F0502020204030204" pitchFamily="34" charset="0"/>
                        <a:cs typeface="Calibri" panose="020F0502020204030204" pitchFamily="34" charset="0"/>
                      </a:endParaRPr>
                    </a:p>
                  </a:txBody>
                  <a:tcPr marL="91433" marR="91433" marT="45711" marB="45711">
                    <a:solidFill>
                      <a:srgbClr val="89B8E3"/>
                    </a:solidFill>
                  </a:tcPr>
                </a:tc>
              </a:tr>
              <a:tr h="640682">
                <a:tc>
                  <a:txBody>
                    <a:bodyPr/>
                    <a:lstStyle/>
                    <a:p>
                      <a:r>
                        <a:rPr lang="ru-RU" sz="1200" b="1" dirty="0" err="1" smtClean="0">
                          <a:solidFill>
                            <a:schemeClr val="bg1"/>
                          </a:solidFill>
                          <a:latin typeface="Calibri" panose="020F0502020204030204" pitchFamily="34" charset="0"/>
                          <a:cs typeface="Calibri" panose="020F0502020204030204" pitchFamily="34" charset="0"/>
                        </a:rPr>
                        <a:t>Прокинетик</a:t>
                      </a:r>
                      <a:r>
                        <a:rPr lang="ru-RU" sz="1200" b="1" dirty="0" smtClean="0">
                          <a:solidFill>
                            <a:schemeClr val="bg1"/>
                          </a:solidFill>
                          <a:latin typeface="Calibri" panose="020F0502020204030204" pitchFamily="34" charset="0"/>
                          <a:cs typeface="Calibri" panose="020F0502020204030204" pitchFamily="34" charset="0"/>
                        </a:rPr>
                        <a:t> (Ганатон®)</a:t>
                      </a:r>
                      <a:endParaRPr lang="ru-RU" sz="1200" b="1" dirty="0">
                        <a:solidFill>
                          <a:schemeClr val="bg1"/>
                        </a:solidFill>
                        <a:latin typeface="Calibri" panose="020F0502020204030204" pitchFamily="34" charset="0"/>
                        <a:cs typeface="Calibri" panose="020F0502020204030204" pitchFamily="34" charset="0"/>
                      </a:endParaRPr>
                    </a:p>
                  </a:txBody>
                  <a:tcPr marL="91433" marR="91433" marT="45711" marB="45711">
                    <a:solidFill>
                      <a:srgbClr val="00B050"/>
                    </a:solidFill>
                  </a:tcPr>
                </a:tc>
                <a:tc>
                  <a:txBody>
                    <a:bodyPr/>
                    <a:lstStyle/>
                    <a:p>
                      <a:r>
                        <a:rPr lang="ru-RU" sz="1200" b="1" dirty="0" smtClean="0">
                          <a:solidFill>
                            <a:schemeClr val="bg1"/>
                          </a:solidFill>
                          <a:latin typeface="Calibri" panose="020F0502020204030204" pitchFamily="34" charset="0"/>
                          <a:cs typeface="Calibri" panose="020F0502020204030204" pitchFamily="34" charset="0"/>
                        </a:rPr>
                        <a:t>Нормализует моторику верхнего отдела ЖКТ, ускоряет транзит по желудку и улучшает его опорожнение</a:t>
                      </a:r>
                      <a:r>
                        <a:rPr lang="ru-RU" sz="1200" b="1" baseline="30000" dirty="0" smtClean="0">
                          <a:solidFill>
                            <a:schemeClr val="bg1"/>
                          </a:solidFill>
                          <a:latin typeface="Calibri" panose="020F0502020204030204" pitchFamily="34" charset="0"/>
                          <a:cs typeface="Calibri" panose="020F0502020204030204" pitchFamily="34" charset="0"/>
                        </a:rPr>
                        <a:t>1</a:t>
                      </a:r>
                      <a:endParaRPr lang="ru-RU" sz="1200" b="1" baseline="30000" dirty="0">
                        <a:solidFill>
                          <a:schemeClr val="bg1"/>
                        </a:solidFill>
                        <a:latin typeface="Calibri" panose="020F0502020204030204" pitchFamily="34" charset="0"/>
                        <a:cs typeface="Calibri" panose="020F0502020204030204" pitchFamily="34" charset="0"/>
                      </a:endParaRPr>
                    </a:p>
                  </a:txBody>
                  <a:tcPr marL="91433" marR="91433" marT="45711" marB="45711">
                    <a:solidFill>
                      <a:srgbClr val="00B050"/>
                    </a:solidFill>
                  </a:tcPr>
                </a:tc>
                <a:tc>
                  <a:txBody>
                    <a:bodyPr/>
                    <a:lstStyle/>
                    <a:p>
                      <a:r>
                        <a:rPr lang="ru-RU" sz="1200" b="1" dirty="0" smtClean="0">
                          <a:solidFill>
                            <a:schemeClr val="bg1"/>
                          </a:solidFill>
                          <a:latin typeface="Calibri" panose="020F0502020204030204" pitchFamily="34" charset="0"/>
                          <a:cs typeface="Calibri" panose="020F0502020204030204" pitchFamily="34" charset="0"/>
                        </a:rPr>
                        <a:t>Коррекция дозировок пожилым пациентам</a:t>
                      </a:r>
                      <a:r>
                        <a:rPr lang="ru-RU" sz="1200" b="1" baseline="30000" dirty="0" smtClean="0">
                          <a:solidFill>
                            <a:schemeClr val="bg1"/>
                          </a:solidFill>
                          <a:latin typeface="Calibri" panose="020F0502020204030204" pitchFamily="34" charset="0"/>
                          <a:cs typeface="Calibri" panose="020F0502020204030204" pitchFamily="34" charset="0"/>
                        </a:rPr>
                        <a:t>1</a:t>
                      </a:r>
                      <a:endParaRPr lang="ru-RU" sz="1200" b="1" baseline="30000" dirty="0">
                        <a:solidFill>
                          <a:schemeClr val="bg1"/>
                        </a:solidFill>
                        <a:latin typeface="Calibri" panose="020F0502020204030204" pitchFamily="34" charset="0"/>
                        <a:cs typeface="Calibri" panose="020F0502020204030204" pitchFamily="34" charset="0"/>
                      </a:endParaRPr>
                    </a:p>
                  </a:txBody>
                  <a:tcPr marL="91433" marR="91433" marT="45711" marB="45711">
                    <a:solidFill>
                      <a:srgbClr val="00B050"/>
                    </a:solidFill>
                  </a:tcPr>
                </a:tc>
              </a:tr>
              <a:tr h="640682">
                <a:tc>
                  <a:txBody>
                    <a:bodyPr/>
                    <a:lstStyle/>
                    <a:p>
                      <a:r>
                        <a:rPr lang="ru-RU" sz="1200" b="1" dirty="0" smtClean="0">
                          <a:solidFill>
                            <a:srgbClr val="000000"/>
                          </a:solidFill>
                          <a:latin typeface="Calibri" panose="020F0502020204030204" pitchFamily="34" charset="0"/>
                          <a:cs typeface="Calibri" panose="020F0502020204030204" pitchFamily="34" charset="0"/>
                        </a:rPr>
                        <a:t>Ингибиторы протонной помпы </a:t>
                      </a:r>
                      <a:endParaRPr lang="ru-RU" sz="1200" b="1" dirty="0">
                        <a:solidFill>
                          <a:srgbClr val="000000"/>
                        </a:solidFill>
                        <a:latin typeface="Calibri" panose="020F0502020204030204" pitchFamily="34" charset="0"/>
                        <a:cs typeface="Calibri" panose="020F0502020204030204" pitchFamily="34" charset="0"/>
                      </a:endParaRPr>
                    </a:p>
                  </a:txBody>
                  <a:tcPr marL="91433" marR="91433" marT="45711" marB="45711">
                    <a:noFill/>
                  </a:tcPr>
                </a:tc>
                <a:tc>
                  <a:txBody>
                    <a:bodyPr/>
                    <a:lstStyle/>
                    <a:p>
                      <a:r>
                        <a:rPr lang="ru-RU" sz="1200" dirty="0" smtClean="0">
                          <a:solidFill>
                            <a:srgbClr val="000000"/>
                          </a:solidFill>
                          <a:latin typeface="Calibri" panose="020F0502020204030204" pitchFamily="34" charset="0"/>
                          <a:cs typeface="Calibri" panose="020F0502020204030204" pitchFamily="34" charset="0"/>
                        </a:rPr>
                        <a:t>Уменьшают объем  </a:t>
                      </a:r>
                      <a:r>
                        <a:rPr lang="ru-RU" sz="1200" dirty="0" err="1" smtClean="0">
                          <a:solidFill>
                            <a:srgbClr val="000000"/>
                          </a:solidFill>
                          <a:latin typeface="Calibri" panose="020F0502020204030204" pitchFamily="34" charset="0"/>
                          <a:cs typeface="Calibri" panose="020F0502020204030204" pitchFamily="34" charset="0"/>
                        </a:rPr>
                        <a:t>рефлюктата</a:t>
                      </a:r>
                      <a:r>
                        <a:rPr lang="ru-RU" sz="1200" dirty="0" smtClean="0">
                          <a:solidFill>
                            <a:srgbClr val="000000"/>
                          </a:solidFill>
                          <a:latin typeface="Calibri" panose="020F0502020204030204" pitchFamily="34" charset="0"/>
                          <a:cs typeface="Calibri" panose="020F0502020204030204" pitchFamily="34" charset="0"/>
                        </a:rPr>
                        <a:t>, снижают кислотность</a:t>
                      </a:r>
                      <a:r>
                        <a:rPr lang="ru-RU" sz="1200" baseline="30000" dirty="0" smtClean="0">
                          <a:solidFill>
                            <a:srgbClr val="000000"/>
                          </a:solidFill>
                          <a:latin typeface="Calibri" panose="020F0502020204030204" pitchFamily="34" charset="0"/>
                          <a:cs typeface="Calibri" panose="020F0502020204030204" pitchFamily="34" charset="0"/>
                        </a:rPr>
                        <a:t>2,3</a:t>
                      </a:r>
                      <a:endParaRPr lang="ru-RU" sz="1200" baseline="30000" dirty="0">
                        <a:solidFill>
                          <a:srgbClr val="000000"/>
                        </a:solidFill>
                        <a:latin typeface="Calibri" panose="020F0502020204030204" pitchFamily="34" charset="0"/>
                        <a:cs typeface="Calibri" panose="020F0502020204030204" pitchFamily="34" charset="0"/>
                      </a:endParaRPr>
                    </a:p>
                  </a:txBody>
                  <a:tcPr marL="91433" marR="91433" marT="45711" marB="45711">
                    <a:noFill/>
                  </a:tcPr>
                </a:tc>
                <a:tc>
                  <a:txBody>
                    <a:bodyPr/>
                    <a:lstStyle/>
                    <a:p>
                      <a:r>
                        <a:rPr lang="ru-RU" sz="1200" b="1" dirty="0" smtClean="0">
                          <a:solidFill>
                            <a:srgbClr val="FF0000"/>
                          </a:solidFill>
                          <a:latin typeface="Calibri" panose="020F0502020204030204" pitchFamily="34" charset="0"/>
                          <a:cs typeface="Calibri" panose="020F0502020204030204" pitchFamily="34" charset="0"/>
                        </a:rPr>
                        <a:t>Повреждающее действие желчных кислот усиливается на фоне медикаментозного подавления кислотного рефлюкса</a:t>
                      </a:r>
                      <a:r>
                        <a:rPr lang="ru-RU" sz="1200" b="1" baseline="30000" dirty="0" smtClean="0">
                          <a:solidFill>
                            <a:srgbClr val="FF0000"/>
                          </a:solidFill>
                          <a:latin typeface="Calibri" panose="020F0502020204030204" pitchFamily="34" charset="0"/>
                          <a:cs typeface="Calibri" panose="020F0502020204030204" pitchFamily="34" charset="0"/>
                        </a:rPr>
                        <a:t>4</a:t>
                      </a:r>
                      <a:endParaRPr lang="ru-RU" sz="1200" b="1" baseline="30000" dirty="0">
                        <a:solidFill>
                          <a:srgbClr val="FF0000"/>
                        </a:solidFill>
                        <a:latin typeface="Calibri" panose="020F0502020204030204" pitchFamily="34" charset="0"/>
                        <a:cs typeface="Calibri" panose="020F0502020204030204" pitchFamily="34" charset="0"/>
                      </a:endParaRPr>
                    </a:p>
                  </a:txBody>
                  <a:tcPr marL="91433" marR="91433" marT="45711" marB="45711">
                    <a:noFill/>
                  </a:tcPr>
                </a:tc>
              </a:tr>
              <a:tr h="640682">
                <a:tc>
                  <a:txBody>
                    <a:bodyPr/>
                    <a:lstStyle/>
                    <a:p>
                      <a:r>
                        <a:rPr lang="ru-RU" sz="1200" b="1" dirty="0" err="1" smtClean="0">
                          <a:solidFill>
                            <a:srgbClr val="000000"/>
                          </a:solidFill>
                          <a:latin typeface="Calibri" panose="020F0502020204030204" pitchFamily="34" charset="0"/>
                          <a:cs typeface="Calibri" panose="020F0502020204030204" pitchFamily="34" charset="0"/>
                        </a:rPr>
                        <a:t>Прокинетики</a:t>
                      </a:r>
                      <a:endParaRPr lang="ru-RU" sz="1200" b="1" dirty="0" smtClean="0">
                        <a:solidFill>
                          <a:srgbClr val="000000"/>
                        </a:solidFill>
                        <a:latin typeface="Calibri" panose="020F0502020204030204" pitchFamily="34" charset="0"/>
                        <a:cs typeface="Calibri" panose="020F0502020204030204" pitchFamily="34" charset="0"/>
                      </a:endParaRPr>
                    </a:p>
                    <a:p>
                      <a:r>
                        <a:rPr lang="ru-RU" sz="1200" b="1" dirty="0" smtClean="0">
                          <a:solidFill>
                            <a:srgbClr val="000000"/>
                          </a:solidFill>
                          <a:latin typeface="Calibri" panose="020F0502020204030204" pitchFamily="34" charset="0"/>
                          <a:cs typeface="Calibri" panose="020F0502020204030204" pitchFamily="34" charset="0"/>
                        </a:rPr>
                        <a:t>(</a:t>
                      </a:r>
                      <a:r>
                        <a:rPr lang="ru-RU" sz="1200" b="1" dirty="0" err="1" smtClean="0">
                          <a:solidFill>
                            <a:srgbClr val="000000"/>
                          </a:solidFill>
                          <a:latin typeface="Calibri" panose="020F0502020204030204" pitchFamily="34" charset="0"/>
                          <a:cs typeface="Calibri" panose="020F0502020204030204" pitchFamily="34" charset="0"/>
                        </a:rPr>
                        <a:t>домперидон</a:t>
                      </a:r>
                      <a:r>
                        <a:rPr lang="ru-RU" sz="1200" b="1" dirty="0" smtClean="0">
                          <a:solidFill>
                            <a:srgbClr val="000000"/>
                          </a:solidFill>
                          <a:latin typeface="Calibri" panose="020F0502020204030204" pitchFamily="34" charset="0"/>
                          <a:cs typeface="Calibri" panose="020F0502020204030204" pitchFamily="34" charset="0"/>
                        </a:rPr>
                        <a:t>, метоклопрамид)</a:t>
                      </a:r>
                      <a:endParaRPr lang="ru-RU" sz="1200" b="1" dirty="0">
                        <a:solidFill>
                          <a:srgbClr val="000000"/>
                        </a:solidFill>
                        <a:latin typeface="Calibri" panose="020F0502020204030204" pitchFamily="34" charset="0"/>
                        <a:cs typeface="Calibri" panose="020F0502020204030204" pitchFamily="34" charset="0"/>
                      </a:endParaRPr>
                    </a:p>
                  </a:txBody>
                  <a:tcPr marL="91433" marR="91433" marT="45711" marB="45711">
                    <a:noFill/>
                  </a:tcPr>
                </a:tc>
                <a:tc>
                  <a:txBody>
                    <a:bodyPr/>
                    <a:lstStyle/>
                    <a:p>
                      <a:r>
                        <a:rPr lang="ru-RU" sz="1200" dirty="0" smtClean="0">
                          <a:solidFill>
                            <a:srgbClr val="000000"/>
                          </a:solidFill>
                          <a:latin typeface="Calibri" panose="020F0502020204030204" pitchFamily="34" charset="0"/>
                          <a:cs typeface="Calibri" panose="020F0502020204030204" pitchFamily="34" charset="0"/>
                        </a:rPr>
                        <a:t>Нормализуют моторику верхнего отдела ЖКТ</a:t>
                      </a:r>
                      <a:r>
                        <a:rPr lang="ru-RU" sz="1200" baseline="30000" dirty="0" smtClean="0">
                          <a:solidFill>
                            <a:srgbClr val="000000"/>
                          </a:solidFill>
                          <a:latin typeface="Calibri" panose="020F0502020204030204" pitchFamily="34" charset="0"/>
                          <a:cs typeface="Calibri" panose="020F0502020204030204" pitchFamily="34" charset="0"/>
                        </a:rPr>
                        <a:t>5,6</a:t>
                      </a:r>
                      <a:endParaRPr lang="ru-RU" sz="1200" baseline="30000" dirty="0">
                        <a:solidFill>
                          <a:srgbClr val="000000"/>
                        </a:solidFill>
                        <a:latin typeface="Calibri" panose="020F0502020204030204" pitchFamily="34" charset="0"/>
                        <a:cs typeface="Calibri" panose="020F0502020204030204" pitchFamily="34" charset="0"/>
                      </a:endParaRPr>
                    </a:p>
                  </a:txBody>
                  <a:tcPr marL="91433" marR="91433" marT="45711" marB="45711">
                    <a:noFill/>
                  </a:tcPr>
                </a:tc>
                <a:tc>
                  <a:txBody>
                    <a:bodyPr/>
                    <a:lstStyle/>
                    <a:p>
                      <a:r>
                        <a:rPr lang="ru-RU" sz="1200" b="1" i="0" u="none" strike="noStrike" baseline="0" dirty="0" smtClean="0">
                          <a:solidFill>
                            <a:srgbClr val="FF0000"/>
                          </a:solidFill>
                          <a:latin typeface="Calibri" panose="020F0502020204030204" pitchFamily="34" charset="0"/>
                          <a:cs typeface="Calibri" panose="020F0502020204030204" pitchFamily="34" charset="0"/>
                        </a:rPr>
                        <a:t>Не безопасны для длительного приема, </a:t>
                      </a:r>
                    </a:p>
                    <a:p>
                      <a:r>
                        <a:rPr lang="ru-RU" sz="1200" b="1" i="0" u="none" strike="noStrike" baseline="0" dirty="0" smtClean="0">
                          <a:solidFill>
                            <a:srgbClr val="FF0000"/>
                          </a:solidFill>
                          <a:latin typeface="Calibri" panose="020F0502020204030204" pitchFamily="34" charset="0"/>
                          <a:cs typeface="Calibri" panose="020F0502020204030204" pitchFamily="34" charset="0"/>
                        </a:rPr>
                        <a:t>оказывают влияние на сердечный ритм и ЦНС</a:t>
                      </a:r>
                      <a:r>
                        <a:rPr lang="ru-RU" sz="1200" b="1" i="0" u="none" strike="noStrike" baseline="30000" dirty="0" smtClean="0">
                          <a:solidFill>
                            <a:srgbClr val="FF0000"/>
                          </a:solidFill>
                          <a:latin typeface="Calibri" panose="020F0502020204030204" pitchFamily="34" charset="0"/>
                          <a:cs typeface="Calibri" panose="020F0502020204030204" pitchFamily="34" charset="0"/>
                        </a:rPr>
                        <a:t>7,8,9</a:t>
                      </a:r>
                      <a:endParaRPr lang="ru-RU" sz="1200" b="1" baseline="30000" dirty="0">
                        <a:solidFill>
                          <a:srgbClr val="FF0000"/>
                        </a:solidFill>
                        <a:latin typeface="Calibri" panose="020F0502020204030204" pitchFamily="34" charset="0"/>
                        <a:cs typeface="Calibri" panose="020F0502020204030204" pitchFamily="34" charset="0"/>
                      </a:endParaRPr>
                    </a:p>
                  </a:txBody>
                  <a:tcPr marL="91433" marR="91433" marT="45711" marB="45711">
                    <a:noFill/>
                  </a:tcPr>
                </a:tc>
              </a:tr>
              <a:tr h="823739">
                <a:tc>
                  <a:txBody>
                    <a:bodyPr/>
                    <a:lstStyle/>
                    <a:p>
                      <a:r>
                        <a:rPr lang="ru-RU" sz="1200" b="1" dirty="0" err="1" smtClean="0">
                          <a:solidFill>
                            <a:srgbClr val="000000"/>
                          </a:solidFill>
                          <a:latin typeface="Calibri" panose="020F0502020204030204" pitchFamily="34" charset="0"/>
                          <a:cs typeface="Calibri" panose="020F0502020204030204" pitchFamily="34" charset="0"/>
                        </a:rPr>
                        <a:t>Гастропротекторы</a:t>
                      </a:r>
                      <a:endParaRPr lang="ru-RU" sz="1200" b="1" dirty="0" smtClean="0">
                        <a:solidFill>
                          <a:srgbClr val="000000"/>
                        </a:solidFill>
                        <a:latin typeface="Calibri" panose="020F0502020204030204" pitchFamily="34" charset="0"/>
                        <a:cs typeface="Calibri" panose="020F0502020204030204" pitchFamily="34" charset="0"/>
                      </a:endParaRPr>
                    </a:p>
                    <a:p>
                      <a:r>
                        <a:rPr lang="ru-RU" sz="1200" b="1" dirty="0" smtClean="0">
                          <a:solidFill>
                            <a:srgbClr val="000000"/>
                          </a:solidFill>
                          <a:latin typeface="Calibri" panose="020F0502020204030204" pitchFamily="34" charset="0"/>
                          <a:cs typeface="Calibri" panose="020F0502020204030204" pitchFamily="34" charset="0"/>
                        </a:rPr>
                        <a:t>(</a:t>
                      </a:r>
                      <a:r>
                        <a:rPr lang="ru-RU" sz="1200" b="1" dirty="0" err="1" smtClean="0">
                          <a:solidFill>
                            <a:srgbClr val="000000"/>
                          </a:solidFill>
                          <a:latin typeface="Calibri" panose="020F0502020204030204" pitchFamily="34" charset="0"/>
                          <a:cs typeface="Calibri" panose="020F0502020204030204" pitchFamily="34" charset="0"/>
                        </a:rPr>
                        <a:t>сукральфат</a:t>
                      </a:r>
                      <a:r>
                        <a:rPr lang="ru-RU" sz="1200" b="1" dirty="0" smtClean="0">
                          <a:solidFill>
                            <a:srgbClr val="000000"/>
                          </a:solidFill>
                          <a:latin typeface="Calibri" panose="020F0502020204030204" pitchFamily="34" charset="0"/>
                          <a:cs typeface="Calibri" panose="020F0502020204030204" pitchFamily="34" charset="0"/>
                        </a:rPr>
                        <a:t>)</a:t>
                      </a:r>
                      <a:endParaRPr lang="ru-RU" sz="1200" b="1" dirty="0">
                        <a:solidFill>
                          <a:srgbClr val="000000"/>
                        </a:solidFill>
                        <a:latin typeface="Calibri" panose="020F0502020204030204" pitchFamily="34" charset="0"/>
                        <a:cs typeface="Calibri" panose="020F0502020204030204" pitchFamily="34" charset="0"/>
                      </a:endParaRPr>
                    </a:p>
                  </a:txBody>
                  <a:tcPr marL="91433" marR="91433" marT="45711" marB="45711">
                    <a:noFill/>
                  </a:tcPr>
                </a:tc>
                <a:tc>
                  <a:txBody>
                    <a:bodyPr/>
                    <a:lstStyle/>
                    <a:p>
                      <a:r>
                        <a:rPr lang="ru-RU" sz="1200" b="0" i="0" u="none" strike="noStrike" kern="1200" baseline="0" dirty="0" smtClean="0">
                          <a:solidFill>
                            <a:srgbClr val="000000"/>
                          </a:solidFill>
                          <a:latin typeface="Calibri" panose="020F0502020204030204" pitchFamily="34" charset="0"/>
                          <a:ea typeface="+mn-ea"/>
                          <a:cs typeface="Calibri" panose="020F0502020204030204" pitchFamily="34" charset="0"/>
                        </a:rPr>
                        <a:t>Формирует защитный слой, при взаимодействии с </a:t>
                      </a:r>
                      <a:r>
                        <a:rPr lang="ru-RU" sz="1200" b="0" i="0" u="none" strike="noStrike" kern="1200" baseline="0" dirty="0" err="1" smtClean="0">
                          <a:solidFill>
                            <a:srgbClr val="000000"/>
                          </a:solidFill>
                          <a:latin typeface="Calibri" panose="020F0502020204030204" pitchFamily="34" charset="0"/>
                          <a:ea typeface="+mn-ea"/>
                          <a:cs typeface="Calibri" panose="020F0502020204030204" pitchFamily="34" charset="0"/>
                        </a:rPr>
                        <a:t>некротизированными</a:t>
                      </a:r>
                      <a:r>
                        <a:rPr lang="ru-RU" sz="1200" b="0" i="0" u="none" strike="noStrike" kern="1200" baseline="0" dirty="0" smtClean="0">
                          <a:solidFill>
                            <a:srgbClr val="000000"/>
                          </a:solidFill>
                          <a:latin typeface="Calibri" panose="020F0502020204030204" pitchFamily="34" charset="0"/>
                          <a:ea typeface="+mn-ea"/>
                          <a:cs typeface="Calibri" panose="020F0502020204030204" pitchFamily="34" charset="0"/>
                        </a:rPr>
                        <a:t> </a:t>
                      </a:r>
                    </a:p>
                    <a:p>
                      <a:r>
                        <a:rPr lang="ru-RU" sz="1200" b="0" i="0" u="none" strike="noStrike" kern="1200" baseline="0" dirty="0" smtClean="0">
                          <a:solidFill>
                            <a:srgbClr val="000000"/>
                          </a:solidFill>
                          <a:latin typeface="Calibri" panose="020F0502020204030204" pitchFamily="34" charset="0"/>
                          <a:ea typeface="+mn-ea"/>
                          <a:cs typeface="Calibri" panose="020F0502020204030204" pitchFamily="34" charset="0"/>
                        </a:rPr>
                        <a:t>белками язвы или эрозии</a:t>
                      </a:r>
                      <a:r>
                        <a:rPr lang="ru-RU" sz="1200" b="0" i="0" u="none" strike="noStrike" kern="1200" baseline="30000" dirty="0" smtClean="0">
                          <a:solidFill>
                            <a:srgbClr val="000000"/>
                          </a:solidFill>
                          <a:latin typeface="Calibri" panose="020F0502020204030204" pitchFamily="34" charset="0"/>
                          <a:ea typeface="+mn-ea"/>
                          <a:cs typeface="Calibri" panose="020F0502020204030204" pitchFamily="34" charset="0"/>
                        </a:rPr>
                        <a:t>10</a:t>
                      </a:r>
                      <a:endParaRPr lang="ru-RU" sz="1200" baseline="30000" dirty="0">
                        <a:solidFill>
                          <a:srgbClr val="000000"/>
                        </a:solidFill>
                        <a:latin typeface="Calibri" panose="020F0502020204030204" pitchFamily="34" charset="0"/>
                        <a:cs typeface="Calibri" panose="020F0502020204030204" pitchFamily="34" charset="0"/>
                      </a:endParaRPr>
                    </a:p>
                  </a:txBody>
                  <a:tcPr marL="91433" marR="91433" marT="45711" marB="45711">
                    <a:noFill/>
                  </a:tcPr>
                </a:tc>
                <a:tc>
                  <a:txBody>
                    <a:bodyPr/>
                    <a:lstStyle/>
                    <a:p>
                      <a:r>
                        <a:rPr lang="ru-RU" sz="1200" b="1" i="0" u="none" strike="noStrike" kern="1200" baseline="0" dirty="0" smtClean="0">
                          <a:solidFill>
                            <a:srgbClr val="000000"/>
                          </a:solidFill>
                          <a:latin typeface="Calibri" panose="020F0502020204030204" pitchFamily="34" charset="0"/>
                          <a:ea typeface="+mn-ea"/>
                          <a:cs typeface="Calibri" panose="020F0502020204030204" pitchFamily="34" charset="0"/>
                        </a:rPr>
                        <a:t>Зарегистрирован только для лечения язвенной болезни желудка и двенадцатиперстной кишки в фазе обострения и эзофагита</a:t>
                      </a:r>
                      <a:r>
                        <a:rPr lang="ru-RU" sz="1200" b="0" i="0" u="none" strike="noStrike" kern="1200" baseline="0" dirty="0" smtClean="0">
                          <a:solidFill>
                            <a:srgbClr val="000000"/>
                          </a:solidFill>
                          <a:latin typeface="Calibri" panose="020F0502020204030204" pitchFamily="34" charset="0"/>
                          <a:ea typeface="+mn-ea"/>
                          <a:cs typeface="Calibri" panose="020F0502020204030204" pitchFamily="34" charset="0"/>
                        </a:rPr>
                        <a:t>. Особые указания при недостаточности функции почек</a:t>
                      </a:r>
                      <a:r>
                        <a:rPr lang="ru-RU" sz="1200" b="0" i="0" u="none" strike="noStrike" kern="1200" baseline="30000" dirty="0" smtClean="0">
                          <a:solidFill>
                            <a:srgbClr val="000000"/>
                          </a:solidFill>
                          <a:latin typeface="Calibri" panose="020F0502020204030204" pitchFamily="34" charset="0"/>
                          <a:ea typeface="+mn-ea"/>
                          <a:cs typeface="Calibri" panose="020F0502020204030204" pitchFamily="34" charset="0"/>
                        </a:rPr>
                        <a:t>10</a:t>
                      </a:r>
                      <a:r>
                        <a:rPr lang="ru-RU" sz="1200" b="0" i="0" u="none" strike="noStrike" kern="1200" baseline="0" dirty="0" smtClean="0">
                          <a:solidFill>
                            <a:srgbClr val="000000"/>
                          </a:solidFill>
                          <a:latin typeface="Calibri" panose="020F0502020204030204" pitchFamily="34" charset="0"/>
                          <a:ea typeface="+mn-ea"/>
                          <a:cs typeface="Calibri" panose="020F0502020204030204" pitchFamily="34" charset="0"/>
                        </a:rPr>
                        <a:t> </a:t>
                      </a:r>
                      <a:endParaRPr lang="ru-RU" sz="1200" dirty="0">
                        <a:solidFill>
                          <a:srgbClr val="000000"/>
                        </a:solidFill>
                        <a:latin typeface="Calibri" panose="020F0502020204030204" pitchFamily="34" charset="0"/>
                        <a:cs typeface="Calibri" panose="020F0502020204030204" pitchFamily="34" charset="0"/>
                      </a:endParaRPr>
                    </a:p>
                  </a:txBody>
                  <a:tcPr marL="91433" marR="91433" marT="45711" marB="45711">
                    <a:noFill/>
                  </a:tcPr>
                </a:tc>
              </a:tr>
              <a:tr h="823739">
                <a:tc>
                  <a:txBody>
                    <a:bodyPr/>
                    <a:lstStyle/>
                    <a:p>
                      <a:r>
                        <a:rPr lang="ru-RU" sz="1200" b="1" dirty="0" err="1" smtClean="0">
                          <a:solidFill>
                            <a:srgbClr val="000000"/>
                          </a:solidFill>
                          <a:latin typeface="Calibri" panose="020F0502020204030204" pitchFamily="34" charset="0"/>
                          <a:cs typeface="Calibri" panose="020F0502020204030204" pitchFamily="34" charset="0"/>
                        </a:rPr>
                        <a:t>Гепатопротекторы</a:t>
                      </a:r>
                      <a:endParaRPr lang="ru-RU" sz="1200" b="1" dirty="0" smtClean="0">
                        <a:solidFill>
                          <a:srgbClr val="000000"/>
                        </a:solidFill>
                        <a:latin typeface="Calibri" panose="020F0502020204030204" pitchFamily="34" charset="0"/>
                        <a:cs typeface="Calibri" panose="020F0502020204030204" pitchFamily="34" charset="0"/>
                      </a:endParaRPr>
                    </a:p>
                    <a:p>
                      <a:r>
                        <a:rPr lang="ru-RU" sz="1200" b="1" dirty="0" smtClean="0">
                          <a:solidFill>
                            <a:srgbClr val="000000"/>
                          </a:solidFill>
                          <a:latin typeface="Calibri" panose="020F0502020204030204" pitchFamily="34" charset="0"/>
                          <a:cs typeface="Calibri" panose="020F0502020204030204" pitchFamily="34" charset="0"/>
                        </a:rPr>
                        <a:t>(</a:t>
                      </a:r>
                      <a:r>
                        <a:rPr lang="ru-RU" sz="1200" b="1" dirty="0" err="1" smtClean="0">
                          <a:solidFill>
                            <a:srgbClr val="000000"/>
                          </a:solidFill>
                          <a:latin typeface="Calibri" panose="020F0502020204030204" pitchFamily="34" charset="0"/>
                          <a:cs typeface="Calibri" panose="020F0502020204030204" pitchFamily="34" charset="0"/>
                        </a:rPr>
                        <a:t>урсодезоксихолиевая</a:t>
                      </a:r>
                      <a:endParaRPr lang="ru-RU" sz="1200" b="1" dirty="0" smtClean="0">
                        <a:solidFill>
                          <a:srgbClr val="000000"/>
                        </a:solidFill>
                        <a:latin typeface="Calibri" panose="020F0502020204030204" pitchFamily="34" charset="0"/>
                        <a:cs typeface="Calibri" panose="020F0502020204030204" pitchFamily="34" charset="0"/>
                      </a:endParaRPr>
                    </a:p>
                    <a:p>
                      <a:r>
                        <a:rPr lang="ru-RU" sz="1200" b="1" dirty="0" smtClean="0">
                          <a:solidFill>
                            <a:srgbClr val="000000"/>
                          </a:solidFill>
                          <a:latin typeface="Calibri" panose="020F0502020204030204" pitchFamily="34" charset="0"/>
                          <a:cs typeface="Calibri" panose="020F0502020204030204" pitchFamily="34" charset="0"/>
                        </a:rPr>
                        <a:t>кислота)</a:t>
                      </a:r>
                      <a:endParaRPr lang="ru-RU" sz="1200" b="1" dirty="0">
                        <a:solidFill>
                          <a:srgbClr val="000000"/>
                        </a:solidFill>
                        <a:latin typeface="Calibri" panose="020F0502020204030204" pitchFamily="34" charset="0"/>
                        <a:cs typeface="Calibri" panose="020F0502020204030204" pitchFamily="34" charset="0"/>
                      </a:endParaRPr>
                    </a:p>
                  </a:txBody>
                  <a:tcPr marL="91433" marR="91433" marT="45711" marB="45711">
                    <a:noFill/>
                  </a:tcPr>
                </a:tc>
                <a:tc>
                  <a:txBody>
                    <a:bodyPr/>
                    <a:lstStyle/>
                    <a:p>
                      <a:r>
                        <a:rPr lang="ru-RU" sz="1200" b="0" i="0" u="none" strike="noStrike" kern="1200" baseline="0" dirty="0" smtClean="0">
                          <a:solidFill>
                            <a:srgbClr val="000000"/>
                          </a:solidFill>
                          <a:latin typeface="Calibri" panose="020F0502020204030204" pitchFamily="34" charset="0"/>
                          <a:ea typeface="+mn-ea"/>
                          <a:cs typeface="Calibri" panose="020F0502020204030204" pitchFamily="34" charset="0"/>
                        </a:rPr>
                        <a:t>Нейтрализует желчные кислоты, которые оказывают токсическое действие при </a:t>
                      </a:r>
                      <a:r>
                        <a:rPr lang="ru-RU" sz="1200" b="0" i="0" u="none" strike="noStrike" kern="1200" baseline="0" dirty="0" err="1" smtClean="0">
                          <a:solidFill>
                            <a:srgbClr val="000000"/>
                          </a:solidFill>
                          <a:latin typeface="Calibri" panose="020F0502020204030204" pitchFamily="34" charset="0"/>
                          <a:ea typeface="+mn-ea"/>
                          <a:cs typeface="Calibri" panose="020F0502020204030204" pitchFamily="34" charset="0"/>
                        </a:rPr>
                        <a:t>билиарном</a:t>
                      </a:r>
                      <a:r>
                        <a:rPr lang="ru-RU" sz="1200" b="0" i="0" u="none" strike="noStrike" kern="1200" baseline="0" dirty="0" smtClean="0">
                          <a:solidFill>
                            <a:srgbClr val="000000"/>
                          </a:solidFill>
                          <a:latin typeface="Calibri" panose="020F0502020204030204" pitchFamily="34" charset="0"/>
                          <a:ea typeface="+mn-ea"/>
                          <a:cs typeface="Calibri" panose="020F0502020204030204" pitchFamily="34" charset="0"/>
                        </a:rPr>
                        <a:t> рефлюкс-гастрите и рефлюкс-эзофагите</a:t>
                      </a:r>
                      <a:r>
                        <a:rPr lang="ru-RU" sz="1200" b="0" i="0" u="none" strike="noStrike" kern="1200" baseline="30000" dirty="0" smtClean="0">
                          <a:solidFill>
                            <a:srgbClr val="000000"/>
                          </a:solidFill>
                          <a:latin typeface="Calibri" panose="020F0502020204030204" pitchFamily="34" charset="0"/>
                          <a:ea typeface="+mn-ea"/>
                          <a:cs typeface="Calibri" panose="020F0502020204030204" pitchFamily="34" charset="0"/>
                        </a:rPr>
                        <a:t>11</a:t>
                      </a:r>
                      <a:endParaRPr lang="ru-RU" sz="1200" baseline="30000" dirty="0">
                        <a:solidFill>
                          <a:srgbClr val="000000"/>
                        </a:solidFill>
                        <a:latin typeface="Calibri" panose="020F0502020204030204" pitchFamily="34" charset="0"/>
                        <a:cs typeface="Calibri" panose="020F0502020204030204" pitchFamily="34" charset="0"/>
                      </a:endParaRPr>
                    </a:p>
                  </a:txBody>
                  <a:tcPr marL="91433" marR="91433" marT="45711" marB="45711">
                    <a:noFill/>
                  </a:tcPr>
                </a:tc>
                <a:tc>
                  <a:txBody>
                    <a:bodyPr/>
                    <a:lstStyle/>
                    <a:p>
                      <a:r>
                        <a:rPr lang="ru-RU" sz="1200" b="0" dirty="0" smtClean="0">
                          <a:solidFill>
                            <a:srgbClr val="000000"/>
                          </a:solidFill>
                          <a:latin typeface="Calibri" panose="020F0502020204030204" pitchFamily="34" charset="0"/>
                          <a:cs typeface="Calibri" panose="020F0502020204030204" pitchFamily="34" charset="0"/>
                        </a:rPr>
                        <a:t>При </a:t>
                      </a:r>
                      <a:r>
                        <a:rPr lang="ru-RU" sz="1200" b="0" dirty="0" err="1" smtClean="0">
                          <a:solidFill>
                            <a:srgbClr val="000000"/>
                          </a:solidFill>
                          <a:latin typeface="Calibri" panose="020F0502020204030204" pitchFamily="34" charset="0"/>
                          <a:cs typeface="Calibri" panose="020F0502020204030204" pitchFamily="34" charset="0"/>
                        </a:rPr>
                        <a:t>билиарном</a:t>
                      </a:r>
                      <a:r>
                        <a:rPr lang="ru-RU" sz="1200" b="0" dirty="0" smtClean="0">
                          <a:solidFill>
                            <a:srgbClr val="000000"/>
                          </a:solidFill>
                          <a:latin typeface="Calibri" panose="020F0502020204030204" pitchFamily="34" charset="0"/>
                          <a:cs typeface="Calibri" panose="020F0502020204030204" pitchFamily="34" charset="0"/>
                        </a:rPr>
                        <a:t> рефлюкс-гастрите и рефлюкс-эзофагите, курс лечения при необходимости до 2 лет</a:t>
                      </a:r>
                      <a:r>
                        <a:rPr lang="ru-RU" sz="1200" b="0" baseline="30000" dirty="0" smtClean="0">
                          <a:solidFill>
                            <a:srgbClr val="000000"/>
                          </a:solidFill>
                          <a:latin typeface="Calibri" panose="020F0502020204030204" pitchFamily="34" charset="0"/>
                          <a:cs typeface="Calibri" panose="020F0502020204030204" pitchFamily="34" charset="0"/>
                        </a:rPr>
                        <a:t>11</a:t>
                      </a:r>
                    </a:p>
                  </a:txBody>
                  <a:tcPr marL="91433" marR="91433" marT="45711" marB="45711">
                    <a:noFill/>
                  </a:tcPr>
                </a:tc>
              </a:tr>
            </a:tbl>
          </a:graphicData>
        </a:graphic>
      </p:graphicFrame>
      <p:sp>
        <p:nvSpPr>
          <p:cNvPr id="8" name="TextBox 7"/>
          <p:cNvSpPr txBox="1"/>
          <p:nvPr/>
        </p:nvSpPr>
        <p:spPr>
          <a:xfrm>
            <a:off x="0" y="5580727"/>
            <a:ext cx="8928992" cy="1277273"/>
          </a:xfrm>
          <a:prstGeom prst="rect">
            <a:avLst/>
          </a:prstGeom>
          <a:noFill/>
        </p:spPr>
        <p:txBody>
          <a:bodyPr wrap="square" rtlCol="0">
            <a:spAutoFit/>
          </a:bodyPr>
          <a:lstStyle/>
          <a:p>
            <a:pPr marL="228600" indent="-228600">
              <a:buFont typeface="+mj-lt"/>
              <a:buAutoNum type="arabicPeriod"/>
            </a:pPr>
            <a:r>
              <a:rPr lang="ru-RU" altLang="ru-RU" sz="700" dirty="0">
                <a:latin typeface="Arial" panose="020B0604020202020204" pitchFamily="34" charset="0"/>
                <a:cs typeface="Arial" panose="020B0604020202020204" pitchFamily="34" charset="0"/>
              </a:rPr>
              <a:t>Инструкция по медицинскому применению препарата Ганатон</a:t>
            </a:r>
            <a:r>
              <a:rPr lang="ru-RU" altLang="ru-RU" sz="700" baseline="30000" dirty="0">
                <a:latin typeface="Arial" panose="020B0604020202020204" pitchFamily="34" charset="0"/>
                <a:cs typeface="Arial" panose="020B0604020202020204" pitchFamily="34" charset="0"/>
              </a:rPr>
              <a:t>®</a:t>
            </a:r>
            <a:r>
              <a:rPr lang="ru-RU" altLang="ru-RU" sz="700" dirty="0">
                <a:latin typeface="Arial" panose="020B0604020202020204" pitchFamily="34" charset="0"/>
                <a:cs typeface="Arial" panose="020B0604020202020204" pitchFamily="34" charset="0"/>
              </a:rPr>
              <a:t> от </a:t>
            </a:r>
            <a:r>
              <a:rPr lang="ru-RU" altLang="ru-RU" sz="700" dirty="0" smtClean="0">
                <a:latin typeface="Arial" panose="020B0604020202020204" pitchFamily="34" charset="0"/>
                <a:cs typeface="Arial" panose="020B0604020202020204" pitchFamily="34" charset="0"/>
              </a:rPr>
              <a:t>18.08.2016</a:t>
            </a:r>
          </a:p>
          <a:p>
            <a:pPr marL="228600" indent="-228600">
              <a:spcBef>
                <a:spcPct val="0"/>
              </a:spcBef>
              <a:spcAft>
                <a:spcPct val="0"/>
              </a:spcAft>
              <a:buFont typeface="+mj-lt"/>
              <a:buAutoNum type="arabicPeriod"/>
            </a:pPr>
            <a:r>
              <a:rPr lang="en-US" altLang="ru-RU" sz="700" dirty="0">
                <a:latin typeface="Arial" panose="020B0604020202020204" pitchFamily="34" charset="0"/>
                <a:cs typeface="Arial" panose="020B0604020202020204" pitchFamily="34" charset="0"/>
              </a:rPr>
              <a:t>Marshall REK, </a:t>
            </a:r>
            <a:r>
              <a:rPr lang="en-US" altLang="ru-RU" sz="700" dirty="0" err="1">
                <a:latin typeface="Arial" panose="020B0604020202020204" pitchFamily="34" charset="0"/>
                <a:cs typeface="Arial" panose="020B0604020202020204" pitchFamily="34" charset="0"/>
              </a:rPr>
              <a:t>Anggiansah</a:t>
            </a:r>
            <a:r>
              <a:rPr lang="en-US" altLang="ru-RU" sz="700" dirty="0">
                <a:latin typeface="Arial" panose="020B0604020202020204" pitchFamily="34" charset="0"/>
                <a:cs typeface="Arial" panose="020B0604020202020204" pitchFamily="34" charset="0"/>
              </a:rPr>
              <a:t> </a:t>
            </a:r>
            <a:r>
              <a:rPr lang="ru-RU" altLang="ru-RU" sz="700" dirty="0">
                <a:latin typeface="Arial" panose="020B0604020202020204" pitchFamily="34" charset="0"/>
                <a:cs typeface="Arial" panose="020B0604020202020204" pitchFamily="34" charset="0"/>
              </a:rPr>
              <a:t>А, </a:t>
            </a:r>
            <a:r>
              <a:rPr lang="en-US" altLang="ru-RU" sz="700" dirty="0">
                <a:latin typeface="Arial" panose="020B0604020202020204" pitchFamily="34" charset="0"/>
                <a:cs typeface="Arial" panose="020B0604020202020204" pitchFamily="34" charset="0"/>
              </a:rPr>
              <a:t>Manifold DK, et </a:t>
            </a:r>
            <a:r>
              <a:rPr lang="ru-RU" altLang="ru-RU" sz="700" dirty="0">
                <a:latin typeface="Arial" panose="020B0604020202020204" pitchFamily="34" charset="0"/>
                <a:cs typeface="Arial" panose="020B0604020202020204" pitchFamily="34" charset="0"/>
              </a:rPr>
              <a:t>а</a:t>
            </a:r>
            <a:r>
              <a:rPr lang="en-US" altLang="ru-RU" sz="700" dirty="0">
                <a:latin typeface="Arial" panose="020B0604020202020204" pitchFamily="34" charset="0"/>
                <a:cs typeface="Arial" panose="020B0604020202020204" pitchFamily="34" charset="0"/>
              </a:rPr>
              <a:t>l. Effect of omeprazole 20 mg twice daily</a:t>
            </a:r>
            <a:r>
              <a:rPr lang="ru-RU" altLang="ru-RU" sz="700" dirty="0">
                <a:latin typeface="Arial" panose="020B0604020202020204" pitchFamily="34" charset="0"/>
                <a:cs typeface="Arial" panose="020B0604020202020204" pitchFamily="34" charset="0"/>
              </a:rPr>
              <a:t> </a:t>
            </a:r>
            <a:r>
              <a:rPr lang="en-US" altLang="ru-RU" sz="700" dirty="0">
                <a:latin typeface="Arial" panose="020B0604020202020204" pitchFamily="34" charset="0"/>
                <a:cs typeface="Arial" panose="020B0604020202020204" pitchFamily="34" charset="0"/>
              </a:rPr>
              <a:t>on </a:t>
            </a:r>
            <a:r>
              <a:rPr lang="en-US" altLang="ru-RU" sz="700" dirty="0" err="1">
                <a:latin typeface="Arial" panose="020B0604020202020204" pitchFamily="34" charset="0"/>
                <a:cs typeface="Arial" panose="020B0604020202020204" pitchFamily="34" charset="0"/>
              </a:rPr>
              <a:t>duodenogastric</a:t>
            </a:r>
            <a:r>
              <a:rPr lang="en-US" altLang="ru-RU" sz="700" dirty="0">
                <a:latin typeface="Arial" panose="020B0604020202020204" pitchFamily="34" charset="0"/>
                <a:cs typeface="Arial" panose="020B0604020202020204" pitchFamily="34" charset="0"/>
              </a:rPr>
              <a:t> and gastro-oesophageal bile reflux in Barrett's </a:t>
            </a:r>
            <a:r>
              <a:rPr lang="en-US" altLang="ru-RU" sz="700" dirty="0" err="1">
                <a:latin typeface="Arial" panose="020B0604020202020204" pitchFamily="34" charset="0"/>
                <a:cs typeface="Arial" panose="020B0604020202020204" pitchFamily="34" charset="0"/>
              </a:rPr>
              <a:t>oesophagus</a:t>
            </a:r>
            <a:r>
              <a:rPr lang="en-US" altLang="ru-RU" sz="700" dirty="0">
                <a:latin typeface="Arial" panose="020B0604020202020204" pitchFamily="34" charset="0"/>
                <a:cs typeface="Arial" panose="020B0604020202020204" pitchFamily="34" charset="0"/>
              </a:rPr>
              <a:t>. Gut 1998; 43:603-06.</a:t>
            </a:r>
            <a:r>
              <a:rPr lang="ru-RU" altLang="ru-RU" sz="700" dirty="0">
                <a:latin typeface="Arial" panose="020B0604020202020204" pitchFamily="34" charset="0"/>
                <a:cs typeface="Arial" panose="020B0604020202020204" pitchFamily="34" charset="0"/>
              </a:rPr>
              <a:t> </a:t>
            </a:r>
            <a:endParaRPr lang="en-US" altLang="ru-RU" sz="700" dirty="0">
              <a:latin typeface="Arial" panose="020B0604020202020204" pitchFamily="34" charset="0"/>
              <a:cs typeface="Arial" panose="020B0604020202020204" pitchFamily="34" charset="0"/>
            </a:endParaRPr>
          </a:p>
          <a:p>
            <a:pPr marL="228600" indent="-228600">
              <a:spcBef>
                <a:spcPct val="0"/>
              </a:spcBef>
              <a:spcAft>
                <a:spcPct val="0"/>
              </a:spcAft>
              <a:buFont typeface="+mj-lt"/>
              <a:buAutoNum type="arabicPeriod"/>
            </a:pPr>
            <a:r>
              <a:rPr lang="ru-RU" altLang="ru-RU" sz="700" dirty="0" smtClean="0">
                <a:latin typeface="Arial" panose="020B0604020202020204" pitchFamily="34" charset="0"/>
                <a:cs typeface="Arial" panose="020B0604020202020204" pitchFamily="34" charset="0"/>
              </a:rPr>
              <a:t>А.О</a:t>
            </a:r>
            <a:r>
              <a:rPr lang="ru-RU" altLang="ru-RU" sz="700" dirty="0">
                <a:latin typeface="Arial" panose="020B0604020202020204" pitchFamily="34" charset="0"/>
                <a:cs typeface="Arial" panose="020B0604020202020204" pitchFamily="34" charset="0"/>
              </a:rPr>
              <a:t>. </a:t>
            </a:r>
            <a:r>
              <a:rPr lang="ru-RU" altLang="ru-RU" sz="700" dirty="0" err="1">
                <a:latin typeface="Arial" panose="020B0604020202020204" pitchFamily="34" charset="0"/>
                <a:cs typeface="Arial" panose="020B0604020202020204" pitchFamily="34" charset="0"/>
              </a:rPr>
              <a:t>Буеверов</a:t>
            </a:r>
            <a:r>
              <a:rPr lang="ru-RU" altLang="ru-RU" sz="700" dirty="0">
                <a:latin typeface="Arial" panose="020B0604020202020204" pitchFamily="34" charset="0"/>
                <a:cs typeface="Arial" panose="020B0604020202020204" pitchFamily="34" charset="0"/>
              </a:rPr>
              <a:t>, Т.Л. Лапина. Дуоденогастральный рефлюкс как причина рефлюкс- эзофагита. Фарматека. 2006, № 1, с. 1-5.</a:t>
            </a:r>
          </a:p>
          <a:p>
            <a:pPr marL="228600" indent="-228600">
              <a:spcBef>
                <a:spcPct val="0"/>
              </a:spcBef>
              <a:spcAft>
                <a:spcPct val="0"/>
              </a:spcAft>
              <a:buFont typeface="+mj-lt"/>
              <a:buAutoNum type="arabicPeriod"/>
            </a:pPr>
            <a:r>
              <a:rPr lang="en-US" altLang="ru-RU" sz="700" dirty="0">
                <a:latin typeface="Arial" panose="020B0604020202020204" pitchFamily="34" charset="0"/>
                <a:cs typeface="Arial" panose="020B0604020202020204" pitchFamily="34" charset="0"/>
              </a:rPr>
              <a:t>Kauer WK, Peters JH et al. Mixed reflux of gastric and duodenal juices is more harmful to the esophagus than</a:t>
            </a:r>
            <a:r>
              <a:rPr lang="ru-RU" altLang="ru-RU" sz="700" dirty="0">
                <a:latin typeface="Arial" panose="020B0604020202020204" pitchFamily="34" charset="0"/>
                <a:cs typeface="Arial" panose="020B0604020202020204" pitchFamily="34" charset="0"/>
              </a:rPr>
              <a:t> </a:t>
            </a:r>
            <a:r>
              <a:rPr lang="en-US" altLang="ru-RU" sz="700" dirty="0">
                <a:latin typeface="Arial" panose="020B0604020202020204" pitchFamily="34" charset="0"/>
                <a:cs typeface="Arial" panose="020B0604020202020204" pitchFamily="34" charset="0"/>
              </a:rPr>
              <a:t>gastric</a:t>
            </a:r>
            <a:r>
              <a:rPr lang="ru-RU" altLang="ru-RU" sz="700" dirty="0">
                <a:latin typeface="Arial" panose="020B0604020202020204" pitchFamily="34" charset="0"/>
                <a:cs typeface="Arial" panose="020B0604020202020204" pitchFamily="34" charset="0"/>
              </a:rPr>
              <a:t> </a:t>
            </a:r>
            <a:r>
              <a:rPr lang="en-US" altLang="ru-RU" sz="700" dirty="0">
                <a:latin typeface="Arial" panose="020B0604020202020204" pitchFamily="34" charset="0"/>
                <a:cs typeface="Arial" panose="020B0604020202020204" pitchFamily="34" charset="0"/>
              </a:rPr>
              <a:t>juice alone. The need for surgical therapy</a:t>
            </a:r>
            <a:r>
              <a:rPr lang="ru-RU" altLang="ru-RU" sz="700" dirty="0">
                <a:latin typeface="Arial" panose="020B0604020202020204" pitchFamily="34" charset="0"/>
                <a:cs typeface="Arial" panose="020B0604020202020204" pitchFamily="34" charset="0"/>
              </a:rPr>
              <a:t> </a:t>
            </a:r>
            <a:r>
              <a:rPr lang="en-US" altLang="ru-RU" sz="700" dirty="0">
                <a:latin typeface="Arial" panose="020B0604020202020204" pitchFamily="34" charset="0"/>
                <a:cs typeface="Arial" panose="020B0604020202020204" pitchFamily="34" charset="0"/>
              </a:rPr>
              <a:t>reemphasized. Ann Surg. 1995 Oct;222(4):525-31</a:t>
            </a:r>
          </a:p>
          <a:p>
            <a:pPr marL="228600" indent="-228600">
              <a:buFont typeface="+mj-lt"/>
              <a:buAutoNum type="arabicPeriod"/>
            </a:pPr>
            <a:r>
              <a:rPr lang="ru-RU" altLang="ru-RU" sz="700" dirty="0" smtClean="0">
                <a:latin typeface="Arial" panose="020B0604020202020204" pitchFamily="34" charset="0"/>
                <a:cs typeface="Arial" panose="020B0604020202020204" pitchFamily="34" charset="0"/>
              </a:rPr>
              <a:t>Инструкция </a:t>
            </a:r>
            <a:r>
              <a:rPr lang="ru-RU" altLang="ru-RU" sz="700" dirty="0">
                <a:latin typeface="Arial" panose="020B0604020202020204" pitchFamily="34" charset="0"/>
                <a:cs typeface="Arial" panose="020B0604020202020204" pitchFamily="34" charset="0"/>
              </a:rPr>
              <a:t>по медицинскому применению препарата Церукал® (метоклопрамид) таблетки от 26.05.2015</a:t>
            </a:r>
          </a:p>
          <a:p>
            <a:pPr marL="228600" indent="-228600">
              <a:buFont typeface="+mj-lt"/>
              <a:buAutoNum type="arabicPeriod"/>
            </a:pPr>
            <a:r>
              <a:rPr lang="ru-RU" altLang="ru-RU" sz="700" dirty="0" smtClean="0">
                <a:latin typeface="Arial" panose="020B0604020202020204" pitchFamily="34" charset="0"/>
                <a:cs typeface="Arial" panose="020B0604020202020204" pitchFamily="34" charset="0"/>
              </a:rPr>
              <a:t>Инструкция </a:t>
            </a:r>
            <a:r>
              <a:rPr lang="ru-RU" altLang="ru-RU" sz="700" dirty="0">
                <a:latin typeface="Arial" panose="020B0604020202020204" pitchFamily="34" charset="0"/>
                <a:cs typeface="Arial" panose="020B0604020202020204" pitchFamily="34" charset="0"/>
              </a:rPr>
              <a:t>по медицинскому применению препарата Мотилиум таблетки покрытые пленочной оболочкой от 18.05.2012</a:t>
            </a:r>
          </a:p>
          <a:p>
            <a:pPr marL="228600" indent="-228600">
              <a:buFont typeface="+mj-lt"/>
              <a:buAutoNum type="arabicPeriod"/>
            </a:pPr>
            <a:r>
              <a:rPr lang="ru-RU" altLang="ru-RU" sz="700" dirty="0" err="1" smtClean="0">
                <a:latin typeface="Arial" panose="020B0604020202020204" pitchFamily="34" charset="0"/>
                <a:cs typeface="Arial" panose="020B0604020202020204" pitchFamily="34" charset="0"/>
              </a:rPr>
              <a:t>Трухан</a:t>
            </a:r>
            <a:r>
              <a:rPr lang="ru-RU" altLang="ru-RU" sz="700" dirty="0" smtClean="0">
                <a:latin typeface="Arial" panose="020B0604020202020204" pitchFamily="34" charset="0"/>
                <a:cs typeface="Arial" panose="020B0604020202020204" pitchFamily="34" charset="0"/>
              </a:rPr>
              <a:t> </a:t>
            </a:r>
            <a:r>
              <a:rPr lang="ru-RU" altLang="ru-RU" sz="700" dirty="0">
                <a:latin typeface="Arial" panose="020B0604020202020204" pitchFamily="34" charset="0"/>
                <a:cs typeface="Arial" panose="020B0604020202020204" pitchFamily="34" charset="0"/>
              </a:rPr>
              <a:t>Д.И., Тарасова Л.В. Лекарственная безопасность и синдром удлинения интервала Q–T. Медицинский вестник. 2014; 19(668), 7 июля: 13.</a:t>
            </a:r>
          </a:p>
          <a:p>
            <a:pPr marL="228600" indent="-228600">
              <a:buFont typeface="+mj-lt"/>
              <a:buAutoNum type="arabicPeriod"/>
            </a:pPr>
            <a:r>
              <a:rPr lang="ru-RU" altLang="ru-RU" sz="700" dirty="0" smtClean="0">
                <a:latin typeface="Arial" panose="020B0604020202020204" pitchFamily="34" charset="0"/>
                <a:cs typeface="Arial" panose="020B0604020202020204" pitchFamily="34" charset="0"/>
              </a:rPr>
              <a:t>Требование </a:t>
            </a:r>
            <a:r>
              <a:rPr lang="ru-RU" altLang="ru-RU" sz="700" dirty="0">
                <a:latin typeface="Arial" panose="020B0604020202020204" pitchFamily="34" charset="0"/>
                <a:cs typeface="Arial" panose="020B0604020202020204" pitchFamily="34" charset="0"/>
              </a:rPr>
              <a:t>об изменении инструкции по применению препаратов, содержащих домперидон. http://grls.rosminzdrav.ru/default.aspx. Дата входа 26.08.2016</a:t>
            </a:r>
          </a:p>
          <a:p>
            <a:pPr marL="228600" indent="-228600">
              <a:buFont typeface="+mj-lt"/>
              <a:buAutoNum type="arabicPeriod"/>
            </a:pPr>
            <a:r>
              <a:rPr lang="ru-RU" altLang="ru-RU" sz="700" dirty="0" err="1" smtClean="0">
                <a:latin typeface="Arial" panose="020B0604020202020204" pitchFamily="34" charset="0"/>
                <a:cs typeface="Arial" panose="020B0604020202020204" pitchFamily="34" charset="0"/>
              </a:rPr>
              <a:t>Д.И.Трухан</a:t>
            </a:r>
            <a:r>
              <a:rPr lang="ru-RU" altLang="ru-RU" sz="700" dirty="0">
                <a:latin typeface="Arial" panose="020B0604020202020204" pitchFamily="34" charset="0"/>
                <a:cs typeface="Arial" panose="020B0604020202020204" pitchFamily="34" charset="0"/>
              </a:rPr>
              <a:t>. Гастроэзофагеальная рефлюксная болезнь и функциональная диспепсия: выбор прокинетика с позиции клинической эффективности и лекарственной безопасности. РЖГГК. 2014, №5.77- </a:t>
            </a:r>
            <a:r>
              <a:rPr lang="ru-RU" altLang="ru-RU" sz="700" dirty="0" smtClean="0">
                <a:latin typeface="Arial" panose="020B0604020202020204" pitchFamily="34" charset="0"/>
                <a:cs typeface="Arial" panose="020B0604020202020204" pitchFamily="34" charset="0"/>
              </a:rPr>
              <a:t>85</a:t>
            </a:r>
          </a:p>
          <a:p>
            <a:pPr marL="228600" indent="-228600">
              <a:buFont typeface="+mj-lt"/>
              <a:buAutoNum type="arabicPeriod"/>
            </a:pPr>
            <a:r>
              <a:rPr lang="ru-RU" altLang="ru-RU" sz="700" dirty="0">
                <a:latin typeface="Arial" panose="020B0604020202020204" pitchFamily="34" charset="0"/>
                <a:cs typeface="Arial" panose="020B0604020202020204" pitchFamily="34" charset="0"/>
              </a:rPr>
              <a:t>Инструкция по медицинскому применению препарата </a:t>
            </a:r>
            <a:r>
              <a:rPr lang="ru-RU" altLang="ru-RU" sz="700" dirty="0" err="1">
                <a:latin typeface="Arial" panose="020B0604020202020204" pitchFamily="34" charset="0"/>
                <a:cs typeface="Arial" panose="020B0604020202020204" pitchFamily="34" charset="0"/>
              </a:rPr>
              <a:t>Вентер</a:t>
            </a:r>
            <a:r>
              <a:rPr lang="ru-RU" altLang="ru-RU" sz="700" dirty="0">
                <a:latin typeface="Arial" panose="020B0604020202020204" pitchFamily="34" charset="0"/>
                <a:cs typeface="Arial" panose="020B0604020202020204" pitchFamily="34" charset="0"/>
              </a:rPr>
              <a:t>® (</a:t>
            </a:r>
            <a:r>
              <a:rPr lang="ru-RU" altLang="ru-RU" sz="700" dirty="0" err="1">
                <a:latin typeface="Arial" panose="020B0604020202020204" pitchFamily="34" charset="0"/>
                <a:cs typeface="Arial" panose="020B0604020202020204" pitchFamily="34" charset="0"/>
              </a:rPr>
              <a:t>сукральфат</a:t>
            </a:r>
            <a:r>
              <a:rPr lang="ru-RU" altLang="ru-RU" sz="700" dirty="0">
                <a:latin typeface="Arial" panose="020B0604020202020204" pitchFamily="34" charset="0"/>
                <a:cs typeface="Arial" panose="020B0604020202020204" pitchFamily="34" charset="0"/>
              </a:rPr>
              <a:t>) таблетки от </a:t>
            </a:r>
            <a:r>
              <a:rPr lang="ru-RU" altLang="ru-RU" sz="700" dirty="0" smtClean="0">
                <a:latin typeface="Arial" panose="020B0604020202020204" pitchFamily="34" charset="0"/>
                <a:cs typeface="Arial" panose="020B0604020202020204" pitchFamily="34" charset="0"/>
              </a:rPr>
              <a:t>20.11.2013</a:t>
            </a:r>
          </a:p>
          <a:p>
            <a:pPr marL="228600" indent="-228600">
              <a:buFont typeface="+mj-lt"/>
              <a:buAutoNum type="arabicPeriod"/>
            </a:pPr>
            <a:r>
              <a:rPr lang="ru-RU" altLang="ru-RU" sz="700" dirty="0">
                <a:latin typeface="Arial" panose="020B0604020202020204" pitchFamily="34" charset="0"/>
                <a:cs typeface="Arial" panose="020B0604020202020204" pitchFamily="34" charset="0"/>
              </a:rPr>
              <a:t>Инструкция по медицинскому применению препарата </a:t>
            </a:r>
            <a:r>
              <a:rPr lang="ru-RU" altLang="ru-RU" sz="700" dirty="0" err="1">
                <a:latin typeface="Arial" panose="020B0604020202020204" pitchFamily="34" charset="0"/>
                <a:cs typeface="Arial" panose="020B0604020202020204" pitchFamily="34" charset="0"/>
              </a:rPr>
              <a:t>Урсосан</a:t>
            </a:r>
            <a:r>
              <a:rPr lang="ru-RU" altLang="ru-RU" sz="700" dirty="0">
                <a:latin typeface="Arial" panose="020B0604020202020204" pitchFamily="34" charset="0"/>
                <a:cs typeface="Arial" panose="020B0604020202020204" pitchFamily="34" charset="0"/>
              </a:rPr>
              <a:t> (</a:t>
            </a:r>
            <a:r>
              <a:rPr lang="ru-RU" altLang="ru-RU" sz="700" dirty="0" err="1">
                <a:latin typeface="Arial" panose="020B0604020202020204" pitchFamily="34" charset="0"/>
                <a:cs typeface="Arial" panose="020B0604020202020204" pitchFamily="34" charset="0"/>
              </a:rPr>
              <a:t>урсодезоксихолиевая</a:t>
            </a:r>
            <a:r>
              <a:rPr lang="ru-RU" altLang="ru-RU" sz="700" dirty="0">
                <a:latin typeface="Arial" panose="020B0604020202020204" pitchFamily="34" charset="0"/>
                <a:cs typeface="Arial" panose="020B0604020202020204" pitchFamily="34" charset="0"/>
              </a:rPr>
              <a:t> кислота) капсулы от </a:t>
            </a:r>
            <a:r>
              <a:rPr lang="ru-RU" altLang="ru-RU" sz="700" dirty="0" smtClean="0">
                <a:latin typeface="Arial" panose="020B0604020202020204" pitchFamily="34" charset="0"/>
                <a:cs typeface="Arial" panose="020B0604020202020204" pitchFamily="34" charset="0"/>
              </a:rPr>
              <a:t>26.08.2010</a:t>
            </a:r>
            <a:endParaRPr lang="ru-RU" sz="1600" dirty="0">
              <a:latin typeface="Arial" panose="020B0604020202020204" pitchFamily="34" charset="0"/>
              <a:cs typeface="Arial" panose="020B0604020202020204" pitchFamily="34" charset="0"/>
            </a:endParaRPr>
          </a:p>
        </p:txBody>
      </p:sp>
      <p:sp>
        <p:nvSpPr>
          <p:cNvPr id="2" name="Номер слайда 1"/>
          <p:cNvSpPr>
            <a:spLocks noGrp="1"/>
          </p:cNvSpPr>
          <p:nvPr>
            <p:ph type="sldNum" sz="quarter" idx="12"/>
          </p:nvPr>
        </p:nvSpPr>
        <p:spPr>
          <a:xfrm>
            <a:off x="7010400" y="6466355"/>
            <a:ext cx="2133600" cy="365125"/>
          </a:xfrm>
        </p:spPr>
        <p:txBody>
          <a:bodyPr/>
          <a:lstStyle/>
          <a:p>
            <a:fld id="{6243312A-F2D1-4A6C-922F-33B7D1873247}" type="slidenum">
              <a:rPr lang="ru-RU" smtClean="0"/>
              <a:pPr/>
              <a:t>22</a:t>
            </a:fld>
            <a:endParaRPr lang="ru-RU" dirty="0"/>
          </a:p>
        </p:txBody>
      </p:sp>
      <p:sp>
        <p:nvSpPr>
          <p:cNvPr id="6" name="Прямоугольник 5"/>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007211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167594" y="88900"/>
            <a:ext cx="8712968" cy="715963"/>
          </a:xfrm>
        </p:spPr>
        <p:txBody>
          <a:bodyPr vert="horz" lIns="0" tIns="0" rIns="91440" bIns="45720" rtlCol="0" anchor="ctr">
            <a:noAutofit/>
          </a:bodyPr>
          <a:lstStyle/>
          <a:p>
            <a:r>
              <a:rPr lang="ru-RU" altLang="ru-RU" sz="2800" b="1" dirty="0">
                <a:solidFill>
                  <a:srgbClr val="00B050"/>
                </a:solidFill>
                <a:effectLst>
                  <a:outerShdw blurRad="38100" dist="38100" dir="2700000" algn="tl">
                    <a:srgbClr val="000000">
                      <a:alpha val="43137"/>
                    </a:srgbClr>
                  </a:outerShdw>
                </a:effectLst>
                <a:latin typeface="+mn-lt"/>
              </a:rPr>
              <a:t>Ведение пациентов с </a:t>
            </a:r>
            <a:br>
              <a:rPr lang="ru-RU" altLang="ru-RU" sz="2800" b="1" dirty="0">
                <a:solidFill>
                  <a:srgbClr val="00B050"/>
                </a:solidFill>
                <a:effectLst>
                  <a:outerShdw blurRad="38100" dist="38100" dir="2700000" algn="tl">
                    <a:srgbClr val="000000">
                      <a:alpha val="43137"/>
                    </a:srgbClr>
                  </a:outerShdw>
                </a:effectLst>
                <a:latin typeface="+mn-lt"/>
              </a:rPr>
            </a:br>
            <a:r>
              <a:rPr lang="ru-RU" altLang="ru-RU" sz="2800" b="1" dirty="0">
                <a:solidFill>
                  <a:srgbClr val="00B050"/>
                </a:solidFill>
                <a:effectLst>
                  <a:outerShdw blurRad="38100" dist="38100" dir="2700000" algn="tl">
                    <a:srgbClr val="000000">
                      <a:alpha val="43137"/>
                    </a:srgbClr>
                  </a:outerShdw>
                </a:effectLst>
                <a:latin typeface="+mn-lt"/>
              </a:rPr>
              <a:t>НР-ассоциированной диспепсий (Киото, 2015)</a:t>
            </a:r>
            <a:endParaRPr lang="en-US" altLang="ru-RU" sz="2800" b="1" dirty="0">
              <a:solidFill>
                <a:srgbClr val="00B050"/>
              </a:solidFill>
              <a:effectLst>
                <a:outerShdw blurRad="38100" dist="38100" dir="2700000" algn="tl">
                  <a:srgbClr val="000000">
                    <a:alpha val="43137"/>
                  </a:srgbClr>
                </a:outerShdw>
              </a:effectLst>
              <a:latin typeface="+mn-lt"/>
            </a:endParaRPr>
          </a:p>
        </p:txBody>
      </p:sp>
      <p:sp>
        <p:nvSpPr>
          <p:cNvPr id="29" name="TextBox 6"/>
          <p:cNvSpPr txBox="1">
            <a:spLocks noChangeArrowheads="1"/>
          </p:cNvSpPr>
          <p:nvPr/>
        </p:nvSpPr>
        <p:spPr bwMode="auto">
          <a:xfrm>
            <a:off x="0" y="6642556"/>
            <a:ext cx="745807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ct val="50000"/>
              </a:spcAft>
              <a:buChar char="•"/>
              <a:defRPr sz="2200">
                <a:solidFill>
                  <a:schemeClr val="tx1"/>
                </a:solidFill>
                <a:latin typeface="Calibri" pitchFamily="34" charset="0"/>
                <a:cs typeface="Arial" charset="0"/>
              </a:defRPr>
            </a:lvl1pPr>
            <a:lvl2pPr marL="742950" indent="-285750" eaLnBrk="0" hangingPunct="0">
              <a:spcAft>
                <a:spcPct val="30000"/>
              </a:spcAft>
              <a:buChar char="–"/>
              <a:defRPr sz="2000">
                <a:solidFill>
                  <a:schemeClr val="tx1"/>
                </a:solidFill>
                <a:latin typeface="Calibri" pitchFamily="34" charset="0"/>
                <a:cs typeface="Arial" charset="0"/>
              </a:defRPr>
            </a:lvl2pPr>
            <a:lvl3pPr marL="1143000" indent="-228600" eaLnBrk="0" hangingPunct="0">
              <a:spcAft>
                <a:spcPct val="30000"/>
              </a:spcAft>
              <a:buChar char="•"/>
              <a:defRPr sz="1600">
                <a:solidFill>
                  <a:schemeClr val="tx1"/>
                </a:solidFill>
                <a:latin typeface="Calibri" pitchFamily="34" charset="0"/>
                <a:cs typeface="Arial" charset="0"/>
              </a:defRPr>
            </a:lvl3pPr>
            <a:lvl4pPr marL="1600200" indent="-228600" eaLnBrk="0" hangingPunct="0">
              <a:spcAft>
                <a:spcPct val="30000"/>
              </a:spcAft>
              <a:buChar char="–"/>
              <a:defRPr sz="1600">
                <a:solidFill>
                  <a:schemeClr val="tx1"/>
                </a:solidFill>
                <a:latin typeface="Calibri" pitchFamily="34" charset="0"/>
                <a:cs typeface="Arial" charset="0"/>
              </a:defRPr>
            </a:lvl4pPr>
            <a:lvl5pPr marL="2057400" indent="-228600" eaLnBrk="0" hangingPunct="0">
              <a:spcAft>
                <a:spcPct val="30000"/>
              </a:spcAft>
              <a:buChar char="•"/>
              <a:defRPr sz="1600">
                <a:solidFill>
                  <a:schemeClr val="tx1"/>
                </a:solidFill>
                <a:latin typeface="Calibri" pitchFamily="34" charset="0"/>
                <a:cs typeface="Arial" charset="0"/>
              </a:defRPr>
            </a:lvl5pPr>
            <a:lvl6pPr marL="2514600" indent="-228600" eaLnBrk="0" fontAlgn="base" hangingPunct="0">
              <a:spcBef>
                <a:spcPct val="0"/>
              </a:spcBef>
              <a:spcAft>
                <a:spcPct val="30000"/>
              </a:spcAft>
              <a:buChar char="•"/>
              <a:defRPr sz="1600">
                <a:solidFill>
                  <a:schemeClr val="tx1"/>
                </a:solidFill>
                <a:latin typeface="Calibri" pitchFamily="34" charset="0"/>
                <a:cs typeface="Arial" charset="0"/>
              </a:defRPr>
            </a:lvl6pPr>
            <a:lvl7pPr marL="2971800" indent="-228600" eaLnBrk="0" fontAlgn="base" hangingPunct="0">
              <a:spcBef>
                <a:spcPct val="0"/>
              </a:spcBef>
              <a:spcAft>
                <a:spcPct val="30000"/>
              </a:spcAft>
              <a:buChar char="•"/>
              <a:defRPr sz="1600">
                <a:solidFill>
                  <a:schemeClr val="tx1"/>
                </a:solidFill>
                <a:latin typeface="Calibri" pitchFamily="34" charset="0"/>
                <a:cs typeface="Arial" charset="0"/>
              </a:defRPr>
            </a:lvl7pPr>
            <a:lvl8pPr marL="3429000" indent="-228600" eaLnBrk="0" fontAlgn="base" hangingPunct="0">
              <a:spcBef>
                <a:spcPct val="0"/>
              </a:spcBef>
              <a:spcAft>
                <a:spcPct val="30000"/>
              </a:spcAft>
              <a:buChar char="•"/>
              <a:defRPr sz="1600">
                <a:solidFill>
                  <a:schemeClr val="tx1"/>
                </a:solidFill>
                <a:latin typeface="Calibri" pitchFamily="34" charset="0"/>
                <a:cs typeface="Arial" charset="0"/>
              </a:defRPr>
            </a:lvl8pPr>
            <a:lvl9pPr marL="3886200" indent="-228600" eaLnBrk="0" fontAlgn="base" hangingPunct="0">
              <a:spcBef>
                <a:spcPct val="0"/>
              </a:spcBef>
              <a:spcAft>
                <a:spcPct val="30000"/>
              </a:spcAft>
              <a:buChar char="•"/>
              <a:defRPr sz="1600">
                <a:solidFill>
                  <a:schemeClr val="tx1"/>
                </a:solidFill>
                <a:latin typeface="Calibri" pitchFamily="34" charset="0"/>
                <a:cs typeface="Arial" charset="0"/>
              </a:defRPr>
            </a:lvl9pPr>
          </a:lstStyle>
          <a:p>
            <a:pPr algn="l" eaLnBrk="1" hangingPunct="1">
              <a:spcAft>
                <a:spcPct val="0"/>
              </a:spcAft>
              <a:buFontTx/>
              <a:buNone/>
            </a:pPr>
            <a:r>
              <a:rPr lang="ru-RU" altLang="ru-RU" sz="900" dirty="0" smtClean="0">
                <a:latin typeface="Arial" charset="0"/>
              </a:rPr>
              <a:t>  </a:t>
            </a:r>
            <a:r>
              <a:rPr lang="it-IT" altLang="ru-RU" sz="900" dirty="0">
                <a:latin typeface="Arial" charset="0"/>
              </a:rPr>
              <a:t>Sugano K, et al. Kyoto global consensus report on Helicobacter pylori</a:t>
            </a:r>
            <a:r>
              <a:rPr lang="ru-RU" altLang="ru-RU" sz="900" dirty="0">
                <a:latin typeface="Arial" charset="0"/>
              </a:rPr>
              <a:t> </a:t>
            </a:r>
            <a:r>
              <a:rPr lang="it-IT" altLang="ru-RU" sz="900" dirty="0">
                <a:latin typeface="Arial" charset="0"/>
              </a:rPr>
              <a:t>gastritis</a:t>
            </a:r>
            <a:r>
              <a:rPr lang="ru-RU" altLang="ru-RU" sz="900" dirty="0">
                <a:latin typeface="Arial" charset="0"/>
              </a:rPr>
              <a:t> </a:t>
            </a:r>
            <a:r>
              <a:rPr lang="it-IT" altLang="ru-RU" sz="900" dirty="0">
                <a:latin typeface="Arial" charset="0"/>
              </a:rPr>
              <a:t>Gut 2015;64:1353–1367. doi:10.1136/gutjnl-2015-309252</a:t>
            </a:r>
            <a:r>
              <a:rPr lang="ru-RU" altLang="ru-RU" sz="900" dirty="0">
                <a:latin typeface="Arial" charset="0"/>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804863"/>
            <a:ext cx="8810625"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7010400" y="6492875"/>
            <a:ext cx="2133600" cy="365125"/>
          </a:xfrm>
        </p:spPr>
        <p:txBody>
          <a:bodyPr/>
          <a:lstStyle/>
          <a:p>
            <a:fld id="{6243312A-F2D1-4A6C-922F-33B7D1873247}" type="slidenum">
              <a:rPr lang="ru-RU" smtClean="0"/>
              <a:pPr/>
              <a:t>23</a:t>
            </a:fld>
            <a:endParaRPr lang="ru-RU" dirty="0"/>
          </a:p>
        </p:txBody>
      </p:sp>
      <p:sp>
        <p:nvSpPr>
          <p:cNvPr id="6" name="Прямоугольник 5"/>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37377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117" y="-62857"/>
            <a:ext cx="9108504" cy="1071563"/>
          </a:xfrm>
        </p:spPr>
        <p:txBody>
          <a:bodyPr vert="horz" lIns="0" tIns="0" rIns="91440" bIns="45720" rtlCol="0" anchor="ctr">
            <a:noAutofit/>
          </a:bodyPr>
          <a:lstStyle/>
          <a:p>
            <a:r>
              <a:rPr lang="ru-RU" sz="3200" b="1" dirty="0">
                <a:solidFill>
                  <a:srgbClr val="00B050"/>
                </a:solidFill>
                <a:effectLst>
                  <a:outerShdw blurRad="38100" dist="38100" dir="2700000" algn="tl">
                    <a:srgbClr val="000000">
                      <a:alpha val="43137"/>
                    </a:srgbClr>
                  </a:outerShdw>
                </a:effectLst>
                <a:latin typeface="+mn-lt"/>
              </a:rPr>
              <a:t>Прокинетики, зарегистрированные в России на </a:t>
            </a:r>
            <a:r>
              <a:rPr lang="ru-RU" sz="3200" b="1" dirty="0" smtClean="0">
                <a:solidFill>
                  <a:srgbClr val="00B050"/>
                </a:solidFill>
                <a:effectLst>
                  <a:outerShdw blurRad="38100" dist="38100" dir="2700000" algn="tl">
                    <a:srgbClr val="000000">
                      <a:alpha val="43137"/>
                    </a:srgbClr>
                  </a:outerShdw>
                </a:effectLst>
                <a:latin typeface="+mn-lt"/>
              </a:rPr>
              <a:t>март 2017 </a:t>
            </a:r>
            <a:r>
              <a:rPr lang="ru-RU" sz="3200" b="1" dirty="0">
                <a:solidFill>
                  <a:srgbClr val="00B050"/>
                </a:solidFill>
                <a:effectLst>
                  <a:outerShdw blurRad="38100" dist="38100" dir="2700000" algn="tl">
                    <a:srgbClr val="000000">
                      <a:alpha val="43137"/>
                    </a:srgbClr>
                  </a:outerShdw>
                </a:effectLst>
                <a:latin typeface="+mn-lt"/>
              </a:rPr>
              <a:t>года:</a:t>
            </a:r>
          </a:p>
        </p:txBody>
      </p:sp>
      <p:sp>
        <p:nvSpPr>
          <p:cNvPr id="12" name="TextBox 11"/>
          <p:cNvSpPr txBox="1"/>
          <p:nvPr/>
        </p:nvSpPr>
        <p:spPr>
          <a:xfrm>
            <a:off x="20436" y="6329720"/>
            <a:ext cx="8067998" cy="523220"/>
          </a:xfrm>
          <a:prstGeom prst="rect">
            <a:avLst/>
          </a:prstGeom>
          <a:noFill/>
        </p:spPr>
        <p:txBody>
          <a:bodyPr wrap="square" rtlCol="0">
            <a:spAutoFit/>
          </a:bodyPr>
          <a:lstStyle/>
          <a:p>
            <a:pPr marL="228600" indent="-228600" fontAlgn="base">
              <a:spcBef>
                <a:spcPct val="0"/>
              </a:spcBef>
              <a:spcAft>
                <a:spcPct val="0"/>
              </a:spcAft>
              <a:buFontTx/>
              <a:buAutoNum type="arabicPeriod"/>
            </a:pPr>
            <a:r>
              <a:rPr lang="ru-RU" sz="700" dirty="0">
                <a:latin typeface="Arial" charset="0"/>
                <a:cs typeface="Arial" charset="0"/>
              </a:rPr>
              <a:t>Инструкция по медицинскому применению препарата Церукал (метоклопрамид) таблетки от 26.05.2015</a:t>
            </a:r>
          </a:p>
          <a:p>
            <a:pPr marL="228600" indent="-228600" fontAlgn="base">
              <a:spcBef>
                <a:spcPct val="0"/>
              </a:spcBef>
              <a:spcAft>
                <a:spcPct val="0"/>
              </a:spcAft>
              <a:buFontTx/>
              <a:buAutoNum type="arabicPeriod"/>
            </a:pPr>
            <a:r>
              <a:rPr lang="ru-RU" sz="700" dirty="0">
                <a:latin typeface="Arial" charset="0"/>
                <a:cs typeface="Arial" charset="0"/>
              </a:rPr>
              <a:t>Инструкция по медицинскому применению препарата Домперидон </a:t>
            </a:r>
            <a:r>
              <a:rPr lang="ru-RU" sz="700" dirty="0" err="1">
                <a:latin typeface="Arial" charset="0"/>
                <a:cs typeface="Arial" charset="0"/>
              </a:rPr>
              <a:t>Сандоз</a:t>
            </a:r>
            <a:r>
              <a:rPr lang="ru-RU" sz="700" dirty="0">
                <a:latin typeface="Arial" charset="0"/>
                <a:cs typeface="Arial" charset="0"/>
              </a:rPr>
              <a:t> от 21.04.2015</a:t>
            </a:r>
          </a:p>
          <a:p>
            <a:pPr marL="228600" indent="-228600" fontAlgn="base">
              <a:spcBef>
                <a:spcPct val="0"/>
              </a:spcBef>
              <a:spcAft>
                <a:spcPct val="0"/>
              </a:spcAft>
              <a:buFontTx/>
              <a:buAutoNum type="arabicPeriod"/>
            </a:pPr>
            <a:r>
              <a:rPr lang="ru-RU" sz="700" dirty="0">
                <a:latin typeface="Arial" charset="0"/>
                <a:cs typeface="Arial" charset="0"/>
              </a:rPr>
              <a:t>Инструкция по медицинскому применению препарата </a:t>
            </a:r>
            <a:r>
              <a:rPr lang="ru-RU" sz="700" dirty="0" smtClean="0">
                <a:latin typeface="Arial" charset="0"/>
                <a:cs typeface="Arial" charset="0"/>
              </a:rPr>
              <a:t>Ганатон</a:t>
            </a:r>
            <a:r>
              <a:rPr lang="ru-RU" sz="700" baseline="30000" dirty="0" smtClean="0">
                <a:latin typeface="Arial" charset="0"/>
                <a:cs typeface="Arial" charset="0"/>
              </a:rPr>
              <a:t>® </a:t>
            </a:r>
            <a:r>
              <a:rPr lang="ru-RU" sz="700" dirty="0">
                <a:latin typeface="Arial" charset="0"/>
                <a:cs typeface="Arial" charset="0"/>
              </a:rPr>
              <a:t>от </a:t>
            </a:r>
            <a:r>
              <a:rPr lang="ru-RU" sz="700" dirty="0" smtClean="0">
                <a:latin typeface="Arial" charset="0"/>
                <a:cs typeface="Arial" charset="0"/>
              </a:rPr>
              <a:t>18.08.2016</a:t>
            </a:r>
            <a:endParaRPr lang="ru-RU" sz="700" dirty="0">
              <a:latin typeface="Arial" charset="0"/>
              <a:cs typeface="Arial" charset="0"/>
            </a:endParaRPr>
          </a:p>
          <a:p>
            <a:pPr marL="228600" indent="-228600" fontAlgn="base">
              <a:spcBef>
                <a:spcPct val="0"/>
              </a:spcBef>
              <a:spcAft>
                <a:spcPct val="0"/>
              </a:spcAft>
              <a:buFontTx/>
              <a:buAutoNum type="arabicPeriod"/>
            </a:pPr>
            <a:r>
              <a:rPr lang="ru-RU" sz="700" dirty="0">
                <a:latin typeface="Arial" charset="0"/>
                <a:cs typeface="Arial" charset="0"/>
              </a:rPr>
              <a:t>http://grls.rosminzdrav.ru/Forum/Files/227981/100.17.pdf  Дата входа </a:t>
            </a:r>
            <a:r>
              <a:rPr lang="ru-RU" sz="700" dirty="0" smtClean="0">
                <a:latin typeface="Arial" charset="0"/>
                <a:cs typeface="Arial" charset="0"/>
              </a:rPr>
              <a:t>21.03.2017</a:t>
            </a:r>
            <a:endParaRPr lang="ru-RU" sz="700" dirty="0">
              <a:latin typeface="Arial" charset="0"/>
              <a:cs typeface="Arial" charset="0"/>
            </a:endParaRPr>
          </a:p>
        </p:txBody>
      </p:sp>
      <p:sp>
        <p:nvSpPr>
          <p:cNvPr id="3" name="Номер слайда 2"/>
          <p:cNvSpPr>
            <a:spLocks noGrp="1"/>
          </p:cNvSpPr>
          <p:nvPr>
            <p:ph type="sldNum" sz="quarter" idx="12"/>
          </p:nvPr>
        </p:nvSpPr>
        <p:spPr>
          <a:xfrm>
            <a:off x="7010400" y="6487815"/>
            <a:ext cx="2133600" cy="365125"/>
          </a:xfrm>
        </p:spPr>
        <p:txBody>
          <a:bodyPr/>
          <a:lstStyle/>
          <a:p>
            <a:fld id="{6243312A-F2D1-4A6C-922F-33B7D1873247}" type="slidenum">
              <a:rPr lang="ru-RU" smtClean="0"/>
              <a:pPr/>
              <a:t>24</a:t>
            </a:fld>
            <a:endParaRPr lang="ru-RU" dirty="0"/>
          </a:p>
        </p:txBody>
      </p:sp>
      <p:sp>
        <p:nvSpPr>
          <p:cNvPr id="7" name="Text Placeholder 2"/>
          <p:cNvSpPr txBox="1">
            <a:spLocks/>
          </p:cNvSpPr>
          <p:nvPr/>
        </p:nvSpPr>
        <p:spPr>
          <a:xfrm>
            <a:off x="232042" y="1008706"/>
            <a:ext cx="2624878" cy="458574"/>
          </a:xfrm>
          <a:prstGeom prst="rect">
            <a:avLst/>
          </a:prstGeom>
          <a:solidFill>
            <a:schemeClr val="bg1">
              <a:lumMod val="85000"/>
            </a:schemeClr>
          </a:solidFill>
          <a:ln w="28575">
            <a:solidFill>
              <a:srgbClr val="008000"/>
            </a:solidFill>
          </a:ln>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ru-RU" sz="2000" dirty="0" smtClean="0"/>
              <a:t>Метоклопрамид</a:t>
            </a:r>
            <a:r>
              <a:rPr lang="ru-RU" sz="2000" baseline="30000" dirty="0" smtClean="0"/>
              <a:t>1</a:t>
            </a:r>
            <a:endParaRPr lang="ru-RU" sz="2000" baseline="30000" dirty="0"/>
          </a:p>
        </p:txBody>
      </p:sp>
      <p:sp>
        <p:nvSpPr>
          <p:cNvPr id="8" name="Text Placeholder 4"/>
          <p:cNvSpPr txBox="1">
            <a:spLocks/>
          </p:cNvSpPr>
          <p:nvPr/>
        </p:nvSpPr>
        <p:spPr>
          <a:xfrm>
            <a:off x="3059831" y="1006513"/>
            <a:ext cx="2945957" cy="460768"/>
          </a:xfrm>
          <a:prstGeom prst="rect">
            <a:avLst/>
          </a:prstGeom>
          <a:solidFill>
            <a:schemeClr val="bg1">
              <a:lumMod val="85000"/>
            </a:schemeClr>
          </a:solidFill>
          <a:ln w="28575">
            <a:solidFill>
              <a:srgbClr val="008000"/>
            </a:solidFill>
          </a:ln>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ru-RU" sz="2000" smtClean="0"/>
              <a:t>Домперидон</a:t>
            </a:r>
            <a:r>
              <a:rPr lang="ru-RU" sz="2000" baseline="30000" smtClean="0"/>
              <a:t>2</a:t>
            </a:r>
            <a:endParaRPr lang="ru-RU" sz="2000" baseline="30000" dirty="0"/>
          </a:p>
        </p:txBody>
      </p:sp>
      <p:sp>
        <p:nvSpPr>
          <p:cNvPr id="9" name="Text Placeholder 4"/>
          <p:cNvSpPr txBox="1">
            <a:spLocks/>
          </p:cNvSpPr>
          <p:nvPr/>
        </p:nvSpPr>
        <p:spPr>
          <a:xfrm>
            <a:off x="6218519" y="1006513"/>
            <a:ext cx="2857096" cy="450236"/>
          </a:xfrm>
          <a:prstGeom prst="rect">
            <a:avLst/>
          </a:prstGeom>
          <a:solidFill>
            <a:schemeClr val="bg1">
              <a:lumMod val="85000"/>
            </a:schemeClr>
          </a:solidFill>
          <a:ln w="28575">
            <a:solidFill>
              <a:srgbClr val="008000"/>
            </a:solidFill>
          </a:ln>
        </p:spPr>
        <p:txBody>
          <a:bodyPr>
            <a:normAutofit/>
          </a:bodyPr>
          <a:lstStyle>
            <a:defPPr>
              <a:defRPr lang="ru-RU"/>
            </a:defPPr>
            <a:lvl1pPr indent="0" algn="ctr">
              <a:spcBef>
                <a:spcPct val="20000"/>
              </a:spcBef>
              <a:buFont typeface="Arial" panose="020B0604020202020204" pitchFamily="34" charset="0"/>
              <a:buNone/>
              <a:defRPr sz="2000"/>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ru-RU" dirty="0"/>
              <a:t>Итоприд</a:t>
            </a:r>
            <a:r>
              <a:rPr lang="ru-RU" baseline="30000" dirty="0"/>
              <a:t>3</a:t>
            </a: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896" y="1656808"/>
            <a:ext cx="2088232" cy="842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636" y="1625483"/>
            <a:ext cx="2088232" cy="87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36584" y="2905630"/>
            <a:ext cx="2823247" cy="3477875"/>
          </a:xfrm>
          <a:prstGeom prst="rect">
            <a:avLst/>
          </a:prstGeom>
          <a:noFill/>
        </p:spPr>
        <p:txBody>
          <a:bodyPr wrap="square" rtlCol="0">
            <a:spAutoFit/>
          </a:bodyPr>
          <a:lstStyle/>
          <a:p>
            <a:pPr algn="l"/>
            <a:r>
              <a:rPr lang="ru-RU" sz="1000" b="1" dirty="0" smtClean="0">
                <a:solidFill>
                  <a:srgbClr val="000000"/>
                </a:solidFill>
              </a:rPr>
              <a:t>Показания в РФ: </a:t>
            </a:r>
          </a:p>
          <a:p>
            <a:pPr marL="171450" indent="-171450" algn="l">
              <a:buFont typeface="Arial" panose="020B0604020202020204" pitchFamily="34" charset="0"/>
              <a:buChar char="•"/>
            </a:pPr>
            <a:r>
              <a:rPr lang="ru-RU" sz="1000" dirty="0" smtClean="0">
                <a:solidFill>
                  <a:srgbClr val="000000"/>
                </a:solidFill>
              </a:rPr>
              <a:t>Профилактика послеоперационной тошноты и рвоты</a:t>
            </a:r>
          </a:p>
          <a:p>
            <a:pPr marL="171450" indent="-171450" algn="l">
              <a:buFont typeface="Arial" panose="020B0604020202020204" pitchFamily="34" charset="0"/>
              <a:buChar char="•"/>
            </a:pPr>
            <a:r>
              <a:rPr lang="ru-RU" sz="1000" dirty="0" smtClean="0">
                <a:solidFill>
                  <a:srgbClr val="000000"/>
                </a:solidFill>
              </a:rPr>
              <a:t>Симптоматическое лечение тошноты и рвоты</a:t>
            </a:r>
          </a:p>
          <a:p>
            <a:pPr marL="171450" indent="-171450" algn="l">
              <a:buFont typeface="Arial" panose="020B0604020202020204" pitchFamily="34" charset="0"/>
              <a:buChar char="•"/>
            </a:pPr>
            <a:r>
              <a:rPr lang="ru-RU" sz="1000" dirty="0" smtClean="0">
                <a:solidFill>
                  <a:srgbClr val="000000"/>
                </a:solidFill>
              </a:rPr>
              <a:t>Профилактика тошноты и рвоты вызванной лучевой терапией и химиотерапией</a:t>
            </a:r>
          </a:p>
          <a:p>
            <a:pPr algn="l"/>
            <a:endParaRPr lang="ru-RU" sz="1000" dirty="0">
              <a:solidFill>
                <a:srgbClr val="000000"/>
              </a:solidFill>
            </a:endParaRPr>
          </a:p>
          <a:p>
            <a:pPr algn="l"/>
            <a:r>
              <a:rPr lang="ru-RU" sz="1000" b="1" dirty="0" smtClean="0">
                <a:solidFill>
                  <a:srgbClr val="000000"/>
                </a:solidFill>
              </a:rPr>
              <a:t>Максимальный срок лечения составляет </a:t>
            </a:r>
          </a:p>
          <a:p>
            <a:pPr algn="l"/>
            <a:r>
              <a:rPr lang="ru-RU" sz="1000" b="1" dirty="0" smtClean="0">
                <a:solidFill>
                  <a:srgbClr val="000000"/>
                </a:solidFill>
              </a:rPr>
              <a:t>5 дней</a:t>
            </a:r>
          </a:p>
          <a:p>
            <a:pPr algn="l"/>
            <a:endParaRPr lang="ru-RU" sz="1000" b="1" dirty="0">
              <a:solidFill>
                <a:srgbClr val="000000"/>
              </a:solidFill>
            </a:endParaRPr>
          </a:p>
          <a:p>
            <a:pPr algn="l"/>
            <a:r>
              <a:rPr lang="ru-RU" sz="1000" b="1" dirty="0" smtClean="0">
                <a:solidFill>
                  <a:srgbClr val="000000"/>
                </a:solidFill>
              </a:rPr>
              <a:t>Нежелательные явления:</a:t>
            </a:r>
          </a:p>
          <a:p>
            <a:pPr marL="171450" indent="-171450" algn="l">
              <a:buFont typeface="Arial" panose="020B0604020202020204" pitchFamily="34" charset="0"/>
              <a:buChar char="•"/>
            </a:pPr>
            <a:r>
              <a:rPr lang="ru-RU" sz="1000" dirty="0" smtClean="0">
                <a:solidFill>
                  <a:srgbClr val="000000"/>
                </a:solidFill>
              </a:rPr>
              <a:t>Экстрапирамидные симптомы</a:t>
            </a:r>
          </a:p>
          <a:p>
            <a:pPr marL="171450" indent="-171450" algn="l">
              <a:buFont typeface="Arial" panose="020B0604020202020204" pitchFamily="34" charset="0"/>
              <a:buChar char="•"/>
            </a:pPr>
            <a:r>
              <a:rPr lang="ru-RU" sz="1000" dirty="0" smtClean="0">
                <a:solidFill>
                  <a:srgbClr val="000000"/>
                </a:solidFill>
              </a:rPr>
              <a:t>Дискинетический синдром</a:t>
            </a:r>
          </a:p>
          <a:p>
            <a:pPr marL="171450" indent="-171450" algn="l">
              <a:buFont typeface="Arial" panose="020B0604020202020204" pitchFamily="34" charset="0"/>
              <a:buChar char="•"/>
            </a:pPr>
            <a:r>
              <a:rPr lang="ru-RU" sz="1000" dirty="0" smtClean="0">
                <a:solidFill>
                  <a:srgbClr val="000000"/>
                </a:solidFill>
              </a:rPr>
              <a:t>Возбуждение</a:t>
            </a:r>
          </a:p>
          <a:p>
            <a:pPr marL="171450" indent="-171450" algn="l">
              <a:buFont typeface="Arial" panose="020B0604020202020204" pitchFamily="34" charset="0"/>
              <a:buChar char="•"/>
            </a:pPr>
            <a:r>
              <a:rPr lang="ru-RU" sz="1000" dirty="0" smtClean="0">
                <a:solidFill>
                  <a:srgbClr val="000000"/>
                </a:solidFill>
              </a:rPr>
              <a:t>Депрессия</a:t>
            </a:r>
          </a:p>
          <a:p>
            <a:pPr marL="171450" indent="-171450" algn="l">
              <a:buFont typeface="Arial" panose="020B0604020202020204" pitchFamily="34" charset="0"/>
              <a:buChar char="•"/>
            </a:pPr>
            <a:r>
              <a:rPr lang="ru-RU" sz="1000" dirty="0" smtClean="0">
                <a:solidFill>
                  <a:srgbClr val="000000"/>
                </a:solidFill>
              </a:rPr>
              <a:t>Сонливость</a:t>
            </a:r>
          </a:p>
          <a:p>
            <a:pPr marL="171450" indent="-171450" algn="l">
              <a:buFont typeface="Arial" panose="020B0604020202020204" pitchFamily="34" charset="0"/>
              <a:buChar char="•"/>
            </a:pPr>
            <a:r>
              <a:rPr lang="ru-RU" sz="1000" dirty="0" smtClean="0">
                <a:solidFill>
                  <a:srgbClr val="000000"/>
                </a:solidFill>
              </a:rPr>
              <a:t>Гиперпролактинемия</a:t>
            </a:r>
          </a:p>
          <a:p>
            <a:pPr marL="171450" indent="-171450" algn="l">
              <a:buFont typeface="Arial" panose="020B0604020202020204" pitchFamily="34" charset="0"/>
              <a:buChar char="•"/>
            </a:pPr>
            <a:r>
              <a:rPr lang="ru-RU" sz="1000" dirty="0" smtClean="0">
                <a:solidFill>
                  <a:srgbClr val="000000"/>
                </a:solidFill>
              </a:rPr>
              <a:t>Анафилактический шок</a:t>
            </a:r>
          </a:p>
          <a:p>
            <a:pPr marL="171450" indent="-171450" algn="l">
              <a:buFont typeface="Arial" panose="020B0604020202020204" pitchFamily="34" charset="0"/>
              <a:buChar char="•"/>
            </a:pPr>
            <a:r>
              <a:rPr lang="ru-RU" sz="1000" b="1" dirty="0">
                <a:solidFill>
                  <a:srgbClr val="FF0000"/>
                </a:solidFill>
              </a:rPr>
              <a:t>Желудочковая тахикардия по типу «пируэт»</a:t>
            </a:r>
          </a:p>
          <a:p>
            <a:pPr marL="171450" indent="-171450" algn="l">
              <a:buFont typeface="Arial" panose="020B0604020202020204" pitchFamily="34" charset="0"/>
              <a:buChar char="•"/>
            </a:pPr>
            <a:r>
              <a:rPr lang="ru-RU" sz="1000" b="1" dirty="0">
                <a:solidFill>
                  <a:srgbClr val="FF0000"/>
                </a:solidFill>
              </a:rPr>
              <a:t>Внезапная коронарная </a:t>
            </a:r>
            <a:r>
              <a:rPr lang="ru-RU" sz="1000" b="1" dirty="0" smtClean="0">
                <a:solidFill>
                  <a:srgbClr val="FF0000"/>
                </a:solidFill>
              </a:rPr>
              <a:t>смерть</a:t>
            </a:r>
            <a:endParaRPr lang="ru-RU" sz="1000" baseline="30000" dirty="0">
              <a:solidFill>
                <a:srgbClr val="777777"/>
              </a:solidFill>
            </a:endParaRPr>
          </a:p>
        </p:txBody>
      </p:sp>
      <p:sp>
        <p:nvSpPr>
          <p:cNvPr id="14" name="TextBox 13"/>
          <p:cNvSpPr txBox="1"/>
          <p:nvPr/>
        </p:nvSpPr>
        <p:spPr>
          <a:xfrm>
            <a:off x="6218520" y="2954749"/>
            <a:ext cx="2838374" cy="3118803"/>
          </a:xfrm>
          <a:prstGeom prst="rect">
            <a:avLst/>
          </a:prstGeom>
          <a:noFill/>
        </p:spPr>
        <p:txBody>
          <a:bodyPr wrap="square" rtlCol="0">
            <a:spAutoFit/>
          </a:bodyPr>
          <a:lstStyle/>
          <a:p>
            <a:pPr algn="l"/>
            <a:r>
              <a:rPr lang="ru-RU" sz="1000" b="1" dirty="0" smtClean="0">
                <a:solidFill>
                  <a:srgbClr val="000000"/>
                </a:solidFill>
              </a:rPr>
              <a:t>Показания в РФ:</a:t>
            </a:r>
          </a:p>
          <a:p>
            <a:pPr algn="l"/>
            <a:r>
              <a:rPr lang="ru-RU" sz="1000" dirty="0">
                <a:solidFill>
                  <a:srgbClr val="000000"/>
                </a:solidFill>
              </a:rPr>
              <a:t>Применяют для лечения желудочно-кишечных симптомов, связанных с замедленной</a:t>
            </a:r>
          </a:p>
          <a:p>
            <a:pPr algn="l"/>
            <a:r>
              <a:rPr lang="ru-RU" sz="1000" dirty="0">
                <a:solidFill>
                  <a:srgbClr val="000000"/>
                </a:solidFill>
              </a:rPr>
              <a:t>моторикой желудка и функциональной неязвенной диспепсией (хроническим гастритом), таких как: вздутие живота, быстрое насыщение, чувство переполнения в желудке после приема пищи, боль или дискомфорт в эпигастральной области, анорексия, изжога, тошнота и рвота</a:t>
            </a:r>
            <a:r>
              <a:rPr lang="ru-RU" sz="1000" dirty="0" smtClean="0">
                <a:solidFill>
                  <a:srgbClr val="000000"/>
                </a:solidFill>
              </a:rPr>
              <a:t>.</a:t>
            </a:r>
          </a:p>
          <a:p>
            <a:pPr algn="l"/>
            <a:endParaRPr lang="ru-RU" sz="1000" dirty="0" smtClean="0">
              <a:solidFill>
                <a:srgbClr val="000000"/>
              </a:solidFill>
            </a:endParaRPr>
          </a:p>
          <a:p>
            <a:pPr algn="l"/>
            <a:r>
              <a:rPr lang="ru-RU" sz="1000" b="1" dirty="0">
                <a:solidFill>
                  <a:srgbClr val="000000"/>
                </a:solidFill>
              </a:rPr>
              <a:t>Продолжительность </a:t>
            </a:r>
            <a:r>
              <a:rPr lang="ru-RU" sz="1000" b="1" dirty="0" smtClean="0">
                <a:solidFill>
                  <a:srgbClr val="000000"/>
                </a:solidFill>
              </a:rPr>
              <a:t>курса: до 8 недель</a:t>
            </a:r>
          </a:p>
          <a:p>
            <a:pPr algn="l"/>
            <a:endParaRPr lang="ru-RU" sz="1000" b="1" dirty="0">
              <a:solidFill>
                <a:srgbClr val="000000"/>
              </a:solidFill>
            </a:endParaRPr>
          </a:p>
          <a:p>
            <a:pPr algn="l"/>
            <a:r>
              <a:rPr lang="ru-RU" sz="1000" b="1" dirty="0" smtClean="0">
                <a:solidFill>
                  <a:srgbClr val="000000"/>
                </a:solidFill>
              </a:rPr>
              <a:t>Нежелательные явления: </a:t>
            </a:r>
            <a:r>
              <a:rPr lang="ru-RU" sz="1000" dirty="0" smtClean="0">
                <a:solidFill>
                  <a:srgbClr val="000000"/>
                </a:solidFill>
              </a:rPr>
              <a:t>лейкопения</a:t>
            </a:r>
            <a:r>
              <a:rPr lang="ru-RU" sz="1000" dirty="0">
                <a:solidFill>
                  <a:srgbClr val="000000"/>
                </a:solidFill>
              </a:rPr>
              <a:t>, </a:t>
            </a:r>
            <a:r>
              <a:rPr lang="ru-RU" sz="1000" dirty="0" smtClean="0">
                <a:solidFill>
                  <a:srgbClr val="000000"/>
                </a:solidFill>
              </a:rPr>
              <a:t>тромбоцитопения, </a:t>
            </a:r>
            <a:r>
              <a:rPr lang="ru-RU" sz="1000" dirty="0">
                <a:solidFill>
                  <a:srgbClr val="000000"/>
                </a:solidFill>
              </a:rPr>
              <a:t>гиперемия кожи, кожный зуд, сыпь, </a:t>
            </a:r>
            <a:r>
              <a:rPr lang="ru-RU" sz="1000" dirty="0" smtClean="0">
                <a:solidFill>
                  <a:srgbClr val="000000"/>
                </a:solidFill>
              </a:rPr>
              <a:t>анафилаксия, </a:t>
            </a:r>
            <a:r>
              <a:rPr lang="ru-RU" sz="1000" dirty="0">
                <a:solidFill>
                  <a:srgbClr val="000000"/>
                </a:solidFill>
              </a:rPr>
              <a:t>повышение уровня пролактина, </a:t>
            </a:r>
            <a:r>
              <a:rPr lang="ru-RU" sz="1000" dirty="0" smtClean="0">
                <a:solidFill>
                  <a:srgbClr val="000000"/>
                </a:solidFill>
              </a:rPr>
              <a:t>гинекомастия, головокружение</a:t>
            </a:r>
            <a:r>
              <a:rPr lang="ru-RU" sz="1000" dirty="0">
                <a:solidFill>
                  <a:srgbClr val="000000"/>
                </a:solidFill>
              </a:rPr>
              <a:t>, головная боль, тремор. </a:t>
            </a:r>
            <a:r>
              <a:rPr lang="ru-RU" sz="1000" dirty="0" smtClean="0">
                <a:solidFill>
                  <a:srgbClr val="000000"/>
                </a:solidFill>
              </a:rPr>
              <a:t>Изменения биохимических показателей.</a:t>
            </a:r>
            <a:endParaRPr lang="ru-RU" sz="1000" dirty="0">
              <a:solidFill>
                <a:srgbClr val="000000"/>
              </a:solidFill>
            </a:endParaRPr>
          </a:p>
          <a:p>
            <a:pPr algn="l"/>
            <a:endParaRPr lang="ru-RU" sz="1000" baseline="30000" dirty="0">
              <a:solidFill>
                <a:srgbClr val="000000"/>
              </a:solidFill>
            </a:endParaRPr>
          </a:p>
        </p:txBody>
      </p:sp>
      <p:sp>
        <p:nvSpPr>
          <p:cNvPr id="15" name="TextBox 14"/>
          <p:cNvSpPr txBox="1"/>
          <p:nvPr/>
        </p:nvSpPr>
        <p:spPr>
          <a:xfrm>
            <a:off x="3059831" y="2954749"/>
            <a:ext cx="2945957" cy="1887696"/>
          </a:xfrm>
          <a:prstGeom prst="rect">
            <a:avLst/>
          </a:prstGeom>
          <a:noFill/>
        </p:spPr>
        <p:txBody>
          <a:bodyPr wrap="square" rtlCol="0">
            <a:spAutoFit/>
          </a:bodyPr>
          <a:lstStyle/>
          <a:p>
            <a:pPr algn="l"/>
            <a:r>
              <a:rPr lang="ru-RU" sz="1000" b="1" dirty="0" smtClean="0">
                <a:solidFill>
                  <a:srgbClr val="000000"/>
                </a:solidFill>
              </a:rPr>
              <a:t>Показания в РФ:</a:t>
            </a:r>
          </a:p>
          <a:p>
            <a:pPr algn="l"/>
            <a:r>
              <a:rPr lang="ru-RU" sz="1000" dirty="0" smtClean="0">
                <a:solidFill>
                  <a:srgbClr val="000000"/>
                </a:solidFill>
              </a:rPr>
              <a:t>Для облегчения симптомов тошноты и рвоты</a:t>
            </a:r>
          </a:p>
          <a:p>
            <a:pPr algn="l"/>
            <a:endParaRPr lang="ru-RU" sz="1000" dirty="0">
              <a:solidFill>
                <a:srgbClr val="000000"/>
              </a:solidFill>
            </a:endParaRPr>
          </a:p>
          <a:p>
            <a:pPr algn="l"/>
            <a:r>
              <a:rPr lang="ru-RU" sz="1000" b="1" dirty="0" smtClean="0">
                <a:solidFill>
                  <a:srgbClr val="000000"/>
                </a:solidFill>
              </a:rPr>
              <a:t>Продолжительность курса не превышает одну неделю</a:t>
            </a:r>
          </a:p>
          <a:p>
            <a:pPr algn="l"/>
            <a:endParaRPr lang="ru-RU" sz="1000" b="1" dirty="0">
              <a:solidFill>
                <a:srgbClr val="000000"/>
              </a:solidFill>
            </a:endParaRPr>
          </a:p>
          <a:p>
            <a:pPr algn="l"/>
            <a:r>
              <a:rPr lang="ru-RU" sz="1000" b="1" dirty="0" smtClean="0">
                <a:solidFill>
                  <a:srgbClr val="000000"/>
                </a:solidFill>
              </a:rPr>
              <a:t>Нежелательные явления:</a:t>
            </a:r>
          </a:p>
          <a:p>
            <a:pPr marL="171450" indent="-171450" algn="l">
              <a:buFont typeface="Arial" panose="020B0604020202020204" pitchFamily="34" charset="0"/>
              <a:buChar char="•"/>
            </a:pPr>
            <a:r>
              <a:rPr lang="ru-RU" sz="1000" dirty="0" smtClean="0">
                <a:solidFill>
                  <a:srgbClr val="000000"/>
                </a:solidFill>
              </a:rPr>
              <a:t>Гиперпролактинемия</a:t>
            </a:r>
          </a:p>
          <a:p>
            <a:pPr marL="171450" indent="-171450" algn="l">
              <a:buFont typeface="Arial" panose="020B0604020202020204" pitchFamily="34" charset="0"/>
              <a:buChar char="•"/>
            </a:pPr>
            <a:r>
              <a:rPr lang="ru-RU" sz="1000" dirty="0" smtClean="0">
                <a:solidFill>
                  <a:srgbClr val="000000"/>
                </a:solidFill>
              </a:rPr>
              <a:t>Экстрапирамидные расстройства</a:t>
            </a:r>
          </a:p>
          <a:p>
            <a:pPr marL="171450" indent="-171450" algn="l">
              <a:buFont typeface="Arial" panose="020B0604020202020204" pitchFamily="34" charset="0"/>
              <a:buChar char="•"/>
            </a:pPr>
            <a:r>
              <a:rPr lang="ru-RU" sz="1000" b="1" dirty="0" smtClean="0">
                <a:solidFill>
                  <a:srgbClr val="FF0000"/>
                </a:solidFill>
              </a:rPr>
              <a:t>Желудочковая тахикардия по типу «пируэт»</a:t>
            </a:r>
          </a:p>
          <a:p>
            <a:pPr marL="171450" indent="-171450" algn="l">
              <a:buFont typeface="Arial" panose="020B0604020202020204" pitchFamily="34" charset="0"/>
              <a:buChar char="•"/>
            </a:pPr>
            <a:r>
              <a:rPr lang="ru-RU" sz="1000" b="1" dirty="0" smtClean="0">
                <a:solidFill>
                  <a:srgbClr val="FF0000"/>
                </a:solidFill>
              </a:rPr>
              <a:t>Внезапная коронарная смерть</a:t>
            </a:r>
          </a:p>
          <a:p>
            <a:pPr algn="l"/>
            <a:endParaRPr lang="ru-RU" sz="1000" baseline="30000" dirty="0">
              <a:solidFill>
                <a:srgbClr val="777777"/>
              </a:solidFill>
            </a:endParaRPr>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9463" y="1850135"/>
            <a:ext cx="2235206" cy="4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Down Arrow 16"/>
          <p:cNvSpPr>
            <a:spLocks noChangeArrowheads="1"/>
          </p:cNvSpPr>
          <p:nvPr/>
        </p:nvSpPr>
        <p:spPr bwMode="auto">
          <a:xfrm>
            <a:off x="629350" y="1469556"/>
            <a:ext cx="1686296" cy="361950"/>
          </a:xfrm>
          <a:prstGeom prst="downArrow">
            <a:avLst>
              <a:gd name="adj1" fmla="val 50000"/>
              <a:gd name="adj2" fmla="val 50046"/>
            </a:avLst>
          </a:prstGeom>
          <a:solidFill>
            <a:srgbClr val="FFC000"/>
          </a:solidFill>
          <a:ln w="9525">
            <a:solidFill>
              <a:srgbClr val="000000"/>
            </a:solidFill>
            <a:miter lim="800000"/>
            <a:headEnd/>
            <a:tailEnd/>
          </a:ln>
        </p:spPr>
        <p:txBody>
          <a:bodyPr/>
          <a:lstStyle/>
          <a:p>
            <a:pPr algn="ctr"/>
            <a:r>
              <a:rPr lang="en-US" sz="1400" b="1" dirty="0" smtClean="0">
                <a:solidFill>
                  <a:srgbClr val="000000"/>
                </a:solidFill>
              </a:rPr>
              <a:t>1960</a:t>
            </a:r>
            <a:endParaRPr lang="ru-RU" sz="1400" b="1" dirty="0">
              <a:solidFill>
                <a:srgbClr val="000000"/>
              </a:solidFill>
            </a:endParaRPr>
          </a:p>
        </p:txBody>
      </p:sp>
      <p:sp>
        <p:nvSpPr>
          <p:cNvPr id="18" name="Down Arrow 19"/>
          <p:cNvSpPr>
            <a:spLocks noChangeArrowheads="1"/>
          </p:cNvSpPr>
          <p:nvPr/>
        </p:nvSpPr>
        <p:spPr bwMode="auto">
          <a:xfrm>
            <a:off x="3761670" y="1467280"/>
            <a:ext cx="1686296" cy="361950"/>
          </a:xfrm>
          <a:prstGeom prst="downArrow">
            <a:avLst>
              <a:gd name="adj1" fmla="val 50000"/>
              <a:gd name="adj2" fmla="val 50046"/>
            </a:avLst>
          </a:prstGeom>
          <a:solidFill>
            <a:srgbClr val="FFC000"/>
          </a:solidFill>
          <a:ln w="9525">
            <a:solidFill>
              <a:srgbClr val="000000"/>
            </a:solidFill>
            <a:miter lim="800000"/>
            <a:headEnd/>
            <a:tailEnd/>
          </a:ln>
        </p:spPr>
        <p:txBody>
          <a:bodyPr/>
          <a:lstStyle/>
          <a:p>
            <a:pPr algn="ctr"/>
            <a:r>
              <a:rPr lang="en-US" sz="1400" b="1" dirty="0" smtClean="0">
                <a:solidFill>
                  <a:srgbClr val="000000"/>
                </a:solidFill>
              </a:rPr>
              <a:t>1956</a:t>
            </a:r>
            <a:endParaRPr lang="ru-RU" sz="1400" b="1" dirty="0">
              <a:solidFill>
                <a:srgbClr val="000000"/>
              </a:solidFill>
            </a:endParaRPr>
          </a:p>
        </p:txBody>
      </p:sp>
      <p:sp>
        <p:nvSpPr>
          <p:cNvPr id="19" name="Down Arrow 19"/>
          <p:cNvSpPr>
            <a:spLocks noChangeArrowheads="1"/>
          </p:cNvSpPr>
          <p:nvPr/>
        </p:nvSpPr>
        <p:spPr bwMode="auto">
          <a:xfrm>
            <a:off x="6846144" y="1456749"/>
            <a:ext cx="1686296" cy="361950"/>
          </a:xfrm>
          <a:prstGeom prst="downArrow">
            <a:avLst>
              <a:gd name="adj1" fmla="val 50000"/>
              <a:gd name="adj2" fmla="val 50046"/>
            </a:avLst>
          </a:prstGeom>
          <a:solidFill>
            <a:srgbClr val="FFC000"/>
          </a:solidFill>
          <a:ln w="9525">
            <a:solidFill>
              <a:srgbClr val="000000"/>
            </a:solidFill>
            <a:miter lim="800000"/>
            <a:headEnd/>
            <a:tailEnd/>
          </a:ln>
        </p:spPr>
        <p:txBody>
          <a:bodyPr/>
          <a:lstStyle/>
          <a:p>
            <a:pPr algn="ctr"/>
            <a:r>
              <a:rPr lang="en-US" sz="1400" b="1" dirty="0" smtClean="0">
                <a:solidFill>
                  <a:srgbClr val="000000"/>
                </a:solidFill>
              </a:rPr>
              <a:t>19</a:t>
            </a:r>
            <a:r>
              <a:rPr lang="ru-RU" sz="1400" b="1" dirty="0" smtClean="0">
                <a:solidFill>
                  <a:srgbClr val="000000"/>
                </a:solidFill>
              </a:rPr>
              <a:t>87</a:t>
            </a:r>
            <a:endParaRPr lang="ru-RU" sz="1400" b="1" dirty="0">
              <a:solidFill>
                <a:srgbClr val="000000"/>
              </a:solidFill>
            </a:endParaRPr>
          </a:p>
        </p:txBody>
      </p:sp>
      <p:sp>
        <p:nvSpPr>
          <p:cNvPr id="20" name="Rectangle 19"/>
          <p:cNvSpPr/>
          <p:nvPr/>
        </p:nvSpPr>
        <p:spPr>
          <a:xfrm>
            <a:off x="236585" y="2468649"/>
            <a:ext cx="2620334" cy="4369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dirty="0" smtClean="0">
                <a:solidFill>
                  <a:srgbClr val="FFFFFF"/>
                </a:solidFill>
              </a:rPr>
              <a:t>Фармакотерапевтическая группа: противорвотное средство</a:t>
            </a:r>
            <a:endParaRPr lang="ru-RU" sz="1000" b="1" dirty="0">
              <a:solidFill>
                <a:srgbClr val="FFFFFF"/>
              </a:solidFill>
            </a:endParaRPr>
          </a:p>
        </p:txBody>
      </p:sp>
      <p:sp>
        <p:nvSpPr>
          <p:cNvPr id="21" name="Rectangle 20"/>
          <p:cNvSpPr/>
          <p:nvPr/>
        </p:nvSpPr>
        <p:spPr>
          <a:xfrm>
            <a:off x="3059831" y="2473582"/>
            <a:ext cx="2952069" cy="4320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dirty="0" smtClean="0">
                <a:solidFill>
                  <a:srgbClr val="FFFFFF"/>
                </a:solidFill>
              </a:rPr>
              <a:t>Фармакотерапевтическая группа: противорвотное средство</a:t>
            </a:r>
            <a:endParaRPr lang="ru-RU" sz="1000" b="1" dirty="0">
              <a:solidFill>
                <a:srgbClr val="FFFFFF"/>
              </a:solidFill>
            </a:endParaRPr>
          </a:p>
        </p:txBody>
      </p:sp>
      <p:sp>
        <p:nvSpPr>
          <p:cNvPr id="22" name="Rectangle 21"/>
          <p:cNvSpPr/>
          <p:nvPr/>
        </p:nvSpPr>
        <p:spPr>
          <a:xfrm>
            <a:off x="6237240" y="2468649"/>
            <a:ext cx="2819653" cy="4369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b="1" dirty="0" smtClean="0">
                <a:solidFill>
                  <a:srgbClr val="FFFFFF"/>
                </a:solidFill>
              </a:rPr>
              <a:t>Фармакотерапевтическая группа: моторики ЖКТ стимулятор</a:t>
            </a:r>
            <a:endParaRPr lang="ru-RU" sz="1000" b="1" dirty="0">
              <a:solidFill>
                <a:srgbClr val="FFFFFF"/>
              </a:solidFill>
            </a:endParaRPr>
          </a:p>
        </p:txBody>
      </p:sp>
      <p:sp>
        <p:nvSpPr>
          <p:cNvPr id="23" name="Rounded Rectangle 22"/>
          <p:cNvSpPr/>
          <p:nvPr/>
        </p:nvSpPr>
        <p:spPr>
          <a:xfrm>
            <a:off x="2919109" y="4941206"/>
            <a:ext cx="3165059" cy="1224098"/>
          </a:xfrm>
          <a:prstGeom prst="roundRect">
            <a:avLst/>
          </a:prstGeom>
          <a:solidFill>
            <a:srgbClr val="B2E0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rtl="0" fontAlgn="base">
              <a:spcBef>
                <a:spcPct val="0"/>
              </a:spcBef>
              <a:spcAft>
                <a:spcPct val="0"/>
              </a:spcAft>
              <a:defRPr sz="2400" kern="1200">
                <a:solidFill>
                  <a:schemeClr val="lt1"/>
                </a:solidFill>
                <a:latin typeface="+mn-lt"/>
                <a:ea typeface="+mn-ea"/>
                <a:cs typeface="+mn-cs"/>
              </a:defRPr>
            </a:lvl1pPr>
            <a:lvl2pPr marL="457200" algn="ctr" rtl="0" fontAlgn="base">
              <a:spcBef>
                <a:spcPct val="0"/>
              </a:spcBef>
              <a:spcAft>
                <a:spcPct val="0"/>
              </a:spcAft>
              <a:defRPr sz="2400" kern="1200">
                <a:solidFill>
                  <a:schemeClr val="lt1"/>
                </a:solidFill>
                <a:latin typeface="+mn-lt"/>
                <a:ea typeface="+mn-ea"/>
                <a:cs typeface="+mn-cs"/>
              </a:defRPr>
            </a:lvl2pPr>
            <a:lvl3pPr marL="914400" algn="ctr" rtl="0" fontAlgn="base">
              <a:spcBef>
                <a:spcPct val="0"/>
              </a:spcBef>
              <a:spcAft>
                <a:spcPct val="0"/>
              </a:spcAft>
              <a:defRPr sz="2400" kern="1200">
                <a:solidFill>
                  <a:schemeClr val="lt1"/>
                </a:solidFill>
                <a:latin typeface="+mn-lt"/>
                <a:ea typeface="+mn-ea"/>
                <a:cs typeface="+mn-cs"/>
              </a:defRPr>
            </a:lvl3pPr>
            <a:lvl4pPr marL="1371600" algn="ctr" rtl="0" fontAlgn="base">
              <a:spcBef>
                <a:spcPct val="0"/>
              </a:spcBef>
              <a:spcAft>
                <a:spcPct val="0"/>
              </a:spcAft>
              <a:defRPr sz="2400" kern="1200">
                <a:solidFill>
                  <a:schemeClr val="lt1"/>
                </a:solidFill>
                <a:latin typeface="+mn-lt"/>
                <a:ea typeface="+mn-ea"/>
                <a:cs typeface="+mn-cs"/>
              </a:defRPr>
            </a:lvl4pPr>
            <a:lvl5pPr marL="1828800" algn="ctr"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r>
              <a:rPr lang="ru-RU" sz="1400" b="1" dirty="0">
                <a:solidFill>
                  <a:srgbClr val="000000"/>
                </a:solidFill>
              </a:rPr>
              <a:t>В январе 2017 года МЗ РФ предписал изменить все инструкции домперидон содержащих препаратов и перевести их в рецептурный </a:t>
            </a:r>
            <a:r>
              <a:rPr lang="ru-RU" sz="1400" b="1" dirty="0" smtClean="0">
                <a:solidFill>
                  <a:srgbClr val="000000"/>
                </a:solidFill>
              </a:rPr>
              <a:t>статус</a:t>
            </a:r>
            <a:r>
              <a:rPr lang="ru-RU" sz="1400" b="1" baseline="30000" dirty="0" smtClean="0">
                <a:solidFill>
                  <a:srgbClr val="000000"/>
                </a:solidFill>
                <a:latin typeface="Arial" panose="020B0604020202020204" pitchFamily="34" charset="0"/>
                <a:cs typeface="Arial" panose="020B0604020202020204" pitchFamily="34" charset="0"/>
              </a:rPr>
              <a:t>4</a:t>
            </a:r>
            <a:r>
              <a:rPr lang="ru-RU" sz="1400" b="1" dirty="0" smtClean="0">
                <a:solidFill>
                  <a:srgbClr val="000000"/>
                </a:solidFill>
                <a:latin typeface="Arial" panose="020B0604020202020204" pitchFamily="34" charset="0"/>
                <a:cs typeface="Arial" panose="020B0604020202020204" pitchFamily="34" charset="0"/>
              </a:rPr>
              <a:t> </a:t>
            </a:r>
            <a:endParaRPr lang="ru-RU" sz="1400" b="1" dirty="0">
              <a:solidFill>
                <a:srgbClr val="000000"/>
              </a:solidFill>
              <a:latin typeface="Arial" panose="020B0604020202020204" pitchFamily="34" charset="0"/>
              <a:cs typeface="Arial" panose="020B0604020202020204" pitchFamily="34" charset="0"/>
            </a:endParaRPr>
          </a:p>
        </p:txBody>
      </p:sp>
      <p:sp>
        <p:nvSpPr>
          <p:cNvPr id="24" name="Прямоугольник 23"/>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565677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6512" y="332656"/>
            <a:ext cx="9180512" cy="400050"/>
          </a:xfrm>
          <a:prstGeom prst="rect">
            <a:avLst/>
          </a:prstGeom>
        </p:spPr>
        <p:txBody>
          <a:bodyPr vert="horz" lIns="0" tIns="0" rIns="91440" bIns="45720" rtlCol="0" anchor="ctr">
            <a:noAutofit/>
          </a:bodyPr>
          <a:lstStyle>
            <a:lvl1pPr algn="ctr">
              <a:spcBef>
                <a:spcPct val="0"/>
              </a:spcBef>
              <a:buNone/>
              <a:defRPr sz="3200" b="1">
                <a:solidFill>
                  <a:srgbClr val="00B050"/>
                </a:solidFill>
                <a:effectLst>
                  <a:outerShdw blurRad="38100" dist="38100" dir="2700000" algn="tl">
                    <a:srgbClr val="000000">
                      <a:alpha val="43137"/>
                    </a:srgbClr>
                  </a:outerShdw>
                </a:effectLst>
                <a:ea typeface="+mj-ea"/>
                <a:cs typeface="+mj-cs"/>
              </a:defRPr>
            </a:lvl1pPr>
          </a:lstStyle>
          <a:p>
            <a:r>
              <a:rPr lang="ru-RU" dirty="0"/>
              <a:t>Мировые  новости с рынка прокинетиков. </a:t>
            </a:r>
            <a:endParaRPr lang="ru-RU" dirty="0" smtClean="0"/>
          </a:p>
          <a:p>
            <a:r>
              <a:rPr lang="ru-RU" dirty="0" smtClean="0"/>
              <a:t>2014 </a:t>
            </a:r>
            <a:r>
              <a:rPr lang="ru-RU" dirty="0"/>
              <a:t>год</a:t>
            </a:r>
          </a:p>
        </p:txBody>
      </p:sp>
      <p:sp>
        <p:nvSpPr>
          <p:cNvPr id="7" name="TextBox 6"/>
          <p:cNvSpPr txBox="1">
            <a:spLocks noChangeArrowheads="1"/>
          </p:cNvSpPr>
          <p:nvPr/>
        </p:nvSpPr>
        <p:spPr bwMode="auto">
          <a:xfrm>
            <a:off x="7201" y="6642556"/>
            <a:ext cx="717425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buFont typeface="Arial" charset="0"/>
              <a:defRPr sz="1600" b="1">
                <a:solidFill>
                  <a:schemeClr val="tx1"/>
                </a:solidFill>
                <a:latin typeface="Franklin Gothic Book" pitchFamily="34" charset="0"/>
              </a:defRPr>
            </a:lvl1pPr>
            <a:lvl2pPr marL="742950" indent="-285750" eaLnBrk="0" hangingPunct="0">
              <a:spcBef>
                <a:spcPts val="300"/>
              </a:spcBef>
              <a:buClr>
                <a:schemeClr val="accent2"/>
              </a:buClr>
              <a:buFont typeface="Wingdings" pitchFamily="2" charset="2"/>
              <a:buChar char="§"/>
              <a:defRPr sz="1600">
                <a:solidFill>
                  <a:schemeClr val="tx1"/>
                </a:solidFill>
                <a:latin typeface="Franklin Gothic Book" pitchFamily="34" charset="0"/>
              </a:defRPr>
            </a:lvl2pPr>
            <a:lvl3pPr marL="11430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3pPr>
            <a:lvl4pPr marL="16002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4pPr>
            <a:lvl5pPr marL="20574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9pPr>
          </a:lstStyle>
          <a:p>
            <a:pPr algn="l" eaLnBrk="1" hangingPunct="1">
              <a:spcBef>
                <a:spcPct val="0"/>
              </a:spcBef>
              <a:buFontTx/>
              <a:buNone/>
            </a:pPr>
            <a:r>
              <a:rPr lang="ru-RU" altLang="ru-RU" sz="900" b="0" dirty="0">
                <a:latin typeface="Arial" charset="0"/>
              </a:rPr>
              <a:t> </a:t>
            </a:r>
            <a:r>
              <a:rPr lang="en-US" altLang="ru-RU" sz="900" b="0" dirty="0">
                <a:latin typeface="Arial" charset="0"/>
                <a:cs typeface="Arial" charset="0"/>
              </a:rPr>
              <a:t>http://</a:t>
            </a:r>
            <a:r>
              <a:rPr lang="en-US" altLang="ru-RU" sz="900" b="0" dirty="0" err="1">
                <a:latin typeface="Arial" charset="0"/>
                <a:cs typeface="Arial" charset="0"/>
              </a:rPr>
              <a:t>www.ema.europa.eu</a:t>
            </a:r>
            <a:r>
              <a:rPr lang="en-US" altLang="ru-RU" sz="900" b="0" dirty="0">
                <a:latin typeface="Arial" charset="0"/>
                <a:cs typeface="Arial" charset="0"/>
              </a:rPr>
              <a:t>/docs/</a:t>
            </a:r>
            <a:r>
              <a:rPr lang="en-US" altLang="ru-RU" sz="900" b="0" dirty="0" err="1">
                <a:latin typeface="Arial" charset="0"/>
                <a:cs typeface="Arial" charset="0"/>
              </a:rPr>
              <a:t>en_GB</a:t>
            </a:r>
            <a:r>
              <a:rPr lang="en-US" altLang="ru-RU" sz="900" b="0" dirty="0">
                <a:latin typeface="Arial" charset="0"/>
                <a:cs typeface="Arial" charset="0"/>
              </a:rPr>
              <a:t>/</a:t>
            </a:r>
            <a:r>
              <a:rPr lang="en-US" altLang="ru-RU" sz="900" b="0" dirty="0" err="1">
                <a:latin typeface="Arial" charset="0"/>
                <a:cs typeface="Arial" charset="0"/>
              </a:rPr>
              <a:t>document_library</a:t>
            </a:r>
            <a:r>
              <a:rPr lang="en-US" altLang="ru-RU" sz="900" b="0" dirty="0">
                <a:latin typeface="Arial" charset="0"/>
                <a:cs typeface="Arial" charset="0"/>
              </a:rPr>
              <a:t>/</a:t>
            </a:r>
            <a:r>
              <a:rPr lang="en-US" altLang="ru-RU" sz="900" b="0" dirty="0" err="1">
                <a:latin typeface="Arial" charset="0"/>
                <a:cs typeface="Arial" charset="0"/>
              </a:rPr>
              <a:t>Press_release</a:t>
            </a:r>
            <a:r>
              <a:rPr lang="en-US" altLang="ru-RU" sz="900" b="0" dirty="0">
                <a:latin typeface="Arial" charset="0"/>
                <a:cs typeface="Arial" charset="0"/>
              </a:rPr>
              <a:t>/2014/03/WC500162558.pdf.</a:t>
            </a:r>
            <a:r>
              <a:rPr lang="ru-RU" altLang="ru-RU" sz="900" b="0" dirty="0">
                <a:latin typeface="Arial" charset="0"/>
                <a:cs typeface="Arial" charset="0"/>
              </a:rPr>
              <a:t> Дата входа </a:t>
            </a:r>
            <a:r>
              <a:rPr lang="ru-RU" altLang="ru-RU" sz="900" b="0" dirty="0" smtClean="0">
                <a:latin typeface="Arial" charset="0"/>
                <a:cs typeface="Arial" charset="0"/>
              </a:rPr>
              <a:t>21.03.2017</a:t>
            </a:r>
            <a:endParaRPr lang="ru-RU" altLang="ru-RU" sz="900" b="0" dirty="0">
              <a:latin typeface="Arial" charset="0"/>
              <a:cs typeface="Arial" charset="0"/>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64" t="17912" r="1962"/>
          <a:stretch/>
        </p:blipFill>
        <p:spPr bwMode="auto">
          <a:xfrm>
            <a:off x="179512" y="1124743"/>
            <a:ext cx="8784976" cy="5154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6999904" y="6459993"/>
            <a:ext cx="2133600" cy="365125"/>
          </a:xfrm>
        </p:spPr>
        <p:txBody>
          <a:bodyPr/>
          <a:lstStyle/>
          <a:p>
            <a:fld id="{6243312A-F2D1-4A6C-922F-33B7D1873247}" type="slidenum">
              <a:rPr lang="ru-RU" smtClean="0"/>
              <a:pPr/>
              <a:t>25</a:t>
            </a:fld>
            <a:endParaRPr lang="ru-RU"/>
          </a:p>
        </p:txBody>
      </p:sp>
      <p:sp>
        <p:nvSpPr>
          <p:cNvPr id="8" name="Прямоугольник 7"/>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145362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0" y="6499758"/>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buFont typeface="Arial" charset="0"/>
              <a:defRPr sz="1600" b="1">
                <a:solidFill>
                  <a:schemeClr val="tx1"/>
                </a:solidFill>
                <a:latin typeface="Franklin Gothic Book" pitchFamily="34" charset="0"/>
              </a:defRPr>
            </a:lvl1pPr>
            <a:lvl2pPr marL="742950" indent="-285750" eaLnBrk="0" hangingPunct="0">
              <a:spcBef>
                <a:spcPts val="300"/>
              </a:spcBef>
              <a:buClr>
                <a:schemeClr val="accent2"/>
              </a:buClr>
              <a:buFont typeface="Wingdings" pitchFamily="2" charset="2"/>
              <a:buChar char="§"/>
              <a:defRPr sz="1600">
                <a:solidFill>
                  <a:schemeClr val="tx1"/>
                </a:solidFill>
                <a:latin typeface="Franklin Gothic Book" pitchFamily="34" charset="0"/>
              </a:defRPr>
            </a:lvl2pPr>
            <a:lvl3pPr marL="11430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3pPr>
            <a:lvl4pPr marL="16002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4pPr>
            <a:lvl5pPr marL="20574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9pPr>
          </a:lstStyle>
          <a:p>
            <a:pPr algn="l" eaLnBrk="1" hangingPunct="1">
              <a:spcBef>
                <a:spcPct val="0"/>
              </a:spcBef>
              <a:buFontTx/>
              <a:buNone/>
            </a:pPr>
            <a:r>
              <a:rPr lang="en-US" altLang="ru-RU" sz="900" b="0" dirty="0">
                <a:latin typeface="Arial" panose="020B0604020202020204" pitchFamily="34" charset="0"/>
                <a:cs typeface="Arial" panose="020B0604020202020204" pitchFamily="34" charset="0"/>
              </a:rPr>
              <a:t>Charlotte van </a:t>
            </a:r>
            <a:r>
              <a:rPr lang="en-US" altLang="ru-RU" sz="900" b="0" dirty="0" err="1">
                <a:latin typeface="Arial" panose="020B0604020202020204" pitchFamily="34" charset="0"/>
                <a:cs typeface="Arial" panose="020B0604020202020204" pitchFamily="34" charset="0"/>
              </a:rPr>
              <a:t>Noord</a:t>
            </a:r>
            <a:r>
              <a:rPr lang="en-US" altLang="ru-RU" sz="900" b="0" dirty="0">
                <a:latin typeface="Arial" panose="020B0604020202020204" pitchFamily="34" charset="0"/>
                <a:cs typeface="Arial" panose="020B0604020202020204" pitchFamily="34" charset="0"/>
              </a:rPr>
              <a:t> C, </a:t>
            </a:r>
            <a:r>
              <a:rPr lang="en-US" altLang="ru-RU" sz="900" b="0" dirty="0" err="1">
                <a:latin typeface="Arial" panose="020B0604020202020204" pitchFamily="34" charset="0"/>
                <a:cs typeface="Arial" panose="020B0604020202020204" pitchFamily="34" charset="0"/>
              </a:rPr>
              <a:t>Dieleman</a:t>
            </a:r>
            <a:r>
              <a:rPr lang="en-US" altLang="ru-RU" sz="900" b="0" dirty="0">
                <a:latin typeface="Arial" panose="020B0604020202020204" pitchFamily="34" charset="0"/>
                <a:cs typeface="Arial" panose="020B0604020202020204" pitchFamily="34" charset="0"/>
              </a:rPr>
              <a:t> JP, van </a:t>
            </a:r>
            <a:r>
              <a:rPr lang="en-US" altLang="ru-RU" sz="900" b="0" dirty="0" err="1">
                <a:latin typeface="Arial" panose="020B0604020202020204" pitchFamily="34" charset="0"/>
                <a:cs typeface="Arial" panose="020B0604020202020204" pitchFamily="34" charset="0"/>
              </a:rPr>
              <a:t>Herpen</a:t>
            </a:r>
            <a:r>
              <a:rPr lang="en-US" altLang="ru-RU" sz="900" b="0" dirty="0">
                <a:latin typeface="Arial" panose="020B0604020202020204" pitchFamily="34" charset="0"/>
                <a:cs typeface="Arial" panose="020B0604020202020204" pitchFamily="34" charset="0"/>
              </a:rPr>
              <a:t> G, </a:t>
            </a:r>
            <a:r>
              <a:rPr lang="en-US" altLang="ru-RU" sz="900" b="0" dirty="0" err="1">
                <a:latin typeface="Arial" panose="020B0604020202020204" pitchFamily="34" charset="0"/>
                <a:cs typeface="Arial" panose="020B0604020202020204" pitchFamily="34" charset="0"/>
              </a:rPr>
              <a:t>Verhamme</a:t>
            </a:r>
            <a:r>
              <a:rPr lang="en-US" altLang="ru-RU" sz="900" b="0" dirty="0">
                <a:latin typeface="Arial" panose="020B0604020202020204" pitchFamily="34" charset="0"/>
                <a:cs typeface="Arial" panose="020B0604020202020204" pitchFamily="34" charset="0"/>
              </a:rPr>
              <a:t> K, </a:t>
            </a:r>
            <a:r>
              <a:rPr lang="en-US" altLang="ru-RU" sz="900" b="0" dirty="0" err="1">
                <a:latin typeface="Arial" panose="020B0604020202020204" pitchFamily="34" charset="0"/>
                <a:cs typeface="Arial" panose="020B0604020202020204" pitchFamily="34" charset="0"/>
              </a:rPr>
              <a:t>Sturkenboom</a:t>
            </a:r>
            <a:r>
              <a:rPr lang="en-US" altLang="ru-RU" sz="900" b="0" dirty="0">
                <a:latin typeface="Arial" panose="020B0604020202020204" pitchFamily="34" charset="0"/>
                <a:cs typeface="Arial" panose="020B0604020202020204" pitchFamily="34" charset="0"/>
              </a:rPr>
              <a:t> MC. Domperidone and ventricular arrhythmia or sudden cardiac death: a population-based case-control study in the Netherlands. Drug </a:t>
            </a:r>
            <a:r>
              <a:rPr lang="en-US" altLang="ru-RU" sz="900" b="0" dirty="0" err="1">
                <a:latin typeface="Arial" panose="020B0604020202020204" pitchFamily="34" charset="0"/>
                <a:cs typeface="Arial" panose="020B0604020202020204" pitchFamily="34" charset="0"/>
              </a:rPr>
              <a:t>Saf</a:t>
            </a:r>
            <a:r>
              <a:rPr lang="en-US" altLang="ru-RU" sz="900" b="0" dirty="0">
                <a:latin typeface="Arial" panose="020B0604020202020204" pitchFamily="34" charset="0"/>
                <a:cs typeface="Arial" panose="020B0604020202020204" pitchFamily="34" charset="0"/>
              </a:rPr>
              <a:t>. 2010 Nov 1;33(11):1003-14</a:t>
            </a:r>
          </a:p>
        </p:txBody>
      </p:sp>
      <p:sp>
        <p:nvSpPr>
          <p:cNvPr id="5" name="TextBox 4"/>
          <p:cNvSpPr txBox="1"/>
          <p:nvPr/>
        </p:nvSpPr>
        <p:spPr>
          <a:xfrm>
            <a:off x="6761" y="404664"/>
            <a:ext cx="9108504" cy="613650"/>
          </a:xfrm>
          <a:prstGeom prst="rect">
            <a:avLst/>
          </a:prstGeom>
        </p:spPr>
        <p:txBody>
          <a:bodyPr vert="horz" lIns="0" tIns="0" rIns="91440" bIns="45720" rtlCol="0" anchor="ctr">
            <a:noAutofit/>
          </a:bodyPr>
          <a:lstStyle>
            <a:defPPr>
              <a:defRPr lang="ru-RU"/>
            </a:defPPr>
            <a:lvl1pPr algn="ctr">
              <a:spcBef>
                <a:spcPct val="0"/>
              </a:spcBef>
              <a:buNone/>
              <a:defRPr sz="3200" b="1">
                <a:solidFill>
                  <a:srgbClr val="00B050"/>
                </a:solidFill>
                <a:effectLst>
                  <a:outerShdw blurRad="38100" dist="38100" dir="2700000" algn="tl">
                    <a:srgbClr val="000000">
                      <a:alpha val="43137"/>
                    </a:srgbClr>
                  </a:outerShdw>
                </a:effectLst>
                <a:ea typeface="+mj-ea"/>
                <a:cs typeface="+mj-cs"/>
              </a:defRPr>
            </a:lvl1pPr>
          </a:lstStyle>
          <a:p>
            <a:r>
              <a:rPr lang="ru-RU" dirty="0"/>
              <a:t>Популяционное исследование влияние домперидона на возникновение желудочковой аритмии и внезапную коронарную смерть</a:t>
            </a:r>
          </a:p>
        </p:txBody>
      </p:sp>
      <p:sp>
        <p:nvSpPr>
          <p:cNvPr id="6" name="Content Placeholder 4"/>
          <p:cNvSpPr txBox="1">
            <a:spLocks/>
          </p:cNvSpPr>
          <p:nvPr/>
        </p:nvSpPr>
        <p:spPr bwMode="auto">
          <a:xfrm>
            <a:off x="1187624" y="1691478"/>
            <a:ext cx="6985471"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eaLnBrk="0" hangingPunct="0">
              <a:spcBef>
                <a:spcPts val="800"/>
              </a:spcBef>
              <a:buFont typeface="Arial" charset="0"/>
              <a:defRPr sz="1600" b="1">
                <a:solidFill>
                  <a:schemeClr val="tx1"/>
                </a:solidFill>
                <a:latin typeface="Franklin Gothic Book" pitchFamily="34" charset="0"/>
              </a:defRPr>
            </a:lvl1pPr>
            <a:lvl2pPr marL="742950" indent="-285750" defTabSz="4572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2pPr>
            <a:lvl3pPr marL="1143000" indent="-228600" defTabSz="4572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3pPr>
            <a:lvl4pPr marL="1600200" indent="-228600" defTabSz="4572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4pPr>
            <a:lvl5pPr marL="2057400" indent="-228600" defTabSz="4572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5pPr>
            <a:lvl6pPr marL="2514600" indent="-228600" defTabSz="4572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6pPr>
            <a:lvl7pPr marL="2971800" indent="-228600" defTabSz="4572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7pPr>
            <a:lvl8pPr marL="3429000" indent="-228600" defTabSz="4572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8pPr>
            <a:lvl9pPr marL="3886200" indent="-228600" defTabSz="4572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9pPr>
          </a:lstStyle>
          <a:p>
            <a:pPr algn="l" eaLnBrk="1" hangingPunct="1">
              <a:spcBef>
                <a:spcPct val="20000"/>
              </a:spcBef>
              <a:spcAft>
                <a:spcPts val="600"/>
              </a:spcAft>
              <a:buClr>
                <a:srgbClr val="777777"/>
              </a:buClr>
              <a:buFont typeface="Wingdings" pitchFamily="2" charset="2"/>
              <a:buChar char="Ø"/>
            </a:pPr>
            <a:r>
              <a:rPr lang="ru-RU" altLang="ru-RU" sz="2000" b="0" dirty="0">
                <a:solidFill>
                  <a:srgbClr val="000000"/>
                </a:solidFill>
                <a:latin typeface="+mn-lt"/>
              </a:rPr>
              <a:t>Популяционное исследование (случай-контроль): Нидерланды, </a:t>
            </a:r>
            <a:r>
              <a:rPr lang="ru-RU" altLang="ru-RU" sz="2000" dirty="0">
                <a:solidFill>
                  <a:srgbClr val="FF0000"/>
                </a:solidFill>
                <a:latin typeface="+mn-lt"/>
              </a:rPr>
              <a:t>1996-2007</a:t>
            </a:r>
            <a:r>
              <a:rPr lang="ru-RU" altLang="ru-RU" sz="2000" b="0" dirty="0">
                <a:solidFill>
                  <a:srgbClr val="000000"/>
                </a:solidFill>
                <a:latin typeface="+mn-lt"/>
              </a:rPr>
              <a:t> </a:t>
            </a:r>
            <a:r>
              <a:rPr lang="ru-RU" altLang="ru-RU" sz="2000" b="0" dirty="0" smtClean="0">
                <a:solidFill>
                  <a:srgbClr val="000000"/>
                </a:solidFill>
                <a:latin typeface="+mn-lt"/>
              </a:rPr>
              <a:t>г</a:t>
            </a:r>
            <a:r>
              <a:rPr lang="en-US" altLang="ru-RU" sz="2000" b="0" dirty="0" smtClean="0">
                <a:solidFill>
                  <a:srgbClr val="000000"/>
                </a:solidFill>
                <a:latin typeface="+mn-lt"/>
              </a:rPr>
              <a:t>.</a:t>
            </a:r>
            <a:r>
              <a:rPr lang="ru-RU" altLang="ru-RU" sz="2000" b="0" dirty="0" smtClean="0">
                <a:solidFill>
                  <a:srgbClr val="000000"/>
                </a:solidFill>
                <a:latin typeface="+mn-lt"/>
              </a:rPr>
              <a:t>г</a:t>
            </a:r>
            <a:r>
              <a:rPr lang="en-US" altLang="ru-RU" sz="2000" b="0" dirty="0">
                <a:solidFill>
                  <a:srgbClr val="000000"/>
                </a:solidFill>
                <a:latin typeface="+mn-lt"/>
              </a:rPr>
              <a:t>.</a:t>
            </a:r>
            <a:endParaRPr lang="ru-RU" altLang="ru-RU" sz="2000" b="0" dirty="0">
              <a:solidFill>
                <a:srgbClr val="000000"/>
              </a:solidFill>
              <a:latin typeface="+mn-lt"/>
            </a:endParaRPr>
          </a:p>
          <a:p>
            <a:pPr algn="l" eaLnBrk="1" hangingPunct="1">
              <a:spcBef>
                <a:spcPct val="20000"/>
              </a:spcBef>
              <a:spcAft>
                <a:spcPts val="600"/>
              </a:spcAft>
              <a:buClr>
                <a:srgbClr val="777777"/>
              </a:buClr>
              <a:buFont typeface="Wingdings" pitchFamily="2" charset="2"/>
              <a:buChar char="Ø"/>
            </a:pPr>
            <a:r>
              <a:rPr lang="ru-RU" altLang="ru-RU" sz="2000" b="0" dirty="0">
                <a:solidFill>
                  <a:srgbClr val="000000"/>
                </a:solidFill>
                <a:latin typeface="+mn-lt"/>
              </a:rPr>
              <a:t>1366 случаев желудочковой аритмии </a:t>
            </a:r>
            <a:r>
              <a:rPr lang="en-US" altLang="ru-RU" sz="2000" b="0" dirty="0">
                <a:solidFill>
                  <a:srgbClr val="000000"/>
                </a:solidFill>
                <a:latin typeface="+mn-lt"/>
              </a:rPr>
              <a:t>vs </a:t>
            </a:r>
            <a:r>
              <a:rPr lang="ru-RU" altLang="ru-RU" sz="2000" b="0" dirty="0">
                <a:solidFill>
                  <a:srgbClr val="000000"/>
                </a:solidFill>
                <a:latin typeface="+mn-lt"/>
              </a:rPr>
              <a:t>14114 контрольных пациентов</a:t>
            </a:r>
          </a:p>
          <a:p>
            <a:pPr algn="l" eaLnBrk="1" hangingPunct="1">
              <a:spcBef>
                <a:spcPct val="20000"/>
              </a:spcBef>
              <a:spcAft>
                <a:spcPts val="600"/>
              </a:spcAft>
              <a:buClr>
                <a:srgbClr val="777777"/>
              </a:buClr>
              <a:buFont typeface="Wingdings" pitchFamily="2" charset="2"/>
              <a:buChar char="Ø"/>
            </a:pPr>
            <a:r>
              <a:rPr lang="ru-RU" altLang="ru-RU" sz="2000" dirty="0">
                <a:solidFill>
                  <a:srgbClr val="000000"/>
                </a:solidFill>
                <a:latin typeface="+mn-lt"/>
              </a:rPr>
              <a:t>Текущее использование домперидона  (дозы </a:t>
            </a:r>
            <a:r>
              <a:rPr lang="ru-RU" altLang="ru-RU" sz="2000" dirty="0" smtClean="0">
                <a:solidFill>
                  <a:srgbClr val="000000"/>
                </a:solidFill>
                <a:latin typeface="+mn-lt"/>
              </a:rPr>
              <a:t>30 </a:t>
            </a:r>
            <a:r>
              <a:rPr lang="ru-RU" altLang="ru-RU" sz="2000" dirty="0">
                <a:solidFill>
                  <a:srgbClr val="000000"/>
                </a:solidFill>
                <a:latin typeface="+mn-lt"/>
              </a:rPr>
              <a:t>мг)– повышает риск желудочковой аритмии в 4.17 раза</a:t>
            </a:r>
          </a:p>
          <a:p>
            <a:pPr algn="l" eaLnBrk="1" hangingPunct="1">
              <a:spcBef>
                <a:spcPct val="20000"/>
              </a:spcBef>
              <a:spcAft>
                <a:spcPts val="600"/>
              </a:spcAft>
              <a:buClr>
                <a:srgbClr val="777777"/>
              </a:buClr>
              <a:buFont typeface="Wingdings" pitchFamily="2" charset="2"/>
              <a:buChar char="Ø"/>
            </a:pPr>
            <a:r>
              <a:rPr lang="ru-RU" altLang="ru-RU" sz="2000" dirty="0">
                <a:solidFill>
                  <a:srgbClr val="000000"/>
                </a:solidFill>
                <a:latin typeface="+mn-lt"/>
              </a:rPr>
              <a:t>Дозы более 30 мг повышают риск аритмии </a:t>
            </a:r>
            <a:r>
              <a:rPr lang="ru-RU" altLang="ru-RU" sz="2000" b="0" dirty="0">
                <a:solidFill>
                  <a:srgbClr val="000000"/>
                </a:solidFill>
                <a:latin typeface="+mn-lt"/>
              </a:rPr>
              <a:t>в </a:t>
            </a:r>
            <a:r>
              <a:rPr lang="ru-RU" altLang="ru-RU" sz="2000" dirty="0">
                <a:solidFill>
                  <a:srgbClr val="000000"/>
                </a:solidFill>
                <a:latin typeface="+mn-lt"/>
              </a:rPr>
              <a:t>11.4 </a:t>
            </a:r>
            <a:r>
              <a:rPr lang="ru-RU" altLang="ru-RU" sz="2000" dirty="0" smtClean="0">
                <a:solidFill>
                  <a:srgbClr val="000000"/>
                </a:solidFill>
                <a:latin typeface="+mn-lt"/>
              </a:rPr>
              <a:t>раза</a:t>
            </a:r>
            <a:endParaRPr lang="ru-RU" altLang="ru-RU" sz="2000" b="0" dirty="0">
              <a:solidFill>
                <a:srgbClr val="777777"/>
              </a:solidFill>
              <a:latin typeface="+mn-lt"/>
            </a:endParaRPr>
          </a:p>
        </p:txBody>
      </p:sp>
      <p:sp>
        <p:nvSpPr>
          <p:cNvPr id="2" name="Номер слайда 1"/>
          <p:cNvSpPr>
            <a:spLocks noGrp="1"/>
          </p:cNvSpPr>
          <p:nvPr>
            <p:ph type="sldNum" sz="quarter" idx="12"/>
          </p:nvPr>
        </p:nvSpPr>
        <p:spPr>
          <a:xfrm>
            <a:off x="7031533" y="6485224"/>
            <a:ext cx="2133600" cy="365125"/>
          </a:xfrm>
        </p:spPr>
        <p:txBody>
          <a:bodyPr/>
          <a:lstStyle/>
          <a:p>
            <a:fld id="{6243312A-F2D1-4A6C-922F-33B7D1873247}" type="slidenum">
              <a:rPr lang="ru-RU" smtClean="0"/>
              <a:pPr/>
              <a:t>26</a:t>
            </a:fld>
            <a:endParaRPr lang="ru-RU" dirty="0"/>
          </a:p>
        </p:txBody>
      </p:sp>
      <p:sp>
        <p:nvSpPr>
          <p:cNvPr id="7" name="Прямоугольник 6"/>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596626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5570" y="476672"/>
            <a:ext cx="8424936" cy="5914050"/>
            <a:chOff x="471914" y="116631"/>
            <a:chExt cx="8424936" cy="5914050"/>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16631"/>
              <a:ext cx="7565210" cy="108012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14" y="1268760"/>
              <a:ext cx="8424936" cy="476192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Rectangle 9"/>
          <p:cNvSpPr/>
          <p:nvPr/>
        </p:nvSpPr>
        <p:spPr>
          <a:xfrm>
            <a:off x="-10003" y="6440339"/>
            <a:ext cx="8860891" cy="369332"/>
          </a:xfrm>
          <a:prstGeom prst="rect">
            <a:avLst/>
          </a:prstGeom>
        </p:spPr>
        <p:txBody>
          <a:bodyPr wrap="square">
            <a:spAutoFit/>
          </a:bodyPr>
          <a:lstStyle/>
          <a:p>
            <a:pPr algn="just"/>
            <a:r>
              <a:rPr lang="ru-RU" sz="900" dirty="0" smtClean="0">
                <a:latin typeface="Arial" panose="020B0604020202020204" pitchFamily="34" charset="0"/>
                <a:cs typeface="Arial" panose="020B0604020202020204" pitchFamily="34" charset="0"/>
              </a:rPr>
              <a:t>1. </a:t>
            </a:r>
            <a:r>
              <a:rPr lang="de-DE" sz="900" dirty="0" smtClean="0">
                <a:latin typeface="Arial" panose="020B0604020202020204" pitchFamily="34" charset="0"/>
                <a:cs typeface="Arial" panose="020B0604020202020204" pitchFamily="34" charset="0"/>
              </a:rPr>
              <a:t>Leelakanok </a:t>
            </a:r>
            <a:r>
              <a:rPr lang="de-DE" sz="900" dirty="0">
                <a:latin typeface="Arial" panose="020B0604020202020204" pitchFamily="34" charset="0"/>
                <a:cs typeface="Arial" panose="020B0604020202020204" pitchFamily="34" charset="0"/>
              </a:rPr>
              <a:t>N, Holcombe A, Schweizer ML.</a:t>
            </a:r>
            <a:r>
              <a:rPr lang="ru-RU"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Domperidone</a:t>
            </a:r>
            <a:r>
              <a:rPr lang="en-US" sz="900" dirty="0">
                <a:latin typeface="Arial" panose="020B0604020202020204" pitchFamily="34" charset="0"/>
                <a:cs typeface="Arial" panose="020B0604020202020204" pitchFamily="34" charset="0"/>
              </a:rPr>
              <a:t> and Risk of Ventricular Arrhythmia and Cardiac Death: A Systematic Review and Meta-analysis.</a:t>
            </a:r>
            <a:r>
              <a:rPr lang="de-DE" sz="900" dirty="0">
                <a:latin typeface="Arial" panose="020B0604020202020204" pitchFamily="34" charset="0"/>
                <a:cs typeface="Arial" panose="020B0604020202020204" pitchFamily="34" charset="0"/>
              </a:rPr>
              <a:t> Clin Drug</a:t>
            </a:r>
            <a:r>
              <a:rPr lang="ru-RU" sz="900" dirty="0">
                <a:latin typeface="Arial" panose="020B0604020202020204" pitchFamily="34" charset="0"/>
                <a:cs typeface="Arial" panose="020B0604020202020204" pitchFamily="34" charset="0"/>
              </a:rPr>
              <a:t> </a:t>
            </a:r>
            <a:r>
              <a:rPr lang="de-DE" sz="900" dirty="0">
                <a:latin typeface="Arial" panose="020B0604020202020204" pitchFamily="34" charset="0"/>
                <a:cs typeface="Arial" panose="020B0604020202020204" pitchFamily="34" charset="0"/>
              </a:rPr>
              <a:t>Investig 2016 Feb;36(2):97-107</a:t>
            </a:r>
            <a:endParaRPr lang="ru-RU" sz="900" dirty="0">
              <a:latin typeface="Arial" panose="020B0604020202020204" pitchFamily="34" charset="0"/>
              <a:cs typeface="Arial" panose="020B0604020202020204" pitchFamily="34" charset="0"/>
            </a:endParaRPr>
          </a:p>
        </p:txBody>
      </p:sp>
      <p:sp>
        <p:nvSpPr>
          <p:cNvPr id="11" name="TextBox 10"/>
          <p:cNvSpPr txBox="1"/>
          <p:nvPr/>
        </p:nvSpPr>
        <p:spPr>
          <a:xfrm>
            <a:off x="73711" y="260648"/>
            <a:ext cx="9036496" cy="1296145"/>
          </a:xfrm>
          <a:prstGeom prst="rect">
            <a:avLst/>
          </a:prstGeom>
          <a:solidFill>
            <a:schemeClr val="bg1"/>
          </a:solidFill>
          <a:ln>
            <a:noFill/>
          </a:ln>
        </p:spPr>
        <p:txBody>
          <a:bodyPr vert="horz" lIns="0" tIns="0" rIns="91440" bIns="45720" rtlCol="0" anchor="ctr">
            <a:noAutofit/>
          </a:bodyPr>
          <a:lstStyle>
            <a:defPPr>
              <a:defRPr lang="ru-RU"/>
            </a:defPPr>
            <a:lvl1pPr algn="ctr">
              <a:spcBef>
                <a:spcPct val="0"/>
              </a:spcBef>
              <a:buNone/>
              <a:defRPr sz="3200" b="1">
                <a:solidFill>
                  <a:srgbClr val="00B050"/>
                </a:solidFill>
                <a:effectLst>
                  <a:outerShdw blurRad="38100" dist="38100" dir="2700000" algn="tl">
                    <a:srgbClr val="000000">
                      <a:alpha val="43137"/>
                    </a:srgbClr>
                  </a:outerShdw>
                </a:effectLst>
                <a:ea typeface="+mj-ea"/>
                <a:cs typeface="+mj-cs"/>
              </a:defRPr>
            </a:lvl1pPr>
          </a:lstStyle>
          <a:p>
            <a:r>
              <a:rPr lang="ru-RU" sz="2400" dirty="0" smtClean="0"/>
              <a:t>Систематический обзор и мета-анализ</a:t>
            </a:r>
            <a:r>
              <a:rPr lang="ru-RU" sz="2400" baseline="30000" dirty="0" smtClean="0"/>
              <a:t>1 </a:t>
            </a:r>
            <a:r>
              <a:rPr lang="ru-RU" sz="2400" dirty="0" smtClean="0"/>
              <a:t>2016 года свидетельствует, что текущее использование домперидона увеличивает риск сердечных аритмий и внезапной сердечной смерти на 70%</a:t>
            </a:r>
          </a:p>
          <a:p>
            <a:endParaRPr lang="ru-RU" sz="2400" dirty="0"/>
          </a:p>
        </p:txBody>
      </p:sp>
      <p:sp>
        <p:nvSpPr>
          <p:cNvPr id="3" name="Номер слайда 2"/>
          <p:cNvSpPr>
            <a:spLocks noGrp="1"/>
          </p:cNvSpPr>
          <p:nvPr>
            <p:ph type="sldNum" sz="quarter" idx="12"/>
          </p:nvPr>
        </p:nvSpPr>
        <p:spPr>
          <a:xfrm>
            <a:off x="7002689" y="6492875"/>
            <a:ext cx="2133600" cy="365125"/>
          </a:xfrm>
        </p:spPr>
        <p:txBody>
          <a:bodyPr/>
          <a:lstStyle/>
          <a:p>
            <a:fld id="{6243312A-F2D1-4A6C-922F-33B7D1873247}" type="slidenum">
              <a:rPr lang="ru-RU" smtClean="0"/>
              <a:pPr/>
              <a:t>27</a:t>
            </a:fld>
            <a:endParaRPr lang="ru-RU" dirty="0"/>
          </a:p>
        </p:txBody>
      </p:sp>
      <p:sp>
        <p:nvSpPr>
          <p:cNvPr id="8" name="Прямоугольник 7"/>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38028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025" y="980728"/>
            <a:ext cx="8424937"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0" y="5796171"/>
            <a:ext cx="9126989" cy="1061829"/>
          </a:xfrm>
          <a:prstGeom prst="rect">
            <a:avLst/>
          </a:prstGeom>
          <a:noFill/>
        </p:spPr>
        <p:txBody>
          <a:bodyPr wrap="square">
            <a:spAutoFit/>
          </a:bodyPr>
          <a:lstStyle/>
          <a:p>
            <a:r>
              <a:rPr lang="ru-RU" sz="700" dirty="0" smtClean="0">
                <a:latin typeface="Arial" panose="020B0604020202020204" pitchFamily="34" charset="0"/>
                <a:cs typeface="Arial" panose="020B0604020202020204" pitchFamily="34" charset="0"/>
              </a:rPr>
              <a:t>1.</a:t>
            </a:r>
            <a:r>
              <a:rPr lang="de-DE" sz="700" dirty="0">
                <a:latin typeface="Arial" panose="020B0604020202020204" pitchFamily="34" charset="0"/>
                <a:cs typeface="Arial" panose="020B0604020202020204" pitchFamily="34" charset="0"/>
              </a:rPr>
              <a:t> Leelakanok N, Holcombe A, Schweizer ML.</a:t>
            </a:r>
            <a:r>
              <a:rPr lang="ru-RU"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Domperidone</a:t>
            </a:r>
            <a:r>
              <a:rPr lang="en-US" sz="700" dirty="0">
                <a:latin typeface="Arial" panose="020B0604020202020204" pitchFamily="34" charset="0"/>
                <a:cs typeface="Arial" panose="020B0604020202020204" pitchFamily="34" charset="0"/>
              </a:rPr>
              <a:t> and Risk of Ventricular Arrhythmia and Cardiac Death: A Systematic Review and Meta-analysis.</a:t>
            </a:r>
            <a:r>
              <a:rPr lang="de-DE" sz="700" dirty="0">
                <a:latin typeface="Arial" panose="020B0604020202020204" pitchFamily="34" charset="0"/>
                <a:cs typeface="Arial" panose="020B0604020202020204" pitchFamily="34" charset="0"/>
              </a:rPr>
              <a:t> Clin Drug</a:t>
            </a:r>
            <a:r>
              <a:rPr lang="ru-RU" sz="700" dirty="0">
                <a:latin typeface="Arial" panose="020B0604020202020204" pitchFamily="34" charset="0"/>
                <a:cs typeface="Arial" panose="020B0604020202020204" pitchFamily="34" charset="0"/>
              </a:rPr>
              <a:t> </a:t>
            </a:r>
            <a:r>
              <a:rPr lang="de-DE" sz="700" dirty="0">
                <a:latin typeface="Arial" panose="020B0604020202020204" pitchFamily="34" charset="0"/>
                <a:cs typeface="Arial" panose="020B0604020202020204" pitchFamily="34" charset="0"/>
              </a:rPr>
              <a:t>Investig 2016 Feb;36(2):</a:t>
            </a:r>
            <a:r>
              <a:rPr lang="de-DE" sz="700" dirty="0" smtClean="0">
                <a:latin typeface="Arial" panose="020B0604020202020204" pitchFamily="34" charset="0"/>
                <a:cs typeface="Arial" panose="020B0604020202020204" pitchFamily="34" charset="0"/>
              </a:rPr>
              <a:t>97-107</a:t>
            </a:r>
            <a:endParaRPr lang="ru-RU" sz="700" dirty="0" smtClean="0">
              <a:latin typeface="Arial" panose="020B0604020202020204" pitchFamily="34" charset="0"/>
              <a:cs typeface="Arial" panose="020B0604020202020204" pitchFamily="34" charset="0"/>
            </a:endParaRPr>
          </a:p>
          <a:p>
            <a:r>
              <a:rPr lang="ru-RU" sz="700" dirty="0">
                <a:latin typeface="Arial" panose="020B0604020202020204" pitchFamily="34" charset="0"/>
                <a:cs typeface="Arial" panose="020B0604020202020204" pitchFamily="34" charset="0"/>
              </a:rPr>
              <a:t>2</a:t>
            </a:r>
            <a:r>
              <a:rPr lang="en-US" sz="700" dirty="0" smtClean="0">
                <a:latin typeface="Arial" panose="020B0604020202020204" pitchFamily="34" charset="0"/>
                <a:cs typeface="Arial" panose="020B0604020202020204" pitchFamily="34" charset="0"/>
              </a:rPr>
              <a:t>.Arana </a:t>
            </a:r>
            <a:r>
              <a:rPr lang="ru-RU" sz="700" dirty="0" smtClean="0">
                <a:latin typeface="Arial" panose="020B0604020202020204" pitchFamily="34" charset="0"/>
                <a:cs typeface="Arial" panose="020B0604020202020204" pitchFamily="34" charset="0"/>
              </a:rPr>
              <a:t> </a:t>
            </a:r>
            <a:r>
              <a:rPr lang="en-US" sz="700" dirty="0">
                <a:latin typeface="Arial" panose="020B0604020202020204" pitchFamily="34" charset="0"/>
                <a:cs typeface="Arial" panose="020B0604020202020204" pitchFamily="34" charset="0"/>
              </a:rPr>
              <a:t>A, Johannes CB, </a:t>
            </a:r>
            <a:r>
              <a:rPr lang="en-US" sz="700" dirty="0" err="1">
                <a:latin typeface="Arial" panose="020B0604020202020204" pitchFamily="34" charset="0"/>
                <a:cs typeface="Arial" panose="020B0604020202020204" pitchFamily="34" charset="0"/>
              </a:rPr>
              <a:t>McQuay</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Lj</a:t>
            </a:r>
            <a:r>
              <a:rPr lang="en-US" sz="700" dirty="0">
                <a:latin typeface="Arial" panose="020B0604020202020204" pitchFamily="34" charset="0"/>
                <a:cs typeface="Arial" panose="020B0604020202020204" pitchFamily="34" charset="0"/>
              </a:rPr>
              <a:t> et al. Risk of out-of-hospital sudden cardiac death in users of </a:t>
            </a:r>
            <a:r>
              <a:rPr lang="en-US" sz="700" dirty="0" err="1">
                <a:latin typeface="Arial" panose="020B0604020202020204" pitchFamily="34" charset="0"/>
                <a:cs typeface="Arial" panose="020B0604020202020204" pitchFamily="34" charset="0"/>
              </a:rPr>
              <a:t>domperidone</a:t>
            </a:r>
            <a:r>
              <a:rPr lang="en-US" sz="700" dirty="0">
                <a:latin typeface="Arial" panose="020B0604020202020204" pitchFamily="34" charset="0"/>
                <a:cs typeface="Arial" panose="020B0604020202020204" pitchFamily="34" charset="0"/>
              </a:rPr>
              <a:t>, proton pump inhibitors, or metoclopramide: a population-based nested case-control study. Drug Saf.2015;38(12):1187–99.</a:t>
            </a:r>
          </a:p>
          <a:p>
            <a:r>
              <a:rPr lang="ru-RU" sz="700" dirty="0">
                <a:latin typeface="Arial" panose="020B0604020202020204" pitchFamily="34" charset="0"/>
                <a:cs typeface="Arial" panose="020B0604020202020204" pitchFamily="34" charset="0"/>
              </a:rPr>
              <a:t>3</a:t>
            </a:r>
            <a:r>
              <a:rPr lang="en-US" sz="700" dirty="0" smtClean="0">
                <a:latin typeface="Arial" panose="020B0604020202020204" pitchFamily="34" charset="0"/>
                <a:cs typeface="Arial" panose="020B0604020202020204" pitchFamily="34" charset="0"/>
              </a:rPr>
              <a:t>. </a:t>
            </a:r>
            <a:r>
              <a:rPr lang="en-US" sz="700" dirty="0">
                <a:latin typeface="Arial" panose="020B0604020202020204" pitchFamily="34" charset="0"/>
                <a:cs typeface="Arial" panose="020B0604020202020204" pitchFamily="34" charset="0"/>
              </a:rPr>
              <a:t>De Bruin ML, </a:t>
            </a:r>
            <a:r>
              <a:rPr lang="en-US" sz="700" dirty="0" err="1">
                <a:latin typeface="Arial" panose="020B0604020202020204" pitchFamily="34" charset="0"/>
                <a:cs typeface="Arial" panose="020B0604020202020204" pitchFamily="34" charset="0"/>
              </a:rPr>
              <a:t>Langendijk</a:t>
            </a:r>
            <a:r>
              <a:rPr lang="en-US" sz="700" dirty="0">
                <a:latin typeface="Arial" panose="020B0604020202020204" pitchFamily="34" charset="0"/>
                <a:cs typeface="Arial" panose="020B0604020202020204" pitchFamily="34" charset="0"/>
              </a:rPr>
              <a:t> PN, et al. In-hospital cardiac arrest is associated with use of non-antiarrhythmic </a:t>
            </a:r>
            <a:r>
              <a:rPr lang="en-US" sz="700" dirty="0" err="1">
                <a:latin typeface="Arial" panose="020B0604020202020204" pitchFamily="34" charset="0"/>
                <a:cs typeface="Arial" panose="020B0604020202020204" pitchFamily="34" charset="0"/>
              </a:rPr>
              <a:t>QTc</a:t>
            </a:r>
            <a:r>
              <a:rPr lang="en-US" sz="700" dirty="0">
                <a:latin typeface="Arial" panose="020B0604020202020204" pitchFamily="34" charset="0"/>
                <a:cs typeface="Arial" panose="020B0604020202020204" pitchFamily="34" charset="0"/>
              </a:rPr>
              <a:t>-prolonging drugs. Br J </a:t>
            </a:r>
            <a:r>
              <a:rPr lang="en-US" sz="700" dirty="0" err="1">
                <a:latin typeface="Arial" panose="020B0604020202020204" pitchFamily="34" charset="0"/>
                <a:cs typeface="Arial" panose="020B0604020202020204" pitchFamily="34" charset="0"/>
              </a:rPr>
              <a:t>Clin</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Pharmacol</a:t>
            </a:r>
            <a:r>
              <a:rPr lang="en-US" sz="700" dirty="0">
                <a:latin typeface="Arial" panose="020B0604020202020204" pitchFamily="34" charset="0"/>
                <a:cs typeface="Arial" panose="020B0604020202020204" pitchFamily="34" charset="0"/>
              </a:rPr>
              <a:t>. 2006;63(2):216–23.</a:t>
            </a:r>
          </a:p>
          <a:p>
            <a:r>
              <a:rPr lang="ru-RU" sz="700" dirty="0">
                <a:latin typeface="Arial" panose="020B0604020202020204" pitchFamily="34" charset="0"/>
                <a:cs typeface="Arial" panose="020B0604020202020204" pitchFamily="34" charset="0"/>
              </a:rPr>
              <a:t>4</a:t>
            </a:r>
            <a:r>
              <a:rPr lang="en-US" sz="700" dirty="0" smtClean="0">
                <a:latin typeface="Arial" panose="020B0604020202020204" pitchFamily="34" charset="0"/>
                <a:cs typeface="Arial" panose="020B0604020202020204" pitchFamily="34" charset="0"/>
              </a:rPr>
              <a:t>. </a:t>
            </a:r>
            <a:r>
              <a:rPr lang="en-US" sz="700" dirty="0">
                <a:latin typeface="Arial" panose="020B0604020202020204" pitchFamily="34" charset="0"/>
                <a:cs typeface="Arial" panose="020B0604020202020204" pitchFamily="34" charset="0"/>
              </a:rPr>
              <a:t>Chen HL, Hsiao FY. </a:t>
            </a:r>
            <a:r>
              <a:rPr lang="en-US" sz="700" dirty="0" err="1">
                <a:latin typeface="Arial" panose="020B0604020202020204" pitchFamily="34" charset="0"/>
                <a:cs typeface="Arial" panose="020B0604020202020204" pitchFamily="34" charset="0"/>
              </a:rPr>
              <a:t>Domperidone</a:t>
            </a:r>
            <a:r>
              <a:rPr lang="en-US" sz="700" dirty="0">
                <a:latin typeface="Arial" panose="020B0604020202020204" pitchFamily="34" charset="0"/>
                <a:cs typeface="Arial" panose="020B0604020202020204" pitchFamily="34" charset="0"/>
              </a:rPr>
              <a:t>, cytochrome P450 3A4 </a:t>
            </a:r>
            <a:r>
              <a:rPr lang="en-US" sz="700" dirty="0" err="1">
                <a:latin typeface="Arial" panose="020B0604020202020204" pitchFamily="34" charset="0"/>
                <a:cs typeface="Arial" panose="020B0604020202020204" pitchFamily="34" charset="0"/>
              </a:rPr>
              <a:t>isoenzyme</a:t>
            </a:r>
            <a:r>
              <a:rPr lang="en-US" sz="700" dirty="0">
                <a:latin typeface="Arial" panose="020B0604020202020204" pitchFamily="34" charset="0"/>
                <a:cs typeface="Arial" panose="020B0604020202020204" pitchFamily="34" charset="0"/>
              </a:rPr>
              <a:t> inhibitors and ventricular arrhythmia: a nationwide case-crossover study. </a:t>
            </a:r>
            <a:r>
              <a:rPr lang="en-US" sz="700" dirty="0" err="1">
                <a:latin typeface="Arial" panose="020B0604020202020204" pitchFamily="34" charset="0"/>
                <a:cs typeface="Arial" panose="020B0604020202020204" pitchFamily="34" charset="0"/>
              </a:rPr>
              <a:t>Pharmacoepidemiol</a:t>
            </a:r>
            <a:r>
              <a:rPr lang="en-US" sz="700" dirty="0">
                <a:latin typeface="Arial" panose="020B0604020202020204" pitchFamily="34" charset="0"/>
                <a:cs typeface="Arial" panose="020B0604020202020204" pitchFamily="34" charset="0"/>
              </a:rPr>
              <a:t> Drug </a:t>
            </a:r>
            <a:r>
              <a:rPr lang="en-US" sz="700" dirty="0" err="1">
                <a:latin typeface="Arial" panose="020B0604020202020204" pitchFamily="34" charset="0"/>
                <a:cs typeface="Arial" panose="020B0604020202020204" pitchFamily="34" charset="0"/>
              </a:rPr>
              <a:t>Saf</a:t>
            </a:r>
            <a:r>
              <a:rPr lang="en-US" sz="700" dirty="0">
                <a:latin typeface="Arial" panose="020B0604020202020204" pitchFamily="34" charset="0"/>
                <a:cs typeface="Arial" panose="020B0604020202020204" pitchFamily="34" charset="0"/>
              </a:rPr>
              <a:t>. 2015;24(8):841–8.</a:t>
            </a:r>
          </a:p>
          <a:p>
            <a:r>
              <a:rPr lang="ru-RU" sz="700" dirty="0">
                <a:latin typeface="Arial" panose="020B0604020202020204" pitchFamily="34" charset="0"/>
                <a:cs typeface="Arial" panose="020B0604020202020204" pitchFamily="34" charset="0"/>
              </a:rPr>
              <a:t>5</a:t>
            </a:r>
            <a:r>
              <a:rPr lang="en-US" sz="700" dirty="0" smtClean="0">
                <a:latin typeface="Arial" panose="020B0604020202020204" pitchFamily="34" charset="0"/>
                <a:cs typeface="Arial" panose="020B0604020202020204" pitchFamily="34" charset="0"/>
              </a:rPr>
              <a:t>. </a:t>
            </a:r>
            <a:r>
              <a:rPr lang="en-US" sz="700" dirty="0">
                <a:latin typeface="Arial" panose="020B0604020202020204" pitchFamily="34" charset="0"/>
                <a:cs typeface="Arial" panose="020B0604020202020204" pitchFamily="34" charset="0"/>
              </a:rPr>
              <a:t>Johannes CB, </a:t>
            </a:r>
            <a:r>
              <a:rPr lang="en-US" sz="700" dirty="0" err="1">
                <a:latin typeface="Arial" panose="020B0604020202020204" pitchFamily="34" charset="0"/>
                <a:cs typeface="Arial" panose="020B0604020202020204" pitchFamily="34" charset="0"/>
              </a:rPr>
              <a:t>Varas</a:t>
            </a:r>
            <a:r>
              <a:rPr lang="en-US" sz="700" dirty="0">
                <a:latin typeface="Arial" panose="020B0604020202020204" pitchFamily="34" charset="0"/>
                <a:cs typeface="Arial" panose="020B0604020202020204" pitchFamily="34" charset="0"/>
              </a:rPr>
              <a:t>-Lorenzo C, </a:t>
            </a:r>
            <a:r>
              <a:rPr lang="en-US" sz="700" dirty="0" err="1">
                <a:latin typeface="Arial" panose="020B0604020202020204" pitchFamily="34" charset="0"/>
                <a:cs typeface="Arial" panose="020B0604020202020204" pitchFamily="34" charset="0"/>
              </a:rPr>
              <a:t>McQuay</a:t>
            </a:r>
            <a:r>
              <a:rPr lang="en-US" sz="700" dirty="0">
                <a:latin typeface="Arial" panose="020B0604020202020204" pitchFamily="34" charset="0"/>
                <a:cs typeface="Arial" panose="020B0604020202020204" pitchFamily="34" charset="0"/>
              </a:rPr>
              <a:t> LJ, et al. Risk of serious ventricular arrhythmia and sudden cardiac death in a cohort of users of </a:t>
            </a:r>
            <a:r>
              <a:rPr lang="en-US" sz="700" dirty="0" err="1">
                <a:latin typeface="Arial" panose="020B0604020202020204" pitchFamily="34" charset="0"/>
                <a:cs typeface="Arial" panose="020B0604020202020204" pitchFamily="34" charset="0"/>
              </a:rPr>
              <a:t>domperidone</a:t>
            </a:r>
            <a:r>
              <a:rPr lang="en-US" sz="700" dirty="0">
                <a:latin typeface="Arial" panose="020B0604020202020204" pitchFamily="34" charset="0"/>
                <a:cs typeface="Arial" panose="020B0604020202020204" pitchFamily="34" charset="0"/>
              </a:rPr>
              <a:t>: a nested case-control study. </a:t>
            </a:r>
            <a:r>
              <a:rPr lang="en-US" sz="700" dirty="0" err="1">
                <a:latin typeface="Arial" panose="020B0604020202020204" pitchFamily="34" charset="0"/>
                <a:cs typeface="Arial" panose="020B0604020202020204" pitchFamily="34" charset="0"/>
              </a:rPr>
              <a:t>Pharmacoepidemiol</a:t>
            </a:r>
            <a:r>
              <a:rPr lang="en-US" sz="700" dirty="0">
                <a:latin typeface="Arial" panose="020B0604020202020204" pitchFamily="34" charset="0"/>
                <a:cs typeface="Arial" panose="020B0604020202020204" pitchFamily="34" charset="0"/>
              </a:rPr>
              <a:t> Drug </a:t>
            </a:r>
            <a:r>
              <a:rPr lang="en-US" sz="700" dirty="0" err="1">
                <a:latin typeface="Arial" panose="020B0604020202020204" pitchFamily="34" charset="0"/>
                <a:cs typeface="Arial" panose="020B0604020202020204" pitchFamily="34" charset="0"/>
              </a:rPr>
              <a:t>Saf</a:t>
            </a:r>
            <a:r>
              <a:rPr lang="en-US" sz="700" dirty="0">
                <a:latin typeface="Arial" panose="020B0604020202020204" pitchFamily="34" charset="0"/>
                <a:cs typeface="Arial" panose="020B0604020202020204" pitchFamily="34" charset="0"/>
              </a:rPr>
              <a:t>. 2010;19(9):881–8.</a:t>
            </a:r>
          </a:p>
          <a:p>
            <a:r>
              <a:rPr lang="ru-RU" sz="700" dirty="0">
                <a:latin typeface="Arial" panose="020B0604020202020204" pitchFamily="34" charset="0"/>
                <a:cs typeface="Arial" panose="020B0604020202020204" pitchFamily="34" charset="0"/>
              </a:rPr>
              <a:t>6</a:t>
            </a:r>
            <a:r>
              <a:rPr lang="en-US" sz="700" dirty="0" smtClean="0">
                <a:latin typeface="Arial" panose="020B0604020202020204" pitchFamily="34" charset="0"/>
                <a:cs typeface="Arial" panose="020B0604020202020204" pitchFamily="34" charset="0"/>
              </a:rPr>
              <a:t>. </a:t>
            </a:r>
            <a:r>
              <a:rPr lang="en-US" sz="700" dirty="0">
                <a:latin typeface="Arial" panose="020B0604020202020204" pitchFamily="34" charset="0"/>
                <a:cs typeface="Arial" panose="020B0604020202020204" pitchFamily="34" charset="0"/>
              </a:rPr>
              <a:t>Jolly K, </a:t>
            </a:r>
            <a:r>
              <a:rPr lang="en-US" sz="700" dirty="0" err="1">
                <a:latin typeface="Arial" panose="020B0604020202020204" pitchFamily="34" charset="0"/>
                <a:cs typeface="Arial" panose="020B0604020202020204" pitchFamily="34" charset="0"/>
              </a:rPr>
              <a:t>Gammage</a:t>
            </a:r>
            <a:r>
              <a:rPr lang="en-US" sz="700" dirty="0">
                <a:latin typeface="Arial" panose="020B0604020202020204" pitchFamily="34" charset="0"/>
                <a:cs typeface="Arial" panose="020B0604020202020204" pitchFamily="34" charset="0"/>
              </a:rPr>
              <a:t> MD, Cheng KK, et al. Sudden death in patients receiving drugs tending to prolong the QT interval. Br J </a:t>
            </a:r>
            <a:r>
              <a:rPr lang="en-US" sz="700" dirty="0" err="1">
                <a:latin typeface="Arial" panose="020B0604020202020204" pitchFamily="34" charset="0"/>
                <a:cs typeface="Arial" panose="020B0604020202020204" pitchFamily="34" charset="0"/>
              </a:rPr>
              <a:t>Clin</a:t>
            </a:r>
            <a:r>
              <a:rPr lang="en-US" sz="700" dirty="0">
                <a:latin typeface="Arial" panose="020B0604020202020204" pitchFamily="34" charset="0"/>
                <a:cs typeface="Arial" panose="020B0604020202020204" pitchFamily="34" charset="0"/>
              </a:rPr>
              <a:t> </a:t>
            </a:r>
            <a:r>
              <a:rPr lang="en-US" sz="700" dirty="0" err="1">
                <a:latin typeface="Arial" panose="020B0604020202020204" pitchFamily="34" charset="0"/>
                <a:cs typeface="Arial" panose="020B0604020202020204" pitchFamily="34" charset="0"/>
              </a:rPr>
              <a:t>Pharmacol</a:t>
            </a:r>
            <a:r>
              <a:rPr lang="en-US" sz="700" dirty="0">
                <a:latin typeface="Arial" panose="020B0604020202020204" pitchFamily="34" charset="0"/>
                <a:cs typeface="Arial" panose="020B0604020202020204" pitchFamily="34" charset="0"/>
              </a:rPr>
              <a:t>. 2009;68(5):743–51.</a:t>
            </a:r>
          </a:p>
          <a:p>
            <a:r>
              <a:rPr lang="ru-RU" sz="700" dirty="0">
                <a:latin typeface="Arial" panose="020B0604020202020204" pitchFamily="34" charset="0"/>
                <a:cs typeface="Arial" panose="020B0604020202020204" pitchFamily="34" charset="0"/>
              </a:rPr>
              <a:t>7</a:t>
            </a:r>
            <a:r>
              <a:rPr lang="en-US" sz="700" dirty="0" smtClean="0">
                <a:latin typeface="Arial" panose="020B0604020202020204" pitchFamily="34" charset="0"/>
                <a:cs typeface="Arial" panose="020B0604020202020204" pitchFamily="34" charset="0"/>
              </a:rPr>
              <a:t>. </a:t>
            </a:r>
            <a:r>
              <a:rPr lang="en-US" sz="700" dirty="0">
                <a:latin typeface="Arial" panose="020B0604020202020204" pitchFamily="34" charset="0"/>
                <a:cs typeface="Arial" panose="020B0604020202020204" pitchFamily="34" charset="0"/>
              </a:rPr>
              <a:t>van </a:t>
            </a:r>
            <a:r>
              <a:rPr lang="en-US" sz="700" dirty="0" err="1">
                <a:latin typeface="Arial" panose="020B0604020202020204" pitchFamily="34" charset="0"/>
                <a:cs typeface="Arial" panose="020B0604020202020204" pitchFamily="34" charset="0"/>
              </a:rPr>
              <a:t>Noord</a:t>
            </a:r>
            <a:r>
              <a:rPr lang="en-US" sz="700" dirty="0">
                <a:latin typeface="Arial" panose="020B0604020202020204" pitchFamily="34" charset="0"/>
                <a:cs typeface="Arial" panose="020B0604020202020204" pitchFamily="34" charset="0"/>
              </a:rPr>
              <a:t> C, </a:t>
            </a:r>
            <a:r>
              <a:rPr lang="en-US" sz="700" dirty="0" err="1">
                <a:latin typeface="Arial" panose="020B0604020202020204" pitchFamily="34" charset="0"/>
                <a:cs typeface="Arial" panose="020B0604020202020204" pitchFamily="34" charset="0"/>
              </a:rPr>
              <a:t>Dieleman</a:t>
            </a:r>
            <a:r>
              <a:rPr lang="en-US" sz="700" dirty="0">
                <a:latin typeface="Arial" panose="020B0604020202020204" pitchFamily="34" charset="0"/>
                <a:cs typeface="Arial" panose="020B0604020202020204" pitchFamily="34" charset="0"/>
              </a:rPr>
              <a:t> JP, van </a:t>
            </a:r>
            <a:r>
              <a:rPr lang="en-US" sz="700" dirty="0" err="1">
                <a:latin typeface="Arial" panose="020B0604020202020204" pitchFamily="34" charset="0"/>
                <a:cs typeface="Arial" panose="020B0604020202020204" pitchFamily="34" charset="0"/>
              </a:rPr>
              <a:t>Herpen</a:t>
            </a:r>
            <a:r>
              <a:rPr lang="en-US" sz="700" dirty="0">
                <a:latin typeface="Arial" panose="020B0604020202020204" pitchFamily="34" charset="0"/>
                <a:cs typeface="Arial" panose="020B0604020202020204" pitchFamily="34" charset="0"/>
              </a:rPr>
              <a:t> G, et al. </a:t>
            </a:r>
            <a:r>
              <a:rPr lang="en-US" sz="700" dirty="0" err="1">
                <a:latin typeface="Arial" panose="020B0604020202020204" pitchFamily="34" charset="0"/>
                <a:cs typeface="Arial" panose="020B0604020202020204" pitchFamily="34" charset="0"/>
              </a:rPr>
              <a:t>Domperidone</a:t>
            </a:r>
            <a:r>
              <a:rPr lang="en-US" sz="700" dirty="0">
                <a:latin typeface="Arial" panose="020B0604020202020204" pitchFamily="34" charset="0"/>
                <a:cs typeface="Arial" panose="020B0604020202020204" pitchFamily="34" charset="0"/>
              </a:rPr>
              <a:t> and ventricular arrhythmia or sudden cardiac death: a population-based case-control study in the Netherlands. Drug </a:t>
            </a:r>
            <a:r>
              <a:rPr lang="en-US" sz="700" dirty="0" smtClean="0">
                <a:latin typeface="Arial" panose="020B0604020202020204" pitchFamily="34" charset="0"/>
                <a:cs typeface="Arial" panose="020B0604020202020204" pitchFamily="34" charset="0"/>
              </a:rPr>
              <a:t>Saf.010;</a:t>
            </a:r>
            <a:r>
              <a:rPr lang="ru-RU" sz="700" dirty="0" smtClean="0">
                <a:latin typeface="Arial" panose="020B0604020202020204" pitchFamily="34" charset="0"/>
                <a:cs typeface="Arial" panose="020B0604020202020204" pitchFamily="34" charset="0"/>
              </a:rPr>
              <a:t> </a:t>
            </a:r>
            <a:r>
              <a:rPr lang="en-US" sz="700" dirty="0" smtClean="0">
                <a:latin typeface="Arial" panose="020B0604020202020204" pitchFamily="34" charset="0"/>
                <a:cs typeface="Arial" panose="020B0604020202020204" pitchFamily="34" charset="0"/>
              </a:rPr>
              <a:t>33(11):</a:t>
            </a:r>
            <a:r>
              <a:rPr lang="ru-RU" sz="700" dirty="0" smtClean="0">
                <a:latin typeface="Arial" panose="020B0604020202020204" pitchFamily="34" charset="0"/>
                <a:cs typeface="Arial" panose="020B0604020202020204" pitchFamily="34" charset="0"/>
              </a:rPr>
              <a:t> </a:t>
            </a:r>
            <a:r>
              <a:rPr lang="en-US" sz="700" dirty="0" smtClean="0">
                <a:latin typeface="Arial" panose="020B0604020202020204" pitchFamily="34" charset="0"/>
                <a:cs typeface="Arial" panose="020B0604020202020204" pitchFamily="34" charset="0"/>
              </a:rPr>
              <a:t>1003–14</a:t>
            </a:r>
            <a:r>
              <a:rPr lang="en-US" sz="700" dirty="0">
                <a:latin typeface="Arial" panose="020B0604020202020204" pitchFamily="34" charset="0"/>
                <a:cs typeface="Arial" panose="020B0604020202020204" pitchFamily="34" charset="0"/>
              </a:rPr>
              <a:t>.</a:t>
            </a:r>
          </a:p>
        </p:txBody>
      </p:sp>
      <p:sp>
        <p:nvSpPr>
          <p:cNvPr id="8" name="TextBox 7"/>
          <p:cNvSpPr txBox="1"/>
          <p:nvPr/>
        </p:nvSpPr>
        <p:spPr>
          <a:xfrm>
            <a:off x="6757058" y="1207785"/>
            <a:ext cx="263214" cy="276999"/>
          </a:xfrm>
          <a:prstGeom prst="rect">
            <a:avLst/>
          </a:prstGeom>
          <a:noFill/>
        </p:spPr>
        <p:txBody>
          <a:bodyPr wrap="none" rtlCol="0">
            <a:spAutoFit/>
          </a:bodyPr>
          <a:lstStyle/>
          <a:p>
            <a:r>
              <a:rPr lang="ru-RU" sz="1200" b="1" dirty="0" smtClean="0">
                <a:solidFill>
                  <a:schemeClr val="accent3">
                    <a:lumMod val="50000"/>
                  </a:schemeClr>
                </a:solidFill>
              </a:rPr>
              <a:t>1</a:t>
            </a:r>
            <a:endParaRPr lang="ru-RU" sz="1200" b="1" dirty="0">
              <a:solidFill>
                <a:schemeClr val="accent3">
                  <a:lumMod val="50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162" y="1212761"/>
            <a:ext cx="569351" cy="443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0" y="0"/>
            <a:ext cx="9036496" cy="1080121"/>
          </a:xfrm>
          <a:prstGeom prst="rect">
            <a:avLst/>
          </a:prstGeom>
          <a:solidFill>
            <a:schemeClr val="bg1"/>
          </a:solidFill>
          <a:ln>
            <a:noFill/>
          </a:ln>
        </p:spPr>
        <p:txBody>
          <a:bodyPr vert="horz" lIns="0" tIns="0" rIns="91440" bIns="45720" rtlCol="0" anchor="ctr">
            <a:noAutofit/>
          </a:bodyPr>
          <a:lstStyle>
            <a:defPPr>
              <a:defRPr lang="ru-RU"/>
            </a:defPPr>
            <a:lvl1pPr algn="ctr">
              <a:spcBef>
                <a:spcPct val="0"/>
              </a:spcBef>
              <a:buNone/>
              <a:defRPr sz="3200" b="1">
                <a:solidFill>
                  <a:srgbClr val="00B050"/>
                </a:solidFill>
                <a:effectLst>
                  <a:outerShdw blurRad="38100" dist="38100" dir="2700000" algn="tl">
                    <a:srgbClr val="000000">
                      <a:alpha val="43137"/>
                    </a:srgbClr>
                  </a:outerShdw>
                </a:effectLst>
                <a:ea typeface="+mj-ea"/>
                <a:cs typeface="+mj-cs"/>
              </a:defRPr>
            </a:lvl1pPr>
          </a:lstStyle>
          <a:p>
            <a:r>
              <a:rPr lang="ru-RU" sz="2400" dirty="0" smtClean="0"/>
              <a:t>Систематический обзор и мета-анализ</a:t>
            </a:r>
            <a:r>
              <a:rPr lang="ru-RU" sz="2400" baseline="30000" dirty="0" smtClean="0"/>
              <a:t>1 </a:t>
            </a:r>
            <a:r>
              <a:rPr lang="ru-RU" sz="2400" dirty="0" smtClean="0"/>
              <a:t>2016 года свидетельствует, что текущее использование домперидона увеличивает риск сердечных аритмий и внезапной сердечной смерти на 70%</a:t>
            </a:r>
            <a:endParaRPr lang="ru-RU" sz="2400" dirty="0"/>
          </a:p>
        </p:txBody>
      </p:sp>
      <p:sp>
        <p:nvSpPr>
          <p:cNvPr id="2" name="Номер слайда 1"/>
          <p:cNvSpPr>
            <a:spLocks noGrp="1"/>
          </p:cNvSpPr>
          <p:nvPr>
            <p:ph type="sldNum" sz="quarter" idx="12"/>
          </p:nvPr>
        </p:nvSpPr>
        <p:spPr>
          <a:xfrm>
            <a:off x="6757058" y="6434807"/>
            <a:ext cx="2133600" cy="365125"/>
          </a:xfrm>
        </p:spPr>
        <p:txBody>
          <a:bodyPr/>
          <a:lstStyle/>
          <a:p>
            <a:fld id="{6243312A-F2D1-4A6C-922F-33B7D1873247}" type="slidenum">
              <a:rPr lang="ru-RU" smtClean="0"/>
              <a:pPr/>
              <a:t>28</a:t>
            </a:fld>
            <a:endParaRPr lang="ru-RU" dirty="0"/>
          </a:p>
        </p:txBody>
      </p:sp>
      <p:sp>
        <p:nvSpPr>
          <p:cNvPr id="10" name="Прямоугольник 9"/>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599572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0" y="6642556"/>
            <a:ext cx="664368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buFont typeface="Arial" charset="0"/>
              <a:defRPr sz="1600" b="1">
                <a:solidFill>
                  <a:schemeClr val="tx1"/>
                </a:solidFill>
                <a:latin typeface="Franklin Gothic Book" pitchFamily="34" charset="0"/>
              </a:defRPr>
            </a:lvl1pPr>
            <a:lvl2pPr marL="742950" indent="-285750" eaLnBrk="0" hangingPunct="0">
              <a:spcBef>
                <a:spcPts val="300"/>
              </a:spcBef>
              <a:buClr>
                <a:schemeClr val="accent2"/>
              </a:buClr>
              <a:buFont typeface="Wingdings" pitchFamily="2" charset="2"/>
              <a:buChar char="§"/>
              <a:defRPr sz="1600">
                <a:solidFill>
                  <a:schemeClr val="tx1"/>
                </a:solidFill>
                <a:latin typeface="Franklin Gothic Book" pitchFamily="34" charset="0"/>
              </a:defRPr>
            </a:lvl2pPr>
            <a:lvl3pPr marL="11430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3pPr>
            <a:lvl4pPr marL="16002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4pPr>
            <a:lvl5pPr marL="20574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9pPr>
          </a:lstStyle>
          <a:p>
            <a:pPr algn="l" eaLnBrk="1" hangingPunct="1">
              <a:spcBef>
                <a:spcPct val="0"/>
              </a:spcBef>
              <a:buFontTx/>
              <a:buNone/>
            </a:pPr>
            <a:r>
              <a:rPr lang="en-US" altLang="ru-RU" sz="900" b="0" dirty="0">
                <a:latin typeface="Arial" charset="0"/>
                <a:cs typeface="Arial" charset="0"/>
              </a:rPr>
              <a:t>http://</a:t>
            </a:r>
            <a:r>
              <a:rPr lang="en-US" altLang="ru-RU" sz="900" b="0" dirty="0" err="1">
                <a:latin typeface="Arial" charset="0"/>
                <a:cs typeface="Arial" charset="0"/>
              </a:rPr>
              <a:t>grls.rosminzdrav.ru</a:t>
            </a:r>
            <a:r>
              <a:rPr lang="en-US" altLang="ru-RU" sz="900" b="0" dirty="0">
                <a:latin typeface="Arial" charset="0"/>
                <a:cs typeface="Arial" charset="0"/>
              </a:rPr>
              <a:t>/Forum/Files/213225/162.pdf</a:t>
            </a:r>
            <a:r>
              <a:rPr lang="ru-RU" altLang="ru-RU" sz="900" b="0" dirty="0">
                <a:latin typeface="Arial" charset="0"/>
                <a:cs typeface="Arial" charset="0"/>
              </a:rPr>
              <a:t>. Дата входа </a:t>
            </a:r>
            <a:r>
              <a:rPr lang="en-US" altLang="ru-RU" sz="900" b="0" dirty="0" smtClean="0">
                <a:latin typeface="Arial" charset="0"/>
                <a:cs typeface="Arial" charset="0"/>
              </a:rPr>
              <a:t>21</a:t>
            </a:r>
            <a:r>
              <a:rPr lang="ru-RU" altLang="ru-RU" sz="900" b="0" dirty="0" smtClean="0">
                <a:latin typeface="Arial" charset="0"/>
                <a:cs typeface="Arial" charset="0"/>
              </a:rPr>
              <a:t>марта 2017</a:t>
            </a:r>
            <a:endParaRPr lang="ru-RU" altLang="ru-RU" sz="900" b="0" dirty="0">
              <a:latin typeface="Arial" charset="0"/>
              <a:cs typeface="Arial" charset="0"/>
            </a:endParaRPr>
          </a:p>
        </p:txBody>
      </p:sp>
      <p:sp>
        <p:nvSpPr>
          <p:cNvPr id="6" name="TextBox 5"/>
          <p:cNvSpPr txBox="1"/>
          <p:nvPr/>
        </p:nvSpPr>
        <p:spPr>
          <a:xfrm>
            <a:off x="0" y="116631"/>
            <a:ext cx="9108504" cy="708025"/>
          </a:xfrm>
          <a:prstGeom prst="rect">
            <a:avLst/>
          </a:prstGeom>
          <a:solidFill>
            <a:schemeClr val="bg1"/>
          </a:solidFill>
          <a:ln>
            <a:noFill/>
          </a:ln>
        </p:spPr>
        <p:txBody>
          <a:bodyPr vert="horz" lIns="0" tIns="0" rIns="91440" bIns="45720" rtlCol="0" anchor="ctr">
            <a:noAutofit/>
          </a:bodyPr>
          <a:lstStyle>
            <a:defPPr>
              <a:defRPr lang="ru-RU"/>
            </a:defPPr>
            <a:lvl1pPr algn="ctr">
              <a:spcBef>
                <a:spcPct val="0"/>
              </a:spcBef>
              <a:buNone/>
              <a:defRPr sz="2400" b="1">
                <a:solidFill>
                  <a:srgbClr val="00B050"/>
                </a:solidFill>
                <a:effectLst>
                  <a:outerShdw blurRad="38100" dist="38100" dir="2700000" algn="tl">
                    <a:srgbClr val="000000">
                      <a:alpha val="43137"/>
                    </a:srgbClr>
                  </a:outerShdw>
                </a:effectLst>
                <a:ea typeface="+mj-ea"/>
                <a:cs typeface="+mj-cs"/>
              </a:defRPr>
            </a:lvl1pPr>
          </a:lstStyle>
          <a:p>
            <a:r>
              <a:rPr lang="ru-RU" dirty="0"/>
              <a:t>Письмо МЗ РФ </a:t>
            </a:r>
            <a:r>
              <a:rPr lang="ru-RU" dirty="0" smtClean="0"/>
              <a:t>(5 марта 2015 года) об </a:t>
            </a:r>
            <a:r>
              <a:rPr lang="ru-RU" dirty="0"/>
              <a:t>изменении инструкций препаратов, содержащих домперидон таблетки</a:t>
            </a: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63" t="18091" r="1963" b="336"/>
          <a:stretch/>
        </p:blipFill>
        <p:spPr bwMode="auto">
          <a:xfrm>
            <a:off x="179512" y="1124744"/>
            <a:ext cx="8784976" cy="509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6960836" y="6461780"/>
            <a:ext cx="2133600" cy="365125"/>
          </a:xfrm>
        </p:spPr>
        <p:txBody>
          <a:bodyPr/>
          <a:lstStyle/>
          <a:p>
            <a:fld id="{6243312A-F2D1-4A6C-922F-33B7D1873247}" type="slidenum">
              <a:rPr lang="ru-RU" smtClean="0"/>
              <a:pPr/>
              <a:t>29</a:t>
            </a:fld>
            <a:endParaRPr lang="ru-RU" dirty="0"/>
          </a:p>
        </p:txBody>
      </p:sp>
      <p:sp>
        <p:nvSpPr>
          <p:cNvPr id="7" name="Прямоугольник 6"/>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116777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31" y="6611779"/>
            <a:ext cx="4753160" cy="215444"/>
          </a:xfrm>
          <a:prstGeom prst="rect">
            <a:avLst/>
          </a:prstGeom>
          <a:noFill/>
        </p:spPr>
        <p:txBody>
          <a:bodyPr wrap="square" rtlCol="0">
            <a:spAutoFit/>
          </a:bodyPr>
          <a:lstStyle/>
          <a:p>
            <a:pPr algn="l">
              <a:spcBef>
                <a:spcPts val="600"/>
              </a:spcBef>
            </a:pPr>
            <a:r>
              <a:rPr lang="en-US" sz="800" dirty="0" smtClean="0">
                <a:solidFill>
                  <a:srgbClr val="000000"/>
                </a:solidFill>
                <a:latin typeface="Arial" panose="020B0604020202020204" pitchFamily="34" charset="0"/>
                <a:cs typeface="Arial" panose="020B0604020202020204" pitchFamily="34" charset="0"/>
                <a:hlinkClick r:id="rId2"/>
              </a:rPr>
              <a:t>www.romecriteria.org</a:t>
            </a:r>
            <a:r>
              <a:rPr lang="en-US" sz="800" dirty="0">
                <a:solidFill>
                  <a:srgbClr val="000000"/>
                </a:solidFill>
                <a:latin typeface="Arial" panose="020B0604020202020204" pitchFamily="34" charset="0"/>
                <a:cs typeface="Arial" panose="020B0604020202020204" pitchFamily="34" charset="0"/>
              </a:rPr>
              <a:t>,</a:t>
            </a:r>
            <a:r>
              <a:rPr lang="en-US" sz="800" dirty="0" smtClean="0">
                <a:solidFill>
                  <a:srgbClr val="000000"/>
                </a:solidFill>
                <a:latin typeface="Arial" panose="020B0604020202020204" pitchFamily="34" charset="0"/>
                <a:cs typeface="Arial" panose="020B0604020202020204" pitchFamily="34" charset="0"/>
              </a:rPr>
              <a:t> Accessed </a:t>
            </a:r>
            <a:r>
              <a:rPr lang="ru-RU" sz="800" dirty="0" smtClean="0">
                <a:solidFill>
                  <a:srgbClr val="000000"/>
                </a:solidFill>
                <a:latin typeface="Arial" panose="020B0604020202020204" pitchFamily="34" charset="0"/>
                <a:cs typeface="Arial" panose="020B0604020202020204" pitchFamily="34" charset="0"/>
              </a:rPr>
              <a:t>21</a:t>
            </a:r>
            <a:r>
              <a:rPr lang="en-US" sz="800" dirty="0" smtClean="0">
                <a:solidFill>
                  <a:srgbClr val="000000"/>
                </a:solidFill>
                <a:latin typeface="Arial" panose="020B0604020202020204" pitchFamily="34" charset="0"/>
                <a:cs typeface="Arial" panose="020B0604020202020204" pitchFamily="34" charset="0"/>
              </a:rPr>
              <a:t>.</a:t>
            </a:r>
            <a:r>
              <a:rPr lang="ru-RU" sz="800" dirty="0" smtClean="0">
                <a:solidFill>
                  <a:srgbClr val="000000"/>
                </a:solidFill>
                <a:latin typeface="Arial" panose="020B0604020202020204" pitchFamily="34" charset="0"/>
                <a:cs typeface="Arial" panose="020B0604020202020204" pitchFamily="34" charset="0"/>
              </a:rPr>
              <a:t>0</a:t>
            </a:r>
            <a:r>
              <a:rPr lang="ru-RU" sz="800" dirty="0">
                <a:solidFill>
                  <a:srgbClr val="000000"/>
                </a:solidFill>
                <a:latin typeface="Arial" panose="020B0604020202020204" pitchFamily="34" charset="0"/>
                <a:cs typeface="Arial" panose="020B0604020202020204" pitchFamily="34" charset="0"/>
              </a:rPr>
              <a:t>3</a:t>
            </a:r>
            <a:r>
              <a:rPr lang="en-US" sz="800" dirty="0" smtClean="0">
                <a:solidFill>
                  <a:srgbClr val="000000"/>
                </a:solidFill>
                <a:latin typeface="Arial" panose="020B0604020202020204" pitchFamily="34" charset="0"/>
                <a:cs typeface="Arial" panose="020B0604020202020204" pitchFamily="34" charset="0"/>
              </a:rPr>
              <a:t>.201</a:t>
            </a:r>
            <a:r>
              <a:rPr lang="ru-RU" sz="800" dirty="0">
                <a:solidFill>
                  <a:srgbClr val="000000"/>
                </a:solidFill>
                <a:latin typeface="Arial" panose="020B0604020202020204" pitchFamily="34" charset="0"/>
                <a:cs typeface="Arial" panose="020B0604020202020204" pitchFamily="34" charset="0"/>
              </a:rPr>
              <a:t>7</a:t>
            </a:r>
            <a:endParaRPr lang="ru-RU" sz="800" dirty="0" smtClean="0">
              <a:solidFill>
                <a:srgbClr val="000000"/>
              </a:solidFill>
              <a:latin typeface="Arial" panose="020B0604020202020204" pitchFamily="34" charset="0"/>
              <a:cs typeface="Arial" panose="020B0604020202020204" pitchFamily="34" charset="0"/>
            </a:endParaRPr>
          </a:p>
        </p:txBody>
      </p:sp>
      <p:sp>
        <p:nvSpPr>
          <p:cNvPr id="3" name="TextBox 2"/>
          <p:cNvSpPr txBox="1"/>
          <p:nvPr/>
        </p:nvSpPr>
        <p:spPr>
          <a:xfrm>
            <a:off x="780046" y="332656"/>
            <a:ext cx="7424382" cy="523220"/>
          </a:xfrm>
          <a:prstGeom prst="rect">
            <a:avLst/>
          </a:prstGeom>
        </p:spPr>
        <p:txBody>
          <a:bodyPr vert="horz" lIns="0" tIns="0" rIns="91440" bIns="45720" rtlCol="0" anchor="ctr">
            <a:noAutofit/>
          </a:bodyPr>
          <a:lstStyle>
            <a:defPPr>
              <a:defRPr lang="ru-RU"/>
            </a:defPPr>
            <a:lvl1pPr algn="ctr">
              <a:spcBef>
                <a:spcPct val="0"/>
              </a:spcBef>
              <a:buNone/>
              <a:defRPr sz="2800" b="1">
                <a:solidFill>
                  <a:srgbClr val="00B050"/>
                </a:solidFill>
                <a:effectLst>
                  <a:outerShdw blurRad="38100" dist="38100" dir="2700000" algn="tl">
                    <a:srgbClr val="000000">
                      <a:alpha val="43137"/>
                    </a:srgbClr>
                  </a:outerShdw>
                </a:effectLst>
                <a:ea typeface="+mj-ea"/>
                <a:cs typeface="+mj-cs"/>
              </a:defRPr>
            </a:lvl1pPr>
          </a:lstStyle>
          <a:p>
            <a:r>
              <a:rPr lang="ru-RU" dirty="0"/>
              <a:t>Функциональные заболевания ЖКТ</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963" y="1237171"/>
            <a:ext cx="4118549" cy="54411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31"/>
          <p:cNvCxnSpPr/>
          <p:nvPr/>
        </p:nvCxnSpPr>
        <p:spPr>
          <a:xfrm flipV="1">
            <a:off x="2515039" y="3284986"/>
            <a:ext cx="1099156" cy="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7" name="Straight Arrow Connector 33"/>
          <p:cNvCxnSpPr/>
          <p:nvPr/>
        </p:nvCxnSpPr>
        <p:spPr>
          <a:xfrm>
            <a:off x="2625596" y="1842369"/>
            <a:ext cx="1977198"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0" name="TextBox 9"/>
          <p:cNvSpPr txBox="1"/>
          <p:nvPr/>
        </p:nvSpPr>
        <p:spPr>
          <a:xfrm>
            <a:off x="6444208" y="2518096"/>
            <a:ext cx="2415655" cy="83099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spcBef>
                <a:spcPts val="600"/>
              </a:spcBef>
            </a:pPr>
            <a:r>
              <a:rPr lang="ru-RU" sz="1600" dirty="0" smtClean="0">
                <a:solidFill>
                  <a:srgbClr val="B92D14"/>
                </a:solidFill>
              </a:rPr>
              <a:t>Функциональные </a:t>
            </a:r>
            <a:r>
              <a:rPr lang="ru-RU" sz="1600" dirty="0" err="1" smtClean="0">
                <a:solidFill>
                  <a:srgbClr val="B92D14"/>
                </a:solidFill>
              </a:rPr>
              <a:t>гастродуоденальные</a:t>
            </a:r>
            <a:r>
              <a:rPr lang="ru-RU" sz="1600" dirty="0" smtClean="0">
                <a:solidFill>
                  <a:srgbClr val="B92D14"/>
                </a:solidFill>
              </a:rPr>
              <a:t> </a:t>
            </a:r>
            <a:r>
              <a:rPr lang="ru-RU" sz="1600" dirty="0">
                <a:solidFill>
                  <a:srgbClr val="B92D14"/>
                </a:solidFill>
              </a:rPr>
              <a:t>расстройства</a:t>
            </a:r>
          </a:p>
        </p:txBody>
      </p:sp>
      <p:sp>
        <p:nvSpPr>
          <p:cNvPr id="11" name="TextBox 10"/>
          <p:cNvSpPr txBox="1"/>
          <p:nvPr/>
        </p:nvSpPr>
        <p:spPr>
          <a:xfrm>
            <a:off x="6444208" y="4384213"/>
            <a:ext cx="2103397" cy="58477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ru-RU"/>
            </a:defPPr>
            <a:lvl1pPr algn="ctr">
              <a:spcBef>
                <a:spcPts val="600"/>
              </a:spcBef>
            </a:lvl1pPr>
          </a:lstStyle>
          <a:p>
            <a:r>
              <a:rPr lang="ru-RU" sz="1600" dirty="0" smtClean="0">
                <a:solidFill>
                  <a:srgbClr val="B92D14"/>
                </a:solidFill>
              </a:rPr>
              <a:t>Расстройства </a:t>
            </a:r>
            <a:r>
              <a:rPr lang="ru-RU" sz="1600" dirty="0">
                <a:solidFill>
                  <a:srgbClr val="B92D14"/>
                </a:solidFill>
              </a:rPr>
              <a:t>кишечника</a:t>
            </a:r>
          </a:p>
        </p:txBody>
      </p:sp>
      <p:sp>
        <p:nvSpPr>
          <p:cNvPr id="12" name="TextBox 11"/>
          <p:cNvSpPr txBox="1"/>
          <p:nvPr/>
        </p:nvSpPr>
        <p:spPr>
          <a:xfrm>
            <a:off x="6532541" y="5557703"/>
            <a:ext cx="2103397" cy="58477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ru-RU"/>
            </a:defPPr>
            <a:lvl1pPr algn="ctr">
              <a:spcBef>
                <a:spcPts val="600"/>
              </a:spcBef>
            </a:lvl1pPr>
          </a:lstStyle>
          <a:p>
            <a:r>
              <a:rPr lang="ru-RU" sz="1600" dirty="0" smtClean="0">
                <a:solidFill>
                  <a:srgbClr val="B92D14"/>
                </a:solidFill>
              </a:rPr>
              <a:t>Аноректальные </a:t>
            </a:r>
            <a:r>
              <a:rPr lang="ru-RU" sz="1600" dirty="0">
                <a:solidFill>
                  <a:srgbClr val="B92D14"/>
                </a:solidFill>
              </a:rPr>
              <a:t>расстройства</a:t>
            </a:r>
          </a:p>
        </p:txBody>
      </p:sp>
      <p:sp>
        <p:nvSpPr>
          <p:cNvPr id="15" name="TextBox 14"/>
          <p:cNvSpPr txBox="1"/>
          <p:nvPr/>
        </p:nvSpPr>
        <p:spPr>
          <a:xfrm>
            <a:off x="430471" y="1646634"/>
            <a:ext cx="2565779" cy="58477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ru-RU"/>
            </a:defPPr>
            <a:lvl1pPr>
              <a:spcBef>
                <a:spcPts val="600"/>
              </a:spcBef>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ru-RU" sz="1600" dirty="0" smtClean="0">
                <a:solidFill>
                  <a:srgbClr val="B92D14"/>
                </a:solidFill>
              </a:rPr>
              <a:t>Функциональные расстройства пищевода</a:t>
            </a:r>
            <a:endParaRPr lang="ru-RU" sz="1600" dirty="0">
              <a:solidFill>
                <a:srgbClr val="B92D14"/>
              </a:solidFill>
            </a:endParaRPr>
          </a:p>
        </p:txBody>
      </p:sp>
      <p:sp>
        <p:nvSpPr>
          <p:cNvPr id="17" name="TextBox 16"/>
          <p:cNvSpPr txBox="1"/>
          <p:nvPr/>
        </p:nvSpPr>
        <p:spPr>
          <a:xfrm>
            <a:off x="69183" y="2869485"/>
            <a:ext cx="2498035" cy="83099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ru-RU"/>
            </a:defPPr>
            <a:lvl1pPr>
              <a:spcBef>
                <a:spcPts val="600"/>
              </a:spcBef>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ru-RU" sz="1600" dirty="0" smtClean="0">
                <a:solidFill>
                  <a:srgbClr val="B92D14"/>
                </a:solidFill>
              </a:rPr>
              <a:t>Функциональные </a:t>
            </a:r>
            <a:r>
              <a:rPr lang="ru-RU" sz="1600" dirty="0">
                <a:solidFill>
                  <a:srgbClr val="B92D14"/>
                </a:solidFill>
              </a:rPr>
              <a:t>расстройства желчного пузыря и сфинктера Одди</a:t>
            </a:r>
          </a:p>
        </p:txBody>
      </p:sp>
      <p:cxnSp>
        <p:nvCxnSpPr>
          <p:cNvPr id="20" name="Straight Arrow Connector 53"/>
          <p:cNvCxnSpPr/>
          <p:nvPr/>
        </p:nvCxnSpPr>
        <p:spPr>
          <a:xfrm flipH="1">
            <a:off x="5560611" y="4676600"/>
            <a:ext cx="1118074" cy="973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1" name="Straight Arrow Connector 58"/>
          <p:cNvCxnSpPr/>
          <p:nvPr/>
        </p:nvCxnSpPr>
        <p:spPr>
          <a:xfrm flipH="1" flipV="1">
            <a:off x="5560611" y="2933594"/>
            <a:ext cx="846499" cy="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22" name="Slide Number Placeholder 2"/>
          <p:cNvSpPr>
            <a:spLocks noGrp="1"/>
          </p:cNvSpPr>
          <p:nvPr>
            <p:ph type="sldNum" sz="quarter" idx="12"/>
          </p:nvPr>
        </p:nvSpPr>
        <p:spPr>
          <a:xfrm>
            <a:off x="7015329" y="6492875"/>
            <a:ext cx="2133600" cy="365125"/>
          </a:xfrm>
        </p:spPr>
        <p:txBody>
          <a:bodyPr/>
          <a:lstStyle/>
          <a:p>
            <a:fld id="{6243312A-F2D1-4A6C-922F-33B7D1873247}" type="slidenum">
              <a:rPr lang="ru-RU" smtClean="0"/>
              <a:pPr/>
              <a:t>3</a:t>
            </a:fld>
            <a:endParaRPr lang="ru-RU"/>
          </a:p>
        </p:txBody>
      </p:sp>
      <p:cxnSp>
        <p:nvCxnSpPr>
          <p:cNvPr id="27" name="Straight Arrow Connector 53"/>
          <p:cNvCxnSpPr/>
          <p:nvPr/>
        </p:nvCxnSpPr>
        <p:spPr>
          <a:xfrm flipH="1">
            <a:off x="5542158" y="5896734"/>
            <a:ext cx="1118074" cy="973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6" name="Прямоугольник 15"/>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36633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90" y="0"/>
            <a:ext cx="9124109" cy="954087"/>
          </a:xfrm>
          <a:prstGeom prst="rect">
            <a:avLst/>
          </a:prstGeom>
          <a:solidFill>
            <a:schemeClr val="bg1"/>
          </a:solidFill>
          <a:ln>
            <a:noFill/>
          </a:ln>
        </p:spPr>
        <p:txBody>
          <a:bodyPr vert="horz" lIns="0" tIns="0" rIns="91440" bIns="45720" rtlCol="0" anchor="ctr">
            <a:noAutofit/>
          </a:bodyPr>
          <a:lstStyle>
            <a:defPPr>
              <a:defRPr lang="ru-RU"/>
            </a:defPPr>
            <a:lvl1pPr algn="ctr">
              <a:spcBef>
                <a:spcPct val="0"/>
              </a:spcBef>
              <a:buNone/>
              <a:defRPr sz="2400" b="1">
                <a:solidFill>
                  <a:srgbClr val="00B050"/>
                </a:solidFill>
                <a:effectLst>
                  <a:outerShdw blurRad="38100" dist="38100" dir="2700000" algn="tl">
                    <a:srgbClr val="000000">
                      <a:alpha val="43137"/>
                    </a:srgbClr>
                  </a:outerShdw>
                </a:effectLst>
                <a:ea typeface="+mj-ea"/>
                <a:cs typeface="+mj-cs"/>
              </a:defRPr>
            </a:lvl1pPr>
          </a:lstStyle>
          <a:p>
            <a:r>
              <a:rPr lang="ru-RU" sz="2800" dirty="0"/>
              <a:t>Изменения в инструкции препарата Церукал таблетки:</a:t>
            </a:r>
          </a:p>
        </p:txBody>
      </p:sp>
      <p:sp>
        <p:nvSpPr>
          <p:cNvPr id="6" name="TextBox 5"/>
          <p:cNvSpPr txBox="1"/>
          <p:nvPr/>
        </p:nvSpPr>
        <p:spPr>
          <a:xfrm>
            <a:off x="21580" y="6642556"/>
            <a:ext cx="7200800" cy="230832"/>
          </a:xfrm>
          <a:prstGeom prst="rect">
            <a:avLst/>
          </a:prstGeom>
          <a:noFill/>
          <a:ln>
            <a:noFill/>
          </a:ln>
        </p:spPr>
        <p:txBody>
          <a:bodyPr wrap="square">
            <a:spAutoFit/>
          </a:bodyPr>
          <a:lstStyle/>
          <a:p>
            <a:pPr algn="l">
              <a:defRPr/>
            </a:pPr>
            <a:r>
              <a:rPr lang="ru-RU" sz="900" dirty="0">
                <a:latin typeface="Arial" charset="0"/>
                <a:cs typeface="Arial" charset="0"/>
              </a:rPr>
              <a:t>Инструкция по медицинскому применению препарата Церукал таблетки от 25.05.2015.</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412776"/>
            <a:ext cx="2814843" cy="401384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1168" y="1412776"/>
            <a:ext cx="4961344" cy="374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p:txBody>
          <a:bodyPr/>
          <a:lstStyle/>
          <a:p>
            <a:fld id="{6243312A-F2D1-4A6C-922F-33B7D1873247}" type="slidenum">
              <a:rPr lang="ru-RU" smtClean="0"/>
              <a:pPr/>
              <a:t>30</a:t>
            </a:fld>
            <a:endParaRPr lang="ru-RU" dirty="0"/>
          </a:p>
        </p:txBody>
      </p:sp>
      <p:sp>
        <p:nvSpPr>
          <p:cNvPr id="7" name="Прямоугольник 6"/>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496936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2" y="14759"/>
            <a:ext cx="9108504" cy="708025"/>
          </a:xfrm>
          <a:prstGeom prst="rect">
            <a:avLst/>
          </a:prstGeom>
          <a:solidFill>
            <a:schemeClr val="bg1"/>
          </a:solidFill>
          <a:ln>
            <a:noFill/>
          </a:ln>
        </p:spPr>
        <p:txBody>
          <a:bodyPr vert="horz" lIns="0" tIns="0" rIns="91440" bIns="45720" rtlCol="0" anchor="ctr">
            <a:noAutofit/>
          </a:bodyPr>
          <a:lstStyle>
            <a:defPPr>
              <a:defRPr lang="ru-RU"/>
            </a:defPPr>
            <a:lvl1pPr algn="ctr">
              <a:spcBef>
                <a:spcPct val="0"/>
              </a:spcBef>
              <a:buNone/>
              <a:defRPr sz="2400" b="1">
                <a:solidFill>
                  <a:srgbClr val="00B050"/>
                </a:solidFill>
                <a:effectLst>
                  <a:outerShdw blurRad="38100" dist="38100" dir="2700000" algn="tl">
                    <a:srgbClr val="000000">
                      <a:alpha val="43137"/>
                    </a:srgbClr>
                  </a:outerShdw>
                </a:effectLst>
                <a:ea typeface="+mj-ea"/>
                <a:cs typeface="+mj-cs"/>
              </a:defRPr>
            </a:lvl1pPr>
          </a:lstStyle>
          <a:p>
            <a:r>
              <a:rPr lang="ru-RU" dirty="0"/>
              <a:t>Письмо МЗ РФ </a:t>
            </a:r>
            <a:r>
              <a:rPr lang="ru-RU" dirty="0" smtClean="0"/>
              <a:t>(31 января 2017 года) о переводе в рецептурный статус всех препаратов</a:t>
            </a:r>
            <a:r>
              <a:rPr lang="ru-RU" dirty="0"/>
              <a:t>, содержащих </a:t>
            </a:r>
            <a:r>
              <a:rPr lang="ru-RU" dirty="0" smtClean="0"/>
              <a:t>домперидон</a:t>
            </a: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0728"/>
            <a:ext cx="3574045" cy="49712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6317" y="980728"/>
            <a:ext cx="3780139" cy="49712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Rounded Rectangular Callout 15"/>
          <p:cNvSpPr/>
          <p:nvPr/>
        </p:nvSpPr>
        <p:spPr>
          <a:xfrm>
            <a:off x="5724128" y="836712"/>
            <a:ext cx="3240360" cy="1872208"/>
          </a:xfrm>
          <a:prstGeom prst="wedgeRoundRectCallout">
            <a:avLst>
              <a:gd name="adj1" fmla="val 7386"/>
              <a:gd name="adj2" fmla="val 7273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accent1">
                    <a:lumMod val="50000"/>
                  </a:schemeClr>
                </a:solidFill>
              </a:rPr>
              <a:t>Сообщаем, что в ходе подготовки требований к оценке безопасности и эффективности лекарственных средств, содержащих в составе домперидон, была выявлена необходимость перевода этих препаратов в рецептурный отпуск</a:t>
            </a:r>
          </a:p>
        </p:txBody>
      </p:sp>
      <p:sp>
        <p:nvSpPr>
          <p:cNvPr id="17" name="TextBox 16"/>
          <p:cNvSpPr txBox="1"/>
          <p:nvPr/>
        </p:nvSpPr>
        <p:spPr>
          <a:xfrm>
            <a:off x="0" y="6535210"/>
            <a:ext cx="8669438" cy="261610"/>
          </a:xfrm>
          <a:prstGeom prst="rect">
            <a:avLst/>
          </a:prstGeom>
          <a:noFill/>
        </p:spPr>
        <p:txBody>
          <a:bodyPr wrap="square" rtlCol="0">
            <a:spAutoFit/>
          </a:bodyPr>
          <a:lstStyle/>
          <a:p>
            <a:r>
              <a:rPr lang="ru-RU" sz="1100" u="sng" dirty="0">
                <a:hlinkClick r:id="rId4"/>
              </a:rPr>
              <a:t>http://</a:t>
            </a:r>
            <a:r>
              <a:rPr lang="ru-RU" sz="1100" u="sng" dirty="0" smtClean="0">
                <a:hlinkClick r:id="rId4"/>
              </a:rPr>
              <a:t>grls.rosminzdrav.ru/Forum/Files/227981/100.17.pdf</a:t>
            </a:r>
            <a:r>
              <a:rPr lang="ru-RU" sz="1100" u="sng" dirty="0" smtClean="0"/>
              <a:t>  </a:t>
            </a:r>
            <a:r>
              <a:rPr lang="ru-RU" sz="1100" dirty="0" smtClean="0"/>
              <a:t>Дата входа </a:t>
            </a:r>
            <a:r>
              <a:rPr lang="en-US" sz="1100" dirty="0" smtClean="0"/>
              <a:t>2</a:t>
            </a:r>
            <a:r>
              <a:rPr lang="ru-RU" sz="1100" dirty="0" smtClean="0"/>
              <a:t>1.03.2017</a:t>
            </a:r>
            <a:endParaRPr lang="ru-RU" sz="1100" dirty="0"/>
          </a:p>
        </p:txBody>
      </p:sp>
      <p:sp>
        <p:nvSpPr>
          <p:cNvPr id="2" name="Номер слайда 1"/>
          <p:cNvSpPr>
            <a:spLocks noGrp="1"/>
          </p:cNvSpPr>
          <p:nvPr>
            <p:ph type="sldNum" sz="quarter" idx="12"/>
          </p:nvPr>
        </p:nvSpPr>
        <p:spPr/>
        <p:txBody>
          <a:bodyPr/>
          <a:lstStyle/>
          <a:p>
            <a:fld id="{6243312A-F2D1-4A6C-922F-33B7D1873247}" type="slidenum">
              <a:rPr lang="ru-RU" smtClean="0"/>
              <a:pPr/>
              <a:t>31</a:t>
            </a:fld>
            <a:endParaRPr lang="ru-RU"/>
          </a:p>
        </p:txBody>
      </p:sp>
      <p:sp>
        <p:nvSpPr>
          <p:cNvPr id="8" name="Прямоугольник 7"/>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507170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0" y="1338"/>
            <a:ext cx="9144000" cy="1003797"/>
          </a:xfrm>
          <a:prstGeom prst="rect">
            <a:avLst/>
          </a:prstGeom>
          <a:solidFill>
            <a:schemeClr val="bg1"/>
          </a:solidFill>
          <a:ln>
            <a:noFill/>
          </a:ln>
          <a:extLst/>
        </p:spPr>
        <p:txBody>
          <a:bodyPr vert="horz" lIns="0" tIns="0" rIns="91440" bIns="45720" rtlCol="0" anchor="ctr">
            <a:noAutofit/>
          </a:bodyPr>
          <a:lstStyle>
            <a:defPPr>
              <a:defRPr lang="ru-RU"/>
            </a:defPPr>
            <a:lvl1pPr algn="ctr">
              <a:spcBef>
                <a:spcPct val="0"/>
              </a:spcBef>
              <a:buNone/>
              <a:defRPr sz="2400" b="1">
                <a:solidFill>
                  <a:srgbClr val="00B050"/>
                </a:solidFill>
                <a:effectLst>
                  <a:outerShdw blurRad="38100" dist="38100" dir="2700000" algn="tl">
                    <a:srgbClr val="000000">
                      <a:alpha val="43137"/>
                    </a:srgbClr>
                  </a:outerShdw>
                </a:effectLst>
                <a:ea typeface="+mj-ea"/>
                <a:cs typeface="+mj-cs"/>
              </a:defRPr>
            </a:lvl1pPr>
          </a:lstStyle>
          <a:p>
            <a:r>
              <a:rPr lang="ru-RU" altLang="ru-RU" sz="3600" dirty="0"/>
              <a:t>Ганатон® (итоприд)</a:t>
            </a:r>
            <a:endParaRPr lang="en-US" altLang="ru-RU" sz="3600" dirty="0"/>
          </a:p>
        </p:txBody>
      </p:sp>
      <p:sp>
        <p:nvSpPr>
          <p:cNvPr id="7" name="TextBox 6"/>
          <p:cNvSpPr txBox="1"/>
          <p:nvPr/>
        </p:nvSpPr>
        <p:spPr>
          <a:xfrm>
            <a:off x="513464" y="4077072"/>
            <a:ext cx="8375975" cy="707886"/>
          </a:xfrm>
          <a:prstGeom prst="rect">
            <a:avLst/>
          </a:prstGeom>
          <a:noFill/>
        </p:spPr>
        <p:txBody>
          <a:bodyPr wrap="square" rtlCol="0">
            <a:spAutoFit/>
          </a:bodyPr>
          <a:lstStyle/>
          <a:p>
            <a:pPr algn="ctr"/>
            <a:r>
              <a:rPr lang="ru-RU" sz="2000" b="1" dirty="0"/>
              <a:t>Фармакотерапевтическая группа </a:t>
            </a:r>
            <a:r>
              <a:rPr lang="ru-RU" sz="2000" dirty="0" smtClean="0"/>
              <a:t>– моторики </a:t>
            </a:r>
            <a:r>
              <a:rPr lang="ru-RU" sz="2000" dirty="0"/>
              <a:t>ЖКТ стимулятор </a:t>
            </a:r>
          </a:p>
          <a:p>
            <a:pPr algn="ctr"/>
            <a:r>
              <a:rPr lang="ru-RU" sz="2000" dirty="0" smtClean="0"/>
              <a:t>Код </a:t>
            </a:r>
            <a:r>
              <a:rPr lang="ru-RU" sz="2000" dirty="0"/>
              <a:t>АТХ – </a:t>
            </a:r>
            <a:r>
              <a:rPr lang="ru-RU" sz="2000" b="1" dirty="0"/>
              <a:t>А03FA</a:t>
            </a:r>
            <a:r>
              <a:rPr lang="ru-RU" sz="2000" dirty="0"/>
              <a:t>.</a:t>
            </a:r>
          </a:p>
        </p:txBody>
      </p:sp>
      <p:sp>
        <p:nvSpPr>
          <p:cNvPr id="8" name="TextBox 7"/>
          <p:cNvSpPr txBox="1"/>
          <p:nvPr/>
        </p:nvSpPr>
        <p:spPr>
          <a:xfrm>
            <a:off x="0" y="6583478"/>
            <a:ext cx="6499398" cy="230832"/>
          </a:xfrm>
          <a:prstGeom prst="rect">
            <a:avLst/>
          </a:prstGeom>
          <a:noFill/>
        </p:spPr>
        <p:txBody>
          <a:bodyPr wrap="square" rtlCol="0">
            <a:spAutoFit/>
          </a:bodyPr>
          <a:lstStyle/>
          <a:p>
            <a:pPr lvl="0"/>
            <a:r>
              <a:rPr lang="ru-RU" altLang="ru-RU" sz="900" dirty="0">
                <a:latin typeface="Arial" panose="020B0604020202020204" pitchFamily="34" charset="0"/>
                <a:cs typeface="Arial" panose="020B0604020202020204" pitchFamily="34" charset="0"/>
              </a:rPr>
              <a:t>Инструкция по медицинскому применению препарата Ганатон</a:t>
            </a:r>
            <a:r>
              <a:rPr lang="ru-RU" altLang="ru-RU" sz="900" baseline="30000" dirty="0">
                <a:latin typeface="Arial" panose="020B0604020202020204" pitchFamily="34" charset="0"/>
                <a:cs typeface="Arial" panose="020B0604020202020204" pitchFamily="34" charset="0"/>
              </a:rPr>
              <a:t>®</a:t>
            </a:r>
            <a:r>
              <a:rPr lang="ru-RU" altLang="ru-RU" sz="900" dirty="0">
                <a:latin typeface="Arial" panose="020B0604020202020204" pitchFamily="34" charset="0"/>
                <a:cs typeface="Arial" panose="020B0604020202020204" pitchFamily="34" charset="0"/>
              </a:rPr>
              <a:t> от </a:t>
            </a:r>
            <a:r>
              <a:rPr lang="ru-RU" sz="900" dirty="0" smtClean="0">
                <a:latin typeface="Arial" panose="020B0604020202020204" pitchFamily="34" charset="0"/>
                <a:cs typeface="Arial" panose="020B0604020202020204" pitchFamily="34" charset="0"/>
              </a:rPr>
              <a:t>18.08.2016 </a:t>
            </a:r>
            <a:endParaRPr lang="ru-RU" sz="900" dirty="0">
              <a:latin typeface="Arial" panose="020B0604020202020204" pitchFamily="34" charset="0"/>
              <a:cs typeface="Arial" panose="020B0604020202020204" pitchFamily="34" charset="0"/>
            </a:endParaRPr>
          </a:p>
        </p:txBody>
      </p:sp>
      <p:pic>
        <p:nvPicPr>
          <p:cNvPr id="4098" name="Group 2"/>
          <p:cNvPicPr>
            <a:picLocks noChangeArrowheads="1"/>
          </p:cNvPicPr>
          <p:nvPr/>
        </p:nvPicPr>
        <p:blipFill rotWithShape="1">
          <a:blip r:embed="rId3">
            <a:extLst>
              <a:ext uri="{28A0092B-C50C-407E-A947-70E740481C1C}">
                <a14:useLocalDpi xmlns:a14="http://schemas.microsoft.com/office/drawing/2010/main" val="0"/>
              </a:ext>
            </a:extLst>
          </a:blip>
          <a:srcRect l="-1409" t="-2358" r="-79" b="-1280"/>
          <a:stretch/>
        </p:blipFill>
        <p:spPr bwMode="auto">
          <a:xfrm>
            <a:off x="1331640" y="1340768"/>
            <a:ext cx="6663680" cy="2458192"/>
          </a:xfrm>
          <a:prstGeom prst="rect">
            <a:avLst/>
          </a:prstGeom>
          <a:solidFill>
            <a:schemeClr val="bg1"/>
          </a:solidFill>
          <a:ln w="44450">
            <a:solidFill>
              <a:schemeClr val="accent3">
                <a:lumMod val="50000"/>
              </a:schemeClr>
            </a:solidFill>
          </a:ln>
        </p:spPr>
        <p:style>
          <a:lnRef idx="2">
            <a:schemeClr val="accent5"/>
          </a:lnRef>
          <a:fillRef idx="1">
            <a:schemeClr val="lt1"/>
          </a:fillRef>
          <a:effectRef idx="0">
            <a:schemeClr val="accent5"/>
          </a:effectRef>
          <a:fontRef idx="minor">
            <a:schemeClr val="dk1"/>
          </a:fontRef>
        </p:style>
      </p:pic>
      <p:sp>
        <p:nvSpPr>
          <p:cNvPr id="2" name="Номер слайда 1"/>
          <p:cNvSpPr>
            <a:spLocks noGrp="1"/>
          </p:cNvSpPr>
          <p:nvPr>
            <p:ph type="sldNum" sz="quarter" idx="12"/>
          </p:nvPr>
        </p:nvSpPr>
        <p:spPr/>
        <p:txBody>
          <a:bodyPr/>
          <a:lstStyle/>
          <a:p>
            <a:fld id="{6243312A-F2D1-4A6C-922F-33B7D1873247}" type="slidenum">
              <a:rPr lang="ru-RU" smtClean="0"/>
              <a:pPr/>
              <a:t>32</a:t>
            </a:fld>
            <a:endParaRPr lang="ru-RU"/>
          </a:p>
        </p:txBody>
      </p:sp>
      <p:sp>
        <p:nvSpPr>
          <p:cNvPr id="9" name="Прямоугольник 8"/>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1860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571" y="116632"/>
            <a:ext cx="8919243" cy="523875"/>
          </a:xfrm>
          <a:prstGeom prst="rect">
            <a:avLst/>
          </a:prstGeom>
          <a:solidFill>
            <a:schemeClr val="bg1"/>
          </a:solidFill>
          <a:ln>
            <a:noFill/>
          </a:ln>
          <a:extLst/>
        </p:spPr>
        <p:txBody>
          <a:bodyPr vert="horz" lIns="0" tIns="0" rIns="91440" bIns="45720" rtlCol="0" anchor="ctr">
            <a:noAutofit/>
          </a:bodyPr>
          <a:lstStyle>
            <a:defPPr>
              <a:defRPr lang="ru-RU"/>
            </a:defPPr>
            <a:lvl1pPr algn="ctr">
              <a:spcBef>
                <a:spcPct val="0"/>
              </a:spcBef>
              <a:buNone/>
              <a:defRPr sz="3600" b="1">
                <a:solidFill>
                  <a:srgbClr val="00B050"/>
                </a:solidFill>
                <a:effectLst>
                  <a:outerShdw blurRad="38100" dist="38100" dir="2700000" algn="tl">
                    <a:srgbClr val="000000">
                      <a:alpha val="43137"/>
                    </a:srgbClr>
                  </a:outerShdw>
                </a:effectLst>
                <a:ea typeface="+mj-ea"/>
                <a:cs typeface="+mj-cs"/>
              </a:defRPr>
            </a:lvl1pPr>
          </a:lstStyle>
          <a:p>
            <a:r>
              <a:rPr lang="ru-RU" dirty="0"/>
              <a:t>Ганатон® - </a:t>
            </a:r>
            <a:r>
              <a:rPr lang="ru-RU" dirty="0" smtClean="0"/>
              <a:t>показания </a:t>
            </a:r>
            <a:r>
              <a:rPr lang="ru-RU" dirty="0"/>
              <a:t>к применению:</a:t>
            </a:r>
          </a:p>
        </p:txBody>
      </p:sp>
      <p:sp>
        <p:nvSpPr>
          <p:cNvPr id="8" name="TextBox 12"/>
          <p:cNvSpPr txBox="1">
            <a:spLocks noChangeArrowheads="1"/>
          </p:cNvSpPr>
          <p:nvPr/>
        </p:nvSpPr>
        <p:spPr bwMode="auto">
          <a:xfrm>
            <a:off x="-41601" y="6546706"/>
            <a:ext cx="695801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buFont typeface="Arial" charset="0"/>
              <a:defRPr sz="1600" b="1">
                <a:solidFill>
                  <a:schemeClr val="tx1"/>
                </a:solidFill>
                <a:latin typeface="Franklin Gothic Book" pitchFamily="34" charset="0"/>
              </a:defRPr>
            </a:lvl1pPr>
            <a:lvl2pPr marL="742950" indent="-285750" eaLnBrk="0" hangingPunct="0">
              <a:spcBef>
                <a:spcPts val="300"/>
              </a:spcBef>
              <a:buClr>
                <a:schemeClr val="accent2"/>
              </a:buClr>
              <a:buFont typeface="Wingdings" pitchFamily="2" charset="2"/>
              <a:buChar char="§"/>
              <a:defRPr sz="1600">
                <a:solidFill>
                  <a:schemeClr val="tx1"/>
                </a:solidFill>
                <a:latin typeface="Franklin Gothic Book" pitchFamily="34" charset="0"/>
              </a:defRPr>
            </a:lvl2pPr>
            <a:lvl3pPr marL="11430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3pPr>
            <a:lvl4pPr marL="16002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4pPr>
            <a:lvl5pPr marL="20574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9pPr>
          </a:lstStyle>
          <a:p>
            <a:pPr lvl="0"/>
            <a:r>
              <a:rPr lang="ru-RU" altLang="ru-RU" sz="900" b="0" dirty="0">
                <a:latin typeface="Arial" panose="020B0604020202020204" pitchFamily="34" charset="0"/>
                <a:cs typeface="Arial" panose="020B0604020202020204" pitchFamily="34" charset="0"/>
              </a:rPr>
              <a:t>Инструкция по медицинскому применению препарата Ганатон</a:t>
            </a:r>
            <a:r>
              <a:rPr lang="ru-RU" altLang="ru-RU" sz="900" b="0" baseline="30000" dirty="0">
                <a:latin typeface="Arial" panose="020B0604020202020204" pitchFamily="34" charset="0"/>
                <a:cs typeface="Arial" panose="020B0604020202020204" pitchFamily="34" charset="0"/>
              </a:rPr>
              <a:t>®</a:t>
            </a:r>
            <a:r>
              <a:rPr lang="ru-RU" altLang="ru-RU" sz="900" b="0" dirty="0">
                <a:latin typeface="Arial" panose="020B0604020202020204" pitchFamily="34" charset="0"/>
                <a:cs typeface="Arial" panose="020B0604020202020204" pitchFamily="34" charset="0"/>
              </a:rPr>
              <a:t> от </a:t>
            </a:r>
            <a:r>
              <a:rPr lang="ru-RU" sz="900" b="0" dirty="0" smtClean="0">
                <a:latin typeface="Arial" panose="020B0604020202020204" pitchFamily="34" charset="0"/>
                <a:cs typeface="Arial" panose="020B0604020202020204" pitchFamily="34" charset="0"/>
              </a:rPr>
              <a:t>18.08.2016 </a:t>
            </a:r>
            <a:endParaRPr lang="ru-RU" sz="900" b="0" dirty="0">
              <a:latin typeface="Arial" panose="020B0604020202020204" pitchFamily="34" charset="0"/>
              <a:cs typeface="Arial" panose="020B0604020202020204" pitchFamily="34" charset="0"/>
            </a:endParaRPr>
          </a:p>
        </p:txBody>
      </p:sp>
      <p:sp>
        <p:nvSpPr>
          <p:cNvPr id="2" name="Номер слайда 1"/>
          <p:cNvSpPr>
            <a:spLocks noGrp="1"/>
          </p:cNvSpPr>
          <p:nvPr>
            <p:ph type="sldNum" sz="quarter" idx="12"/>
          </p:nvPr>
        </p:nvSpPr>
        <p:spPr>
          <a:xfrm>
            <a:off x="6974904" y="6456646"/>
            <a:ext cx="2133600" cy="365125"/>
          </a:xfrm>
        </p:spPr>
        <p:txBody>
          <a:bodyPr/>
          <a:lstStyle/>
          <a:p>
            <a:fld id="{6243312A-F2D1-4A6C-922F-33B7D1873247}" type="slidenum">
              <a:rPr lang="ru-RU" smtClean="0"/>
              <a:pPr/>
              <a:t>33</a:t>
            </a:fld>
            <a:endParaRPr lang="ru-RU"/>
          </a:p>
        </p:txBody>
      </p:sp>
      <p:sp>
        <p:nvSpPr>
          <p:cNvPr id="10" name="Rectangle 9"/>
          <p:cNvSpPr/>
          <p:nvPr/>
        </p:nvSpPr>
        <p:spPr>
          <a:xfrm>
            <a:off x="602652" y="2852936"/>
            <a:ext cx="6416873" cy="1500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defRPr/>
            </a:pPr>
            <a:r>
              <a:rPr lang="ru-RU" altLang="ru-RU" sz="1800" b="1" dirty="0" smtClean="0">
                <a:solidFill>
                  <a:srgbClr val="231F20"/>
                </a:solidFill>
                <a:latin typeface="+mn-lt"/>
                <a:cs typeface="Times New Roman" pitchFamily="18" charset="0"/>
              </a:rPr>
              <a:t>Применяют для лечения желудочно-кишечных симптомов, связанных с замедленной моторикой желудка и функциональной неязвенной диспепсией (хроническим гастритом), таких как: </a:t>
            </a:r>
          </a:p>
          <a:p>
            <a:pPr marL="1028700" lvl="1" eaLnBrk="1" hangingPunct="1">
              <a:lnSpc>
                <a:spcPct val="150000"/>
              </a:lnSpc>
              <a:buFont typeface="Wingdings" panose="05000000000000000000" pitchFamily="2" charset="2"/>
              <a:buChar char="ü"/>
              <a:defRPr/>
            </a:pPr>
            <a:r>
              <a:rPr lang="ru-RU" altLang="ru-RU" b="1" dirty="0" smtClean="0">
                <a:solidFill>
                  <a:srgbClr val="231F20"/>
                </a:solidFill>
                <a:latin typeface="+mn-lt"/>
                <a:cs typeface="Times New Roman" pitchFamily="18" charset="0"/>
              </a:rPr>
              <a:t>вздутие живота, </a:t>
            </a:r>
          </a:p>
          <a:p>
            <a:pPr marL="1028700" lvl="1" eaLnBrk="1" hangingPunct="1">
              <a:lnSpc>
                <a:spcPct val="150000"/>
              </a:lnSpc>
              <a:buFont typeface="Wingdings" panose="05000000000000000000" pitchFamily="2" charset="2"/>
              <a:buChar char="ü"/>
              <a:defRPr/>
            </a:pPr>
            <a:r>
              <a:rPr lang="ru-RU" altLang="ru-RU" b="1" dirty="0" smtClean="0">
                <a:solidFill>
                  <a:srgbClr val="231F20"/>
                </a:solidFill>
                <a:latin typeface="+mn-lt"/>
                <a:cs typeface="Times New Roman" pitchFamily="18" charset="0"/>
              </a:rPr>
              <a:t>быстрое насыщение, </a:t>
            </a:r>
          </a:p>
          <a:p>
            <a:pPr marL="1028700" lvl="1" eaLnBrk="1" hangingPunct="1">
              <a:lnSpc>
                <a:spcPct val="150000"/>
              </a:lnSpc>
              <a:buFont typeface="Wingdings" panose="05000000000000000000" pitchFamily="2" charset="2"/>
              <a:buChar char="ü"/>
              <a:defRPr/>
            </a:pPr>
            <a:r>
              <a:rPr lang="ru-RU" altLang="ru-RU" b="1" dirty="0" smtClean="0">
                <a:solidFill>
                  <a:srgbClr val="231F20"/>
                </a:solidFill>
                <a:latin typeface="+mn-lt"/>
                <a:cs typeface="Times New Roman" pitchFamily="18" charset="0"/>
              </a:rPr>
              <a:t>чувство переполнения в желудке после приема пищи, </a:t>
            </a:r>
          </a:p>
          <a:p>
            <a:pPr marL="1028700" lvl="1" eaLnBrk="1" hangingPunct="1">
              <a:lnSpc>
                <a:spcPct val="150000"/>
              </a:lnSpc>
              <a:buFont typeface="Wingdings" panose="05000000000000000000" pitchFamily="2" charset="2"/>
              <a:buChar char="ü"/>
              <a:defRPr/>
            </a:pPr>
            <a:r>
              <a:rPr lang="ru-RU" altLang="ru-RU" b="1" dirty="0" smtClean="0">
                <a:solidFill>
                  <a:srgbClr val="231F20"/>
                </a:solidFill>
                <a:latin typeface="+mn-lt"/>
                <a:cs typeface="Times New Roman" pitchFamily="18" charset="0"/>
              </a:rPr>
              <a:t>боль или дискомфорт в эпигастральной области, </a:t>
            </a:r>
          </a:p>
          <a:p>
            <a:pPr marL="1028700" lvl="1" eaLnBrk="1" hangingPunct="1">
              <a:lnSpc>
                <a:spcPct val="150000"/>
              </a:lnSpc>
              <a:buFont typeface="Wingdings" panose="05000000000000000000" pitchFamily="2" charset="2"/>
              <a:buChar char="ü"/>
              <a:defRPr/>
            </a:pPr>
            <a:r>
              <a:rPr lang="ru-RU" altLang="ru-RU" b="1" dirty="0" smtClean="0">
                <a:solidFill>
                  <a:srgbClr val="231F20"/>
                </a:solidFill>
                <a:latin typeface="+mn-lt"/>
                <a:cs typeface="Times New Roman" pitchFamily="18" charset="0"/>
              </a:rPr>
              <a:t>анорексия, </a:t>
            </a:r>
          </a:p>
          <a:p>
            <a:pPr marL="1028700" lvl="1" eaLnBrk="1" hangingPunct="1">
              <a:lnSpc>
                <a:spcPct val="150000"/>
              </a:lnSpc>
              <a:buFont typeface="Wingdings" panose="05000000000000000000" pitchFamily="2" charset="2"/>
              <a:buChar char="ü"/>
              <a:defRPr/>
            </a:pPr>
            <a:r>
              <a:rPr lang="ru-RU" altLang="ru-RU" b="1" dirty="0" smtClean="0">
                <a:solidFill>
                  <a:srgbClr val="231F20"/>
                </a:solidFill>
                <a:latin typeface="+mn-lt"/>
                <a:cs typeface="Times New Roman" pitchFamily="18" charset="0"/>
              </a:rPr>
              <a:t>изжога, </a:t>
            </a:r>
          </a:p>
          <a:p>
            <a:pPr marL="1028700" lvl="1" eaLnBrk="1" hangingPunct="1">
              <a:lnSpc>
                <a:spcPct val="150000"/>
              </a:lnSpc>
              <a:buFont typeface="Wingdings" panose="05000000000000000000" pitchFamily="2" charset="2"/>
              <a:buChar char="ü"/>
              <a:defRPr/>
            </a:pPr>
            <a:r>
              <a:rPr lang="ru-RU" altLang="ru-RU" b="1" dirty="0" smtClean="0">
                <a:solidFill>
                  <a:srgbClr val="231F20"/>
                </a:solidFill>
                <a:latin typeface="+mn-lt"/>
                <a:cs typeface="Times New Roman" pitchFamily="18" charset="0"/>
              </a:rPr>
              <a:t>тошнота и рвота.</a:t>
            </a:r>
            <a:endParaRPr lang="ru-RU" altLang="ru-RU" b="1" dirty="0" smtClean="0">
              <a:solidFill>
                <a:srgbClr val="FFFFFF"/>
              </a:solidFill>
              <a:latin typeface="+mn-lt"/>
              <a:cs typeface="Times New Roman" pitchFamily="18" charset="0"/>
            </a:endParaRPr>
          </a:p>
        </p:txBody>
      </p:sp>
      <p:pic>
        <p:nvPicPr>
          <p:cNvPr id="12" name="Picture 3"/>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426" r="100000">
                        <a14:foregroundMark x1="85656" y1="2037" x2="90574" y2="14053"/>
                        <a14:foregroundMark x1="72541" y1="36456" x2="87295" y2="47658"/>
                        <a14:foregroundMark x1="70492" y1="54379" x2="88115" y2="64358"/>
                        <a14:foregroundMark x1="71311" y1="70876" x2="88934" y2="80244"/>
                        <a14:foregroundMark x1="72541" y1="86762" x2="88525" y2="96334"/>
                        <a14:foregroundMark x1="85246" y1="85540" x2="94672" y2="90020"/>
                        <a14:foregroundMark x1="81557" y1="98574" x2="91393" y2="96334"/>
                        <a14:foregroundMark x1="79098" y1="32994" x2="90984" y2="30754"/>
                        <a14:foregroundMark x1="66393" y1="22811" x2="75820" y2="19145"/>
                        <a14:foregroundMark x1="77459" y1="18737" x2="86066" y2="18737"/>
                        <a14:foregroundMark x1="76639" y1="18126" x2="70902" y2="19552"/>
                        <a14:foregroundMark x1="78279" y1="2240" x2="68443" y2="4277"/>
                        <a14:foregroundMark x1="91393" y1="36456" x2="95082" y2="43585"/>
                        <a14:foregroundMark x1="86475" y1="34827" x2="78279" y2="34420"/>
                        <a14:foregroundMark x1="78279" y1="34420" x2="78279" y2="34420"/>
                        <a14:foregroundMark x1="75820" y1="35031" x2="70492" y2="35845"/>
                        <a14:foregroundMark x1="70082" y1="37678" x2="67213" y2="39919"/>
                        <a14:foregroundMark x1="67213" y1="41548" x2="64754" y2="42974"/>
                        <a14:foregroundMark x1="70902" y1="53157" x2="75410" y2="51935"/>
                        <a14:foregroundMark x1="72951" y1="69246" x2="82787" y2="68024"/>
                        <a14:foregroundMark x1="67623" y1="72912" x2="70902" y2="69857"/>
                        <a14:foregroundMark x1="68033" y1="88595" x2="74180" y2="84929"/>
                        <a14:foregroundMark x1="66803" y1="6314" x2="65574" y2="8758"/>
                        <a14:foregroundMark x1="65984" y1="24644" x2="65574" y2="27291"/>
                        <a14:foregroundMark x1="66803" y1="89817" x2="65984" y2="92668"/>
                        <a14:backgroundMark x1="33197" y1="1222" x2="62705" y2="14868"/>
                        <a14:backgroundMark x1="69672" y1="2240" x2="54918" y2="11202"/>
                        <a14:backgroundMark x1="37295" y1="14460" x2="45492" y2="98371"/>
                        <a14:backgroundMark x1="66393" y1="16090" x2="58607" y2="97149"/>
                      </a14:backgroundRemoval>
                    </a14:imgEffect>
                  </a14:imgLayer>
                </a14:imgProps>
              </a:ext>
              <a:ext uri="{28A0092B-C50C-407E-A947-70E740481C1C}">
                <a14:useLocalDpi xmlns:a14="http://schemas.microsoft.com/office/drawing/2010/main" val="0"/>
              </a:ext>
            </a:extLst>
          </a:blip>
          <a:srcRect/>
          <a:stretch>
            <a:fillRect/>
          </a:stretch>
        </p:blipFill>
        <p:spPr bwMode="auto">
          <a:xfrm>
            <a:off x="5796136" y="1340769"/>
            <a:ext cx="2446778" cy="4923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179997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836712"/>
          </a:xfrm>
          <a:prstGeom prst="rect">
            <a:avLst/>
          </a:prstGeom>
          <a:solidFill>
            <a:schemeClr val="bg1"/>
          </a:solidFill>
          <a:ln>
            <a:noFill/>
          </a:ln>
          <a:extLst/>
        </p:spPr>
        <p:txBody>
          <a:bodyPr vert="horz" lIns="0" tIns="0" rIns="91440" bIns="45720" rtlCol="0" anchor="ctr">
            <a:noAutofit/>
          </a:bodyPr>
          <a:lstStyle>
            <a:defPPr>
              <a:defRPr lang="ru-RU"/>
            </a:defPPr>
            <a:lvl1pPr algn="ctr">
              <a:spcBef>
                <a:spcPct val="0"/>
              </a:spcBef>
              <a:buNone/>
              <a:defRPr sz="3600" b="1">
                <a:solidFill>
                  <a:srgbClr val="00B050"/>
                </a:solidFill>
                <a:effectLst>
                  <a:outerShdw blurRad="38100" dist="38100" dir="2700000" algn="tl">
                    <a:srgbClr val="000000">
                      <a:alpha val="43137"/>
                    </a:srgbClr>
                  </a:outerShdw>
                </a:effectLst>
                <a:ea typeface="+mj-ea"/>
                <a:cs typeface="+mj-cs"/>
              </a:defRPr>
            </a:lvl1pPr>
          </a:lstStyle>
          <a:p>
            <a:r>
              <a:rPr lang="ru-RU" dirty="0"/>
              <a:t>Преимущества препарата Ганатон®</a:t>
            </a:r>
          </a:p>
        </p:txBody>
      </p:sp>
      <p:sp>
        <p:nvSpPr>
          <p:cNvPr id="12" name="TextBox 10"/>
          <p:cNvSpPr txBox="1">
            <a:spLocks noChangeArrowheads="1"/>
          </p:cNvSpPr>
          <p:nvPr/>
        </p:nvSpPr>
        <p:spPr bwMode="auto">
          <a:xfrm>
            <a:off x="0" y="6293743"/>
            <a:ext cx="9122161" cy="61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buFont typeface="Arial" charset="0"/>
              <a:defRPr sz="1600" b="1">
                <a:solidFill>
                  <a:schemeClr val="tx1"/>
                </a:solidFill>
                <a:latin typeface="Franklin Gothic Book" pitchFamily="34" charset="0"/>
              </a:defRPr>
            </a:lvl1pPr>
            <a:lvl2pPr marL="742950" indent="-285750" eaLnBrk="0" hangingPunct="0">
              <a:spcBef>
                <a:spcPts val="300"/>
              </a:spcBef>
              <a:buClr>
                <a:schemeClr val="accent2"/>
              </a:buClr>
              <a:buFont typeface="Wingdings" pitchFamily="2" charset="2"/>
              <a:buChar char="§"/>
              <a:defRPr sz="1600">
                <a:solidFill>
                  <a:schemeClr val="tx1"/>
                </a:solidFill>
                <a:latin typeface="Franklin Gothic Book" pitchFamily="34" charset="0"/>
              </a:defRPr>
            </a:lvl2pPr>
            <a:lvl3pPr marL="11430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3pPr>
            <a:lvl4pPr marL="16002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4pPr>
            <a:lvl5pPr marL="20574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9pPr>
          </a:lstStyle>
          <a:p>
            <a:pPr marL="228600" lvl="0" indent="-228600">
              <a:buFont typeface="+mj-lt"/>
              <a:buAutoNum type="arabicPeriod"/>
            </a:pPr>
            <a:r>
              <a:rPr lang="ru-RU" altLang="ru-RU" sz="900" b="0" dirty="0">
                <a:latin typeface="Arial" panose="020B0604020202020204" pitchFamily="34" charset="0"/>
                <a:cs typeface="Arial" panose="020B0604020202020204" pitchFamily="34" charset="0"/>
              </a:rPr>
              <a:t>Инструкция по медицинскому применению препарата Ганатон</a:t>
            </a:r>
            <a:r>
              <a:rPr lang="ru-RU" altLang="ru-RU" sz="900" b="0" baseline="30000" dirty="0">
                <a:latin typeface="Arial" panose="020B0604020202020204" pitchFamily="34" charset="0"/>
                <a:cs typeface="Arial" panose="020B0604020202020204" pitchFamily="34" charset="0"/>
              </a:rPr>
              <a:t>®</a:t>
            </a:r>
            <a:r>
              <a:rPr lang="ru-RU" altLang="ru-RU" sz="900" b="0" dirty="0">
                <a:latin typeface="Arial" panose="020B0604020202020204" pitchFamily="34" charset="0"/>
                <a:cs typeface="Arial" panose="020B0604020202020204" pitchFamily="34" charset="0"/>
              </a:rPr>
              <a:t> от </a:t>
            </a:r>
            <a:r>
              <a:rPr lang="ru-RU" sz="900" b="0" dirty="0" smtClean="0">
                <a:latin typeface="Arial" panose="020B0604020202020204" pitchFamily="34" charset="0"/>
                <a:cs typeface="Arial" panose="020B0604020202020204" pitchFamily="34" charset="0"/>
              </a:rPr>
              <a:t>18.08.2016 </a:t>
            </a:r>
          </a:p>
          <a:p>
            <a:pPr marL="228600" lvl="0" indent="-228600">
              <a:buFont typeface="+mj-lt"/>
              <a:buAutoNum type="arabicPeriod"/>
            </a:pPr>
            <a:r>
              <a:rPr lang="ru-RU" altLang="ru-RU" sz="900" b="0" dirty="0" smtClean="0">
                <a:latin typeface="Arial" panose="020B0604020202020204" pitchFamily="34" charset="0"/>
                <a:cs typeface="Arial" panose="020B0604020202020204" pitchFamily="34" charset="0"/>
              </a:rPr>
              <a:t>Касьяненко </a:t>
            </a:r>
            <a:r>
              <a:rPr lang="ru-RU" altLang="ru-RU" sz="900" b="0" dirty="0">
                <a:latin typeface="Arial" panose="020B0604020202020204" pitchFamily="34" charset="0"/>
                <a:cs typeface="Arial" panose="020B0604020202020204" pitchFamily="34" charset="0"/>
              </a:rPr>
              <a:t>В.И., Денисов Н.Л., Васильев Ю.В. Применение итоприда при симптомах функциональной диспепсии в России: результаты </a:t>
            </a:r>
            <a:r>
              <a:rPr lang="ru-RU" altLang="ru-RU" sz="900" b="0" dirty="0" err="1">
                <a:latin typeface="Arial" panose="020B0604020202020204" pitchFamily="34" charset="0"/>
                <a:cs typeface="Arial" panose="020B0604020202020204" pitchFamily="34" charset="0"/>
              </a:rPr>
              <a:t>проспективного</a:t>
            </a:r>
            <a:r>
              <a:rPr lang="ru-RU" altLang="ru-RU" sz="900" b="0" dirty="0">
                <a:latin typeface="Arial" panose="020B0604020202020204" pitchFamily="34" charset="0"/>
                <a:cs typeface="Arial" panose="020B0604020202020204" pitchFamily="34" charset="0"/>
              </a:rPr>
              <a:t> открытого многоцентрового клинического исследования IV фазы. Терапевтический Архив. 2014; 8: 35-41</a:t>
            </a:r>
            <a:endParaRPr lang="en-US" altLang="ru-RU" sz="900" b="0" dirty="0">
              <a:latin typeface="Arial" panose="020B0604020202020204" pitchFamily="34" charset="0"/>
              <a:cs typeface="Arial" panose="020B0604020202020204" pitchFamily="34" charset="0"/>
            </a:endParaRPr>
          </a:p>
        </p:txBody>
      </p:sp>
      <p:sp>
        <p:nvSpPr>
          <p:cNvPr id="2" name="Номер слайда 1"/>
          <p:cNvSpPr>
            <a:spLocks noGrp="1"/>
          </p:cNvSpPr>
          <p:nvPr>
            <p:ph type="sldNum" sz="quarter" idx="12"/>
          </p:nvPr>
        </p:nvSpPr>
        <p:spPr>
          <a:xfrm>
            <a:off x="6876256" y="6483474"/>
            <a:ext cx="2133600" cy="365125"/>
          </a:xfrm>
        </p:spPr>
        <p:txBody>
          <a:bodyPr/>
          <a:lstStyle/>
          <a:p>
            <a:fld id="{6243312A-F2D1-4A6C-922F-33B7D1873247}" type="slidenum">
              <a:rPr lang="ru-RU" smtClean="0"/>
              <a:pPr/>
              <a:t>34</a:t>
            </a:fld>
            <a:endParaRPr lang="ru-RU" dirty="0"/>
          </a:p>
        </p:txBody>
      </p:sp>
      <p:sp>
        <p:nvSpPr>
          <p:cNvPr id="7" name="TextBox 4"/>
          <p:cNvSpPr txBox="1">
            <a:spLocks noChangeArrowheads="1"/>
          </p:cNvSpPr>
          <p:nvPr/>
        </p:nvSpPr>
        <p:spPr bwMode="auto">
          <a:xfrm>
            <a:off x="233711" y="975265"/>
            <a:ext cx="683584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ts val="800"/>
              </a:spcBef>
              <a:buFont typeface="Arial" charset="0"/>
              <a:defRPr sz="1600" b="1">
                <a:solidFill>
                  <a:schemeClr val="tx1"/>
                </a:solidFill>
                <a:latin typeface="Franklin Gothic Book" pitchFamily="34" charset="0"/>
              </a:defRPr>
            </a:lvl1pPr>
            <a:lvl2pPr marL="742950" indent="-285750" eaLnBrk="0" hangingPunct="0">
              <a:spcBef>
                <a:spcPts val="300"/>
              </a:spcBef>
              <a:buClr>
                <a:schemeClr val="accent2"/>
              </a:buClr>
              <a:buFont typeface="Wingdings" pitchFamily="2" charset="2"/>
              <a:buChar char="§"/>
              <a:defRPr sz="1600">
                <a:solidFill>
                  <a:schemeClr val="tx1"/>
                </a:solidFill>
                <a:latin typeface="Franklin Gothic Book" pitchFamily="34" charset="0"/>
              </a:defRPr>
            </a:lvl2pPr>
            <a:lvl3pPr marL="11430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3pPr>
            <a:lvl4pPr marL="16002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4pPr>
            <a:lvl5pPr marL="20574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9pPr>
          </a:lstStyle>
          <a:p>
            <a:pPr algn="l" eaLnBrk="1" hangingPunct="1">
              <a:spcBef>
                <a:spcPct val="0"/>
              </a:spcBef>
              <a:buFont typeface="Wingdings" pitchFamily="2" charset="2"/>
              <a:buChar char="Ø"/>
            </a:pPr>
            <a:r>
              <a:rPr lang="ru-RU" altLang="ru-RU" b="0" dirty="0">
                <a:solidFill>
                  <a:srgbClr val="002060"/>
                </a:solidFill>
                <a:latin typeface="+mn-lt"/>
              </a:rPr>
              <a:t>Активирует высвобождение ацетилхолина, отвечающего за эффективную моторику верхних отделов ЖКТ, и подавляет его </a:t>
            </a:r>
            <a:r>
              <a:rPr lang="ru-RU" altLang="ru-RU" b="0" dirty="0" smtClean="0">
                <a:solidFill>
                  <a:srgbClr val="002060"/>
                </a:solidFill>
                <a:latin typeface="+mn-lt"/>
              </a:rPr>
              <a:t>разрушение</a:t>
            </a:r>
            <a:r>
              <a:rPr lang="ru-RU" altLang="ru-RU" b="0" baseline="30000" dirty="0" smtClean="0">
                <a:solidFill>
                  <a:srgbClr val="002060"/>
                </a:solidFill>
                <a:latin typeface="+mn-lt"/>
              </a:rPr>
              <a:t>1</a:t>
            </a:r>
            <a:r>
              <a:rPr lang="ru-RU" altLang="ru-RU" b="0" dirty="0" smtClean="0">
                <a:solidFill>
                  <a:srgbClr val="002060"/>
                </a:solidFill>
                <a:latin typeface="+mn-lt"/>
              </a:rPr>
              <a:t> </a:t>
            </a:r>
            <a:endParaRPr lang="ru-RU" altLang="ru-RU" b="0" dirty="0">
              <a:solidFill>
                <a:srgbClr val="002060"/>
              </a:solidFill>
              <a:latin typeface="+mn-lt"/>
            </a:endParaRPr>
          </a:p>
          <a:p>
            <a:pPr algn="l" eaLnBrk="1" hangingPunct="1">
              <a:spcBef>
                <a:spcPct val="0"/>
              </a:spcBef>
              <a:buFont typeface="Wingdings" pitchFamily="2" charset="2"/>
              <a:buChar char="Ø"/>
            </a:pPr>
            <a:endParaRPr lang="ru-RU" altLang="ru-RU" b="0" dirty="0">
              <a:solidFill>
                <a:srgbClr val="002060"/>
              </a:solidFill>
              <a:latin typeface="+mn-lt"/>
            </a:endParaRPr>
          </a:p>
          <a:p>
            <a:pPr algn="l" eaLnBrk="1" hangingPunct="1">
              <a:spcBef>
                <a:spcPct val="0"/>
              </a:spcBef>
              <a:buFont typeface="Wingdings" pitchFamily="2" charset="2"/>
              <a:buChar char="Ø"/>
            </a:pPr>
            <a:r>
              <a:rPr lang="ru-RU" altLang="ru-RU" b="0" dirty="0">
                <a:solidFill>
                  <a:srgbClr val="002060"/>
                </a:solidFill>
                <a:latin typeface="+mn-lt"/>
              </a:rPr>
              <a:t>Ускоряет транзит по желудку и улучшает его </a:t>
            </a:r>
            <a:r>
              <a:rPr lang="ru-RU" altLang="ru-RU" b="0" dirty="0" smtClean="0">
                <a:solidFill>
                  <a:srgbClr val="002060"/>
                </a:solidFill>
                <a:latin typeface="+mn-lt"/>
              </a:rPr>
              <a:t>опорожнение</a:t>
            </a:r>
            <a:r>
              <a:rPr lang="ru-RU" altLang="ru-RU" b="0" baseline="30000" dirty="0" smtClean="0">
                <a:solidFill>
                  <a:srgbClr val="002060"/>
                </a:solidFill>
                <a:latin typeface="+mn-lt"/>
              </a:rPr>
              <a:t>1</a:t>
            </a:r>
            <a:endParaRPr lang="en-US" altLang="ru-RU" b="0" baseline="30000" dirty="0">
              <a:solidFill>
                <a:srgbClr val="002060"/>
              </a:solidFill>
              <a:latin typeface="+mn-lt"/>
            </a:endParaRPr>
          </a:p>
        </p:txBody>
      </p:sp>
      <p:pic>
        <p:nvPicPr>
          <p:cNvPr id="8" name="Picture 5" descr="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215" y="692696"/>
            <a:ext cx="167322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C:\Users\SurenTX\AppData\Local\Microsoft\Windows\Temporary Internet Files\Content.IE5\UR2SCVEA\Grapefruit_Juice_and_Medicine_May_Not_Mix_%286921050581%29[1].jpg"/>
          <p:cNvPicPr>
            <a:picLocks noChangeAspect="1" noChangeArrowheads="1"/>
          </p:cNvPicPr>
          <p:nvPr/>
        </p:nvPicPr>
        <p:blipFill>
          <a:blip r:embed="rId4"/>
          <a:srcRect/>
          <a:stretch>
            <a:fillRect/>
          </a:stretch>
        </p:blipFill>
        <p:spPr bwMode="auto">
          <a:xfrm>
            <a:off x="1085916" y="3023013"/>
            <a:ext cx="2865437" cy="1054100"/>
          </a:xfrm>
          <a:prstGeom prst="rect">
            <a:avLst/>
          </a:prstGeom>
          <a:ln>
            <a:noFill/>
          </a:ln>
          <a:effectLst>
            <a:outerShdw blurRad="292100" dist="139700" dir="2700000" algn="tl" rotWithShape="0">
              <a:srgbClr val="333333">
                <a:alpha val="65000"/>
              </a:srgbClr>
            </a:outerShdw>
          </a:effectLst>
          <a:extLst/>
        </p:spPr>
      </p:pic>
      <p:sp>
        <p:nvSpPr>
          <p:cNvPr id="10" name="TextBox 7"/>
          <p:cNvSpPr txBox="1">
            <a:spLocks noChangeArrowheads="1"/>
          </p:cNvSpPr>
          <p:nvPr/>
        </p:nvSpPr>
        <p:spPr bwMode="auto">
          <a:xfrm>
            <a:off x="4086640" y="3023013"/>
            <a:ext cx="480584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ts val="800"/>
              </a:spcBef>
              <a:buFont typeface="Arial" charset="0"/>
              <a:defRPr sz="1600" b="1">
                <a:solidFill>
                  <a:schemeClr val="tx1"/>
                </a:solidFill>
                <a:latin typeface="Franklin Gothic Book" pitchFamily="34" charset="0"/>
              </a:defRPr>
            </a:lvl1pPr>
            <a:lvl2pPr marL="742950" indent="-285750" eaLnBrk="0" hangingPunct="0">
              <a:spcBef>
                <a:spcPts val="300"/>
              </a:spcBef>
              <a:buClr>
                <a:schemeClr val="accent2"/>
              </a:buClr>
              <a:buFont typeface="Wingdings" pitchFamily="2" charset="2"/>
              <a:buChar char="§"/>
              <a:defRPr sz="1600">
                <a:solidFill>
                  <a:schemeClr val="tx1"/>
                </a:solidFill>
                <a:latin typeface="Franklin Gothic Book" pitchFamily="34" charset="0"/>
              </a:defRPr>
            </a:lvl2pPr>
            <a:lvl3pPr marL="11430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3pPr>
            <a:lvl4pPr marL="16002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4pPr>
            <a:lvl5pPr marL="20574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9pPr>
          </a:lstStyle>
          <a:p>
            <a:pPr algn="l" eaLnBrk="1" hangingPunct="1">
              <a:spcBef>
                <a:spcPct val="0"/>
              </a:spcBef>
              <a:buFont typeface="Wingdings" pitchFamily="2" charset="2"/>
              <a:buChar char="Ø"/>
            </a:pPr>
            <a:r>
              <a:rPr lang="ru-RU" altLang="ru-RU" b="0" dirty="0">
                <a:solidFill>
                  <a:srgbClr val="002060"/>
                </a:solidFill>
                <a:latin typeface="Arial" charset="0"/>
              </a:rPr>
              <a:t>Имеет минимальный риск лекарственных взаимодействий в связи с отсутствием конкуренции за систему </a:t>
            </a:r>
            <a:r>
              <a:rPr lang="ru-RU" altLang="ru-RU" b="0" dirty="0" smtClean="0">
                <a:solidFill>
                  <a:srgbClr val="002060"/>
                </a:solidFill>
                <a:latin typeface="Arial" charset="0"/>
              </a:rPr>
              <a:t>цитохрома</a:t>
            </a:r>
            <a:r>
              <a:rPr lang="ru-RU" altLang="ru-RU" b="0" baseline="30000" dirty="0" smtClean="0">
                <a:solidFill>
                  <a:srgbClr val="002060"/>
                </a:solidFill>
                <a:latin typeface="Arial" charset="0"/>
              </a:rPr>
              <a:t>1</a:t>
            </a:r>
          </a:p>
          <a:p>
            <a:pPr algn="l" eaLnBrk="1" hangingPunct="1">
              <a:spcBef>
                <a:spcPct val="0"/>
              </a:spcBef>
              <a:buFont typeface="Wingdings" pitchFamily="2" charset="2"/>
              <a:buChar char="Ø"/>
            </a:pPr>
            <a:endParaRPr lang="ru-RU" altLang="ru-RU" b="0" dirty="0" smtClean="0">
              <a:solidFill>
                <a:srgbClr val="002060"/>
              </a:solidFill>
              <a:latin typeface="Arial" charset="0"/>
            </a:endParaRPr>
          </a:p>
          <a:p>
            <a:pPr algn="l" eaLnBrk="1" hangingPunct="1">
              <a:spcBef>
                <a:spcPct val="0"/>
              </a:spcBef>
              <a:buFont typeface="Wingdings" pitchFamily="2" charset="2"/>
              <a:buChar char="Ø"/>
            </a:pPr>
            <a:r>
              <a:rPr lang="ru-RU" altLang="ru-RU" b="0" dirty="0">
                <a:solidFill>
                  <a:srgbClr val="002060"/>
                </a:solidFill>
                <a:latin typeface="Arial" charset="0"/>
              </a:rPr>
              <a:t>Проникновение в головной и спинной мозг </a:t>
            </a:r>
            <a:r>
              <a:rPr lang="ru-RU" altLang="ru-RU" b="0" dirty="0" smtClean="0">
                <a:solidFill>
                  <a:srgbClr val="002060"/>
                </a:solidFill>
                <a:latin typeface="Arial" charset="0"/>
              </a:rPr>
              <a:t>минимальное</a:t>
            </a:r>
            <a:r>
              <a:rPr lang="ru-RU" altLang="ru-RU" b="0" baseline="30000" dirty="0" smtClean="0">
                <a:solidFill>
                  <a:srgbClr val="002060"/>
                </a:solidFill>
                <a:latin typeface="Arial" charset="0"/>
              </a:rPr>
              <a:t>1</a:t>
            </a:r>
            <a:endParaRPr lang="ru-RU" altLang="ru-RU" b="0" baseline="30000" dirty="0">
              <a:solidFill>
                <a:srgbClr val="002060"/>
              </a:solidFill>
              <a:latin typeface="Arial" charset="0"/>
            </a:endParaRPr>
          </a:p>
          <a:p>
            <a:pPr algn="l" eaLnBrk="1" hangingPunct="1">
              <a:spcBef>
                <a:spcPct val="0"/>
              </a:spcBef>
              <a:buFont typeface="Wingdings" pitchFamily="2" charset="2"/>
              <a:buChar char="Ø"/>
            </a:pPr>
            <a:endParaRPr lang="ru-RU" altLang="ru-RU" b="0" dirty="0">
              <a:solidFill>
                <a:srgbClr val="002060"/>
              </a:solidFill>
              <a:latin typeface="Arial" charset="0"/>
            </a:endParaRPr>
          </a:p>
        </p:txBody>
      </p:sp>
      <p:sp>
        <p:nvSpPr>
          <p:cNvPr id="11" name="TextBox 8"/>
          <p:cNvSpPr txBox="1">
            <a:spLocks noChangeArrowheads="1"/>
          </p:cNvSpPr>
          <p:nvPr/>
        </p:nvSpPr>
        <p:spPr bwMode="auto">
          <a:xfrm>
            <a:off x="416928" y="4877406"/>
            <a:ext cx="783141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ts val="800"/>
              </a:spcBef>
              <a:buFont typeface="Arial" charset="0"/>
              <a:defRPr sz="1600" b="1">
                <a:solidFill>
                  <a:schemeClr val="tx1"/>
                </a:solidFill>
                <a:latin typeface="Franklin Gothic Book" pitchFamily="34" charset="0"/>
              </a:defRPr>
            </a:lvl1pPr>
            <a:lvl2pPr marL="742950" indent="-285750" eaLnBrk="0" hangingPunct="0">
              <a:spcBef>
                <a:spcPts val="300"/>
              </a:spcBef>
              <a:buClr>
                <a:schemeClr val="accent2"/>
              </a:buClr>
              <a:buFont typeface="Wingdings" pitchFamily="2" charset="2"/>
              <a:buChar char="§"/>
              <a:defRPr sz="1600">
                <a:solidFill>
                  <a:schemeClr val="tx1"/>
                </a:solidFill>
                <a:latin typeface="Franklin Gothic Book" pitchFamily="34" charset="0"/>
              </a:defRPr>
            </a:lvl2pPr>
            <a:lvl3pPr marL="11430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3pPr>
            <a:lvl4pPr marL="16002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4pPr>
            <a:lvl5pPr marL="20574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9pPr>
          </a:lstStyle>
          <a:p>
            <a:pPr algn="l" eaLnBrk="1" hangingPunct="1">
              <a:spcBef>
                <a:spcPct val="0"/>
              </a:spcBef>
              <a:buFont typeface="Wingdings" pitchFamily="2" charset="2"/>
              <a:buChar char="Ø"/>
            </a:pPr>
            <a:r>
              <a:rPr lang="ru-RU" altLang="ru-RU" b="0" dirty="0" smtClean="0">
                <a:solidFill>
                  <a:srgbClr val="002060"/>
                </a:solidFill>
                <a:latin typeface="Arial" charset="0"/>
              </a:rPr>
              <a:t>курсы </a:t>
            </a:r>
            <a:r>
              <a:rPr lang="ru-RU" altLang="ru-RU" b="0" dirty="0">
                <a:solidFill>
                  <a:srgbClr val="002060"/>
                </a:solidFill>
                <a:latin typeface="Arial" charset="0"/>
              </a:rPr>
              <a:t>терапии не ограничены, большинство клинических исследований имели длительность 8 </a:t>
            </a:r>
            <a:r>
              <a:rPr lang="ru-RU" altLang="ru-RU" b="0" dirty="0" smtClean="0">
                <a:solidFill>
                  <a:srgbClr val="002060"/>
                </a:solidFill>
                <a:latin typeface="Arial" charset="0"/>
              </a:rPr>
              <a:t>недель</a:t>
            </a:r>
            <a:r>
              <a:rPr lang="ru-RU" altLang="ru-RU" b="0" baseline="30000" dirty="0" smtClean="0">
                <a:solidFill>
                  <a:srgbClr val="002060"/>
                </a:solidFill>
                <a:latin typeface="Arial" charset="0"/>
              </a:rPr>
              <a:t>1</a:t>
            </a:r>
          </a:p>
          <a:p>
            <a:pPr algn="l" eaLnBrk="1" hangingPunct="1">
              <a:spcBef>
                <a:spcPct val="0"/>
              </a:spcBef>
              <a:buFont typeface="Wingdings" pitchFamily="2" charset="2"/>
              <a:buChar char="Ø"/>
            </a:pPr>
            <a:endParaRPr lang="ru-RU" altLang="ru-RU" b="0" dirty="0" smtClean="0">
              <a:solidFill>
                <a:srgbClr val="002060"/>
              </a:solidFill>
              <a:latin typeface="Arial" charset="0"/>
            </a:endParaRPr>
          </a:p>
          <a:p>
            <a:pPr eaLnBrk="1" hangingPunct="1">
              <a:spcBef>
                <a:spcPct val="0"/>
              </a:spcBef>
              <a:buFont typeface="Wingdings" pitchFamily="2" charset="2"/>
              <a:buChar char="Ø"/>
            </a:pPr>
            <a:r>
              <a:rPr lang="ru-RU" altLang="ru-RU" b="0" dirty="0" smtClean="0">
                <a:solidFill>
                  <a:srgbClr val="002060"/>
                </a:solidFill>
                <a:latin typeface="Arial" charset="0"/>
              </a:rPr>
              <a:t>эффект </a:t>
            </a:r>
            <a:r>
              <a:rPr lang="ru-RU" altLang="ru-RU" b="0" dirty="0">
                <a:solidFill>
                  <a:srgbClr val="002060"/>
                </a:solidFill>
                <a:latin typeface="Arial" charset="0"/>
              </a:rPr>
              <a:t>сохраняется в течение не менее 4 недель после окончания курса </a:t>
            </a:r>
            <a:r>
              <a:rPr lang="ru-RU" altLang="ru-RU" b="0" dirty="0" smtClean="0">
                <a:solidFill>
                  <a:srgbClr val="002060"/>
                </a:solidFill>
                <a:latin typeface="Arial" charset="0"/>
              </a:rPr>
              <a:t>лечения</a:t>
            </a:r>
            <a:r>
              <a:rPr lang="ru-RU" b="0" baseline="30000" dirty="0">
                <a:solidFill>
                  <a:srgbClr val="002060"/>
                </a:solidFill>
                <a:latin typeface="Arial" charset="0"/>
              </a:rPr>
              <a:t>2</a:t>
            </a:r>
            <a:endParaRPr lang="ru-RU" altLang="ru-RU" b="0" dirty="0">
              <a:solidFill>
                <a:srgbClr val="002060"/>
              </a:solidFill>
              <a:latin typeface="Arial" charset="0"/>
            </a:endParaRPr>
          </a:p>
        </p:txBody>
      </p:sp>
      <p:sp>
        <p:nvSpPr>
          <p:cNvPr id="13" name="Curved Left Arrow 12"/>
          <p:cNvSpPr/>
          <p:nvPr/>
        </p:nvSpPr>
        <p:spPr>
          <a:xfrm rot="1729346">
            <a:off x="7626277" y="1361080"/>
            <a:ext cx="371475" cy="1135062"/>
          </a:xfrm>
          <a:prstGeom prst="curved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ru-RU">
              <a:solidFill>
                <a:srgbClr val="002060"/>
              </a:solidFill>
            </a:endParaRPr>
          </a:p>
        </p:txBody>
      </p:sp>
      <p:sp>
        <p:nvSpPr>
          <p:cNvPr id="14" name="Прямоугольник 13"/>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932222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496" y="0"/>
            <a:ext cx="9100409" cy="1340768"/>
          </a:xfrm>
          <a:prstGeom prst="rect">
            <a:avLst/>
          </a:prstGeom>
          <a:solidFill>
            <a:schemeClr val="bg1"/>
          </a:solidFill>
          <a:ln>
            <a:noFill/>
          </a:ln>
        </p:spPr>
        <p:txBody>
          <a:bodyPr vert="horz" lIns="0" tIns="0" rIns="91440" bIns="45720" rtlCol="0" anchor="ctr">
            <a:noAutofit/>
          </a:bodyPr>
          <a:lstStyle>
            <a:defPPr>
              <a:defRPr lang="ru-RU"/>
            </a:defPPr>
            <a:lvl1pPr algn="ctr">
              <a:spcBef>
                <a:spcPct val="0"/>
              </a:spcBef>
              <a:buNone/>
              <a:defRPr sz="3600" b="1">
                <a:solidFill>
                  <a:srgbClr val="00B050"/>
                </a:solidFill>
                <a:effectLst>
                  <a:outerShdw blurRad="38100" dist="38100" dir="2700000" algn="tl">
                    <a:srgbClr val="000000">
                      <a:alpha val="43137"/>
                    </a:srgbClr>
                  </a:outerShdw>
                </a:effectLst>
                <a:ea typeface="+mj-ea"/>
                <a:cs typeface="+mj-cs"/>
              </a:defRPr>
            </a:lvl1pPr>
          </a:lstStyle>
          <a:p>
            <a:r>
              <a:rPr lang="ru-RU" sz="2800" dirty="0"/>
              <a:t>Клинически доказано: </a:t>
            </a:r>
            <a:r>
              <a:rPr lang="ru-RU" sz="2800" dirty="0" smtClean="0"/>
              <a:t>итоприд эффективнее</a:t>
            </a:r>
            <a:r>
              <a:rPr lang="ru-RU" sz="2800" dirty="0"/>
              <a:t>, чем домперидон устраняет симптомы замедленной моторики желудка</a:t>
            </a:r>
            <a:r>
              <a:rPr lang="ru-RU" sz="2800" baseline="30000" dirty="0"/>
              <a:t>1</a:t>
            </a:r>
            <a:r>
              <a:rPr lang="ru-RU" sz="2800" dirty="0"/>
              <a:t> </a:t>
            </a:r>
          </a:p>
        </p:txBody>
      </p:sp>
      <p:sp>
        <p:nvSpPr>
          <p:cNvPr id="5" name="Rectangle 4"/>
          <p:cNvSpPr/>
          <p:nvPr/>
        </p:nvSpPr>
        <p:spPr>
          <a:xfrm>
            <a:off x="1842" y="6488668"/>
            <a:ext cx="9001000" cy="369332"/>
          </a:xfrm>
          <a:prstGeom prst="rect">
            <a:avLst/>
          </a:prstGeom>
        </p:spPr>
        <p:txBody>
          <a:bodyPr wrap="square">
            <a:spAutoFit/>
          </a:bodyPr>
          <a:lstStyle/>
          <a:p>
            <a:pPr marL="228600" lvl="0" indent="-228600" algn="l">
              <a:buFont typeface="+mj-lt"/>
              <a:buAutoNum type="arabicPeriod"/>
            </a:pPr>
            <a:r>
              <a:rPr lang="en-US" sz="900" dirty="0">
                <a:latin typeface="Arial" panose="020B0604020202020204" pitchFamily="34" charset="0"/>
                <a:cs typeface="Arial" panose="020B0604020202020204" pitchFamily="34" charset="0"/>
              </a:rPr>
              <a:t>Xuan Huang, Bin Lv, Shuo Zhang, Yi-Hong Fan, Li-Na Meng. Itopride therapy for functional dyspepsia: A meta-analysis. World J Gastroenterol 2012 December 28; 18(48): 7371-7377</a:t>
            </a:r>
            <a:endParaRPr lang="ru-RU" sz="900" dirty="0">
              <a:latin typeface="Arial" panose="020B0604020202020204" pitchFamily="34" charset="0"/>
              <a:cs typeface="Arial" panose="020B0604020202020204" pitchFamily="34" charset="0"/>
            </a:endParaRPr>
          </a:p>
        </p:txBody>
      </p:sp>
      <p:sp>
        <p:nvSpPr>
          <p:cNvPr id="2" name="Номер слайда 1"/>
          <p:cNvSpPr>
            <a:spLocks noGrp="1"/>
          </p:cNvSpPr>
          <p:nvPr>
            <p:ph type="sldNum" sz="quarter" idx="12"/>
          </p:nvPr>
        </p:nvSpPr>
        <p:spPr>
          <a:xfrm>
            <a:off x="7002305" y="6507497"/>
            <a:ext cx="2133600" cy="365125"/>
          </a:xfrm>
        </p:spPr>
        <p:txBody>
          <a:bodyPr/>
          <a:lstStyle/>
          <a:p>
            <a:fld id="{6243312A-F2D1-4A6C-922F-33B7D1873247}" type="slidenum">
              <a:rPr lang="ru-RU" smtClean="0"/>
              <a:pPr/>
              <a:t>35</a:t>
            </a:fld>
            <a:endParaRPr lang="ru-RU" dirty="0"/>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3461" y="1311221"/>
            <a:ext cx="4752528" cy="2121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678" y="3407139"/>
            <a:ext cx="6675263"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902677" y="5769339"/>
            <a:ext cx="7147187" cy="523220"/>
          </a:xfrm>
          <a:prstGeom prst="rect">
            <a:avLst/>
          </a:prstGeom>
          <a:noFill/>
        </p:spPr>
        <p:txBody>
          <a:bodyPr wrap="square" rtlCol="0">
            <a:spAutoFit/>
          </a:bodyPr>
          <a:lstStyle>
            <a:defPPr>
              <a:defRPr lang="en-US"/>
            </a:defPPr>
            <a:lvl1pPr>
              <a:defRPr sz="2800" b="1">
                <a:solidFill>
                  <a:schemeClr val="accent1">
                    <a:lumMod val="75000"/>
                  </a:schemeClr>
                </a:solidFill>
              </a:defRPr>
            </a:lvl1pPr>
          </a:lstStyle>
          <a:p>
            <a:pPr algn="ctr"/>
            <a:r>
              <a:rPr lang="en-US" dirty="0"/>
              <a:t>9</a:t>
            </a:r>
            <a:r>
              <a:rPr lang="en-US" dirty="0" smtClean="0"/>
              <a:t> </a:t>
            </a:r>
            <a:r>
              <a:rPr lang="ru-RU" dirty="0" smtClean="0"/>
              <a:t>мета-анализов. </a:t>
            </a:r>
            <a:r>
              <a:rPr lang="ru-RU" dirty="0"/>
              <a:t>2620 пациентов</a:t>
            </a:r>
          </a:p>
        </p:txBody>
      </p:sp>
      <p:sp>
        <p:nvSpPr>
          <p:cNvPr id="10" name="Прямоугольник 9"/>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56851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0399" y="6461184"/>
            <a:ext cx="2133600" cy="365125"/>
          </a:xfrm>
        </p:spPr>
        <p:txBody>
          <a:bodyPr/>
          <a:lstStyle/>
          <a:p>
            <a:fld id="{6243312A-F2D1-4A6C-922F-33B7D1873247}" type="slidenum">
              <a:rPr lang="ru-RU" smtClean="0"/>
              <a:pPr/>
              <a:t>36</a:t>
            </a:fld>
            <a:endParaRPr lang="ru-RU"/>
          </a:p>
        </p:txBody>
      </p:sp>
      <p:sp>
        <p:nvSpPr>
          <p:cNvPr id="4" name="Rectangle 3"/>
          <p:cNvSpPr/>
          <p:nvPr/>
        </p:nvSpPr>
        <p:spPr>
          <a:xfrm>
            <a:off x="10270" y="6488668"/>
            <a:ext cx="9122421" cy="369332"/>
          </a:xfrm>
          <a:prstGeom prst="rect">
            <a:avLst/>
          </a:prstGeom>
        </p:spPr>
        <p:txBody>
          <a:bodyPr wrap="square">
            <a:spAutoFit/>
          </a:bodyPr>
          <a:lstStyle/>
          <a:p>
            <a:pPr marL="228600" indent="-228600" algn="l">
              <a:buFont typeface="+mj-lt"/>
              <a:buAutoNum type="arabicPeriod"/>
            </a:pPr>
            <a:r>
              <a:rPr lang="en-US" sz="900" b="1" dirty="0">
                <a:latin typeface="Arial" charset="0"/>
                <a:cs typeface="Arial" charset="0"/>
              </a:rPr>
              <a:t>Xuan Huang, Bin Lv, Shuo Zhang, Yi-Hong Fan, Li-Na Meng. Itopride therapy for functional dyspepsia: A meta-analysis. World J Gastroenterol 2012 December 28; 18(48): 7371-7377</a:t>
            </a:r>
            <a:endParaRPr lang="ru-RU" sz="900" b="1" dirty="0">
              <a:latin typeface="Arial" charset="0"/>
              <a:cs typeface="Arial" charset="0"/>
            </a:endParaRPr>
          </a:p>
        </p:txBody>
      </p:sp>
      <p:sp>
        <p:nvSpPr>
          <p:cNvPr id="5" name="Text Box 6"/>
          <p:cNvSpPr txBox="1">
            <a:spLocks noChangeArrowheads="1"/>
          </p:cNvSpPr>
          <p:nvPr/>
        </p:nvSpPr>
        <p:spPr bwMode="auto">
          <a:xfrm>
            <a:off x="539552" y="1288792"/>
            <a:ext cx="8618908"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ru-RU" sz="1800" b="1" dirty="0">
                <a:solidFill>
                  <a:srgbClr val="000000"/>
                </a:solidFill>
              </a:rPr>
              <a:t>Цель метаанализа</a:t>
            </a:r>
            <a:r>
              <a:rPr lang="ru-RU" sz="1800" dirty="0">
                <a:solidFill>
                  <a:srgbClr val="000000"/>
                </a:solidFill>
              </a:rPr>
              <a:t>: оценить терапевтические эффекты итоприда в сравнении с другими препаратами </a:t>
            </a:r>
            <a:r>
              <a:rPr lang="ru-RU" sz="1800" dirty="0" smtClean="0">
                <a:solidFill>
                  <a:srgbClr val="000000"/>
                </a:solidFill>
              </a:rPr>
              <a:t>(</a:t>
            </a:r>
            <a:r>
              <a:rPr lang="ru-RU" sz="1800" dirty="0">
                <a:solidFill>
                  <a:srgbClr val="000000"/>
                </a:solidFill>
              </a:rPr>
              <a:t>плацебо, домперидон, </a:t>
            </a:r>
            <a:r>
              <a:rPr lang="ru-RU" sz="1800" dirty="0" err="1" smtClean="0">
                <a:solidFill>
                  <a:srgbClr val="000000"/>
                </a:solidFill>
              </a:rPr>
              <a:t>мозаприд</a:t>
            </a:r>
            <a:r>
              <a:rPr lang="ru-RU" sz="1800" dirty="0" smtClean="0">
                <a:solidFill>
                  <a:srgbClr val="000000"/>
                </a:solidFill>
              </a:rPr>
              <a:t>)</a:t>
            </a:r>
          </a:p>
          <a:p>
            <a:pPr eaLnBrk="1" hangingPunct="1">
              <a:spcBef>
                <a:spcPct val="50000"/>
              </a:spcBef>
            </a:pPr>
            <a:endParaRPr lang="ru-RU" sz="1800" dirty="0">
              <a:solidFill>
                <a:srgbClr val="000000"/>
              </a:solidFill>
            </a:endParaRPr>
          </a:p>
          <a:p>
            <a:pPr eaLnBrk="1" hangingPunct="1"/>
            <a:r>
              <a:rPr lang="ru-RU" sz="1400" b="1" dirty="0">
                <a:solidFill>
                  <a:srgbClr val="000000"/>
                </a:solidFill>
              </a:rPr>
              <a:t>В метаанализ включены рандомизированные </a:t>
            </a:r>
            <a:r>
              <a:rPr lang="ru-RU" sz="1400" b="1" dirty="0" smtClean="0">
                <a:solidFill>
                  <a:srgbClr val="000000"/>
                </a:solidFill>
              </a:rPr>
              <a:t>контролируемые </a:t>
            </a:r>
            <a:r>
              <a:rPr lang="ru-RU" sz="1400" b="1" dirty="0">
                <a:solidFill>
                  <a:srgbClr val="000000"/>
                </a:solidFill>
              </a:rPr>
              <a:t>исследования итоприда, включившие 2620 пациентов с функциональной диспепсией </a:t>
            </a:r>
          </a:p>
          <a:p>
            <a:pPr eaLnBrk="1" hangingPunct="1"/>
            <a:r>
              <a:rPr lang="ru-RU" sz="1400" b="1" dirty="0">
                <a:solidFill>
                  <a:srgbClr val="000000"/>
                </a:solidFill>
              </a:rPr>
              <a:t>(1372 пациента – итоприд, 1248 пациентов – другие препараты или плацебо):</a:t>
            </a:r>
            <a:endParaRPr lang="en-US" sz="1400" b="1" dirty="0">
              <a:solidFill>
                <a:srgbClr val="000000"/>
              </a:solidFill>
            </a:endParaRPr>
          </a:p>
        </p:txBody>
      </p:sp>
      <p:sp>
        <p:nvSpPr>
          <p:cNvPr id="6" name="Text Box 5"/>
          <p:cNvSpPr txBox="1">
            <a:spLocks noChangeArrowheads="1"/>
          </p:cNvSpPr>
          <p:nvPr/>
        </p:nvSpPr>
        <p:spPr bwMode="auto">
          <a:xfrm>
            <a:off x="724081" y="5643563"/>
            <a:ext cx="8024383" cy="42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ru-RU" sz="1100" i="1" dirty="0"/>
              <a:t>*</a:t>
            </a:r>
            <a:r>
              <a:rPr lang="ru-RU" sz="1050" dirty="0"/>
              <a:t>Зарегистрированный способ применения препарата Ганатон® (итоприд) в России – 50 мг 3 раза в день. Доза может быть снижена с учетом возраста больного.</a:t>
            </a:r>
            <a:endParaRPr lang="en-US" sz="1050" dirty="0"/>
          </a:p>
        </p:txBody>
      </p:sp>
      <p:sp>
        <p:nvSpPr>
          <p:cNvPr id="8" name="TextBox 7"/>
          <p:cNvSpPr txBox="1"/>
          <p:nvPr/>
        </p:nvSpPr>
        <p:spPr>
          <a:xfrm>
            <a:off x="0" y="-99392"/>
            <a:ext cx="9158460" cy="1384995"/>
          </a:xfrm>
          <a:prstGeom prst="rect">
            <a:avLst/>
          </a:prstGeom>
          <a:solidFill>
            <a:schemeClr val="bg1"/>
          </a:solidFill>
          <a:ln>
            <a:noFill/>
          </a:ln>
          <a:extLst/>
        </p:spPr>
        <p:txBody>
          <a:bodyPr vert="horz" lIns="0" tIns="0" rIns="91440" bIns="45720" rtlCol="0" anchor="ctr">
            <a:noAutofit/>
          </a:bodyPr>
          <a:lstStyle>
            <a:defPPr>
              <a:defRPr lang="ru-RU"/>
            </a:defPPr>
            <a:lvl1pPr algn="ctr">
              <a:spcBef>
                <a:spcPct val="0"/>
              </a:spcBef>
              <a:buNone/>
              <a:defRPr sz="2800" b="1">
                <a:solidFill>
                  <a:srgbClr val="00B050"/>
                </a:solidFill>
                <a:effectLst>
                  <a:outerShdw blurRad="38100" dist="38100" dir="2700000" algn="tl">
                    <a:srgbClr val="000000">
                      <a:alpha val="43137"/>
                    </a:srgbClr>
                  </a:outerShdw>
                </a:effectLst>
                <a:ea typeface="+mj-ea"/>
                <a:cs typeface="+mj-cs"/>
              </a:defRPr>
            </a:lvl1pPr>
          </a:lstStyle>
          <a:p>
            <a:r>
              <a:rPr lang="ru-RU" dirty="0"/>
              <a:t>Клинически доказано: итоприд эффективнее, чем домперидон устраняет симптомы замедленной моторики желудка</a:t>
            </a:r>
            <a:r>
              <a:rPr lang="ru-RU" baseline="30000" dirty="0"/>
              <a:t>1</a:t>
            </a:r>
            <a:r>
              <a:rPr lang="ru-RU" dirty="0"/>
              <a:t> </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660" y="3131768"/>
            <a:ext cx="8391223"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34299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4695"/>
            <a:ext cx="9137279" cy="523220"/>
          </a:xfrm>
          <a:prstGeom prst="rect">
            <a:avLst/>
          </a:prstGeom>
          <a:noFill/>
          <a:ln>
            <a:noFill/>
          </a:ln>
        </p:spPr>
        <p:txBody>
          <a:bodyPr vert="horz" lIns="0" tIns="0" rIns="91440" bIns="45720" rtlCol="0" anchor="ctr">
            <a:noAutofit/>
          </a:bodyPr>
          <a:lstStyle>
            <a:defPPr>
              <a:defRPr lang="ru-RU"/>
            </a:defPPr>
            <a:lvl1pPr algn="ctr">
              <a:spcBef>
                <a:spcPct val="0"/>
              </a:spcBef>
              <a:buNone/>
              <a:defRPr sz="2800" b="1">
                <a:solidFill>
                  <a:srgbClr val="00B050"/>
                </a:solidFill>
                <a:effectLst>
                  <a:outerShdw blurRad="38100" dist="38100" dir="2700000" algn="tl">
                    <a:srgbClr val="000000">
                      <a:alpha val="43137"/>
                    </a:srgbClr>
                  </a:outerShdw>
                </a:effectLst>
                <a:ea typeface="+mj-ea"/>
                <a:cs typeface="+mj-cs"/>
              </a:defRPr>
            </a:lvl1pPr>
          </a:lstStyle>
          <a:p>
            <a:r>
              <a:rPr lang="ru-RU" dirty="0"/>
              <a:t>Ганатон® не влияет на электрическую активность сердца</a:t>
            </a:r>
            <a:r>
              <a:rPr lang="ru-RU" baseline="30000" dirty="0"/>
              <a:t>1</a:t>
            </a:r>
            <a:r>
              <a:rPr lang="ru-RU" dirty="0"/>
              <a:t> </a:t>
            </a:r>
          </a:p>
        </p:txBody>
      </p:sp>
      <p:sp>
        <p:nvSpPr>
          <p:cNvPr id="7" name="Text Box 9"/>
          <p:cNvSpPr txBox="1">
            <a:spLocks noChangeArrowheads="1"/>
          </p:cNvSpPr>
          <p:nvPr/>
        </p:nvSpPr>
        <p:spPr bwMode="auto">
          <a:xfrm>
            <a:off x="-28042" y="6464491"/>
            <a:ext cx="91555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spcBef>
                <a:spcPct val="50000"/>
              </a:spcBef>
            </a:pPr>
            <a:r>
              <a:rPr lang="en-US" sz="900" dirty="0"/>
              <a:t>1. Holtmann G. </a:t>
            </a:r>
            <a:r>
              <a:rPr lang="en-US" sz="900" dirty="0" smtClean="0"/>
              <a:t>,Talley </a:t>
            </a:r>
            <a:r>
              <a:rPr lang="en-US" sz="900" dirty="0"/>
              <a:t>NJ. Liebregts T. Et al. A Placebo-Controlled Trial of Itopride in Functional Dyspepsia. New England Journal of Medicine. 2006</a:t>
            </a:r>
            <a:r>
              <a:rPr lang="ru-RU" sz="900" dirty="0"/>
              <a:t>;</a:t>
            </a:r>
            <a:r>
              <a:rPr lang="en-US" sz="900" dirty="0"/>
              <a:t>23</a:t>
            </a:r>
            <a:r>
              <a:rPr lang="ru-RU" sz="900" dirty="0"/>
              <a:t>(</a:t>
            </a:r>
            <a:r>
              <a:rPr lang="en-US" sz="900" dirty="0"/>
              <a:t>354</a:t>
            </a:r>
            <a:r>
              <a:rPr lang="ru-RU" sz="900" dirty="0"/>
              <a:t>):</a:t>
            </a:r>
            <a:r>
              <a:rPr lang="en-US" sz="900" dirty="0"/>
              <a:t>832-40</a:t>
            </a:r>
          </a:p>
          <a:p>
            <a:pPr lvl="0"/>
            <a:r>
              <a:rPr lang="en-US" sz="900" dirty="0"/>
              <a:t>2. </a:t>
            </a:r>
            <a:r>
              <a:rPr lang="ru-RU" altLang="ru-RU" sz="900" dirty="0"/>
              <a:t>Инструкция по медицинскому применению препарата Ганатон</a:t>
            </a:r>
            <a:r>
              <a:rPr lang="ru-RU" altLang="ru-RU" sz="900" baseline="30000" dirty="0"/>
              <a:t>®</a:t>
            </a:r>
            <a:r>
              <a:rPr lang="ru-RU" altLang="ru-RU" sz="900" dirty="0"/>
              <a:t> от </a:t>
            </a:r>
            <a:r>
              <a:rPr lang="ru-RU" sz="900" dirty="0" smtClean="0"/>
              <a:t>18.08.2016 </a:t>
            </a:r>
            <a:endParaRPr lang="ru-RU" sz="900" dirty="0"/>
          </a:p>
        </p:txBody>
      </p:sp>
      <p:sp>
        <p:nvSpPr>
          <p:cNvPr id="2" name="Номер слайда 1"/>
          <p:cNvSpPr>
            <a:spLocks noGrp="1"/>
          </p:cNvSpPr>
          <p:nvPr>
            <p:ph type="sldNum" sz="quarter" idx="12"/>
          </p:nvPr>
        </p:nvSpPr>
        <p:spPr>
          <a:xfrm>
            <a:off x="7007955" y="6441628"/>
            <a:ext cx="2133600" cy="365125"/>
          </a:xfrm>
        </p:spPr>
        <p:txBody>
          <a:bodyPr/>
          <a:lstStyle/>
          <a:p>
            <a:fld id="{6243312A-F2D1-4A6C-922F-33B7D1873247}" type="slidenum">
              <a:rPr lang="ru-RU" smtClean="0"/>
              <a:pPr/>
              <a:t>37</a:t>
            </a:fld>
            <a:endParaRPr lang="ru-RU" dirty="0"/>
          </a:p>
        </p:txBody>
      </p:sp>
      <p:sp>
        <p:nvSpPr>
          <p:cNvPr id="8" name="Text Box 11"/>
          <p:cNvSpPr txBox="1">
            <a:spLocks noChangeArrowheads="1"/>
          </p:cNvSpPr>
          <p:nvPr/>
        </p:nvSpPr>
        <p:spPr bwMode="auto">
          <a:xfrm>
            <a:off x="3131840" y="1012234"/>
            <a:ext cx="4611720" cy="18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eaLnBrk="1" hangingPunct="1">
              <a:spcBef>
                <a:spcPct val="50000"/>
              </a:spcBef>
            </a:pPr>
            <a:r>
              <a:rPr lang="ru-RU" sz="1600" b="1" i="1" dirty="0">
                <a:solidFill>
                  <a:srgbClr val="000000"/>
                </a:solidFill>
                <a:effectLst>
                  <a:outerShdw blurRad="38100" dist="38100" dir="2700000" algn="tl">
                    <a:srgbClr val="000000">
                      <a:alpha val="43137"/>
                    </a:srgbClr>
                  </a:outerShdw>
                </a:effectLst>
              </a:rPr>
              <a:t>523 пациента </a:t>
            </a:r>
            <a:r>
              <a:rPr lang="ru-RU" sz="1100" i="1" dirty="0" smtClean="0">
                <a:solidFill>
                  <a:srgbClr val="000000"/>
                </a:solidFill>
              </a:rPr>
              <a:t>были </a:t>
            </a:r>
            <a:r>
              <a:rPr lang="ru-RU" sz="1100" i="1" dirty="0" err="1">
                <a:solidFill>
                  <a:srgbClr val="000000"/>
                </a:solidFill>
              </a:rPr>
              <a:t>рандомизированы</a:t>
            </a:r>
            <a:r>
              <a:rPr lang="ru-RU" sz="1100" i="1" dirty="0">
                <a:solidFill>
                  <a:srgbClr val="000000"/>
                </a:solidFill>
              </a:rPr>
              <a:t> в </a:t>
            </a:r>
            <a:r>
              <a:rPr lang="ru-RU" sz="1100" i="1" dirty="0" smtClean="0">
                <a:solidFill>
                  <a:srgbClr val="000000"/>
                </a:solidFill>
              </a:rPr>
              <a:t>4 группы: </a:t>
            </a:r>
          </a:p>
          <a:p>
            <a:pPr lvl="1" eaLnBrk="1" hangingPunct="1">
              <a:spcBef>
                <a:spcPct val="50000"/>
              </a:spcBef>
            </a:pPr>
            <a:r>
              <a:rPr lang="ru-RU" sz="1100" i="1" dirty="0" smtClean="0">
                <a:solidFill>
                  <a:srgbClr val="000000"/>
                </a:solidFill>
              </a:rPr>
              <a:t>1) группа получавшая плацебо,  </a:t>
            </a:r>
          </a:p>
          <a:p>
            <a:pPr lvl="1" eaLnBrk="1" hangingPunct="1">
              <a:spcBef>
                <a:spcPct val="50000"/>
              </a:spcBef>
            </a:pPr>
            <a:r>
              <a:rPr lang="ru-RU" sz="1100" i="1" dirty="0" smtClean="0">
                <a:solidFill>
                  <a:srgbClr val="000000"/>
                </a:solidFill>
              </a:rPr>
              <a:t>2) группа, получавшая итоприд 50 мг  3 </a:t>
            </a:r>
            <a:r>
              <a:rPr lang="ru-RU" sz="1100" i="1" dirty="0">
                <a:solidFill>
                  <a:srgbClr val="000000"/>
                </a:solidFill>
              </a:rPr>
              <a:t>раза в </a:t>
            </a:r>
            <a:r>
              <a:rPr lang="ru-RU" sz="1100" i="1" dirty="0" smtClean="0">
                <a:solidFill>
                  <a:srgbClr val="000000"/>
                </a:solidFill>
              </a:rPr>
              <a:t>день,</a:t>
            </a:r>
          </a:p>
          <a:p>
            <a:pPr lvl="1" eaLnBrk="1" hangingPunct="1">
              <a:spcBef>
                <a:spcPct val="50000"/>
              </a:spcBef>
            </a:pPr>
            <a:r>
              <a:rPr lang="ru-RU" sz="1100" i="1" dirty="0" smtClean="0">
                <a:solidFill>
                  <a:srgbClr val="000000"/>
                </a:solidFill>
              </a:rPr>
              <a:t>3) группа, получавшая итоприд </a:t>
            </a:r>
            <a:r>
              <a:rPr lang="ru-RU" sz="1100" i="1" dirty="0">
                <a:solidFill>
                  <a:srgbClr val="000000"/>
                </a:solidFill>
              </a:rPr>
              <a:t>100 </a:t>
            </a:r>
            <a:r>
              <a:rPr lang="ru-RU" sz="1100" i="1" dirty="0" smtClean="0">
                <a:solidFill>
                  <a:srgbClr val="000000"/>
                </a:solidFill>
              </a:rPr>
              <a:t>мг 3 раза в день</a:t>
            </a:r>
          </a:p>
          <a:p>
            <a:pPr lvl="1" eaLnBrk="1" hangingPunct="1">
              <a:spcBef>
                <a:spcPct val="50000"/>
              </a:spcBef>
            </a:pPr>
            <a:r>
              <a:rPr lang="ru-RU" sz="1100" i="1" dirty="0" smtClean="0">
                <a:solidFill>
                  <a:srgbClr val="000000"/>
                </a:solidFill>
              </a:rPr>
              <a:t>4</a:t>
            </a:r>
            <a:r>
              <a:rPr lang="ru-RU" sz="1100" i="1" dirty="0">
                <a:solidFill>
                  <a:srgbClr val="000000"/>
                </a:solidFill>
              </a:rPr>
              <a:t>) группа, получавшая итоприд </a:t>
            </a:r>
            <a:r>
              <a:rPr lang="en-US" sz="1100" i="1" dirty="0" smtClean="0">
                <a:solidFill>
                  <a:srgbClr val="000000"/>
                </a:solidFill>
              </a:rPr>
              <a:t>20</a:t>
            </a:r>
            <a:r>
              <a:rPr lang="ru-RU" sz="1100" i="1" dirty="0" smtClean="0">
                <a:solidFill>
                  <a:srgbClr val="000000"/>
                </a:solidFill>
              </a:rPr>
              <a:t>0 </a:t>
            </a:r>
            <a:r>
              <a:rPr lang="ru-RU" sz="1100" i="1" dirty="0">
                <a:solidFill>
                  <a:srgbClr val="000000"/>
                </a:solidFill>
              </a:rPr>
              <a:t>мг 3 раза в </a:t>
            </a:r>
            <a:r>
              <a:rPr lang="ru-RU" sz="1100" i="1" dirty="0" smtClean="0">
                <a:solidFill>
                  <a:srgbClr val="000000"/>
                </a:solidFill>
              </a:rPr>
              <a:t>день</a:t>
            </a:r>
            <a:endParaRPr lang="en-US" sz="1100" i="1" dirty="0" smtClean="0">
              <a:solidFill>
                <a:srgbClr val="000000"/>
              </a:solidFill>
            </a:endParaRPr>
          </a:p>
          <a:p>
            <a:pPr lvl="1" eaLnBrk="1" hangingPunct="1">
              <a:spcBef>
                <a:spcPct val="50000"/>
              </a:spcBef>
            </a:pPr>
            <a:endParaRPr lang="ru-RU" sz="1100" i="1" dirty="0" smtClean="0">
              <a:solidFill>
                <a:srgbClr val="000000"/>
              </a:solidFill>
            </a:endParaRPr>
          </a:p>
          <a:p>
            <a:pPr lvl="2" eaLnBrk="1" hangingPunct="1">
              <a:spcBef>
                <a:spcPct val="50000"/>
              </a:spcBef>
            </a:pPr>
            <a:r>
              <a:rPr lang="ru-RU" sz="1100" b="1" i="1" dirty="0" smtClean="0">
                <a:solidFill>
                  <a:srgbClr val="000000"/>
                </a:solidFill>
              </a:rPr>
              <a:t>Длительность </a:t>
            </a:r>
            <a:r>
              <a:rPr lang="ru-RU" sz="1100" b="1" i="1" dirty="0">
                <a:solidFill>
                  <a:srgbClr val="000000"/>
                </a:solidFill>
              </a:rPr>
              <a:t>лечения </a:t>
            </a:r>
            <a:r>
              <a:rPr lang="ru-RU" sz="1100" b="1" i="1" dirty="0" smtClean="0">
                <a:solidFill>
                  <a:srgbClr val="000000"/>
                </a:solidFill>
              </a:rPr>
              <a:t>составила </a:t>
            </a:r>
            <a:r>
              <a:rPr lang="ru-RU" sz="1100" b="1" i="1" dirty="0">
                <a:solidFill>
                  <a:srgbClr val="000000"/>
                </a:solidFill>
              </a:rPr>
              <a:t>8 недель</a:t>
            </a:r>
            <a:r>
              <a:rPr lang="ru-RU" sz="1100" i="1" dirty="0">
                <a:solidFill>
                  <a:srgbClr val="000000"/>
                </a:solidFill>
              </a:rPr>
              <a:t>.</a:t>
            </a:r>
            <a:endParaRPr lang="en-US" sz="1100" i="1" dirty="0">
              <a:solidFill>
                <a:srgbClr val="000000"/>
              </a:solidFill>
            </a:endParaRPr>
          </a:p>
        </p:txBody>
      </p:sp>
      <p:sp>
        <p:nvSpPr>
          <p:cNvPr id="9" name="AutoShape 2"/>
          <p:cNvSpPr>
            <a:spLocks noChangeArrowheads="1"/>
          </p:cNvSpPr>
          <p:nvPr/>
        </p:nvSpPr>
        <p:spPr bwMode="auto">
          <a:xfrm>
            <a:off x="1272802" y="3978594"/>
            <a:ext cx="6749624" cy="746550"/>
          </a:xfrm>
          <a:prstGeom prst="roundRect">
            <a:avLst>
              <a:gd name="adj" fmla="val 16667"/>
            </a:avLst>
          </a:prstGeom>
          <a:solidFill>
            <a:schemeClr val="accent1">
              <a:lumMod val="20000"/>
              <a:lumOff val="80000"/>
            </a:schemeClr>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r>
              <a:rPr lang="ru-RU" sz="1800" dirty="0">
                <a:solidFill>
                  <a:srgbClr val="000000"/>
                </a:solidFill>
              </a:rPr>
              <a:t>При лечении итопридом не было </a:t>
            </a:r>
            <a:r>
              <a:rPr lang="ru-RU" sz="1800" dirty="0" smtClean="0">
                <a:solidFill>
                  <a:srgbClr val="000000"/>
                </a:solidFill>
              </a:rPr>
              <a:t>зафиксировано каких-либо </a:t>
            </a:r>
          </a:p>
          <a:p>
            <a:r>
              <a:rPr lang="ru-RU" sz="1800" dirty="0" smtClean="0">
                <a:solidFill>
                  <a:srgbClr val="000000"/>
                </a:solidFill>
              </a:rPr>
              <a:t>изменений </a:t>
            </a:r>
            <a:r>
              <a:rPr lang="ru-RU" sz="1800" dirty="0">
                <a:solidFill>
                  <a:srgbClr val="000000"/>
                </a:solidFill>
              </a:rPr>
              <a:t>ЭКГ. Препарат не влиял на </a:t>
            </a:r>
            <a:r>
              <a:rPr lang="ru-RU" sz="1800" dirty="0" smtClean="0">
                <a:solidFill>
                  <a:srgbClr val="000000"/>
                </a:solidFill>
              </a:rPr>
              <a:t>интервал </a:t>
            </a:r>
            <a:r>
              <a:rPr lang="ru-RU" sz="1800" dirty="0" err="1" smtClean="0">
                <a:solidFill>
                  <a:srgbClr val="000000"/>
                </a:solidFill>
              </a:rPr>
              <a:t>QTс</a:t>
            </a:r>
            <a:endParaRPr lang="ru-RU" sz="1800" baseline="30000" dirty="0">
              <a:solidFill>
                <a:srgbClr val="000000"/>
              </a:solidFill>
            </a:endParaRPr>
          </a:p>
        </p:txBody>
      </p:sp>
      <p:sp>
        <p:nvSpPr>
          <p:cNvPr id="10" name="AutoShape 2"/>
          <p:cNvSpPr>
            <a:spLocks noChangeArrowheads="1"/>
          </p:cNvSpPr>
          <p:nvPr/>
        </p:nvSpPr>
        <p:spPr bwMode="auto">
          <a:xfrm>
            <a:off x="1835696" y="4974236"/>
            <a:ext cx="6912768" cy="1021556"/>
          </a:xfrm>
          <a:prstGeom prst="roundRect">
            <a:avLst>
              <a:gd name="adj" fmla="val 16667"/>
            </a:avLst>
          </a:prstGeom>
          <a:solidFill>
            <a:srgbClr val="B2E0CA"/>
          </a:solidFill>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r>
              <a:rPr lang="ru-RU" dirty="0">
                <a:solidFill>
                  <a:schemeClr val="tx1"/>
                </a:solidFill>
              </a:rPr>
              <a:t>Зарегистрированный способ применения и дозы препарата Ганатон</a:t>
            </a:r>
            <a:r>
              <a:rPr lang="en-US" dirty="0">
                <a:solidFill>
                  <a:schemeClr val="tx1"/>
                </a:solidFill>
              </a:rPr>
              <a:t>®</a:t>
            </a:r>
            <a:r>
              <a:rPr lang="ru-RU" dirty="0">
                <a:solidFill>
                  <a:schemeClr val="tx1"/>
                </a:solidFill>
              </a:rPr>
              <a:t> –  50 мг 3 раза в день </a:t>
            </a:r>
            <a:r>
              <a:rPr lang="ru-RU" dirty="0" smtClean="0">
                <a:solidFill>
                  <a:schemeClr val="tx1"/>
                </a:solidFill>
              </a:rPr>
              <a:t>до </a:t>
            </a:r>
            <a:r>
              <a:rPr lang="ru-RU" dirty="0">
                <a:solidFill>
                  <a:schemeClr val="tx1"/>
                </a:solidFill>
              </a:rPr>
              <a:t>еды.  Указанная доза может быть уменьшена с учетом возраста больного</a:t>
            </a:r>
            <a:r>
              <a:rPr lang="en-US" baseline="30000" dirty="0">
                <a:solidFill>
                  <a:schemeClr val="tx1"/>
                </a:solidFill>
              </a:rPr>
              <a:t>2</a:t>
            </a:r>
            <a:r>
              <a:rPr lang="ru-RU" dirty="0">
                <a:solidFill>
                  <a:schemeClr val="tx1"/>
                </a:solidFill>
              </a:rPr>
              <a:t>.</a:t>
            </a:r>
            <a:endParaRPr lang="en-US" dirty="0">
              <a:solidFill>
                <a:schemeClr val="tx1"/>
              </a:solidFill>
            </a:endParaRPr>
          </a:p>
        </p:txBody>
      </p:sp>
      <p:sp>
        <p:nvSpPr>
          <p:cNvPr id="11" name="AutoShape 2"/>
          <p:cNvSpPr>
            <a:spLocks noChangeArrowheads="1"/>
          </p:cNvSpPr>
          <p:nvPr/>
        </p:nvSpPr>
        <p:spPr bwMode="auto">
          <a:xfrm>
            <a:off x="703031" y="3030550"/>
            <a:ext cx="6821297" cy="715089"/>
          </a:xfrm>
          <a:prstGeom prst="roundRect">
            <a:avLst>
              <a:gd name="adj" fmla="val 16667"/>
            </a:avLst>
          </a:prstGeom>
          <a:solidFill>
            <a:schemeClr val="accent3">
              <a:lumMod val="20000"/>
              <a:lumOff val="80000"/>
            </a:schemeClr>
          </a:solidFill>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r>
              <a:rPr lang="ru-RU" sz="1800" dirty="0">
                <a:solidFill>
                  <a:srgbClr val="000000"/>
                </a:solidFill>
              </a:rPr>
              <a:t>Всем пациентам </a:t>
            </a:r>
            <a:r>
              <a:rPr lang="ru-RU" sz="1800" dirty="0" smtClean="0">
                <a:solidFill>
                  <a:srgbClr val="000000"/>
                </a:solidFill>
              </a:rPr>
              <a:t>выполнялась </a:t>
            </a:r>
            <a:r>
              <a:rPr lang="ru-RU" sz="1800" b="1" dirty="0" smtClean="0">
                <a:solidFill>
                  <a:srgbClr val="000000"/>
                </a:solidFill>
              </a:rPr>
              <a:t>ЭКГ </a:t>
            </a:r>
            <a:r>
              <a:rPr lang="ru-RU" sz="1800" b="1" dirty="0">
                <a:solidFill>
                  <a:srgbClr val="000000"/>
                </a:solidFill>
              </a:rPr>
              <a:t>в 12 </a:t>
            </a:r>
            <a:r>
              <a:rPr lang="ru-RU" sz="1800" b="1" dirty="0" smtClean="0">
                <a:solidFill>
                  <a:srgbClr val="000000"/>
                </a:solidFill>
              </a:rPr>
              <a:t>отведениях</a:t>
            </a:r>
            <a:r>
              <a:rPr lang="en-US" sz="1800" b="1" dirty="0" smtClean="0">
                <a:solidFill>
                  <a:srgbClr val="000000"/>
                </a:solidFill>
              </a:rPr>
              <a:t> </a:t>
            </a:r>
          </a:p>
          <a:p>
            <a:r>
              <a:rPr lang="ru-RU" dirty="0" smtClean="0">
                <a:solidFill>
                  <a:srgbClr val="000000"/>
                </a:solidFill>
              </a:rPr>
              <a:t>Д</a:t>
            </a:r>
            <a:r>
              <a:rPr lang="ru-RU" sz="1800" dirty="0" smtClean="0">
                <a:solidFill>
                  <a:srgbClr val="000000"/>
                </a:solidFill>
              </a:rPr>
              <a:t>о начала терапии,  и на 4-й </a:t>
            </a:r>
            <a:r>
              <a:rPr lang="ru-RU" sz="1800" dirty="0">
                <a:solidFill>
                  <a:srgbClr val="000000"/>
                </a:solidFill>
              </a:rPr>
              <a:t>и </a:t>
            </a:r>
            <a:r>
              <a:rPr lang="ru-RU" sz="1800" dirty="0" smtClean="0">
                <a:solidFill>
                  <a:srgbClr val="000000"/>
                </a:solidFill>
              </a:rPr>
              <a:t>8-й </a:t>
            </a:r>
            <a:r>
              <a:rPr lang="ru-RU" sz="1800" dirty="0">
                <a:solidFill>
                  <a:srgbClr val="000000"/>
                </a:solidFill>
              </a:rPr>
              <a:t>неделях терапии</a:t>
            </a:r>
            <a:endParaRPr lang="ru-RU" sz="1800" b="1" baseline="30000" dirty="0">
              <a:solidFill>
                <a:srgbClr val="000000"/>
              </a:solidFill>
            </a:endParaRPr>
          </a:p>
        </p:txBody>
      </p:sp>
      <p:pic>
        <p:nvPicPr>
          <p:cNvPr id="12" name="Picture 2" descr="https://upload.wikimedia.org/wikipedia/commons/thumb/9/9e/SinusRhythmLabels.svg/1024px-SinusRhythmLabels.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545" y="1012234"/>
            <a:ext cx="1891022" cy="1877798"/>
          </a:xfrm>
          <a:prstGeom prst="rect">
            <a:avLst/>
          </a:prstGeom>
          <a:solidFill>
            <a:schemeClr val="bg1"/>
          </a:solidFill>
          <a:ln>
            <a:noFill/>
          </a:ln>
          <a:effectLst>
            <a:outerShdw blurRad="190500" algn="tl" rotWithShape="0">
              <a:srgbClr val="000000">
                <a:alpha val="70000"/>
              </a:srgbClr>
            </a:outerShdw>
          </a:effectLst>
          <a:extLst/>
        </p:spPr>
      </p:pic>
      <p:sp>
        <p:nvSpPr>
          <p:cNvPr id="13" name="Rectangle 3"/>
          <p:cNvSpPr txBox="1">
            <a:spLocks noChangeArrowheads="1"/>
          </p:cNvSpPr>
          <p:nvPr/>
        </p:nvSpPr>
        <p:spPr>
          <a:xfrm>
            <a:off x="343545" y="591226"/>
            <a:ext cx="8605306" cy="648072"/>
          </a:xfrm>
          <a:prstGeom prst="rect">
            <a:avLst/>
          </a:prstGeom>
          <a:noFill/>
        </p:spPr>
        <p:txBody>
          <a:bodyPr vert="horz" wrap="square" lIns="91440" tIns="45720" rIns="91440" bIns="45720" numCol="1" anchor="t" anchorCtr="0" compatLnSpc="1">
            <a:prstTxWarp prst="textNoShape">
              <a:avLst/>
            </a:prstTxWarp>
          </a:bodyPr>
          <a:lstStyle>
            <a:defPPr>
              <a:defRPr lang="ru-RU"/>
            </a:defPPr>
            <a:lvl1pPr algn="ctr" defTabSz="457200">
              <a:spcBef>
                <a:spcPct val="0"/>
              </a:spcBef>
              <a:buNone/>
              <a:defRPr sz="2400">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ru-RU" sz="1800" b="1" dirty="0">
                <a:solidFill>
                  <a:srgbClr val="0A8B90">
                    <a:lumMod val="25000"/>
                  </a:srgbClr>
                </a:solidFill>
              </a:rPr>
              <a:t>Многоцентровое </a:t>
            </a:r>
            <a:r>
              <a:rPr lang="ru-RU" sz="1800" b="1" dirty="0" smtClean="0">
                <a:solidFill>
                  <a:srgbClr val="0A8B90">
                    <a:lumMod val="25000"/>
                  </a:srgbClr>
                </a:solidFill>
              </a:rPr>
              <a:t>рандомизированное исследование </a:t>
            </a:r>
            <a:r>
              <a:rPr lang="en-US" sz="1800" b="1" i="1" dirty="0" smtClean="0">
                <a:solidFill>
                  <a:srgbClr val="0A8B90">
                    <a:lumMod val="25000"/>
                  </a:srgbClr>
                </a:solidFill>
              </a:rPr>
              <a:t>Holtmann</a:t>
            </a:r>
            <a:r>
              <a:rPr lang="en-US" sz="1800" b="1" dirty="0" smtClean="0">
                <a:solidFill>
                  <a:srgbClr val="0A8B90">
                    <a:lumMod val="25000"/>
                  </a:srgbClr>
                </a:solidFill>
              </a:rPr>
              <a:t>, 2006</a:t>
            </a:r>
            <a:r>
              <a:rPr lang="en-US" sz="1800" b="1" baseline="30000" dirty="0" smtClean="0">
                <a:solidFill>
                  <a:srgbClr val="0A8B90">
                    <a:lumMod val="25000"/>
                  </a:srgbClr>
                </a:solidFill>
              </a:rPr>
              <a:t>1</a:t>
            </a:r>
            <a:endParaRPr lang="en-US" sz="1800" b="1" baseline="30000" dirty="0">
              <a:solidFill>
                <a:srgbClr val="0A8B90">
                  <a:lumMod val="25000"/>
                </a:srgbClr>
              </a:solidFill>
            </a:endParaRPr>
          </a:p>
        </p:txBody>
      </p:sp>
      <p:sp>
        <p:nvSpPr>
          <p:cNvPr id="14" name="Прямоугольник 13"/>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534583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008112"/>
          </a:xfrm>
          <a:noFill/>
          <a:ln>
            <a:noFill/>
          </a:ln>
        </p:spPr>
        <p:txBody>
          <a:bodyPr vert="horz" lIns="0" tIns="0" rIns="91440" bIns="45720" rtlCol="0" anchor="ctr">
            <a:noAutofit/>
          </a:bodyPr>
          <a:lstStyle/>
          <a:p>
            <a:r>
              <a:rPr lang="ru-RU" sz="2800" b="1" dirty="0">
                <a:solidFill>
                  <a:srgbClr val="00B050"/>
                </a:solidFill>
                <a:effectLst>
                  <a:outerShdw blurRad="38100" dist="38100" dir="2700000" algn="tl">
                    <a:srgbClr val="000000">
                      <a:alpha val="43137"/>
                    </a:srgbClr>
                  </a:outerShdw>
                </a:effectLst>
                <a:latin typeface="+mn-lt"/>
              </a:rPr>
              <a:t>Итоприд в стандартной дозе не повышает уровень пролактина</a:t>
            </a:r>
            <a:r>
              <a:rPr lang="ru-RU" sz="2800" b="1" baseline="30000" dirty="0">
                <a:solidFill>
                  <a:srgbClr val="00B050"/>
                </a:solidFill>
                <a:effectLst>
                  <a:outerShdw blurRad="38100" dist="38100" dir="2700000" algn="tl">
                    <a:srgbClr val="000000">
                      <a:alpha val="43137"/>
                    </a:srgbClr>
                  </a:outerShdw>
                </a:effectLst>
                <a:latin typeface="+mn-lt"/>
              </a:rPr>
              <a:t>1</a:t>
            </a:r>
            <a:r>
              <a:rPr lang="ru-RU" sz="2800" b="1" dirty="0">
                <a:solidFill>
                  <a:srgbClr val="00B050"/>
                </a:solidFill>
                <a:effectLst>
                  <a:outerShdw blurRad="38100" dist="38100" dir="2700000" algn="tl">
                    <a:srgbClr val="000000">
                      <a:alpha val="43137"/>
                    </a:srgbClr>
                  </a:outerShdw>
                </a:effectLst>
                <a:latin typeface="+mn-lt"/>
              </a:rPr>
              <a:t> </a:t>
            </a:r>
          </a:p>
        </p:txBody>
      </p:sp>
      <p:graphicFrame>
        <p:nvGraphicFramePr>
          <p:cNvPr id="5" name="Object 4"/>
          <p:cNvGraphicFramePr>
            <a:graphicFrameLocks noChangeAspect="1"/>
          </p:cNvGraphicFramePr>
          <p:nvPr>
            <p:extLst>
              <p:ext uri="{D42A27DB-BD31-4B8C-83A1-F6EECF244321}">
                <p14:modId xmlns:p14="http://schemas.microsoft.com/office/powerpoint/2010/main" val="3652944988"/>
              </p:ext>
            </p:extLst>
          </p:nvPr>
        </p:nvGraphicFramePr>
        <p:xfrm>
          <a:off x="3851920" y="974748"/>
          <a:ext cx="4476750" cy="2359025"/>
        </p:xfrm>
        <a:graphic>
          <a:graphicData uri="http://schemas.openxmlformats.org/presentationml/2006/ole">
            <mc:AlternateContent xmlns:mc="http://schemas.openxmlformats.org/markup-compatibility/2006">
              <mc:Choice xmlns:v="urn:schemas-microsoft-com:vml" Requires="v">
                <p:oleObj spid="_x0000_s3096" name="Chart" r:id="rId4" imgW="4267200" imgH="2247921" progId="Excel.Chart.8">
                  <p:embed/>
                </p:oleObj>
              </mc:Choice>
              <mc:Fallback>
                <p:oleObj name="Chart" r:id="rId4" imgW="4267200" imgH="2247921" progId="Excel.Chart.8">
                  <p:embed/>
                  <p:pic>
                    <p:nvPicPr>
                      <p:cNvPr id="0" name=""/>
                      <p:cNvPicPr>
                        <a:picLocks noChangeAspect="1" noChangeArrowheads="1"/>
                      </p:cNvPicPr>
                      <p:nvPr/>
                    </p:nvPicPr>
                    <p:blipFill>
                      <a:blip r:embed="rId5"/>
                      <a:srcRect/>
                      <a:stretch>
                        <a:fillRect/>
                      </a:stretch>
                    </p:blipFill>
                    <p:spPr bwMode="auto">
                      <a:xfrm>
                        <a:off x="3851920" y="974748"/>
                        <a:ext cx="4476750" cy="2359025"/>
                      </a:xfrm>
                      <a:prstGeom prst="rect">
                        <a:avLst/>
                      </a:prstGeom>
                      <a:noFill/>
                      <a:ln>
                        <a:noFill/>
                      </a:ln>
                      <a:effectLst/>
                      <a:extLst/>
                    </p:spPr>
                  </p:pic>
                </p:oleObj>
              </mc:Fallback>
            </mc:AlternateContent>
          </a:graphicData>
        </a:graphic>
      </p:graphicFrame>
      <p:sp>
        <p:nvSpPr>
          <p:cNvPr id="10" name="TextBox 9"/>
          <p:cNvSpPr txBox="1"/>
          <p:nvPr/>
        </p:nvSpPr>
        <p:spPr>
          <a:xfrm>
            <a:off x="5940153" y="1877262"/>
            <a:ext cx="2018053" cy="276999"/>
          </a:xfrm>
          <a:prstGeom prst="rect">
            <a:avLst/>
          </a:prstGeom>
          <a:noFill/>
        </p:spPr>
        <p:txBody>
          <a:bodyPr wrap="none" rtlCol="0">
            <a:spAutoFit/>
          </a:bodyPr>
          <a:lstStyle/>
          <a:p>
            <a:r>
              <a:rPr lang="en-US" sz="1200" dirty="0" smtClean="0">
                <a:solidFill>
                  <a:prstClr val="black"/>
                </a:solidFill>
              </a:rPr>
              <a:t>*</a:t>
            </a:r>
            <a:r>
              <a:rPr lang="ru-RU" sz="1200" dirty="0" smtClean="0">
                <a:solidFill>
                  <a:prstClr val="black"/>
                </a:solidFill>
              </a:rPr>
              <a:t>статистически достоверно</a:t>
            </a:r>
            <a:r>
              <a:rPr lang="en-US" sz="1200" dirty="0" smtClean="0">
                <a:solidFill>
                  <a:prstClr val="black"/>
                </a:solidFill>
              </a:rPr>
              <a:t> </a:t>
            </a:r>
            <a:endParaRPr lang="ru-RU" sz="1200" dirty="0">
              <a:solidFill>
                <a:prstClr val="black"/>
              </a:solidFill>
            </a:endParaRPr>
          </a:p>
        </p:txBody>
      </p:sp>
      <p:sp>
        <p:nvSpPr>
          <p:cNvPr id="14" name="AutoShape 2"/>
          <p:cNvSpPr>
            <a:spLocks noChangeArrowheads="1"/>
          </p:cNvSpPr>
          <p:nvPr/>
        </p:nvSpPr>
        <p:spPr bwMode="auto">
          <a:xfrm>
            <a:off x="1332446" y="3573920"/>
            <a:ext cx="7704856" cy="630984"/>
          </a:xfrm>
          <a:prstGeom prst="roundRect">
            <a:avLst>
              <a:gd name="adj" fmla="val 16667"/>
            </a:avLst>
          </a:prstGeom>
          <a:solidFill>
            <a:schemeClr val="accent3">
              <a:lumMod val="20000"/>
              <a:lumOff val="80000"/>
            </a:schemeClr>
          </a:solidFill>
          <a:ln>
            <a:solidFill>
              <a:schemeClr val="accent3">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r>
              <a:rPr lang="ru-RU" dirty="0">
                <a:solidFill>
                  <a:srgbClr val="000000"/>
                </a:solidFill>
              </a:rPr>
              <a:t>Всем пациентам </a:t>
            </a:r>
            <a:r>
              <a:rPr lang="ru-RU" dirty="0" smtClean="0">
                <a:solidFill>
                  <a:srgbClr val="000000"/>
                </a:solidFill>
              </a:rPr>
              <a:t>выполнялся биохимический анализ крови </a:t>
            </a:r>
            <a:r>
              <a:rPr lang="ru-RU" b="1" dirty="0" smtClean="0">
                <a:solidFill>
                  <a:srgbClr val="000000"/>
                </a:solidFill>
              </a:rPr>
              <a:t>на пролактин</a:t>
            </a:r>
            <a:endParaRPr lang="ru-RU" dirty="0" smtClean="0">
              <a:solidFill>
                <a:srgbClr val="000000"/>
              </a:solidFill>
            </a:endParaRPr>
          </a:p>
          <a:p>
            <a:pPr algn="ctr"/>
            <a:r>
              <a:rPr lang="ru-RU" dirty="0" smtClean="0">
                <a:solidFill>
                  <a:srgbClr val="000000"/>
                </a:solidFill>
              </a:rPr>
              <a:t>До начала терапии,  и на 4-й </a:t>
            </a:r>
            <a:r>
              <a:rPr lang="ru-RU" dirty="0">
                <a:solidFill>
                  <a:srgbClr val="000000"/>
                </a:solidFill>
              </a:rPr>
              <a:t>и </a:t>
            </a:r>
            <a:r>
              <a:rPr lang="ru-RU" dirty="0" smtClean="0">
                <a:solidFill>
                  <a:srgbClr val="000000"/>
                </a:solidFill>
              </a:rPr>
              <a:t>8-й </a:t>
            </a:r>
            <a:r>
              <a:rPr lang="ru-RU" dirty="0">
                <a:solidFill>
                  <a:srgbClr val="000000"/>
                </a:solidFill>
              </a:rPr>
              <a:t>неделях терапии</a:t>
            </a:r>
            <a:endParaRPr lang="ru-RU" b="1" baseline="30000" dirty="0">
              <a:solidFill>
                <a:srgbClr val="000000"/>
              </a:solidFill>
            </a:endParaRPr>
          </a:p>
        </p:txBody>
      </p:sp>
      <p:sp>
        <p:nvSpPr>
          <p:cNvPr id="15" name="AutoShape 2"/>
          <p:cNvSpPr>
            <a:spLocks noChangeArrowheads="1"/>
          </p:cNvSpPr>
          <p:nvPr/>
        </p:nvSpPr>
        <p:spPr bwMode="auto">
          <a:xfrm>
            <a:off x="723297" y="4369394"/>
            <a:ext cx="8314005" cy="1008113"/>
          </a:xfrm>
          <a:prstGeom prst="roundRect">
            <a:avLst>
              <a:gd name="adj" fmla="val 16667"/>
            </a:avLst>
          </a:prstGeom>
          <a:solidFill>
            <a:schemeClr val="accent1">
              <a:lumMod val="20000"/>
              <a:lumOff val="80000"/>
            </a:schemeClr>
          </a:solidFill>
          <a:ln>
            <a:headEnd/>
            <a:tailEnd/>
          </a:ln>
        </p:spPr>
        <p:style>
          <a:lnRef idx="2">
            <a:schemeClr val="accent1"/>
          </a:lnRef>
          <a:fillRef idx="1">
            <a:schemeClr val="lt1"/>
          </a:fillRef>
          <a:effectRef idx="0">
            <a:schemeClr val="accent1"/>
          </a:effectRef>
          <a:fontRef idx="minor">
            <a:schemeClr val="dk1"/>
          </a:fontRef>
        </p:style>
        <p:txBody>
          <a:bodyPr wrap="none" anchor="ctr"/>
          <a:lstStyle/>
          <a:p>
            <a:pPr algn="ctr"/>
            <a:r>
              <a:rPr lang="ru-RU" dirty="0">
                <a:solidFill>
                  <a:srgbClr val="000000"/>
                </a:solidFill>
              </a:rPr>
              <a:t>При лечении итопридом  достоверное увеличение уровня пролактина </a:t>
            </a:r>
          </a:p>
          <a:p>
            <a:pPr algn="ctr"/>
            <a:r>
              <a:rPr lang="ru-RU" dirty="0">
                <a:solidFill>
                  <a:srgbClr val="000000"/>
                </a:solidFill>
              </a:rPr>
              <a:t>было зафиксировано только в группах 100 и 200мг. </a:t>
            </a:r>
          </a:p>
          <a:p>
            <a:pPr algn="ctr"/>
            <a:r>
              <a:rPr lang="ru-RU" dirty="0">
                <a:solidFill>
                  <a:srgbClr val="000000"/>
                </a:solidFill>
              </a:rPr>
              <a:t>Однако клинических проявлений не отмечено ни в одной группе пациентов</a:t>
            </a:r>
          </a:p>
        </p:txBody>
      </p:sp>
      <p:sp>
        <p:nvSpPr>
          <p:cNvPr id="16" name="AutoShape 2"/>
          <p:cNvSpPr>
            <a:spLocks noChangeArrowheads="1"/>
          </p:cNvSpPr>
          <p:nvPr/>
        </p:nvSpPr>
        <p:spPr bwMode="auto">
          <a:xfrm>
            <a:off x="134797" y="5527841"/>
            <a:ext cx="8876771" cy="646986"/>
          </a:xfrm>
          <a:prstGeom prst="roundRect">
            <a:avLst>
              <a:gd name="adj" fmla="val 16667"/>
            </a:avLst>
          </a:prstGeom>
          <a:solidFill>
            <a:srgbClr val="B2E0CA"/>
          </a:solidFill>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ru-RU" sz="1600" dirty="0">
                <a:solidFill>
                  <a:schemeClr val="tx1"/>
                </a:solidFill>
              </a:rPr>
              <a:t>Зарегистрированный способ применения и дозы препарата Ганатон</a:t>
            </a:r>
            <a:r>
              <a:rPr lang="en-US" sz="1600" dirty="0">
                <a:solidFill>
                  <a:schemeClr val="tx1"/>
                </a:solidFill>
              </a:rPr>
              <a:t>®</a:t>
            </a:r>
            <a:r>
              <a:rPr lang="ru-RU" sz="1600" dirty="0">
                <a:solidFill>
                  <a:schemeClr val="tx1"/>
                </a:solidFill>
              </a:rPr>
              <a:t>–  </a:t>
            </a:r>
            <a:r>
              <a:rPr lang="ru-RU" sz="1600" b="1" dirty="0">
                <a:solidFill>
                  <a:schemeClr val="tx1"/>
                </a:solidFill>
              </a:rPr>
              <a:t>50 мг 3 раза в день </a:t>
            </a:r>
            <a:r>
              <a:rPr lang="ru-RU" sz="1600" dirty="0">
                <a:solidFill>
                  <a:schemeClr val="tx1"/>
                </a:solidFill>
              </a:rPr>
              <a:t>до еды. </a:t>
            </a:r>
          </a:p>
          <a:p>
            <a:pPr algn="ctr"/>
            <a:r>
              <a:rPr lang="ru-RU" sz="1600" dirty="0">
                <a:solidFill>
                  <a:schemeClr val="tx1"/>
                </a:solidFill>
              </a:rPr>
              <a:t>Указанная доза может быть уменьшена с учетом возраста больного</a:t>
            </a:r>
            <a:r>
              <a:rPr lang="en-US" sz="1600" dirty="0">
                <a:solidFill>
                  <a:schemeClr val="tx1"/>
                </a:solidFill>
              </a:rPr>
              <a:t>2</a:t>
            </a:r>
            <a:r>
              <a:rPr lang="ru-RU" sz="1600" dirty="0">
                <a:solidFill>
                  <a:schemeClr val="tx1"/>
                </a:solidFill>
              </a:rPr>
              <a:t>.</a:t>
            </a:r>
            <a:endParaRPr lang="en-US" sz="1600" dirty="0">
              <a:solidFill>
                <a:schemeClr val="tx1"/>
              </a:solidFill>
            </a:endParaRPr>
          </a:p>
        </p:txBody>
      </p:sp>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330" y="1247988"/>
            <a:ext cx="2826551" cy="1879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 Box 9"/>
          <p:cNvSpPr txBox="1">
            <a:spLocks noChangeArrowheads="1"/>
          </p:cNvSpPr>
          <p:nvPr/>
        </p:nvSpPr>
        <p:spPr bwMode="auto">
          <a:xfrm>
            <a:off x="0" y="6387547"/>
            <a:ext cx="882047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900" dirty="0">
                <a:solidFill>
                  <a:prstClr val="black"/>
                </a:solidFill>
              </a:rPr>
              <a:t>1. Holtmann G. Talley NJ. Liebregts T. Et al. A Placebo-Controlled Trial of Itopride in Functional Dyspepsia. New England Journal of Medicine. 2006</a:t>
            </a:r>
            <a:r>
              <a:rPr lang="ru-RU" sz="900" dirty="0">
                <a:solidFill>
                  <a:prstClr val="black"/>
                </a:solidFill>
              </a:rPr>
              <a:t>;</a:t>
            </a:r>
            <a:r>
              <a:rPr lang="en-US" sz="900" dirty="0">
                <a:solidFill>
                  <a:prstClr val="black"/>
                </a:solidFill>
              </a:rPr>
              <a:t>23</a:t>
            </a:r>
            <a:r>
              <a:rPr lang="ru-RU" sz="900" dirty="0">
                <a:solidFill>
                  <a:prstClr val="black"/>
                </a:solidFill>
              </a:rPr>
              <a:t>(</a:t>
            </a:r>
            <a:r>
              <a:rPr lang="en-US" sz="900" dirty="0">
                <a:solidFill>
                  <a:prstClr val="black"/>
                </a:solidFill>
              </a:rPr>
              <a:t>354</a:t>
            </a:r>
            <a:r>
              <a:rPr lang="ru-RU" sz="900" dirty="0">
                <a:solidFill>
                  <a:prstClr val="black"/>
                </a:solidFill>
              </a:rPr>
              <a:t>):</a:t>
            </a:r>
            <a:r>
              <a:rPr lang="en-US" sz="900" dirty="0">
                <a:solidFill>
                  <a:prstClr val="black"/>
                </a:solidFill>
              </a:rPr>
              <a:t>832-40</a:t>
            </a:r>
          </a:p>
          <a:p>
            <a:r>
              <a:rPr lang="en-US" sz="900" dirty="0">
                <a:solidFill>
                  <a:prstClr val="black"/>
                </a:solidFill>
              </a:rPr>
              <a:t>2. </a:t>
            </a:r>
            <a:r>
              <a:rPr lang="ru-RU" altLang="ru-RU" sz="900" dirty="0">
                <a:solidFill>
                  <a:prstClr val="black"/>
                </a:solidFill>
              </a:rPr>
              <a:t>Инструкция по медицинскому применению препарата Ганатон</a:t>
            </a:r>
            <a:r>
              <a:rPr lang="ru-RU" altLang="ru-RU" sz="900" baseline="30000" dirty="0">
                <a:solidFill>
                  <a:prstClr val="black"/>
                </a:solidFill>
              </a:rPr>
              <a:t>®</a:t>
            </a:r>
            <a:r>
              <a:rPr lang="ru-RU" altLang="ru-RU" sz="900" dirty="0">
                <a:solidFill>
                  <a:prstClr val="black"/>
                </a:solidFill>
              </a:rPr>
              <a:t> от </a:t>
            </a:r>
            <a:r>
              <a:rPr lang="ru-RU" sz="900" dirty="0" smtClean="0">
                <a:solidFill>
                  <a:prstClr val="black"/>
                </a:solidFill>
              </a:rPr>
              <a:t>1</a:t>
            </a:r>
            <a:r>
              <a:rPr lang="en-US" sz="900" dirty="0" smtClean="0">
                <a:solidFill>
                  <a:prstClr val="black"/>
                </a:solidFill>
              </a:rPr>
              <a:t>8.</a:t>
            </a:r>
            <a:r>
              <a:rPr lang="ru-RU" sz="900" dirty="0" smtClean="0">
                <a:solidFill>
                  <a:prstClr val="black"/>
                </a:solidFill>
              </a:rPr>
              <a:t>0</a:t>
            </a:r>
            <a:r>
              <a:rPr lang="en-US" sz="900" dirty="0" smtClean="0">
                <a:solidFill>
                  <a:prstClr val="black"/>
                </a:solidFill>
              </a:rPr>
              <a:t>8</a:t>
            </a:r>
            <a:r>
              <a:rPr lang="ru-RU" sz="900" dirty="0" smtClean="0">
                <a:solidFill>
                  <a:prstClr val="black"/>
                </a:solidFill>
              </a:rPr>
              <a:t>.2016 </a:t>
            </a:r>
            <a:endParaRPr lang="ru-RU" sz="900" dirty="0">
              <a:solidFill>
                <a:prstClr val="black"/>
              </a:solidFill>
            </a:endParaRPr>
          </a:p>
        </p:txBody>
      </p:sp>
      <p:sp>
        <p:nvSpPr>
          <p:cNvPr id="11" name="Номер слайда 1"/>
          <p:cNvSpPr>
            <a:spLocks noGrp="1"/>
          </p:cNvSpPr>
          <p:nvPr>
            <p:ph type="sldNum" sz="quarter" idx="12"/>
          </p:nvPr>
        </p:nvSpPr>
        <p:spPr>
          <a:xfrm>
            <a:off x="7007955" y="6441628"/>
            <a:ext cx="2133600" cy="365125"/>
          </a:xfrm>
        </p:spPr>
        <p:txBody>
          <a:bodyPr/>
          <a:lstStyle/>
          <a:p>
            <a:fld id="{6243312A-F2D1-4A6C-922F-33B7D1873247}" type="slidenum">
              <a:rPr lang="ru-RU" smtClean="0"/>
              <a:pPr/>
              <a:t>38</a:t>
            </a:fld>
            <a:endParaRPr lang="ru-RU" dirty="0"/>
          </a:p>
        </p:txBody>
      </p:sp>
      <p:sp>
        <p:nvSpPr>
          <p:cNvPr id="12" name="Прямоугольник 11"/>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30505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540317" y="2798359"/>
            <a:ext cx="720080" cy="360040"/>
          </a:xfrm>
          <a:prstGeom prst="rect">
            <a:avLst/>
          </a:prstGeom>
          <a:solidFill>
            <a:schemeClr val="bg1"/>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1661970" y="2385896"/>
            <a:ext cx="314127" cy="772503"/>
          </a:xfrm>
          <a:prstGeom prst="rect">
            <a:avLst/>
          </a:prstGeom>
          <a:solidFill>
            <a:schemeClr val="bg1"/>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smtClean="0">
              <a:ln>
                <a:noFill/>
              </a:ln>
              <a:solidFill>
                <a:schemeClr val="tx1"/>
              </a:solidFill>
              <a:effectLst/>
              <a:latin typeface="Arial" charset="0"/>
            </a:endParaRPr>
          </a:p>
        </p:txBody>
      </p:sp>
      <p:sp>
        <p:nvSpPr>
          <p:cNvPr id="11" name="TextBox 10"/>
          <p:cNvSpPr txBox="1"/>
          <p:nvPr/>
        </p:nvSpPr>
        <p:spPr>
          <a:xfrm>
            <a:off x="0" y="6482340"/>
            <a:ext cx="9036496" cy="369332"/>
          </a:xfrm>
          <a:prstGeom prst="rect">
            <a:avLst/>
          </a:prstGeom>
          <a:noFill/>
        </p:spPr>
        <p:txBody>
          <a:bodyPr wrap="square" rtlCol="0">
            <a:spAutoFit/>
          </a:bodyPr>
          <a:lstStyle/>
          <a:p>
            <a:pPr marL="228600" indent="-228600" algn="l">
              <a:buAutoNum type="arabicPeriod"/>
            </a:pPr>
            <a:r>
              <a:rPr lang="ru-RU" sz="900" dirty="0" smtClean="0">
                <a:latin typeface="Arial" panose="020B0604020202020204" pitchFamily="34" charset="0"/>
                <a:cs typeface="Arial" panose="020B0604020202020204" pitchFamily="34" charset="0"/>
              </a:rPr>
              <a:t>Касьяненко </a:t>
            </a:r>
            <a:r>
              <a:rPr lang="ru-RU" sz="900" dirty="0">
                <a:latin typeface="Arial" panose="020B0604020202020204" pitchFamily="34" charset="0"/>
                <a:cs typeface="Arial" panose="020B0604020202020204" pitchFamily="34" charset="0"/>
              </a:rPr>
              <a:t>В.И., Денисов Н.Л., Васильев Ю.В. Применение итоприда при симптомах функциональной диспепсии в России: результаты проспективного открытого </a:t>
            </a:r>
            <a:r>
              <a:rPr lang="ru-RU" sz="900" dirty="0" smtClean="0">
                <a:latin typeface="Arial" panose="020B0604020202020204" pitchFamily="34" charset="0"/>
                <a:cs typeface="Arial" panose="020B0604020202020204" pitchFamily="34" charset="0"/>
              </a:rPr>
              <a:t>многоцентрового </a:t>
            </a:r>
            <a:r>
              <a:rPr lang="ru-RU" sz="900" dirty="0">
                <a:latin typeface="Arial" panose="020B0604020202020204" pitchFamily="34" charset="0"/>
                <a:cs typeface="Arial" panose="020B0604020202020204" pitchFamily="34" charset="0"/>
              </a:rPr>
              <a:t>клинического исследования IV фазы. Терапевтический Архив. 2014; 8: 35-41</a:t>
            </a:r>
          </a:p>
        </p:txBody>
      </p:sp>
      <p:sp>
        <p:nvSpPr>
          <p:cNvPr id="10" name="Title 4"/>
          <p:cNvSpPr txBox="1">
            <a:spLocks/>
          </p:cNvSpPr>
          <p:nvPr/>
        </p:nvSpPr>
        <p:spPr>
          <a:xfrm>
            <a:off x="0" y="188640"/>
            <a:ext cx="9144000" cy="523220"/>
          </a:xfrm>
          <a:prstGeom prst="rect">
            <a:avLst/>
          </a:prstGeom>
          <a:noFill/>
          <a:ln>
            <a:noFill/>
          </a:ln>
        </p:spPr>
        <p:txBody>
          <a:bodyPr vert="horz" lIns="0" tIns="0" rIns="91440" bIns="45720" rtlCol="0" anchor="ctr">
            <a:noAutofit/>
          </a:bodyPr>
          <a:lstStyle>
            <a:defPPr>
              <a:defRPr lang="ru-RU"/>
            </a:defPPr>
            <a:lvl1pPr algn="ctr">
              <a:spcBef>
                <a:spcPct val="0"/>
              </a:spcBef>
              <a:buNone/>
              <a:defRPr sz="2800" b="1">
                <a:solidFill>
                  <a:srgbClr val="00B050"/>
                </a:solidFill>
                <a:effectLst>
                  <a:outerShdw blurRad="38100" dist="38100" dir="2700000" algn="tl">
                    <a:srgbClr val="000000">
                      <a:alpha val="43137"/>
                    </a:srgbClr>
                  </a:outerShdw>
                </a:effectLst>
                <a:ea typeface="+mj-ea"/>
                <a:cs typeface="+mj-cs"/>
              </a:defRPr>
            </a:lvl1pPr>
          </a:lstStyle>
          <a:p>
            <a:r>
              <a:rPr lang="ru-RU" dirty="0"/>
              <a:t>Эффект препарата Ганатон сохраняется в течение не менее 4 недель после </a:t>
            </a:r>
            <a:r>
              <a:rPr lang="ru-RU" dirty="0" smtClean="0"/>
              <a:t>лечения</a:t>
            </a:r>
            <a:endParaRPr lang="ru-RU"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9033" y="1988840"/>
            <a:ext cx="5965806" cy="3179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49905" y="1196752"/>
            <a:ext cx="9082092" cy="584775"/>
          </a:xfrm>
          <a:prstGeom prst="rect">
            <a:avLst/>
          </a:prstGeom>
        </p:spPr>
        <p:txBody>
          <a:bodyPr wrap="square">
            <a:spAutoFit/>
          </a:bodyPr>
          <a:lstStyle/>
          <a:p>
            <a:pPr lvl="0" algn="ctr"/>
            <a:r>
              <a:rPr lang="ru-RU" altLang="ru-RU" sz="1600" b="1" dirty="0">
                <a:cs typeface="Arial" charset="0"/>
              </a:rPr>
              <a:t>Это означает, что нормализация моторики желудка разрывает патофизиологический круг развития симптомов, и надолго обеспечивает желудку нормальную функцию.</a:t>
            </a:r>
            <a:endParaRPr lang="ru-RU" altLang="ru-RU" sz="1600" b="1" baseline="30000" dirty="0">
              <a:cs typeface="Arial" charset="0"/>
            </a:endParaRPr>
          </a:p>
        </p:txBody>
      </p:sp>
      <p:sp>
        <p:nvSpPr>
          <p:cNvPr id="14" name="Rectangle 13"/>
          <p:cNvSpPr/>
          <p:nvPr/>
        </p:nvSpPr>
        <p:spPr>
          <a:xfrm>
            <a:off x="185242" y="5301208"/>
            <a:ext cx="8835423" cy="830997"/>
          </a:xfrm>
          <a:prstGeom prst="rect">
            <a:avLst/>
          </a:prstGeom>
        </p:spPr>
        <p:txBody>
          <a:bodyPr wrap="square">
            <a:spAutoFit/>
          </a:bodyPr>
          <a:lstStyle/>
          <a:p>
            <a:pPr algn="l"/>
            <a:r>
              <a:rPr lang="ru-RU" altLang="ru-RU" sz="1200" i="1" dirty="0" err="1"/>
              <a:t>Проспективное</a:t>
            </a:r>
            <a:r>
              <a:rPr lang="ru-RU" altLang="ru-RU" sz="1200" i="1" dirty="0"/>
              <a:t>, открытое, многоцентровое исследование, в котором в качестве контроля использовался ответ на плацебо, полученный в предыдущих исследованиях.</a:t>
            </a:r>
          </a:p>
          <a:p>
            <a:pPr algn="l"/>
            <a:r>
              <a:rPr lang="ru-RU" altLang="ru-RU" sz="1200" i="1" dirty="0"/>
              <a:t>В исследование включено </a:t>
            </a:r>
            <a:r>
              <a:rPr lang="ru-RU" altLang="ru-RU" sz="1200" b="1" i="1" dirty="0"/>
              <a:t>96 взрослых пациентов</a:t>
            </a:r>
            <a:r>
              <a:rPr lang="ru-RU" altLang="ru-RU" sz="1200" i="1" dirty="0"/>
              <a:t> с диагнозом </a:t>
            </a:r>
            <a:r>
              <a:rPr lang="ru-RU" altLang="ru-RU" sz="1200" b="1" i="1" dirty="0"/>
              <a:t>ФД.</a:t>
            </a:r>
            <a:r>
              <a:rPr lang="ru-RU" altLang="ru-RU" sz="1200" i="1" dirty="0"/>
              <a:t> Лечение проводилось в течение </a:t>
            </a:r>
            <a:r>
              <a:rPr lang="ru-RU" altLang="ru-RU" sz="1200" b="1" i="1" dirty="0"/>
              <a:t>8 недель</a:t>
            </a:r>
            <a:r>
              <a:rPr lang="ru-RU" altLang="ru-RU" sz="1200" i="1" dirty="0"/>
              <a:t> препаратом </a:t>
            </a:r>
            <a:r>
              <a:rPr lang="ru-RU" altLang="ru-RU" sz="1200" b="1" i="1" dirty="0" smtClean="0"/>
              <a:t>Ганатон</a:t>
            </a:r>
            <a:r>
              <a:rPr lang="ru-RU" altLang="ru-RU" sz="1200" b="1" i="1" baseline="30000" dirty="0" smtClean="0"/>
              <a:t>®</a:t>
            </a:r>
            <a:r>
              <a:rPr lang="ru-RU" altLang="ru-RU" sz="1200" b="1" i="1" dirty="0" smtClean="0"/>
              <a:t> </a:t>
            </a:r>
            <a:r>
              <a:rPr lang="ru-RU" altLang="ru-RU" sz="1200" b="1" i="1" dirty="0"/>
              <a:t>(итоприд) в дозе 50 мг 3 раза в день. </a:t>
            </a:r>
            <a:endParaRPr lang="ru-RU" altLang="ru-RU" sz="1200" i="1" dirty="0"/>
          </a:p>
        </p:txBody>
      </p:sp>
      <p:sp>
        <p:nvSpPr>
          <p:cNvPr id="2" name="Номер слайда 1"/>
          <p:cNvSpPr>
            <a:spLocks noGrp="1"/>
          </p:cNvSpPr>
          <p:nvPr>
            <p:ph type="sldNum" sz="quarter" idx="12"/>
          </p:nvPr>
        </p:nvSpPr>
        <p:spPr>
          <a:xfrm>
            <a:off x="6902896" y="6455769"/>
            <a:ext cx="2133600" cy="365125"/>
          </a:xfrm>
        </p:spPr>
        <p:txBody>
          <a:bodyPr/>
          <a:lstStyle/>
          <a:p>
            <a:fld id="{6243312A-F2D1-4A6C-922F-33B7D1873247}" type="slidenum">
              <a:rPr lang="ru-RU" smtClean="0"/>
              <a:pPr/>
              <a:t>39</a:t>
            </a:fld>
            <a:endParaRPr lang="ru-RU" dirty="0"/>
          </a:p>
        </p:txBody>
      </p:sp>
      <p:sp>
        <p:nvSpPr>
          <p:cNvPr id="15" name="Прямоугольник 14"/>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24152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0" y="18755"/>
            <a:ext cx="9144000" cy="1004887"/>
          </a:xfrm>
        </p:spPr>
        <p:txBody>
          <a:bodyPr vert="horz" lIns="0" tIns="0" rIns="91440" bIns="45720" rtlCol="0" anchor="ctr">
            <a:noAutofit/>
          </a:bodyPr>
          <a:lstStyle/>
          <a:p>
            <a:pPr algn="ctr"/>
            <a:r>
              <a:rPr lang="ru-RU" altLang="ru-RU" sz="2800" b="1" dirty="0">
                <a:solidFill>
                  <a:srgbClr val="00B050"/>
                </a:solidFill>
                <a:effectLst>
                  <a:outerShdw blurRad="38100" dist="38100" dir="2700000" algn="tl">
                    <a:srgbClr val="000000">
                      <a:alpha val="43137"/>
                    </a:srgbClr>
                  </a:outerShdw>
                </a:effectLst>
                <a:latin typeface="+mn-lt"/>
              </a:rPr>
              <a:t>Нарушение моторики желудка – </a:t>
            </a:r>
            <a:br>
              <a:rPr lang="ru-RU" altLang="ru-RU" sz="2800" b="1" dirty="0">
                <a:solidFill>
                  <a:srgbClr val="00B050"/>
                </a:solidFill>
                <a:effectLst>
                  <a:outerShdw blurRad="38100" dist="38100" dir="2700000" algn="tl">
                    <a:srgbClr val="000000">
                      <a:alpha val="43137"/>
                    </a:srgbClr>
                  </a:outerShdw>
                </a:effectLst>
                <a:latin typeface="+mn-lt"/>
              </a:rPr>
            </a:br>
            <a:r>
              <a:rPr lang="ru-RU" altLang="ru-RU" sz="2800" b="1" dirty="0" smtClean="0">
                <a:solidFill>
                  <a:srgbClr val="00B050"/>
                </a:solidFill>
                <a:effectLst>
                  <a:outerShdw blurRad="38100" dist="38100" dir="2700000" algn="tl">
                    <a:srgbClr val="000000">
                      <a:alpha val="43137"/>
                    </a:srgbClr>
                  </a:outerShdw>
                </a:effectLst>
                <a:latin typeface="+mn-lt"/>
              </a:rPr>
              <a:t>одна из причин </a:t>
            </a:r>
            <a:r>
              <a:rPr lang="ru-RU" altLang="ru-RU" sz="2800" b="1" dirty="0">
                <a:solidFill>
                  <a:srgbClr val="00B050"/>
                </a:solidFill>
                <a:effectLst>
                  <a:outerShdw blurRad="38100" dist="38100" dir="2700000" algn="tl">
                    <a:srgbClr val="000000">
                      <a:alpha val="43137"/>
                    </a:srgbClr>
                  </a:outerShdw>
                </a:effectLst>
                <a:latin typeface="+mn-lt"/>
              </a:rPr>
              <a:t>возникновения диспепсических жалоб </a:t>
            </a:r>
            <a:endParaRPr lang="en-US" altLang="ru-RU" sz="2800" b="1" dirty="0">
              <a:solidFill>
                <a:srgbClr val="00B050"/>
              </a:solidFill>
              <a:effectLst>
                <a:outerShdw blurRad="38100" dist="38100" dir="2700000" algn="tl">
                  <a:srgbClr val="000000">
                    <a:alpha val="43137"/>
                  </a:srgbClr>
                </a:outerShdw>
              </a:effectLst>
              <a:latin typeface="+mn-lt"/>
            </a:endParaRPr>
          </a:p>
        </p:txBody>
      </p:sp>
      <p:sp>
        <p:nvSpPr>
          <p:cNvPr id="60419" name="Rectangle 3"/>
          <p:cNvSpPr>
            <a:spLocks noGrp="1" noChangeArrowheads="1"/>
          </p:cNvSpPr>
          <p:nvPr>
            <p:ph type="body" idx="4294967295"/>
          </p:nvPr>
        </p:nvSpPr>
        <p:spPr>
          <a:xfrm>
            <a:off x="8182" y="980728"/>
            <a:ext cx="9135818" cy="1296987"/>
          </a:xfrm>
        </p:spPr>
        <p:txBody>
          <a:bodyPr>
            <a:noAutofit/>
          </a:bodyPr>
          <a:lstStyle/>
          <a:p>
            <a:pPr marL="0" indent="0" algn="ctr">
              <a:lnSpc>
                <a:spcPct val="170000"/>
              </a:lnSpc>
              <a:buNone/>
            </a:pPr>
            <a:r>
              <a:rPr lang="ru-RU" altLang="ru-RU" sz="1600" b="1" i="1" dirty="0">
                <a:solidFill>
                  <a:schemeClr val="tx1">
                    <a:lumMod val="75000"/>
                    <a:lumOff val="25000"/>
                  </a:schemeClr>
                </a:solidFill>
                <a:latin typeface="+mn-lt"/>
              </a:rPr>
              <a:t>Нарушения двигательной функции желудка лежат в основе возникновения ряда диспепсических жалоб, часто  встречающихся при различных гастроэнтерологических </a:t>
            </a:r>
            <a:r>
              <a:rPr lang="ru-RU" altLang="ru-RU" sz="1600" b="1" i="1" dirty="0" smtClean="0">
                <a:solidFill>
                  <a:schemeClr val="tx1">
                    <a:lumMod val="75000"/>
                    <a:lumOff val="25000"/>
                  </a:schemeClr>
                </a:solidFill>
                <a:latin typeface="+mn-lt"/>
              </a:rPr>
              <a:t>заболеваниях</a:t>
            </a:r>
            <a:r>
              <a:rPr lang="ru-RU" altLang="ru-RU" sz="1600" b="1" i="1" baseline="30000" dirty="0" smtClean="0">
                <a:solidFill>
                  <a:schemeClr val="tx1">
                    <a:lumMod val="75000"/>
                    <a:lumOff val="25000"/>
                  </a:schemeClr>
                </a:solidFill>
                <a:latin typeface="+mn-lt"/>
              </a:rPr>
              <a:t>1*</a:t>
            </a:r>
            <a:endParaRPr lang="en-US" altLang="ru-RU" sz="1600" b="1" baseline="30000" dirty="0">
              <a:solidFill>
                <a:schemeClr val="tx1">
                  <a:lumMod val="75000"/>
                  <a:lumOff val="25000"/>
                </a:schemeClr>
              </a:solidFill>
              <a:latin typeface="+mn-lt"/>
            </a:endParaRPr>
          </a:p>
        </p:txBody>
      </p:sp>
      <p:sp>
        <p:nvSpPr>
          <p:cNvPr id="5" name="TextBox 8"/>
          <p:cNvSpPr txBox="1">
            <a:spLocks noChangeArrowheads="1"/>
          </p:cNvSpPr>
          <p:nvPr/>
        </p:nvSpPr>
        <p:spPr bwMode="auto">
          <a:xfrm>
            <a:off x="-6358" y="635171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ct val="50000"/>
              </a:spcAft>
              <a:buChar char="•"/>
              <a:defRPr sz="2200">
                <a:solidFill>
                  <a:schemeClr val="tx1"/>
                </a:solidFill>
                <a:latin typeface="Calibri" pitchFamily="34" charset="0"/>
                <a:cs typeface="Arial" charset="0"/>
              </a:defRPr>
            </a:lvl1pPr>
            <a:lvl2pPr marL="742950" indent="-285750" eaLnBrk="0" hangingPunct="0">
              <a:spcAft>
                <a:spcPct val="30000"/>
              </a:spcAft>
              <a:buChar char="–"/>
              <a:defRPr sz="2000">
                <a:solidFill>
                  <a:schemeClr val="tx1"/>
                </a:solidFill>
                <a:latin typeface="Calibri" pitchFamily="34" charset="0"/>
                <a:cs typeface="Arial" charset="0"/>
              </a:defRPr>
            </a:lvl2pPr>
            <a:lvl3pPr marL="1143000" indent="-228600" eaLnBrk="0" hangingPunct="0">
              <a:spcAft>
                <a:spcPct val="30000"/>
              </a:spcAft>
              <a:buChar char="•"/>
              <a:defRPr sz="1600">
                <a:solidFill>
                  <a:schemeClr val="tx1"/>
                </a:solidFill>
                <a:latin typeface="Calibri" pitchFamily="34" charset="0"/>
                <a:cs typeface="Arial" charset="0"/>
              </a:defRPr>
            </a:lvl3pPr>
            <a:lvl4pPr marL="1600200" indent="-228600" eaLnBrk="0" hangingPunct="0">
              <a:spcAft>
                <a:spcPct val="30000"/>
              </a:spcAft>
              <a:buChar char="–"/>
              <a:defRPr sz="1600">
                <a:solidFill>
                  <a:schemeClr val="tx1"/>
                </a:solidFill>
                <a:latin typeface="Calibri" pitchFamily="34" charset="0"/>
                <a:cs typeface="Arial" charset="0"/>
              </a:defRPr>
            </a:lvl4pPr>
            <a:lvl5pPr marL="2057400" indent="-228600" eaLnBrk="0" hangingPunct="0">
              <a:spcAft>
                <a:spcPct val="30000"/>
              </a:spcAft>
              <a:buChar char="•"/>
              <a:defRPr sz="1600">
                <a:solidFill>
                  <a:schemeClr val="tx1"/>
                </a:solidFill>
                <a:latin typeface="Calibri" pitchFamily="34" charset="0"/>
                <a:cs typeface="Arial" charset="0"/>
              </a:defRPr>
            </a:lvl5pPr>
            <a:lvl6pPr marL="2514600" indent="-228600" eaLnBrk="0" fontAlgn="base" hangingPunct="0">
              <a:spcBef>
                <a:spcPct val="0"/>
              </a:spcBef>
              <a:spcAft>
                <a:spcPct val="30000"/>
              </a:spcAft>
              <a:buChar char="•"/>
              <a:defRPr sz="1600">
                <a:solidFill>
                  <a:schemeClr val="tx1"/>
                </a:solidFill>
                <a:latin typeface="Calibri" pitchFamily="34" charset="0"/>
                <a:cs typeface="Arial" charset="0"/>
              </a:defRPr>
            </a:lvl6pPr>
            <a:lvl7pPr marL="2971800" indent="-228600" eaLnBrk="0" fontAlgn="base" hangingPunct="0">
              <a:spcBef>
                <a:spcPct val="0"/>
              </a:spcBef>
              <a:spcAft>
                <a:spcPct val="30000"/>
              </a:spcAft>
              <a:buChar char="•"/>
              <a:defRPr sz="1600">
                <a:solidFill>
                  <a:schemeClr val="tx1"/>
                </a:solidFill>
                <a:latin typeface="Calibri" pitchFamily="34" charset="0"/>
                <a:cs typeface="Arial" charset="0"/>
              </a:defRPr>
            </a:lvl7pPr>
            <a:lvl8pPr marL="3429000" indent="-228600" eaLnBrk="0" fontAlgn="base" hangingPunct="0">
              <a:spcBef>
                <a:spcPct val="0"/>
              </a:spcBef>
              <a:spcAft>
                <a:spcPct val="30000"/>
              </a:spcAft>
              <a:buChar char="•"/>
              <a:defRPr sz="1600">
                <a:solidFill>
                  <a:schemeClr val="tx1"/>
                </a:solidFill>
                <a:latin typeface="Calibri" pitchFamily="34" charset="0"/>
                <a:cs typeface="Arial" charset="0"/>
              </a:defRPr>
            </a:lvl8pPr>
            <a:lvl9pPr marL="3886200" indent="-228600" eaLnBrk="0" fontAlgn="base" hangingPunct="0">
              <a:spcBef>
                <a:spcPct val="0"/>
              </a:spcBef>
              <a:spcAft>
                <a:spcPct val="30000"/>
              </a:spcAft>
              <a:buChar char="•"/>
              <a:defRPr sz="1600">
                <a:solidFill>
                  <a:schemeClr val="tx1"/>
                </a:solidFill>
                <a:latin typeface="Calibri" pitchFamily="34" charset="0"/>
                <a:cs typeface="Arial" charset="0"/>
              </a:defRPr>
            </a:lvl9pPr>
          </a:lstStyle>
          <a:p>
            <a:pPr eaLnBrk="1" hangingPunct="1">
              <a:spcAft>
                <a:spcPct val="0"/>
              </a:spcAft>
              <a:buNone/>
            </a:pPr>
            <a:r>
              <a:rPr lang="ru-RU" altLang="ru-RU" sz="800" dirty="0" smtClean="0">
                <a:latin typeface="Arial" panose="020B0604020202020204" pitchFamily="34" charset="0"/>
                <a:cs typeface="Arial" panose="020B0604020202020204" pitchFamily="34" charset="0"/>
              </a:rPr>
              <a:t>1. Шептулин </a:t>
            </a:r>
            <a:r>
              <a:rPr lang="ru-RU" altLang="ru-RU" sz="800" dirty="0">
                <a:latin typeface="Arial" panose="020B0604020202020204" pitchFamily="34" charset="0"/>
                <a:cs typeface="Arial" panose="020B0604020202020204" pitchFamily="34" charset="0"/>
              </a:rPr>
              <a:t>А.А. </a:t>
            </a:r>
            <a:r>
              <a:rPr lang="ru-RU" altLang="ru-RU" sz="800" dirty="0" smtClean="0">
                <a:latin typeface="Arial" panose="020B0604020202020204" pitchFamily="34" charset="0"/>
                <a:cs typeface="Arial" panose="020B0604020202020204" pitchFamily="34" charset="0"/>
              </a:rPr>
              <a:t> Нарушения двигательной функции желудка и возможности применения нового прокинетика итоприда в их лечении. </a:t>
            </a:r>
            <a:r>
              <a:rPr lang="pt-BR" altLang="ru-RU" sz="800" dirty="0" smtClean="0">
                <a:latin typeface="Arial" panose="020B0604020202020204" pitchFamily="34" charset="0"/>
                <a:cs typeface="Arial" panose="020B0604020202020204" pitchFamily="34" charset="0"/>
              </a:rPr>
              <a:t>Сonsilium medicum т. </a:t>
            </a:r>
            <a:r>
              <a:rPr lang="ru-RU" sz="800" dirty="0" smtClean="0">
                <a:latin typeface="Arial" panose="020B0604020202020204" pitchFamily="34" charset="0"/>
                <a:cs typeface="Arial" panose="020B0604020202020204" pitchFamily="34" charset="0"/>
              </a:rPr>
              <a:t>2007;9(7</a:t>
            </a:r>
            <a:r>
              <a:rPr lang="ru-RU" sz="800" dirty="0">
                <a:latin typeface="Arial" panose="020B0604020202020204" pitchFamily="34" charset="0"/>
                <a:cs typeface="Arial" panose="020B0604020202020204" pitchFamily="34" charset="0"/>
              </a:rPr>
              <a:t>):8-12</a:t>
            </a:r>
            <a:endParaRPr lang="ru-RU" altLang="ru-RU" sz="800" dirty="0" smtClean="0">
              <a:latin typeface="Arial" panose="020B0604020202020204" pitchFamily="34" charset="0"/>
              <a:cs typeface="Arial" panose="020B0604020202020204" pitchFamily="34" charset="0"/>
            </a:endParaRPr>
          </a:p>
          <a:p>
            <a:pPr algn="l" eaLnBrk="1" hangingPunct="1">
              <a:spcAft>
                <a:spcPct val="0"/>
              </a:spcAft>
              <a:buFontTx/>
              <a:buNone/>
            </a:pPr>
            <a:r>
              <a:rPr lang="ru-RU" altLang="ru-RU" sz="800" dirty="0" smtClean="0">
                <a:latin typeface="Arial" panose="020B0604020202020204" pitchFamily="34" charset="0"/>
                <a:cs typeface="Arial" panose="020B0604020202020204" pitchFamily="34" charset="0"/>
              </a:rPr>
              <a:t>*Рисунок сделан медицинским отделом Эбботт по материалам главы книги </a:t>
            </a:r>
            <a:r>
              <a:rPr lang="en-US" altLang="ru-RU" sz="800" dirty="0" smtClean="0">
                <a:latin typeface="Arial" panose="020B0604020202020204" pitchFamily="34" charset="0"/>
                <a:cs typeface="Arial" panose="020B0604020202020204" pitchFamily="34" charset="0"/>
              </a:rPr>
              <a:t>Sleisenger and Fordtran`s gastrointestinal and liver disease: pathophysiology, diagnosis, management / edited by Mark Feldman, Lawrence S Friedman, Laurence J Brandt. – 9th ed. ISBN: 978-1-4160-6189-2; page 794 </a:t>
            </a:r>
            <a:endParaRPr lang="ru-RU" altLang="ru-RU" sz="800"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060848"/>
            <a:ext cx="5864031" cy="3028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6948264" y="6492875"/>
            <a:ext cx="2133600" cy="365125"/>
          </a:xfrm>
        </p:spPr>
        <p:txBody>
          <a:bodyPr/>
          <a:lstStyle/>
          <a:p>
            <a:fld id="{6243312A-F2D1-4A6C-922F-33B7D1873247}" type="slidenum">
              <a:rPr lang="ru-RU" smtClean="0"/>
              <a:pPr/>
              <a:t>4</a:t>
            </a:fld>
            <a:endParaRPr lang="ru-RU" dirty="0"/>
          </a:p>
        </p:txBody>
      </p:sp>
      <p:sp>
        <p:nvSpPr>
          <p:cNvPr id="7" name="Прямоугольник 6"/>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568239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30" y="23630"/>
            <a:ext cx="9144000" cy="954107"/>
          </a:xfrm>
          <a:prstGeom prst="rect">
            <a:avLst/>
          </a:prstGeom>
          <a:noFill/>
          <a:ln>
            <a:noFill/>
          </a:ln>
        </p:spPr>
        <p:txBody>
          <a:bodyPr vert="horz" lIns="0" tIns="0" rIns="91440" bIns="45720" rtlCol="0" anchor="ctr">
            <a:noAutofit/>
          </a:bodyPr>
          <a:lstStyle>
            <a:defPPr>
              <a:defRPr lang="ru-RU"/>
            </a:defPPr>
            <a:lvl1pPr algn="ctr">
              <a:spcBef>
                <a:spcPct val="0"/>
              </a:spcBef>
              <a:buNone/>
              <a:defRPr sz="2800" b="1">
                <a:solidFill>
                  <a:srgbClr val="00B050"/>
                </a:solidFill>
                <a:effectLst>
                  <a:outerShdw blurRad="38100" dist="38100" dir="2700000" algn="tl">
                    <a:srgbClr val="000000">
                      <a:alpha val="43137"/>
                    </a:srgbClr>
                  </a:outerShdw>
                </a:effectLst>
                <a:ea typeface="+mj-ea"/>
                <a:cs typeface="+mj-cs"/>
              </a:defRPr>
            </a:lvl1pPr>
          </a:lstStyle>
          <a:p>
            <a:r>
              <a:rPr lang="ru-RU" dirty="0"/>
              <a:t>Чем объяснить благоприятный профиль  безопасности препарата Ганатон®?</a:t>
            </a:r>
          </a:p>
        </p:txBody>
      </p:sp>
      <p:sp>
        <p:nvSpPr>
          <p:cNvPr id="4" name="TextBox 3"/>
          <p:cNvSpPr txBox="1"/>
          <p:nvPr/>
        </p:nvSpPr>
        <p:spPr>
          <a:xfrm>
            <a:off x="63310" y="1340767"/>
            <a:ext cx="5876843" cy="4062651"/>
          </a:xfrm>
          <a:prstGeom prst="rect">
            <a:avLst/>
          </a:prstGeom>
          <a:noFill/>
        </p:spPr>
        <p:txBody>
          <a:bodyPr wrap="square" rtlCol="0">
            <a:spAutoFit/>
          </a:bodyPr>
          <a:lstStyle/>
          <a:p>
            <a:pPr marL="457200" indent="-457200">
              <a:buFont typeface="+mj-lt"/>
              <a:buAutoNum type="arabicPeriod"/>
            </a:pPr>
            <a:r>
              <a:rPr lang="ru-RU" b="1" dirty="0" smtClean="0">
                <a:solidFill>
                  <a:srgbClr val="4F81BD">
                    <a:lumMod val="50000"/>
                  </a:srgbClr>
                </a:solidFill>
                <a:latin typeface="Calibri" panose="020F0502020204030204" pitchFamily="34" charset="0"/>
                <a:cs typeface="Calibri" panose="020F0502020204030204" pitchFamily="34" charset="0"/>
              </a:rPr>
              <a:t>Ганатон</a:t>
            </a:r>
            <a:r>
              <a:rPr lang="ru-RU" b="1" dirty="0" smtClean="0">
                <a:solidFill>
                  <a:srgbClr val="4F81BD">
                    <a:lumMod val="50000"/>
                  </a:srgbClr>
                </a:solidFill>
                <a:latin typeface="Calibri"/>
                <a:cs typeface="Calibri"/>
              </a:rPr>
              <a:t>® и</a:t>
            </a:r>
            <a:r>
              <a:rPr lang="ru-RU" b="1" dirty="0" smtClean="0">
                <a:solidFill>
                  <a:srgbClr val="4F81BD">
                    <a:lumMod val="50000"/>
                  </a:srgbClr>
                </a:solidFill>
                <a:latin typeface="Calibri" panose="020F0502020204030204" pitchFamily="34" charset="0"/>
                <a:cs typeface="Calibri" panose="020F0502020204030204" pitchFamily="34" charset="0"/>
              </a:rPr>
              <a:t>меет </a:t>
            </a:r>
            <a:r>
              <a:rPr lang="ru-RU" b="1" dirty="0">
                <a:solidFill>
                  <a:srgbClr val="4F81BD">
                    <a:lumMod val="50000"/>
                  </a:srgbClr>
                </a:solidFill>
                <a:latin typeface="Calibri" panose="020F0502020204030204" pitchFamily="34" charset="0"/>
                <a:cs typeface="Calibri" panose="020F0502020204030204" pitchFamily="34" charset="0"/>
              </a:rPr>
              <a:t>минимальный риск  лекарственных взаимодействий в связи с отсутствием конкуренции за систему </a:t>
            </a:r>
            <a:r>
              <a:rPr lang="ru-RU" b="1" dirty="0" smtClean="0">
                <a:solidFill>
                  <a:srgbClr val="4F81BD">
                    <a:lumMod val="50000"/>
                  </a:srgbClr>
                </a:solidFill>
                <a:latin typeface="Calibri" panose="020F0502020204030204" pitchFamily="34" charset="0"/>
                <a:cs typeface="Calibri" panose="020F0502020204030204" pitchFamily="34" charset="0"/>
              </a:rPr>
              <a:t>цитохрома</a:t>
            </a:r>
            <a:r>
              <a:rPr lang="ru-RU" b="1" baseline="30000" dirty="0" smtClean="0">
                <a:solidFill>
                  <a:srgbClr val="4F81BD">
                    <a:lumMod val="50000"/>
                  </a:srgbClr>
                </a:solidFill>
                <a:latin typeface="Calibri" panose="020F0502020204030204" pitchFamily="34" charset="0"/>
                <a:cs typeface="Calibri" panose="020F0502020204030204" pitchFamily="34" charset="0"/>
              </a:rPr>
              <a:t>1</a:t>
            </a:r>
            <a:r>
              <a:rPr lang="ru-RU" b="1" dirty="0" smtClean="0">
                <a:solidFill>
                  <a:srgbClr val="4F81BD">
                    <a:lumMod val="50000"/>
                  </a:srgbClr>
                </a:solidFill>
                <a:latin typeface="Calibri" panose="020F0502020204030204" pitchFamily="34" charset="0"/>
                <a:cs typeface="Calibri" panose="020F0502020204030204" pitchFamily="34" charset="0"/>
              </a:rPr>
              <a:t> </a:t>
            </a:r>
          </a:p>
          <a:p>
            <a:pPr marL="457200" indent="-457200">
              <a:buFont typeface="+mj-lt"/>
              <a:buAutoNum type="arabicPeriod"/>
            </a:pPr>
            <a:endParaRPr lang="ru-RU" b="1" dirty="0">
              <a:solidFill>
                <a:srgbClr val="4F81BD">
                  <a:lumMod val="50000"/>
                </a:srgbClr>
              </a:solidFill>
              <a:latin typeface="Calibri" panose="020F0502020204030204" pitchFamily="34" charset="0"/>
              <a:cs typeface="Calibri" panose="020F0502020204030204" pitchFamily="34" charset="0"/>
            </a:endParaRPr>
          </a:p>
          <a:p>
            <a:pPr marL="457200" indent="-457200">
              <a:buFont typeface="+mj-lt"/>
              <a:buAutoNum type="arabicPeriod"/>
            </a:pPr>
            <a:endParaRPr lang="ru-RU" b="1" dirty="0" smtClean="0">
              <a:solidFill>
                <a:srgbClr val="4F81BD">
                  <a:lumMod val="50000"/>
                </a:srgbClr>
              </a:solidFill>
              <a:latin typeface="Calibri" panose="020F0502020204030204" pitchFamily="34" charset="0"/>
              <a:cs typeface="Calibri" panose="020F0502020204030204" pitchFamily="34" charset="0"/>
            </a:endParaRPr>
          </a:p>
          <a:p>
            <a:pPr marL="457200" indent="-457200">
              <a:buAutoNum type="arabicPeriod"/>
            </a:pPr>
            <a:endParaRPr lang="ru-RU" b="1" dirty="0">
              <a:solidFill>
                <a:srgbClr val="4F81BD">
                  <a:lumMod val="50000"/>
                </a:srgbClr>
              </a:solidFill>
              <a:latin typeface="Calibri" panose="020F0502020204030204" pitchFamily="34" charset="0"/>
              <a:cs typeface="Calibri" panose="020F0502020204030204" pitchFamily="34" charset="0"/>
            </a:endParaRPr>
          </a:p>
          <a:p>
            <a:pPr marL="457200" indent="-457200">
              <a:buFont typeface="+mj-lt"/>
              <a:buAutoNum type="arabicPeriod"/>
            </a:pPr>
            <a:r>
              <a:rPr lang="ru-RU" b="1" dirty="0" smtClean="0">
                <a:solidFill>
                  <a:srgbClr val="4F81BD">
                    <a:lumMod val="50000"/>
                  </a:srgbClr>
                </a:solidFill>
                <a:latin typeface="Calibri" panose="020F0502020204030204" pitchFamily="34" charset="0"/>
                <a:cs typeface="Calibri" panose="020F0502020204030204" pitchFamily="34" charset="0"/>
              </a:rPr>
              <a:t>Минимальный </a:t>
            </a:r>
            <a:r>
              <a:rPr lang="ru-RU" b="1" dirty="0">
                <a:solidFill>
                  <a:srgbClr val="4F81BD">
                    <a:lumMod val="50000"/>
                  </a:srgbClr>
                </a:solidFill>
                <a:latin typeface="Calibri" panose="020F0502020204030204" pitchFamily="34" charset="0"/>
                <a:cs typeface="Calibri" panose="020F0502020204030204" pitchFamily="34" charset="0"/>
              </a:rPr>
              <a:t>риск проникновения в головной и     спинной мозг за счет большей полярности </a:t>
            </a:r>
            <a:r>
              <a:rPr lang="ru-RU" b="1" dirty="0" smtClean="0">
                <a:solidFill>
                  <a:srgbClr val="4F81BD">
                    <a:lumMod val="50000"/>
                  </a:srgbClr>
                </a:solidFill>
                <a:latin typeface="Calibri" panose="020F0502020204030204" pitchFamily="34" charset="0"/>
                <a:cs typeface="Calibri" panose="020F0502020204030204" pitchFamily="34" charset="0"/>
              </a:rPr>
              <a:t>молекулы</a:t>
            </a:r>
            <a:r>
              <a:rPr lang="ru-RU" b="1" baseline="30000" dirty="0" smtClean="0">
                <a:solidFill>
                  <a:srgbClr val="4F81BD">
                    <a:lumMod val="50000"/>
                  </a:srgbClr>
                </a:solidFill>
                <a:latin typeface="Calibri" panose="020F0502020204030204" pitchFamily="34" charset="0"/>
                <a:cs typeface="Calibri" panose="020F0502020204030204" pitchFamily="34" charset="0"/>
              </a:rPr>
              <a:t>2</a:t>
            </a:r>
          </a:p>
          <a:p>
            <a:pPr marL="457200" indent="-457200">
              <a:buFont typeface="+mj-lt"/>
              <a:buAutoNum type="arabicPeriod"/>
            </a:pPr>
            <a:endParaRPr lang="ru-RU" b="1" baseline="30000" dirty="0" smtClean="0">
              <a:solidFill>
                <a:srgbClr val="4F81BD">
                  <a:lumMod val="50000"/>
                </a:srgbClr>
              </a:solidFill>
              <a:latin typeface="Calibri" panose="020F0502020204030204" pitchFamily="34" charset="0"/>
              <a:cs typeface="Calibri" panose="020F0502020204030204" pitchFamily="34" charset="0"/>
            </a:endParaRPr>
          </a:p>
          <a:p>
            <a:pPr marL="457200" indent="-457200">
              <a:buFont typeface="+mj-lt"/>
              <a:buAutoNum type="arabicPeriod"/>
            </a:pPr>
            <a:endParaRPr lang="ru-RU" b="1" baseline="30000" dirty="0">
              <a:solidFill>
                <a:srgbClr val="4F81BD">
                  <a:lumMod val="50000"/>
                </a:srgbClr>
              </a:solidFill>
              <a:latin typeface="Calibri" panose="020F0502020204030204" pitchFamily="34" charset="0"/>
              <a:cs typeface="Calibri" panose="020F0502020204030204" pitchFamily="34" charset="0"/>
            </a:endParaRPr>
          </a:p>
          <a:p>
            <a:pPr marL="457200" indent="-457200">
              <a:buFont typeface="+mj-lt"/>
              <a:buAutoNum type="arabicPeriod"/>
            </a:pPr>
            <a:endParaRPr lang="ru-RU" b="1" dirty="0">
              <a:solidFill>
                <a:srgbClr val="4F81BD">
                  <a:lumMod val="50000"/>
                </a:srgbClr>
              </a:solidFill>
              <a:latin typeface="Calibri" panose="020F0502020204030204" pitchFamily="34" charset="0"/>
              <a:cs typeface="Calibri" panose="020F0502020204030204" pitchFamily="34" charset="0"/>
            </a:endParaRPr>
          </a:p>
          <a:p>
            <a:pPr marL="457200" indent="-457200">
              <a:buFont typeface="+mj-lt"/>
              <a:buAutoNum type="arabicPeriod"/>
            </a:pPr>
            <a:r>
              <a:rPr lang="ru-RU" b="1" dirty="0" smtClean="0">
                <a:solidFill>
                  <a:srgbClr val="4F81BD">
                    <a:lumMod val="50000"/>
                  </a:srgbClr>
                </a:solidFill>
                <a:latin typeface="Calibri" panose="020F0502020204030204" pitchFamily="34" charset="0"/>
                <a:cs typeface="Calibri" panose="020F0502020204030204" pitchFamily="34" charset="0"/>
              </a:rPr>
              <a:t>Не </a:t>
            </a:r>
            <a:r>
              <a:rPr lang="ru-RU" b="1" dirty="0">
                <a:solidFill>
                  <a:srgbClr val="4F81BD">
                    <a:lumMod val="50000"/>
                  </a:srgbClr>
                </a:solidFill>
                <a:latin typeface="Calibri" panose="020F0502020204030204" pitchFamily="34" charset="0"/>
                <a:cs typeface="Calibri" panose="020F0502020204030204" pitchFamily="34" charset="0"/>
              </a:rPr>
              <a:t>связывается с белком </a:t>
            </a:r>
            <a:r>
              <a:rPr lang="en-US" b="1" dirty="0" err="1">
                <a:solidFill>
                  <a:srgbClr val="4F81BD">
                    <a:lumMod val="50000"/>
                  </a:srgbClr>
                </a:solidFill>
                <a:latin typeface="Calibri" panose="020F0502020204030204" pitchFamily="34" charset="0"/>
                <a:cs typeface="Calibri" panose="020F0502020204030204" pitchFamily="34" charset="0"/>
              </a:rPr>
              <a:t>hERG</a:t>
            </a:r>
            <a:r>
              <a:rPr lang="en-US" b="1" dirty="0">
                <a:solidFill>
                  <a:srgbClr val="4F81BD">
                    <a:lumMod val="50000"/>
                  </a:srgbClr>
                </a:solidFill>
                <a:latin typeface="Calibri" panose="020F0502020204030204" pitchFamily="34" charset="0"/>
                <a:cs typeface="Calibri" panose="020F0502020204030204" pitchFamily="34" charset="0"/>
              </a:rPr>
              <a:t> </a:t>
            </a:r>
            <a:r>
              <a:rPr lang="ru-RU" b="1" dirty="0">
                <a:solidFill>
                  <a:srgbClr val="4F81BD">
                    <a:lumMod val="50000"/>
                  </a:srgbClr>
                </a:solidFill>
                <a:latin typeface="Calibri" panose="020F0502020204030204" pitchFamily="34" charset="0"/>
                <a:cs typeface="Calibri" panose="020F0502020204030204" pitchFamily="34" charset="0"/>
              </a:rPr>
              <a:t>в клетках проводящей системы </a:t>
            </a:r>
            <a:r>
              <a:rPr lang="ru-RU" b="1" dirty="0" smtClean="0">
                <a:solidFill>
                  <a:srgbClr val="4F81BD">
                    <a:lumMod val="50000"/>
                  </a:srgbClr>
                </a:solidFill>
                <a:latin typeface="Calibri" panose="020F0502020204030204" pitchFamily="34" charset="0"/>
                <a:cs typeface="Calibri" panose="020F0502020204030204" pitchFamily="34" charset="0"/>
              </a:rPr>
              <a:t>сердца</a:t>
            </a:r>
            <a:r>
              <a:rPr lang="ru-RU" b="1" baseline="30000" dirty="0" smtClean="0">
                <a:solidFill>
                  <a:srgbClr val="4F81BD">
                    <a:lumMod val="50000"/>
                  </a:srgbClr>
                </a:solidFill>
                <a:latin typeface="Calibri" panose="020F0502020204030204" pitchFamily="34" charset="0"/>
                <a:cs typeface="Calibri" panose="020F0502020204030204" pitchFamily="34" charset="0"/>
              </a:rPr>
              <a:t>3*</a:t>
            </a:r>
            <a:endParaRPr lang="ru-RU" b="1" baseline="30000" dirty="0">
              <a:solidFill>
                <a:srgbClr val="4F81BD">
                  <a:lumMod val="50000"/>
                </a:srgbClr>
              </a:solidFill>
              <a:latin typeface="Calibri" panose="020F0502020204030204" pitchFamily="34" charset="0"/>
              <a:cs typeface="Calibri" panose="020F0502020204030204" pitchFamily="34" charset="0"/>
            </a:endParaRPr>
          </a:p>
          <a:p>
            <a:pPr marL="457200" indent="-457200">
              <a:buFont typeface="+mj-lt"/>
              <a:buAutoNum type="arabicPeriod"/>
            </a:pPr>
            <a:endParaRPr lang="ru-RU" b="1" dirty="0">
              <a:solidFill>
                <a:srgbClr val="4F81BD">
                  <a:lumMod val="50000"/>
                </a:srgbClr>
              </a:solidFill>
              <a:latin typeface="Calibri" panose="020F0502020204030204" pitchFamily="34" charset="0"/>
              <a:cs typeface="Calibri" panose="020F0502020204030204" pitchFamily="34" charset="0"/>
            </a:endParaRPr>
          </a:p>
        </p:txBody>
      </p:sp>
      <p:sp>
        <p:nvSpPr>
          <p:cNvPr id="6" name="TextBox 12"/>
          <p:cNvSpPr txBox="1">
            <a:spLocks noChangeArrowheads="1"/>
          </p:cNvSpPr>
          <p:nvPr/>
        </p:nvSpPr>
        <p:spPr bwMode="auto">
          <a:xfrm>
            <a:off x="18704" y="6211669"/>
            <a:ext cx="8858823" cy="646331"/>
          </a:xfrm>
          <a:prstGeom prst="rect">
            <a:avLst/>
          </a:prstGeom>
          <a:noFill/>
          <a:extLst/>
        </p:spPr>
        <p:txBody>
          <a:bodyPr wrap="square" rtlCol="0">
            <a:spAutoFit/>
          </a:bodyPr>
          <a:lstStyle>
            <a:defPPr>
              <a:defRPr lang="ru-RU"/>
            </a:defPPr>
            <a:lvl1pPr>
              <a:defRPr sz="900">
                <a:latin typeface="Arial" panose="020B0604020202020204" pitchFamily="34" charset="0"/>
                <a:cs typeface="Arial" panose="020B0604020202020204" pitchFamily="34" charset="0"/>
              </a:defRPr>
            </a:lvl1pPr>
          </a:lstStyle>
          <a:p>
            <a:pPr marL="228600" indent="-228600">
              <a:buFont typeface="+mj-lt"/>
              <a:buAutoNum type="arabicPeriod"/>
            </a:pPr>
            <a:r>
              <a:rPr lang="ru-RU" altLang="ru-RU" dirty="0"/>
              <a:t>Инструкция по медицинскому применению препарата Ганатон®  от 18.08.2016</a:t>
            </a:r>
          </a:p>
          <a:p>
            <a:pPr marL="228600" indent="-228600">
              <a:buFont typeface="+mj-lt"/>
              <a:buAutoNum type="arabicPeriod"/>
            </a:pPr>
            <a:r>
              <a:rPr lang="en-US" altLang="ru-RU" dirty="0"/>
              <a:t>Summary of Dossier for Manufacturing Approval Application for Itopride Hydrochloride and Ganaton® Tablet 50 mg</a:t>
            </a:r>
            <a:r>
              <a:rPr lang="ru-RU" altLang="ru-RU" dirty="0"/>
              <a:t>. </a:t>
            </a:r>
            <a:r>
              <a:rPr lang="en-US" altLang="ru-RU" dirty="0"/>
              <a:t>Hokuriku Seiyaku Co., Ltd</a:t>
            </a:r>
            <a:endParaRPr lang="ru-RU" altLang="ru-RU" dirty="0"/>
          </a:p>
          <a:p>
            <a:pPr marL="228600" indent="-228600">
              <a:buFont typeface="+mj-lt"/>
              <a:buAutoNum type="arabicPeriod"/>
            </a:pPr>
            <a:r>
              <a:rPr lang="en-US" dirty="0" err="1"/>
              <a:t>Noord</a:t>
            </a:r>
            <a:r>
              <a:rPr lang="en-US" dirty="0"/>
              <a:t> C., </a:t>
            </a:r>
            <a:r>
              <a:rPr lang="en-US" dirty="0" err="1"/>
              <a:t>Dielemann</a:t>
            </a:r>
            <a:r>
              <a:rPr lang="en-US" dirty="0"/>
              <a:t> J, </a:t>
            </a:r>
            <a:r>
              <a:rPr lang="en-US" dirty="0" err="1"/>
              <a:t>Herpen</a:t>
            </a:r>
            <a:r>
              <a:rPr lang="en-US" dirty="0"/>
              <a:t> G. et al. Domperidone and Ventricular Arrhythmia or Sudden Cardiac Death. A Population-Based Case-Control Study in the Netherlands. Drug </a:t>
            </a:r>
            <a:r>
              <a:rPr lang="en-US" dirty="0" err="1"/>
              <a:t>Saf</a:t>
            </a:r>
            <a:r>
              <a:rPr lang="en-US" dirty="0"/>
              <a:t> 2010; 33 (11): 1003-1014</a:t>
            </a:r>
            <a:endParaRPr lang="ru-RU" altLang="ru-RU" dirty="0"/>
          </a:p>
        </p:txBody>
      </p:sp>
      <p:sp>
        <p:nvSpPr>
          <p:cNvPr id="7" name="TextBox 8"/>
          <p:cNvSpPr txBox="1">
            <a:spLocks noChangeArrowheads="1"/>
          </p:cNvSpPr>
          <p:nvPr/>
        </p:nvSpPr>
        <p:spPr bwMode="auto">
          <a:xfrm>
            <a:off x="179512" y="5480643"/>
            <a:ext cx="61926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l" eaLnBrk="1" hangingPunct="1"/>
            <a:r>
              <a:rPr lang="ru-RU" sz="1100" dirty="0" smtClean="0">
                <a:solidFill>
                  <a:schemeClr val="bg2">
                    <a:lumMod val="25000"/>
                  </a:schemeClr>
                </a:solidFill>
                <a:latin typeface="Calibri" pitchFamily="34" charset="0"/>
              </a:rPr>
              <a:t>*Механизм удлинения интервала </a:t>
            </a:r>
            <a:r>
              <a:rPr lang="en-US" sz="1100" dirty="0" smtClean="0">
                <a:solidFill>
                  <a:schemeClr val="bg2">
                    <a:lumMod val="25000"/>
                  </a:schemeClr>
                </a:solidFill>
                <a:latin typeface="Calibri" pitchFamily="34" charset="0"/>
              </a:rPr>
              <a:t>QT</a:t>
            </a:r>
            <a:r>
              <a:rPr lang="ru-RU" sz="1100" dirty="0" smtClean="0">
                <a:solidFill>
                  <a:schemeClr val="bg2">
                    <a:lumMod val="25000"/>
                  </a:schemeClr>
                </a:solidFill>
                <a:latin typeface="Calibri" pitchFamily="34" charset="0"/>
              </a:rPr>
              <a:t> – блокада </a:t>
            </a:r>
            <a:r>
              <a:rPr lang="ru-RU" sz="1100" dirty="0" err="1" smtClean="0">
                <a:solidFill>
                  <a:schemeClr val="bg2">
                    <a:lumMod val="25000"/>
                  </a:schemeClr>
                </a:solidFill>
                <a:latin typeface="Calibri" pitchFamily="34" charset="0"/>
              </a:rPr>
              <a:t>домперидоном</a:t>
            </a:r>
            <a:r>
              <a:rPr lang="ru-RU" sz="1100" dirty="0" smtClean="0">
                <a:solidFill>
                  <a:schemeClr val="bg2">
                    <a:lumMod val="25000"/>
                  </a:schemeClr>
                </a:solidFill>
                <a:latin typeface="Calibri" pitchFamily="34" charset="0"/>
              </a:rPr>
              <a:t> К+ каналов </a:t>
            </a:r>
            <a:r>
              <a:rPr lang="en-US" sz="1100" dirty="0" err="1" smtClean="0">
                <a:solidFill>
                  <a:schemeClr val="bg2">
                    <a:lumMod val="25000"/>
                  </a:schemeClr>
                </a:solidFill>
                <a:latin typeface="Calibri" pitchFamily="34" charset="0"/>
              </a:rPr>
              <a:t>hERG</a:t>
            </a:r>
            <a:r>
              <a:rPr lang="en-US" sz="1100" dirty="0" smtClean="0">
                <a:solidFill>
                  <a:schemeClr val="bg2">
                    <a:lumMod val="25000"/>
                  </a:schemeClr>
                </a:solidFill>
                <a:latin typeface="Calibri" pitchFamily="34" charset="0"/>
              </a:rPr>
              <a:t> </a:t>
            </a:r>
            <a:r>
              <a:rPr lang="ru-RU" sz="1100" dirty="0" smtClean="0">
                <a:solidFill>
                  <a:schemeClr val="bg2">
                    <a:lumMod val="25000"/>
                  </a:schemeClr>
                </a:solidFill>
                <a:latin typeface="Calibri" pitchFamily="34" charset="0"/>
              </a:rPr>
              <a:t>в миокарде</a:t>
            </a:r>
            <a:r>
              <a:rPr lang="ru-RU" sz="1100" baseline="30000" dirty="0" smtClean="0">
                <a:solidFill>
                  <a:schemeClr val="bg2">
                    <a:lumMod val="25000"/>
                  </a:schemeClr>
                </a:solidFill>
                <a:latin typeface="Calibri" pitchFamily="34" charset="0"/>
              </a:rPr>
              <a:t>1</a:t>
            </a:r>
          </a:p>
        </p:txBody>
      </p:sp>
      <p:pic>
        <p:nvPicPr>
          <p:cNvPr id="8"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94" b="98413" l="0" r="100000"/>
                    </a14:imgEffect>
                  </a14:imgLayer>
                </a14:imgProps>
              </a:ext>
              <a:ext uri="{28A0092B-C50C-407E-A947-70E740481C1C}">
                <a14:useLocalDpi xmlns:a14="http://schemas.microsoft.com/office/drawing/2010/main" val="0"/>
              </a:ext>
            </a:extLst>
          </a:blip>
          <a:srcRect/>
          <a:stretch>
            <a:fillRect/>
          </a:stretch>
        </p:blipFill>
        <p:spPr bwMode="auto">
          <a:xfrm>
            <a:off x="6098916" y="2996952"/>
            <a:ext cx="2520279" cy="1339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1574" b="89952" l="1867" r="90000"/>
                    </a14:imgEffect>
                  </a14:imgLayer>
                </a14:imgProps>
              </a:ext>
              <a:ext uri="{28A0092B-C50C-407E-A947-70E740481C1C}">
                <a14:useLocalDpi xmlns:a14="http://schemas.microsoft.com/office/drawing/2010/main" val="0"/>
              </a:ext>
            </a:extLst>
          </a:blip>
          <a:stretch>
            <a:fillRect/>
          </a:stretch>
        </p:blipFill>
        <p:spPr>
          <a:xfrm>
            <a:off x="7892824" y="1796929"/>
            <a:ext cx="1359696" cy="1352788"/>
          </a:xfrm>
          <a:prstGeom prst="rect">
            <a:avLst/>
          </a:prstGeom>
        </p:spPr>
      </p:pic>
      <p:sp>
        <p:nvSpPr>
          <p:cNvPr id="5" name="Slide Number Placeholder 4"/>
          <p:cNvSpPr>
            <a:spLocks noGrp="1"/>
          </p:cNvSpPr>
          <p:nvPr>
            <p:ph type="sldNum" sz="quarter" idx="12"/>
          </p:nvPr>
        </p:nvSpPr>
        <p:spPr/>
        <p:txBody>
          <a:bodyPr vert="horz" lIns="91440" tIns="45720" rIns="91440" bIns="45720" rtlCol="0" anchor="ctr"/>
          <a:lstStyle/>
          <a:p>
            <a:pPr algn="r"/>
            <a:r>
              <a:rPr lang="ru-RU" sz="1600" dirty="0">
                <a:solidFill>
                  <a:schemeClr val="bg1">
                    <a:lumMod val="65000"/>
                  </a:schemeClr>
                </a:solidFill>
              </a:rPr>
              <a:t>24</a:t>
            </a:r>
          </a:p>
        </p:txBody>
      </p:sp>
      <p:pic>
        <p:nvPicPr>
          <p:cNvPr id="12"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381" l="0" r="100000">
                        <a14:foregroundMark x1="7547" y1="54227" x2="27011" y2="84124"/>
                        <a14:foregroundMark x1="1787" y1="76907" x2="5561" y2="75052"/>
                        <a14:foregroundMark x1="5561" y1="80619" x2="9633" y2="83093"/>
                        <a14:foregroundMark x1="13307" y1="86392" x2="19265" y2="87423"/>
                        <a14:foregroundMark x1="10129" y1="86804" x2="6852" y2="53196"/>
                        <a14:foregroundMark x1="7845" y1="52371" x2="18272" y2="47010"/>
                        <a14:foregroundMark x1="16286" y1="43711" x2="24032" y2="47423"/>
                        <a14:foregroundMark x1="24528" y1="45567" x2="25919" y2="44742"/>
                        <a14:foregroundMark x1="10725" y1="47835" x2="12413" y2="52371"/>
                        <a14:foregroundMark x1="18967" y1="37526" x2="35452" y2="8454"/>
                        <a14:foregroundMark x1="21549" y1="24742" x2="31579" y2="8041"/>
                        <a14:foregroundMark x1="18967" y1="26598" x2="32274" y2="7216"/>
                        <a14:foregroundMark x1="27408" y1="9485" x2="28401" y2="17113"/>
                        <a14:foregroundMark x1="34955" y1="7216" x2="37339" y2="13814"/>
                        <a14:foregroundMark x1="76365" y1="8660" x2="87388" y2="29072"/>
                        <a14:foregroundMark x1="64945" y1="23711" x2="69315" y2="10309"/>
                        <a14:foregroundMark x1="84906" y1="34227" x2="88779" y2="38557"/>
                        <a14:foregroundMark x1="85104" y1="33814" x2="85104" y2="44536"/>
                        <a14:foregroundMark x1="89474" y1="27010" x2="90566" y2="33814"/>
                        <a14:foregroundMark x1="83714" y1="40412" x2="84409" y2="45155"/>
                      </a14:backgroundRemoval>
                    </a14:imgEffect>
                  </a14:imgLayer>
                </a14:imgProps>
              </a:ext>
              <a:ext uri="{28A0092B-C50C-407E-A947-70E740481C1C}">
                <a14:useLocalDpi xmlns:a14="http://schemas.microsoft.com/office/drawing/2010/main" val="0"/>
              </a:ext>
            </a:extLst>
          </a:blip>
          <a:srcRect/>
          <a:stretch>
            <a:fillRect/>
          </a:stretch>
        </p:blipFill>
        <p:spPr bwMode="auto">
          <a:xfrm>
            <a:off x="5804049" y="1019916"/>
            <a:ext cx="3251827" cy="1566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07546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a:xfrm>
            <a:off x="6985000" y="6444605"/>
            <a:ext cx="2133600" cy="365125"/>
          </a:xfrm>
        </p:spPr>
        <p:txBody>
          <a:bodyPr/>
          <a:lstStyle/>
          <a:p>
            <a:fld id="{6243312A-F2D1-4A6C-922F-33B7D1873247}" type="slidenum">
              <a:rPr lang="ru-RU" smtClean="0"/>
              <a:pPr/>
              <a:t>41</a:t>
            </a:fld>
            <a:endParaRPr lang="ru-RU"/>
          </a:p>
        </p:txBody>
      </p:sp>
      <p:sp>
        <p:nvSpPr>
          <p:cNvPr id="7" name="Rectangle 6"/>
          <p:cNvSpPr/>
          <p:nvPr/>
        </p:nvSpPr>
        <p:spPr>
          <a:xfrm>
            <a:off x="545868" y="1323919"/>
            <a:ext cx="3810108" cy="3785652"/>
          </a:xfrm>
          <a:prstGeom prst="rect">
            <a:avLst/>
          </a:prstGeom>
        </p:spPr>
        <p:txBody>
          <a:bodyPr wrap="square">
            <a:spAutoFit/>
          </a:bodyPr>
          <a:lstStyle/>
          <a:p>
            <a:pPr algn="l">
              <a:defRPr/>
            </a:pPr>
            <a:r>
              <a:rPr lang="ru-RU" sz="2400" b="1" dirty="0">
                <a:solidFill>
                  <a:srgbClr val="000000"/>
                </a:solidFill>
              </a:rPr>
              <a:t>П</a:t>
            </a:r>
            <a:r>
              <a:rPr lang="ru-RU" sz="2400" b="1" dirty="0" smtClean="0">
                <a:solidFill>
                  <a:srgbClr val="000000"/>
                </a:solidFill>
              </a:rPr>
              <a:t>ротивопоказания</a:t>
            </a:r>
            <a:r>
              <a:rPr lang="ru-RU" b="1" dirty="0" smtClean="0">
                <a:solidFill>
                  <a:srgbClr val="000000"/>
                </a:solidFill>
              </a:rPr>
              <a:t>:</a:t>
            </a:r>
          </a:p>
          <a:p>
            <a:pPr algn="l">
              <a:defRPr/>
            </a:pPr>
            <a:endParaRPr lang="ru-RU" b="1" dirty="0">
              <a:solidFill>
                <a:srgbClr val="000000"/>
              </a:solidFill>
            </a:endParaRPr>
          </a:p>
          <a:p>
            <a:pPr marL="285750" indent="-285750">
              <a:buFont typeface="Wingdings" panose="05000000000000000000" pitchFamily="2" charset="2"/>
              <a:buChar char="Ø"/>
              <a:defRPr/>
            </a:pPr>
            <a:r>
              <a:rPr lang="ru-RU" dirty="0">
                <a:solidFill>
                  <a:srgbClr val="000000"/>
                </a:solidFill>
              </a:rPr>
              <a:t>повышенная  чувствительность к итоприду или любому вспомогательному компоненту препарата;</a:t>
            </a:r>
          </a:p>
          <a:p>
            <a:pPr marL="285750" indent="-285750" algn="l">
              <a:buFont typeface="Wingdings" panose="05000000000000000000" pitchFamily="2" charset="2"/>
              <a:buChar char="Ø"/>
              <a:defRPr/>
            </a:pPr>
            <a:r>
              <a:rPr lang="ru-RU" dirty="0">
                <a:solidFill>
                  <a:srgbClr val="000000"/>
                </a:solidFill>
              </a:rPr>
              <a:t>пациенты  с  желудочно-кишечным  кровотечением,  механической  обструкцией  или перфорацией;</a:t>
            </a:r>
          </a:p>
          <a:p>
            <a:pPr marL="285750" indent="-285750" algn="l">
              <a:buFont typeface="Wingdings" panose="05000000000000000000" pitchFamily="2" charset="2"/>
              <a:buChar char="Ø"/>
              <a:defRPr/>
            </a:pPr>
            <a:r>
              <a:rPr lang="en-US" dirty="0" err="1">
                <a:solidFill>
                  <a:srgbClr val="000000"/>
                </a:solidFill>
              </a:rPr>
              <a:t>детский</a:t>
            </a:r>
            <a:r>
              <a:rPr lang="en-US" dirty="0">
                <a:solidFill>
                  <a:srgbClr val="000000"/>
                </a:solidFill>
              </a:rPr>
              <a:t> </a:t>
            </a:r>
            <a:r>
              <a:rPr lang="en-US" dirty="0" err="1">
                <a:solidFill>
                  <a:srgbClr val="000000"/>
                </a:solidFill>
              </a:rPr>
              <a:t>возраст</a:t>
            </a:r>
            <a:r>
              <a:rPr lang="en-US" dirty="0">
                <a:solidFill>
                  <a:srgbClr val="000000"/>
                </a:solidFill>
              </a:rPr>
              <a:t> (</a:t>
            </a:r>
            <a:r>
              <a:rPr lang="en-US" dirty="0" err="1">
                <a:solidFill>
                  <a:srgbClr val="000000"/>
                </a:solidFill>
              </a:rPr>
              <a:t>до</a:t>
            </a:r>
            <a:r>
              <a:rPr lang="en-US" dirty="0">
                <a:solidFill>
                  <a:srgbClr val="000000"/>
                </a:solidFill>
              </a:rPr>
              <a:t> 16 </a:t>
            </a:r>
            <a:r>
              <a:rPr lang="en-US" dirty="0" err="1">
                <a:solidFill>
                  <a:srgbClr val="000000"/>
                </a:solidFill>
              </a:rPr>
              <a:t>лет</a:t>
            </a:r>
            <a:r>
              <a:rPr lang="en-US" dirty="0">
                <a:solidFill>
                  <a:srgbClr val="000000"/>
                </a:solidFill>
              </a:rPr>
              <a:t>);</a:t>
            </a:r>
            <a:endParaRPr lang="ru-RU" dirty="0">
              <a:solidFill>
                <a:srgbClr val="000000"/>
              </a:solidFill>
            </a:endParaRPr>
          </a:p>
          <a:p>
            <a:pPr marL="285750" indent="-285750" algn="l">
              <a:buFont typeface="Wingdings" panose="05000000000000000000" pitchFamily="2" charset="2"/>
              <a:buChar char="Ø"/>
              <a:defRPr/>
            </a:pPr>
            <a:r>
              <a:rPr lang="en-US" dirty="0" err="1">
                <a:solidFill>
                  <a:srgbClr val="000000"/>
                </a:solidFill>
              </a:rPr>
              <a:t>беременность</a:t>
            </a:r>
            <a:r>
              <a:rPr lang="en-US" dirty="0">
                <a:solidFill>
                  <a:srgbClr val="000000"/>
                </a:solidFill>
              </a:rPr>
              <a:t> и </a:t>
            </a:r>
            <a:r>
              <a:rPr lang="en-US" dirty="0" err="1">
                <a:solidFill>
                  <a:srgbClr val="000000"/>
                </a:solidFill>
              </a:rPr>
              <a:t>период</a:t>
            </a:r>
            <a:r>
              <a:rPr lang="en-US" dirty="0">
                <a:solidFill>
                  <a:srgbClr val="000000"/>
                </a:solidFill>
              </a:rPr>
              <a:t> </a:t>
            </a:r>
            <a:r>
              <a:rPr lang="en-US" dirty="0" err="1">
                <a:solidFill>
                  <a:srgbClr val="000000"/>
                </a:solidFill>
              </a:rPr>
              <a:t>лактации</a:t>
            </a:r>
            <a:r>
              <a:rPr lang="en-US" dirty="0">
                <a:solidFill>
                  <a:srgbClr val="000000"/>
                </a:solidFill>
              </a:rPr>
              <a:t>. </a:t>
            </a:r>
            <a:endParaRPr lang="ru-RU" dirty="0">
              <a:solidFill>
                <a:srgbClr val="000000"/>
              </a:solidFill>
            </a:endParaRPr>
          </a:p>
        </p:txBody>
      </p:sp>
      <p:sp>
        <p:nvSpPr>
          <p:cNvPr id="8" name="Rectangle 7"/>
          <p:cNvSpPr/>
          <p:nvPr/>
        </p:nvSpPr>
        <p:spPr>
          <a:xfrm>
            <a:off x="1" y="170636"/>
            <a:ext cx="9146268" cy="830997"/>
          </a:xfrm>
          <a:prstGeom prst="rect">
            <a:avLst/>
          </a:prstGeom>
          <a:noFill/>
          <a:ln>
            <a:noFill/>
          </a:ln>
          <a:extLst/>
        </p:spPr>
        <p:txBody>
          <a:bodyPr vert="horz" lIns="0" tIns="0" rIns="91440" bIns="45720" rtlCol="0" anchor="ctr">
            <a:noAutofit/>
          </a:bodyPr>
          <a:lstStyle/>
          <a:p>
            <a:pPr algn="ctr">
              <a:spcBef>
                <a:spcPct val="0"/>
              </a:spcBef>
            </a:pPr>
            <a:r>
              <a:rPr lang="ru-RU" sz="2800" b="1" dirty="0">
                <a:solidFill>
                  <a:srgbClr val="00B050"/>
                </a:solidFill>
                <a:effectLst>
                  <a:outerShdw blurRad="38100" dist="38100" dir="2700000" algn="tl">
                    <a:srgbClr val="000000">
                      <a:alpha val="43137"/>
                    </a:srgbClr>
                  </a:outerShdw>
                </a:effectLst>
                <a:ea typeface="+mj-ea"/>
                <a:cs typeface="+mj-cs"/>
              </a:rPr>
              <a:t>Данные инструкции препарата Ганатон®: противопоказания и побочные эффекты</a:t>
            </a:r>
          </a:p>
        </p:txBody>
      </p:sp>
      <p:sp>
        <p:nvSpPr>
          <p:cNvPr id="9" name="TextBox 28"/>
          <p:cNvSpPr txBox="1">
            <a:spLocks noChangeArrowheads="1"/>
          </p:cNvSpPr>
          <p:nvPr/>
        </p:nvSpPr>
        <p:spPr bwMode="auto">
          <a:xfrm>
            <a:off x="1" y="6605601"/>
            <a:ext cx="6985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buFont typeface="Arial" charset="0"/>
              <a:defRPr sz="1600" b="1">
                <a:solidFill>
                  <a:schemeClr val="tx1"/>
                </a:solidFill>
                <a:latin typeface="Franklin Gothic Book" pitchFamily="34" charset="0"/>
              </a:defRPr>
            </a:lvl1pPr>
            <a:lvl2pPr marL="742950" indent="-285750" eaLnBrk="0" hangingPunct="0">
              <a:spcBef>
                <a:spcPts val="300"/>
              </a:spcBef>
              <a:buClr>
                <a:schemeClr val="accent2"/>
              </a:buClr>
              <a:buFont typeface="Wingdings" pitchFamily="2" charset="2"/>
              <a:buChar char="§"/>
              <a:defRPr sz="1600">
                <a:solidFill>
                  <a:schemeClr val="tx1"/>
                </a:solidFill>
                <a:latin typeface="Franklin Gothic Book" pitchFamily="34" charset="0"/>
              </a:defRPr>
            </a:lvl2pPr>
            <a:lvl3pPr marL="11430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3pPr>
            <a:lvl4pPr marL="16002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4pPr>
            <a:lvl5pPr marL="20574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9pPr>
          </a:lstStyle>
          <a:p>
            <a:pPr eaLnBrk="1" hangingPunct="1">
              <a:spcBef>
                <a:spcPct val="50000"/>
              </a:spcBef>
            </a:pPr>
            <a:r>
              <a:rPr lang="ru-RU" altLang="ru-RU" sz="900" b="0" dirty="0">
                <a:solidFill>
                  <a:srgbClr val="000000"/>
                </a:solidFill>
                <a:latin typeface="Arial" charset="0"/>
              </a:rPr>
              <a:t>Инструкция по медицинскому применению препарата Ганатон®  от 18.08.2016</a:t>
            </a:r>
          </a:p>
        </p:txBody>
      </p:sp>
      <p:sp>
        <p:nvSpPr>
          <p:cNvPr id="10" name="Rectangle 12"/>
          <p:cNvSpPr>
            <a:spLocks/>
          </p:cNvSpPr>
          <p:nvPr/>
        </p:nvSpPr>
        <p:spPr bwMode="auto">
          <a:xfrm>
            <a:off x="4572000" y="1323919"/>
            <a:ext cx="4464496"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ts val="800"/>
              </a:spcBef>
              <a:buFont typeface="Arial" charset="0"/>
              <a:defRPr sz="1600" b="1">
                <a:solidFill>
                  <a:schemeClr val="tx1"/>
                </a:solidFill>
                <a:latin typeface="Franklin Gothic Book" pitchFamily="34" charset="0"/>
              </a:defRPr>
            </a:lvl1pPr>
            <a:lvl2pPr marL="742950" indent="-285750" eaLnBrk="0" hangingPunct="0">
              <a:spcBef>
                <a:spcPts val="300"/>
              </a:spcBef>
              <a:buClr>
                <a:schemeClr val="accent2"/>
              </a:buClr>
              <a:buFont typeface="Wingdings" pitchFamily="2" charset="2"/>
              <a:buChar char="§"/>
              <a:defRPr sz="1600">
                <a:solidFill>
                  <a:schemeClr val="tx1"/>
                </a:solidFill>
                <a:latin typeface="Franklin Gothic Book" pitchFamily="34" charset="0"/>
              </a:defRPr>
            </a:lvl2pPr>
            <a:lvl3pPr marL="11430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3pPr>
            <a:lvl4pPr marL="16002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4pPr>
            <a:lvl5pPr marL="20574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9pPr>
          </a:lstStyle>
          <a:p>
            <a:pPr marL="0" indent="0" eaLnBrk="1" hangingPunct="1">
              <a:lnSpc>
                <a:spcPct val="90000"/>
              </a:lnSpc>
              <a:spcBef>
                <a:spcPct val="20000"/>
              </a:spcBef>
            </a:pPr>
            <a:r>
              <a:rPr lang="ru-RU" sz="2400" dirty="0">
                <a:solidFill>
                  <a:srgbClr val="000000"/>
                </a:solidFill>
                <a:latin typeface="+mn-lt"/>
              </a:rPr>
              <a:t>Побочные эффекты:</a:t>
            </a:r>
          </a:p>
          <a:p>
            <a:pPr marL="0" indent="0" algn="l" eaLnBrk="1" hangingPunct="1">
              <a:lnSpc>
                <a:spcPct val="90000"/>
              </a:lnSpc>
              <a:spcBef>
                <a:spcPct val="20000"/>
              </a:spcBef>
            </a:pPr>
            <a:endParaRPr lang="ru-RU" altLang="ru-RU" sz="1800" dirty="0" smtClean="0">
              <a:solidFill>
                <a:srgbClr val="000000"/>
              </a:solidFill>
              <a:latin typeface="+mn-lt"/>
            </a:endParaRPr>
          </a:p>
          <a:p>
            <a:pPr marL="285750" indent="-285750" algn="l" eaLnBrk="1" hangingPunct="1">
              <a:lnSpc>
                <a:spcPct val="90000"/>
              </a:lnSpc>
              <a:spcBef>
                <a:spcPct val="20000"/>
              </a:spcBef>
              <a:buFont typeface="Wingdings" panose="05000000000000000000" pitchFamily="2" charset="2"/>
              <a:buChar char="Ø"/>
            </a:pPr>
            <a:r>
              <a:rPr lang="ru-RU" altLang="ru-RU" sz="1800" dirty="0" smtClean="0">
                <a:solidFill>
                  <a:srgbClr val="000000"/>
                </a:solidFill>
                <a:latin typeface="+mn-lt"/>
              </a:rPr>
              <a:t>Со </a:t>
            </a:r>
            <a:r>
              <a:rPr lang="ru-RU" altLang="ru-RU" sz="1800" dirty="0">
                <a:solidFill>
                  <a:srgbClr val="000000"/>
                </a:solidFill>
                <a:latin typeface="+mn-lt"/>
              </a:rPr>
              <a:t>стороны крови и лимфатической системы</a:t>
            </a:r>
            <a:r>
              <a:rPr lang="ru-RU" altLang="ru-RU" sz="1800" b="0" dirty="0">
                <a:solidFill>
                  <a:srgbClr val="000000"/>
                </a:solidFill>
                <a:latin typeface="+mn-lt"/>
              </a:rPr>
              <a:t>: лейкопения, тромбоцитопения</a:t>
            </a:r>
          </a:p>
          <a:p>
            <a:pPr marL="285750" indent="-285750" algn="l" eaLnBrk="1" hangingPunct="1">
              <a:lnSpc>
                <a:spcPct val="90000"/>
              </a:lnSpc>
              <a:spcBef>
                <a:spcPct val="20000"/>
              </a:spcBef>
              <a:buFont typeface="Wingdings" panose="05000000000000000000" pitchFamily="2" charset="2"/>
              <a:buChar char="Ø"/>
            </a:pPr>
            <a:r>
              <a:rPr lang="ru-RU" altLang="ru-RU" sz="1800" dirty="0">
                <a:solidFill>
                  <a:srgbClr val="000000"/>
                </a:solidFill>
                <a:latin typeface="+mn-lt"/>
              </a:rPr>
              <a:t>Аллергические реакции:</a:t>
            </a:r>
            <a:r>
              <a:rPr lang="ru-RU" altLang="ru-RU" sz="1800" b="0" dirty="0">
                <a:solidFill>
                  <a:srgbClr val="000000"/>
                </a:solidFill>
                <a:latin typeface="+mn-lt"/>
              </a:rPr>
              <a:t> гиперемия кожи, кожный зуд, анафилаксия</a:t>
            </a:r>
          </a:p>
          <a:p>
            <a:pPr marL="285750" indent="-285750" algn="l" eaLnBrk="1" hangingPunct="1">
              <a:lnSpc>
                <a:spcPct val="90000"/>
              </a:lnSpc>
              <a:spcBef>
                <a:spcPct val="20000"/>
              </a:spcBef>
              <a:buFont typeface="Wingdings" panose="05000000000000000000" pitchFamily="2" charset="2"/>
              <a:buChar char="Ø"/>
            </a:pPr>
            <a:r>
              <a:rPr lang="ru-RU" altLang="ru-RU" sz="1800" dirty="0">
                <a:solidFill>
                  <a:srgbClr val="000000"/>
                </a:solidFill>
                <a:latin typeface="+mn-lt"/>
              </a:rPr>
              <a:t>Эндокринные нарушения</a:t>
            </a:r>
            <a:r>
              <a:rPr lang="ru-RU" altLang="ru-RU" sz="1800" b="0" dirty="0">
                <a:solidFill>
                  <a:srgbClr val="000000"/>
                </a:solidFill>
                <a:latin typeface="+mn-lt"/>
              </a:rPr>
              <a:t>: повышение уровня пролактина, гинекомастия</a:t>
            </a:r>
          </a:p>
          <a:p>
            <a:pPr marL="285750" indent="-285750" algn="l" eaLnBrk="1" hangingPunct="1">
              <a:lnSpc>
                <a:spcPct val="90000"/>
              </a:lnSpc>
              <a:spcBef>
                <a:spcPct val="20000"/>
              </a:spcBef>
              <a:buFont typeface="Wingdings" panose="05000000000000000000" pitchFamily="2" charset="2"/>
              <a:buChar char="Ø"/>
            </a:pPr>
            <a:r>
              <a:rPr lang="ru-RU" altLang="ru-RU" sz="1800" dirty="0">
                <a:solidFill>
                  <a:srgbClr val="000000"/>
                </a:solidFill>
                <a:latin typeface="+mn-lt"/>
              </a:rPr>
              <a:t>Со стороны нервной системы:</a:t>
            </a:r>
            <a:r>
              <a:rPr lang="ru-RU" altLang="ru-RU" sz="1800" b="0" dirty="0">
                <a:solidFill>
                  <a:srgbClr val="000000"/>
                </a:solidFill>
                <a:latin typeface="+mn-lt"/>
              </a:rPr>
              <a:t> головокружение, головная боль, тремор</a:t>
            </a:r>
          </a:p>
          <a:p>
            <a:pPr marL="285750" indent="-285750" algn="l" eaLnBrk="1" hangingPunct="1">
              <a:lnSpc>
                <a:spcPct val="90000"/>
              </a:lnSpc>
              <a:spcBef>
                <a:spcPct val="20000"/>
              </a:spcBef>
              <a:buFont typeface="Wingdings" panose="05000000000000000000" pitchFamily="2" charset="2"/>
              <a:buChar char="Ø"/>
            </a:pPr>
            <a:r>
              <a:rPr lang="ru-RU" altLang="ru-RU" sz="1800" dirty="0">
                <a:solidFill>
                  <a:srgbClr val="000000"/>
                </a:solidFill>
                <a:latin typeface="+mn-lt"/>
              </a:rPr>
              <a:t>Со стороны ЖКТ</a:t>
            </a:r>
            <a:r>
              <a:rPr lang="ru-RU" altLang="ru-RU" sz="1800" b="0" dirty="0">
                <a:solidFill>
                  <a:srgbClr val="000000"/>
                </a:solidFill>
                <a:latin typeface="+mn-lt"/>
              </a:rPr>
              <a:t>: диарея, запор, боль в животе, повышенное слюноотделение, тошнота, желтуха</a:t>
            </a:r>
          </a:p>
          <a:p>
            <a:pPr marL="285750" indent="-285750" algn="l" eaLnBrk="1" hangingPunct="1">
              <a:lnSpc>
                <a:spcPct val="90000"/>
              </a:lnSpc>
              <a:spcBef>
                <a:spcPct val="20000"/>
              </a:spcBef>
              <a:buFont typeface="Wingdings" panose="05000000000000000000" pitchFamily="2" charset="2"/>
              <a:buChar char="Ø"/>
            </a:pPr>
            <a:r>
              <a:rPr lang="ru-RU" altLang="ru-RU" sz="1800" dirty="0">
                <a:solidFill>
                  <a:srgbClr val="000000"/>
                </a:solidFill>
                <a:latin typeface="+mn-lt"/>
              </a:rPr>
              <a:t>Изменения лабораторных показателей</a:t>
            </a:r>
            <a:r>
              <a:rPr lang="ru-RU" altLang="ru-RU" sz="1800" b="0" dirty="0">
                <a:solidFill>
                  <a:srgbClr val="000000"/>
                </a:solidFill>
                <a:latin typeface="+mn-lt"/>
              </a:rPr>
              <a:t>: повышение АСТ, АЛТ, ГГТП, ЩФ и уровня билирубина</a:t>
            </a:r>
            <a:endParaRPr lang="en-US" altLang="ru-RU" sz="1800" b="0" dirty="0">
              <a:solidFill>
                <a:srgbClr val="000000"/>
              </a:solidFill>
              <a:latin typeface="+mn-lt"/>
            </a:endParaRPr>
          </a:p>
        </p:txBody>
      </p:sp>
      <p:sp>
        <p:nvSpPr>
          <p:cNvPr id="11" name="Прямоугольник 10"/>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901721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3569" y="98629"/>
            <a:ext cx="7992888" cy="954107"/>
          </a:xfrm>
          <a:prstGeom prst="rect">
            <a:avLst/>
          </a:prstGeom>
          <a:noFill/>
          <a:ln>
            <a:noFill/>
          </a:ln>
        </p:spPr>
        <p:txBody>
          <a:bodyPr vert="horz" lIns="0" tIns="0" rIns="91440" bIns="45720" rtlCol="0" anchor="ctr">
            <a:noAutofit/>
          </a:bodyPr>
          <a:lstStyle>
            <a:defPPr>
              <a:defRPr lang="ru-RU"/>
            </a:defPPr>
            <a:lvl1pPr algn="ctr">
              <a:spcBef>
                <a:spcPct val="0"/>
              </a:spcBef>
              <a:defRPr sz="2800" b="1">
                <a:solidFill>
                  <a:srgbClr val="00B050"/>
                </a:solidFill>
                <a:effectLst>
                  <a:outerShdw blurRad="38100" dist="38100" dir="2700000" algn="tl">
                    <a:srgbClr val="000000">
                      <a:alpha val="43137"/>
                    </a:srgbClr>
                  </a:outerShdw>
                </a:effectLst>
                <a:ea typeface="+mj-ea"/>
                <a:cs typeface="+mj-cs"/>
              </a:defRPr>
            </a:lvl1pPr>
          </a:lstStyle>
          <a:p>
            <a:r>
              <a:rPr lang="ru-RU" dirty="0"/>
              <a:t>Ганатон® имеет упаковки для </a:t>
            </a:r>
          </a:p>
          <a:p>
            <a:r>
              <a:rPr lang="ru-RU" dirty="0"/>
              <a:t>разной продолжительности терапии:  </a:t>
            </a:r>
          </a:p>
        </p:txBody>
      </p:sp>
      <p:grpSp>
        <p:nvGrpSpPr>
          <p:cNvPr id="3" name="Group 2"/>
          <p:cNvGrpSpPr/>
          <p:nvPr/>
        </p:nvGrpSpPr>
        <p:grpSpPr>
          <a:xfrm>
            <a:off x="904418" y="4422234"/>
            <a:ext cx="7341366" cy="1383030"/>
            <a:chOff x="1835007" y="4422234"/>
            <a:chExt cx="7130167" cy="138303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007" y="4422234"/>
              <a:ext cx="7130167" cy="1383030"/>
            </a:xfrm>
            <a:prstGeom prst="rect">
              <a:avLst/>
            </a:prstGeom>
            <a:solidFill>
              <a:schemeClr val="accent3">
                <a:lumMod val="95000"/>
              </a:schemeClr>
            </a:solidFill>
            <a:ln>
              <a:solidFill>
                <a:schemeClr val="accent4">
                  <a:lumMod val="75000"/>
                </a:schemeClr>
              </a:solidFill>
            </a:ln>
          </p:spPr>
        </p:pic>
        <p:cxnSp>
          <p:nvCxnSpPr>
            <p:cNvPr id="16" name="Straight Connector 15"/>
            <p:cNvCxnSpPr/>
            <p:nvPr/>
          </p:nvCxnSpPr>
          <p:spPr>
            <a:xfrm>
              <a:off x="1907701" y="5517232"/>
              <a:ext cx="6986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907701" y="5733256"/>
              <a:ext cx="5767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97467" y="2939249"/>
            <a:ext cx="7548316" cy="1137823"/>
            <a:chOff x="1763687" y="2343269"/>
            <a:chExt cx="7342300" cy="1137823"/>
          </a:xfrm>
        </p:grpSpPr>
        <p:sp>
          <p:nvSpPr>
            <p:cNvPr id="9" name="Rectangle 8"/>
            <p:cNvSpPr/>
            <p:nvPr/>
          </p:nvSpPr>
          <p:spPr>
            <a:xfrm>
              <a:off x="1763687" y="2343269"/>
              <a:ext cx="2232249" cy="1137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accent6">
                      <a:lumMod val="50000"/>
                    </a:schemeClr>
                  </a:solidFill>
                </a:rPr>
                <a:t>1 упаковка </a:t>
              </a:r>
            </a:p>
            <a:p>
              <a:pPr algn="ctr"/>
              <a:r>
                <a:rPr lang="ru-RU" sz="1400" b="1" dirty="0" smtClean="0">
                  <a:solidFill>
                    <a:schemeClr val="accent6">
                      <a:lumMod val="50000"/>
                    </a:schemeClr>
                  </a:solidFill>
                </a:rPr>
                <a:t>препарата Ганатон</a:t>
              </a:r>
              <a:r>
                <a:rPr lang="ru-RU" sz="1400" b="1" baseline="30000" dirty="0" smtClean="0">
                  <a:solidFill>
                    <a:schemeClr val="accent6">
                      <a:lumMod val="50000"/>
                    </a:schemeClr>
                  </a:solidFill>
                </a:rPr>
                <a:t>®</a:t>
              </a:r>
              <a:r>
                <a:rPr lang="ru-RU" sz="1400" b="1" dirty="0" smtClean="0">
                  <a:solidFill>
                    <a:schemeClr val="accent6">
                      <a:lumMod val="50000"/>
                    </a:schemeClr>
                  </a:solidFill>
                </a:rPr>
                <a:t> №70 - </a:t>
              </a:r>
            </a:p>
            <a:p>
              <a:pPr algn="ctr"/>
              <a:r>
                <a:rPr lang="ru-RU" sz="1400" b="1" dirty="0" smtClean="0">
                  <a:solidFill>
                    <a:srgbClr val="000000"/>
                  </a:solidFill>
                </a:rPr>
                <a:t>3 недели терапии</a:t>
              </a:r>
              <a:endParaRPr lang="ru-RU" sz="1400" b="1" dirty="0">
                <a:solidFill>
                  <a:srgbClr val="000000"/>
                </a:solidFill>
              </a:endParaRPr>
            </a:p>
          </p:txBody>
        </p:sp>
        <p:sp>
          <p:nvSpPr>
            <p:cNvPr id="10" name="Rectangle 9"/>
            <p:cNvSpPr/>
            <p:nvPr/>
          </p:nvSpPr>
          <p:spPr>
            <a:xfrm>
              <a:off x="3995936" y="2521714"/>
              <a:ext cx="2520280" cy="959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accent6">
                      <a:lumMod val="50000"/>
                    </a:schemeClr>
                  </a:solidFill>
                </a:rPr>
                <a:t>2 упаковки </a:t>
              </a:r>
            </a:p>
            <a:p>
              <a:pPr algn="ctr"/>
              <a:r>
                <a:rPr lang="ru-RU" sz="1400" b="1" dirty="0" smtClean="0">
                  <a:solidFill>
                    <a:schemeClr val="accent6">
                      <a:lumMod val="50000"/>
                    </a:schemeClr>
                  </a:solidFill>
                </a:rPr>
                <a:t>препарата Ганатон</a:t>
              </a:r>
              <a:r>
                <a:rPr lang="ru-RU" sz="1400" b="1" baseline="30000" dirty="0" smtClean="0">
                  <a:solidFill>
                    <a:schemeClr val="accent6">
                      <a:lumMod val="50000"/>
                    </a:schemeClr>
                  </a:solidFill>
                </a:rPr>
                <a:t>®</a:t>
              </a:r>
              <a:r>
                <a:rPr lang="ru-RU" sz="1400" b="1" dirty="0" smtClean="0">
                  <a:solidFill>
                    <a:schemeClr val="accent6">
                      <a:lumMod val="50000"/>
                    </a:schemeClr>
                  </a:solidFill>
                </a:rPr>
                <a:t> №40 - </a:t>
              </a:r>
            </a:p>
            <a:p>
              <a:pPr algn="ctr"/>
              <a:r>
                <a:rPr lang="ru-RU" sz="1400" b="1" dirty="0">
                  <a:solidFill>
                    <a:srgbClr val="000000"/>
                  </a:solidFill>
                </a:rPr>
                <a:t>4</a:t>
              </a:r>
              <a:r>
                <a:rPr lang="ru-RU" sz="1400" b="1" dirty="0" smtClean="0">
                  <a:solidFill>
                    <a:srgbClr val="000000"/>
                  </a:solidFill>
                </a:rPr>
                <a:t> недели терапии</a:t>
              </a:r>
              <a:endParaRPr lang="ru-RU" sz="1400" b="1" dirty="0">
                <a:solidFill>
                  <a:srgbClr val="000000"/>
                </a:solidFill>
              </a:endParaRPr>
            </a:p>
          </p:txBody>
        </p:sp>
        <p:sp>
          <p:nvSpPr>
            <p:cNvPr id="11" name="Rectangle 10"/>
            <p:cNvSpPr/>
            <p:nvPr/>
          </p:nvSpPr>
          <p:spPr>
            <a:xfrm>
              <a:off x="6565608" y="2624721"/>
              <a:ext cx="2540379" cy="7587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accent6">
                      <a:lumMod val="50000"/>
                    </a:schemeClr>
                  </a:solidFill>
                </a:rPr>
                <a:t>2 упаковки </a:t>
              </a:r>
            </a:p>
            <a:p>
              <a:pPr algn="ctr"/>
              <a:r>
                <a:rPr lang="ru-RU" sz="1400" b="1" dirty="0" smtClean="0">
                  <a:solidFill>
                    <a:schemeClr val="accent6">
                      <a:lumMod val="50000"/>
                    </a:schemeClr>
                  </a:solidFill>
                </a:rPr>
                <a:t>препарата Ганатон</a:t>
              </a:r>
              <a:r>
                <a:rPr lang="ru-RU" sz="1400" b="1" baseline="30000" dirty="0" smtClean="0">
                  <a:solidFill>
                    <a:schemeClr val="accent6">
                      <a:lumMod val="50000"/>
                    </a:schemeClr>
                  </a:solidFill>
                </a:rPr>
                <a:t>®</a:t>
              </a:r>
              <a:r>
                <a:rPr lang="ru-RU" sz="1400" b="1" dirty="0" smtClean="0">
                  <a:solidFill>
                    <a:schemeClr val="accent6">
                      <a:lumMod val="50000"/>
                    </a:schemeClr>
                  </a:solidFill>
                </a:rPr>
                <a:t> №70 -</a:t>
              </a:r>
            </a:p>
            <a:p>
              <a:pPr algn="ctr"/>
              <a:r>
                <a:rPr lang="ru-RU" sz="1400" b="1" dirty="0" smtClean="0">
                  <a:solidFill>
                    <a:srgbClr val="000000"/>
                  </a:solidFill>
                </a:rPr>
                <a:t>6 недель терапии</a:t>
              </a:r>
              <a:endParaRPr lang="ru-RU" sz="1400" b="1" dirty="0">
                <a:solidFill>
                  <a:srgbClr val="000000"/>
                </a:solidFill>
              </a:endParaRPr>
            </a:p>
          </p:txBody>
        </p:sp>
      </p:grpSp>
      <p:sp>
        <p:nvSpPr>
          <p:cNvPr id="19" name="TextBox 28"/>
          <p:cNvSpPr txBox="1">
            <a:spLocks noChangeArrowheads="1"/>
          </p:cNvSpPr>
          <p:nvPr/>
        </p:nvSpPr>
        <p:spPr bwMode="auto">
          <a:xfrm>
            <a:off x="-6710" y="6627168"/>
            <a:ext cx="6985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buFont typeface="Arial" charset="0"/>
              <a:defRPr sz="1600" b="1">
                <a:solidFill>
                  <a:schemeClr val="tx1"/>
                </a:solidFill>
                <a:latin typeface="Franklin Gothic Book" pitchFamily="34" charset="0"/>
              </a:defRPr>
            </a:lvl1pPr>
            <a:lvl2pPr marL="742950" indent="-285750" eaLnBrk="0" hangingPunct="0">
              <a:spcBef>
                <a:spcPts val="300"/>
              </a:spcBef>
              <a:buClr>
                <a:schemeClr val="accent2"/>
              </a:buClr>
              <a:buFont typeface="Wingdings" pitchFamily="2" charset="2"/>
              <a:buChar char="§"/>
              <a:defRPr sz="1600">
                <a:solidFill>
                  <a:schemeClr val="tx1"/>
                </a:solidFill>
                <a:latin typeface="Franklin Gothic Book" pitchFamily="34" charset="0"/>
              </a:defRPr>
            </a:lvl2pPr>
            <a:lvl3pPr marL="11430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3pPr>
            <a:lvl4pPr marL="16002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4pPr>
            <a:lvl5pPr marL="2057400" indent="-228600" eaLnBrk="0" hangingPunct="0">
              <a:spcBef>
                <a:spcPts val="300"/>
              </a:spcBef>
              <a:buClr>
                <a:schemeClr val="accent2"/>
              </a:buClr>
              <a:buFont typeface="Wingdings" pitchFamily="2" charset="2"/>
              <a:buChar char="§"/>
              <a:defRPr sz="1600">
                <a:solidFill>
                  <a:schemeClr val="tx1"/>
                </a:solidFill>
                <a:latin typeface="Franklin Gothic Book" pitchFamily="34" charset="0"/>
              </a:defRPr>
            </a:lvl5pPr>
            <a:lvl6pPr marL="25146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6pPr>
            <a:lvl7pPr marL="29718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7pPr>
            <a:lvl8pPr marL="34290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8pPr>
            <a:lvl9pPr marL="3886200" indent="-228600" eaLnBrk="0" fontAlgn="base" hangingPunct="0">
              <a:spcBef>
                <a:spcPts val="300"/>
              </a:spcBef>
              <a:spcAft>
                <a:spcPct val="0"/>
              </a:spcAft>
              <a:buClr>
                <a:schemeClr val="accent2"/>
              </a:buClr>
              <a:buFont typeface="Wingdings" pitchFamily="2" charset="2"/>
              <a:buChar char="§"/>
              <a:defRPr sz="1600">
                <a:solidFill>
                  <a:schemeClr val="tx1"/>
                </a:solidFill>
                <a:latin typeface="Franklin Gothic Book" pitchFamily="34" charset="0"/>
              </a:defRPr>
            </a:lvl9pPr>
          </a:lstStyle>
          <a:p>
            <a:pPr lvl="0"/>
            <a:r>
              <a:rPr lang="ru-RU" altLang="ru-RU" sz="900" b="0" dirty="0">
                <a:latin typeface="Arial" panose="020B0604020202020204" pitchFamily="34" charset="0"/>
                <a:cs typeface="Arial" panose="020B0604020202020204" pitchFamily="34" charset="0"/>
              </a:rPr>
              <a:t>Инструкция по медицинскому применению препарата Ганатон</a:t>
            </a:r>
            <a:r>
              <a:rPr lang="ru-RU" altLang="ru-RU" sz="900" b="0" baseline="30000" dirty="0">
                <a:latin typeface="Arial" panose="020B0604020202020204" pitchFamily="34" charset="0"/>
                <a:cs typeface="Arial" panose="020B0604020202020204" pitchFamily="34" charset="0"/>
              </a:rPr>
              <a:t>®</a:t>
            </a:r>
            <a:r>
              <a:rPr lang="ru-RU" altLang="ru-RU" sz="900" b="0" dirty="0">
                <a:latin typeface="Arial" panose="020B0604020202020204" pitchFamily="34" charset="0"/>
                <a:cs typeface="Arial" panose="020B0604020202020204" pitchFamily="34" charset="0"/>
              </a:rPr>
              <a:t> от </a:t>
            </a:r>
            <a:r>
              <a:rPr lang="ru-RU" sz="900" b="0" dirty="0" smtClean="0">
                <a:latin typeface="Arial" panose="020B0604020202020204" pitchFamily="34" charset="0"/>
                <a:cs typeface="Arial" panose="020B0604020202020204" pitchFamily="34" charset="0"/>
              </a:rPr>
              <a:t>18.08.2016 </a:t>
            </a:r>
            <a:endParaRPr lang="ru-RU" sz="900" b="0" dirty="0">
              <a:latin typeface="Arial" panose="020B0604020202020204" pitchFamily="34" charset="0"/>
              <a:cs typeface="Arial" panose="020B0604020202020204" pitchFamily="34" charset="0"/>
            </a:endParaRPr>
          </a:p>
        </p:txBody>
      </p:sp>
      <p:sp>
        <p:nvSpPr>
          <p:cNvPr id="4" name="Номер слайда 3"/>
          <p:cNvSpPr>
            <a:spLocks noGrp="1"/>
          </p:cNvSpPr>
          <p:nvPr>
            <p:ph type="sldNum" sz="quarter" idx="12"/>
          </p:nvPr>
        </p:nvSpPr>
        <p:spPr>
          <a:xfrm>
            <a:off x="6939953" y="6458026"/>
            <a:ext cx="2133600" cy="365125"/>
          </a:xfrm>
        </p:spPr>
        <p:txBody>
          <a:bodyPr/>
          <a:lstStyle/>
          <a:p>
            <a:fld id="{6243312A-F2D1-4A6C-922F-33B7D1873247}" type="slidenum">
              <a:rPr lang="ru-RU" smtClean="0"/>
              <a:pPr/>
              <a:t>42</a:t>
            </a:fld>
            <a:endParaRPr lang="ru-RU" dirty="0"/>
          </a:p>
        </p:txBody>
      </p:sp>
      <p:pic>
        <p:nvPicPr>
          <p:cNvPr id="21"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023" l="144" r="100000">
                        <a14:foregroundMark x1="13362" y1="15430" x2="12787" y2="61328"/>
                        <a14:foregroundMark x1="28879" y1="13477" x2="83908" y2="8008"/>
                        <a14:foregroundMark x1="16092" y1="19531" x2="66667" y2="14063"/>
                        <a14:foregroundMark x1="17529" y1="64648" x2="67672" y2="55469"/>
                        <a14:foregroundMark x1="16667" y1="40820" x2="74569" y2="38867"/>
                        <a14:foregroundMark x1="16810" y1="24219" x2="71264" y2="29297"/>
                        <a14:foregroundMark x1="33477" y1="43750" x2="71983" y2="46094"/>
                        <a14:foregroundMark x1="12644" y1="78906" x2="86782" y2="71484"/>
                        <a14:backgroundMark x1="19684" y1="71289" x2="71121" y2="58789"/>
                      </a14:backgroundRemoval>
                    </a14:imgEffect>
                  </a14:imgLayer>
                </a14:imgProps>
              </a:ext>
              <a:ext uri="{28A0092B-C50C-407E-A947-70E740481C1C}">
                <a14:useLocalDpi xmlns:a14="http://schemas.microsoft.com/office/drawing/2010/main" val="0"/>
              </a:ext>
            </a:extLst>
          </a:blip>
          <a:srcRect/>
          <a:stretch>
            <a:fillRect/>
          </a:stretch>
        </p:blipFill>
        <p:spPr bwMode="auto">
          <a:xfrm>
            <a:off x="904417" y="1437193"/>
            <a:ext cx="2101751" cy="1546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04" b="99592" l="0" r="99689">
                        <a14:foregroundMark x1="9317" y1="11020" x2="86335" y2="2857"/>
                        <a14:foregroundMark x1="8851" y1="10408" x2="9161" y2="58571"/>
                        <a14:foregroundMark x1="13975" y1="63878" x2="92702" y2="49388"/>
                        <a14:foregroundMark x1="92702" y1="5918" x2="93478" y2="39388"/>
                        <a14:foregroundMark x1="16304" y1="14082" x2="76242" y2="44082"/>
                        <a14:foregroundMark x1="79969" y1="9184" x2="22050" y2="53673"/>
                        <a14:foregroundMark x1="22826" y1="36531" x2="74379" y2="34898"/>
                        <a14:foregroundMark x1="54969" y1="45714" x2="70807" y2="43469"/>
                        <a14:foregroundMark x1="61957" y1="13878" x2="91149" y2="24490"/>
                        <a14:foregroundMark x1="12153" y1="76484" x2="83333" y2="67580"/>
                        <a14:backgroundMark x1="97826" y1="2857" x2="97516" y2="25714"/>
                        <a14:backgroundMark x1="77484" y1="2041" x2="86646" y2="816"/>
                        <a14:backgroundMark x1="11801" y1="69796" x2="71894" y2="56327"/>
                      </a14:backgroundRemoval>
                    </a14:imgEffect>
                  </a14:imgLayer>
                </a14:imgProps>
              </a:ext>
              <a:ext uri="{28A0092B-C50C-407E-A947-70E740481C1C}">
                <a14:useLocalDpi xmlns:a14="http://schemas.microsoft.com/office/drawing/2010/main" val="0"/>
              </a:ext>
            </a:extLst>
          </a:blip>
          <a:srcRect/>
          <a:stretch>
            <a:fillRect/>
          </a:stretch>
        </p:blipFill>
        <p:spPr bwMode="auto">
          <a:xfrm>
            <a:off x="3267450" y="1466604"/>
            <a:ext cx="2086174" cy="1587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6136" y="1268761"/>
            <a:ext cx="2570588" cy="1718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Прямоугольник 17"/>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617377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3320" y="6427886"/>
            <a:ext cx="2133600" cy="365125"/>
          </a:xfrm>
        </p:spPr>
        <p:txBody>
          <a:bodyPr/>
          <a:lstStyle/>
          <a:p>
            <a:fld id="{6243312A-F2D1-4A6C-922F-33B7D1873247}" type="slidenum">
              <a:rPr lang="ru-RU" smtClean="0"/>
              <a:pPr/>
              <a:t>43</a:t>
            </a:fld>
            <a:endParaRPr lang="ru-RU"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344678"/>
            <a:ext cx="7848872" cy="4885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0" y="6457890"/>
            <a:ext cx="8388424" cy="369332"/>
          </a:xfrm>
          <a:prstGeom prst="rect">
            <a:avLst/>
          </a:prstGeom>
          <a:noFill/>
          <a:ln w="9525">
            <a:noFill/>
            <a:miter lim="800000"/>
            <a:headEnd/>
            <a:tailEnd/>
          </a:ln>
        </p:spPr>
        <p:txBody>
          <a:bodyPr wrap="square" anchor="ctr">
            <a:spAutoFit/>
          </a:bodyPr>
          <a:lstStyle/>
          <a:p>
            <a:pPr eaLnBrk="0" hangingPunct="0"/>
            <a:r>
              <a:rPr lang="en-US" sz="900" dirty="0" err="1" smtClean="0">
                <a:latin typeface="Arial" panose="020B0604020202020204" pitchFamily="34" charset="0"/>
                <a:cs typeface="Arial" panose="020B0604020202020204" pitchFamily="34" charset="0"/>
              </a:rPr>
              <a:t>Vincenzo</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Stanghellini</a:t>
            </a:r>
            <a:r>
              <a:rPr lang="en-US" sz="900" dirty="0" smtClean="0">
                <a:latin typeface="Arial" panose="020B0604020202020204" pitchFamily="34" charset="0"/>
                <a:cs typeface="Arial" panose="020B0604020202020204" pitchFamily="34" charset="0"/>
              </a:rPr>
              <a:t>,</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Francis</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K.L.Chan</a:t>
            </a:r>
            <a:r>
              <a:rPr lang="en-US" sz="900" dirty="0" smtClean="0">
                <a:latin typeface="Arial" panose="020B0604020202020204" pitchFamily="34" charset="0"/>
                <a:cs typeface="Arial" panose="020B0604020202020204" pitchFamily="34" charset="0"/>
              </a:rPr>
              <a:t>,</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William</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L.Hasler</a:t>
            </a:r>
            <a:r>
              <a:rPr lang="en-US" sz="900" dirty="0" smtClean="0">
                <a:latin typeface="Arial" panose="020B0604020202020204" pitchFamily="34" charset="0"/>
                <a:cs typeface="Arial" panose="020B0604020202020204" pitchFamily="34" charset="0"/>
              </a:rPr>
              <a:t>,</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Juan</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R.Malagelada</a:t>
            </a:r>
            <a:r>
              <a:rPr lang="en-US" sz="900" dirty="0" smtClean="0">
                <a:latin typeface="Arial" panose="020B0604020202020204" pitchFamily="34" charset="0"/>
                <a:cs typeface="Arial" panose="020B0604020202020204" pitchFamily="34" charset="0"/>
              </a:rPr>
              <a:t>,</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Hidekazu</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Suzuki,</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Jan</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Tack,</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Nicholas</a:t>
            </a:r>
            <a:r>
              <a:rPr lang="ru-RU"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J.Talley</a:t>
            </a:r>
            <a:r>
              <a:rPr lang="ru-RU" sz="900" dirty="0" smtClean="0">
                <a:latin typeface="Arial" panose="020B0604020202020204" pitchFamily="34" charset="0"/>
                <a:cs typeface="Arial" panose="020B0604020202020204" pitchFamily="34" charset="0"/>
              </a:rPr>
              <a:t>.</a:t>
            </a:r>
            <a:r>
              <a:rPr lang="en-US" sz="900" dirty="0" smtClean="0">
                <a:latin typeface="Arial" panose="020B0604020202020204" pitchFamily="34" charset="0"/>
                <a:cs typeface="Arial" panose="020B0604020202020204" pitchFamily="34" charset="0"/>
              </a:rPr>
              <a:t> </a:t>
            </a:r>
            <a:r>
              <a:rPr lang="en-US" sz="900" dirty="0" err="1" smtClean="0">
                <a:latin typeface="Arial" panose="020B0604020202020204" pitchFamily="34" charset="0"/>
                <a:cs typeface="Arial" panose="020B0604020202020204" pitchFamily="34" charset="0"/>
              </a:rPr>
              <a:t>Gastroduodenal</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Disorders</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Gastroenterology</a:t>
            </a:r>
            <a:r>
              <a:rPr lang="ru-RU" sz="900" dirty="0" smtClean="0">
                <a:latin typeface="Arial" panose="020B0604020202020204" pitchFamily="34" charset="0"/>
                <a:cs typeface="Arial" panose="020B0604020202020204" pitchFamily="34" charset="0"/>
              </a:rPr>
              <a:t> </a:t>
            </a:r>
            <a:r>
              <a:rPr lang="en-US" sz="900" dirty="0" smtClean="0">
                <a:latin typeface="Arial" panose="020B0604020202020204" pitchFamily="34" charset="0"/>
                <a:cs typeface="Arial" panose="020B0604020202020204" pitchFamily="34" charset="0"/>
              </a:rPr>
              <a:t>2016;150:1380–1392</a:t>
            </a:r>
            <a:r>
              <a:rPr lang="ru-RU" sz="900" dirty="0" smtClean="0">
                <a:latin typeface="Arial" panose="020B0604020202020204" pitchFamily="34" charset="0"/>
                <a:cs typeface="Arial" panose="020B0604020202020204" pitchFamily="34" charset="0"/>
              </a:rPr>
              <a:t> </a:t>
            </a:r>
            <a:endParaRPr lang="ru-RU" sz="900" dirty="0">
              <a:solidFill>
                <a:srgbClr val="003F82"/>
              </a:solidFill>
              <a:latin typeface="Arial" panose="020B0604020202020204" pitchFamily="34" charset="0"/>
              <a:cs typeface="Arial" panose="020B0604020202020204" pitchFamily="34" charset="0"/>
            </a:endParaRPr>
          </a:p>
        </p:txBody>
      </p:sp>
      <p:sp>
        <p:nvSpPr>
          <p:cNvPr id="6" name="TextBox 5"/>
          <p:cNvSpPr txBox="1"/>
          <p:nvPr/>
        </p:nvSpPr>
        <p:spPr>
          <a:xfrm>
            <a:off x="0" y="172564"/>
            <a:ext cx="9144000" cy="854070"/>
          </a:xfrm>
          <a:prstGeom prst="rect">
            <a:avLst/>
          </a:prstGeom>
          <a:solidFill>
            <a:schemeClr val="bg1"/>
          </a:solidFill>
          <a:ln>
            <a:noFill/>
          </a:ln>
          <a:extLst/>
        </p:spPr>
        <p:txBody>
          <a:bodyPr vert="horz" lIns="0" tIns="0" rIns="91440" bIns="45720" rtlCol="0" anchor="ctr">
            <a:noAutofit/>
          </a:bodyPr>
          <a:lstStyle>
            <a:defPPr>
              <a:defRPr lang="ru-RU"/>
            </a:defPPr>
            <a:lvl1pPr algn="ctr">
              <a:spcBef>
                <a:spcPct val="0"/>
              </a:spcBef>
              <a:buNone/>
              <a:defRPr sz="3600" b="1">
                <a:solidFill>
                  <a:srgbClr val="00B050"/>
                </a:solidFill>
                <a:effectLst>
                  <a:outerShdw blurRad="38100" dist="38100" dir="2700000" algn="tl">
                    <a:srgbClr val="000000">
                      <a:alpha val="43137"/>
                    </a:srgbClr>
                  </a:outerShdw>
                </a:effectLst>
                <a:ea typeface="+mj-ea"/>
                <a:cs typeface="+mj-cs"/>
              </a:defRPr>
            </a:lvl1pPr>
          </a:lstStyle>
          <a:p>
            <a:r>
              <a:rPr lang="ru-RU" dirty="0"/>
              <a:t>В 2016 году итоприд включен в 1-ю линию терапии ФД (Рим </a:t>
            </a:r>
            <a:r>
              <a:rPr lang="en-US" dirty="0"/>
              <a:t>IV</a:t>
            </a:r>
            <a:r>
              <a:rPr lang="ru-RU" dirty="0"/>
              <a:t>) </a:t>
            </a:r>
          </a:p>
        </p:txBody>
      </p:sp>
      <p:sp>
        <p:nvSpPr>
          <p:cNvPr id="7" name="Rectangle 6"/>
          <p:cNvSpPr/>
          <p:nvPr/>
        </p:nvSpPr>
        <p:spPr>
          <a:xfrm>
            <a:off x="5309828" y="5810229"/>
            <a:ext cx="3168352"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solidFill>
                  <a:schemeClr val="tx1"/>
                </a:solidFill>
              </a:rPr>
              <a:t>*При постпрандиальном дистресс-синдроме</a:t>
            </a:r>
            <a:endParaRPr lang="ru-RU" sz="1100" dirty="0">
              <a:solidFill>
                <a:schemeClr val="tx1"/>
              </a:solidFill>
            </a:endParaRPr>
          </a:p>
        </p:txBody>
      </p:sp>
      <p:sp>
        <p:nvSpPr>
          <p:cNvPr id="8" name="Прямоугольник 7"/>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865272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amohkx\AppData\Local\Microsoft\Windows\Temporary Internet Files\Content.Outlook\ENZ3W53L\ganaton40_L.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89888" l="0" r="99240">
                        <a14:foregroundMark x1="17781" y1="34363" x2="17781" y2="54963"/>
                        <a14:foregroundMark x1="20061" y1="55618" x2="78191" y2="63577"/>
                        <a14:foregroundMark x1="17249" y1="46629" x2="17401" y2="56742"/>
                      </a14:backgroundRemoval>
                    </a14:imgEffect>
                  </a14:imgLayer>
                </a14:imgProps>
              </a:ext>
              <a:ext uri="{28A0092B-C50C-407E-A947-70E740481C1C}">
                <a14:useLocalDpi xmlns:a14="http://schemas.microsoft.com/office/drawing/2010/main" val="0"/>
              </a:ext>
            </a:extLst>
          </a:blip>
          <a:srcRect/>
          <a:stretch>
            <a:fillRect/>
          </a:stretch>
        </p:blipFill>
        <p:spPr bwMode="auto">
          <a:xfrm>
            <a:off x="1997460" y="552692"/>
            <a:ext cx="5184576" cy="443711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439958" y="3343300"/>
            <a:ext cx="8285290" cy="2664296"/>
          </a:xfrm>
          <a:prstGeom prst="roundRect">
            <a:avLst/>
          </a:prstGeom>
          <a:solidFill>
            <a:srgbClr val="DFFBD5"/>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ru-RU" sz="2800" b="1" dirty="0" smtClean="0">
                <a:solidFill>
                  <a:srgbClr val="000000"/>
                </a:solidFill>
              </a:rPr>
              <a:t>Ганатон</a:t>
            </a:r>
            <a:r>
              <a:rPr lang="ru-RU" sz="2800" b="1" baseline="30000" dirty="0" smtClean="0">
                <a:solidFill>
                  <a:srgbClr val="000000"/>
                </a:solidFill>
              </a:rPr>
              <a:t>®</a:t>
            </a:r>
            <a:r>
              <a:rPr lang="ru-RU" sz="2800" dirty="0" smtClean="0">
                <a:solidFill>
                  <a:srgbClr val="000000"/>
                </a:solidFill>
              </a:rPr>
              <a:t> </a:t>
            </a:r>
          </a:p>
          <a:p>
            <a:pPr lvl="1"/>
            <a:r>
              <a:rPr lang="ru-RU" sz="2000" dirty="0" smtClean="0">
                <a:solidFill>
                  <a:srgbClr val="000000"/>
                </a:solidFill>
              </a:rPr>
              <a:t>- эффективный </a:t>
            </a:r>
            <a:r>
              <a:rPr lang="ru-RU" sz="2000" dirty="0">
                <a:solidFill>
                  <a:srgbClr val="000000"/>
                </a:solidFill>
              </a:rPr>
              <a:t>прокинетик для лечения симптомов диспепсии и хронического </a:t>
            </a:r>
            <a:r>
              <a:rPr lang="ru-RU" sz="2000" dirty="0" smtClean="0">
                <a:solidFill>
                  <a:srgbClr val="000000"/>
                </a:solidFill>
              </a:rPr>
              <a:t>гастрита</a:t>
            </a:r>
            <a:r>
              <a:rPr lang="ru-RU" sz="2000" baseline="30000" dirty="0" smtClean="0">
                <a:solidFill>
                  <a:srgbClr val="000000"/>
                </a:solidFill>
              </a:rPr>
              <a:t>1 </a:t>
            </a:r>
            <a:r>
              <a:rPr lang="ru-RU" sz="2000" dirty="0" smtClean="0">
                <a:solidFill>
                  <a:srgbClr val="000000"/>
                </a:solidFill>
              </a:rPr>
              <a:t>с отсутствием </a:t>
            </a:r>
            <a:r>
              <a:rPr lang="ru-RU" sz="2000" dirty="0">
                <a:solidFill>
                  <a:srgbClr val="000000"/>
                </a:solidFill>
              </a:rPr>
              <a:t>влияния на сердечно-сосудистую </a:t>
            </a:r>
            <a:r>
              <a:rPr lang="ru-RU" sz="2000" dirty="0" smtClean="0">
                <a:solidFill>
                  <a:srgbClr val="000000"/>
                </a:solidFill>
              </a:rPr>
              <a:t>систему</a:t>
            </a:r>
            <a:r>
              <a:rPr lang="ru-RU" sz="2000" baseline="30000" dirty="0" smtClean="0">
                <a:solidFill>
                  <a:srgbClr val="000000"/>
                </a:solidFill>
              </a:rPr>
              <a:t>2</a:t>
            </a:r>
            <a:r>
              <a:rPr lang="ru-RU" sz="2000" dirty="0" smtClean="0">
                <a:solidFill>
                  <a:srgbClr val="000000"/>
                </a:solidFill>
              </a:rPr>
              <a:t> </a:t>
            </a:r>
          </a:p>
          <a:p>
            <a:pPr lvl="1"/>
            <a:r>
              <a:rPr lang="ru-RU" sz="2000" dirty="0" smtClean="0">
                <a:solidFill>
                  <a:srgbClr val="000000"/>
                </a:solidFill>
              </a:rPr>
              <a:t>- Может использоваться длительно – до 8 недель </a:t>
            </a:r>
          </a:p>
          <a:p>
            <a:pPr lvl="1"/>
            <a:r>
              <a:rPr lang="ru-RU" sz="2000" dirty="0" smtClean="0">
                <a:solidFill>
                  <a:srgbClr val="000000"/>
                </a:solidFill>
              </a:rPr>
              <a:t>- </a:t>
            </a:r>
            <a:r>
              <a:rPr lang="ru-RU" sz="2000" dirty="0">
                <a:solidFill>
                  <a:srgbClr val="000000"/>
                </a:solidFill>
              </a:rPr>
              <a:t>И</a:t>
            </a:r>
            <a:r>
              <a:rPr lang="ru-RU" sz="2000" dirty="0" smtClean="0">
                <a:solidFill>
                  <a:srgbClr val="000000"/>
                </a:solidFill>
              </a:rPr>
              <a:t>меет минимальный риск лекарственных взаимодействий </a:t>
            </a:r>
          </a:p>
          <a:p>
            <a:pPr lvl="1"/>
            <a:r>
              <a:rPr lang="ru-RU" sz="2000" dirty="0" smtClean="0">
                <a:solidFill>
                  <a:srgbClr val="000000"/>
                </a:solidFill>
              </a:rPr>
              <a:t>- Не инактивируется пищей</a:t>
            </a:r>
            <a:r>
              <a:rPr lang="ru-RU" sz="2000" baseline="30000" dirty="0" smtClean="0">
                <a:solidFill>
                  <a:srgbClr val="000000"/>
                </a:solidFill>
              </a:rPr>
              <a:t>3</a:t>
            </a:r>
            <a:endParaRPr lang="ru-RU" sz="2000" dirty="0">
              <a:solidFill>
                <a:srgbClr val="000000"/>
              </a:solidFill>
            </a:endParaRPr>
          </a:p>
        </p:txBody>
      </p:sp>
      <p:sp>
        <p:nvSpPr>
          <p:cNvPr id="6" name="TextBox 5"/>
          <p:cNvSpPr txBox="1"/>
          <p:nvPr/>
        </p:nvSpPr>
        <p:spPr>
          <a:xfrm>
            <a:off x="0" y="6073170"/>
            <a:ext cx="9108504" cy="784830"/>
          </a:xfrm>
          <a:prstGeom prst="rect">
            <a:avLst/>
          </a:prstGeom>
          <a:noFill/>
        </p:spPr>
        <p:txBody>
          <a:bodyPr wrap="square" rtlCol="0">
            <a:spAutoFit/>
          </a:bodyPr>
          <a:lstStyle/>
          <a:p>
            <a:pPr lvl="0" algn="l">
              <a:buFontTx/>
              <a:buAutoNum type="arabicPeriod"/>
            </a:pPr>
            <a:r>
              <a:rPr lang="en-US" sz="900" dirty="0">
                <a:latin typeface="Arial" panose="020B0604020202020204" pitchFamily="34" charset="0"/>
                <a:cs typeface="Arial" panose="020B0604020202020204" pitchFamily="34" charset="0"/>
              </a:rPr>
              <a:t>Xuan Huang, Bin Lv, Shuo Zhang, Yi-Hong Fan, Li-Na Meng. Itopride therapy for functional dyspepsia: A meta-analysis. World J Gastroenterol 2012 December 28; 18(48): 7371-7377</a:t>
            </a:r>
            <a:endParaRPr lang="ru-RU" sz="900" dirty="0">
              <a:latin typeface="Arial" panose="020B0604020202020204" pitchFamily="34" charset="0"/>
              <a:cs typeface="Arial" panose="020B0604020202020204" pitchFamily="34" charset="0"/>
            </a:endParaRPr>
          </a:p>
          <a:p>
            <a:pPr lvl="0" algn="l">
              <a:buFontTx/>
              <a:buAutoNum type="arabicPeriod"/>
            </a:pPr>
            <a:r>
              <a:rPr lang="en-US" sz="900" dirty="0">
                <a:latin typeface="Arial" panose="020B0604020202020204" pitchFamily="34" charset="0"/>
                <a:cs typeface="Arial" panose="020B0604020202020204" pitchFamily="34" charset="0"/>
              </a:rPr>
              <a:t>Holtmann G. Talley NJ. Liebregts T. Et al. A Placebo-Controlled Trial of Itopride in Functional Dyspepsia. New England Journal of Medicine. 2006 – February. Volume 23, Issue 354, Pages 832-40</a:t>
            </a:r>
          </a:p>
          <a:p>
            <a:pPr lvl="0"/>
            <a:r>
              <a:rPr lang="ru-RU" altLang="ru-RU" sz="900" dirty="0" smtClean="0">
                <a:latin typeface="Arial" panose="020B0604020202020204" pitchFamily="34" charset="0"/>
                <a:cs typeface="Arial" panose="020B0604020202020204" pitchFamily="34" charset="0"/>
              </a:rPr>
              <a:t>3. Инструкция </a:t>
            </a:r>
            <a:r>
              <a:rPr lang="ru-RU" altLang="ru-RU" sz="900" dirty="0">
                <a:latin typeface="Arial" panose="020B0604020202020204" pitchFamily="34" charset="0"/>
                <a:cs typeface="Arial" panose="020B0604020202020204" pitchFamily="34" charset="0"/>
              </a:rPr>
              <a:t>по медицинскому применению препарата Ганатон</a:t>
            </a:r>
            <a:r>
              <a:rPr lang="ru-RU" altLang="ru-RU" sz="900" baseline="30000" dirty="0">
                <a:latin typeface="Arial" panose="020B0604020202020204" pitchFamily="34" charset="0"/>
                <a:cs typeface="Arial" panose="020B0604020202020204" pitchFamily="34" charset="0"/>
              </a:rPr>
              <a:t>®</a:t>
            </a:r>
            <a:r>
              <a:rPr lang="ru-RU" altLang="ru-RU" sz="900" dirty="0">
                <a:latin typeface="Arial" panose="020B0604020202020204" pitchFamily="34" charset="0"/>
                <a:cs typeface="Arial" panose="020B0604020202020204" pitchFamily="34" charset="0"/>
              </a:rPr>
              <a:t> от </a:t>
            </a:r>
            <a:r>
              <a:rPr lang="ru-RU" sz="900" dirty="0" smtClean="0">
                <a:latin typeface="Arial" panose="020B0604020202020204" pitchFamily="34" charset="0"/>
                <a:cs typeface="Arial" panose="020B0604020202020204" pitchFamily="34" charset="0"/>
              </a:rPr>
              <a:t>18.08.2016 </a:t>
            </a:r>
            <a:endParaRPr lang="ru-RU" sz="900" dirty="0">
              <a:latin typeface="Arial" panose="020B0604020202020204" pitchFamily="34" charset="0"/>
              <a:cs typeface="Arial" panose="020B0604020202020204" pitchFamily="34" charset="0"/>
            </a:endParaRPr>
          </a:p>
        </p:txBody>
      </p:sp>
      <p:sp>
        <p:nvSpPr>
          <p:cNvPr id="3" name="TextBox 2"/>
          <p:cNvSpPr txBox="1"/>
          <p:nvPr/>
        </p:nvSpPr>
        <p:spPr>
          <a:xfrm>
            <a:off x="0" y="29472"/>
            <a:ext cx="9144000" cy="523220"/>
          </a:xfrm>
          <a:prstGeom prst="rect">
            <a:avLst/>
          </a:prstGeom>
          <a:noFill/>
          <a:ln>
            <a:noFill/>
          </a:ln>
        </p:spPr>
        <p:txBody>
          <a:bodyPr vert="horz" lIns="0" tIns="0" rIns="91440" bIns="45720" rtlCol="0" anchor="ctr">
            <a:noAutofit/>
          </a:bodyPr>
          <a:lstStyle>
            <a:defPPr>
              <a:defRPr lang="ru-RU"/>
            </a:defPPr>
            <a:lvl1pPr algn="ctr">
              <a:spcBef>
                <a:spcPct val="0"/>
              </a:spcBef>
              <a:defRPr sz="2800" b="1">
                <a:solidFill>
                  <a:srgbClr val="00B050"/>
                </a:solidFill>
                <a:effectLst>
                  <a:outerShdw blurRad="38100" dist="38100" dir="2700000" algn="tl">
                    <a:srgbClr val="000000">
                      <a:alpha val="43137"/>
                    </a:srgbClr>
                  </a:outerShdw>
                </a:effectLst>
                <a:ea typeface="+mj-ea"/>
                <a:cs typeface="+mj-cs"/>
              </a:defRPr>
            </a:lvl1pPr>
          </a:lstStyle>
          <a:p>
            <a:r>
              <a:rPr lang="ru-RU" dirty="0"/>
              <a:t>Преимущества препарата Ганатон®</a:t>
            </a:r>
          </a:p>
        </p:txBody>
      </p:sp>
      <p:sp>
        <p:nvSpPr>
          <p:cNvPr id="2" name="Номер слайда 1"/>
          <p:cNvSpPr>
            <a:spLocks noGrp="1"/>
          </p:cNvSpPr>
          <p:nvPr>
            <p:ph type="sldNum" sz="quarter" idx="12"/>
          </p:nvPr>
        </p:nvSpPr>
        <p:spPr>
          <a:xfrm>
            <a:off x="7013949" y="6492875"/>
            <a:ext cx="2133600" cy="365125"/>
          </a:xfrm>
        </p:spPr>
        <p:txBody>
          <a:bodyPr/>
          <a:lstStyle/>
          <a:p>
            <a:fld id="{6243312A-F2D1-4A6C-922F-33B7D1873247}" type="slidenum">
              <a:rPr lang="ru-RU" smtClean="0"/>
              <a:pPr/>
              <a:t>44</a:t>
            </a:fld>
            <a:endParaRPr lang="ru-RU" dirty="0"/>
          </a:p>
        </p:txBody>
      </p:sp>
      <p:sp>
        <p:nvSpPr>
          <p:cNvPr id="7" name="Прямоугольник 6"/>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38945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911" y="1422933"/>
            <a:ext cx="7956376" cy="4622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txBox="1">
            <a:spLocks noChangeArrowheads="1"/>
          </p:cNvSpPr>
          <p:nvPr/>
        </p:nvSpPr>
        <p:spPr>
          <a:xfrm>
            <a:off x="-396552" y="188640"/>
            <a:ext cx="9540552" cy="927100"/>
          </a:xfrm>
          <a:prstGeom prst="rect">
            <a:avLst/>
          </a:prstGeom>
          <a:noFill/>
          <a:ln>
            <a:noFill/>
          </a:ln>
        </p:spPr>
        <p:txBody>
          <a:bodyPr vert="horz" lIns="0" tIns="0" rIns="91440" bIns="45720" rtlCol="0" anchor="ctr">
            <a:noAutofit/>
          </a:bodyPr>
          <a:lstStyle>
            <a:defPPr>
              <a:defRPr lang="ru-RU"/>
            </a:defPPr>
            <a:lvl1pPr algn="ctr">
              <a:spcBef>
                <a:spcPct val="0"/>
              </a:spcBef>
              <a:defRPr sz="2800" b="1">
                <a:solidFill>
                  <a:srgbClr val="00B050"/>
                </a:solidFill>
                <a:effectLst>
                  <a:outerShdw blurRad="38100" dist="38100" dir="2700000" algn="tl">
                    <a:srgbClr val="000000">
                      <a:alpha val="43137"/>
                    </a:srgbClr>
                  </a:outerShdw>
                </a:effectLst>
                <a:ea typeface="+mj-ea"/>
                <a:cs typeface="+mj-cs"/>
              </a:defRPr>
            </a:lvl1pPr>
          </a:lstStyle>
          <a:p>
            <a:r>
              <a:rPr lang="ru-RU" altLang="ru-RU" dirty="0">
                <a:latin typeface="Calibri" panose="020F0502020204030204" pitchFamily="34" charset="0"/>
              </a:rPr>
              <a:t>Заболевания билиарной системы часто </a:t>
            </a:r>
          </a:p>
          <a:p>
            <a:r>
              <a:rPr lang="ru-RU" altLang="ru-RU" dirty="0">
                <a:latin typeface="Calibri" panose="020F0502020204030204" pitchFamily="34" charset="0"/>
              </a:rPr>
              <a:t>Сочетаются с функциональными нарушениями гастродуоденальной зоны</a:t>
            </a:r>
            <a:r>
              <a:rPr lang="ru-RU" altLang="ru-RU" baseline="30000" dirty="0">
                <a:latin typeface="Calibri" panose="020F0502020204030204" pitchFamily="34" charset="0"/>
              </a:rPr>
              <a:t>1</a:t>
            </a:r>
          </a:p>
        </p:txBody>
      </p:sp>
      <p:sp>
        <p:nvSpPr>
          <p:cNvPr id="5" name="TextBox 4"/>
          <p:cNvSpPr txBox="1"/>
          <p:nvPr/>
        </p:nvSpPr>
        <p:spPr>
          <a:xfrm>
            <a:off x="-10092" y="6506160"/>
            <a:ext cx="9082772" cy="369332"/>
          </a:xfrm>
          <a:prstGeom prst="rect">
            <a:avLst/>
          </a:prstGeom>
          <a:noFill/>
        </p:spPr>
        <p:txBody>
          <a:bodyPr wrap="square" rtlCol="0">
            <a:spAutoFit/>
          </a:bodyPr>
          <a:lstStyle/>
          <a:p>
            <a:pPr fontAlgn="base">
              <a:spcBef>
                <a:spcPct val="0"/>
              </a:spcBef>
              <a:spcAft>
                <a:spcPct val="0"/>
              </a:spcAft>
            </a:pPr>
            <a:r>
              <a:rPr lang="ru-RU" sz="900" dirty="0" smtClean="0">
                <a:solidFill>
                  <a:srgbClr val="656565">
                    <a:lumMod val="50000"/>
                  </a:srgbClr>
                </a:solidFill>
                <a:latin typeface="Arial" panose="020B0604020202020204" pitchFamily="34" charset="0"/>
                <a:cs typeface="Arial" panose="020B0604020202020204" pitchFamily="34" charset="0"/>
              </a:rPr>
              <a:t>1.Лоранская </a:t>
            </a:r>
            <a:r>
              <a:rPr lang="ru-RU" sz="900" dirty="0">
                <a:solidFill>
                  <a:srgbClr val="656565">
                    <a:lumMod val="50000"/>
                  </a:srgbClr>
                </a:solidFill>
                <a:latin typeface="Arial" panose="020B0604020202020204" pitchFamily="34" charset="0"/>
                <a:cs typeface="Arial" panose="020B0604020202020204" pitchFamily="34" charset="0"/>
              </a:rPr>
              <a:t>И.Д., Вишневская В.В. Изучение моторной функции желчевыделительной системы и гастродуоденальной зоны при патологии билиарного тракта. Приложение РМЖ </a:t>
            </a:r>
            <a:r>
              <a:rPr lang="ru-RU" sz="900" dirty="0" smtClean="0">
                <a:solidFill>
                  <a:srgbClr val="656565">
                    <a:lumMod val="50000"/>
                  </a:srgbClr>
                </a:solidFill>
                <a:latin typeface="Arial" panose="020B0604020202020204" pitchFamily="34" charset="0"/>
                <a:cs typeface="Arial" panose="020B0604020202020204" pitchFamily="34" charset="0"/>
              </a:rPr>
              <a:t>«Болезни </a:t>
            </a:r>
            <a:r>
              <a:rPr lang="ru-RU" sz="900" dirty="0">
                <a:solidFill>
                  <a:srgbClr val="656565">
                    <a:lumMod val="50000"/>
                  </a:srgbClr>
                </a:solidFill>
                <a:latin typeface="Arial" panose="020B0604020202020204" pitchFamily="34" charset="0"/>
                <a:cs typeface="Arial" panose="020B0604020202020204" pitchFamily="34" charset="0"/>
              </a:rPr>
              <a:t>органов </a:t>
            </a:r>
            <a:r>
              <a:rPr lang="ru-RU" sz="900" dirty="0" smtClean="0">
                <a:solidFill>
                  <a:srgbClr val="656565">
                    <a:lumMod val="50000"/>
                  </a:srgbClr>
                </a:solidFill>
                <a:latin typeface="Arial" panose="020B0604020202020204" pitchFamily="34" charset="0"/>
                <a:cs typeface="Arial" panose="020B0604020202020204" pitchFamily="34" charset="0"/>
              </a:rPr>
              <a:t>пищеварения» 2005;1:1-7</a:t>
            </a:r>
            <a:endParaRPr lang="ru-RU" sz="900" dirty="0">
              <a:solidFill>
                <a:srgbClr val="656565">
                  <a:lumMod val="50000"/>
                </a:srgbClr>
              </a:solidFill>
              <a:latin typeface="Arial" panose="020B0604020202020204" pitchFamily="34" charset="0"/>
              <a:cs typeface="Arial" panose="020B0604020202020204" pitchFamily="34" charset="0"/>
            </a:endParaRPr>
          </a:p>
        </p:txBody>
      </p:sp>
      <p:sp>
        <p:nvSpPr>
          <p:cNvPr id="9" name="Slide Number Placeholder 2"/>
          <p:cNvSpPr txBox="1">
            <a:spLocks/>
          </p:cNvSpPr>
          <p:nvPr/>
        </p:nvSpPr>
        <p:spPr>
          <a:xfrm>
            <a:off x="7017634" y="6492875"/>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43312A-F2D1-4A6C-922F-33B7D1873247}" type="slidenum">
              <a:rPr lang="ru-RU" smtClean="0">
                <a:solidFill>
                  <a:prstClr val="black">
                    <a:tint val="75000"/>
                  </a:prstClr>
                </a:solidFill>
                <a:latin typeface="Calibri"/>
              </a:rPr>
              <a:pPr/>
              <a:t>45</a:t>
            </a:fld>
            <a:endParaRPr lang="ru-RU" dirty="0">
              <a:solidFill>
                <a:prstClr val="black">
                  <a:tint val="75000"/>
                </a:prstClr>
              </a:solidFill>
              <a:latin typeface="Calibri"/>
            </a:endParaRPr>
          </a:p>
        </p:txBody>
      </p:sp>
      <p:sp>
        <p:nvSpPr>
          <p:cNvPr id="6" name="Прямоугольник 5"/>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93484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273225"/>
            <a:ext cx="9139682" cy="584775"/>
          </a:xfrm>
          <a:prstGeom prst="rect">
            <a:avLst/>
          </a:prstGeom>
          <a:noFill/>
        </p:spPr>
        <p:txBody>
          <a:bodyPr wrap="square" rtlCol="0">
            <a:spAutoFit/>
          </a:bodyPr>
          <a:lstStyle/>
          <a:p>
            <a:pPr marL="228600" indent="-228600" fontAlgn="base">
              <a:spcBef>
                <a:spcPct val="0"/>
              </a:spcBef>
              <a:spcAft>
                <a:spcPct val="0"/>
              </a:spcAft>
              <a:buFont typeface="+mj-lt"/>
              <a:buAutoNum type="arabicPeriod"/>
            </a:pPr>
            <a:r>
              <a:rPr lang="ru-RU" sz="800" dirty="0" smtClean="0">
                <a:solidFill>
                  <a:srgbClr val="000000"/>
                </a:solidFill>
                <a:latin typeface="Calibri" panose="020F0502020204030204" pitchFamily="34" charset="0"/>
                <a:cs typeface="Arial" panose="020B0604020202020204" pitchFamily="34" charset="0"/>
              </a:rPr>
              <a:t>Лоранская </a:t>
            </a:r>
            <a:r>
              <a:rPr lang="ru-RU" sz="800" dirty="0">
                <a:solidFill>
                  <a:srgbClr val="000000"/>
                </a:solidFill>
                <a:latin typeface="Calibri" panose="020F0502020204030204" pitchFamily="34" charset="0"/>
                <a:cs typeface="Arial" panose="020B0604020202020204" pitchFamily="34" charset="0"/>
              </a:rPr>
              <a:t>И.Д., Вишневская В.В. Изучение моторной функции желчевыделительной системы и гастродуоденальной зоны при патологии билиарного тракта. Приложение РМЖ «Болезни органов пищеварения </a:t>
            </a:r>
            <a:r>
              <a:rPr lang="ru-RU" sz="800" dirty="0" smtClean="0">
                <a:solidFill>
                  <a:srgbClr val="000000"/>
                </a:solidFill>
                <a:latin typeface="Calibri" panose="020F0502020204030204" pitchFamily="34" charset="0"/>
                <a:cs typeface="Arial" panose="020B0604020202020204" pitchFamily="34" charset="0"/>
              </a:rPr>
              <a:t>2005;1:1-7</a:t>
            </a:r>
          </a:p>
          <a:p>
            <a:pPr marL="228600" indent="-228600" fontAlgn="base">
              <a:spcBef>
                <a:spcPct val="0"/>
              </a:spcBef>
              <a:spcAft>
                <a:spcPct val="0"/>
              </a:spcAft>
              <a:buFont typeface="+mj-lt"/>
              <a:buAutoNum type="arabicPeriod"/>
            </a:pPr>
            <a:r>
              <a:rPr lang="en-US" altLang="ru-RU" sz="800" dirty="0">
                <a:solidFill>
                  <a:srgbClr val="000000"/>
                </a:solidFill>
                <a:latin typeface="Calibri" panose="020F0502020204030204" pitchFamily="34" charset="0"/>
                <a:cs typeface="Arial" panose="020B0604020202020204" pitchFamily="34" charset="0"/>
              </a:rPr>
              <a:t>Ayman O. </a:t>
            </a:r>
            <a:r>
              <a:rPr lang="en-US" altLang="ru-RU" sz="800" dirty="0" err="1">
                <a:solidFill>
                  <a:srgbClr val="000000"/>
                </a:solidFill>
                <a:latin typeface="Calibri" panose="020F0502020204030204" pitchFamily="34" charset="0"/>
                <a:cs typeface="Arial" panose="020B0604020202020204" pitchFamily="34" charset="0"/>
              </a:rPr>
              <a:t>Nassr</a:t>
            </a:r>
            <a:r>
              <a:rPr lang="ru-RU" altLang="ru-RU" sz="800" dirty="0">
                <a:solidFill>
                  <a:srgbClr val="000000"/>
                </a:solidFill>
                <a:latin typeface="Calibri" panose="020F0502020204030204" pitchFamily="34" charset="0"/>
                <a:cs typeface="Arial" panose="020B0604020202020204" pitchFamily="34" charset="0"/>
              </a:rPr>
              <a:t>ю</a:t>
            </a:r>
            <a:r>
              <a:rPr lang="en-US" altLang="ru-RU" sz="800" dirty="0">
                <a:solidFill>
                  <a:srgbClr val="000000"/>
                </a:solidFill>
                <a:latin typeface="Calibri" panose="020F0502020204030204" pitchFamily="34" charset="0"/>
                <a:cs typeface="Arial" panose="020B0604020202020204" pitchFamily="34" charset="0"/>
              </a:rPr>
              <a:t> et al. Does Impaired Gallbladder Function Contribute to the Development of Barrett’s Esophagus and Esophageal Adenocarcinoma? J </a:t>
            </a:r>
            <a:r>
              <a:rPr lang="en-US" altLang="ru-RU" sz="800" dirty="0" err="1">
                <a:solidFill>
                  <a:srgbClr val="000000"/>
                </a:solidFill>
                <a:latin typeface="Calibri" panose="020F0502020204030204" pitchFamily="34" charset="0"/>
                <a:cs typeface="Arial" panose="020B0604020202020204" pitchFamily="34" charset="0"/>
              </a:rPr>
              <a:t>Gastrointest</a:t>
            </a:r>
            <a:r>
              <a:rPr lang="en-US" altLang="ru-RU" sz="800" dirty="0">
                <a:solidFill>
                  <a:srgbClr val="000000"/>
                </a:solidFill>
                <a:latin typeface="Calibri" panose="020F0502020204030204" pitchFamily="34" charset="0"/>
                <a:cs typeface="Arial" panose="020B0604020202020204" pitchFamily="34" charset="0"/>
              </a:rPr>
              <a:t> </a:t>
            </a:r>
            <a:r>
              <a:rPr lang="en-US" altLang="ru-RU" sz="800" dirty="0" err="1">
                <a:solidFill>
                  <a:srgbClr val="000000"/>
                </a:solidFill>
                <a:latin typeface="Calibri" panose="020F0502020204030204" pitchFamily="34" charset="0"/>
                <a:cs typeface="Arial" panose="020B0604020202020204" pitchFamily="34" charset="0"/>
              </a:rPr>
              <a:t>Surg</a:t>
            </a:r>
            <a:r>
              <a:rPr lang="en-US" altLang="ru-RU" sz="800" dirty="0">
                <a:solidFill>
                  <a:srgbClr val="000000"/>
                </a:solidFill>
                <a:latin typeface="Calibri" panose="020F0502020204030204" pitchFamily="34" charset="0"/>
                <a:cs typeface="Arial" panose="020B0604020202020204" pitchFamily="34" charset="0"/>
              </a:rPr>
              <a:t> (2011) </a:t>
            </a:r>
            <a:r>
              <a:rPr lang="en-US" altLang="ru-RU" sz="800" dirty="0" smtClean="0">
                <a:solidFill>
                  <a:srgbClr val="000000"/>
                </a:solidFill>
                <a:latin typeface="Calibri" panose="020F0502020204030204" pitchFamily="34" charset="0"/>
                <a:cs typeface="Arial" panose="020B0604020202020204" pitchFamily="34" charset="0"/>
              </a:rPr>
              <a:t>15:908–914</a:t>
            </a:r>
            <a:endParaRPr lang="ru-RU" altLang="ru-RU" sz="800" dirty="0" smtClean="0">
              <a:solidFill>
                <a:srgbClr val="000000"/>
              </a:solidFill>
              <a:latin typeface="Calibri" panose="020F0502020204030204" pitchFamily="34" charset="0"/>
              <a:cs typeface="Arial" panose="020B0604020202020204" pitchFamily="34" charset="0"/>
            </a:endParaRPr>
          </a:p>
          <a:p>
            <a:pPr marL="228600" indent="-228600" fontAlgn="base">
              <a:spcBef>
                <a:spcPct val="0"/>
              </a:spcBef>
              <a:spcAft>
                <a:spcPct val="0"/>
              </a:spcAft>
              <a:buFont typeface="+mj-lt"/>
              <a:buAutoNum type="arabicPeriod"/>
            </a:pPr>
            <a:r>
              <a:rPr lang="ru-RU" altLang="ru-RU" sz="800" dirty="0">
                <a:solidFill>
                  <a:srgbClr val="000000"/>
                </a:solidFill>
                <a:latin typeface="Calibri" panose="020F0502020204030204" pitchFamily="34" charset="0"/>
                <a:cs typeface="Arial" panose="020B0604020202020204" pitchFamily="34" charset="0"/>
              </a:rPr>
              <a:t> Медведев В.Н., Алипова Е.Е., Доценко Н.И. Влияние секреции желчи на моторику и внутриполостное давление двенадцатиперстной кишки.// Врач.дело.-1991.- №3.-С.30-32.</a:t>
            </a:r>
            <a:endParaRPr lang="en-US" altLang="ru-RU" sz="800" dirty="0">
              <a:solidFill>
                <a:srgbClr val="000000"/>
              </a:solidFill>
              <a:latin typeface="Calibri" panose="020F0502020204030204" pitchFamily="34" charset="0"/>
              <a:cs typeface="Arial" panose="020B0604020202020204" pitchFamily="34" charset="0"/>
            </a:endParaRPr>
          </a:p>
        </p:txBody>
      </p:sp>
      <p:pic>
        <p:nvPicPr>
          <p:cNvPr id="112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0670" y="1683174"/>
            <a:ext cx="2283059" cy="1447909"/>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1" name="TextBox 20"/>
          <p:cNvSpPr txBox="1"/>
          <p:nvPr/>
        </p:nvSpPr>
        <p:spPr>
          <a:xfrm>
            <a:off x="1119171" y="5745823"/>
            <a:ext cx="2448272" cy="338554"/>
          </a:xfrm>
          <a:prstGeom prst="rect">
            <a:avLst/>
          </a:prstGeom>
          <a:noFill/>
        </p:spPr>
        <p:txBody>
          <a:bodyPr wrap="square" rtlCol="0">
            <a:spAutoFit/>
          </a:bodyPr>
          <a:lstStyle/>
          <a:p>
            <a:pPr algn="ctr" fontAlgn="base">
              <a:spcBef>
                <a:spcPct val="0"/>
              </a:spcBef>
              <a:spcAft>
                <a:spcPct val="0"/>
              </a:spcAft>
            </a:pPr>
            <a:r>
              <a:rPr lang="ru-RU" sz="1600" dirty="0" smtClean="0">
                <a:solidFill>
                  <a:srgbClr val="777777"/>
                </a:solidFill>
                <a:latin typeface="Arial" charset="0"/>
              </a:rPr>
              <a:t>*</a:t>
            </a:r>
            <a:r>
              <a:rPr lang="ru-RU" sz="1600" dirty="0" err="1" smtClean="0">
                <a:solidFill>
                  <a:srgbClr val="777777"/>
                </a:solidFill>
                <a:latin typeface="Arial" charset="0"/>
              </a:rPr>
              <a:t>холецистокинин</a:t>
            </a:r>
            <a:endParaRPr lang="ru-RU" sz="1600" dirty="0">
              <a:solidFill>
                <a:srgbClr val="777777"/>
              </a:solidFill>
              <a:latin typeface="Arial" charset="0"/>
            </a:endParaRPr>
          </a:p>
        </p:txBody>
      </p:sp>
      <p:pic>
        <p:nvPicPr>
          <p:cNvPr id="112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075" y="1663804"/>
            <a:ext cx="2404862" cy="1438843"/>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2" name="Text Box 13"/>
          <p:cNvSpPr txBox="1">
            <a:spLocks noChangeArrowheads="1"/>
          </p:cNvSpPr>
          <p:nvPr/>
        </p:nvSpPr>
        <p:spPr bwMode="auto">
          <a:xfrm>
            <a:off x="4399703" y="3095486"/>
            <a:ext cx="4176465" cy="523220"/>
          </a:xfrm>
          <a:prstGeom prst="rect">
            <a:avLst/>
          </a:prstGeom>
          <a:extLst/>
        </p:spPr>
        <p:txBody>
          <a:bodyPr wrap="square">
            <a:spAutoFit/>
          </a:bodyPr>
          <a:lstStyle>
            <a:defPPr>
              <a:defRPr lang="ru-RU"/>
            </a:defPPr>
            <a:lvl1pPr algn="ctr">
              <a:defRPr sz="1400" b="1">
                <a:solidFill>
                  <a:schemeClr val="tx2">
                    <a:lumMod val="75000"/>
                  </a:schemeClr>
                </a:solidFill>
              </a:defRPr>
            </a:lvl1pPr>
          </a:lstStyle>
          <a:p>
            <a:pPr fontAlgn="base">
              <a:spcBef>
                <a:spcPct val="0"/>
              </a:spcBef>
              <a:spcAft>
                <a:spcPct val="0"/>
              </a:spcAft>
            </a:pPr>
            <a:r>
              <a:rPr lang="ru-RU" altLang="ru-RU" dirty="0">
                <a:solidFill>
                  <a:srgbClr val="777777">
                    <a:lumMod val="75000"/>
                  </a:srgbClr>
                </a:solidFill>
                <a:latin typeface="Arial" charset="0"/>
              </a:rPr>
              <a:t>Высокие уровни ХЦК* нарушают работу кардиального отдела желудка и </a:t>
            </a:r>
            <a:r>
              <a:rPr lang="ru-RU" altLang="ru-RU" dirty="0" smtClean="0">
                <a:solidFill>
                  <a:srgbClr val="777777">
                    <a:lumMod val="75000"/>
                  </a:srgbClr>
                </a:solidFill>
                <a:latin typeface="Arial" charset="0"/>
              </a:rPr>
              <a:t>приводят </a:t>
            </a:r>
            <a:r>
              <a:rPr lang="ru-RU" altLang="ru-RU" dirty="0">
                <a:solidFill>
                  <a:srgbClr val="777777">
                    <a:lumMod val="75000"/>
                  </a:srgbClr>
                </a:solidFill>
                <a:latin typeface="Arial" charset="0"/>
              </a:rPr>
              <a:t>к </a:t>
            </a:r>
            <a:endParaRPr lang="en-US" altLang="ru-RU" dirty="0">
              <a:solidFill>
                <a:srgbClr val="777777">
                  <a:lumMod val="75000"/>
                </a:srgbClr>
              </a:solidFill>
              <a:latin typeface="Arial" charset="0"/>
            </a:endParaRPr>
          </a:p>
        </p:txBody>
      </p:sp>
      <p:sp>
        <p:nvSpPr>
          <p:cNvPr id="42" name="Text Box 14"/>
          <p:cNvSpPr txBox="1">
            <a:spLocks noChangeArrowheads="1"/>
          </p:cNvSpPr>
          <p:nvPr/>
        </p:nvSpPr>
        <p:spPr bwMode="auto">
          <a:xfrm>
            <a:off x="1202873" y="3153519"/>
            <a:ext cx="3181266" cy="523220"/>
          </a:xfrm>
          <a:prstGeom prst="rect">
            <a:avLst/>
          </a:prstGeom>
          <a:extLst/>
        </p:spPr>
        <p:txBody>
          <a:bodyPr wrap="square">
            <a:spAutoFit/>
          </a:bodyPr>
          <a:lstStyle>
            <a:defPPr>
              <a:defRPr lang="ru-RU"/>
            </a:defPPr>
            <a:lvl1pPr algn="ctr">
              <a:defRPr sz="1400" b="1">
                <a:solidFill>
                  <a:schemeClr val="tx2">
                    <a:lumMod val="75000"/>
                  </a:schemeClr>
                </a:solidFill>
              </a:defRPr>
            </a:lvl1pPr>
          </a:lstStyle>
          <a:p>
            <a:pPr fontAlgn="base">
              <a:spcBef>
                <a:spcPct val="0"/>
              </a:spcBef>
              <a:spcAft>
                <a:spcPct val="0"/>
              </a:spcAft>
            </a:pPr>
            <a:r>
              <a:rPr lang="ru-RU" altLang="ru-RU" dirty="0">
                <a:solidFill>
                  <a:srgbClr val="777777">
                    <a:lumMod val="75000"/>
                  </a:srgbClr>
                </a:solidFill>
                <a:latin typeface="Arial" charset="0"/>
              </a:rPr>
              <a:t>Нарушение поступления желчи приводят к повышению уровня </a:t>
            </a:r>
            <a:r>
              <a:rPr lang="ru-RU" altLang="ru-RU" dirty="0" smtClean="0">
                <a:solidFill>
                  <a:srgbClr val="777777">
                    <a:lumMod val="75000"/>
                  </a:srgbClr>
                </a:solidFill>
                <a:latin typeface="Arial" charset="0"/>
              </a:rPr>
              <a:t>ХЦК*</a:t>
            </a:r>
            <a:endParaRPr lang="en-US" altLang="ru-RU" dirty="0">
              <a:solidFill>
                <a:srgbClr val="777777">
                  <a:lumMod val="75000"/>
                </a:srgbClr>
              </a:solidFill>
              <a:latin typeface="Arial" charset="0"/>
            </a:endParaRPr>
          </a:p>
        </p:txBody>
      </p:sp>
      <p:cxnSp>
        <p:nvCxnSpPr>
          <p:cNvPr id="26" name="Straight Connector 25"/>
          <p:cNvCxnSpPr/>
          <p:nvPr/>
        </p:nvCxnSpPr>
        <p:spPr>
          <a:xfrm>
            <a:off x="2136558" y="2407128"/>
            <a:ext cx="656948" cy="33679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136558" y="2407129"/>
            <a:ext cx="586324" cy="3367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ight Arrow 29"/>
          <p:cNvSpPr/>
          <p:nvPr/>
        </p:nvSpPr>
        <p:spPr>
          <a:xfrm>
            <a:off x="4177888" y="2165806"/>
            <a:ext cx="936104" cy="241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sz="2400">
              <a:solidFill>
                <a:srgbClr val="FFFFFF"/>
              </a:solidFill>
            </a:endParaRPr>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4420785"/>
            <a:ext cx="2526209" cy="1563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79" y="4437112"/>
            <a:ext cx="2556595" cy="1547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3491879" y="3999418"/>
            <a:ext cx="2556595" cy="307777"/>
          </a:xfrm>
          <a:prstGeom prst="rect">
            <a:avLst/>
          </a:prstGeom>
        </p:spPr>
        <p:txBody>
          <a:bodyPr wrap="square">
            <a:spAutoFit/>
          </a:bodyPr>
          <a:lstStyle>
            <a:defPPr>
              <a:defRPr lang="ru-RU"/>
            </a:defPPr>
            <a:lvl1pPr algn="ctr">
              <a:defRPr sz="1400" b="1">
                <a:solidFill>
                  <a:schemeClr val="tx2">
                    <a:lumMod val="75000"/>
                  </a:schemeClr>
                </a:solidFill>
              </a:defRPr>
            </a:lvl1pPr>
          </a:lstStyle>
          <a:p>
            <a:pPr fontAlgn="base">
              <a:spcBef>
                <a:spcPct val="0"/>
              </a:spcBef>
              <a:spcAft>
                <a:spcPct val="0"/>
              </a:spcAft>
            </a:pPr>
            <a:r>
              <a:rPr lang="ru-RU" altLang="ru-RU" dirty="0" err="1">
                <a:solidFill>
                  <a:srgbClr val="777777">
                    <a:lumMod val="75000"/>
                  </a:srgbClr>
                </a:solidFill>
                <a:latin typeface="Arial" charset="0"/>
              </a:rPr>
              <a:t>гастроэзофагеальному</a:t>
            </a:r>
            <a:endParaRPr lang="ru-RU" dirty="0">
              <a:solidFill>
                <a:srgbClr val="777777">
                  <a:lumMod val="75000"/>
                </a:srgbClr>
              </a:solidFill>
              <a:latin typeface="Arial" charset="0"/>
            </a:endParaRPr>
          </a:p>
        </p:txBody>
      </p:sp>
      <p:sp>
        <p:nvSpPr>
          <p:cNvPr id="12" name="TextBox 11"/>
          <p:cNvSpPr txBox="1"/>
          <p:nvPr/>
        </p:nvSpPr>
        <p:spPr>
          <a:xfrm>
            <a:off x="6250623" y="3937863"/>
            <a:ext cx="2647785" cy="738664"/>
          </a:xfrm>
          <a:prstGeom prst="rect">
            <a:avLst/>
          </a:prstGeom>
        </p:spPr>
        <p:txBody>
          <a:bodyPr wrap="square">
            <a:spAutoFit/>
          </a:bodyPr>
          <a:lstStyle>
            <a:defPPr>
              <a:defRPr lang="ru-RU"/>
            </a:defPPr>
            <a:lvl1pPr algn="ctr">
              <a:defRPr sz="1400" b="1">
                <a:solidFill>
                  <a:schemeClr val="tx2">
                    <a:lumMod val="75000"/>
                  </a:schemeClr>
                </a:solidFill>
              </a:defRPr>
            </a:lvl1pPr>
          </a:lstStyle>
          <a:p>
            <a:pPr fontAlgn="base">
              <a:spcBef>
                <a:spcPct val="0"/>
              </a:spcBef>
              <a:spcAft>
                <a:spcPct val="0"/>
              </a:spcAft>
            </a:pPr>
            <a:r>
              <a:rPr lang="ru-RU" altLang="ru-RU" dirty="0">
                <a:solidFill>
                  <a:srgbClr val="777777">
                    <a:lumMod val="75000"/>
                  </a:srgbClr>
                </a:solidFill>
                <a:latin typeface="Arial" charset="0"/>
              </a:rPr>
              <a:t>дуоденогастральному рефлюксу</a:t>
            </a:r>
            <a:endParaRPr lang="en-US" altLang="ru-RU" dirty="0">
              <a:solidFill>
                <a:srgbClr val="777777">
                  <a:lumMod val="75000"/>
                </a:srgbClr>
              </a:solidFill>
              <a:latin typeface="Arial" charset="0"/>
            </a:endParaRPr>
          </a:p>
          <a:p>
            <a:pPr fontAlgn="base">
              <a:spcBef>
                <a:spcPct val="0"/>
              </a:spcBef>
              <a:spcAft>
                <a:spcPct val="0"/>
              </a:spcAft>
            </a:pPr>
            <a:endParaRPr lang="ru-RU" dirty="0">
              <a:solidFill>
                <a:srgbClr val="777777">
                  <a:lumMod val="75000"/>
                </a:srgbClr>
              </a:solidFill>
              <a:latin typeface="Arial" charset="0"/>
            </a:endParaRPr>
          </a:p>
        </p:txBody>
      </p:sp>
      <p:sp>
        <p:nvSpPr>
          <p:cNvPr id="34" name="Right Arrow 33"/>
          <p:cNvSpPr/>
          <p:nvPr/>
        </p:nvSpPr>
        <p:spPr>
          <a:xfrm rot="1589806">
            <a:off x="6745465" y="3719973"/>
            <a:ext cx="753252" cy="1604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sz="2400">
              <a:solidFill>
                <a:srgbClr val="FFFFFF"/>
              </a:solidFill>
            </a:endParaRPr>
          </a:p>
        </p:txBody>
      </p:sp>
      <p:sp>
        <p:nvSpPr>
          <p:cNvPr id="35" name="Right Arrow 34"/>
          <p:cNvSpPr/>
          <p:nvPr/>
        </p:nvSpPr>
        <p:spPr>
          <a:xfrm rot="9191946">
            <a:off x="5400759" y="3718449"/>
            <a:ext cx="753252" cy="1604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ru-RU" sz="2400">
              <a:solidFill>
                <a:srgbClr val="FFFFFF"/>
              </a:solidFill>
            </a:endParaRPr>
          </a:p>
        </p:txBody>
      </p:sp>
      <p:sp>
        <p:nvSpPr>
          <p:cNvPr id="19" name="Rectangle 2"/>
          <p:cNvSpPr txBox="1">
            <a:spLocks noChangeArrowheads="1"/>
          </p:cNvSpPr>
          <p:nvPr/>
        </p:nvSpPr>
        <p:spPr>
          <a:xfrm>
            <a:off x="29463" y="188640"/>
            <a:ext cx="9232954" cy="927100"/>
          </a:xfrm>
          <a:prstGeom prst="rect">
            <a:avLst/>
          </a:prstGeom>
          <a:noFill/>
          <a:ln>
            <a:noFill/>
          </a:ln>
        </p:spPr>
        <p:txBody>
          <a:bodyPr vert="horz" lIns="0" tIns="0" rIns="91440" bIns="45720" rtlCol="0" anchor="ctr">
            <a:noAutofit/>
          </a:bodyPr>
          <a:lstStyle>
            <a:defPPr>
              <a:defRPr lang="ru-RU"/>
            </a:defPPr>
            <a:lvl1pPr algn="ctr">
              <a:spcBef>
                <a:spcPct val="0"/>
              </a:spcBef>
              <a:defRPr sz="2800" b="1">
                <a:solidFill>
                  <a:srgbClr val="00B050"/>
                </a:solidFill>
                <a:effectLst>
                  <a:outerShdw blurRad="38100" dist="38100" dir="2700000" algn="tl">
                    <a:srgbClr val="000000">
                      <a:alpha val="43137"/>
                    </a:srgbClr>
                  </a:outerShdw>
                </a:effectLst>
                <a:latin typeface="Calibri" panose="020F0502020204030204" pitchFamily="34" charset="0"/>
                <a:ea typeface="+mj-ea"/>
                <a:cs typeface="+mj-cs"/>
              </a:defRPr>
            </a:lvl1pPr>
          </a:lstStyle>
          <a:p>
            <a:r>
              <a:rPr lang="ru-RU" altLang="ru-RU" dirty="0"/>
              <a:t>Дискоординация деятельности органов гастродуоденальной системы вызывает нарушение ее функций</a:t>
            </a:r>
            <a:r>
              <a:rPr lang="ru-RU" altLang="ru-RU" baseline="30000" dirty="0"/>
              <a:t>1,2,3</a:t>
            </a:r>
            <a:endParaRPr lang="en-US" altLang="ru-RU" baseline="30000" dirty="0"/>
          </a:p>
        </p:txBody>
      </p:sp>
      <p:sp>
        <p:nvSpPr>
          <p:cNvPr id="20" name="Прямоугольник 19"/>
          <p:cNvSpPr/>
          <p:nvPr/>
        </p:nvSpPr>
        <p:spPr>
          <a:xfrm>
            <a:off x="8851291" y="6541671"/>
            <a:ext cx="354584" cy="276999"/>
          </a:xfrm>
          <a:prstGeom prst="rect">
            <a:avLst/>
          </a:prstGeom>
        </p:spPr>
        <p:txBody>
          <a:bodyPr wrap="none">
            <a:spAutoFit/>
          </a:bodyPr>
          <a:lstStyle/>
          <a:p>
            <a:pPr algn="ctr" fontAlgn="base">
              <a:spcBef>
                <a:spcPct val="0"/>
              </a:spcBef>
              <a:spcAft>
                <a:spcPct val="0"/>
              </a:spcAft>
            </a:pPr>
            <a:r>
              <a:rPr lang="ru-RU" sz="1200" dirty="0" smtClean="0">
                <a:solidFill>
                  <a:srgbClr val="777777"/>
                </a:solidFill>
                <a:latin typeface="Arial" charset="0"/>
              </a:rPr>
              <a:t>4</a:t>
            </a:r>
            <a:r>
              <a:rPr lang="en-US" sz="1200" dirty="0" smtClean="0">
                <a:solidFill>
                  <a:srgbClr val="777777"/>
                </a:solidFill>
                <a:latin typeface="Arial" charset="0"/>
              </a:rPr>
              <a:t>5</a:t>
            </a:r>
            <a:endParaRPr lang="ru-RU" sz="1200" dirty="0">
              <a:solidFill>
                <a:srgbClr val="777777"/>
              </a:solidFill>
              <a:latin typeface="Arial" charset="0"/>
            </a:endParaRPr>
          </a:p>
        </p:txBody>
      </p:sp>
      <p:sp>
        <p:nvSpPr>
          <p:cNvPr id="22" name="Прямоугольник 21"/>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651308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512" y="6210291"/>
            <a:ext cx="9011546" cy="646331"/>
          </a:xfrm>
          <a:prstGeom prst="rect">
            <a:avLst/>
          </a:prstGeom>
          <a:noFill/>
        </p:spPr>
        <p:txBody>
          <a:bodyPr wrap="square" rtlCol="0">
            <a:spAutoFit/>
          </a:bodyPr>
          <a:lstStyle/>
          <a:p>
            <a:pPr marL="228600" indent="-228600" algn="l">
              <a:buFont typeface="+mj-lt"/>
              <a:buAutoNum type="arabicPeriod"/>
            </a:pPr>
            <a:r>
              <a:rPr lang="ru-RU" sz="900" dirty="0" smtClean="0">
                <a:solidFill>
                  <a:srgbClr val="000000"/>
                </a:solidFill>
                <a:latin typeface="Arial" panose="020B0604020202020204" pitchFamily="34" charset="0"/>
                <a:cs typeface="Arial" panose="020B0604020202020204" pitchFamily="34" charset="0"/>
              </a:rPr>
              <a:t>Лоранская </a:t>
            </a:r>
            <a:r>
              <a:rPr lang="ru-RU" sz="900" dirty="0">
                <a:solidFill>
                  <a:srgbClr val="000000"/>
                </a:solidFill>
                <a:latin typeface="Arial" panose="020B0604020202020204" pitchFamily="34" charset="0"/>
                <a:cs typeface="Arial" panose="020B0604020202020204" pitchFamily="34" charset="0"/>
              </a:rPr>
              <a:t>И.Д., Вишневская В.В. Изучение моторной функции желчевыделительной системы и гастродуоденальной зоны при патологии билиарного тракта. Приложение РМЖ «</a:t>
            </a:r>
            <a:r>
              <a:rPr lang="ru-RU" sz="900" dirty="0" smtClean="0">
                <a:solidFill>
                  <a:srgbClr val="000000"/>
                </a:solidFill>
                <a:latin typeface="Arial" panose="020B0604020202020204" pitchFamily="34" charset="0"/>
                <a:cs typeface="Arial" panose="020B0604020202020204" pitchFamily="34" charset="0"/>
              </a:rPr>
              <a:t>Болезни </a:t>
            </a:r>
            <a:r>
              <a:rPr lang="ru-RU" sz="900" dirty="0">
                <a:solidFill>
                  <a:srgbClr val="000000"/>
                </a:solidFill>
                <a:latin typeface="Arial" panose="020B0604020202020204" pitchFamily="34" charset="0"/>
                <a:cs typeface="Arial" panose="020B0604020202020204" pitchFamily="34" charset="0"/>
              </a:rPr>
              <a:t>органов пищеварения 2005;1:1-7</a:t>
            </a:r>
          </a:p>
          <a:p>
            <a:pPr marL="228600" indent="-228600" algn="l">
              <a:buFont typeface="+mj-lt"/>
              <a:buAutoNum type="arabicPeriod"/>
            </a:pPr>
            <a:r>
              <a:rPr lang="ru-RU" sz="900" dirty="0" smtClean="0">
                <a:solidFill>
                  <a:srgbClr val="000000"/>
                </a:solidFill>
                <a:latin typeface="Arial" panose="020B0604020202020204" pitchFamily="34" charset="0"/>
                <a:cs typeface="Arial" panose="020B0604020202020204" pitchFamily="34" charset="0"/>
              </a:rPr>
              <a:t>Вишневская </a:t>
            </a:r>
            <a:r>
              <a:rPr lang="ru-RU" sz="900" dirty="0">
                <a:solidFill>
                  <a:srgbClr val="000000"/>
                </a:solidFill>
                <a:latin typeface="Arial" panose="020B0604020202020204" pitchFamily="34" charset="0"/>
                <a:cs typeface="Arial" panose="020B0604020202020204" pitchFamily="34" charset="0"/>
              </a:rPr>
              <a:t>В.В., Лоранская И.Д., Малахова Е.В. Коррекция моторно-двигательных нарушений гастродуоденальной зоны // РМЖ. - 2007. - Том 15. - № 2. - С. 130-134</a:t>
            </a:r>
            <a:r>
              <a:rPr lang="ru-RU" sz="900" dirty="0" smtClean="0">
                <a:solidFill>
                  <a:srgbClr val="000000"/>
                </a:solidFill>
                <a:latin typeface="Arial" panose="020B0604020202020204" pitchFamily="34" charset="0"/>
                <a:cs typeface="Arial" panose="020B0604020202020204" pitchFamily="34" charset="0"/>
              </a:rPr>
              <a:t>.</a:t>
            </a:r>
            <a:endParaRPr lang="ru-RU" sz="900" dirty="0">
              <a:solidFill>
                <a:srgbClr val="000000"/>
              </a:solidFill>
              <a:latin typeface="Arial" panose="020B0604020202020204" pitchFamily="34" charset="0"/>
              <a:cs typeface="Arial" panose="020B0604020202020204" pitchFamily="34" charset="0"/>
            </a:endParaRPr>
          </a:p>
        </p:txBody>
      </p:sp>
      <p:sp>
        <p:nvSpPr>
          <p:cNvPr id="10" name="TextBox 9"/>
          <p:cNvSpPr txBox="1"/>
          <p:nvPr/>
        </p:nvSpPr>
        <p:spPr>
          <a:xfrm>
            <a:off x="25593" y="1545625"/>
            <a:ext cx="4801206" cy="3693319"/>
          </a:xfrm>
          <a:prstGeom prst="rect">
            <a:avLst/>
          </a:prstGeom>
          <a:noFill/>
        </p:spPr>
        <p:txBody>
          <a:bodyPr wrap="square" rtlCol="0">
            <a:spAutoFit/>
          </a:bodyPr>
          <a:lstStyle/>
          <a:p>
            <a:pPr marL="285750" indent="-285750" algn="l">
              <a:buFont typeface="Wingdings" panose="05000000000000000000" pitchFamily="2" charset="2"/>
              <a:buChar char="Ø"/>
            </a:pPr>
            <a:r>
              <a:rPr lang="ru-RU" sz="1800" dirty="0">
                <a:solidFill>
                  <a:schemeClr val="tx1">
                    <a:lumMod val="50000"/>
                  </a:schemeClr>
                </a:solidFill>
              </a:rPr>
              <a:t>Задержка эвакуации желудочного содержимого, обусловленная снижением тонуса желудочной </a:t>
            </a:r>
            <a:r>
              <a:rPr lang="ru-RU" sz="1800" dirty="0" smtClean="0">
                <a:solidFill>
                  <a:schemeClr val="tx1">
                    <a:lumMod val="50000"/>
                  </a:schemeClr>
                </a:solidFill>
              </a:rPr>
              <a:t>стенки</a:t>
            </a:r>
            <a:r>
              <a:rPr lang="en-US" sz="1800" dirty="0" smtClean="0">
                <a:solidFill>
                  <a:schemeClr val="tx1">
                    <a:lumMod val="50000"/>
                  </a:schemeClr>
                </a:solidFill>
              </a:rPr>
              <a:t> </a:t>
            </a:r>
            <a:r>
              <a:rPr lang="ru-RU" sz="1800" dirty="0" smtClean="0">
                <a:solidFill>
                  <a:schemeClr val="tx1">
                    <a:lumMod val="50000"/>
                  </a:schemeClr>
                </a:solidFill>
              </a:rPr>
              <a:t>и др. факторами замедленной моторики, </a:t>
            </a:r>
            <a:r>
              <a:rPr lang="ru-RU" sz="1800" dirty="0">
                <a:solidFill>
                  <a:schemeClr val="tx1">
                    <a:lumMod val="50000"/>
                  </a:schemeClr>
                </a:solidFill>
              </a:rPr>
              <a:t>увеличивает время воздействия агрессивного желудочного </a:t>
            </a:r>
            <a:r>
              <a:rPr lang="ru-RU" sz="1800" dirty="0" smtClean="0">
                <a:solidFill>
                  <a:schemeClr val="tx1">
                    <a:lumMod val="50000"/>
                  </a:schemeClr>
                </a:solidFill>
              </a:rPr>
              <a:t>сока</a:t>
            </a:r>
            <a:r>
              <a:rPr lang="ru-RU" sz="1800" baseline="30000" dirty="0" smtClean="0">
                <a:solidFill>
                  <a:schemeClr val="tx1">
                    <a:lumMod val="50000"/>
                  </a:schemeClr>
                </a:solidFill>
              </a:rPr>
              <a:t>2</a:t>
            </a:r>
            <a:endParaRPr lang="en-US" sz="1800" baseline="30000" dirty="0" smtClean="0">
              <a:solidFill>
                <a:schemeClr val="tx1">
                  <a:lumMod val="50000"/>
                </a:schemeClr>
              </a:solidFill>
            </a:endParaRPr>
          </a:p>
          <a:p>
            <a:pPr marL="285750" indent="-285750" algn="l">
              <a:buFont typeface="Wingdings" panose="05000000000000000000" pitchFamily="2" charset="2"/>
              <a:buChar char="Ø"/>
            </a:pPr>
            <a:endParaRPr lang="en-US" sz="1800" baseline="30000" dirty="0">
              <a:solidFill>
                <a:schemeClr val="tx1">
                  <a:lumMod val="50000"/>
                </a:schemeClr>
              </a:solidFill>
            </a:endParaRPr>
          </a:p>
          <a:p>
            <a:pPr algn="l"/>
            <a:endParaRPr lang="en-US" sz="1800" baseline="30000" dirty="0" smtClean="0">
              <a:solidFill>
                <a:schemeClr val="tx1">
                  <a:lumMod val="50000"/>
                </a:schemeClr>
              </a:solidFill>
            </a:endParaRPr>
          </a:p>
          <a:p>
            <a:pPr marL="285750" indent="-285750" algn="l">
              <a:buFont typeface="Wingdings" panose="05000000000000000000" pitchFamily="2" charset="2"/>
              <a:buChar char="Ø"/>
            </a:pPr>
            <a:endParaRPr lang="ru-RU" sz="1800" baseline="30000" dirty="0">
              <a:solidFill>
                <a:schemeClr val="tx1">
                  <a:lumMod val="50000"/>
                </a:schemeClr>
              </a:solidFill>
            </a:endParaRPr>
          </a:p>
          <a:p>
            <a:pPr marL="285750" indent="-285750" algn="l">
              <a:buFont typeface="Wingdings" panose="05000000000000000000" pitchFamily="2" charset="2"/>
              <a:buChar char="Ø"/>
            </a:pPr>
            <a:r>
              <a:rPr lang="ru-RU" sz="1800" dirty="0" smtClean="0">
                <a:solidFill>
                  <a:schemeClr val="tx1">
                    <a:lumMod val="50000"/>
                  </a:schemeClr>
                </a:solidFill>
              </a:rPr>
              <a:t>Поступление </a:t>
            </a:r>
            <a:r>
              <a:rPr lang="ru-RU" sz="1800" dirty="0">
                <a:solidFill>
                  <a:schemeClr val="tx1">
                    <a:lumMod val="50000"/>
                  </a:schemeClr>
                </a:solidFill>
              </a:rPr>
              <a:t>кислого химуса в </a:t>
            </a:r>
            <a:r>
              <a:rPr lang="ru-RU" sz="1800" dirty="0" smtClean="0">
                <a:solidFill>
                  <a:schemeClr val="tx1">
                    <a:lumMod val="50000"/>
                  </a:schemeClr>
                </a:solidFill>
              </a:rPr>
              <a:t>ДП кишку </a:t>
            </a:r>
            <a:r>
              <a:rPr lang="ru-RU" sz="1800" dirty="0">
                <a:solidFill>
                  <a:schemeClr val="tx1">
                    <a:lumMod val="50000"/>
                  </a:schemeClr>
                </a:solidFill>
              </a:rPr>
              <a:t>и раздражение большого дуоденального соска могут вызвать его спазм на 4-10 и более </a:t>
            </a:r>
            <a:r>
              <a:rPr lang="ru-RU" sz="1800" dirty="0" smtClean="0">
                <a:solidFill>
                  <a:schemeClr val="tx1">
                    <a:lumMod val="50000"/>
                  </a:schemeClr>
                </a:solidFill>
              </a:rPr>
              <a:t>минут</a:t>
            </a:r>
            <a:r>
              <a:rPr lang="en-US" sz="1800" baseline="30000" dirty="0" smtClean="0">
                <a:solidFill>
                  <a:schemeClr val="tx1">
                    <a:lumMod val="50000"/>
                  </a:schemeClr>
                </a:solidFill>
              </a:rPr>
              <a:t>1</a:t>
            </a:r>
            <a:endParaRPr lang="ru-RU" sz="1800" baseline="30000" dirty="0">
              <a:solidFill>
                <a:schemeClr val="tx1">
                  <a:lumMod val="50000"/>
                </a:schemeClr>
              </a:solidFill>
            </a:endParaRPr>
          </a:p>
          <a:p>
            <a:pPr marL="285750" indent="-285750" algn="l">
              <a:buFont typeface="Wingdings" panose="05000000000000000000" pitchFamily="2" charset="2"/>
              <a:buChar char="Ø"/>
            </a:pPr>
            <a:endParaRPr lang="ru-RU" sz="1800" dirty="0">
              <a:solidFill>
                <a:schemeClr val="tx1">
                  <a:lumMod val="50000"/>
                </a:schemeClr>
              </a:solidFill>
            </a:endParaRPr>
          </a:p>
        </p:txBody>
      </p:sp>
      <p:sp>
        <p:nvSpPr>
          <p:cNvPr id="12" name="Rectangle 2"/>
          <p:cNvSpPr txBox="1">
            <a:spLocks noChangeArrowheads="1"/>
          </p:cNvSpPr>
          <p:nvPr/>
        </p:nvSpPr>
        <p:spPr>
          <a:xfrm>
            <a:off x="-13179" y="116632"/>
            <a:ext cx="9089090" cy="927100"/>
          </a:xfrm>
          <a:prstGeom prst="rect">
            <a:avLst/>
          </a:prstGeom>
          <a:noFill/>
          <a:ln>
            <a:noFill/>
          </a:ln>
        </p:spPr>
        <p:txBody>
          <a:bodyPr vert="horz" lIns="0" tIns="0" rIns="91440" bIns="45720" rtlCol="0" anchor="ctr">
            <a:noAutofit/>
          </a:bodyPr>
          <a:lstStyle>
            <a:defPPr>
              <a:defRPr lang="ru-RU"/>
            </a:defPPr>
            <a:lvl1pPr algn="ctr">
              <a:spcBef>
                <a:spcPct val="0"/>
              </a:spcBef>
              <a:defRPr sz="2800" b="1">
                <a:solidFill>
                  <a:srgbClr val="00B050"/>
                </a:solidFill>
                <a:effectLst>
                  <a:outerShdw blurRad="38100" dist="38100" dir="2700000" algn="tl">
                    <a:srgbClr val="000000">
                      <a:alpha val="43137"/>
                    </a:srgbClr>
                  </a:outerShdw>
                </a:effectLst>
                <a:latin typeface="Calibri" panose="020F0502020204030204" pitchFamily="34" charset="0"/>
                <a:ea typeface="+mj-ea"/>
                <a:cs typeface="+mj-cs"/>
              </a:defRPr>
            </a:lvl1pPr>
          </a:lstStyle>
          <a:p>
            <a:r>
              <a:rPr lang="ru-RU" altLang="ru-RU" dirty="0"/>
              <a:t>Нарушение антродуоденальной координации может вызывать спазм сфинктера Одди</a:t>
            </a:r>
            <a:r>
              <a:rPr lang="ru-RU" altLang="ru-RU" baseline="30000" dirty="0"/>
              <a:t>1,</a:t>
            </a:r>
            <a:r>
              <a:rPr lang="en-US" altLang="ru-RU" baseline="30000" dirty="0"/>
              <a:t>2</a:t>
            </a:r>
            <a:endParaRPr lang="ru-RU" altLang="ru-RU" baseline="30000" dirty="0"/>
          </a:p>
        </p:txBody>
      </p:sp>
      <p:sp>
        <p:nvSpPr>
          <p:cNvPr id="8" name="Скругленный прямоугольник 11"/>
          <p:cNvSpPr/>
          <p:nvPr/>
        </p:nvSpPr>
        <p:spPr>
          <a:xfrm>
            <a:off x="5045382" y="4113821"/>
            <a:ext cx="3921665" cy="824340"/>
          </a:xfrm>
          <a:prstGeom prst="roundRect">
            <a:avLst/>
          </a:prstGeom>
          <a:solidFill>
            <a:schemeClr val="accent2">
              <a:lumMod val="75000"/>
            </a:schemeClr>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000" b="1" dirty="0">
                <a:solidFill>
                  <a:prstClr val="white"/>
                </a:solidFill>
              </a:rPr>
              <a:t>Спазм большого </a:t>
            </a:r>
            <a:endParaRPr lang="en-US" sz="2000" b="1" dirty="0" smtClean="0">
              <a:solidFill>
                <a:prstClr val="white"/>
              </a:solidFill>
            </a:endParaRPr>
          </a:p>
          <a:p>
            <a:pPr algn="ctr"/>
            <a:r>
              <a:rPr lang="ru-RU" sz="2000" b="1" dirty="0" smtClean="0">
                <a:solidFill>
                  <a:prstClr val="white"/>
                </a:solidFill>
              </a:rPr>
              <a:t>дуоденального сосочка</a:t>
            </a:r>
            <a:endParaRPr lang="ru-RU" sz="2000" b="1" dirty="0">
              <a:solidFill>
                <a:prstClr val="white"/>
              </a:solidFill>
            </a:endParaRP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698" y="1542876"/>
            <a:ext cx="3299414" cy="2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Выгнутая влево стрелка 8"/>
          <p:cNvSpPr/>
          <p:nvPr/>
        </p:nvSpPr>
        <p:spPr>
          <a:xfrm rot="3223552">
            <a:off x="5534142" y="2675198"/>
            <a:ext cx="589791" cy="905224"/>
          </a:xfrm>
          <a:prstGeom prst="curvedRightArrow">
            <a:avLst>
              <a:gd name="adj1" fmla="val 25000"/>
              <a:gd name="adj2" fmla="val 52075"/>
              <a:gd name="adj3" fmla="val 51783"/>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2000">
              <a:solidFill>
                <a:srgbClr val="262626"/>
              </a:solidFill>
            </a:endParaRPr>
          </a:p>
        </p:txBody>
      </p:sp>
      <p:sp>
        <p:nvSpPr>
          <p:cNvPr id="11" name="TextBox 10"/>
          <p:cNvSpPr txBox="1"/>
          <p:nvPr/>
        </p:nvSpPr>
        <p:spPr>
          <a:xfrm>
            <a:off x="6991602" y="2575881"/>
            <a:ext cx="638417" cy="367061"/>
          </a:xfrm>
          <a:prstGeom prst="rect">
            <a:avLst/>
          </a:prstGeom>
          <a:noFill/>
        </p:spPr>
        <p:txBody>
          <a:bodyPr wrap="square" rtlCol="0">
            <a:spAutoFit/>
          </a:bodyPr>
          <a:lstStyle/>
          <a:p>
            <a:r>
              <a:rPr lang="en-US" sz="1800" b="1" dirty="0" smtClean="0">
                <a:solidFill>
                  <a:srgbClr val="FF0000"/>
                </a:solidFill>
                <a:effectLst>
                  <a:outerShdw blurRad="38100" dist="38100" dir="2700000" algn="tl">
                    <a:srgbClr val="000000">
                      <a:alpha val="43137"/>
                    </a:srgbClr>
                  </a:outerShdw>
                </a:effectLst>
              </a:rPr>
              <a:t>pH</a:t>
            </a:r>
            <a:endParaRPr lang="ru-RU" sz="1800" b="1" dirty="0">
              <a:solidFill>
                <a:srgbClr val="FF0000"/>
              </a:solidFill>
              <a:effectLst>
                <a:outerShdw blurRad="38100" dist="38100" dir="2700000" algn="tl">
                  <a:srgbClr val="000000">
                    <a:alpha val="43137"/>
                  </a:srgbClr>
                </a:outerShdw>
              </a:effectLst>
            </a:endParaRPr>
          </a:p>
        </p:txBody>
      </p:sp>
      <p:sp>
        <p:nvSpPr>
          <p:cNvPr id="16" name="Up Arrow 15"/>
          <p:cNvSpPr/>
          <p:nvPr/>
        </p:nvSpPr>
        <p:spPr>
          <a:xfrm rot="10800000">
            <a:off x="7390705" y="2283118"/>
            <a:ext cx="241290" cy="551929"/>
          </a:xfrm>
          <a:prstGeom prst="upArrow">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ru-RU" sz="2000">
              <a:effectLst>
                <a:outerShdw blurRad="38100" dist="38100" dir="2700000" algn="tl">
                  <a:srgbClr val="000000">
                    <a:alpha val="43137"/>
                  </a:srgbClr>
                </a:outerShdw>
              </a:effectLst>
            </a:endParaRPr>
          </a:p>
        </p:txBody>
      </p:sp>
      <p:sp>
        <p:nvSpPr>
          <p:cNvPr id="18" name="Up Arrow 17"/>
          <p:cNvSpPr/>
          <p:nvPr/>
        </p:nvSpPr>
        <p:spPr>
          <a:xfrm rot="10800000">
            <a:off x="6880430" y="3711471"/>
            <a:ext cx="264219" cy="402350"/>
          </a:xfrm>
          <a:prstGeom prst="upArrow">
            <a:avLst/>
          </a:prstGeom>
          <a:solidFill>
            <a:srgbClr val="FF00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a:p>
        </p:txBody>
      </p:sp>
      <p:sp>
        <p:nvSpPr>
          <p:cNvPr id="17" name="Slide Number Placeholder 2"/>
          <p:cNvSpPr txBox="1">
            <a:spLocks/>
          </p:cNvSpPr>
          <p:nvPr/>
        </p:nvSpPr>
        <p:spPr>
          <a:xfrm>
            <a:off x="7017634" y="6492875"/>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43312A-F2D1-4A6C-922F-33B7D1873247}" type="slidenum">
              <a:rPr lang="ru-RU" smtClean="0">
                <a:solidFill>
                  <a:prstClr val="black">
                    <a:tint val="75000"/>
                  </a:prstClr>
                </a:solidFill>
                <a:latin typeface="Calibri"/>
              </a:rPr>
              <a:pPr/>
              <a:t>47</a:t>
            </a:fld>
            <a:endParaRPr lang="ru-RU" dirty="0">
              <a:solidFill>
                <a:prstClr val="black">
                  <a:tint val="75000"/>
                </a:prstClr>
              </a:solidFill>
              <a:latin typeface="Calibri"/>
            </a:endParaRPr>
          </a:p>
        </p:txBody>
      </p:sp>
      <p:sp>
        <p:nvSpPr>
          <p:cNvPr id="15" name="Прямоугольник 14"/>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18758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9036496" cy="927100"/>
          </a:xfrm>
          <a:prstGeom prst="rect">
            <a:avLst/>
          </a:prstGeom>
          <a:noFill/>
          <a:ln>
            <a:noFill/>
          </a:ln>
        </p:spPr>
        <p:txBody>
          <a:bodyPr vert="horz" lIns="0" tIns="0" rIns="91440" bIns="45720" rtlCol="0" anchor="ctr">
            <a:noAutofit/>
          </a:bodyPr>
          <a:lstStyle>
            <a:defPPr>
              <a:defRPr lang="ru-RU"/>
            </a:defPPr>
            <a:lvl1pPr algn="ctr">
              <a:spcBef>
                <a:spcPct val="0"/>
              </a:spcBef>
              <a:defRPr sz="2800" b="1">
                <a:solidFill>
                  <a:srgbClr val="00B050"/>
                </a:solidFill>
                <a:effectLst>
                  <a:outerShdw blurRad="38100" dist="38100" dir="2700000" algn="tl">
                    <a:srgbClr val="000000">
                      <a:alpha val="43137"/>
                    </a:srgbClr>
                  </a:outerShdw>
                </a:effectLst>
                <a:latin typeface="Calibri" panose="020F0502020204030204" pitchFamily="34" charset="0"/>
                <a:ea typeface="+mj-ea"/>
                <a:cs typeface="+mj-cs"/>
              </a:defRPr>
            </a:lvl1pPr>
          </a:lstStyle>
          <a:p>
            <a:r>
              <a:rPr lang="ru-RU" altLang="ru-RU" dirty="0"/>
              <a:t>Нарушения моторики ЖКТ = дисфункция  желчевыводящих путей</a:t>
            </a:r>
          </a:p>
        </p:txBody>
      </p:sp>
      <p:sp>
        <p:nvSpPr>
          <p:cNvPr id="3" name="Rectangle 3"/>
          <p:cNvSpPr txBox="1">
            <a:spLocks noChangeArrowheads="1"/>
          </p:cNvSpPr>
          <p:nvPr/>
        </p:nvSpPr>
        <p:spPr>
          <a:xfrm>
            <a:off x="2199971" y="1152319"/>
            <a:ext cx="6150537" cy="429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ru-RU"/>
            </a:defPPr>
            <a:lvl1pPr fontAlgn="base">
              <a:spcBef>
                <a:spcPct val="50000"/>
              </a:spcBef>
              <a:spcAft>
                <a:spcPct val="0"/>
              </a:spcAft>
              <a:defRPr sz="1400" b="1">
                <a:solidFill>
                  <a:schemeClr val="accent1">
                    <a:lumMod val="75000"/>
                  </a:schemeClr>
                </a:solidFill>
              </a:defRPr>
            </a:lvl1pPr>
          </a:lstStyle>
          <a:p>
            <a:pPr algn="l"/>
            <a:r>
              <a:rPr lang="ru-RU" altLang="ru-RU" sz="2400" dirty="0">
                <a:solidFill>
                  <a:schemeClr val="tx1">
                    <a:lumMod val="50000"/>
                  </a:schemeClr>
                </a:solidFill>
              </a:rPr>
              <a:t>Первичные ( функциональные )</a:t>
            </a:r>
          </a:p>
          <a:p>
            <a:pPr algn="l"/>
            <a:r>
              <a:rPr lang="ru-RU" altLang="ru-RU" sz="2400" dirty="0">
                <a:solidFill>
                  <a:schemeClr val="tx1">
                    <a:lumMod val="50000"/>
                  </a:schemeClr>
                </a:solidFill>
              </a:rPr>
              <a:t>Вторичные ( при других заболеваниях органов пищеварения) 80-95</a:t>
            </a:r>
            <a:r>
              <a:rPr lang="ru-RU" altLang="ru-RU" sz="2400" dirty="0" smtClean="0">
                <a:solidFill>
                  <a:schemeClr val="tx1">
                    <a:lumMod val="50000"/>
                  </a:schemeClr>
                </a:solidFill>
              </a:rPr>
              <a:t>%:</a:t>
            </a:r>
          </a:p>
          <a:p>
            <a:pPr algn="l"/>
            <a:endParaRPr lang="ru-RU" altLang="ru-RU" dirty="0">
              <a:solidFill>
                <a:schemeClr val="tx1">
                  <a:lumMod val="50000"/>
                </a:schemeClr>
              </a:solidFill>
            </a:endParaRPr>
          </a:p>
          <a:p>
            <a:pPr marL="742950" lvl="1" indent="-285750" algn="l">
              <a:buFont typeface="Wingdings" panose="05000000000000000000" pitchFamily="2" charset="2"/>
              <a:buChar char="Ø"/>
            </a:pPr>
            <a:r>
              <a:rPr lang="ru-RU" altLang="ru-RU" sz="1800" b="1" dirty="0" smtClean="0">
                <a:solidFill>
                  <a:schemeClr val="tx1">
                    <a:lumMod val="50000"/>
                  </a:schemeClr>
                </a:solidFill>
              </a:rPr>
              <a:t>Гепатиты</a:t>
            </a:r>
          </a:p>
          <a:p>
            <a:pPr marL="742950" lvl="1" indent="-285750" algn="l">
              <a:buFont typeface="Wingdings" panose="05000000000000000000" pitchFamily="2" charset="2"/>
              <a:buChar char="Ø"/>
            </a:pPr>
            <a:r>
              <a:rPr lang="ru-RU" altLang="ru-RU" sz="1800" b="1" dirty="0" smtClean="0">
                <a:solidFill>
                  <a:schemeClr val="tx1">
                    <a:lumMod val="50000"/>
                  </a:schemeClr>
                </a:solidFill>
              </a:rPr>
              <a:t>Холециститы</a:t>
            </a:r>
            <a:endParaRPr lang="ru-RU" altLang="ru-RU" sz="1800" b="1" dirty="0">
              <a:solidFill>
                <a:schemeClr val="tx1">
                  <a:lumMod val="50000"/>
                </a:schemeClr>
              </a:solidFill>
            </a:endParaRPr>
          </a:p>
          <a:p>
            <a:pPr marL="742950" lvl="1" indent="-285750" algn="l">
              <a:buFont typeface="Wingdings" panose="05000000000000000000" pitchFamily="2" charset="2"/>
              <a:buChar char="Ø"/>
            </a:pPr>
            <a:r>
              <a:rPr lang="ru-RU" altLang="ru-RU" sz="1800" b="1" dirty="0" smtClean="0">
                <a:solidFill>
                  <a:schemeClr val="tx1">
                    <a:lumMod val="50000"/>
                  </a:schemeClr>
                </a:solidFill>
              </a:rPr>
              <a:t>ЖКБ</a:t>
            </a:r>
            <a:endParaRPr lang="ru-RU" altLang="ru-RU" sz="1800" b="1" dirty="0">
              <a:solidFill>
                <a:schemeClr val="tx1">
                  <a:lumMod val="50000"/>
                </a:schemeClr>
              </a:solidFill>
            </a:endParaRPr>
          </a:p>
          <a:p>
            <a:pPr marL="742950" lvl="1" indent="-285750" algn="l">
              <a:buFont typeface="Wingdings" panose="05000000000000000000" pitchFamily="2" charset="2"/>
              <a:buChar char="Ø"/>
            </a:pPr>
            <a:r>
              <a:rPr lang="ru-RU" altLang="ru-RU" sz="1800" b="1" dirty="0">
                <a:solidFill>
                  <a:schemeClr val="tx1">
                    <a:lumMod val="50000"/>
                  </a:schemeClr>
                </a:solidFill>
              </a:rPr>
              <a:t>Аномалии развития и расположения </a:t>
            </a:r>
            <a:r>
              <a:rPr lang="ru-RU" altLang="ru-RU" sz="1800" b="1" dirty="0" smtClean="0">
                <a:solidFill>
                  <a:schemeClr val="tx1">
                    <a:lumMod val="50000"/>
                  </a:schemeClr>
                </a:solidFill>
              </a:rPr>
              <a:t>ЖВП</a:t>
            </a:r>
            <a:endParaRPr lang="ru-RU" altLang="ru-RU" sz="1800" b="1" dirty="0">
              <a:solidFill>
                <a:schemeClr val="tx1">
                  <a:lumMod val="50000"/>
                </a:schemeClr>
              </a:solidFill>
            </a:endParaRPr>
          </a:p>
          <a:p>
            <a:pPr marL="742950" lvl="1" indent="-285750" algn="l">
              <a:buFont typeface="Wingdings" panose="05000000000000000000" pitchFamily="2" charset="2"/>
              <a:buChar char="Ø"/>
            </a:pPr>
            <a:r>
              <a:rPr lang="ru-RU" altLang="ru-RU" sz="1800" b="1" dirty="0">
                <a:solidFill>
                  <a:schemeClr val="tx1">
                    <a:lumMod val="50000"/>
                  </a:schemeClr>
                </a:solidFill>
              </a:rPr>
              <a:t>Паразитарные инвазии, </a:t>
            </a:r>
            <a:r>
              <a:rPr lang="ru-RU" altLang="ru-RU" sz="1800" b="1" dirty="0" smtClean="0">
                <a:solidFill>
                  <a:schemeClr val="tx1">
                    <a:lumMod val="50000"/>
                  </a:schemeClr>
                </a:solidFill>
              </a:rPr>
              <a:t>лямблии</a:t>
            </a:r>
            <a:endParaRPr lang="ru-RU" altLang="ru-RU" sz="1800" b="1" dirty="0">
              <a:solidFill>
                <a:schemeClr val="tx1">
                  <a:lumMod val="50000"/>
                </a:schemeClr>
              </a:solidFill>
            </a:endParaRPr>
          </a:p>
          <a:p>
            <a:pPr marL="742950" lvl="1" indent="-285750" algn="l">
              <a:buFont typeface="Wingdings" panose="05000000000000000000" pitchFamily="2" charset="2"/>
              <a:buChar char="Ø"/>
            </a:pPr>
            <a:r>
              <a:rPr lang="ru-RU" altLang="ru-RU" sz="1800" b="1" dirty="0">
                <a:solidFill>
                  <a:schemeClr val="tx1">
                    <a:lumMod val="50000"/>
                  </a:schemeClr>
                </a:solidFill>
              </a:rPr>
              <a:t>Хронический </a:t>
            </a:r>
            <a:r>
              <a:rPr lang="ru-RU" altLang="ru-RU" sz="1800" b="1" dirty="0" smtClean="0">
                <a:solidFill>
                  <a:schemeClr val="tx1">
                    <a:lumMod val="50000"/>
                  </a:schemeClr>
                </a:solidFill>
              </a:rPr>
              <a:t>гастрит</a:t>
            </a:r>
            <a:endParaRPr lang="ru-RU" altLang="ru-RU" sz="1800" b="1" dirty="0">
              <a:solidFill>
                <a:schemeClr val="tx1">
                  <a:lumMod val="50000"/>
                </a:schemeClr>
              </a:solidFill>
            </a:endParaRPr>
          </a:p>
          <a:p>
            <a:pPr marL="742950" lvl="1" indent="-285750" algn="l">
              <a:buFont typeface="Wingdings" panose="05000000000000000000" pitchFamily="2" charset="2"/>
              <a:buChar char="Ø"/>
            </a:pPr>
            <a:r>
              <a:rPr lang="ru-RU" altLang="ru-RU" sz="1800" b="1" dirty="0" smtClean="0">
                <a:solidFill>
                  <a:schemeClr val="tx1">
                    <a:lumMod val="50000"/>
                  </a:schemeClr>
                </a:solidFill>
              </a:rPr>
              <a:t>СРК</a:t>
            </a:r>
            <a:endParaRPr lang="ru-RU" altLang="ru-RU" sz="1800" b="1" dirty="0">
              <a:solidFill>
                <a:schemeClr val="tx1">
                  <a:lumMod val="50000"/>
                </a:schemeClr>
              </a:solidFill>
            </a:endParaRPr>
          </a:p>
          <a:p>
            <a:pPr marL="742950" lvl="1" indent="-285750" algn="l">
              <a:buFont typeface="Wingdings" panose="05000000000000000000" pitchFamily="2" charset="2"/>
              <a:buChar char="Ø"/>
            </a:pPr>
            <a:r>
              <a:rPr lang="ru-RU" altLang="ru-RU" sz="1800" b="1" dirty="0">
                <a:solidFill>
                  <a:schemeClr val="tx1">
                    <a:lumMod val="50000"/>
                  </a:schemeClr>
                </a:solidFill>
              </a:rPr>
              <a:t>Постхолецистэктомический </a:t>
            </a:r>
            <a:r>
              <a:rPr lang="ru-RU" altLang="ru-RU" sz="1800" b="1" dirty="0" smtClean="0">
                <a:solidFill>
                  <a:schemeClr val="tx1">
                    <a:lumMod val="50000"/>
                  </a:schemeClr>
                </a:solidFill>
              </a:rPr>
              <a:t>синдром</a:t>
            </a:r>
            <a:endParaRPr lang="ru-RU" altLang="ru-RU" sz="1800" b="1" dirty="0">
              <a:solidFill>
                <a:schemeClr val="tx1">
                  <a:lumMod val="50000"/>
                </a:schemeClr>
              </a:solidFill>
            </a:endParaRPr>
          </a:p>
          <a:p>
            <a:pPr lvl="1" algn="l"/>
            <a:endParaRPr lang="ru-RU" altLang="ru-RU" dirty="0">
              <a:solidFill>
                <a:schemeClr val="tx1">
                  <a:lumMod val="50000"/>
                </a:schemeClr>
              </a:solidFill>
            </a:endParaRPr>
          </a:p>
        </p:txBody>
      </p:sp>
      <p:sp>
        <p:nvSpPr>
          <p:cNvPr id="4" name="Rectangle 16"/>
          <p:cNvSpPr>
            <a:spLocks noChangeArrowheads="1"/>
          </p:cNvSpPr>
          <p:nvPr/>
        </p:nvSpPr>
        <p:spPr bwMode="auto">
          <a:xfrm rot="10800000" flipV="1">
            <a:off x="11970" y="6419419"/>
            <a:ext cx="9144000"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800">
                <a:solidFill>
                  <a:schemeClr val="tx1"/>
                </a:solidFill>
                <a:latin typeface="Verdana" pitchFamily="34" charset="0"/>
                <a:cs typeface="Arial" pitchFamily="34" charset="0"/>
              </a:defRPr>
            </a:lvl1pPr>
            <a:lvl2pPr marL="742950" indent="-285750">
              <a:defRPr sz="800">
                <a:solidFill>
                  <a:schemeClr val="tx1"/>
                </a:solidFill>
                <a:latin typeface="Verdana" pitchFamily="34" charset="0"/>
                <a:cs typeface="Arial" pitchFamily="34" charset="0"/>
              </a:defRPr>
            </a:lvl2pPr>
            <a:lvl3pPr marL="1143000" indent="-228600">
              <a:defRPr sz="800">
                <a:solidFill>
                  <a:schemeClr val="tx1"/>
                </a:solidFill>
                <a:latin typeface="Verdana" pitchFamily="34" charset="0"/>
                <a:cs typeface="Arial" pitchFamily="34" charset="0"/>
              </a:defRPr>
            </a:lvl3pPr>
            <a:lvl4pPr marL="1600200" indent="-228600">
              <a:defRPr sz="800">
                <a:solidFill>
                  <a:schemeClr val="tx1"/>
                </a:solidFill>
                <a:latin typeface="Verdana" pitchFamily="34" charset="0"/>
                <a:cs typeface="Arial" pitchFamily="34" charset="0"/>
              </a:defRPr>
            </a:lvl4pPr>
            <a:lvl5pPr marL="2057400" indent="-228600">
              <a:defRPr sz="8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8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8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8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800">
                <a:solidFill>
                  <a:schemeClr val="tx1"/>
                </a:solidFill>
                <a:latin typeface="Verdana" pitchFamily="34" charset="0"/>
                <a:cs typeface="Arial" pitchFamily="34" charset="0"/>
              </a:defRPr>
            </a:lvl9pPr>
          </a:lstStyle>
          <a:p>
            <a:pPr algn="l" eaLnBrk="0" fontAlgn="base" hangingPunct="0">
              <a:spcBef>
                <a:spcPct val="0"/>
              </a:spcBef>
              <a:spcAft>
                <a:spcPct val="0"/>
              </a:spcAft>
            </a:pPr>
            <a:r>
              <a:rPr lang="ru-RU" altLang="ru-RU" sz="900" dirty="0">
                <a:solidFill>
                  <a:srgbClr val="000000"/>
                </a:solidFill>
                <a:latin typeface="Arial" panose="020B0604020202020204" pitchFamily="34" charset="0"/>
              </a:rPr>
              <a:t>Ильченко А.А. Болезни желчного пузыря и желчных путей: Руководство для врачей.-2-е издание., переработанное и дополненное-М.:ООО «Издательство медицинское информационное агентство</a:t>
            </a:r>
            <a:r>
              <a:rPr lang="ru-RU" altLang="ru-RU" sz="900" dirty="0" smtClean="0">
                <a:solidFill>
                  <a:srgbClr val="000000"/>
                </a:solidFill>
                <a:latin typeface="Arial" panose="020B0604020202020204" pitchFamily="34" charset="0"/>
              </a:rPr>
              <a:t>»,</a:t>
            </a:r>
          </a:p>
          <a:p>
            <a:pPr algn="l" eaLnBrk="0" fontAlgn="base" hangingPunct="0">
              <a:spcBef>
                <a:spcPct val="0"/>
              </a:spcBef>
              <a:spcAft>
                <a:spcPct val="0"/>
              </a:spcAft>
            </a:pPr>
            <a:r>
              <a:rPr lang="ru-RU" altLang="ru-RU" sz="900" dirty="0" smtClean="0">
                <a:solidFill>
                  <a:srgbClr val="000000"/>
                </a:solidFill>
                <a:latin typeface="Arial" panose="020B0604020202020204" pitchFamily="34" charset="0"/>
              </a:rPr>
              <a:t>2011-880с</a:t>
            </a:r>
            <a:r>
              <a:rPr lang="ru-RU" altLang="ru-RU" sz="900" dirty="0">
                <a:solidFill>
                  <a:srgbClr val="000000"/>
                </a:solidFill>
                <a:latin typeface="Arial" panose="020B0604020202020204" pitchFamily="34" charset="0"/>
              </a:rPr>
              <a:t>.:ил.</a:t>
            </a:r>
          </a:p>
        </p:txBody>
      </p:sp>
      <p:pic>
        <p:nvPicPr>
          <p:cNvPr id="5" name="Picture 5" descr="4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739" y="652190"/>
            <a:ext cx="167322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27651" y="2673593"/>
            <a:ext cx="1768938" cy="1538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urved Left Arrow 4"/>
          <p:cNvSpPr/>
          <p:nvPr/>
        </p:nvSpPr>
        <p:spPr>
          <a:xfrm rot="581642">
            <a:off x="1162530" y="1304296"/>
            <a:ext cx="360040" cy="1082071"/>
          </a:xfrm>
          <a:prstGeom prst="curved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8" name="Straight Connector 9"/>
          <p:cNvCxnSpPr/>
          <p:nvPr/>
        </p:nvCxnSpPr>
        <p:spPr>
          <a:xfrm>
            <a:off x="1291351" y="1669777"/>
            <a:ext cx="459532" cy="42765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14"/>
          <p:cNvCxnSpPr/>
          <p:nvPr/>
        </p:nvCxnSpPr>
        <p:spPr>
          <a:xfrm flipH="1">
            <a:off x="1246643" y="1676194"/>
            <a:ext cx="504240" cy="366225"/>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5316" y1="6548" x2="22152" y2="16667"/>
                        <a14:foregroundMark x1="22152" y1="32143" x2="23418" y2="37500"/>
                        <a14:foregroundMark x1="23418" y1="7143" x2="32278" y2="0"/>
                        <a14:foregroundMark x1="45570" y1="595" x2="61392" y2="5357"/>
                        <a14:foregroundMark x1="61392" y1="4762" x2="70886" y2="4167"/>
                        <a14:foregroundMark x1="74051" y1="6548" x2="75316" y2="7143"/>
                        <a14:foregroundMark x1="55063" y1="17857" x2="55063" y2="25000"/>
                        <a14:foregroundMark x1="71519" y1="9524" x2="75316" y2="14286"/>
                        <a14:foregroundMark x1="75949" y1="16071" x2="75949" y2="20833"/>
                        <a14:foregroundMark x1="77215" y1="22024" x2="74684" y2="26786"/>
                        <a14:backgroundMark x1="50633" y1="21429" x2="52532" y2="26786"/>
                        <a14:backgroundMark x1="54430" y1="19048" x2="54430" y2="26190"/>
                        <a14:backgroundMark x1="77848" y1="20833" x2="77215" y2="26786"/>
                      </a14:backgroundRemoval>
                    </a14:imgEffect>
                  </a14:imgLayer>
                </a14:imgProps>
              </a:ext>
              <a:ext uri="{28A0092B-C50C-407E-A947-70E740481C1C}">
                <a14:useLocalDpi xmlns:a14="http://schemas.microsoft.com/office/drawing/2010/main" val="0"/>
              </a:ext>
            </a:extLst>
          </a:blip>
          <a:srcRect/>
          <a:stretch>
            <a:fillRect/>
          </a:stretch>
        </p:blipFill>
        <p:spPr bwMode="auto">
          <a:xfrm>
            <a:off x="454739" y="4212077"/>
            <a:ext cx="1732496" cy="1842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lide Number Placeholder 2"/>
          <p:cNvSpPr txBox="1">
            <a:spLocks/>
          </p:cNvSpPr>
          <p:nvPr/>
        </p:nvSpPr>
        <p:spPr>
          <a:xfrm>
            <a:off x="7002689" y="6450044"/>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43312A-F2D1-4A6C-922F-33B7D1873247}" type="slidenum">
              <a:rPr lang="ru-RU" smtClean="0">
                <a:solidFill>
                  <a:prstClr val="black">
                    <a:tint val="75000"/>
                  </a:prstClr>
                </a:solidFill>
                <a:latin typeface="Calibri"/>
              </a:rPr>
              <a:pPr/>
              <a:t>48</a:t>
            </a:fld>
            <a:endParaRPr lang="ru-RU" dirty="0">
              <a:solidFill>
                <a:prstClr val="black">
                  <a:tint val="75000"/>
                </a:prstClr>
              </a:solidFill>
              <a:latin typeface="Calibri"/>
            </a:endParaRPr>
          </a:p>
        </p:txBody>
      </p:sp>
      <p:sp>
        <p:nvSpPr>
          <p:cNvPr id="12" name="Прямоугольник 11"/>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781572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1628800"/>
            <a:ext cx="290464" cy="369332"/>
          </a:xfrm>
          <a:prstGeom prst="rect">
            <a:avLst/>
          </a:prstGeom>
          <a:noFill/>
        </p:spPr>
        <p:txBody>
          <a:bodyPr wrap="none" rtlCol="0">
            <a:spAutoFit/>
          </a:bodyPr>
          <a:lstStyle/>
          <a:p>
            <a:r>
              <a:rPr lang="ru-RU" dirty="0" smtClean="0"/>
              <a:t>  </a:t>
            </a:r>
            <a:endParaRPr lang="ru-RU" dirty="0"/>
          </a:p>
        </p:txBody>
      </p:sp>
      <p:sp>
        <p:nvSpPr>
          <p:cNvPr id="3" name="TextBox 2"/>
          <p:cNvSpPr txBox="1"/>
          <p:nvPr/>
        </p:nvSpPr>
        <p:spPr>
          <a:xfrm>
            <a:off x="4283968" y="1442364"/>
            <a:ext cx="4176464" cy="3785652"/>
          </a:xfrm>
          <a:prstGeom prst="rect">
            <a:avLst/>
          </a:prstGeom>
          <a:noFill/>
        </p:spPr>
        <p:txBody>
          <a:bodyPr wrap="square" rtlCol="0">
            <a:spAutoFit/>
          </a:bodyPr>
          <a:lstStyle/>
          <a:p>
            <a:r>
              <a:rPr lang="ru-RU" sz="2000" dirty="0" smtClean="0">
                <a:solidFill>
                  <a:schemeClr val="tx1">
                    <a:lumMod val="50000"/>
                  </a:schemeClr>
                </a:solidFill>
              </a:rPr>
              <a:t>… заболевание, которое характеризуется </a:t>
            </a:r>
          </a:p>
          <a:p>
            <a:r>
              <a:rPr lang="ru-RU" sz="2000" dirty="0" smtClean="0">
                <a:solidFill>
                  <a:schemeClr val="tx1">
                    <a:lumMod val="50000"/>
                  </a:schemeClr>
                </a:solidFill>
              </a:rPr>
              <a:t>частичным нарушением </a:t>
            </a:r>
            <a:r>
              <a:rPr lang="ru-RU" sz="2000" dirty="0">
                <a:solidFill>
                  <a:schemeClr val="tx1">
                    <a:lumMod val="50000"/>
                  </a:schemeClr>
                </a:solidFill>
              </a:rPr>
              <a:t>проходимости </a:t>
            </a:r>
            <a:endParaRPr lang="ru-RU" sz="2000" dirty="0" smtClean="0">
              <a:solidFill>
                <a:schemeClr val="tx1">
                  <a:lumMod val="50000"/>
                </a:schemeClr>
              </a:solidFill>
            </a:endParaRPr>
          </a:p>
          <a:p>
            <a:r>
              <a:rPr lang="ru-RU" sz="2000" dirty="0" smtClean="0">
                <a:solidFill>
                  <a:schemeClr val="tx1">
                    <a:lumMod val="50000"/>
                  </a:schemeClr>
                </a:solidFill>
              </a:rPr>
              <a:t>протоков </a:t>
            </a:r>
            <a:r>
              <a:rPr lang="ru-RU" sz="2000" dirty="0">
                <a:solidFill>
                  <a:schemeClr val="tx1">
                    <a:lumMod val="50000"/>
                  </a:schemeClr>
                </a:solidFill>
              </a:rPr>
              <a:t>на уровне сфинктера </a:t>
            </a:r>
            <a:r>
              <a:rPr lang="ru-RU" sz="2000" dirty="0" smtClean="0">
                <a:solidFill>
                  <a:schemeClr val="tx1">
                    <a:lumMod val="50000"/>
                  </a:schemeClr>
                </a:solidFill>
              </a:rPr>
              <a:t>и </a:t>
            </a:r>
            <a:r>
              <a:rPr lang="ru-RU" sz="2000" dirty="0">
                <a:solidFill>
                  <a:schemeClr val="tx1">
                    <a:lumMod val="50000"/>
                  </a:schemeClr>
                </a:solidFill>
              </a:rPr>
              <a:t>может </a:t>
            </a:r>
            <a:r>
              <a:rPr lang="ru-RU" sz="2000" dirty="0" smtClean="0">
                <a:solidFill>
                  <a:schemeClr val="tx1">
                    <a:lumMod val="50000"/>
                  </a:schemeClr>
                </a:solidFill>
              </a:rPr>
              <a:t>иметь</a:t>
            </a:r>
          </a:p>
          <a:p>
            <a:r>
              <a:rPr lang="ru-RU" sz="2000" dirty="0" smtClean="0">
                <a:solidFill>
                  <a:schemeClr val="tx1">
                    <a:lumMod val="50000"/>
                  </a:schemeClr>
                </a:solidFill>
              </a:rPr>
              <a:t>как </a:t>
            </a:r>
            <a:r>
              <a:rPr lang="ru-RU" sz="2000" b="1" u="sng" dirty="0" smtClean="0">
                <a:solidFill>
                  <a:schemeClr val="tx1">
                    <a:lumMod val="50000"/>
                  </a:schemeClr>
                </a:solidFill>
              </a:rPr>
              <a:t>органическую</a:t>
            </a:r>
            <a:r>
              <a:rPr lang="ru-RU" sz="2000" dirty="0" smtClean="0">
                <a:solidFill>
                  <a:schemeClr val="tx1">
                    <a:lumMod val="50000"/>
                  </a:schemeClr>
                </a:solidFill>
              </a:rPr>
              <a:t>, </a:t>
            </a:r>
            <a:r>
              <a:rPr lang="ru-RU" sz="2000" dirty="0">
                <a:solidFill>
                  <a:schemeClr val="tx1">
                    <a:lumMod val="50000"/>
                  </a:schemeClr>
                </a:solidFill>
              </a:rPr>
              <a:t>так и </a:t>
            </a:r>
            <a:r>
              <a:rPr lang="ru-RU" sz="2000" b="1" u="sng" dirty="0" smtClean="0">
                <a:solidFill>
                  <a:schemeClr val="tx1">
                    <a:lumMod val="50000"/>
                  </a:schemeClr>
                </a:solidFill>
              </a:rPr>
              <a:t>функциональную</a:t>
            </a:r>
            <a:r>
              <a:rPr lang="ru-RU" sz="2000" dirty="0" smtClean="0">
                <a:solidFill>
                  <a:schemeClr val="tx1">
                    <a:lumMod val="50000"/>
                  </a:schemeClr>
                </a:solidFill>
              </a:rPr>
              <a:t> </a:t>
            </a:r>
          </a:p>
          <a:p>
            <a:r>
              <a:rPr lang="ru-RU" sz="2000" dirty="0" smtClean="0">
                <a:solidFill>
                  <a:schemeClr val="tx1">
                    <a:lumMod val="50000"/>
                  </a:schemeClr>
                </a:solidFill>
              </a:rPr>
              <a:t>природу </a:t>
            </a:r>
            <a:r>
              <a:rPr lang="ru-RU" sz="2000" dirty="0">
                <a:solidFill>
                  <a:schemeClr val="tx1">
                    <a:lumMod val="50000"/>
                  </a:schemeClr>
                </a:solidFill>
              </a:rPr>
              <a:t>и </a:t>
            </a:r>
            <a:r>
              <a:rPr lang="ru-RU" sz="2000" dirty="0" smtClean="0">
                <a:solidFill>
                  <a:schemeClr val="tx1">
                    <a:lumMod val="50000"/>
                  </a:schemeClr>
                </a:solidFill>
              </a:rPr>
              <a:t>клинически проявляться нарушением</a:t>
            </a:r>
          </a:p>
          <a:p>
            <a:r>
              <a:rPr lang="ru-RU" sz="2000" dirty="0" smtClean="0">
                <a:solidFill>
                  <a:schemeClr val="tx1">
                    <a:lumMod val="50000"/>
                  </a:schemeClr>
                </a:solidFill>
              </a:rPr>
              <a:t>оттока </a:t>
            </a:r>
            <a:r>
              <a:rPr lang="ru-RU" sz="2000" b="1" i="1" dirty="0">
                <a:solidFill>
                  <a:schemeClr val="tx1">
                    <a:lumMod val="50000"/>
                  </a:schemeClr>
                </a:solidFill>
              </a:rPr>
              <a:t>желчи</a:t>
            </a:r>
            <a:r>
              <a:rPr lang="ru-RU" sz="2000" dirty="0">
                <a:solidFill>
                  <a:schemeClr val="tx1">
                    <a:lumMod val="50000"/>
                  </a:schemeClr>
                </a:solidFill>
              </a:rPr>
              <a:t> и </a:t>
            </a:r>
            <a:r>
              <a:rPr lang="ru-RU" sz="2000" b="1" i="1" dirty="0" smtClean="0">
                <a:solidFill>
                  <a:schemeClr val="tx1">
                    <a:lumMod val="50000"/>
                  </a:schemeClr>
                </a:solidFill>
              </a:rPr>
              <a:t>панкреатического сока</a:t>
            </a:r>
            <a:r>
              <a:rPr lang="ru-RU" sz="2000" b="1" i="1" dirty="0">
                <a:solidFill>
                  <a:schemeClr val="tx1">
                    <a:lumMod val="50000"/>
                  </a:schemeClr>
                </a:solidFill>
              </a:rPr>
              <a:t>.  </a:t>
            </a:r>
          </a:p>
        </p:txBody>
      </p:sp>
      <p:sp>
        <p:nvSpPr>
          <p:cNvPr id="4" name="TextBox 3"/>
          <p:cNvSpPr txBox="1"/>
          <p:nvPr/>
        </p:nvSpPr>
        <p:spPr>
          <a:xfrm>
            <a:off x="0" y="23294"/>
            <a:ext cx="9143999" cy="813417"/>
          </a:xfrm>
          <a:prstGeom prst="rect">
            <a:avLst/>
          </a:prstGeom>
          <a:noFill/>
          <a:ln>
            <a:noFill/>
          </a:ln>
        </p:spPr>
        <p:txBody>
          <a:bodyPr vert="horz" lIns="0" tIns="0" rIns="91440" bIns="45720" rtlCol="0" anchor="ctr">
            <a:noAutofit/>
          </a:bodyPr>
          <a:lstStyle>
            <a:defPPr>
              <a:defRPr lang="ru-RU"/>
            </a:defPPr>
            <a:lvl1pPr algn="ctr">
              <a:spcBef>
                <a:spcPct val="0"/>
              </a:spcBef>
              <a:defRPr sz="2800" b="1">
                <a:solidFill>
                  <a:srgbClr val="00B050"/>
                </a:solidFill>
                <a:effectLst>
                  <a:outerShdw blurRad="38100" dist="38100" dir="2700000" algn="tl">
                    <a:srgbClr val="000000">
                      <a:alpha val="43137"/>
                    </a:srgbClr>
                  </a:outerShdw>
                </a:effectLst>
                <a:latin typeface="Calibri" panose="020F0502020204030204" pitchFamily="34" charset="0"/>
                <a:ea typeface="+mj-ea"/>
                <a:cs typeface="+mj-cs"/>
              </a:defRPr>
            </a:lvl1pPr>
          </a:lstStyle>
          <a:p>
            <a:r>
              <a:rPr lang="ru-RU" dirty="0"/>
              <a:t>Дисфункция сфинктера </a:t>
            </a:r>
            <a:r>
              <a:rPr lang="ru-RU" dirty="0" err="1"/>
              <a:t>Одди</a:t>
            </a:r>
            <a:r>
              <a:rPr lang="ru-RU" dirty="0"/>
              <a:t> – это… </a:t>
            </a:r>
          </a:p>
        </p:txBody>
      </p:sp>
      <p:sp>
        <p:nvSpPr>
          <p:cNvPr id="5" name="TextBox 4"/>
          <p:cNvSpPr txBox="1"/>
          <p:nvPr/>
        </p:nvSpPr>
        <p:spPr>
          <a:xfrm>
            <a:off x="0" y="6627168"/>
            <a:ext cx="8327921" cy="230832"/>
          </a:xfrm>
          <a:prstGeom prst="rect">
            <a:avLst/>
          </a:prstGeom>
          <a:noFill/>
        </p:spPr>
        <p:txBody>
          <a:bodyPr wrap="none" rtlCol="0">
            <a:spAutoFit/>
          </a:bodyPr>
          <a:lstStyle/>
          <a:p>
            <a:pPr algn="l"/>
            <a:r>
              <a:rPr lang="ru-RU" sz="900" dirty="0">
                <a:solidFill>
                  <a:srgbClr val="000000"/>
                </a:solidFill>
                <a:latin typeface="Arial" panose="020B0604020202020204" pitchFamily="34" charset="0"/>
                <a:cs typeface="Arial" panose="020B0604020202020204" pitchFamily="34" charset="0"/>
              </a:rPr>
              <a:t>  Калинин А.В. Функциональные расстройства </a:t>
            </a:r>
            <a:r>
              <a:rPr lang="ru-RU" sz="900" dirty="0" err="1">
                <a:solidFill>
                  <a:srgbClr val="000000"/>
                </a:solidFill>
                <a:latin typeface="Arial" panose="020B0604020202020204" pitchFamily="34" charset="0"/>
                <a:cs typeface="Arial" panose="020B0604020202020204" pitchFamily="34" charset="0"/>
              </a:rPr>
              <a:t>билиарного</a:t>
            </a:r>
            <a:r>
              <a:rPr lang="ru-RU" sz="900" dirty="0">
                <a:solidFill>
                  <a:srgbClr val="000000"/>
                </a:solidFill>
                <a:latin typeface="Arial" panose="020B0604020202020204" pitchFamily="34" charset="0"/>
                <a:cs typeface="Arial" panose="020B0604020202020204" pitchFamily="34" charset="0"/>
              </a:rPr>
              <a:t> тракта и их лечение // Клин. перспективы </a:t>
            </a:r>
            <a:r>
              <a:rPr lang="ru-RU" sz="900" dirty="0" err="1">
                <a:solidFill>
                  <a:srgbClr val="000000"/>
                </a:solidFill>
                <a:latin typeface="Arial" panose="020B0604020202020204" pitchFamily="34" charset="0"/>
                <a:cs typeface="Arial" panose="020B0604020202020204" pitchFamily="34" charset="0"/>
              </a:rPr>
              <a:t>гастроэнтерол</a:t>
            </a:r>
            <a:r>
              <a:rPr lang="ru-RU" sz="900" dirty="0">
                <a:solidFill>
                  <a:srgbClr val="000000"/>
                </a:solidFill>
                <a:latin typeface="Arial" panose="020B0604020202020204" pitchFamily="34" charset="0"/>
                <a:cs typeface="Arial" panose="020B0604020202020204" pitchFamily="34" charset="0"/>
              </a:rPr>
              <a:t>., </a:t>
            </a:r>
            <a:r>
              <a:rPr lang="ru-RU" sz="900" dirty="0" err="1">
                <a:solidFill>
                  <a:srgbClr val="000000"/>
                </a:solidFill>
                <a:latin typeface="Arial" panose="020B0604020202020204" pitchFamily="34" charset="0"/>
                <a:cs typeface="Arial" panose="020B0604020202020204" pitchFamily="34" charset="0"/>
              </a:rPr>
              <a:t>гепатол</a:t>
            </a:r>
            <a:r>
              <a:rPr lang="ru-RU" sz="900" dirty="0">
                <a:solidFill>
                  <a:srgbClr val="000000"/>
                </a:solidFill>
                <a:latin typeface="Arial" panose="020B0604020202020204" pitchFamily="34" charset="0"/>
                <a:cs typeface="Arial" panose="020B0604020202020204" pitchFamily="34" charset="0"/>
              </a:rPr>
              <a:t>. – 2002. – №3. – С. 25–34.</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243464"/>
            <a:ext cx="2606774" cy="4183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2"/>
          <p:cNvSpPr txBox="1">
            <a:spLocks/>
          </p:cNvSpPr>
          <p:nvPr/>
        </p:nvSpPr>
        <p:spPr>
          <a:xfrm>
            <a:off x="7017634" y="6492875"/>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43312A-F2D1-4A6C-922F-33B7D1873247}" type="slidenum">
              <a:rPr lang="ru-RU" smtClean="0">
                <a:solidFill>
                  <a:prstClr val="black">
                    <a:tint val="75000"/>
                  </a:prstClr>
                </a:solidFill>
                <a:latin typeface="Calibri"/>
              </a:rPr>
              <a:pPr/>
              <a:t>49</a:t>
            </a:fld>
            <a:endParaRPr lang="ru-RU" dirty="0">
              <a:solidFill>
                <a:prstClr val="black">
                  <a:tint val="75000"/>
                </a:prstClr>
              </a:solidFill>
              <a:latin typeface="Calibri"/>
            </a:endParaRPr>
          </a:p>
        </p:txBody>
      </p:sp>
      <p:sp>
        <p:nvSpPr>
          <p:cNvPr id="8" name="Прямоугольник 7"/>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917023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0029" y="8879"/>
            <a:ext cx="9141784" cy="1071570"/>
          </a:xfrm>
          <a:prstGeom prst="rect">
            <a:avLst/>
          </a:prstGeom>
        </p:spPr>
        <p:txBody>
          <a:bodyPr vert="horz" lIns="0" tIns="0" rIns="91440" bIns="45720" rtlCol="0" anchor="ctr">
            <a:noAutofit/>
          </a:bodyPr>
          <a:lstStyle>
            <a:defPPr>
              <a:defRPr lang="ru-RU"/>
            </a:defPPr>
            <a:lvl1pPr algn="ctr">
              <a:spcBef>
                <a:spcPct val="0"/>
              </a:spcBef>
              <a:buNone/>
              <a:defRPr sz="2800" b="1">
                <a:solidFill>
                  <a:srgbClr val="00B050"/>
                </a:solidFill>
                <a:effectLst>
                  <a:outerShdw blurRad="38100" dist="38100" dir="2700000" algn="tl">
                    <a:srgbClr val="000000">
                      <a:alpha val="43137"/>
                    </a:srgbClr>
                  </a:outerShdw>
                </a:effectLst>
                <a:ea typeface="+mj-ea"/>
                <a:cs typeface="+mj-cs"/>
              </a:defRPr>
            </a:lvl1pPr>
          </a:lstStyle>
          <a:p>
            <a:endParaRPr lang="ru-RU" dirty="0" smtClean="0"/>
          </a:p>
          <a:p>
            <a:r>
              <a:rPr lang="ru-RU" dirty="0" smtClean="0"/>
              <a:t>Нарушения </a:t>
            </a:r>
            <a:r>
              <a:rPr lang="ru-RU" dirty="0"/>
              <a:t>моторики верхних отделов ЖКТ, как причина симптомов диспепсии</a:t>
            </a:r>
          </a:p>
          <a:p>
            <a:endParaRPr lang="ru-RU" dirty="0"/>
          </a:p>
        </p:txBody>
      </p:sp>
      <p:sp>
        <p:nvSpPr>
          <p:cNvPr id="3" name="Content Placeholder 2"/>
          <p:cNvSpPr txBox="1">
            <a:spLocks/>
          </p:cNvSpPr>
          <p:nvPr/>
        </p:nvSpPr>
        <p:spPr>
          <a:xfrm>
            <a:off x="467544" y="2197222"/>
            <a:ext cx="6816448" cy="347166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Font typeface="Wingdings" panose="05000000000000000000" pitchFamily="2" charset="2"/>
              <a:buChar char="Ø"/>
            </a:pPr>
            <a:r>
              <a:rPr lang="ru-RU" sz="1600" dirty="0" smtClean="0"/>
              <a:t>Замедленная эвакуация пищевого комка из проксимального отдела желудка в дистальный (желудочная </a:t>
            </a:r>
            <a:r>
              <a:rPr lang="ru-RU" sz="1600" dirty="0" err="1" smtClean="0"/>
              <a:t>дисритмия</a:t>
            </a:r>
            <a:r>
              <a:rPr lang="ru-RU" sz="1600" dirty="0" smtClean="0"/>
              <a:t>)</a:t>
            </a:r>
          </a:p>
          <a:p>
            <a:pPr lvl="1">
              <a:buFont typeface="Wingdings" panose="05000000000000000000" pitchFamily="2" charset="2"/>
              <a:buChar char="Ø"/>
            </a:pPr>
            <a:endParaRPr lang="ru-RU" sz="1600" dirty="0" smtClean="0"/>
          </a:p>
          <a:p>
            <a:pPr lvl="1">
              <a:buFont typeface="Wingdings" panose="05000000000000000000" pitchFamily="2" charset="2"/>
              <a:buChar char="Ø"/>
            </a:pPr>
            <a:r>
              <a:rPr lang="ru-RU" sz="1600" dirty="0" smtClean="0"/>
              <a:t>Замедление опорожнения желудка</a:t>
            </a:r>
          </a:p>
          <a:p>
            <a:pPr lvl="1">
              <a:buFont typeface="Wingdings" panose="05000000000000000000" pitchFamily="2" charset="2"/>
              <a:buChar char="Ø"/>
            </a:pPr>
            <a:endParaRPr lang="ru-RU" sz="1600" dirty="0" smtClean="0"/>
          </a:p>
          <a:p>
            <a:pPr lvl="1" algn="ctr">
              <a:buFont typeface="Wingdings" panose="05000000000000000000" pitchFamily="2" charset="2"/>
              <a:buChar char="Ø"/>
            </a:pPr>
            <a:r>
              <a:rPr lang="ru-RU" sz="1600" dirty="0" smtClean="0"/>
              <a:t>Увеличение частоты преходящих расслаблений нижнего пищеводного сфинктера, что приводит к ГЭР*</a:t>
            </a:r>
          </a:p>
          <a:p>
            <a:pPr lvl="1">
              <a:buFont typeface="Wingdings" panose="05000000000000000000" pitchFamily="2" charset="2"/>
              <a:buChar char="Ø"/>
            </a:pPr>
            <a:endParaRPr lang="ru-RU" sz="1600" dirty="0" smtClean="0"/>
          </a:p>
          <a:p>
            <a:pPr lvl="1">
              <a:buFont typeface="Wingdings" panose="05000000000000000000" pitchFamily="2" charset="2"/>
              <a:buChar char="Ø"/>
            </a:pPr>
            <a:r>
              <a:rPr lang="ru-RU" sz="1600" dirty="0" smtClean="0"/>
              <a:t>Нарушения </a:t>
            </a:r>
            <a:r>
              <a:rPr lang="ru-RU" sz="1600" dirty="0" err="1" smtClean="0"/>
              <a:t>антродуоденальной</a:t>
            </a:r>
            <a:r>
              <a:rPr lang="ru-RU" sz="1600" dirty="0" smtClean="0"/>
              <a:t> координации, и как следствие, возникновение ДГР** и ДГЭР***</a:t>
            </a:r>
            <a:endParaRPr lang="ru-RU" sz="1600" dirty="0"/>
          </a:p>
        </p:txBody>
      </p:sp>
      <p:sp>
        <p:nvSpPr>
          <p:cNvPr id="4" name="Text Box 4"/>
          <p:cNvSpPr txBox="1">
            <a:spLocks noChangeArrowheads="1"/>
          </p:cNvSpPr>
          <p:nvPr/>
        </p:nvSpPr>
        <p:spPr bwMode="auto">
          <a:xfrm>
            <a:off x="0" y="6457890"/>
            <a:ext cx="91417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ct val="50000"/>
              </a:spcAft>
              <a:buChar char="•"/>
              <a:defRPr sz="2200">
                <a:solidFill>
                  <a:schemeClr val="tx1"/>
                </a:solidFill>
                <a:latin typeface="Calibri" pitchFamily="34" charset="0"/>
                <a:cs typeface="Arial" charset="0"/>
              </a:defRPr>
            </a:lvl1pPr>
            <a:lvl2pPr marL="742950" indent="-285750" eaLnBrk="0" hangingPunct="0">
              <a:spcAft>
                <a:spcPct val="30000"/>
              </a:spcAft>
              <a:buChar char="–"/>
              <a:defRPr sz="2000">
                <a:solidFill>
                  <a:schemeClr val="tx1"/>
                </a:solidFill>
                <a:latin typeface="Calibri" pitchFamily="34" charset="0"/>
                <a:cs typeface="Arial" charset="0"/>
              </a:defRPr>
            </a:lvl2pPr>
            <a:lvl3pPr marL="1143000" indent="-228600" eaLnBrk="0" hangingPunct="0">
              <a:spcAft>
                <a:spcPct val="30000"/>
              </a:spcAft>
              <a:buChar char="•"/>
              <a:defRPr sz="1600">
                <a:solidFill>
                  <a:schemeClr val="tx1"/>
                </a:solidFill>
                <a:latin typeface="Calibri" pitchFamily="34" charset="0"/>
                <a:cs typeface="Arial" charset="0"/>
              </a:defRPr>
            </a:lvl3pPr>
            <a:lvl4pPr marL="1600200" indent="-228600" eaLnBrk="0" hangingPunct="0">
              <a:spcAft>
                <a:spcPct val="30000"/>
              </a:spcAft>
              <a:buChar char="–"/>
              <a:defRPr sz="1600">
                <a:solidFill>
                  <a:schemeClr val="tx1"/>
                </a:solidFill>
                <a:latin typeface="Calibri" pitchFamily="34" charset="0"/>
                <a:cs typeface="Arial" charset="0"/>
              </a:defRPr>
            </a:lvl4pPr>
            <a:lvl5pPr marL="2057400" indent="-228600" eaLnBrk="0" hangingPunct="0">
              <a:spcAft>
                <a:spcPct val="30000"/>
              </a:spcAft>
              <a:buChar char="•"/>
              <a:defRPr sz="1600">
                <a:solidFill>
                  <a:schemeClr val="tx1"/>
                </a:solidFill>
                <a:latin typeface="Calibri" pitchFamily="34" charset="0"/>
                <a:cs typeface="Arial" charset="0"/>
              </a:defRPr>
            </a:lvl5pPr>
            <a:lvl6pPr marL="2514600" indent="-228600" eaLnBrk="0" fontAlgn="base" hangingPunct="0">
              <a:spcBef>
                <a:spcPct val="0"/>
              </a:spcBef>
              <a:spcAft>
                <a:spcPct val="30000"/>
              </a:spcAft>
              <a:buChar char="•"/>
              <a:defRPr sz="1600">
                <a:solidFill>
                  <a:schemeClr val="tx1"/>
                </a:solidFill>
                <a:latin typeface="Calibri" pitchFamily="34" charset="0"/>
                <a:cs typeface="Arial" charset="0"/>
              </a:defRPr>
            </a:lvl6pPr>
            <a:lvl7pPr marL="2971800" indent="-228600" eaLnBrk="0" fontAlgn="base" hangingPunct="0">
              <a:spcBef>
                <a:spcPct val="0"/>
              </a:spcBef>
              <a:spcAft>
                <a:spcPct val="30000"/>
              </a:spcAft>
              <a:buChar char="•"/>
              <a:defRPr sz="1600">
                <a:solidFill>
                  <a:schemeClr val="tx1"/>
                </a:solidFill>
                <a:latin typeface="Calibri" pitchFamily="34" charset="0"/>
                <a:cs typeface="Arial" charset="0"/>
              </a:defRPr>
            </a:lvl7pPr>
            <a:lvl8pPr marL="3429000" indent="-228600" eaLnBrk="0" fontAlgn="base" hangingPunct="0">
              <a:spcBef>
                <a:spcPct val="0"/>
              </a:spcBef>
              <a:spcAft>
                <a:spcPct val="30000"/>
              </a:spcAft>
              <a:buChar char="•"/>
              <a:defRPr sz="1600">
                <a:solidFill>
                  <a:schemeClr val="tx1"/>
                </a:solidFill>
                <a:latin typeface="Calibri" pitchFamily="34" charset="0"/>
                <a:cs typeface="Arial" charset="0"/>
              </a:defRPr>
            </a:lvl8pPr>
            <a:lvl9pPr marL="3886200" indent="-228600" eaLnBrk="0" fontAlgn="base" hangingPunct="0">
              <a:spcBef>
                <a:spcPct val="0"/>
              </a:spcBef>
              <a:spcAft>
                <a:spcPct val="30000"/>
              </a:spcAft>
              <a:buChar char="•"/>
              <a:defRPr sz="1600">
                <a:solidFill>
                  <a:schemeClr val="tx1"/>
                </a:solidFill>
                <a:latin typeface="Calibri" pitchFamily="34" charset="0"/>
                <a:cs typeface="Arial" charset="0"/>
              </a:defRPr>
            </a:lvl9pPr>
          </a:lstStyle>
          <a:p>
            <a:pPr algn="l" eaLnBrk="1" hangingPunct="1">
              <a:spcAft>
                <a:spcPct val="0"/>
              </a:spcAft>
              <a:buFontTx/>
              <a:buNone/>
            </a:pPr>
            <a:r>
              <a:rPr lang="ru-RU" altLang="ru-RU" sz="900" dirty="0">
                <a:solidFill>
                  <a:srgbClr val="000000"/>
                </a:solidFill>
                <a:latin typeface="Arial" charset="0"/>
              </a:rPr>
              <a:t>Маев И.В., Самсонов А.А., Андреев Н.Г., </a:t>
            </a:r>
            <a:r>
              <a:rPr lang="ru-RU" altLang="ru-RU" sz="900" dirty="0" err="1">
                <a:solidFill>
                  <a:srgbClr val="000000"/>
                </a:solidFill>
                <a:latin typeface="Arial" charset="0"/>
              </a:rPr>
              <a:t>Белявцева</a:t>
            </a:r>
            <a:r>
              <a:rPr lang="ru-RU" altLang="ru-RU" sz="900" dirty="0">
                <a:solidFill>
                  <a:srgbClr val="000000"/>
                </a:solidFill>
                <a:latin typeface="Arial" charset="0"/>
              </a:rPr>
              <a:t> Е.В. Длительная, комбинированная терапия ГЭРБ – путь к поддержанию должного качества жизни и гарантия от осложненного течения заболевания Клинические перспективы гастроэнтерологии, </a:t>
            </a:r>
            <a:r>
              <a:rPr lang="ru-RU" altLang="ru-RU" sz="900" dirty="0" err="1">
                <a:solidFill>
                  <a:srgbClr val="000000"/>
                </a:solidFill>
                <a:latin typeface="Arial" charset="0"/>
              </a:rPr>
              <a:t>гепатологии</a:t>
            </a:r>
            <a:r>
              <a:rPr lang="ru-RU" altLang="ru-RU" sz="900" dirty="0">
                <a:solidFill>
                  <a:srgbClr val="000000"/>
                </a:solidFill>
                <a:latin typeface="Arial" charset="0"/>
              </a:rPr>
              <a:t>. - 2011; 2: 11 -17.</a:t>
            </a:r>
            <a:endParaRPr lang="en-US" altLang="ru-RU" sz="900" dirty="0">
              <a:solidFill>
                <a:srgbClr val="000000"/>
              </a:solidFill>
              <a:latin typeface="Arial" charset="0"/>
            </a:endParaRPr>
          </a:p>
        </p:txBody>
      </p:sp>
      <p:grpSp>
        <p:nvGrpSpPr>
          <p:cNvPr id="5" name="Group 4"/>
          <p:cNvGrpSpPr/>
          <p:nvPr/>
        </p:nvGrpSpPr>
        <p:grpSpPr>
          <a:xfrm>
            <a:off x="7283992" y="2273147"/>
            <a:ext cx="1777951" cy="1519616"/>
            <a:chOff x="7324779" y="1962766"/>
            <a:chExt cx="1777951" cy="1519616"/>
          </a:xfrm>
        </p:grpSpPr>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4779" y="1962766"/>
              <a:ext cx="1777951" cy="1519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urved Left Arrow 6"/>
            <p:cNvSpPr/>
            <p:nvPr/>
          </p:nvSpPr>
          <p:spPr>
            <a:xfrm rot="685257">
              <a:off x="8332344" y="2609702"/>
              <a:ext cx="190176" cy="846507"/>
            </a:xfrm>
            <a:prstGeom prst="curvedLef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cxnSp>
          <p:nvCxnSpPr>
            <p:cNvPr id="8" name="Straight Connector 7"/>
            <p:cNvCxnSpPr/>
            <p:nvPr/>
          </p:nvCxnSpPr>
          <p:spPr>
            <a:xfrm>
              <a:off x="8250415" y="2924944"/>
              <a:ext cx="498049" cy="31720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250415" y="2924944"/>
              <a:ext cx="498049" cy="31720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7109532" y="3933056"/>
            <a:ext cx="1952411" cy="1009746"/>
            <a:chOff x="7148328" y="3696293"/>
            <a:chExt cx="1952411" cy="1009746"/>
          </a:xfrm>
        </p:grpSpPr>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8328" y="3696293"/>
              <a:ext cx="1952411" cy="1009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urved Left Arrow 11"/>
            <p:cNvSpPr/>
            <p:nvPr/>
          </p:nvSpPr>
          <p:spPr>
            <a:xfrm rot="7008128">
              <a:off x="7878069" y="3919382"/>
              <a:ext cx="212725" cy="891283"/>
            </a:xfrm>
            <a:prstGeom prst="curvedLeftArrow">
              <a:avLst>
                <a:gd name="adj1" fmla="val 25000"/>
                <a:gd name="adj2" fmla="val 83779"/>
                <a:gd name="adj3" fmla="val 25000"/>
              </a:avLst>
            </a:prstGeom>
            <a:solidFill>
              <a:srgbClr val="FFFF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grpSp>
        <p:nvGrpSpPr>
          <p:cNvPr id="13" name="Group 12"/>
          <p:cNvGrpSpPr/>
          <p:nvPr/>
        </p:nvGrpSpPr>
        <p:grpSpPr>
          <a:xfrm>
            <a:off x="7109532" y="5085184"/>
            <a:ext cx="1952411" cy="940103"/>
            <a:chOff x="7148328" y="5085184"/>
            <a:chExt cx="1952411" cy="940103"/>
          </a:xfrm>
        </p:grpSpPr>
        <p:pic>
          <p:nvPicPr>
            <p:cNvPr id="14"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8328" y="5085184"/>
              <a:ext cx="1952411" cy="940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ight Arrow 14"/>
            <p:cNvSpPr/>
            <p:nvPr/>
          </p:nvSpPr>
          <p:spPr>
            <a:xfrm>
              <a:off x="7668344" y="5373216"/>
              <a:ext cx="504056" cy="72008"/>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7" name="TextBox 16"/>
          <p:cNvSpPr txBox="1"/>
          <p:nvPr/>
        </p:nvSpPr>
        <p:spPr>
          <a:xfrm>
            <a:off x="1763688" y="5459468"/>
            <a:ext cx="5328592" cy="738664"/>
          </a:xfrm>
          <a:prstGeom prst="rect">
            <a:avLst/>
          </a:prstGeom>
          <a:noFill/>
        </p:spPr>
        <p:txBody>
          <a:bodyPr wrap="square" rtlCol="0">
            <a:spAutoFit/>
          </a:bodyPr>
          <a:lstStyle/>
          <a:p>
            <a:pPr algn="r"/>
            <a:r>
              <a:rPr lang="ru-RU" sz="1400" b="1" dirty="0" smtClean="0"/>
              <a:t>*ГЭР – </a:t>
            </a:r>
            <a:r>
              <a:rPr lang="ru-RU" sz="1400" b="1" dirty="0" err="1" smtClean="0"/>
              <a:t>гастроэзофагеальный</a:t>
            </a:r>
            <a:r>
              <a:rPr lang="ru-RU" sz="1400" b="1" dirty="0" smtClean="0"/>
              <a:t> рефлюкс</a:t>
            </a:r>
          </a:p>
          <a:p>
            <a:pPr algn="r"/>
            <a:r>
              <a:rPr lang="ru-RU" sz="1400" b="1" dirty="0" smtClean="0"/>
              <a:t>** </a:t>
            </a:r>
            <a:r>
              <a:rPr lang="ru-RU" sz="1400" b="1" dirty="0" err="1" smtClean="0"/>
              <a:t>дуоденогастральный</a:t>
            </a:r>
            <a:r>
              <a:rPr lang="ru-RU" sz="1400" b="1" dirty="0" smtClean="0"/>
              <a:t> рефлюкс</a:t>
            </a:r>
          </a:p>
          <a:p>
            <a:pPr algn="r"/>
            <a:r>
              <a:rPr lang="ru-RU" sz="1400" b="1" dirty="0" smtClean="0"/>
              <a:t>*** </a:t>
            </a:r>
            <a:r>
              <a:rPr lang="ru-RU" sz="1400" b="1" dirty="0" err="1" smtClean="0"/>
              <a:t>дуоденогастроэзофагеальный</a:t>
            </a:r>
            <a:r>
              <a:rPr lang="ru-RU" sz="1400" b="1" dirty="0" smtClean="0"/>
              <a:t> рефлюкс</a:t>
            </a:r>
            <a:endParaRPr lang="ru-RU" sz="1400" b="1" dirty="0"/>
          </a:p>
        </p:txBody>
      </p:sp>
      <p:sp>
        <p:nvSpPr>
          <p:cNvPr id="18" name="Прямоугольник 17"/>
          <p:cNvSpPr/>
          <p:nvPr/>
        </p:nvSpPr>
        <p:spPr>
          <a:xfrm rot="16200000">
            <a:off x="8298174" y="5832697"/>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4420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7349" y="0"/>
            <a:ext cx="9151235" cy="902653"/>
          </a:xfrm>
          <a:noFill/>
          <a:ln>
            <a:noFill/>
          </a:ln>
        </p:spPr>
        <p:txBody>
          <a:bodyPr vert="horz" lIns="0" tIns="0" rIns="91440" bIns="45720" rtlCol="0" anchor="ctr">
            <a:noAutofit/>
          </a:bodyPr>
          <a:lstStyle/>
          <a:p>
            <a:pPr algn="ctr"/>
            <a:r>
              <a:rPr lang="ru-RU" altLang="ru-RU" sz="2800" b="1" kern="1200" dirty="0">
                <a:solidFill>
                  <a:srgbClr val="00B050"/>
                </a:solidFill>
                <a:effectLst>
                  <a:outerShdw blurRad="38100" dist="38100" dir="2700000" algn="tl">
                    <a:srgbClr val="000000">
                      <a:alpha val="43137"/>
                    </a:srgbClr>
                  </a:outerShdw>
                </a:effectLst>
                <a:latin typeface="Calibri" panose="020F0502020204030204" pitchFamily="34" charset="0"/>
              </a:rPr>
              <a:t>Варианты течения дисфункции сфинктера </a:t>
            </a:r>
            <a:r>
              <a:rPr lang="ru-RU" altLang="ru-RU" sz="2800" b="1" kern="1200" dirty="0" err="1">
                <a:solidFill>
                  <a:srgbClr val="00B050"/>
                </a:solidFill>
                <a:effectLst>
                  <a:outerShdw blurRad="38100" dist="38100" dir="2700000" algn="tl">
                    <a:srgbClr val="000000">
                      <a:alpha val="43137"/>
                    </a:srgbClr>
                  </a:outerShdw>
                </a:effectLst>
                <a:latin typeface="Calibri" panose="020F0502020204030204" pitchFamily="34" charset="0"/>
              </a:rPr>
              <a:t>Одди</a:t>
            </a:r>
            <a:endParaRPr lang="en-US" altLang="ru-RU" sz="2800" b="1" kern="1200" dirty="0">
              <a:solidFill>
                <a:srgbClr val="00B050"/>
              </a:solidFill>
              <a:effectLst>
                <a:outerShdw blurRad="38100" dist="38100" dir="2700000" algn="tl">
                  <a:srgbClr val="000000">
                    <a:alpha val="43137"/>
                  </a:srgbClr>
                </a:outerShdw>
              </a:effectLst>
              <a:latin typeface="Calibri" panose="020F0502020204030204" pitchFamily="34" charset="0"/>
            </a:endParaRPr>
          </a:p>
        </p:txBody>
      </p:sp>
      <p:pic>
        <p:nvPicPr>
          <p:cNvPr id="5068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764704"/>
            <a:ext cx="1251397" cy="1533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6885" name="Text Box 5"/>
          <p:cNvSpPr txBox="1">
            <a:spLocks noChangeArrowheads="1"/>
          </p:cNvSpPr>
          <p:nvPr/>
        </p:nvSpPr>
        <p:spPr bwMode="auto">
          <a:xfrm>
            <a:off x="515603" y="1124744"/>
            <a:ext cx="64807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800">
                <a:solidFill>
                  <a:schemeClr val="tx1"/>
                </a:solidFill>
                <a:latin typeface="Verdana" pitchFamily="34" charset="0"/>
                <a:cs typeface="Arial" pitchFamily="34" charset="0"/>
              </a:defRPr>
            </a:lvl1pPr>
            <a:lvl2pPr marL="742950" indent="-285750">
              <a:defRPr sz="800">
                <a:solidFill>
                  <a:schemeClr val="tx1"/>
                </a:solidFill>
                <a:latin typeface="Verdana" pitchFamily="34" charset="0"/>
                <a:cs typeface="Arial" pitchFamily="34" charset="0"/>
              </a:defRPr>
            </a:lvl2pPr>
            <a:lvl3pPr marL="1143000" indent="-228600">
              <a:defRPr sz="800">
                <a:solidFill>
                  <a:schemeClr val="tx1"/>
                </a:solidFill>
                <a:latin typeface="Verdana" pitchFamily="34" charset="0"/>
                <a:cs typeface="Arial" pitchFamily="34" charset="0"/>
              </a:defRPr>
            </a:lvl3pPr>
            <a:lvl4pPr marL="1600200" indent="-228600">
              <a:defRPr sz="800">
                <a:solidFill>
                  <a:schemeClr val="tx1"/>
                </a:solidFill>
                <a:latin typeface="Verdana" pitchFamily="34" charset="0"/>
                <a:cs typeface="Arial" pitchFamily="34" charset="0"/>
              </a:defRPr>
            </a:lvl4pPr>
            <a:lvl5pPr marL="2057400" indent="-228600">
              <a:defRPr sz="8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8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8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8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800">
                <a:solidFill>
                  <a:schemeClr val="tx1"/>
                </a:solidFill>
                <a:latin typeface="Verdana" pitchFamily="34" charset="0"/>
                <a:cs typeface="Arial" pitchFamily="34" charset="0"/>
              </a:defRPr>
            </a:lvl9pPr>
          </a:lstStyle>
          <a:p>
            <a:pPr fontAlgn="base">
              <a:spcBef>
                <a:spcPct val="50000"/>
              </a:spcBef>
              <a:spcAft>
                <a:spcPct val="0"/>
              </a:spcAft>
            </a:pPr>
            <a:r>
              <a:rPr lang="ru-RU" altLang="ru-RU" sz="1800" b="1" dirty="0" err="1" smtClean="0">
                <a:solidFill>
                  <a:schemeClr val="tx1">
                    <a:lumMod val="50000"/>
                  </a:schemeClr>
                </a:solidFill>
                <a:latin typeface="Georgia" panose="02040502050405020303" pitchFamily="18" charset="0"/>
              </a:rPr>
              <a:t>Билиарный</a:t>
            </a:r>
            <a:r>
              <a:rPr lang="ru-RU" altLang="ru-RU" sz="1800" b="1" dirty="0" smtClean="0">
                <a:solidFill>
                  <a:schemeClr val="tx1">
                    <a:lumMod val="50000"/>
                  </a:schemeClr>
                </a:solidFill>
                <a:latin typeface="Georgia" panose="02040502050405020303" pitchFamily="18" charset="0"/>
              </a:rPr>
              <a:t> вариант</a:t>
            </a:r>
            <a:r>
              <a:rPr lang="ru-RU" altLang="ru-RU" sz="1800" dirty="0" smtClean="0">
                <a:solidFill>
                  <a:schemeClr val="tx1">
                    <a:lumMod val="50000"/>
                  </a:schemeClr>
                </a:solidFill>
                <a:latin typeface="Georgia" panose="02040502050405020303" pitchFamily="18" charset="0"/>
              </a:rPr>
              <a:t>: боль в </a:t>
            </a:r>
            <a:r>
              <a:rPr lang="ru-RU" altLang="ru-RU" sz="1800" dirty="0" err="1" smtClean="0">
                <a:solidFill>
                  <a:schemeClr val="tx1">
                    <a:lumMod val="50000"/>
                  </a:schemeClr>
                </a:solidFill>
                <a:latin typeface="Georgia" panose="02040502050405020303" pitchFamily="18" charset="0"/>
              </a:rPr>
              <a:t>эпигастрии</a:t>
            </a:r>
            <a:r>
              <a:rPr lang="ru-RU" altLang="ru-RU" sz="1800" dirty="0" smtClean="0">
                <a:solidFill>
                  <a:schemeClr val="tx1">
                    <a:lumMod val="50000"/>
                  </a:schemeClr>
                </a:solidFill>
                <a:latin typeface="Georgia" panose="02040502050405020303" pitchFamily="18" charset="0"/>
              </a:rPr>
              <a:t> или в правом подреберье. Возможен подъем </a:t>
            </a:r>
            <a:r>
              <a:rPr lang="ru-RU" altLang="ru-RU" sz="1800" dirty="0" err="1" smtClean="0">
                <a:solidFill>
                  <a:schemeClr val="tx1">
                    <a:lumMod val="50000"/>
                  </a:schemeClr>
                </a:solidFill>
                <a:latin typeface="Georgia" panose="02040502050405020303" pitchFamily="18" charset="0"/>
              </a:rPr>
              <a:t>АсАТ</a:t>
            </a:r>
            <a:r>
              <a:rPr lang="ru-RU" altLang="ru-RU" sz="1800" dirty="0" smtClean="0">
                <a:solidFill>
                  <a:schemeClr val="tx1">
                    <a:lumMod val="50000"/>
                  </a:schemeClr>
                </a:solidFill>
                <a:latin typeface="Georgia" panose="02040502050405020303" pitchFamily="18" charset="0"/>
              </a:rPr>
              <a:t>, ЩФ, расширение общего желчного протока более 12 мм</a:t>
            </a:r>
            <a:endParaRPr lang="en-US" altLang="ru-RU" sz="1800" dirty="0" smtClean="0">
              <a:solidFill>
                <a:schemeClr val="tx1">
                  <a:lumMod val="50000"/>
                </a:schemeClr>
              </a:solidFill>
              <a:latin typeface="Georgia" panose="02040502050405020303" pitchFamily="18" charset="0"/>
            </a:endParaRPr>
          </a:p>
        </p:txBody>
      </p:sp>
      <p:pic>
        <p:nvPicPr>
          <p:cNvPr id="506886" name="Picture 6" descr="Картинка 134 из 41699">
            <a:hlinkClick r:id="rId4"/>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983" l="0" r="100000">
                        <a14:backgroundMark x1="55622" y1="2034" x2="92771" y2="24746"/>
                        <a14:backgroundMark x1="57631" y1="59661" x2="94578" y2="60339"/>
                        <a14:backgroundMark x1="4217" y1="76610" x2="4217" y2="76610"/>
                      </a14:backgroundRemoval>
                    </a14:imgEffect>
                  </a14:imgLayer>
                </a14:imgProps>
              </a:ext>
              <a:ext uri="{28A0092B-C50C-407E-A947-70E740481C1C}">
                <a14:useLocalDpi xmlns:a14="http://schemas.microsoft.com/office/drawing/2010/main" val="0"/>
              </a:ext>
            </a:extLst>
          </a:blip>
          <a:srcRect/>
          <a:stretch>
            <a:fillRect/>
          </a:stretch>
        </p:blipFill>
        <p:spPr bwMode="auto">
          <a:xfrm>
            <a:off x="676825" y="2297986"/>
            <a:ext cx="2007916" cy="119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6887" name="Text Box 7"/>
          <p:cNvSpPr txBox="1">
            <a:spLocks noChangeArrowheads="1"/>
          </p:cNvSpPr>
          <p:nvPr/>
        </p:nvSpPr>
        <p:spPr bwMode="auto">
          <a:xfrm>
            <a:off x="2927750" y="2420888"/>
            <a:ext cx="60902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800">
                <a:solidFill>
                  <a:schemeClr val="tx1"/>
                </a:solidFill>
                <a:latin typeface="Verdana" pitchFamily="34" charset="0"/>
                <a:cs typeface="Arial" pitchFamily="34" charset="0"/>
              </a:defRPr>
            </a:lvl1pPr>
            <a:lvl2pPr marL="742950" indent="-285750">
              <a:defRPr sz="800">
                <a:solidFill>
                  <a:schemeClr val="tx1"/>
                </a:solidFill>
                <a:latin typeface="Verdana" pitchFamily="34" charset="0"/>
                <a:cs typeface="Arial" pitchFamily="34" charset="0"/>
              </a:defRPr>
            </a:lvl2pPr>
            <a:lvl3pPr marL="1143000" indent="-228600">
              <a:defRPr sz="800">
                <a:solidFill>
                  <a:schemeClr val="tx1"/>
                </a:solidFill>
                <a:latin typeface="Verdana" pitchFamily="34" charset="0"/>
                <a:cs typeface="Arial" pitchFamily="34" charset="0"/>
              </a:defRPr>
            </a:lvl3pPr>
            <a:lvl4pPr marL="1600200" indent="-228600">
              <a:defRPr sz="800">
                <a:solidFill>
                  <a:schemeClr val="tx1"/>
                </a:solidFill>
                <a:latin typeface="Verdana" pitchFamily="34" charset="0"/>
                <a:cs typeface="Arial" pitchFamily="34" charset="0"/>
              </a:defRPr>
            </a:lvl4pPr>
            <a:lvl5pPr marL="2057400" indent="-228600">
              <a:defRPr sz="8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8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8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8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800">
                <a:solidFill>
                  <a:schemeClr val="tx1"/>
                </a:solidFill>
                <a:latin typeface="Verdana" pitchFamily="34" charset="0"/>
                <a:cs typeface="Arial" pitchFamily="34" charset="0"/>
              </a:defRPr>
            </a:lvl9pPr>
          </a:lstStyle>
          <a:p>
            <a:pPr algn="r" fontAlgn="base">
              <a:spcBef>
                <a:spcPct val="50000"/>
              </a:spcBef>
              <a:spcAft>
                <a:spcPct val="0"/>
              </a:spcAft>
            </a:pPr>
            <a:r>
              <a:rPr lang="ru-RU" altLang="ru-RU" sz="1800" b="1" dirty="0" smtClean="0">
                <a:solidFill>
                  <a:schemeClr val="tx1">
                    <a:lumMod val="50000"/>
                  </a:schemeClr>
                </a:solidFill>
                <a:latin typeface="Georgia" panose="02040502050405020303" pitchFamily="18" charset="0"/>
              </a:rPr>
              <a:t>Панкреатический вариант</a:t>
            </a:r>
            <a:r>
              <a:rPr lang="ru-RU" altLang="ru-RU" sz="1800" dirty="0" smtClean="0">
                <a:solidFill>
                  <a:schemeClr val="tx1">
                    <a:lumMod val="50000"/>
                  </a:schemeClr>
                </a:solidFill>
                <a:latin typeface="Georgia" panose="02040502050405020303" pitchFamily="18" charset="0"/>
              </a:rPr>
              <a:t>: боль локализуется в эпигастрии либо в левом подреберье, с иррадиацией в спину. Возможно повышение уровня липазы, расширение панкреатического протока</a:t>
            </a:r>
            <a:endParaRPr lang="en-US" altLang="ru-RU" sz="1800" dirty="0" smtClean="0">
              <a:solidFill>
                <a:schemeClr val="tx1">
                  <a:lumMod val="50000"/>
                </a:schemeClr>
              </a:solidFill>
              <a:latin typeface="Georgia" panose="02040502050405020303" pitchFamily="18" charset="0"/>
            </a:endParaRPr>
          </a:p>
        </p:txBody>
      </p:sp>
      <p:sp>
        <p:nvSpPr>
          <p:cNvPr id="506889" name="Text Box 9"/>
          <p:cNvSpPr txBox="1">
            <a:spLocks noChangeArrowheads="1"/>
          </p:cNvSpPr>
          <p:nvPr/>
        </p:nvSpPr>
        <p:spPr bwMode="auto">
          <a:xfrm>
            <a:off x="2927750" y="3807856"/>
            <a:ext cx="47704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800">
                <a:solidFill>
                  <a:schemeClr val="tx1"/>
                </a:solidFill>
                <a:latin typeface="Verdana" pitchFamily="34" charset="0"/>
                <a:cs typeface="Arial" pitchFamily="34" charset="0"/>
              </a:defRPr>
            </a:lvl1pPr>
            <a:lvl2pPr marL="742950" indent="-285750">
              <a:defRPr sz="800">
                <a:solidFill>
                  <a:schemeClr val="tx1"/>
                </a:solidFill>
                <a:latin typeface="Verdana" pitchFamily="34" charset="0"/>
                <a:cs typeface="Arial" pitchFamily="34" charset="0"/>
              </a:defRPr>
            </a:lvl2pPr>
            <a:lvl3pPr marL="1143000" indent="-228600">
              <a:defRPr sz="800">
                <a:solidFill>
                  <a:schemeClr val="tx1"/>
                </a:solidFill>
                <a:latin typeface="Verdana" pitchFamily="34" charset="0"/>
                <a:cs typeface="Arial" pitchFamily="34" charset="0"/>
              </a:defRPr>
            </a:lvl3pPr>
            <a:lvl4pPr marL="1600200" indent="-228600">
              <a:defRPr sz="800">
                <a:solidFill>
                  <a:schemeClr val="tx1"/>
                </a:solidFill>
                <a:latin typeface="Verdana" pitchFamily="34" charset="0"/>
                <a:cs typeface="Arial" pitchFamily="34" charset="0"/>
              </a:defRPr>
            </a:lvl4pPr>
            <a:lvl5pPr marL="2057400" indent="-228600">
              <a:defRPr sz="8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8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8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8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800">
                <a:solidFill>
                  <a:schemeClr val="tx1"/>
                </a:solidFill>
                <a:latin typeface="Verdana" pitchFamily="34" charset="0"/>
                <a:cs typeface="Arial" pitchFamily="34" charset="0"/>
              </a:defRPr>
            </a:lvl9pPr>
          </a:lstStyle>
          <a:p>
            <a:pPr algn="ctr" fontAlgn="base">
              <a:spcBef>
                <a:spcPct val="50000"/>
              </a:spcBef>
              <a:spcAft>
                <a:spcPct val="0"/>
              </a:spcAft>
            </a:pPr>
            <a:r>
              <a:rPr lang="ru-RU" altLang="ru-RU" sz="1800" b="1" dirty="0">
                <a:solidFill>
                  <a:schemeClr val="tx1">
                    <a:lumMod val="50000"/>
                  </a:schemeClr>
                </a:solidFill>
                <a:latin typeface="Georgia" panose="02040502050405020303" pitchFamily="18" charset="0"/>
              </a:rPr>
              <a:t>Смешанный вариант</a:t>
            </a:r>
            <a:endParaRPr lang="en-US" altLang="ru-RU" sz="1800" b="1" dirty="0">
              <a:solidFill>
                <a:schemeClr val="tx1">
                  <a:lumMod val="50000"/>
                </a:schemeClr>
              </a:solidFill>
              <a:latin typeface="Georgia" panose="02040502050405020303" pitchFamily="18" charset="0"/>
            </a:endParaRPr>
          </a:p>
        </p:txBody>
      </p:sp>
      <p:sp>
        <p:nvSpPr>
          <p:cNvPr id="10" name="Rectangle 16"/>
          <p:cNvSpPr>
            <a:spLocks noChangeArrowheads="1"/>
          </p:cNvSpPr>
          <p:nvPr/>
        </p:nvSpPr>
        <p:spPr bwMode="auto">
          <a:xfrm rot="10800000" flipV="1">
            <a:off x="-22454" y="6430356"/>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800">
                <a:solidFill>
                  <a:schemeClr val="tx1"/>
                </a:solidFill>
                <a:latin typeface="Verdana" pitchFamily="34" charset="0"/>
                <a:cs typeface="Arial" pitchFamily="34" charset="0"/>
              </a:defRPr>
            </a:lvl1pPr>
            <a:lvl2pPr marL="742950" indent="-285750">
              <a:defRPr sz="800">
                <a:solidFill>
                  <a:schemeClr val="tx1"/>
                </a:solidFill>
                <a:latin typeface="Verdana" pitchFamily="34" charset="0"/>
                <a:cs typeface="Arial" pitchFamily="34" charset="0"/>
              </a:defRPr>
            </a:lvl2pPr>
            <a:lvl3pPr marL="1143000" indent="-228600">
              <a:defRPr sz="800">
                <a:solidFill>
                  <a:schemeClr val="tx1"/>
                </a:solidFill>
                <a:latin typeface="Verdana" pitchFamily="34" charset="0"/>
                <a:cs typeface="Arial" pitchFamily="34" charset="0"/>
              </a:defRPr>
            </a:lvl3pPr>
            <a:lvl4pPr marL="1600200" indent="-228600">
              <a:defRPr sz="800">
                <a:solidFill>
                  <a:schemeClr val="tx1"/>
                </a:solidFill>
                <a:latin typeface="Verdana" pitchFamily="34" charset="0"/>
                <a:cs typeface="Arial" pitchFamily="34" charset="0"/>
              </a:defRPr>
            </a:lvl4pPr>
            <a:lvl5pPr marL="2057400" indent="-228600">
              <a:defRPr sz="8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8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8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8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800">
                <a:solidFill>
                  <a:schemeClr val="tx1"/>
                </a:solidFill>
                <a:latin typeface="Verdana" pitchFamily="34" charset="0"/>
                <a:cs typeface="Arial" pitchFamily="34" charset="0"/>
              </a:defRPr>
            </a:lvl9pPr>
          </a:lstStyle>
          <a:p>
            <a:pPr algn="l" eaLnBrk="0" fontAlgn="base" hangingPunct="0">
              <a:spcBef>
                <a:spcPct val="0"/>
              </a:spcBef>
              <a:spcAft>
                <a:spcPct val="0"/>
              </a:spcAft>
            </a:pPr>
            <a:r>
              <a:rPr lang="ru-RU" altLang="ru-RU" sz="900" dirty="0">
                <a:solidFill>
                  <a:srgbClr val="000000"/>
                </a:solidFill>
                <a:latin typeface="Arial" panose="020B0604020202020204" pitchFamily="34" charset="0"/>
              </a:rPr>
              <a:t>Ильченко А.А. Болезни желчного пузыря и желчных путей: Руководство для врачей.-2-е издание., переработанное и дополненное-М.:ООО «Издательство медицинское информационное агентство</a:t>
            </a:r>
            <a:r>
              <a:rPr lang="ru-RU" altLang="ru-RU" sz="900" dirty="0" smtClean="0">
                <a:solidFill>
                  <a:srgbClr val="000000"/>
                </a:solidFill>
                <a:latin typeface="Arial" panose="020B0604020202020204" pitchFamily="34" charset="0"/>
              </a:rPr>
              <a:t>»,</a:t>
            </a:r>
            <a:r>
              <a:rPr lang="en-US" altLang="ru-RU" sz="900" dirty="0" smtClean="0">
                <a:solidFill>
                  <a:srgbClr val="000000"/>
                </a:solidFill>
                <a:latin typeface="Arial" panose="020B0604020202020204" pitchFamily="34" charset="0"/>
              </a:rPr>
              <a:t> </a:t>
            </a:r>
            <a:r>
              <a:rPr lang="ru-RU" altLang="ru-RU" sz="900" dirty="0" smtClean="0">
                <a:solidFill>
                  <a:srgbClr val="000000"/>
                </a:solidFill>
                <a:latin typeface="Arial" panose="020B0604020202020204" pitchFamily="34" charset="0"/>
              </a:rPr>
              <a:t>2011-880с</a:t>
            </a:r>
            <a:r>
              <a:rPr lang="ru-RU" altLang="ru-RU" sz="900" dirty="0">
                <a:solidFill>
                  <a:srgbClr val="000000"/>
                </a:solidFill>
                <a:latin typeface="Arial" panose="020B0604020202020204" pitchFamily="34" charset="0"/>
              </a:rPr>
              <a:t>.:ил.</a:t>
            </a:r>
          </a:p>
        </p:txBody>
      </p:sp>
      <p:pic>
        <p:nvPicPr>
          <p:cNvPr id="12"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9874" y="4238535"/>
            <a:ext cx="1152406" cy="98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lus 12"/>
          <p:cNvSpPr/>
          <p:nvPr/>
        </p:nvSpPr>
        <p:spPr>
          <a:xfrm>
            <a:off x="5068578" y="4425916"/>
            <a:ext cx="488781" cy="495962"/>
          </a:xfrm>
          <a:prstGeom prst="mathPlus">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a:solidFill>
                <a:schemeClr val="bg2">
                  <a:lumMod val="50000"/>
                </a:schemeClr>
              </a:solidFill>
            </a:endParaRPr>
          </a:p>
        </p:txBody>
      </p:sp>
      <p:pic>
        <p:nvPicPr>
          <p:cNvPr id="14" name="Picture 6" descr="Картинка 134 из 41699">
            <a:hlinkClick r:id="rId4"/>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8983" l="0" r="100000">
                        <a14:backgroundMark x1="55622" y1="2034" x2="92771" y2="24746"/>
                        <a14:backgroundMark x1="57631" y1="59661" x2="94578" y2="60339"/>
                        <a14:backgroundMark x1="4217" y1="76610" x2="4217" y2="76610"/>
                      </a14:backgroundRemoval>
                    </a14:imgEffect>
                  </a14:imgLayer>
                </a14:imgProps>
              </a:ext>
              <a:ext uri="{28A0092B-C50C-407E-A947-70E740481C1C}">
                <a14:useLocalDpi xmlns:a14="http://schemas.microsoft.com/office/drawing/2010/main" val="0"/>
              </a:ext>
            </a:extLst>
          </a:blip>
          <a:srcRect/>
          <a:stretch>
            <a:fillRect/>
          </a:stretch>
        </p:blipFill>
        <p:spPr bwMode="auto">
          <a:xfrm>
            <a:off x="3021770" y="4149080"/>
            <a:ext cx="1770664" cy="104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23132" y="5238232"/>
            <a:ext cx="588287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ru-RU"/>
            </a:defPPr>
            <a:lvl1pPr algn="r" fontAlgn="base">
              <a:spcBef>
                <a:spcPct val="50000"/>
              </a:spcBef>
              <a:spcAft>
                <a:spcPct val="0"/>
              </a:spcAft>
              <a:defRPr b="1">
                <a:solidFill>
                  <a:schemeClr val="accent1">
                    <a:lumMod val="75000"/>
                  </a:schemeClr>
                </a:solidFill>
                <a:latin typeface="Georgia" panose="02040502050405020303" pitchFamily="18" charset="0"/>
                <a:cs typeface="Arial" pitchFamily="34" charset="0"/>
              </a:defRPr>
            </a:lvl1pPr>
            <a:lvl2pPr marL="742950" indent="-285750">
              <a:defRPr sz="800">
                <a:latin typeface="Verdana" pitchFamily="34" charset="0"/>
                <a:cs typeface="Arial" pitchFamily="34" charset="0"/>
              </a:defRPr>
            </a:lvl2pPr>
            <a:lvl3pPr marL="1143000" indent="-228600">
              <a:defRPr sz="800">
                <a:latin typeface="Verdana" pitchFamily="34" charset="0"/>
                <a:cs typeface="Arial" pitchFamily="34" charset="0"/>
              </a:defRPr>
            </a:lvl3pPr>
            <a:lvl4pPr marL="1600200" indent="-228600">
              <a:defRPr sz="800">
                <a:latin typeface="Verdana" pitchFamily="34" charset="0"/>
                <a:cs typeface="Arial" pitchFamily="34" charset="0"/>
              </a:defRPr>
            </a:lvl4pPr>
            <a:lvl5pPr marL="2057400" indent="-228600">
              <a:defRPr sz="800">
                <a:latin typeface="Verdana" pitchFamily="34" charset="0"/>
                <a:cs typeface="Arial" pitchFamily="34" charset="0"/>
              </a:defRPr>
            </a:lvl5pPr>
            <a:lvl6pPr marL="2514600" indent="-228600" eaLnBrk="0" fontAlgn="base" hangingPunct="0">
              <a:spcBef>
                <a:spcPct val="0"/>
              </a:spcBef>
              <a:spcAft>
                <a:spcPct val="0"/>
              </a:spcAft>
              <a:defRPr sz="800">
                <a:latin typeface="Verdana" pitchFamily="34" charset="0"/>
                <a:cs typeface="Arial" pitchFamily="34" charset="0"/>
              </a:defRPr>
            </a:lvl6pPr>
            <a:lvl7pPr marL="2971800" indent="-228600" eaLnBrk="0" fontAlgn="base" hangingPunct="0">
              <a:spcBef>
                <a:spcPct val="0"/>
              </a:spcBef>
              <a:spcAft>
                <a:spcPct val="0"/>
              </a:spcAft>
              <a:defRPr sz="800">
                <a:latin typeface="Verdana" pitchFamily="34" charset="0"/>
                <a:cs typeface="Arial" pitchFamily="34" charset="0"/>
              </a:defRPr>
            </a:lvl7pPr>
            <a:lvl8pPr marL="3429000" indent="-228600" eaLnBrk="0" fontAlgn="base" hangingPunct="0">
              <a:spcBef>
                <a:spcPct val="0"/>
              </a:spcBef>
              <a:spcAft>
                <a:spcPct val="0"/>
              </a:spcAft>
              <a:defRPr sz="800">
                <a:latin typeface="Verdana" pitchFamily="34" charset="0"/>
                <a:cs typeface="Arial" pitchFamily="34" charset="0"/>
              </a:defRPr>
            </a:lvl8pPr>
            <a:lvl9pPr marL="3886200" indent="-228600" eaLnBrk="0" fontAlgn="base" hangingPunct="0">
              <a:spcBef>
                <a:spcPct val="0"/>
              </a:spcBef>
              <a:spcAft>
                <a:spcPct val="0"/>
              </a:spcAft>
              <a:defRPr sz="800">
                <a:latin typeface="Verdana" pitchFamily="34" charset="0"/>
                <a:cs typeface="Arial" pitchFamily="34" charset="0"/>
              </a:defRPr>
            </a:lvl9pPr>
          </a:lstStyle>
          <a:p>
            <a:pPr algn="ctr"/>
            <a:r>
              <a:rPr lang="ru-RU" b="0" dirty="0">
                <a:solidFill>
                  <a:schemeClr val="tx1">
                    <a:lumMod val="50000"/>
                  </a:schemeClr>
                </a:solidFill>
              </a:rPr>
              <a:t>С</a:t>
            </a:r>
            <a:r>
              <a:rPr lang="ru-RU" b="0" dirty="0" smtClean="0">
                <a:solidFill>
                  <a:schemeClr val="tx1">
                    <a:lumMod val="50000"/>
                  </a:schemeClr>
                </a:solidFill>
              </a:rPr>
              <a:t>очетание </a:t>
            </a:r>
            <a:r>
              <a:rPr lang="ru-RU" b="0" dirty="0">
                <a:solidFill>
                  <a:schemeClr val="tx1">
                    <a:lumMod val="50000"/>
                  </a:schemeClr>
                </a:solidFill>
              </a:rPr>
              <a:t>билиарного и панкреатического вариантов</a:t>
            </a:r>
          </a:p>
        </p:txBody>
      </p:sp>
      <p:sp>
        <p:nvSpPr>
          <p:cNvPr id="17" name="Slide Number Placeholder 2"/>
          <p:cNvSpPr txBox="1">
            <a:spLocks/>
          </p:cNvSpPr>
          <p:nvPr/>
        </p:nvSpPr>
        <p:spPr>
          <a:xfrm>
            <a:off x="7017634" y="6492875"/>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43312A-F2D1-4A6C-922F-33B7D1873247}" type="slidenum">
              <a:rPr lang="ru-RU" smtClean="0">
                <a:solidFill>
                  <a:prstClr val="black">
                    <a:tint val="75000"/>
                  </a:prstClr>
                </a:solidFill>
                <a:latin typeface="Calibri"/>
              </a:rPr>
              <a:pPr/>
              <a:t>50</a:t>
            </a:fld>
            <a:endParaRPr lang="ru-RU" dirty="0">
              <a:solidFill>
                <a:prstClr val="black">
                  <a:tint val="75000"/>
                </a:prstClr>
              </a:solidFill>
              <a:latin typeface="Calibri"/>
            </a:endParaRPr>
          </a:p>
        </p:txBody>
      </p:sp>
      <p:sp>
        <p:nvSpPr>
          <p:cNvPr id="15" name="Прямоугольник 14"/>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04101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0" y="0"/>
            <a:ext cx="9144000" cy="9271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p>
            <a:pPr algn="ctr"/>
            <a:r>
              <a:rPr lang="ru-RU" altLang="ru-RU" sz="2800" b="1" kern="1200" dirty="0">
                <a:solidFill>
                  <a:srgbClr val="00B050"/>
                </a:solidFill>
                <a:effectLst>
                  <a:outerShdw blurRad="38100" dist="38100" dir="2700000" algn="tl">
                    <a:srgbClr val="000000">
                      <a:alpha val="43137"/>
                    </a:srgbClr>
                  </a:outerShdw>
                </a:effectLst>
                <a:latin typeface="Calibri" panose="020F0502020204030204" pitchFamily="34" charset="0"/>
              </a:rPr>
              <a:t>Дисфункция ЖВП (спазм сфинктера Одди)</a:t>
            </a:r>
            <a:endParaRPr lang="en-US" altLang="ru-RU" sz="2800" b="1" kern="1200" dirty="0">
              <a:solidFill>
                <a:srgbClr val="00B050"/>
              </a:solidFill>
              <a:effectLst>
                <a:outerShdw blurRad="38100" dist="38100" dir="2700000" algn="tl">
                  <a:srgbClr val="000000">
                    <a:alpha val="43137"/>
                  </a:srgbClr>
                </a:outerShdw>
              </a:effectLst>
              <a:latin typeface="Calibri" panose="020F0502020204030204" pitchFamily="34" charset="0"/>
            </a:endParaRPr>
          </a:p>
        </p:txBody>
      </p:sp>
      <p:sp>
        <p:nvSpPr>
          <p:cNvPr id="17411" name="Line 4"/>
          <p:cNvSpPr>
            <a:spLocks noChangeShapeType="1"/>
          </p:cNvSpPr>
          <p:nvPr/>
        </p:nvSpPr>
        <p:spPr bwMode="auto">
          <a:xfrm>
            <a:off x="4312265" y="1816150"/>
            <a:ext cx="0" cy="3527425"/>
          </a:xfrm>
          <a:prstGeom prst="line">
            <a:avLst/>
          </a:prstGeom>
          <a:noFill/>
          <a:ln w="9525">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ru-RU" sz="500" smtClean="0">
              <a:solidFill>
                <a:srgbClr val="000000"/>
              </a:solidFill>
              <a:latin typeface="Verdana" pitchFamily="34" charset="0"/>
            </a:endParaRPr>
          </a:p>
        </p:txBody>
      </p:sp>
      <p:sp>
        <p:nvSpPr>
          <p:cNvPr id="17412" name="Text Box 5"/>
          <p:cNvSpPr txBox="1">
            <a:spLocks noChangeArrowheads="1"/>
          </p:cNvSpPr>
          <p:nvPr/>
        </p:nvSpPr>
        <p:spPr bwMode="auto">
          <a:xfrm>
            <a:off x="3589298" y="5432425"/>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800">
                <a:solidFill>
                  <a:schemeClr val="tx1"/>
                </a:solidFill>
                <a:latin typeface="Verdana" pitchFamily="34" charset="0"/>
                <a:cs typeface="Arial" pitchFamily="34" charset="0"/>
              </a:defRPr>
            </a:lvl1pPr>
            <a:lvl2pPr marL="742950" indent="-285750">
              <a:defRPr sz="800">
                <a:solidFill>
                  <a:schemeClr val="tx1"/>
                </a:solidFill>
                <a:latin typeface="Verdana" pitchFamily="34" charset="0"/>
                <a:cs typeface="Arial" pitchFamily="34" charset="0"/>
              </a:defRPr>
            </a:lvl2pPr>
            <a:lvl3pPr marL="1143000" indent="-228600">
              <a:defRPr sz="800">
                <a:solidFill>
                  <a:schemeClr val="tx1"/>
                </a:solidFill>
                <a:latin typeface="Verdana" pitchFamily="34" charset="0"/>
                <a:cs typeface="Arial" pitchFamily="34" charset="0"/>
              </a:defRPr>
            </a:lvl3pPr>
            <a:lvl4pPr marL="1600200" indent="-228600">
              <a:defRPr sz="800">
                <a:solidFill>
                  <a:schemeClr val="tx1"/>
                </a:solidFill>
                <a:latin typeface="Verdana" pitchFamily="34" charset="0"/>
                <a:cs typeface="Arial" pitchFamily="34" charset="0"/>
              </a:defRPr>
            </a:lvl4pPr>
            <a:lvl5pPr marL="2057400" indent="-228600">
              <a:defRPr sz="8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8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8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8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800">
                <a:solidFill>
                  <a:schemeClr val="tx1"/>
                </a:solidFill>
                <a:latin typeface="Verdana" pitchFamily="34" charset="0"/>
                <a:cs typeface="Arial" pitchFamily="34" charset="0"/>
              </a:defRPr>
            </a:lvl9pPr>
          </a:lstStyle>
          <a:p>
            <a:pPr algn="ctr" eaLnBrk="0" fontAlgn="base" hangingPunct="0">
              <a:spcBef>
                <a:spcPct val="50000"/>
              </a:spcBef>
              <a:spcAft>
                <a:spcPct val="0"/>
              </a:spcAft>
            </a:pPr>
            <a:r>
              <a:rPr lang="ru-RU" altLang="ru-RU" sz="2400" b="1" dirty="0" smtClean="0">
                <a:solidFill>
                  <a:srgbClr val="FF0000"/>
                </a:solidFill>
              </a:rPr>
              <a:t>БОЛЬ</a:t>
            </a:r>
            <a:endParaRPr lang="en-US" altLang="ru-RU" sz="2400" b="1" dirty="0" smtClean="0">
              <a:solidFill>
                <a:srgbClr val="FF0000"/>
              </a:solidFill>
            </a:endParaRPr>
          </a:p>
        </p:txBody>
      </p:sp>
      <p:sp>
        <p:nvSpPr>
          <p:cNvPr id="17414" name="Text Box 7"/>
          <p:cNvSpPr txBox="1">
            <a:spLocks noChangeArrowheads="1"/>
          </p:cNvSpPr>
          <p:nvPr/>
        </p:nvSpPr>
        <p:spPr bwMode="auto">
          <a:xfrm>
            <a:off x="4067175" y="1563469"/>
            <a:ext cx="31686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ru-RU"/>
            </a:defPPr>
            <a:lvl1pPr algn="ctr" eaLnBrk="0" fontAlgn="base" hangingPunct="0">
              <a:spcBef>
                <a:spcPct val="50000"/>
              </a:spcBef>
              <a:spcAft>
                <a:spcPct val="0"/>
              </a:spcAft>
              <a:defRPr b="1">
                <a:solidFill>
                  <a:srgbClr val="000066"/>
                </a:solidFill>
                <a:cs typeface="Arial" pitchFamily="34" charset="0"/>
              </a:defRPr>
            </a:lvl1pPr>
            <a:lvl2pPr marL="742950" indent="-285750">
              <a:defRPr sz="800">
                <a:latin typeface="Verdana" pitchFamily="34" charset="0"/>
                <a:cs typeface="Arial" pitchFamily="34" charset="0"/>
              </a:defRPr>
            </a:lvl2pPr>
            <a:lvl3pPr marL="1143000" indent="-228600">
              <a:defRPr sz="800">
                <a:latin typeface="Verdana" pitchFamily="34" charset="0"/>
                <a:cs typeface="Arial" pitchFamily="34" charset="0"/>
              </a:defRPr>
            </a:lvl3pPr>
            <a:lvl4pPr marL="1600200" indent="-228600">
              <a:defRPr sz="800">
                <a:latin typeface="Verdana" pitchFamily="34" charset="0"/>
                <a:cs typeface="Arial" pitchFamily="34" charset="0"/>
              </a:defRPr>
            </a:lvl4pPr>
            <a:lvl5pPr marL="2057400" indent="-228600">
              <a:defRPr sz="800">
                <a:latin typeface="Verdana" pitchFamily="34" charset="0"/>
                <a:cs typeface="Arial" pitchFamily="34" charset="0"/>
              </a:defRPr>
            </a:lvl5pPr>
            <a:lvl6pPr marL="2514600" indent="-228600" eaLnBrk="0" fontAlgn="base" hangingPunct="0">
              <a:spcBef>
                <a:spcPct val="0"/>
              </a:spcBef>
              <a:spcAft>
                <a:spcPct val="0"/>
              </a:spcAft>
              <a:defRPr sz="800">
                <a:latin typeface="Verdana" pitchFamily="34" charset="0"/>
                <a:cs typeface="Arial" pitchFamily="34" charset="0"/>
              </a:defRPr>
            </a:lvl6pPr>
            <a:lvl7pPr marL="2971800" indent="-228600" eaLnBrk="0" fontAlgn="base" hangingPunct="0">
              <a:spcBef>
                <a:spcPct val="0"/>
              </a:spcBef>
              <a:spcAft>
                <a:spcPct val="0"/>
              </a:spcAft>
              <a:defRPr sz="800">
                <a:latin typeface="Verdana" pitchFamily="34" charset="0"/>
                <a:cs typeface="Arial" pitchFamily="34" charset="0"/>
              </a:defRPr>
            </a:lvl7pPr>
            <a:lvl8pPr marL="3429000" indent="-228600" eaLnBrk="0" fontAlgn="base" hangingPunct="0">
              <a:spcBef>
                <a:spcPct val="0"/>
              </a:spcBef>
              <a:spcAft>
                <a:spcPct val="0"/>
              </a:spcAft>
              <a:defRPr sz="800">
                <a:latin typeface="Verdana" pitchFamily="34" charset="0"/>
                <a:cs typeface="Arial" pitchFamily="34" charset="0"/>
              </a:defRPr>
            </a:lvl8pPr>
            <a:lvl9pPr marL="3886200" indent="-228600" eaLnBrk="0" fontAlgn="base" hangingPunct="0">
              <a:spcBef>
                <a:spcPct val="0"/>
              </a:spcBef>
              <a:spcAft>
                <a:spcPct val="0"/>
              </a:spcAft>
              <a:defRPr sz="800">
                <a:latin typeface="Verdana" pitchFamily="34" charset="0"/>
                <a:cs typeface="Arial" pitchFamily="34" charset="0"/>
              </a:defRPr>
            </a:lvl9pPr>
          </a:lstStyle>
          <a:p>
            <a:r>
              <a:rPr lang="ru-RU" altLang="ru-RU" sz="2000" dirty="0" err="1">
                <a:solidFill>
                  <a:schemeClr val="accent4">
                    <a:lumMod val="50000"/>
                  </a:schemeClr>
                </a:solidFill>
              </a:rPr>
              <a:t>Билиарный</a:t>
            </a:r>
            <a:r>
              <a:rPr lang="ru-RU" altLang="ru-RU" sz="2000" dirty="0">
                <a:solidFill>
                  <a:schemeClr val="accent4">
                    <a:lumMod val="50000"/>
                  </a:schemeClr>
                </a:solidFill>
              </a:rPr>
              <a:t> </a:t>
            </a:r>
            <a:r>
              <a:rPr lang="ru-RU" altLang="ru-RU" sz="2000" dirty="0" err="1">
                <a:solidFill>
                  <a:schemeClr val="accent4">
                    <a:lumMod val="50000"/>
                  </a:schemeClr>
                </a:solidFill>
              </a:rPr>
              <a:t>сладж</a:t>
            </a:r>
            <a:endParaRPr lang="en-US" altLang="ru-RU" sz="2000" dirty="0">
              <a:solidFill>
                <a:schemeClr val="accent4">
                  <a:lumMod val="50000"/>
                </a:schemeClr>
              </a:solidFill>
            </a:endParaRPr>
          </a:p>
        </p:txBody>
      </p:sp>
      <p:sp>
        <p:nvSpPr>
          <p:cNvPr id="17415" name="Line 8"/>
          <p:cNvSpPr>
            <a:spLocks noChangeShapeType="1"/>
          </p:cNvSpPr>
          <p:nvPr/>
        </p:nvSpPr>
        <p:spPr bwMode="auto">
          <a:xfrm>
            <a:off x="4643438" y="2133600"/>
            <a:ext cx="2232024" cy="0"/>
          </a:xfrm>
          <a:prstGeom prst="line">
            <a:avLst/>
          </a:prstGeom>
          <a:noFill/>
          <a:ln w="9525">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ru-RU" sz="500" smtClean="0">
              <a:solidFill>
                <a:srgbClr val="000000"/>
              </a:solidFill>
              <a:latin typeface="Verdana" pitchFamily="34" charset="0"/>
            </a:endParaRPr>
          </a:p>
        </p:txBody>
      </p:sp>
      <p:sp>
        <p:nvSpPr>
          <p:cNvPr id="17416" name="Line 9"/>
          <p:cNvSpPr>
            <a:spLocks noChangeShapeType="1"/>
          </p:cNvSpPr>
          <p:nvPr/>
        </p:nvSpPr>
        <p:spPr bwMode="auto">
          <a:xfrm flipH="1">
            <a:off x="1189037" y="2133600"/>
            <a:ext cx="3454400" cy="0"/>
          </a:xfrm>
          <a:prstGeom prst="line">
            <a:avLst/>
          </a:prstGeom>
          <a:noFill/>
          <a:ln w="95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ru-RU" sz="800" smtClean="0">
              <a:solidFill>
                <a:schemeClr val="accent4">
                  <a:lumMod val="50000"/>
                </a:schemeClr>
              </a:solidFill>
              <a:latin typeface="Verdana" pitchFamily="34" charset="0"/>
            </a:endParaRPr>
          </a:p>
        </p:txBody>
      </p:sp>
      <p:sp>
        <p:nvSpPr>
          <p:cNvPr id="17417" name="Line 10"/>
          <p:cNvSpPr>
            <a:spLocks noChangeShapeType="1"/>
          </p:cNvSpPr>
          <p:nvPr/>
        </p:nvSpPr>
        <p:spPr bwMode="auto">
          <a:xfrm>
            <a:off x="3049132" y="2132619"/>
            <a:ext cx="0" cy="1223963"/>
          </a:xfrm>
          <a:prstGeom prst="line">
            <a:avLst/>
          </a:prstGeom>
          <a:noFill/>
          <a:ln w="9525">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ru-RU" sz="800" smtClean="0">
              <a:solidFill>
                <a:srgbClr val="000000"/>
              </a:solidFill>
              <a:latin typeface="Verdana" pitchFamily="34" charset="0"/>
            </a:endParaRPr>
          </a:p>
        </p:txBody>
      </p:sp>
      <p:sp>
        <p:nvSpPr>
          <p:cNvPr id="17418" name="Line 11"/>
          <p:cNvSpPr>
            <a:spLocks noChangeShapeType="1"/>
          </p:cNvSpPr>
          <p:nvPr/>
        </p:nvSpPr>
        <p:spPr bwMode="auto">
          <a:xfrm>
            <a:off x="1198502" y="2133600"/>
            <a:ext cx="0" cy="647700"/>
          </a:xfrm>
          <a:prstGeom prst="line">
            <a:avLst/>
          </a:prstGeom>
          <a:noFill/>
          <a:ln w="9525">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ru-RU" sz="800" smtClean="0">
              <a:solidFill>
                <a:srgbClr val="000000"/>
              </a:solidFill>
              <a:latin typeface="Verdana" pitchFamily="34" charset="0"/>
            </a:endParaRPr>
          </a:p>
        </p:txBody>
      </p:sp>
      <p:sp>
        <p:nvSpPr>
          <p:cNvPr id="17419" name="Text Box 12"/>
          <p:cNvSpPr txBox="1">
            <a:spLocks noChangeArrowheads="1"/>
          </p:cNvSpPr>
          <p:nvPr/>
        </p:nvSpPr>
        <p:spPr bwMode="auto">
          <a:xfrm>
            <a:off x="1331640" y="1409581"/>
            <a:ext cx="281760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ru-RU"/>
            </a:defPPr>
            <a:lvl1pPr algn="ctr" eaLnBrk="0" fontAlgn="base" hangingPunct="0">
              <a:spcBef>
                <a:spcPct val="50000"/>
              </a:spcBef>
              <a:spcAft>
                <a:spcPct val="0"/>
              </a:spcAft>
              <a:defRPr sz="2400" b="1">
                <a:solidFill>
                  <a:srgbClr val="000066"/>
                </a:solidFill>
                <a:cs typeface="Arial" pitchFamily="34" charset="0"/>
              </a:defRPr>
            </a:lvl1pPr>
            <a:lvl2pPr marL="742950" indent="-285750">
              <a:defRPr sz="800">
                <a:latin typeface="Verdana" pitchFamily="34" charset="0"/>
                <a:cs typeface="Arial" pitchFamily="34" charset="0"/>
              </a:defRPr>
            </a:lvl2pPr>
            <a:lvl3pPr marL="1143000" indent="-228600">
              <a:defRPr sz="800">
                <a:latin typeface="Verdana" pitchFamily="34" charset="0"/>
                <a:cs typeface="Arial" pitchFamily="34" charset="0"/>
              </a:defRPr>
            </a:lvl3pPr>
            <a:lvl4pPr marL="1600200" indent="-228600">
              <a:defRPr sz="800">
                <a:latin typeface="Verdana" pitchFamily="34" charset="0"/>
                <a:cs typeface="Arial" pitchFamily="34" charset="0"/>
              </a:defRPr>
            </a:lvl4pPr>
            <a:lvl5pPr marL="2057400" indent="-228600">
              <a:defRPr sz="800">
                <a:latin typeface="Verdana" pitchFamily="34" charset="0"/>
                <a:cs typeface="Arial" pitchFamily="34" charset="0"/>
              </a:defRPr>
            </a:lvl5pPr>
            <a:lvl6pPr marL="2514600" indent="-228600" eaLnBrk="0" fontAlgn="base" hangingPunct="0">
              <a:spcBef>
                <a:spcPct val="0"/>
              </a:spcBef>
              <a:spcAft>
                <a:spcPct val="0"/>
              </a:spcAft>
              <a:defRPr sz="800">
                <a:latin typeface="Verdana" pitchFamily="34" charset="0"/>
                <a:cs typeface="Arial" pitchFamily="34" charset="0"/>
              </a:defRPr>
            </a:lvl6pPr>
            <a:lvl7pPr marL="2971800" indent="-228600" eaLnBrk="0" fontAlgn="base" hangingPunct="0">
              <a:spcBef>
                <a:spcPct val="0"/>
              </a:spcBef>
              <a:spcAft>
                <a:spcPct val="0"/>
              </a:spcAft>
              <a:defRPr sz="800">
                <a:latin typeface="Verdana" pitchFamily="34" charset="0"/>
                <a:cs typeface="Arial" pitchFamily="34" charset="0"/>
              </a:defRPr>
            </a:lvl7pPr>
            <a:lvl8pPr marL="3429000" indent="-228600" eaLnBrk="0" fontAlgn="base" hangingPunct="0">
              <a:spcBef>
                <a:spcPct val="0"/>
              </a:spcBef>
              <a:spcAft>
                <a:spcPct val="0"/>
              </a:spcAft>
              <a:defRPr sz="800">
                <a:latin typeface="Verdana" pitchFamily="34" charset="0"/>
                <a:cs typeface="Arial" pitchFamily="34" charset="0"/>
              </a:defRPr>
            </a:lvl8pPr>
            <a:lvl9pPr marL="3886200" indent="-228600" eaLnBrk="0" fontAlgn="base" hangingPunct="0">
              <a:spcBef>
                <a:spcPct val="0"/>
              </a:spcBef>
              <a:spcAft>
                <a:spcPct val="0"/>
              </a:spcAft>
              <a:defRPr sz="800">
                <a:latin typeface="Verdana" pitchFamily="34" charset="0"/>
                <a:cs typeface="Arial" pitchFamily="34" charset="0"/>
              </a:defRPr>
            </a:lvl9pPr>
          </a:lstStyle>
          <a:p>
            <a:r>
              <a:rPr lang="ru-RU" altLang="ru-RU" sz="2000" dirty="0">
                <a:solidFill>
                  <a:schemeClr val="accent4">
                    <a:lumMod val="50000"/>
                  </a:schemeClr>
                </a:solidFill>
              </a:rPr>
              <a:t>Нарушение пищеварения</a:t>
            </a:r>
            <a:endParaRPr lang="en-US" altLang="ru-RU" sz="2000" dirty="0">
              <a:solidFill>
                <a:schemeClr val="accent4">
                  <a:lumMod val="50000"/>
                </a:schemeClr>
              </a:solidFill>
            </a:endParaRPr>
          </a:p>
        </p:txBody>
      </p:sp>
      <p:sp>
        <p:nvSpPr>
          <p:cNvPr id="17420" name="Text Box 13"/>
          <p:cNvSpPr txBox="1">
            <a:spLocks noChangeArrowheads="1"/>
          </p:cNvSpPr>
          <p:nvPr/>
        </p:nvSpPr>
        <p:spPr bwMode="auto">
          <a:xfrm>
            <a:off x="2411412" y="3374191"/>
            <a:ext cx="16557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800">
                <a:solidFill>
                  <a:schemeClr val="tx1"/>
                </a:solidFill>
                <a:latin typeface="Verdana" pitchFamily="34" charset="0"/>
                <a:cs typeface="Arial" pitchFamily="34" charset="0"/>
              </a:defRPr>
            </a:lvl1pPr>
            <a:lvl2pPr marL="742950" indent="-285750">
              <a:defRPr sz="800">
                <a:solidFill>
                  <a:schemeClr val="tx1"/>
                </a:solidFill>
                <a:latin typeface="Verdana" pitchFamily="34" charset="0"/>
                <a:cs typeface="Arial" pitchFamily="34" charset="0"/>
              </a:defRPr>
            </a:lvl2pPr>
            <a:lvl3pPr marL="1143000" indent="-228600">
              <a:defRPr sz="800">
                <a:solidFill>
                  <a:schemeClr val="tx1"/>
                </a:solidFill>
                <a:latin typeface="Verdana" pitchFamily="34" charset="0"/>
                <a:cs typeface="Arial" pitchFamily="34" charset="0"/>
              </a:defRPr>
            </a:lvl3pPr>
            <a:lvl4pPr marL="1600200" indent="-228600">
              <a:defRPr sz="800">
                <a:solidFill>
                  <a:schemeClr val="tx1"/>
                </a:solidFill>
                <a:latin typeface="Verdana" pitchFamily="34" charset="0"/>
                <a:cs typeface="Arial" pitchFamily="34" charset="0"/>
              </a:defRPr>
            </a:lvl4pPr>
            <a:lvl5pPr marL="2057400" indent="-228600">
              <a:defRPr sz="8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8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8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8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800">
                <a:solidFill>
                  <a:schemeClr val="tx1"/>
                </a:solidFill>
                <a:latin typeface="Verdana" pitchFamily="34" charset="0"/>
                <a:cs typeface="Arial" pitchFamily="34" charset="0"/>
              </a:defRPr>
            </a:lvl9pPr>
          </a:lstStyle>
          <a:p>
            <a:pPr algn="ctr" eaLnBrk="0" fontAlgn="base" hangingPunct="0">
              <a:spcBef>
                <a:spcPct val="50000"/>
              </a:spcBef>
              <a:spcAft>
                <a:spcPct val="0"/>
              </a:spcAft>
            </a:pPr>
            <a:r>
              <a:rPr lang="ru-RU" altLang="ru-RU" sz="1800" b="1" dirty="0" smtClean="0">
                <a:solidFill>
                  <a:srgbClr val="FF0000"/>
                </a:solidFill>
              </a:rPr>
              <a:t>Диспепсия</a:t>
            </a:r>
            <a:endParaRPr lang="en-US" altLang="ru-RU" sz="1800" b="1" dirty="0" smtClean="0">
              <a:solidFill>
                <a:srgbClr val="FF0000"/>
              </a:solidFill>
            </a:endParaRPr>
          </a:p>
        </p:txBody>
      </p:sp>
      <p:sp>
        <p:nvSpPr>
          <p:cNvPr id="17421" name="Text Box 14"/>
          <p:cNvSpPr txBox="1">
            <a:spLocks noChangeArrowheads="1"/>
          </p:cNvSpPr>
          <p:nvPr/>
        </p:nvSpPr>
        <p:spPr bwMode="auto">
          <a:xfrm>
            <a:off x="1019662" y="2735199"/>
            <a:ext cx="146410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800">
                <a:solidFill>
                  <a:schemeClr val="tx1"/>
                </a:solidFill>
                <a:latin typeface="Verdana" pitchFamily="34" charset="0"/>
                <a:cs typeface="Arial" pitchFamily="34" charset="0"/>
              </a:defRPr>
            </a:lvl1pPr>
            <a:lvl2pPr marL="742950" indent="-285750">
              <a:defRPr sz="800">
                <a:solidFill>
                  <a:schemeClr val="tx1"/>
                </a:solidFill>
                <a:latin typeface="Verdana" pitchFamily="34" charset="0"/>
                <a:cs typeface="Arial" pitchFamily="34" charset="0"/>
              </a:defRPr>
            </a:lvl2pPr>
            <a:lvl3pPr marL="1143000" indent="-228600">
              <a:defRPr sz="800">
                <a:solidFill>
                  <a:schemeClr val="tx1"/>
                </a:solidFill>
                <a:latin typeface="Verdana" pitchFamily="34" charset="0"/>
                <a:cs typeface="Arial" pitchFamily="34" charset="0"/>
              </a:defRPr>
            </a:lvl3pPr>
            <a:lvl4pPr marL="1600200" indent="-228600">
              <a:defRPr sz="800">
                <a:solidFill>
                  <a:schemeClr val="tx1"/>
                </a:solidFill>
                <a:latin typeface="Verdana" pitchFamily="34" charset="0"/>
                <a:cs typeface="Arial" pitchFamily="34" charset="0"/>
              </a:defRPr>
            </a:lvl4pPr>
            <a:lvl5pPr marL="2057400" indent="-228600">
              <a:defRPr sz="800">
                <a:solidFill>
                  <a:schemeClr val="tx1"/>
                </a:solidFill>
                <a:latin typeface="Verdana" pitchFamily="34" charset="0"/>
                <a:cs typeface="Arial" pitchFamily="34" charset="0"/>
              </a:defRPr>
            </a:lvl5pPr>
            <a:lvl6pPr marL="2514600" indent="-228600" eaLnBrk="0" fontAlgn="base" hangingPunct="0">
              <a:spcBef>
                <a:spcPct val="0"/>
              </a:spcBef>
              <a:spcAft>
                <a:spcPct val="0"/>
              </a:spcAft>
              <a:defRPr sz="800">
                <a:solidFill>
                  <a:schemeClr val="tx1"/>
                </a:solidFill>
                <a:latin typeface="Verdana" pitchFamily="34" charset="0"/>
                <a:cs typeface="Arial" pitchFamily="34" charset="0"/>
              </a:defRPr>
            </a:lvl6pPr>
            <a:lvl7pPr marL="2971800" indent="-228600" eaLnBrk="0" fontAlgn="base" hangingPunct="0">
              <a:spcBef>
                <a:spcPct val="0"/>
              </a:spcBef>
              <a:spcAft>
                <a:spcPct val="0"/>
              </a:spcAft>
              <a:defRPr sz="800">
                <a:solidFill>
                  <a:schemeClr val="tx1"/>
                </a:solidFill>
                <a:latin typeface="Verdana" pitchFamily="34" charset="0"/>
                <a:cs typeface="Arial" pitchFamily="34" charset="0"/>
              </a:defRPr>
            </a:lvl7pPr>
            <a:lvl8pPr marL="3429000" indent="-228600" eaLnBrk="0" fontAlgn="base" hangingPunct="0">
              <a:spcBef>
                <a:spcPct val="0"/>
              </a:spcBef>
              <a:spcAft>
                <a:spcPct val="0"/>
              </a:spcAft>
              <a:defRPr sz="800">
                <a:solidFill>
                  <a:schemeClr val="tx1"/>
                </a:solidFill>
                <a:latin typeface="Verdana" pitchFamily="34" charset="0"/>
                <a:cs typeface="Arial" pitchFamily="34" charset="0"/>
              </a:defRPr>
            </a:lvl8pPr>
            <a:lvl9pPr marL="3886200" indent="-228600" eaLnBrk="0" fontAlgn="base" hangingPunct="0">
              <a:spcBef>
                <a:spcPct val="0"/>
              </a:spcBef>
              <a:spcAft>
                <a:spcPct val="0"/>
              </a:spcAft>
              <a:defRPr sz="800">
                <a:solidFill>
                  <a:schemeClr val="tx1"/>
                </a:solidFill>
                <a:latin typeface="Verdana" pitchFamily="34" charset="0"/>
                <a:cs typeface="Arial" pitchFamily="34" charset="0"/>
              </a:defRPr>
            </a:lvl9pPr>
          </a:lstStyle>
          <a:p>
            <a:pPr eaLnBrk="0" fontAlgn="base" hangingPunct="0">
              <a:spcBef>
                <a:spcPct val="50000"/>
              </a:spcBef>
              <a:spcAft>
                <a:spcPct val="0"/>
              </a:spcAft>
            </a:pPr>
            <a:r>
              <a:rPr lang="ru-RU" altLang="ru-RU" sz="1800" b="1" dirty="0" smtClean="0">
                <a:solidFill>
                  <a:srgbClr val="FF0000"/>
                </a:solidFill>
                <a:latin typeface="+mn-lt"/>
              </a:rPr>
              <a:t>Нарушения стула, метеоризм</a:t>
            </a:r>
            <a:endParaRPr lang="en-US" altLang="ru-RU" sz="1800" b="1" dirty="0" smtClean="0">
              <a:solidFill>
                <a:srgbClr val="FF0000"/>
              </a:solidFill>
              <a:latin typeface="+mn-lt"/>
            </a:endParaRPr>
          </a:p>
        </p:txBody>
      </p:sp>
      <p:sp>
        <p:nvSpPr>
          <p:cNvPr id="17422" name="Line 16"/>
          <p:cNvSpPr>
            <a:spLocks noChangeShapeType="1"/>
          </p:cNvSpPr>
          <p:nvPr/>
        </p:nvSpPr>
        <p:spPr bwMode="auto">
          <a:xfrm flipH="1">
            <a:off x="1189038" y="4541513"/>
            <a:ext cx="3743325" cy="0"/>
          </a:xfrm>
          <a:prstGeom prst="line">
            <a:avLst/>
          </a:prstGeom>
          <a:noFill/>
          <a:ln w="9525">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ru-RU" sz="800" smtClean="0">
              <a:solidFill>
                <a:srgbClr val="000000"/>
              </a:solidFill>
              <a:latin typeface="Verdana" pitchFamily="34" charset="0"/>
            </a:endParaRPr>
          </a:p>
        </p:txBody>
      </p:sp>
      <p:sp>
        <p:nvSpPr>
          <p:cNvPr id="17423" name="Line 17"/>
          <p:cNvSpPr>
            <a:spLocks noChangeShapeType="1"/>
          </p:cNvSpPr>
          <p:nvPr/>
        </p:nvSpPr>
        <p:spPr bwMode="auto">
          <a:xfrm flipV="1">
            <a:off x="1198502" y="3609239"/>
            <a:ext cx="0" cy="936625"/>
          </a:xfrm>
          <a:prstGeom prst="line">
            <a:avLst/>
          </a:prstGeom>
          <a:noFill/>
          <a:ln w="9525">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ru-RU" sz="800" smtClean="0">
              <a:solidFill>
                <a:srgbClr val="000000"/>
              </a:solidFill>
              <a:latin typeface="Verdana" pitchFamily="34" charset="0"/>
            </a:endParaRPr>
          </a:p>
        </p:txBody>
      </p:sp>
      <p:sp>
        <p:nvSpPr>
          <p:cNvPr id="17424" name="Line 18"/>
          <p:cNvSpPr>
            <a:spLocks noChangeShapeType="1"/>
          </p:cNvSpPr>
          <p:nvPr/>
        </p:nvSpPr>
        <p:spPr bwMode="auto">
          <a:xfrm flipV="1">
            <a:off x="3049132" y="3736548"/>
            <a:ext cx="0" cy="792162"/>
          </a:xfrm>
          <a:prstGeom prst="line">
            <a:avLst/>
          </a:prstGeom>
          <a:noFill/>
          <a:ln w="9525">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ru-RU" sz="800" smtClean="0">
              <a:solidFill>
                <a:srgbClr val="000000"/>
              </a:solidFill>
              <a:latin typeface="Verdana" pitchFamily="34" charset="0"/>
            </a:endParaRPr>
          </a:p>
        </p:txBody>
      </p:sp>
      <p:sp>
        <p:nvSpPr>
          <p:cNvPr id="17425" name="Text Box 19"/>
          <p:cNvSpPr txBox="1">
            <a:spLocks noChangeArrowheads="1"/>
          </p:cNvSpPr>
          <p:nvPr/>
        </p:nvSpPr>
        <p:spPr bwMode="auto">
          <a:xfrm>
            <a:off x="1234261" y="4592578"/>
            <a:ext cx="301236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ru-RU"/>
            </a:defPPr>
            <a:lvl1pPr algn="ctr" eaLnBrk="0" fontAlgn="base" hangingPunct="0">
              <a:spcBef>
                <a:spcPct val="50000"/>
              </a:spcBef>
              <a:spcAft>
                <a:spcPct val="0"/>
              </a:spcAft>
              <a:defRPr sz="2000" b="1">
                <a:solidFill>
                  <a:srgbClr val="000066"/>
                </a:solidFill>
                <a:cs typeface="Arial" pitchFamily="34" charset="0"/>
              </a:defRPr>
            </a:lvl1pPr>
            <a:lvl2pPr marL="742950" indent="-285750">
              <a:defRPr sz="800">
                <a:latin typeface="Verdana" pitchFamily="34" charset="0"/>
                <a:cs typeface="Arial" pitchFamily="34" charset="0"/>
              </a:defRPr>
            </a:lvl2pPr>
            <a:lvl3pPr marL="1143000" indent="-228600">
              <a:defRPr sz="800">
                <a:latin typeface="Verdana" pitchFamily="34" charset="0"/>
                <a:cs typeface="Arial" pitchFamily="34" charset="0"/>
              </a:defRPr>
            </a:lvl3pPr>
            <a:lvl4pPr marL="1600200" indent="-228600">
              <a:defRPr sz="800">
                <a:latin typeface="Verdana" pitchFamily="34" charset="0"/>
                <a:cs typeface="Arial" pitchFamily="34" charset="0"/>
              </a:defRPr>
            </a:lvl4pPr>
            <a:lvl5pPr marL="2057400" indent="-228600">
              <a:defRPr sz="800">
                <a:latin typeface="Verdana" pitchFamily="34" charset="0"/>
                <a:cs typeface="Arial" pitchFamily="34" charset="0"/>
              </a:defRPr>
            </a:lvl5pPr>
            <a:lvl6pPr marL="2514600" indent="-228600" eaLnBrk="0" fontAlgn="base" hangingPunct="0">
              <a:spcBef>
                <a:spcPct val="0"/>
              </a:spcBef>
              <a:spcAft>
                <a:spcPct val="0"/>
              </a:spcAft>
              <a:defRPr sz="800">
                <a:latin typeface="Verdana" pitchFamily="34" charset="0"/>
                <a:cs typeface="Arial" pitchFamily="34" charset="0"/>
              </a:defRPr>
            </a:lvl6pPr>
            <a:lvl7pPr marL="2971800" indent="-228600" eaLnBrk="0" fontAlgn="base" hangingPunct="0">
              <a:spcBef>
                <a:spcPct val="0"/>
              </a:spcBef>
              <a:spcAft>
                <a:spcPct val="0"/>
              </a:spcAft>
              <a:defRPr sz="800">
                <a:latin typeface="Verdana" pitchFamily="34" charset="0"/>
                <a:cs typeface="Arial" pitchFamily="34" charset="0"/>
              </a:defRPr>
            </a:lvl7pPr>
            <a:lvl8pPr marL="3429000" indent="-228600" eaLnBrk="0" fontAlgn="base" hangingPunct="0">
              <a:spcBef>
                <a:spcPct val="0"/>
              </a:spcBef>
              <a:spcAft>
                <a:spcPct val="0"/>
              </a:spcAft>
              <a:defRPr sz="800">
                <a:latin typeface="Verdana" pitchFamily="34" charset="0"/>
                <a:cs typeface="Arial" pitchFamily="34" charset="0"/>
              </a:defRPr>
            </a:lvl8pPr>
            <a:lvl9pPr marL="3886200" indent="-228600" eaLnBrk="0" fontAlgn="base" hangingPunct="0">
              <a:spcBef>
                <a:spcPct val="0"/>
              </a:spcBef>
              <a:spcAft>
                <a:spcPct val="0"/>
              </a:spcAft>
              <a:defRPr sz="800">
                <a:latin typeface="Verdana" pitchFamily="34" charset="0"/>
                <a:cs typeface="Arial" pitchFamily="34" charset="0"/>
              </a:defRPr>
            </a:lvl9pPr>
          </a:lstStyle>
          <a:p>
            <a:r>
              <a:rPr lang="ru-RU" altLang="ru-RU" dirty="0">
                <a:solidFill>
                  <a:schemeClr val="accent4">
                    <a:lumMod val="50000"/>
                  </a:schemeClr>
                </a:solidFill>
              </a:rPr>
              <a:t>Нарушение моторики </a:t>
            </a:r>
          </a:p>
          <a:p>
            <a:r>
              <a:rPr lang="ru-RU" altLang="ru-RU" dirty="0">
                <a:solidFill>
                  <a:schemeClr val="accent4">
                    <a:lumMod val="50000"/>
                  </a:schemeClr>
                </a:solidFill>
              </a:rPr>
              <a:t>кишечника</a:t>
            </a:r>
            <a:endParaRPr lang="en-US" altLang="ru-RU" dirty="0">
              <a:solidFill>
                <a:schemeClr val="accent4">
                  <a:lumMod val="50000"/>
                </a:schemeClr>
              </a:solidFill>
            </a:endParaRPr>
          </a:p>
        </p:txBody>
      </p:sp>
      <p:sp>
        <p:nvSpPr>
          <p:cNvPr id="17426" name="Line 20"/>
          <p:cNvSpPr>
            <a:spLocks noChangeShapeType="1"/>
          </p:cNvSpPr>
          <p:nvPr/>
        </p:nvSpPr>
        <p:spPr bwMode="auto">
          <a:xfrm>
            <a:off x="4356099" y="3356992"/>
            <a:ext cx="2519363" cy="0"/>
          </a:xfrm>
          <a:prstGeom prst="line">
            <a:avLst/>
          </a:prstGeom>
          <a:noFill/>
          <a:ln w="9525">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ru-RU" sz="500" smtClean="0">
              <a:solidFill>
                <a:srgbClr val="000000"/>
              </a:solidFill>
              <a:latin typeface="Verdana" pitchFamily="34" charset="0"/>
            </a:endParaRPr>
          </a:p>
        </p:txBody>
      </p:sp>
      <p:sp>
        <p:nvSpPr>
          <p:cNvPr id="17427" name="Text Box 21"/>
          <p:cNvSpPr txBox="1">
            <a:spLocks noChangeArrowheads="1"/>
          </p:cNvSpPr>
          <p:nvPr/>
        </p:nvSpPr>
        <p:spPr bwMode="auto">
          <a:xfrm>
            <a:off x="4648952" y="2383881"/>
            <a:ext cx="19446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ru-RU"/>
            </a:defPPr>
            <a:lvl1pPr algn="ctr" eaLnBrk="0" fontAlgn="base" hangingPunct="0">
              <a:spcBef>
                <a:spcPct val="50000"/>
              </a:spcBef>
              <a:spcAft>
                <a:spcPct val="0"/>
              </a:spcAft>
              <a:defRPr b="1">
                <a:solidFill>
                  <a:srgbClr val="000066"/>
                </a:solidFill>
                <a:cs typeface="Arial" pitchFamily="34" charset="0"/>
              </a:defRPr>
            </a:lvl1pPr>
            <a:lvl2pPr marL="742950" indent="-285750">
              <a:defRPr sz="800">
                <a:latin typeface="Verdana" pitchFamily="34" charset="0"/>
                <a:cs typeface="Arial" pitchFamily="34" charset="0"/>
              </a:defRPr>
            </a:lvl2pPr>
            <a:lvl3pPr marL="1143000" indent="-228600">
              <a:defRPr sz="800">
                <a:latin typeface="Verdana" pitchFamily="34" charset="0"/>
                <a:cs typeface="Arial" pitchFamily="34" charset="0"/>
              </a:defRPr>
            </a:lvl3pPr>
            <a:lvl4pPr marL="1600200" indent="-228600">
              <a:defRPr sz="800">
                <a:latin typeface="Verdana" pitchFamily="34" charset="0"/>
                <a:cs typeface="Arial" pitchFamily="34" charset="0"/>
              </a:defRPr>
            </a:lvl4pPr>
            <a:lvl5pPr marL="2057400" indent="-228600">
              <a:defRPr sz="800">
                <a:latin typeface="Verdana" pitchFamily="34" charset="0"/>
                <a:cs typeface="Arial" pitchFamily="34" charset="0"/>
              </a:defRPr>
            </a:lvl5pPr>
            <a:lvl6pPr marL="2514600" indent="-228600" eaLnBrk="0" fontAlgn="base" hangingPunct="0">
              <a:spcBef>
                <a:spcPct val="0"/>
              </a:spcBef>
              <a:spcAft>
                <a:spcPct val="0"/>
              </a:spcAft>
              <a:defRPr sz="800">
                <a:latin typeface="Verdana" pitchFamily="34" charset="0"/>
                <a:cs typeface="Arial" pitchFamily="34" charset="0"/>
              </a:defRPr>
            </a:lvl6pPr>
            <a:lvl7pPr marL="2971800" indent="-228600" eaLnBrk="0" fontAlgn="base" hangingPunct="0">
              <a:spcBef>
                <a:spcPct val="0"/>
              </a:spcBef>
              <a:spcAft>
                <a:spcPct val="0"/>
              </a:spcAft>
              <a:defRPr sz="800">
                <a:latin typeface="Verdana" pitchFamily="34" charset="0"/>
                <a:cs typeface="Arial" pitchFamily="34" charset="0"/>
              </a:defRPr>
            </a:lvl7pPr>
            <a:lvl8pPr marL="3429000" indent="-228600" eaLnBrk="0" fontAlgn="base" hangingPunct="0">
              <a:spcBef>
                <a:spcPct val="0"/>
              </a:spcBef>
              <a:spcAft>
                <a:spcPct val="0"/>
              </a:spcAft>
              <a:defRPr sz="800">
                <a:latin typeface="Verdana" pitchFamily="34" charset="0"/>
                <a:cs typeface="Arial" pitchFamily="34" charset="0"/>
              </a:defRPr>
            </a:lvl8pPr>
            <a:lvl9pPr marL="3886200" indent="-228600" eaLnBrk="0" fontAlgn="base" hangingPunct="0">
              <a:spcBef>
                <a:spcPct val="0"/>
              </a:spcBef>
              <a:spcAft>
                <a:spcPct val="0"/>
              </a:spcAft>
              <a:defRPr sz="800">
                <a:latin typeface="Verdana" pitchFamily="34" charset="0"/>
                <a:cs typeface="Arial" pitchFamily="34" charset="0"/>
              </a:defRPr>
            </a:lvl9pPr>
          </a:lstStyle>
          <a:p>
            <a:pPr algn="l"/>
            <a:r>
              <a:rPr lang="ru-RU" altLang="ru-RU" sz="1600" dirty="0" err="1">
                <a:solidFill>
                  <a:schemeClr val="accent4">
                    <a:lumMod val="50000"/>
                  </a:schemeClr>
                </a:solidFill>
              </a:rPr>
              <a:t>Билиарно</a:t>
            </a:r>
            <a:r>
              <a:rPr lang="ru-RU" altLang="ru-RU" sz="1600" dirty="0">
                <a:solidFill>
                  <a:schemeClr val="accent4">
                    <a:lumMod val="50000"/>
                  </a:schemeClr>
                </a:solidFill>
              </a:rPr>
              <a:t>-панкреатический рефлюкс</a:t>
            </a:r>
            <a:endParaRPr lang="en-US" altLang="ru-RU" sz="1600" dirty="0">
              <a:solidFill>
                <a:schemeClr val="accent4">
                  <a:lumMod val="50000"/>
                </a:schemeClr>
              </a:solidFill>
            </a:endParaRPr>
          </a:p>
        </p:txBody>
      </p:sp>
      <p:sp>
        <p:nvSpPr>
          <p:cNvPr id="17429" name="Line 23"/>
          <p:cNvSpPr>
            <a:spLocks noChangeShapeType="1"/>
          </p:cNvSpPr>
          <p:nvPr/>
        </p:nvSpPr>
        <p:spPr bwMode="auto">
          <a:xfrm>
            <a:off x="4932363" y="4541513"/>
            <a:ext cx="1943099" cy="14226"/>
          </a:xfrm>
          <a:prstGeom prst="line">
            <a:avLst/>
          </a:prstGeom>
          <a:noFill/>
          <a:ln w="9525">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ru-RU" sz="500" smtClean="0">
              <a:solidFill>
                <a:srgbClr val="000000"/>
              </a:solidFill>
              <a:latin typeface="Verdana" pitchFamily="34" charset="0"/>
            </a:endParaRPr>
          </a:p>
        </p:txBody>
      </p:sp>
      <p:sp>
        <p:nvSpPr>
          <p:cNvPr id="17430" name="Text Box 24"/>
          <p:cNvSpPr txBox="1">
            <a:spLocks noChangeArrowheads="1"/>
          </p:cNvSpPr>
          <p:nvPr/>
        </p:nvSpPr>
        <p:spPr bwMode="auto">
          <a:xfrm>
            <a:off x="4723452" y="3632409"/>
            <a:ext cx="208902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ru-RU"/>
            </a:defPPr>
            <a:lvl1pPr eaLnBrk="0" fontAlgn="base" hangingPunct="0">
              <a:spcBef>
                <a:spcPct val="50000"/>
              </a:spcBef>
              <a:spcAft>
                <a:spcPct val="0"/>
              </a:spcAft>
              <a:defRPr b="1">
                <a:solidFill>
                  <a:srgbClr val="000066"/>
                </a:solidFill>
                <a:cs typeface="Arial" pitchFamily="34" charset="0"/>
              </a:defRPr>
            </a:lvl1pPr>
            <a:lvl2pPr marL="742950" indent="-285750">
              <a:defRPr sz="800">
                <a:latin typeface="Verdana" pitchFamily="34" charset="0"/>
                <a:cs typeface="Arial" pitchFamily="34" charset="0"/>
              </a:defRPr>
            </a:lvl2pPr>
            <a:lvl3pPr marL="1143000" indent="-228600">
              <a:defRPr sz="800">
                <a:latin typeface="Verdana" pitchFamily="34" charset="0"/>
                <a:cs typeface="Arial" pitchFamily="34" charset="0"/>
              </a:defRPr>
            </a:lvl3pPr>
            <a:lvl4pPr marL="1600200" indent="-228600">
              <a:defRPr sz="800">
                <a:latin typeface="Verdana" pitchFamily="34" charset="0"/>
                <a:cs typeface="Arial" pitchFamily="34" charset="0"/>
              </a:defRPr>
            </a:lvl4pPr>
            <a:lvl5pPr marL="2057400" indent="-228600">
              <a:defRPr sz="800">
                <a:latin typeface="Verdana" pitchFamily="34" charset="0"/>
                <a:cs typeface="Arial" pitchFamily="34" charset="0"/>
              </a:defRPr>
            </a:lvl5pPr>
            <a:lvl6pPr marL="2514600" indent="-228600" eaLnBrk="0" fontAlgn="base" hangingPunct="0">
              <a:spcBef>
                <a:spcPct val="0"/>
              </a:spcBef>
              <a:spcAft>
                <a:spcPct val="0"/>
              </a:spcAft>
              <a:defRPr sz="800">
                <a:latin typeface="Verdana" pitchFamily="34" charset="0"/>
                <a:cs typeface="Arial" pitchFamily="34" charset="0"/>
              </a:defRPr>
            </a:lvl6pPr>
            <a:lvl7pPr marL="2971800" indent="-228600" eaLnBrk="0" fontAlgn="base" hangingPunct="0">
              <a:spcBef>
                <a:spcPct val="0"/>
              </a:spcBef>
              <a:spcAft>
                <a:spcPct val="0"/>
              </a:spcAft>
              <a:defRPr sz="800">
                <a:latin typeface="Verdana" pitchFamily="34" charset="0"/>
                <a:cs typeface="Arial" pitchFamily="34" charset="0"/>
              </a:defRPr>
            </a:lvl7pPr>
            <a:lvl8pPr marL="3429000" indent="-228600" eaLnBrk="0" fontAlgn="base" hangingPunct="0">
              <a:spcBef>
                <a:spcPct val="0"/>
              </a:spcBef>
              <a:spcAft>
                <a:spcPct val="0"/>
              </a:spcAft>
              <a:defRPr sz="800">
                <a:latin typeface="Verdana" pitchFamily="34" charset="0"/>
                <a:cs typeface="Arial" pitchFamily="34" charset="0"/>
              </a:defRPr>
            </a:lvl8pPr>
            <a:lvl9pPr marL="3886200" indent="-228600" eaLnBrk="0" fontAlgn="base" hangingPunct="0">
              <a:spcBef>
                <a:spcPct val="0"/>
              </a:spcBef>
              <a:spcAft>
                <a:spcPct val="0"/>
              </a:spcAft>
              <a:defRPr sz="800">
                <a:latin typeface="Verdana" pitchFamily="34" charset="0"/>
                <a:cs typeface="Arial" pitchFamily="34" charset="0"/>
              </a:defRPr>
            </a:lvl9pPr>
          </a:lstStyle>
          <a:p>
            <a:r>
              <a:rPr lang="ru-RU" altLang="ru-RU" sz="1600" dirty="0" err="1">
                <a:solidFill>
                  <a:schemeClr val="accent4">
                    <a:lumMod val="50000"/>
                  </a:schemeClr>
                </a:solidFill>
              </a:rPr>
              <a:t>Панкреато-билиарный</a:t>
            </a:r>
            <a:r>
              <a:rPr lang="ru-RU" altLang="ru-RU" sz="1600" dirty="0">
                <a:solidFill>
                  <a:schemeClr val="accent4">
                    <a:lumMod val="50000"/>
                  </a:schemeClr>
                </a:solidFill>
              </a:rPr>
              <a:t> рефлюкс</a:t>
            </a:r>
            <a:endParaRPr lang="en-US" altLang="ru-RU" sz="1600" dirty="0">
              <a:solidFill>
                <a:schemeClr val="accent4">
                  <a:lumMod val="50000"/>
                </a:schemeClr>
              </a:solidFill>
            </a:endParaRPr>
          </a:p>
        </p:txBody>
      </p:sp>
      <p:sp>
        <p:nvSpPr>
          <p:cNvPr id="17432" name="Line 26"/>
          <p:cNvSpPr>
            <a:spLocks noChangeShapeType="1"/>
          </p:cNvSpPr>
          <p:nvPr/>
        </p:nvSpPr>
        <p:spPr bwMode="auto">
          <a:xfrm>
            <a:off x="4356099" y="5318464"/>
            <a:ext cx="2560321" cy="25111"/>
          </a:xfrm>
          <a:prstGeom prst="line">
            <a:avLst/>
          </a:prstGeom>
          <a:noFill/>
          <a:ln w="9525">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ru-RU" sz="500" smtClean="0">
              <a:solidFill>
                <a:srgbClr val="000000"/>
              </a:solidFill>
              <a:latin typeface="Verdana" pitchFamily="34" charset="0"/>
            </a:endParaRPr>
          </a:p>
        </p:txBody>
      </p:sp>
      <p:sp>
        <p:nvSpPr>
          <p:cNvPr id="27" name="Rectangle 16"/>
          <p:cNvSpPr>
            <a:spLocks noChangeArrowheads="1"/>
          </p:cNvSpPr>
          <p:nvPr/>
        </p:nvSpPr>
        <p:spPr bwMode="auto">
          <a:xfrm rot="10800000" flipV="1">
            <a:off x="0" y="6473279"/>
            <a:ext cx="89915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ru-RU" altLang="ru-RU" sz="900" dirty="0">
                <a:solidFill>
                  <a:srgbClr val="000000"/>
                </a:solidFill>
                <a:latin typeface="Arial" panose="020B0604020202020204" pitchFamily="34" charset="0"/>
                <a:cs typeface="Arial" pitchFamily="34" charset="0"/>
              </a:rPr>
              <a:t>Ильченко А.А. Болезни желчного пузыря и желчных путей: Руководство для врачей.-2-е издание., переработанное и дополненное-М.:ООО «Издательство медицинское информационное агентство»,2011-880с.:ил.</a:t>
            </a:r>
          </a:p>
        </p:txBody>
      </p:sp>
      <p:sp>
        <p:nvSpPr>
          <p:cNvPr id="4" name="Rounded Rectangle 3"/>
          <p:cNvSpPr/>
          <p:nvPr/>
        </p:nvSpPr>
        <p:spPr>
          <a:xfrm>
            <a:off x="6962884" y="1798970"/>
            <a:ext cx="1748086" cy="69392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eaLnBrk="0" fontAlgn="base" hangingPunct="0">
              <a:spcBef>
                <a:spcPct val="50000"/>
              </a:spcBef>
              <a:spcAft>
                <a:spcPct val="0"/>
              </a:spcAft>
            </a:pPr>
            <a:r>
              <a:rPr lang="ru-RU" altLang="ru-RU" sz="1600" b="1" dirty="0">
                <a:solidFill>
                  <a:srgbClr val="000066"/>
                </a:solidFill>
              </a:rPr>
              <a:t>ЖКБ</a:t>
            </a:r>
            <a:endParaRPr lang="en-US" altLang="ru-RU" sz="1600" b="1" dirty="0">
              <a:solidFill>
                <a:srgbClr val="000066"/>
              </a:solidFill>
            </a:endParaRPr>
          </a:p>
        </p:txBody>
      </p:sp>
      <p:sp>
        <p:nvSpPr>
          <p:cNvPr id="30" name="Rounded Rectangle 29"/>
          <p:cNvSpPr/>
          <p:nvPr/>
        </p:nvSpPr>
        <p:spPr>
          <a:xfrm>
            <a:off x="6935481" y="3001071"/>
            <a:ext cx="1755697" cy="715961"/>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eaLnBrk="0" fontAlgn="base" hangingPunct="0">
              <a:spcBef>
                <a:spcPct val="50000"/>
              </a:spcBef>
              <a:spcAft>
                <a:spcPct val="0"/>
              </a:spcAft>
            </a:pPr>
            <a:r>
              <a:rPr lang="ru-RU" altLang="ru-RU" sz="1600" b="1" dirty="0">
                <a:solidFill>
                  <a:srgbClr val="000066"/>
                </a:solidFill>
              </a:rPr>
              <a:t>Хронический панкреатит</a:t>
            </a:r>
          </a:p>
        </p:txBody>
      </p:sp>
      <p:sp>
        <p:nvSpPr>
          <p:cNvPr id="31" name="Rounded Rectangle 30"/>
          <p:cNvSpPr/>
          <p:nvPr/>
        </p:nvSpPr>
        <p:spPr>
          <a:xfrm>
            <a:off x="6959606" y="4132629"/>
            <a:ext cx="1731571" cy="67513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altLang="ru-RU" sz="1600" b="1" dirty="0">
                <a:solidFill>
                  <a:srgbClr val="000066"/>
                </a:solidFill>
              </a:rPr>
              <a:t>Хронический холецистит</a:t>
            </a:r>
            <a:endParaRPr lang="en-US" altLang="ru-RU" sz="1600" b="1" dirty="0">
              <a:solidFill>
                <a:srgbClr val="000066"/>
              </a:solidFill>
            </a:endParaRPr>
          </a:p>
        </p:txBody>
      </p:sp>
      <p:sp>
        <p:nvSpPr>
          <p:cNvPr id="32" name="Rounded Rectangle 31"/>
          <p:cNvSpPr/>
          <p:nvPr/>
        </p:nvSpPr>
        <p:spPr>
          <a:xfrm>
            <a:off x="6991587" y="4998907"/>
            <a:ext cx="1719383" cy="689335"/>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altLang="ru-RU" sz="1600" b="1" dirty="0">
                <a:solidFill>
                  <a:srgbClr val="000066"/>
                </a:solidFill>
              </a:rPr>
              <a:t>Депрессия</a:t>
            </a:r>
          </a:p>
          <a:p>
            <a:pPr algn="ctr"/>
            <a:r>
              <a:rPr lang="ru-RU" altLang="ru-RU" sz="1600" b="1" dirty="0">
                <a:solidFill>
                  <a:srgbClr val="663300"/>
                </a:solidFill>
              </a:rPr>
              <a:t> </a:t>
            </a:r>
            <a:r>
              <a:rPr lang="ru-RU" altLang="ru-RU" sz="1600" b="1" dirty="0">
                <a:solidFill>
                  <a:srgbClr val="000066"/>
                </a:solidFill>
              </a:rPr>
              <a:t>ипохондрия</a:t>
            </a:r>
            <a:endParaRPr lang="en-US" altLang="ru-RU" sz="1600" b="1" dirty="0">
              <a:solidFill>
                <a:srgbClr val="000066"/>
              </a:solidFill>
            </a:endParaRPr>
          </a:p>
        </p:txBody>
      </p:sp>
      <p:sp>
        <p:nvSpPr>
          <p:cNvPr id="28" name="Прямоугольник 27"/>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907102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49929" y="2498638"/>
            <a:ext cx="2215463" cy="584775"/>
          </a:xfrm>
          <a:prstGeom prst="rect">
            <a:avLst/>
          </a:prstGeom>
          <a:noFill/>
        </p:spPr>
        <p:txBody>
          <a:bodyPr wrap="square" rtlCol="0">
            <a:spAutoFit/>
          </a:bodyPr>
          <a:lstStyle/>
          <a:p>
            <a:pPr defTabSz="914400"/>
            <a:r>
              <a:rPr lang="ru-RU" sz="1600" b="1" dirty="0" smtClean="0">
                <a:solidFill>
                  <a:schemeClr val="tx2">
                    <a:lumMod val="75000"/>
                  </a:schemeClr>
                </a:solidFill>
              </a:rPr>
              <a:t>ЖКБ, хронический </a:t>
            </a:r>
          </a:p>
          <a:p>
            <a:pPr defTabSz="914400"/>
            <a:r>
              <a:rPr lang="ru-RU" sz="1600" b="1" dirty="0" smtClean="0">
                <a:solidFill>
                  <a:schemeClr val="tx2">
                    <a:lumMod val="75000"/>
                  </a:schemeClr>
                </a:solidFill>
              </a:rPr>
              <a:t>холецистит</a:t>
            </a:r>
            <a:endParaRPr lang="ru-RU" sz="1600" b="1" dirty="0">
              <a:solidFill>
                <a:schemeClr val="tx2">
                  <a:lumMod val="75000"/>
                </a:schemeClr>
              </a:solidFill>
            </a:endParaRPr>
          </a:p>
        </p:txBody>
      </p:sp>
      <p:sp>
        <p:nvSpPr>
          <p:cNvPr id="6" name="TextBox 5"/>
          <p:cNvSpPr txBox="1"/>
          <p:nvPr/>
        </p:nvSpPr>
        <p:spPr>
          <a:xfrm>
            <a:off x="3691556" y="2498637"/>
            <a:ext cx="2152072" cy="584775"/>
          </a:xfrm>
          <a:prstGeom prst="rect">
            <a:avLst/>
          </a:prstGeom>
          <a:noFill/>
        </p:spPr>
        <p:txBody>
          <a:bodyPr wrap="square" rtlCol="0" anchor="ctr">
            <a:spAutoFit/>
          </a:bodyPr>
          <a:lstStyle>
            <a:defPPr>
              <a:defRPr lang="ru-RU"/>
            </a:defPPr>
            <a:lvl1pPr algn="ctr">
              <a:defRPr sz="2000" b="1">
                <a:solidFill>
                  <a:schemeClr val="tx2">
                    <a:lumMod val="75000"/>
                  </a:schemeClr>
                </a:solidFill>
              </a:defRPr>
            </a:lvl1pPr>
          </a:lstStyle>
          <a:p>
            <a:pPr algn="r"/>
            <a:r>
              <a:rPr lang="ru-RU" sz="1600" dirty="0"/>
              <a:t>Хронический </a:t>
            </a:r>
          </a:p>
          <a:p>
            <a:pPr algn="r"/>
            <a:r>
              <a:rPr lang="ru-RU" sz="1600" dirty="0" smtClean="0"/>
              <a:t>панкреатит</a:t>
            </a:r>
            <a:endParaRPr lang="ru-RU" sz="1600" dirty="0"/>
          </a:p>
        </p:txBody>
      </p:sp>
      <p:sp>
        <p:nvSpPr>
          <p:cNvPr id="7" name="TextBox 6"/>
          <p:cNvSpPr txBox="1"/>
          <p:nvPr/>
        </p:nvSpPr>
        <p:spPr>
          <a:xfrm>
            <a:off x="2521576" y="3814663"/>
            <a:ext cx="3687633" cy="923330"/>
          </a:xfrm>
          <a:prstGeom prst="rect">
            <a:avLst/>
          </a:prstGeom>
          <a:noFill/>
        </p:spPr>
        <p:txBody>
          <a:bodyPr wrap="square" rtlCol="0" anchor="ctr">
            <a:spAutoFit/>
          </a:bodyPr>
          <a:lstStyle/>
          <a:p>
            <a:pPr lvl="0" algn="ctr"/>
            <a:r>
              <a:rPr lang="ru-RU" sz="1800" b="1" dirty="0">
                <a:solidFill>
                  <a:srgbClr val="FF0000"/>
                </a:solidFill>
                <a:latin typeface="Arial"/>
              </a:rPr>
              <a:t>Удаление желчного пузыря </a:t>
            </a:r>
          </a:p>
          <a:p>
            <a:pPr marL="285750" lvl="0" indent="-285750" algn="ctr">
              <a:buFontTx/>
              <a:buChar char="-"/>
            </a:pPr>
            <a:r>
              <a:rPr lang="ru-RU" sz="1800" b="1" dirty="0" err="1">
                <a:solidFill>
                  <a:srgbClr val="FF0000"/>
                </a:solidFill>
                <a:latin typeface="Arial"/>
              </a:rPr>
              <a:t>холецистэктомия</a:t>
            </a:r>
            <a:endParaRPr lang="ru-RU" sz="1800" b="1" dirty="0">
              <a:solidFill>
                <a:srgbClr val="FF0000"/>
              </a:solidFill>
              <a:latin typeface="Arial"/>
            </a:endParaRPr>
          </a:p>
          <a:p>
            <a:pPr marL="285750" indent="-285750" algn="ctr" defTabSz="914400">
              <a:buFontTx/>
              <a:buChar char="-"/>
            </a:pPr>
            <a:endParaRPr lang="ru-RU" sz="1800" b="1" dirty="0">
              <a:solidFill>
                <a:srgbClr val="FF0000"/>
              </a:solidFill>
              <a:latin typeface="Arial"/>
            </a:endParaRPr>
          </a:p>
        </p:txBody>
      </p:sp>
      <p:sp>
        <p:nvSpPr>
          <p:cNvPr id="8" name="TextBox 7"/>
          <p:cNvSpPr txBox="1"/>
          <p:nvPr/>
        </p:nvSpPr>
        <p:spPr>
          <a:xfrm>
            <a:off x="2554099" y="4915412"/>
            <a:ext cx="3679838" cy="923330"/>
          </a:xfrm>
          <a:prstGeom prst="rect">
            <a:avLst/>
          </a:prstGeom>
          <a:noFill/>
        </p:spPr>
        <p:txBody>
          <a:bodyPr wrap="square" rtlCol="0" anchor="b">
            <a:spAutoFit/>
          </a:bodyPr>
          <a:lstStyle/>
          <a:p>
            <a:pPr algn="ctr" defTabSz="914400"/>
            <a:r>
              <a:rPr lang="ru-RU" sz="1800" b="1" dirty="0" smtClean="0">
                <a:solidFill>
                  <a:schemeClr val="accent1">
                    <a:lumMod val="50000"/>
                  </a:schemeClr>
                </a:solidFill>
                <a:latin typeface="Arial"/>
              </a:rPr>
              <a:t>Постхолецистэктомический </a:t>
            </a:r>
          </a:p>
          <a:p>
            <a:pPr algn="ctr" defTabSz="914400"/>
            <a:r>
              <a:rPr lang="ru-RU" sz="1800" b="1" dirty="0" smtClean="0">
                <a:solidFill>
                  <a:schemeClr val="accent1">
                    <a:lumMod val="50000"/>
                  </a:schemeClr>
                </a:solidFill>
                <a:latin typeface="Arial"/>
              </a:rPr>
              <a:t>синдром</a:t>
            </a:r>
          </a:p>
          <a:p>
            <a:pPr algn="ctr" defTabSz="914400"/>
            <a:endParaRPr lang="ru-RU" sz="1800" b="1" dirty="0">
              <a:solidFill>
                <a:schemeClr val="accent1">
                  <a:lumMod val="50000"/>
                </a:schemeClr>
              </a:solidFill>
              <a:latin typeface="Arial"/>
            </a:endParaRPr>
          </a:p>
        </p:txBody>
      </p:sp>
      <p:sp>
        <p:nvSpPr>
          <p:cNvPr id="9" name="TextBox 8"/>
          <p:cNvSpPr txBox="1"/>
          <p:nvPr/>
        </p:nvSpPr>
        <p:spPr>
          <a:xfrm>
            <a:off x="-2" y="73930"/>
            <a:ext cx="9141137" cy="553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lvl1pPr algn="ctr" fontAlgn="base">
              <a:spcBef>
                <a:spcPct val="0"/>
              </a:spcBef>
              <a:spcAft>
                <a:spcPct val="0"/>
              </a:spcAft>
              <a:defRPr sz="2800" b="1">
                <a:solidFill>
                  <a:srgbClr val="00B050"/>
                </a:solidFill>
                <a:effectLst>
                  <a:outerShdw blurRad="38100" dist="38100" dir="2700000" algn="tl">
                    <a:srgbClr val="000000">
                      <a:alpha val="43137"/>
                    </a:srgbClr>
                  </a:outerShdw>
                </a:effectLst>
                <a:latin typeface="Calibri" panose="020F0502020204030204" pitchFamily="34" charset="0"/>
                <a:ea typeface="+mj-ea"/>
                <a:cs typeface="+mj-cs"/>
              </a:defRPr>
            </a:lvl1pPr>
            <a:lvl2pPr fontAlgn="base">
              <a:spcBef>
                <a:spcPct val="0"/>
              </a:spcBef>
              <a:spcAft>
                <a:spcPct val="0"/>
              </a:spcAft>
              <a:defRPr sz="4400">
                <a:latin typeface="Microsoft Sans Serif" pitchFamily="34" charset="0"/>
              </a:defRPr>
            </a:lvl2pPr>
            <a:lvl3pPr fontAlgn="base">
              <a:spcBef>
                <a:spcPct val="0"/>
              </a:spcBef>
              <a:spcAft>
                <a:spcPct val="0"/>
              </a:spcAft>
              <a:defRPr sz="4400">
                <a:latin typeface="Microsoft Sans Serif" pitchFamily="34" charset="0"/>
              </a:defRPr>
            </a:lvl3pPr>
            <a:lvl4pPr fontAlgn="base">
              <a:spcBef>
                <a:spcPct val="0"/>
              </a:spcBef>
              <a:spcAft>
                <a:spcPct val="0"/>
              </a:spcAft>
              <a:defRPr sz="4400">
                <a:latin typeface="Microsoft Sans Serif" pitchFamily="34" charset="0"/>
              </a:defRPr>
            </a:lvl4pPr>
            <a:lvl5pPr fontAlgn="base">
              <a:spcBef>
                <a:spcPct val="0"/>
              </a:spcBef>
              <a:spcAft>
                <a:spcPct val="0"/>
              </a:spcAft>
              <a:defRPr sz="4400">
                <a:latin typeface="Microsoft Sans Serif" pitchFamily="34" charset="0"/>
              </a:defRPr>
            </a:lvl5pPr>
            <a:lvl6pPr marL="457200" fontAlgn="base">
              <a:spcBef>
                <a:spcPct val="0"/>
              </a:spcBef>
              <a:spcAft>
                <a:spcPct val="0"/>
              </a:spcAft>
              <a:defRPr sz="4400">
                <a:latin typeface="Microsoft Sans Serif" pitchFamily="34" charset="0"/>
              </a:defRPr>
            </a:lvl6pPr>
            <a:lvl7pPr marL="914400" fontAlgn="base">
              <a:spcBef>
                <a:spcPct val="0"/>
              </a:spcBef>
              <a:spcAft>
                <a:spcPct val="0"/>
              </a:spcAft>
              <a:defRPr sz="4400">
                <a:latin typeface="Microsoft Sans Serif" pitchFamily="34" charset="0"/>
              </a:defRPr>
            </a:lvl7pPr>
            <a:lvl8pPr marL="1371600" fontAlgn="base">
              <a:spcBef>
                <a:spcPct val="0"/>
              </a:spcBef>
              <a:spcAft>
                <a:spcPct val="0"/>
              </a:spcAft>
              <a:defRPr sz="4400">
                <a:latin typeface="Microsoft Sans Serif" pitchFamily="34" charset="0"/>
              </a:defRPr>
            </a:lvl8pPr>
            <a:lvl9pPr marL="1828800" fontAlgn="base">
              <a:spcBef>
                <a:spcPct val="0"/>
              </a:spcBef>
              <a:spcAft>
                <a:spcPct val="0"/>
              </a:spcAft>
              <a:defRPr sz="4400">
                <a:latin typeface="Microsoft Sans Serif" pitchFamily="34" charset="0"/>
              </a:defRPr>
            </a:lvl9pPr>
          </a:lstStyle>
          <a:p>
            <a:r>
              <a:rPr lang="ru-RU" dirty="0"/>
              <a:t>Спазм сфинктера Одди: </a:t>
            </a:r>
          </a:p>
        </p:txBody>
      </p:sp>
      <p:cxnSp>
        <p:nvCxnSpPr>
          <p:cNvPr id="10" name="Straight Arrow Connector 14"/>
          <p:cNvCxnSpPr/>
          <p:nvPr/>
        </p:nvCxnSpPr>
        <p:spPr bwMode="auto">
          <a:xfrm flipH="1">
            <a:off x="2408145" y="1961120"/>
            <a:ext cx="1425933" cy="399761"/>
          </a:xfrm>
          <a:prstGeom prst="straightConnector1">
            <a:avLst/>
          </a:prstGeom>
          <a:solidFill>
            <a:srgbClr val="2A8DBA"/>
          </a:solidFill>
          <a:ln w="381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Straight Arrow Connector 15"/>
          <p:cNvCxnSpPr/>
          <p:nvPr/>
        </p:nvCxnSpPr>
        <p:spPr bwMode="auto">
          <a:xfrm>
            <a:off x="4541173" y="1953190"/>
            <a:ext cx="1447637" cy="407691"/>
          </a:xfrm>
          <a:prstGeom prst="straightConnector1">
            <a:avLst/>
          </a:prstGeom>
          <a:solidFill>
            <a:srgbClr val="2A8DBA"/>
          </a:solidFill>
          <a:ln w="381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 name="Straight Arrow Connector 16"/>
          <p:cNvCxnSpPr/>
          <p:nvPr/>
        </p:nvCxnSpPr>
        <p:spPr bwMode="auto">
          <a:xfrm>
            <a:off x="2879491" y="3280996"/>
            <a:ext cx="0" cy="475521"/>
          </a:xfrm>
          <a:prstGeom prst="straightConnector1">
            <a:avLst/>
          </a:prstGeom>
          <a:solidFill>
            <a:srgbClr val="2A8DBA"/>
          </a:solidFill>
          <a:ln w="38100" cap="flat" cmpd="sng" algn="ctr">
            <a:solidFill>
              <a:schemeClr val="accent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 name="Straight Arrow Connector 17"/>
          <p:cNvCxnSpPr/>
          <p:nvPr/>
        </p:nvCxnSpPr>
        <p:spPr bwMode="auto">
          <a:xfrm>
            <a:off x="4394018" y="4509120"/>
            <a:ext cx="1620" cy="378318"/>
          </a:xfrm>
          <a:prstGeom prst="straightConnector1">
            <a:avLst/>
          </a:prstGeom>
          <a:solidFill>
            <a:srgbClr val="2A8DBA"/>
          </a:solidFill>
          <a:ln w="38100" cap="flat" cmpd="sng" algn="ctr">
            <a:solidFill>
              <a:srgbClr val="C0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 name="TextBox 15"/>
          <p:cNvSpPr txBox="1"/>
          <p:nvPr/>
        </p:nvSpPr>
        <p:spPr>
          <a:xfrm>
            <a:off x="7533781" y="1368416"/>
            <a:ext cx="1492716" cy="461665"/>
          </a:xfrm>
          <a:prstGeom prst="rect">
            <a:avLst/>
          </a:prstGeom>
          <a:noFill/>
        </p:spPr>
        <p:txBody>
          <a:bodyPr wrap="none" rtlCol="0">
            <a:spAutoFit/>
          </a:bodyPr>
          <a:lstStyle/>
          <a:p>
            <a:pPr defTabSz="914400"/>
            <a:r>
              <a:rPr lang="ru-RU" sz="1200" b="1" dirty="0" smtClean="0">
                <a:solidFill>
                  <a:srgbClr val="C00000"/>
                </a:solidFill>
                <a:latin typeface="Arial"/>
              </a:rPr>
              <a:t>Функциональная</a:t>
            </a:r>
          </a:p>
          <a:p>
            <a:pPr defTabSz="914400"/>
            <a:r>
              <a:rPr lang="ru-RU" sz="1200" b="1" dirty="0" smtClean="0">
                <a:solidFill>
                  <a:srgbClr val="C00000"/>
                </a:solidFill>
                <a:latin typeface="Arial"/>
              </a:rPr>
              <a:t>патология</a:t>
            </a:r>
            <a:endParaRPr lang="ru-RU" sz="1200" b="1" dirty="0">
              <a:solidFill>
                <a:srgbClr val="C00000"/>
              </a:solidFill>
              <a:latin typeface="Arial"/>
            </a:endParaRPr>
          </a:p>
        </p:txBody>
      </p:sp>
      <p:sp>
        <p:nvSpPr>
          <p:cNvPr id="17" name="TextBox 16"/>
          <p:cNvSpPr txBox="1"/>
          <p:nvPr/>
        </p:nvSpPr>
        <p:spPr>
          <a:xfrm>
            <a:off x="7796399" y="3691554"/>
            <a:ext cx="1245406" cy="461665"/>
          </a:xfrm>
          <a:prstGeom prst="rect">
            <a:avLst/>
          </a:prstGeom>
          <a:noFill/>
        </p:spPr>
        <p:txBody>
          <a:bodyPr wrap="none" rtlCol="0">
            <a:spAutoFit/>
          </a:bodyPr>
          <a:lstStyle/>
          <a:p>
            <a:pPr defTabSz="914400"/>
            <a:r>
              <a:rPr lang="ru-RU" sz="1200" b="1" dirty="0" smtClean="0">
                <a:solidFill>
                  <a:srgbClr val="FF0000"/>
                </a:solidFill>
                <a:latin typeface="Arial"/>
              </a:rPr>
              <a:t>Органическая</a:t>
            </a:r>
          </a:p>
          <a:p>
            <a:pPr defTabSz="914400"/>
            <a:r>
              <a:rPr lang="ru-RU" sz="1200" b="1" dirty="0" smtClean="0">
                <a:solidFill>
                  <a:srgbClr val="FF0000"/>
                </a:solidFill>
                <a:latin typeface="Arial"/>
              </a:rPr>
              <a:t>патология</a:t>
            </a:r>
            <a:endParaRPr lang="ru-RU" sz="1200" b="1" dirty="0">
              <a:solidFill>
                <a:srgbClr val="FF0000"/>
              </a:solidFill>
              <a:latin typeface="Arial"/>
            </a:endParaRPr>
          </a:p>
        </p:txBody>
      </p:sp>
      <p:sp>
        <p:nvSpPr>
          <p:cNvPr id="2" name="TextBox 1"/>
          <p:cNvSpPr txBox="1"/>
          <p:nvPr/>
        </p:nvSpPr>
        <p:spPr>
          <a:xfrm>
            <a:off x="1259632" y="627927"/>
            <a:ext cx="7416824" cy="369332"/>
          </a:xfrm>
          <a:prstGeom prst="rect">
            <a:avLst/>
          </a:prstGeom>
          <a:noFill/>
        </p:spPr>
        <p:txBody>
          <a:bodyPr wrap="square" rtlCol="0">
            <a:spAutoFit/>
          </a:bodyPr>
          <a:lstStyle/>
          <a:p>
            <a:pPr lvl="0" algn="ctr" defTabSz="914400"/>
            <a:r>
              <a:rPr lang="ru-RU" sz="1800" b="1" dirty="0">
                <a:solidFill>
                  <a:schemeClr val="accent1">
                    <a:lumMod val="75000"/>
                  </a:schemeClr>
                </a:solidFill>
              </a:rPr>
              <a:t>от функциональной </a:t>
            </a:r>
            <a:r>
              <a:rPr lang="ru-RU" sz="1800" b="1" dirty="0" smtClean="0">
                <a:solidFill>
                  <a:schemeClr val="accent1">
                    <a:lumMod val="75000"/>
                  </a:schemeClr>
                </a:solidFill>
              </a:rPr>
              <a:t>         к </a:t>
            </a:r>
            <a:r>
              <a:rPr lang="ru-RU" sz="1800" b="1" dirty="0">
                <a:solidFill>
                  <a:schemeClr val="accent1">
                    <a:lumMod val="75000"/>
                  </a:schemeClr>
                </a:solidFill>
              </a:rPr>
              <a:t>органической патологии</a:t>
            </a:r>
          </a:p>
        </p:txBody>
      </p:sp>
      <p:sp>
        <p:nvSpPr>
          <p:cNvPr id="18" name="Rectangle 16"/>
          <p:cNvSpPr>
            <a:spLocks noChangeArrowheads="1"/>
          </p:cNvSpPr>
          <p:nvPr/>
        </p:nvSpPr>
        <p:spPr bwMode="auto">
          <a:xfrm rot="10800000" flipV="1">
            <a:off x="-1" y="6434277"/>
            <a:ext cx="91411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pPr>
            <a:r>
              <a:rPr lang="ru-RU" altLang="ru-RU" sz="900" dirty="0">
                <a:solidFill>
                  <a:srgbClr val="000000"/>
                </a:solidFill>
                <a:latin typeface="Arial" panose="020B0604020202020204" pitchFamily="34" charset="0"/>
                <a:cs typeface="Arial" pitchFamily="34" charset="0"/>
              </a:rPr>
              <a:t>Ильченко А.А. Болезни желчного пузыря и желчных путей: Руководство для врачей.-2-е издание., переработанное и дополненное-М.:ООО «Издательство медицинское информационное агентство</a:t>
            </a:r>
            <a:r>
              <a:rPr lang="ru-RU" altLang="ru-RU" sz="900" dirty="0" smtClean="0">
                <a:solidFill>
                  <a:srgbClr val="000000"/>
                </a:solidFill>
                <a:latin typeface="Arial" panose="020B0604020202020204" pitchFamily="34" charset="0"/>
                <a:cs typeface="Arial" pitchFamily="34" charset="0"/>
              </a:rPr>
              <a:t>»,2011-880с</a:t>
            </a:r>
            <a:r>
              <a:rPr lang="ru-RU" altLang="ru-RU" sz="900" dirty="0">
                <a:solidFill>
                  <a:srgbClr val="000000"/>
                </a:solidFill>
                <a:latin typeface="Arial" panose="020B0604020202020204" pitchFamily="34" charset="0"/>
                <a:cs typeface="Arial" pitchFamily="34" charset="0"/>
              </a:rPr>
              <a:t>.:ил.</a:t>
            </a:r>
          </a:p>
        </p:txBody>
      </p:sp>
      <p:sp>
        <p:nvSpPr>
          <p:cNvPr id="20" name="Right Arrow 19"/>
          <p:cNvSpPr/>
          <p:nvPr/>
        </p:nvSpPr>
        <p:spPr>
          <a:xfrm>
            <a:off x="4395638" y="824136"/>
            <a:ext cx="43428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pic>
        <p:nvPicPr>
          <p:cNvPr id="14339"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522" l="0" r="100000">
                        <a14:foregroundMark x1="18026" y1="19139" x2="52790" y2="1914"/>
                        <a14:foregroundMark x1="17597" y1="18182" x2="9871" y2="27751"/>
                        <a14:foregroundMark x1="8155" y1="32057" x2="6009" y2="49282"/>
                        <a14:foregroundMark x1="15021" y1="53110" x2="66094" y2="16268"/>
                        <a14:foregroundMark x1="58369" y1="5263" x2="87983" y2="26794"/>
                        <a14:foregroundMark x1="93991" y1="31579" x2="88841" y2="74641"/>
                        <a14:foregroundMark x1="5579" y1="61244" x2="7725" y2="67464"/>
                        <a14:foregroundMark x1="7725" y1="68900" x2="12017" y2="76555"/>
                        <a14:foregroundMark x1="12876" y1="77512" x2="17597" y2="84689"/>
                        <a14:foregroundMark x1="19313" y1="85167" x2="27897" y2="92344"/>
                        <a14:foregroundMark x1="30043" y1="94737" x2="42060" y2="98565"/>
                        <a14:foregroundMark x1="53648" y1="1914" x2="60515" y2="1914"/>
                        <a14:foregroundMark x1="62661" y1="3828" x2="71245" y2="6220"/>
                        <a14:foregroundMark x1="73391" y1="7177" x2="78970" y2="10526"/>
                        <a14:foregroundMark x1="80258" y1="11962" x2="86266" y2="16746"/>
                        <a14:foregroundMark x1="95708" y1="33493" x2="98712" y2="48325"/>
                        <a14:foregroundMark x1="98283" y1="55024" x2="95279" y2="67464"/>
                        <a14:foregroundMark x1="95279" y1="69378" x2="87983" y2="80861"/>
                        <a14:foregroundMark x1="87983" y1="80861" x2="87983" y2="80861"/>
                        <a14:backgroundMark x1="76824" y1="1914" x2="67382" y2="478"/>
                        <a14:backgroundMark x1="4292" y1="1435" x2="38627" y2="957"/>
                        <a14:backgroundMark x1="3004" y1="55024" x2="3004" y2="95215"/>
                      </a14:backgroundRemoval>
                    </a14:imgEffect>
                  </a14:imgLayer>
                </a14:imgProps>
              </a:ext>
              <a:ext uri="{28A0092B-C50C-407E-A947-70E740481C1C}">
                <a14:useLocalDpi xmlns:a14="http://schemas.microsoft.com/office/drawing/2010/main" val="0"/>
              </a:ext>
            </a:extLst>
          </a:blip>
          <a:srcRect/>
          <a:stretch>
            <a:fillRect/>
          </a:stretch>
        </p:blipFill>
        <p:spPr bwMode="auto">
          <a:xfrm>
            <a:off x="5860275" y="2229205"/>
            <a:ext cx="1123993" cy="1123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808" b="89904" l="3965" r="89868"/>
                    </a14:imgEffect>
                  </a14:imgLayer>
                </a14:imgProps>
              </a:ext>
              <a:ext uri="{28A0092B-C50C-407E-A947-70E740481C1C}">
                <a14:useLocalDpi xmlns:a14="http://schemas.microsoft.com/office/drawing/2010/main" val="0"/>
              </a:ext>
            </a:extLst>
          </a:blip>
          <a:srcRect/>
          <a:stretch>
            <a:fillRect/>
          </a:stretch>
        </p:blipFill>
        <p:spPr bwMode="auto">
          <a:xfrm>
            <a:off x="919478" y="2107094"/>
            <a:ext cx="1420274" cy="1446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ight Brace 18"/>
          <p:cNvSpPr/>
          <p:nvPr/>
        </p:nvSpPr>
        <p:spPr>
          <a:xfrm>
            <a:off x="6876256" y="1268760"/>
            <a:ext cx="216024" cy="936104"/>
          </a:xfrm>
          <a:prstGeom prst="rightBrac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800"/>
          </a:p>
        </p:txBody>
      </p:sp>
      <p:sp>
        <p:nvSpPr>
          <p:cNvPr id="25" name="Rounded Rectangle 24"/>
          <p:cNvSpPr/>
          <p:nvPr/>
        </p:nvSpPr>
        <p:spPr>
          <a:xfrm>
            <a:off x="2425947" y="1268759"/>
            <a:ext cx="3562863" cy="684431"/>
          </a:xfrm>
          <a:prstGeom prst="roundRect">
            <a:avLst/>
          </a:prstGeom>
          <a:solidFill>
            <a:schemeClr val="accent3">
              <a:lumMod val="20000"/>
              <a:lumOff val="8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rgbClr val="C00000"/>
                </a:solidFill>
              </a:rPr>
              <a:t>Дисфункция </a:t>
            </a:r>
          </a:p>
          <a:p>
            <a:pPr algn="ctr"/>
            <a:r>
              <a:rPr lang="ru-RU" sz="1600" b="1" dirty="0">
                <a:solidFill>
                  <a:srgbClr val="C00000"/>
                </a:solidFill>
              </a:rPr>
              <a:t>сфинктера Одди </a:t>
            </a:r>
          </a:p>
        </p:txBody>
      </p:sp>
      <p:sp>
        <p:nvSpPr>
          <p:cNvPr id="32" name="Right Brace 31"/>
          <p:cNvSpPr/>
          <p:nvPr/>
        </p:nvSpPr>
        <p:spPr>
          <a:xfrm>
            <a:off x="7124391" y="2317788"/>
            <a:ext cx="420582" cy="3520954"/>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sz="1800"/>
          </a:p>
        </p:txBody>
      </p:sp>
      <p:pic>
        <p:nvPicPr>
          <p:cNvPr id="8194"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278" l="722" r="100000">
                        <a14:backgroundMark x1="39711" y1="4332" x2="71841" y2="3610"/>
                        <a14:backgroundMark x1="67509" y1="7581" x2="49458" y2="3971"/>
                        <a14:backgroundMark x1="77256" y1="95668" x2="94585" y2="80866"/>
                      </a14:backgroundRemoval>
                    </a14:imgEffect>
                  </a14:imgLayer>
                </a14:imgProps>
              </a:ext>
              <a:ext uri="{28A0092B-C50C-407E-A947-70E740481C1C}">
                <a14:useLocalDpi xmlns:a14="http://schemas.microsoft.com/office/drawing/2010/main" val="0"/>
              </a:ext>
            </a:extLst>
          </a:blip>
          <a:srcRect/>
          <a:stretch>
            <a:fillRect/>
          </a:stretch>
        </p:blipFill>
        <p:spPr bwMode="auto">
          <a:xfrm>
            <a:off x="1331881" y="3652370"/>
            <a:ext cx="1222218" cy="1222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72" b="99257" l="0" r="96865">
                        <a14:backgroundMark x1="27273" y1="8922" x2="77116" y2="1859"/>
                        <a14:backgroundMark x1="63636" y1="5948" x2="78683" y2="14126"/>
                        <a14:backgroundMark x1="49530" y1="94424" x2="59248" y2="92193"/>
                        <a14:backgroundMark x1="43887" y1="92193" x2="61755" y2="91450"/>
                        <a14:backgroundMark x1="75862" y1="89219" x2="34169" y2="91078"/>
                      </a14:backgroundRemoval>
                    </a14:imgEffect>
                  </a14:imgLayer>
                </a14:imgProps>
              </a:ext>
              <a:ext uri="{28A0092B-C50C-407E-A947-70E740481C1C}">
                <a14:useLocalDpi xmlns:a14="http://schemas.microsoft.com/office/drawing/2010/main" val="0"/>
              </a:ext>
            </a:extLst>
          </a:blip>
          <a:srcRect/>
          <a:stretch>
            <a:fillRect/>
          </a:stretch>
        </p:blipFill>
        <p:spPr bwMode="auto">
          <a:xfrm>
            <a:off x="5860275" y="4485927"/>
            <a:ext cx="1557326" cy="1313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Slide Number Placeholder 2"/>
          <p:cNvSpPr txBox="1">
            <a:spLocks/>
          </p:cNvSpPr>
          <p:nvPr/>
        </p:nvSpPr>
        <p:spPr>
          <a:xfrm>
            <a:off x="7017634" y="6492875"/>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43312A-F2D1-4A6C-922F-33B7D1873247}" type="slidenum">
              <a:rPr lang="ru-RU" smtClean="0">
                <a:solidFill>
                  <a:prstClr val="black">
                    <a:tint val="75000"/>
                  </a:prstClr>
                </a:solidFill>
                <a:latin typeface="Calibri"/>
              </a:rPr>
              <a:pPr/>
              <a:t>52</a:t>
            </a:fld>
            <a:endParaRPr lang="ru-RU" dirty="0">
              <a:solidFill>
                <a:prstClr val="black">
                  <a:tint val="75000"/>
                </a:prstClr>
              </a:solidFill>
              <a:latin typeface="Calibri"/>
            </a:endParaRPr>
          </a:p>
        </p:txBody>
      </p:sp>
      <p:sp>
        <p:nvSpPr>
          <p:cNvPr id="24" name="Прямоугольник 23"/>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519253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orizontal Scroll 5"/>
          <p:cNvSpPr/>
          <p:nvPr/>
        </p:nvSpPr>
        <p:spPr>
          <a:xfrm>
            <a:off x="3158200" y="1364283"/>
            <a:ext cx="5873598" cy="2202798"/>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a:solidFill>
                  <a:schemeClr val="accent1">
                    <a:lumMod val="75000"/>
                  </a:schemeClr>
                </a:solidFill>
              </a:rPr>
              <a:t>Длительно существующие функциональные нарушения моторики органов пищеварения рано или поздно приводят к их «органическому» </a:t>
            </a:r>
            <a:r>
              <a:rPr lang="ru-RU" sz="2000" b="1" dirty="0" smtClean="0">
                <a:solidFill>
                  <a:schemeClr val="accent1">
                    <a:lumMod val="75000"/>
                  </a:schemeClr>
                </a:solidFill>
              </a:rPr>
              <a:t>поражению</a:t>
            </a:r>
            <a:r>
              <a:rPr lang="en-US" sz="2000" b="1" baseline="30000" dirty="0" smtClean="0">
                <a:solidFill>
                  <a:schemeClr val="accent1">
                    <a:lumMod val="75000"/>
                  </a:schemeClr>
                </a:solidFill>
              </a:rPr>
              <a:t>1</a:t>
            </a:r>
            <a:endParaRPr lang="ru-RU" sz="2000" b="1" baseline="30000" dirty="0">
              <a:solidFill>
                <a:schemeClr val="accent1">
                  <a:lumMod val="75000"/>
                </a:schemeClr>
              </a:solidFill>
            </a:endParaRPr>
          </a:p>
        </p:txBody>
      </p:sp>
      <p:sp>
        <p:nvSpPr>
          <p:cNvPr id="8" name="TextBox 7"/>
          <p:cNvSpPr txBox="1"/>
          <p:nvPr/>
        </p:nvSpPr>
        <p:spPr>
          <a:xfrm>
            <a:off x="-27872" y="6396335"/>
            <a:ext cx="913308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ru-RU"/>
            </a:defPPr>
            <a:lvl1pPr eaLnBrk="0" fontAlgn="base" hangingPunct="0">
              <a:spcBef>
                <a:spcPct val="0"/>
              </a:spcBef>
              <a:spcAft>
                <a:spcPct val="0"/>
              </a:spcAft>
              <a:defRPr sz="900">
                <a:solidFill>
                  <a:srgbClr val="000000"/>
                </a:solidFill>
                <a:latin typeface="Arial" panose="020B0604020202020204" pitchFamily="34" charset="0"/>
                <a:cs typeface="Arial" pitchFamily="34" charset="0"/>
              </a:defRPr>
            </a:lvl1pPr>
          </a:lstStyle>
          <a:p>
            <a:r>
              <a:rPr lang="ru-RU" dirty="0"/>
              <a:t>Бельмер С. В., Гасилина Т. В. Нарушения моторики органов пищеварения и общие принципы их коррекции. Лечащий врач. - 2010. - №7. - С. 12-15.  </a:t>
            </a:r>
          </a:p>
          <a:p>
            <a:r>
              <a:rPr lang="ru-RU" dirty="0" err="1"/>
              <a:t>Буеверов</a:t>
            </a:r>
            <a:r>
              <a:rPr lang="ru-RU" dirty="0"/>
              <a:t> О.А. Хронические заболевания желчного пузыря и желчевыводящих путей: Краткое руководство для практикующих Врачей / А.О. </a:t>
            </a:r>
            <a:r>
              <a:rPr lang="ru-RU" dirty="0" err="1"/>
              <a:t>Буеверов</a:t>
            </a:r>
            <a:r>
              <a:rPr lang="ru-RU" dirty="0"/>
              <a:t>. – М.: ООО «Издательство «МИА», </a:t>
            </a:r>
            <a:r>
              <a:rPr lang="ru-RU" dirty="0" smtClean="0"/>
              <a:t>2015</a:t>
            </a:r>
            <a:r>
              <a:rPr lang="ru-RU" dirty="0"/>
              <a:t>. – 144 с. </a:t>
            </a:r>
          </a:p>
        </p:txBody>
      </p:sp>
      <p:sp>
        <p:nvSpPr>
          <p:cNvPr id="9" name="TextBox 8"/>
          <p:cNvSpPr txBox="1">
            <a:spLocks noChangeArrowheads="1"/>
          </p:cNvSpPr>
          <p:nvPr/>
        </p:nvSpPr>
        <p:spPr bwMode="auto">
          <a:xfrm>
            <a:off x="1557401" y="5022468"/>
            <a:ext cx="730881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ct val="50000"/>
              </a:spcAft>
              <a:buChar char="•"/>
              <a:defRPr sz="2200">
                <a:solidFill>
                  <a:schemeClr val="tx1"/>
                </a:solidFill>
                <a:latin typeface="Calibri" pitchFamily="34" charset="0"/>
                <a:cs typeface="Arial" charset="0"/>
              </a:defRPr>
            </a:lvl1pPr>
            <a:lvl2pPr marL="742950" indent="-285750" eaLnBrk="0" hangingPunct="0">
              <a:spcAft>
                <a:spcPct val="30000"/>
              </a:spcAft>
              <a:buChar char="–"/>
              <a:defRPr sz="2000">
                <a:solidFill>
                  <a:schemeClr val="tx1"/>
                </a:solidFill>
                <a:latin typeface="Calibri" pitchFamily="34" charset="0"/>
                <a:cs typeface="Arial" charset="0"/>
              </a:defRPr>
            </a:lvl2pPr>
            <a:lvl3pPr marL="1143000" indent="-228600" eaLnBrk="0" hangingPunct="0">
              <a:spcAft>
                <a:spcPct val="30000"/>
              </a:spcAft>
              <a:buChar char="•"/>
              <a:defRPr sz="1600">
                <a:solidFill>
                  <a:schemeClr val="tx1"/>
                </a:solidFill>
                <a:latin typeface="Calibri" pitchFamily="34" charset="0"/>
                <a:cs typeface="Arial" charset="0"/>
              </a:defRPr>
            </a:lvl3pPr>
            <a:lvl4pPr marL="1600200" indent="-228600" eaLnBrk="0" hangingPunct="0">
              <a:spcAft>
                <a:spcPct val="30000"/>
              </a:spcAft>
              <a:buChar char="–"/>
              <a:defRPr sz="1600">
                <a:solidFill>
                  <a:schemeClr val="tx1"/>
                </a:solidFill>
                <a:latin typeface="Calibri" pitchFamily="34" charset="0"/>
                <a:cs typeface="Arial" charset="0"/>
              </a:defRPr>
            </a:lvl4pPr>
            <a:lvl5pPr marL="2057400" indent="-228600" eaLnBrk="0" hangingPunct="0">
              <a:spcAft>
                <a:spcPct val="30000"/>
              </a:spcAft>
              <a:buChar char="•"/>
              <a:defRPr sz="1600">
                <a:solidFill>
                  <a:schemeClr val="tx1"/>
                </a:solidFill>
                <a:latin typeface="Calibri" pitchFamily="34" charset="0"/>
                <a:cs typeface="Arial" charset="0"/>
              </a:defRPr>
            </a:lvl5pPr>
            <a:lvl6pPr marL="2514600" indent="-228600" eaLnBrk="0" fontAlgn="base" hangingPunct="0">
              <a:spcBef>
                <a:spcPct val="0"/>
              </a:spcBef>
              <a:spcAft>
                <a:spcPct val="30000"/>
              </a:spcAft>
              <a:buChar char="•"/>
              <a:defRPr sz="1600">
                <a:solidFill>
                  <a:schemeClr val="tx1"/>
                </a:solidFill>
                <a:latin typeface="Calibri" pitchFamily="34" charset="0"/>
                <a:cs typeface="Arial" charset="0"/>
              </a:defRPr>
            </a:lvl6pPr>
            <a:lvl7pPr marL="2971800" indent="-228600" eaLnBrk="0" fontAlgn="base" hangingPunct="0">
              <a:spcBef>
                <a:spcPct val="0"/>
              </a:spcBef>
              <a:spcAft>
                <a:spcPct val="30000"/>
              </a:spcAft>
              <a:buChar char="•"/>
              <a:defRPr sz="1600">
                <a:solidFill>
                  <a:schemeClr val="tx1"/>
                </a:solidFill>
                <a:latin typeface="Calibri" pitchFamily="34" charset="0"/>
                <a:cs typeface="Arial" charset="0"/>
              </a:defRPr>
            </a:lvl7pPr>
            <a:lvl8pPr marL="3429000" indent="-228600" eaLnBrk="0" fontAlgn="base" hangingPunct="0">
              <a:spcBef>
                <a:spcPct val="0"/>
              </a:spcBef>
              <a:spcAft>
                <a:spcPct val="30000"/>
              </a:spcAft>
              <a:buChar char="•"/>
              <a:defRPr sz="1600">
                <a:solidFill>
                  <a:schemeClr val="tx1"/>
                </a:solidFill>
                <a:latin typeface="Calibri" pitchFamily="34" charset="0"/>
                <a:cs typeface="Arial" charset="0"/>
              </a:defRPr>
            </a:lvl8pPr>
            <a:lvl9pPr marL="3886200" indent="-228600" eaLnBrk="0" fontAlgn="base" hangingPunct="0">
              <a:spcBef>
                <a:spcPct val="0"/>
              </a:spcBef>
              <a:spcAft>
                <a:spcPct val="30000"/>
              </a:spcAft>
              <a:buChar char="•"/>
              <a:defRPr sz="1600">
                <a:solidFill>
                  <a:schemeClr val="tx1"/>
                </a:solidFill>
                <a:latin typeface="Calibri" pitchFamily="34" charset="0"/>
                <a:cs typeface="Arial" charset="0"/>
              </a:defRPr>
            </a:lvl9pPr>
          </a:lstStyle>
          <a:p>
            <a:pPr algn="l" eaLnBrk="1" hangingPunct="1">
              <a:spcAft>
                <a:spcPct val="0"/>
              </a:spcAft>
              <a:buNone/>
            </a:pPr>
            <a:endParaRPr lang="ru-RU" altLang="ru-RU" sz="800" dirty="0">
              <a:solidFill>
                <a:schemeClr val="accent4">
                  <a:lumMod val="50000"/>
                </a:schemeClr>
              </a:solidFill>
              <a:latin typeface="Arial" panose="020B0604020202020204" pitchFamily="34" charset="0"/>
              <a:cs typeface="Arial" panose="020B0604020202020204" pitchFamily="34" charset="0"/>
            </a:endParaRPr>
          </a:p>
        </p:txBody>
      </p:sp>
      <p:sp>
        <p:nvSpPr>
          <p:cNvPr id="10" name="Rectangle 9"/>
          <p:cNvSpPr/>
          <p:nvPr/>
        </p:nvSpPr>
        <p:spPr>
          <a:xfrm>
            <a:off x="15854" y="217871"/>
            <a:ext cx="9135380" cy="114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p>
            <a:pPr algn="ctr" fontAlgn="base">
              <a:spcBef>
                <a:spcPct val="0"/>
              </a:spcBef>
              <a:spcAft>
                <a:spcPct val="0"/>
              </a:spcAft>
            </a:pPr>
            <a:r>
              <a:rPr lang="ru-RU" altLang="ru-RU" sz="2800" b="1" dirty="0">
                <a:solidFill>
                  <a:srgbClr val="00B050"/>
                </a:solidFill>
                <a:effectLst>
                  <a:outerShdw blurRad="38100" dist="38100" dir="2700000" algn="tl">
                    <a:srgbClr val="000000">
                      <a:alpha val="43137"/>
                    </a:srgbClr>
                  </a:outerShdw>
                </a:effectLst>
                <a:latin typeface="Calibri" panose="020F0502020204030204" pitchFamily="34" charset="0"/>
                <a:ea typeface="+mj-ea"/>
                <a:cs typeface="+mj-cs"/>
              </a:rPr>
              <a:t>Практически любое заболевание органов пищеварения сопровождается нарушением их моторной функции</a:t>
            </a:r>
            <a:r>
              <a:rPr lang="en-US" sz="2800" b="1" baseline="30000" dirty="0">
                <a:solidFill>
                  <a:srgbClr val="00B050"/>
                </a:solidFill>
                <a:effectLst>
                  <a:outerShdw blurRad="38100" dist="38100" dir="2700000" algn="tl">
                    <a:srgbClr val="000000">
                      <a:alpha val="43137"/>
                    </a:srgbClr>
                  </a:outerShdw>
                </a:effectLst>
                <a:latin typeface="Calibri" panose="020F0502020204030204" pitchFamily="34" charset="0"/>
                <a:ea typeface="+mj-ea"/>
                <a:cs typeface="+mj-cs"/>
              </a:rPr>
              <a:t>1</a:t>
            </a:r>
            <a:endParaRPr lang="ru-RU" sz="2800" b="1" baseline="30000" dirty="0">
              <a:solidFill>
                <a:srgbClr val="00B050"/>
              </a:solidFill>
              <a:effectLst>
                <a:outerShdw blurRad="38100" dist="38100" dir="2700000" algn="tl">
                  <a:srgbClr val="000000">
                    <a:alpha val="43137"/>
                  </a:srgbClr>
                </a:outerShdw>
              </a:effectLst>
              <a:latin typeface="Calibri" panose="020F0502020204030204" pitchFamily="34" charset="0"/>
              <a:ea typeface="+mj-ea"/>
              <a:cs typeface="+mj-cs"/>
            </a:endParaRPr>
          </a:p>
          <a:p>
            <a:pPr algn="ctr" fontAlgn="base">
              <a:spcBef>
                <a:spcPct val="0"/>
              </a:spcBef>
              <a:spcAft>
                <a:spcPct val="0"/>
              </a:spcAft>
            </a:pPr>
            <a:endParaRPr lang="ru-RU" sz="2800" b="1" dirty="0">
              <a:solidFill>
                <a:srgbClr val="00B050"/>
              </a:solidFill>
              <a:effectLst>
                <a:outerShdw blurRad="38100" dist="38100" dir="2700000" algn="tl">
                  <a:srgbClr val="000000">
                    <a:alpha val="43137"/>
                  </a:srgbClr>
                </a:outerShdw>
              </a:effectLst>
              <a:latin typeface="Calibri" panose="020F0502020204030204" pitchFamily="34" charset="0"/>
              <a:ea typeface="+mj-ea"/>
              <a:cs typeface="+mj-cs"/>
            </a:endParaRPr>
          </a:p>
        </p:txBody>
      </p:sp>
      <p:sp>
        <p:nvSpPr>
          <p:cNvPr id="11" name="Horizontal Scroll 10"/>
          <p:cNvSpPr/>
          <p:nvPr/>
        </p:nvSpPr>
        <p:spPr>
          <a:xfrm>
            <a:off x="1187624" y="3567081"/>
            <a:ext cx="6259243" cy="2232247"/>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ru-RU" sz="2000" b="1" dirty="0">
                <a:solidFill>
                  <a:schemeClr val="accent1">
                    <a:lumMod val="75000"/>
                  </a:schemeClr>
                </a:solidFill>
              </a:rPr>
              <a:t>Длительно существующие функциональные заболевания желчевыделительной системы способствуют развитию органических поражений желчного пузыря (холецистит, желчнокаменная </a:t>
            </a:r>
            <a:r>
              <a:rPr lang="ru-RU" sz="2000" b="1" dirty="0" smtClean="0">
                <a:solidFill>
                  <a:schemeClr val="accent1">
                    <a:lumMod val="75000"/>
                  </a:schemeClr>
                </a:solidFill>
              </a:rPr>
              <a:t>болезнь)</a:t>
            </a:r>
            <a:r>
              <a:rPr lang="en-US" sz="2000" b="1" baseline="30000" dirty="0" smtClean="0">
                <a:solidFill>
                  <a:schemeClr val="accent1">
                    <a:lumMod val="75000"/>
                  </a:schemeClr>
                </a:solidFill>
              </a:rPr>
              <a:t>2</a:t>
            </a:r>
            <a:endParaRPr lang="ru-RU" sz="2000" b="1" baseline="30000" dirty="0">
              <a:solidFill>
                <a:schemeClr val="accent1">
                  <a:lumMod val="75000"/>
                </a:schemeClr>
              </a:solidFill>
            </a:endParaRPr>
          </a:p>
        </p:txBody>
      </p:sp>
      <p:pic>
        <p:nvPicPr>
          <p:cNvPr id="12" name="Picture 2" descr="фото: Камни в желчном пузыре"/>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545" l="0" r="100000">
                        <a14:foregroundMark x1="16514" y1="3182" x2="18807" y2="2273"/>
                        <a14:foregroundMark x1="4587" y1="58182" x2="2294" y2="74545"/>
                        <a14:foregroundMark x1="5963" y1="66364" x2="7798" y2="74091"/>
                      </a14:backgroundRemoval>
                    </a14:imgEffect>
                  </a14:imgLayer>
                </a14:imgProps>
              </a:ext>
              <a:ext uri="{28A0092B-C50C-407E-A947-70E740481C1C}">
                <a14:useLocalDpi xmlns:a14="http://schemas.microsoft.com/office/drawing/2010/main" val="0"/>
              </a:ext>
            </a:extLst>
          </a:blip>
          <a:srcRect/>
          <a:stretch>
            <a:fillRect/>
          </a:stretch>
        </p:blipFill>
        <p:spPr bwMode="auto">
          <a:xfrm>
            <a:off x="1187624" y="1564794"/>
            <a:ext cx="1755088" cy="1849364"/>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2"/>
          <p:cNvSpPr txBox="1">
            <a:spLocks/>
          </p:cNvSpPr>
          <p:nvPr/>
        </p:nvSpPr>
        <p:spPr>
          <a:xfrm>
            <a:off x="7017634" y="6492875"/>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43312A-F2D1-4A6C-922F-33B7D1873247}" type="slidenum">
              <a:rPr lang="ru-RU" smtClean="0">
                <a:solidFill>
                  <a:prstClr val="black">
                    <a:tint val="75000"/>
                  </a:prstClr>
                </a:solidFill>
                <a:latin typeface="Calibri"/>
              </a:rPr>
              <a:pPr/>
              <a:t>53</a:t>
            </a:fld>
            <a:endParaRPr lang="ru-RU" dirty="0">
              <a:solidFill>
                <a:prstClr val="black">
                  <a:tint val="75000"/>
                </a:prstClr>
              </a:solidFill>
              <a:latin typeface="Calibri"/>
            </a:endParaRPr>
          </a:p>
        </p:txBody>
      </p:sp>
      <p:sp>
        <p:nvSpPr>
          <p:cNvPr id="14" name="Прямоугольник 13"/>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99709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221" y="18293"/>
            <a:ext cx="9014275" cy="9906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p>
            <a:pPr algn="ctr"/>
            <a:r>
              <a:rPr lang="ru-RU" altLang="ru-RU" sz="2800" b="1" kern="1200" dirty="0">
                <a:solidFill>
                  <a:srgbClr val="00B050"/>
                </a:solidFill>
                <a:effectLst>
                  <a:outerShdw blurRad="38100" dist="38100" dir="2700000" algn="tl">
                    <a:srgbClr val="000000">
                      <a:alpha val="43137"/>
                    </a:srgbClr>
                  </a:outerShdw>
                </a:effectLst>
                <a:latin typeface="Calibri" panose="020F0502020204030204" pitchFamily="34" charset="0"/>
              </a:rPr>
              <a:t>Спазмолитики при билиарной патологии </a:t>
            </a:r>
          </a:p>
        </p:txBody>
      </p:sp>
      <p:sp>
        <p:nvSpPr>
          <p:cNvPr id="40963" name="Rectangle 3"/>
          <p:cNvSpPr>
            <a:spLocks noGrp="1" noChangeArrowheads="1"/>
          </p:cNvSpPr>
          <p:nvPr>
            <p:ph type="body" idx="1"/>
          </p:nvPr>
        </p:nvSpPr>
        <p:spPr>
          <a:xfrm>
            <a:off x="457200" y="1981200"/>
            <a:ext cx="8229600" cy="4175125"/>
          </a:xfrm>
        </p:spPr>
        <p:txBody>
          <a:bodyPr/>
          <a:lstStyle/>
          <a:p>
            <a:pPr eaLnBrk="1" hangingPunct="1">
              <a:buClr>
                <a:schemeClr val="tx1"/>
              </a:buClr>
              <a:buFont typeface="Wingdings" panose="05000000000000000000" pitchFamily="2" charset="2"/>
              <a:buChar char="Ø"/>
            </a:pPr>
            <a:r>
              <a:rPr lang="ru-RU" altLang="ru-RU" dirty="0" smtClean="0">
                <a:solidFill>
                  <a:schemeClr val="accent4">
                    <a:lumMod val="50000"/>
                  </a:schemeClr>
                </a:solidFill>
              </a:rPr>
              <a:t>Устраняют боль за счет снятия спазма в сфинктерных зонах</a:t>
            </a:r>
          </a:p>
          <a:p>
            <a:pPr eaLnBrk="1" hangingPunct="1">
              <a:buClr>
                <a:schemeClr val="tx1"/>
              </a:buClr>
              <a:buFont typeface="Wingdings" panose="05000000000000000000" pitchFamily="2" charset="2"/>
              <a:buChar char="Ø"/>
            </a:pPr>
            <a:r>
              <a:rPr lang="ru-RU" altLang="ru-RU" dirty="0" smtClean="0">
                <a:solidFill>
                  <a:schemeClr val="accent4">
                    <a:lumMod val="50000"/>
                  </a:schemeClr>
                </a:solidFill>
              </a:rPr>
              <a:t>Восстанавливают пассаж желчи</a:t>
            </a:r>
          </a:p>
          <a:p>
            <a:pPr eaLnBrk="1" hangingPunct="1">
              <a:buClr>
                <a:schemeClr val="tx1"/>
              </a:buClr>
              <a:buFont typeface="Wingdings" panose="05000000000000000000" pitchFamily="2" charset="2"/>
              <a:buChar char="Ø"/>
            </a:pPr>
            <a:r>
              <a:rPr lang="ru-RU" altLang="ru-RU" dirty="0" smtClean="0">
                <a:solidFill>
                  <a:schemeClr val="accent4">
                    <a:lumMod val="50000"/>
                  </a:schemeClr>
                </a:solidFill>
              </a:rPr>
              <a:t>Улучшают кровоснабжение стенки желчевыводящих путей</a:t>
            </a:r>
          </a:p>
          <a:p>
            <a:pPr eaLnBrk="1" hangingPunct="1"/>
            <a:endParaRPr lang="ru-RU" altLang="ru-RU" dirty="0" smtClean="0">
              <a:solidFill>
                <a:schemeClr val="accent4">
                  <a:lumMod val="50000"/>
                </a:schemeClr>
              </a:solidFill>
            </a:endParaRPr>
          </a:p>
        </p:txBody>
      </p:sp>
      <p:sp>
        <p:nvSpPr>
          <p:cNvPr id="54276" name="TextBox 1"/>
          <p:cNvSpPr txBox="1">
            <a:spLocks noChangeArrowheads="1"/>
          </p:cNvSpPr>
          <p:nvPr/>
        </p:nvSpPr>
        <p:spPr bwMode="auto">
          <a:xfrm>
            <a:off x="29455" y="6470004"/>
            <a:ext cx="91217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a:defRPr/>
            </a:pPr>
            <a:r>
              <a:rPr lang="ru-RU" altLang="ru-RU" sz="900" dirty="0" smtClean="0">
                <a:solidFill>
                  <a:srgbClr val="000000"/>
                </a:solidFill>
              </a:rPr>
              <a:t>В.Т. Ивашкин, И.В. Маев, Е.К. </a:t>
            </a:r>
            <a:r>
              <a:rPr lang="ru-RU" altLang="ru-RU" sz="900" dirty="0" err="1" smtClean="0">
                <a:solidFill>
                  <a:srgbClr val="000000"/>
                </a:solidFill>
              </a:rPr>
              <a:t>Баранская,А.В</a:t>
            </a:r>
            <a:r>
              <a:rPr lang="ru-RU" altLang="ru-RU" sz="900" dirty="0" smtClean="0">
                <a:solidFill>
                  <a:srgbClr val="000000"/>
                </a:solidFill>
              </a:rPr>
              <a:t>. </a:t>
            </a:r>
            <a:r>
              <a:rPr lang="ru-RU" altLang="ru-RU" sz="900" dirty="0" err="1" smtClean="0">
                <a:solidFill>
                  <a:srgbClr val="000000"/>
                </a:solidFill>
              </a:rPr>
              <a:t>Охлобыстин,Ю.О</a:t>
            </a:r>
            <a:r>
              <a:rPr lang="ru-RU" altLang="ru-RU" sz="900" dirty="0" smtClean="0">
                <a:solidFill>
                  <a:srgbClr val="000000"/>
                </a:solidFill>
              </a:rPr>
              <a:t>. </a:t>
            </a:r>
            <a:r>
              <a:rPr lang="ru-RU" altLang="ru-RU" sz="900" dirty="0" err="1" smtClean="0">
                <a:solidFill>
                  <a:srgbClr val="000000"/>
                </a:solidFill>
              </a:rPr>
              <a:t>Шульпекова,А.С</a:t>
            </a:r>
            <a:r>
              <a:rPr lang="ru-RU" altLang="ru-RU" sz="900" dirty="0" smtClean="0">
                <a:solidFill>
                  <a:srgbClr val="000000"/>
                </a:solidFill>
              </a:rPr>
              <a:t>. Трухманов, А.А. Шептулин, Т.Л. Лапина Рекомендации Российской гастроэнтерологической ассоциации по </a:t>
            </a:r>
            <a:r>
              <a:rPr lang="en-US" altLang="ru-RU" sz="900" dirty="0" smtClean="0">
                <a:solidFill>
                  <a:srgbClr val="000000"/>
                </a:solidFill>
              </a:rPr>
              <a:t> </a:t>
            </a:r>
            <a:r>
              <a:rPr lang="ru-RU" altLang="ru-RU" sz="900" dirty="0" smtClean="0">
                <a:solidFill>
                  <a:srgbClr val="000000"/>
                </a:solidFill>
              </a:rPr>
              <a:t>диагностике и лечению </a:t>
            </a:r>
            <a:r>
              <a:rPr lang="ru-RU" altLang="ru-RU" sz="900" dirty="0" err="1" smtClean="0">
                <a:solidFill>
                  <a:srgbClr val="000000"/>
                </a:solidFill>
              </a:rPr>
              <a:t>жёлчнокаменной</a:t>
            </a:r>
            <a:r>
              <a:rPr lang="ru-RU" altLang="ru-RU" sz="900" dirty="0" smtClean="0">
                <a:solidFill>
                  <a:srgbClr val="000000"/>
                </a:solidFill>
              </a:rPr>
              <a:t> болезни РЖГГК,.2016,</a:t>
            </a:r>
            <a:r>
              <a:rPr lang="en-US" altLang="ru-RU" sz="900" dirty="0" smtClean="0">
                <a:solidFill>
                  <a:srgbClr val="000000"/>
                </a:solidFill>
              </a:rPr>
              <a:t>N</a:t>
            </a:r>
            <a:r>
              <a:rPr lang="ru-RU" altLang="ru-RU" sz="900" dirty="0" smtClean="0">
                <a:solidFill>
                  <a:srgbClr val="000000"/>
                </a:solidFill>
              </a:rPr>
              <a:t>3.С.64-80</a:t>
            </a:r>
          </a:p>
        </p:txBody>
      </p:sp>
      <p:sp>
        <p:nvSpPr>
          <p:cNvPr id="5" name="Slide Number Placeholder 2"/>
          <p:cNvSpPr txBox="1">
            <a:spLocks/>
          </p:cNvSpPr>
          <p:nvPr/>
        </p:nvSpPr>
        <p:spPr>
          <a:xfrm>
            <a:off x="7017634" y="6492875"/>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43312A-F2D1-4A6C-922F-33B7D1873247}" type="slidenum">
              <a:rPr lang="ru-RU" smtClean="0">
                <a:solidFill>
                  <a:prstClr val="black">
                    <a:tint val="75000"/>
                  </a:prstClr>
                </a:solidFill>
                <a:latin typeface="Calibri"/>
              </a:rPr>
              <a:pPr/>
              <a:t>54</a:t>
            </a:fld>
            <a:endParaRPr lang="ru-RU" dirty="0">
              <a:solidFill>
                <a:prstClr val="black">
                  <a:tint val="75000"/>
                </a:prstClr>
              </a:solidFill>
              <a:latin typeface="Calibri"/>
            </a:endParaRPr>
          </a:p>
        </p:txBody>
      </p:sp>
      <p:sp>
        <p:nvSpPr>
          <p:cNvPr id="6" name="Прямоугольник 5"/>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532075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3338" y="44624"/>
            <a:ext cx="7789952" cy="48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lvl1pPr algn="ctr" fontAlgn="base">
              <a:spcBef>
                <a:spcPct val="0"/>
              </a:spcBef>
              <a:spcAft>
                <a:spcPct val="0"/>
              </a:spcAft>
              <a:defRPr sz="2800" b="1">
                <a:solidFill>
                  <a:srgbClr val="00B050"/>
                </a:solidFill>
                <a:effectLst>
                  <a:outerShdw blurRad="38100" dist="38100" dir="2700000" algn="tl">
                    <a:srgbClr val="000000">
                      <a:alpha val="43137"/>
                    </a:srgbClr>
                  </a:outerShdw>
                </a:effectLst>
                <a:latin typeface="Calibri" panose="020F0502020204030204" pitchFamily="34" charset="0"/>
                <a:ea typeface="+mj-ea"/>
                <a:cs typeface="+mj-cs"/>
              </a:defRPr>
            </a:lvl1pPr>
            <a:lvl2pPr fontAlgn="base">
              <a:spcBef>
                <a:spcPct val="0"/>
              </a:spcBef>
              <a:spcAft>
                <a:spcPct val="0"/>
              </a:spcAft>
              <a:defRPr sz="4400">
                <a:latin typeface="Microsoft Sans Serif" pitchFamily="34" charset="0"/>
              </a:defRPr>
            </a:lvl2pPr>
            <a:lvl3pPr fontAlgn="base">
              <a:spcBef>
                <a:spcPct val="0"/>
              </a:spcBef>
              <a:spcAft>
                <a:spcPct val="0"/>
              </a:spcAft>
              <a:defRPr sz="4400">
                <a:latin typeface="Microsoft Sans Serif" pitchFamily="34" charset="0"/>
              </a:defRPr>
            </a:lvl3pPr>
            <a:lvl4pPr fontAlgn="base">
              <a:spcBef>
                <a:spcPct val="0"/>
              </a:spcBef>
              <a:spcAft>
                <a:spcPct val="0"/>
              </a:spcAft>
              <a:defRPr sz="4400">
                <a:latin typeface="Microsoft Sans Serif" pitchFamily="34" charset="0"/>
              </a:defRPr>
            </a:lvl4pPr>
            <a:lvl5pPr fontAlgn="base">
              <a:spcBef>
                <a:spcPct val="0"/>
              </a:spcBef>
              <a:spcAft>
                <a:spcPct val="0"/>
              </a:spcAft>
              <a:defRPr sz="4400">
                <a:latin typeface="Microsoft Sans Serif" pitchFamily="34" charset="0"/>
              </a:defRPr>
            </a:lvl5pPr>
            <a:lvl6pPr marL="457200" fontAlgn="base">
              <a:spcBef>
                <a:spcPct val="0"/>
              </a:spcBef>
              <a:spcAft>
                <a:spcPct val="0"/>
              </a:spcAft>
              <a:defRPr sz="4400">
                <a:latin typeface="Microsoft Sans Serif" pitchFamily="34" charset="0"/>
              </a:defRPr>
            </a:lvl6pPr>
            <a:lvl7pPr marL="914400" fontAlgn="base">
              <a:spcBef>
                <a:spcPct val="0"/>
              </a:spcBef>
              <a:spcAft>
                <a:spcPct val="0"/>
              </a:spcAft>
              <a:defRPr sz="4400">
                <a:latin typeface="Microsoft Sans Serif" pitchFamily="34" charset="0"/>
              </a:defRPr>
            </a:lvl7pPr>
            <a:lvl8pPr marL="1371600" fontAlgn="base">
              <a:spcBef>
                <a:spcPct val="0"/>
              </a:spcBef>
              <a:spcAft>
                <a:spcPct val="0"/>
              </a:spcAft>
              <a:defRPr sz="4400">
                <a:latin typeface="Microsoft Sans Serif" pitchFamily="34" charset="0"/>
              </a:defRPr>
            </a:lvl8pPr>
            <a:lvl9pPr marL="1828800" fontAlgn="base">
              <a:spcBef>
                <a:spcPct val="0"/>
              </a:spcBef>
              <a:spcAft>
                <a:spcPct val="0"/>
              </a:spcAft>
              <a:defRPr sz="4400">
                <a:latin typeface="Microsoft Sans Serif" pitchFamily="34" charset="0"/>
              </a:defRPr>
            </a:lvl9pPr>
          </a:lstStyle>
          <a:p>
            <a:r>
              <a:rPr lang="ru-RU" dirty="0"/>
              <a:t>С</a:t>
            </a:r>
            <a:r>
              <a:rPr lang="ru-RU" dirty="0" smtClean="0"/>
              <a:t>войства </a:t>
            </a:r>
            <a:r>
              <a:rPr lang="ru-RU" dirty="0"/>
              <a:t>препарата Дюспаталин®</a:t>
            </a:r>
          </a:p>
        </p:txBody>
      </p:sp>
      <p:graphicFrame>
        <p:nvGraphicFramePr>
          <p:cNvPr id="3" name="Diagram 2"/>
          <p:cNvGraphicFramePr/>
          <p:nvPr>
            <p:extLst>
              <p:ext uri="{D42A27DB-BD31-4B8C-83A1-F6EECF244321}">
                <p14:modId xmlns:p14="http://schemas.microsoft.com/office/powerpoint/2010/main" val="1641333702"/>
              </p:ext>
            </p:extLst>
          </p:nvPr>
        </p:nvGraphicFramePr>
        <p:xfrm>
          <a:off x="784507" y="620688"/>
          <a:ext cx="7632848" cy="5146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11802" y="5932572"/>
            <a:ext cx="914023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28600" indent="-228600">
              <a:buFont typeface="+mj-lt"/>
              <a:buAutoNum type="arabicPeriod"/>
            </a:pPr>
            <a:r>
              <a:rPr lang="ru-RU" sz="900" dirty="0">
                <a:solidFill>
                  <a:srgbClr val="000000"/>
                </a:solidFill>
                <a:latin typeface="Arial" panose="020B0604020202020204" pitchFamily="34" charset="0"/>
                <a:cs typeface="Arial" panose="020B0604020202020204" pitchFamily="34" charset="0"/>
              </a:rPr>
              <a:t>Инструкция по медицинскому применению препарата Дюспаталин® (мебеверин) 200 мг, капсулы пролонгированного действия от 21.08.2015;</a:t>
            </a:r>
          </a:p>
          <a:p>
            <a:pPr marL="228600" indent="-228600">
              <a:buFont typeface="+mj-lt"/>
              <a:buAutoNum type="arabicPeriod"/>
            </a:pPr>
            <a:r>
              <a:rPr lang="ru-RU" altLang="ru-RU" sz="900" dirty="0" smtClean="0">
                <a:solidFill>
                  <a:srgbClr val="000000"/>
                </a:solidFill>
                <a:latin typeface="Arial" panose="020B0604020202020204" pitchFamily="34" charset="0"/>
                <a:cs typeface="Arial" panose="020B0604020202020204" pitchFamily="34" charset="0"/>
              </a:rPr>
              <a:t>Маев </a:t>
            </a:r>
            <a:r>
              <a:rPr lang="ru-RU" altLang="ru-RU" sz="900" dirty="0">
                <a:solidFill>
                  <a:srgbClr val="000000"/>
                </a:solidFill>
                <a:latin typeface="Arial" panose="020B0604020202020204" pitchFamily="34" charset="0"/>
                <a:cs typeface="Arial" panose="020B0604020202020204" pitchFamily="34" charset="0"/>
              </a:rPr>
              <a:t>И.В., Самсонов А.А. и др. Оценка эффективности мебеверина в комплексной терапии хронического </a:t>
            </a:r>
            <a:r>
              <a:rPr lang="ru-RU" altLang="ru-RU" sz="900" dirty="0" err="1">
                <a:solidFill>
                  <a:srgbClr val="000000"/>
                </a:solidFill>
                <a:latin typeface="Arial" panose="020B0604020202020204" pitchFamily="34" charset="0"/>
                <a:cs typeface="Arial" panose="020B0604020202020204" pitchFamily="34" charset="0"/>
              </a:rPr>
              <a:t>бескаменного</a:t>
            </a:r>
            <a:r>
              <a:rPr lang="ru-RU" altLang="ru-RU" sz="900" dirty="0">
                <a:solidFill>
                  <a:srgbClr val="000000"/>
                </a:solidFill>
                <a:latin typeface="Arial" panose="020B0604020202020204" pitchFamily="34" charset="0"/>
                <a:cs typeface="Arial" panose="020B0604020202020204" pitchFamily="34" charset="0"/>
              </a:rPr>
              <a:t> холецистита и дисфункции желчевыводящих путей. Экспериментальная и клиническая гастроэнтерология 2007;2:120-125</a:t>
            </a:r>
            <a:endParaRPr lang="en-US" altLang="ru-RU" sz="900" dirty="0">
              <a:solidFill>
                <a:srgbClr val="000000"/>
              </a:solidFill>
              <a:latin typeface="Arial" panose="020B0604020202020204" pitchFamily="34" charset="0"/>
              <a:cs typeface="Arial" panose="020B0604020202020204" pitchFamily="34" charset="0"/>
            </a:endParaRPr>
          </a:p>
          <a:p>
            <a:pPr marL="228600" indent="-228600">
              <a:buFont typeface="+mj-lt"/>
              <a:buAutoNum type="arabicPeriod"/>
            </a:pPr>
            <a:r>
              <a:rPr lang="ru-RU" sz="900" dirty="0">
                <a:solidFill>
                  <a:srgbClr val="000000"/>
                </a:solidFill>
                <a:latin typeface="Arial" panose="020B0604020202020204" pitchFamily="34" charset="0"/>
                <a:cs typeface="Arial" panose="020B0604020202020204" pitchFamily="34" charset="0"/>
              </a:rPr>
              <a:t>Ильченко А. А., </a:t>
            </a:r>
            <a:r>
              <a:rPr lang="ru-RU" sz="900" dirty="0" err="1">
                <a:solidFill>
                  <a:srgbClr val="000000"/>
                </a:solidFill>
                <a:latin typeface="Arial" panose="020B0604020202020204" pitchFamily="34" charset="0"/>
                <a:cs typeface="Arial" panose="020B0604020202020204" pitchFamily="34" charset="0"/>
              </a:rPr>
              <a:t>Быстровская</a:t>
            </a:r>
            <a:r>
              <a:rPr lang="ru-RU" sz="900" dirty="0">
                <a:solidFill>
                  <a:srgbClr val="000000"/>
                </a:solidFill>
                <a:latin typeface="Arial" panose="020B0604020202020204" pitchFamily="34" charset="0"/>
                <a:cs typeface="Arial" panose="020B0604020202020204" pitchFamily="34" charset="0"/>
              </a:rPr>
              <a:t> Е. В. Опыт применения </a:t>
            </a:r>
            <a:r>
              <a:rPr lang="ru-RU" sz="900" dirty="0" err="1">
                <a:solidFill>
                  <a:srgbClr val="000000"/>
                </a:solidFill>
                <a:latin typeface="Arial" panose="020B0604020202020204" pitchFamily="34" charset="0"/>
                <a:cs typeface="Arial" panose="020B0604020202020204" pitchFamily="34" charset="0"/>
              </a:rPr>
              <a:t>Дюспаталина</a:t>
            </a:r>
            <a:r>
              <a:rPr lang="ru-RU" sz="900" dirty="0">
                <a:solidFill>
                  <a:srgbClr val="000000"/>
                </a:solidFill>
                <a:latin typeface="Arial" panose="020B0604020202020204" pitchFamily="34" charset="0"/>
                <a:cs typeface="Arial" panose="020B0604020202020204" pitchFamily="34" charset="0"/>
              </a:rPr>
              <a:t>®  при функциональных нарушениях сфинктера Одди у больных, перенесших </a:t>
            </a:r>
            <a:r>
              <a:rPr lang="ru-RU" sz="900" dirty="0" err="1">
                <a:solidFill>
                  <a:srgbClr val="000000"/>
                </a:solidFill>
                <a:latin typeface="Arial" panose="020B0604020202020204" pitchFamily="34" charset="0"/>
                <a:cs typeface="Arial" panose="020B0604020202020204" pitchFamily="34" charset="0"/>
              </a:rPr>
              <a:t>холецистэктомию</a:t>
            </a:r>
            <a:r>
              <a:rPr lang="ru-RU" sz="900" dirty="0">
                <a:solidFill>
                  <a:srgbClr val="000000"/>
                </a:solidFill>
                <a:latin typeface="Arial" panose="020B0604020202020204" pitchFamily="34" charset="0"/>
                <a:cs typeface="Arial" panose="020B0604020202020204" pitchFamily="34" charset="0"/>
              </a:rPr>
              <a:t>. Экспериментальная и </a:t>
            </a:r>
            <a:endParaRPr lang="ru-RU" sz="900" dirty="0" smtClean="0">
              <a:solidFill>
                <a:srgbClr val="000000"/>
              </a:solidFill>
              <a:latin typeface="Arial" panose="020B0604020202020204" pitchFamily="34" charset="0"/>
              <a:cs typeface="Arial" panose="020B0604020202020204" pitchFamily="34" charset="0"/>
            </a:endParaRPr>
          </a:p>
          <a:p>
            <a:pPr marL="228600" indent="-228600">
              <a:buFont typeface="+mj-lt"/>
              <a:buAutoNum type="arabicPeriod"/>
            </a:pPr>
            <a:r>
              <a:rPr lang="ru-RU" sz="900" dirty="0" smtClean="0">
                <a:solidFill>
                  <a:srgbClr val="000000"/>
                </a:solidFill>
                <a:latin typeface="Arial" panose="020B0604020202020204" pitchFamily="34" charset="0"/>
                <a:cs typeface="Arial" panose="020B0604020202020204" pitchFamily="34" charset="0"/>
              </a:rPr>
              <a:t>клиническая </a:t>
            </a:r>
            <a:r>
              <a:rPr lang="ru-RU" sz="900" dirty="0">
                <a:solidFill>
                  <a:srgbClr val="000000"/>
                </a:solidFill>
                <a:latin typeface="Arial" panose="020B0604020202020204" pitchFamily="34" charset="0"/>
                <a:cs typeface="Arial" panose="020B0604020202020204" pitchFamily="34" charset="0"/>
              </a:rPr>
              <a:t>гастроэнтерология, 2002, №4, С. 1-3 </a:t>
            </a:r>
          </a:p>
        </p:txBody>
      </p:sp>
      <p:sp>
        <p:nvSpPr>
          <p:cNvPr id="6" name="Slide Number Placeholder 2"/>
          <p:cNvSpPr txBox="1">
            <a:spLocks/>
          </p:cNvSpPr>
          <p:nvPr/>
        </p:nvSpPr>
        <p:spPr>
          <a:xfrm>
            <a:off x="7017634" y="6492875"/>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43312A-F2D1-4A6C-922F-33B7D1873247}" type="slidenum">
              <a:rPr lang="ru-RU" smtClean="0">
                <a:solidFill>
                  <a:prstClr val="black">
                    <a:tint val="75000"/>
                  </a:prstClr>
                </a:solidFill>
                <a:latin typeface="Calibri"/>
              </a:rPr>
              <a:pPr/>
              <a:t>55</a:t>
            </a:fld>
            <a:endParaRPr lang="ru-RU" dirty="0">
              <a:solidFill>
                <a:prstClr val="black">
                  <a:tint val="75000"/>
                </a:prstClr>
              </a:solidFill>
              <a:latin typeface="Calibri"/>
            </a:endParaRPr>
          </a:p>
        </p:txBody>
      </p:sp>
      <p:sp>
        <p:nvSpPr>
          <p:cNvPr id="7" name="Прямоугольник 6"/>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49402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58" y="6595232"/>
            <a:ext cx="9160647" cy="23083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fontAlgn="base" hangingPunct="0">
              <a:spcAft>
                <a:spcPct val="0"/>
              </a:spcAft>
            </a:pPr>
            <a:r>
              <a:rPr lang="en-US" sz="900" dirty="0" err="1">
                <a:solidFill>
                  <a:srgbClr val="000000"/>
                </a:solidFill>
                <a:latin typeface="Arial" panose="020B0604020202020204" pitchFamily="34" charset="0"/>
                <a:ea typeface="+mn-ea"/>
                <a:cs typeface="Arial" pitchFamily="34" charset="0"/>
              </a:rPr>
              <a:t>Boisson</a:t>
            </a:r>
            <a:r>
              <a:rPr lang="en-US" sz="900" dirty="0">
                <a:solidFill>
                  <a:srgbClr val="000000"/>
                </a:solidFill>
                <a:latin typeface="Arial" panose="020B0604020202020204" pitchFamily="34" charset="0"/>
                <a:ea typeface="+mn-ea"/>
                <a:cs typeface="Arial" pitchFamily="34" charset="0"/>
              </a:rPr>
              <a:t> J, </a:t>
            </a:r>
            <a:r>
              <a:rPr lang="en-US" sz="900" dirty="0" err="1">
                <a:solidFill>
                  <a:srgbClr val="000000"/>
                </a:solidFill>
                <a:latin typeface="Arial" panose="020B0604020202020204" pitchFamily="34" charset="0"/>
                <a:ea typeface="+mn-ea"/>
                <a:cs typeface="Arial" pitchFamily="34" charset="0"/>
              </a:rPr>
              <a:t>Coudert</a:t>
            </a:r>
            <a:r>
              <a:rPr lang="en-US" sz="900" dirty="0">
                <a:solidFill>
                  <a:srgbClr val="000000"/>
                </a:solidFill>
                <a:latin typeface="Arial" panose="020B0604020202020204" pitchFamily="34" charset="0"/>
                <a:ea typeface="+mn-ea"/>
                <a:cs typeface="Arial" pitchFamily="34" charset="0"/>
              </a:rPr>
              <a:t> </a:t>
            </a:r>
            <a:r>
              <a:rPr lang="en-US" sz="900" dirty="0" err="1">
                <a:solidFill>
                  <a:srgbClr val="000000"/>
                </a:solidFill>
                <a:latin typeface="Arial" panose="020B0604020202020204" pitchFamily="34" charset="0"/>
                <a:ea typeface="+mn-ea"/>
                <a:cs typeface="Arial" pitchFamily="34" charset="0"/>
              </a:rPr>
              <a:t>Ph</a:t>
            </a:r>
            <a:r>
              <a:rPr lang="en-US" sz="900" dirty="0">
                <a:solidFill>
                  <a:srgbClr val="000000"/>
                </a:solidFill>
                <a:latin typeface="Arial" panose="020B0604020202020204" pitchFamily="34" charset="0"/>
                <a:ea typeface="+mn-ea"/>
                <a:cs typeface="Arial" pitchFamily="34" charset="0"/>
              </a:rPr>
              <a:t>, Dupuis J, et al. Tolerance de la </a:t>
            </a:r>
            <a:r>
              <a:rPr lang="en-US" sz="900" dirty="0" err="1">
                <a:solidFill>
                  <a:srgbClr val="000000"/>
                </a:solidFill>
                <a:latin typeface="Arial" panose="020B0604020202020204" pitchFamily="34" charset="0"/>
                <a:ea typeface="+mn-ea"/>
                <a:cs typeface="Arial" pitchFamily="34" charset="0"/>
              </a:rPr>
              <a:t>mebeverine</a:t>
            </a:r>
            <a:r>
              <a:rPr lang="en-US" sz="900" dirty="0">
                <a:solidFill>
                  <a:srgbClr val="000000"/>
                </a:solidFill>
                <a:latin typeface="Arial" panose="020B0604020202020204" pitchFamily="34" charset="0"/>
                <a:ea typeface="+mn-ea"/>
                <a:cs typeface="Arial" pitchFamily="34" charset="0"/>
              </a:rPr>
              <a:t> a long </a:t>
            </a:r>
            <a:r>
              <a:rPr lang="en-US" sz="900" dirty="0" err="1">
                <a:solidFill>
                  <a:srgbClr val="000000"/>
                </a:solidFill>
                <a:latin typeface="Arial" panose="020B0604020202020204" pitchFamily="34" charset="0"/>
                <a:ea typeface="+mn-ea"/>
                <a:cs typeface="Arial" pitchFamily="34" charset="0"/>
              </a:rPr>
              <a:t>terme</a:t>
            </a:r>
            <a:r>
              <a:rPr lang="en-US" sz="900" dirty="0">
                <a:solidFill>
                  <a:srgbClr val="000000"/>
                </a:solidFill>
                <a:latin typeface="Arial" panose="020B0604020202020204" pitchFamily="34" charset="0"/>
                <a:ea typeface="+mn-ea"/>
                <a:cs typeface="Arial" pitchFamily="34" charset="0"/>
              </a:rPr>
              <a:t>. Act </a:t>
            </a:r>
            <a:r>
              <a:rPr lang="en-US" sz="900" dirty="0" err="1">
                <a:solidFill>
                  <a:srgbClr val="000000"/>
                </a:solidFill>
                <a:latin typeface="Arial" panose="020B0604020202020204" pitchFamily="34" charset="0"/>
                <a:ea typeface="+mn-ea"/>
                <a:cs typeface="Arial" pitchFamily="34" charset="0"/>
              </a:rPr>
              <a:t>Ther</a:t>
            </a:r>
            <a:r>
              <a:rPr lang="en-US" sz="900" dirty="0">
                <a:solidFill>
                  <a:srgbClr val="000000"/>
                </a:solidFill>
                <a:latin typeface="Arial" panose="020B0604020202020204" pitchFamily="34" charset="0"/>
                <a:ea typeface="+mn-ea"/>
                <a:cs typeface="Arial" pitchFamily="34" charset="0"/>
              </a:rPr>
              <a:t> 1987;16(4):289-92 </a:t>
            </a:r>
            <a:endParaRPr lang="ru-RU" sz="900" dirty="0">
              <a:solidFill>
                <a:srgbClr val="000000"/>
              </a:solidFill>
              <a:latin typeface="Arial" panose="020B0604020202020204" pitchFamily="34" charset="0"/>
              <a:ea typeface="+mn-ea"/>
              <a:cs typeface="Arial"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79714405"/>
              </p:ext>
            </p:extLst>
          </p:nvPr>
        </p:nvGraphicFramePr>
        <p:xfrm>
          <a:off x="1447799" y="1837911"/>
          <a:ext cx="6553200"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rot="16200000">
            <a:off x="-803694" y="3484238"/>
            <a:ext cx="3889142" cy="338554"/>
          </a:xfrm>
          <a:prstGeom prst="rect">
            <a:avLst/>
          </a:prstGeom>
          <a:noFill/>
        </p:spPr>
        <p:txBody>
          <a:bodyPr wrap="none" rtlCol="0">
            <a:spAutoFit/>
          </a:bodyPr>
          <a:lstStyle/>
          <a:p>
            <a:r>
              <a:rPr lang="ru-RU" sz="1600" dirty="0" smtClean="0">
                <a:solidFill>
                  <a:prstClr val="black"/>
                </a:solidFill>
              </a:rPr>
              <a:t>Количество пациентов с симптомами, в % </a:t>
            </a:r>
            <a:endParaRPr lang="ru-RU" sz="1600" dirty="0">
              <a:solidFill>
                <a:prstClr val="black"/>
              </a:solidFill>
            </a:endParaRPr>
          </a:p>
        </p:txBody>
      </p:sp>
      <p:sp>
        <p:nvSpPr>
          <p:cNvPr id="7" name="Title 1"/>
          <p:cNvSpPr txBox="1">
            <a:spLocks/>
          </p:cNvSpPr>
          <p:nvPr/>
        </p:nvSpPr>
        <p:spPr>
          <a:xfrm>
            <a:off x="0" y="6273"/>
            <a:ext cx="9188005"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defPPr>
              <a:defRPr lang="ru-RU"/>
            </a:defPPr>
            <a:lvl1pPr algn="ctr" fontAlgn="base">
              <a:spcBef>
                <a:spcPct val="0"/>
              </a:spcBef>
              <a:spcAft>
                <a:spcPct val="0"/>
              </a:spcAft>
              <a:defRPr sz="2400" b="1">
                <a:solidFill>
                  <a:srgbClr val="00B050"/>
                </a:solidFill>
                <a:effectLst>
                  <a:outerShdw blurRad="38100" dist="38100" dir="2700000" algn="tl">
                    <a:srgbClr val="000000">
                      <a:alpha val="43137"/>
                    </a:srgbClr>
                  </a:outerShdw>
                </a:effectLst>
                <a:ea typeface="+mj-ea"/>
                <a:cs typeface="+mj-cs"/>
              </a:defRPr>
            </a:lvl1pPr>
            <a:lvl2pPr fontAlgn="base">
              <a:spcBef>
                <a:spcPct val="0"/>
              </a:spcBef>
              <a:spcAft>
                <a:spcPct val="0"/>
              </a:spcAft>
              <a:defRPr sz="4400">
                <a:latin typeface="Microsoft Sans Serif" pitchFamily="34" charset="0"/>
              </a:defRPr>
            </a:lvl2pPr>
            <a:lvl3pPr fontAlgn="base">
              <a:spcBef>
                <a:spcPct val="0"/>
              </a:spcBef>
              <a:spcAft>
                <a:spcPct val="0"/>
              </a:spcAft>
              <a:defRPr sz="4400">
                <a:latin typeface="Microsoft Sans Serif" pitchFamily="34" charset="0"/>
              </a:defRPr>
            </a:lvl3pPr>
            <a:lvl4pPr fontAlgn="base">
              <a:spcBef>
                <a:spcPct val="0"/>
              </a:spcBef>
              <a:spcAft>
                <a:spcPct val="0"/>
              </a:spcAft>
              <a:defRPr sz="4400">
                <a:latin typeface="Microsoft Sans Serif" pitchFamily="34" charset="0"/>
              </a:defRPr>
            </a:lvl4pPr>
            <a:lvl5pPr fontAlgn="base">
              <a:spcBef>
                <a:spcPct val="0"/>
              </a:spcBef>
              <a:spcAft>
                <a:spcPct val="0"/>
              </a:spcAft>
              <a:defRPr sz="4400">
                <a:latin typeface="Microsoft Sans Serif" pitchFamily="34" charset="0"/>
              </a:defRPr>
            </a:lvl5pPr>
            <a:lvl6pPr marL="457200" fontAlgn="base">
              <a:spcBef>
                <a:spcPct val="0"/>
              </a:spcBef>
              <a:spcAft>
                <a:spcPct val="0"/>
              </a:spcAft>
              <a:defRPr sz="4400">
                <a:latin typeface="Microsoft Sans Serif" pitchFamily="34" charset="0"/>
              </a:defRPr>
            </a:lvl6pPr>
            <a:lvl7pPr marL="914400" fontAlgn="base">
              <a:spcBef>
                <a:spcPct val="0"/>
              </a:spcBef>
              <a:spcAft>
                <a:spcPct val="0"/>
              </a:spcAft>
              <a:defRPr sz="4400">
                <a:latin typeface="Microsoft Sans Serif" pitchFamily="34" charset="0"/>
              </a:defRPr>
            </a:lvl7pPr>
            <a:lvl8pPr marL="1371600" fontAlgn="base">
              <a:spcBef>
                <a:spcPct val="0"/>
              </a:spcBef>
              <a:spcAft>
                <a:spcPct val="0"/>
              </a:spcAft>
              <a:defRPr sz="4400">
                <a:latin typeface="Microsoft Sans Serif" pitchFamily="34" charset="0"/>
              </a:defRPr>
            </a:lvl8pPr>
            <a:lvl9pPr marL="1828800" fontAlgn="base">
              <a:spcBef>
                <a:spcPct val="0"/>
              </a:spcBef>
              <a:spcAft>
                <a:spcPct val="0"/>
              </a:spcAft>
              <a:defRPr sz="4400">
                <a:latin typeface="Microsoft Sans Serif" pitchFamily="34" charset="0"/>
              </a:defRPr>
            </a:lvl9pPr>
          </a:lstStyle>
          <a:p>
            <a:r>
              <a:rPr lang="ru-RU" altLang="ru-RU" sz="2800" dirty="0"/>
              <a:t>Влияние мебеверина на боль и нарушения стула при СРК</a:t>
            </a:r>
          </a:p>
        </p:txBody>
      </p:sp>
      <p:sp>
        <p:nvSpPr>
          <p:cNvPr id="8" name="TextBox 7"/>
          <p:cNvSpPr txBox="1">
            <a:spLocks noChangeArrowheads="1"/>
          </p:cNvSpPr>
          <p:nvPr/>
        </p:nvSpPr>
        <p:spPr bwMode="auto">
          <a:xfrm>
            <a:off x="0" y="1124744"/>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algn="ctr" eaLnBrk="0" fontAlgn="base" hangingPunct="0">
              <a:spcBef>
                <a:spcPct val="0"/>
              </a:spcBef>
              <a:spcAft>
                <a:spcPct val="0"/>
              </a:spcAft>
              <a:defRPr sz="1000" b="1">
                <a:solidFill>
                  <a:schemeClr val="bg1"/>
                </a:solidFill>
                <a:latin typeface="Arial" pitchFamily="34" charset="0"/>
              </a:defRPr>
            </a:lvl6pPr>
            <a:lvl7pPr marL="2971800" indent="-228600" algn="ctr" eaLnBrk="0" fontAlgn="base" hangingPunct="0">
              <a:spcBef>
                <a:spcPct val="0"/>
              </a:spcBef>
              <a:spcAft>
                <a:spcPct val="0"/>
              </a:spcAft>
              <a:defRPr sz="1000" b="1">
                <a:solidFill>
                  <a:schemeClr val="bg1"/>
                </a:solidFill>
                <a:latin typeface="Arial" pitchFamily="34" charset="0"/>
              </a:defRPr>
            </a:lvl7pPr>
            <a:lvl8pPr marL="3429000" indent="-228600" algn="ctr" eaLnBrk="0" fontAlgn="base" hangingPunct="0">
              <a:spcBef>
                <a:spcPct val="0"/>
              </a:spcBef>
              <a:spcAft>
                <a:spcPct val="0"/>
              </a:spcAft>
              <a:defRPr sz="1000" b="1">
                <a:solidFill>
                  <a:schemeClr val="bg1"/>
                </a:solidFill>
                <a:latin typeface="Arial" pitchFamily="34" charset="0"/>
              </a:defRPr>
            </a:lvl8pPr>
            <a:lvl9pPr marL="3886200" indent="-228600" algn="ctr" eaLnBrk="0" fontAlgn="base" hangingPunct="0">
              <a:spcBef>
                <a:spcPct val="0"/>
              </a:spcBef>
              <a:spcAft>
                <a:spcPct val="0"/>
              </a:spcAft>
              <a:defRPr sz="1000" b="1">
                <a:solidFill>
                  <a:schemeClr val="bg1"/>
                </a:solidFill>
                <a:latin typeface="Arial" pitchFamily="34" charset="0"/>
              </a:defRPr>
            </a:lvl9pPr>
          </a:lstStyle>
          <a:p>
            <a:pPr algn="ctr"/>
            <a:r>
              <a:rPr lang="ru-RU" altLang="ru-RU" sz="1600" dirty="0">
                <a:solidFill>
                  <a:srgbClr val="3C3C3C"/>
                </a:solidFill>
              </a:rPr>
              <a:t>Открытое несравнительное исследование. 89 пациентов в возрасте 25-78 лет с СРК, мебеверин 400 мг в день в течение 12 месяцев</a:t>
            </a:r>
          </a:p>
        </p:txBody>
      </p:sp>
      <p:sp>
        <p:nvSpPr>
          <p:cNvPr id="9" name="Slide Number Placeholder 2"/>
          <p:cNvSpPr txBox="1">
            <a:spLocks/>
          </p:cNvSpPr>
          <p:nvPr/>
        </p:nvSpPr>
        <p:spPr>
          <a:xfrm>
            <a:off x="7017634" y="6492875"/>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43312A-F2D1-4A6C-922F-33B7D1873247}" type="slidenum">
              <a:rPr lang="ru-RU" smtClean="0">
                <a:solidFill>
                  <a:prstClr val="black">
                    <a:tint val="75000"/>
                  </a:prstClr>
                </a:solidFill>
                <a:latin typeface="Calibri"/>
              </a:rPr>
              <a:pPr/>
              <a:t>56</a:t>
            </a:fld>
            <a:endParaRPr lang="ru-RU" dirty="0">
              <a:solidFill>
                <a:prstClr val="black">
                  <a:tint val="75000"/>
                </a:prstClr>
              </a:solidFill>
              <a:latin typeface="Calibri"/>
            </a:endParaRPr>
          </a:p>
        </p:txBody>
      </p:sp>
      <p:sp>
        <p:nvSpPr>
          <p:cNvPr id="10" name="TextBox 9"/>
          <p:cNvSpPr txBox="1"/>
          <p:nvPr/>
        </p:nvSpPr>
        <p:spPr>
          <a:xfrm>
            <a:off x="609600" y="5775903"/>
            <a:ext cx="8229599" cy="769441"/>
          </a:xfrm>
          <a:prstGeom prst="rect">
            <a:avLst/>
          </a:prstGeom>
          <a:noFill/>
        </p:spPr>
        <p:txBody>
          <a:bodyPr wrap="square" rtlCol="0">
            <a:spAutoFit/>
          </a:bodyPr>
          <a:lstStyle/>
          <a:p>
            <a:pPr algn="ctr"/>
            <a:r>
              <a:rPr lang="ru-RU" sz="1100" b="1" dirty="0">
                <a:solidFill>
                  <a:schemeClr val="tx2">
                    <a:lumMod val="75000"/>
                  </a:schemeClr>
                </a:solidFill>
              </a:rPr>
              <a:t>Многоцентровое проспективное открытое несравнительное </a:t>
            </a:r>
            <a:r>
              <a:rPr lang="ru-RU" sz="1100" b="1" dirty="0" smtClean="0">
                <a:solidFill>
                  <a:schemeClr val="tx2">
                    <a:lumMod val="75000"/>
                  </a:schemeClr>
                </a:solidFill>
              </a:rPr>
              <a:t>исследование по изучению переносимости Мебеверина при долгосрочном применении у пациентов с СРК. </a:t>
            </a:r>
            <a:endParaRPr lang="en-US" sz="1100" b="1" dirty="0" smtClean="0">
              <a:solidFill>
                <a:schemeClr val="tx2">
                  <a:lumMod val="75000"/>
                </a:schemeClr>
              </a:solidFill>
            </a:endParaRPr>
          </a:p>
          <a:p>
            <a:pPr algn="ctr"/>
            <a:r>
              <a:rPr lang="ru-RU" sz="1100" b="1" dirty="0" smtClean="0">
                <a:solidFill>
                  <a:schemeClr val="tx2">
                    <a:lumMod val="75000"/>
                  </a:schemeClr>
                </a:solidFill>
              </a:rPr>
              <a:t>В исследовании участвовало  </a:t>
            </a:r>
            <a:r>
              <a:rPr lang="ru-RU" sz="1100" b="1" dirty="0">
                <a:solidFill>
                  <a:schemeClr val="tx2">
                    <a:lumMod val="75000"/>
                  </a:schemeClr>
                </a:solidFill>
              </a:rPr>
              <a:t>89 пациентов с </a:t>
            </a:r>
            <a:r>
              <a:rPr lang="ru-RU" sz="1100" b="1" dirty="0" smtClean="0">
                <a:solidFill>
                  <a:schemeClr val="tx2">
                    <a:lumMod val="75000"/>
                  </a:schemeClr>
                </a:solidFill>
              </a:rPr>
              <a:t>СРК </a:t>
            </a:r>
            <a:r>
              <a:rPr lang="ru-RU" sz="1100" b="1" dirty="0">
                <a:solidFill>
                  <a:schemeClr val="tx2">
                    <a:lumMod val="75000"/>
                  </a:schemeClr>
                </a:solidFill>
              </a:rPr>
              <a:t>в возрасте 25-78 </a:t>
            </a:r>
            <a:r>
              <a:rPr lang="ru-RU" sz="1100" b="1" dirty="0" smtClean="0">
                <a:solidFill>
                  <a:schemeClr val="tx2">
                    <a:lumMod val="75000"/>
                  </a:schemeClr>
                </a:solidFill>
              </a:rPr>
              <a:t>лет, 33 мужчины и 56 женщин. </a:t>
            </a:r>
            <a:r>
              <a:rPr lang="ru-RU" sz="1100" b="1" dirty="0">
                <a:solidFill>
                  <a:schemeClr val="tx2">
                    <a:lumMod val="75000"/>
                  </a:schemeClr>
                </a:solidFill>
              </a:rPr>
              <a:t>Все получали Мебеверин 600-400 мг в день. Продолжительность терапии минимум 6 месяцев, когда было возможно - 12 месяцев. </a:t>
            </a:r>
          </a:p>
        </p:txBody>
      </p:sp>
      <p:sp>
        <p:nvSpPr>
          <p:cNvPr id="11" name="Прямоугольник 10"/>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30722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376" y="0"/>
            <a:ext cx="9173610" cy="6858000"/>
            <a:chOff x="-22376" y="0"/>
            <a:chExt cx="9173610" cy="685800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5707"/>
              <a:ext cx="4923101" cy="445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376" y="0"/>
              <a:ext cx="910850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defPPr>
                <a:defRPr lang="ru-RU"/>
              </a:defPPr>
              <a:lvl1pPr algn="ctr" fontAlgn="base">
                <a:spcBef>
                  <a:spcPct val="0"/>
                </a:spcBef>
                <a:spcAft>
                  <a:spcPct val="0"/>
                </a:spcAft>
                <a:defRPr sz="2800" b="1">
                  <a:solidFill>
                    <a:srgbClr val="00B050"/>
                  </a:solidFill>
                  <a:effectLst>
                    <a:outerShdw blurRad="38100" dist="38100" dir="2700000" algn="tl">
                      <a:srgbClr val="000000">
                        <a:alpha val="43137"/>
                      </a:srgbClr>
                    </a:outerShdw>
                  </a:effectLst>
                  <a:ea typeface="+mj-ea"/>
                  <a:cs typeface="+mj-cs"/>
                </a:defRPr>
              </a:lvl1pPr>
              <a:lvl2pPr fontAlgn="base">
                <a:spcBef>
                  <a:spcPct val="0"/>
                </a:spcBef>
                <a:spcAft>
                  <a:spcPct val="0"/>
                </a:spcAft>
                <a:defRPr sz="4400">
                  <a:latin typeface="Microsoft Sans Serif" pitchFamily="34" charset="0"/>
                </a:defRPr>
              </a:lvl2pPr>
              <a:lvl3pPr fontAlgn="base">
                <a:spcBef>
                  <a:spcPct val="0"/>
                </a:spcBef>
                <a:spcAft>
                  <a:spcPct val="0"/>
                </a:spcAft>
                <a:defRPr sz="4400">
                  <a:latin typeface="Microsoft Sans Serif" pitchFamily="34" charset="0"/>
                </a:defRPr>
              </a:lvl3pPr>
              <a:lvl4pPr fontAlgn="base">
                <a:spcBef>
                  <a:spcPct val="0"/>
                </a:spcBef>
                <a:spcAft>
                  <a:spcPct val="0"/>
                </a:spcAft>
                <a:defRPr sz="4400">
                  <a:latin typeface="Microsoft Sans Serif" pitchFamily="34" charset="0"/>
                </a:defRPr>
              </a:lvl4pPr>
              <a:lvl5pPr fontAlgn="base">
                <a:spcBef>
                  <a:spcPct val="0"/>
                </a:spcBef>
                <a:spcAft>
                  <a:spcPct val="0"/>
                </a:spcAft>
                <a:defRPr sz="4400">
                  <a:latin typeface="Microsoft Sans Serif" pitchFamily="34" charset="0"/>
                </a:defRPr>
              </a:lvl5pPr>
              <a:lvl6pPr marL="457200" fontAlgn="base">
                <a:spcBef>
                  <a:spcPct val="0"/>
                </a:spcBef>
                <a:spcAft>
                  <a:spcPct val="0"/>
                </a:spcAft>
                <a:defRPr sz="4400">
                  <a:latin typeface="Microsoft Sans Serif" pitchFamily="34" charset="0"/>
                </a:defRPr>
              </a:lvl6pPr>
              <a:lvl7pPr marL="914400" fontAlgn="base">
                <a:spcBef>
                  <a:spcPct val="0"/>
                </a:spcBef>
                <a:spcAft>
                  <a:spcPct val="0"/>
                </a:spcAft>
                <a:defRPr sz="4400">
                  <a:latin typeface="Microsoft Sans Serif" pitchFamily="34" charset="0"/>
                </a:defRPr>
              </a:lvl7pPr>
              <a:lvl8pPr marL="1371600" fontAlgn="base">
                <a:spcBef>
                  <a:spcPct val="0"/>
                </a:spcBef>
                <a:spcAft>
                  <a:spcPct val="0"/>
                </a:spcAft>
                <a:defRPr sz="4400">
                  <a:latin typeface="Microsoft Sans Serif" pitchFamily="34" charset="0"/>
                </a:defRPr>
              </a:lvl8pPr>
              <a:lvl9pPr marL="1828800" fontAlgn="base">
                <a:spcBef>
                  <a:spcPct val="0"/>
                </a:spcBef>
                <a:spcAft>
                  <a:spcPct val="0"/>
                </a:spcAft>
                <a:defRPr sz="4400">
                  <a:latin typeface="Microsoft Sans Serif" pitchFamily="34" charset="0"/>
                </a:defRPr>
              </a:lvl9pPr>
            </a:lstStyle>
            <a:p>
              <a:r>
                <a:rPr lang="ru-RU" dirty="0"/>
                <a:t>Хороший профиль безопасности мебеверина </a:t>
              </a:r>
              <a:endParaRPr lang="ru-RU" dirty="0" smtClean="0"/>
            </a:p>
            <a:p>
              <a:r>
                <a:rPr lang="ru-RU" dirty="0" smtClean="0"/>
                <a:t>доказан </a:t>
              </a:r>
              <a:r>
                <a:rPr lang="ru-RU" dirty="0"/>
                <a:t>в Метаанализе </a:t>
              </a:r>
              <a:r>
                <a:rPr lang="en-US" dirty="0" err="1"/>
                <a:t>Poynard</a:t>
              </a:r>
              <a:endParaRPr lang="ru-RU" dirty="0"/>
            </a:p>
          </p:txBody>
        </p:sp>
        <p:sp>
          <p:nvSpPr>
            <p:cNvPr id="8" name="Text Box 16"/>
            <p:cNvSpPr txBox="1">
              <a:spLocks noChangeArrowheads="1"/>
            </p:cNvSpPr>
            <p:nvPr/>
          </p:nvSpPr>
          <p:spPr bwMode="auto">
            <a:xfrm>
              <a:off x="-22376" y="6599007"/>
              <a:ext cx="893621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lvl1pPr eaLnBrk="0" fontAlgn="base" hangingPunct="0">
                <a:spcBef>
                  <a:spcPct val="0"/>
                </a:spcBef>
                <a:spcAft>
                  <a:spcPct val="0"/>
                </a:spcAft>
                <a:buNone/>
                <a:defRPr sz="900">
                  <a:solidFill>
                    <a:srgbClr val="000000"/>
                  </a:solidFill>
                  <a:latin typeface="Arial" panose="020B0604020202020204" pitchFamily="34" charset="0"/>
                  <a:cs typeface="Arial" pitchFamily="34" charset="0"/>
                </a:defRPr>
              </a:lvl1pPr>
            </a:lstStyle>
            <a:p>
              <a:r>
                <a:rPr lang="en-US" altLang="ru-RU" dirty="0" err="1"/>
                <a:t>Poynard</a:t>
              </a:r>
              <a:r>
                <a:rPr lang="en-US" altLang="ru-RU" dirty="0"/>
                <a:t> et al. Meta-analysis of smooth muscle relaxants in the treatment of irritable bowel syndrome Aliment </a:t>
              </a:r>
              <a:r>
                <a:rPr lang="en-US" altLang="ru-RU" dirty="0" err="1"/>
                <a:t>Pharmacol</a:t>
              </a:r>
              <a:r>
                <a:rPr lang="en-US" altLang="ru-RU" dirty="0"/>
                <a:t> </a:t>
              </a:r>
              <a:r>
                <a:rPr lang="en-US" altLang="ru-RU" dirty="0" err="1"/>
                <a:t>Ther</a:t>
              </a:r>
              <a:r>
                <a:rPr lang="en-US" altLang="ru-RU" dirty="0"/>
                <a:t> 1994 – 8, 499-510</a:t>
              </a:r>
            </a:p>
          </p:txBody>
        </p:sp>
        <p:sp>
          <p:nvSpPr>
            <p:cNvPr id="3" name="Rectangle 2"/>
            <p:cNvSpPr/>
            <p:nvPr/>
          </p:nvSpPr>
          <p:spPr>
            <a:xfrm>
              <a:off x="683568" y="3926384"/>
              <a:ext cx="1800200" cy="216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err="1" smtClean="0">
                  <a:solidFill>
                    <a:schemeClr val="tx2">
                      <a:lumMod val="75000"/>
                    </a:schemeClr>
                  </a:solidFill>
                  <a:latin typeface="Arial" panose="020B0604020202020204" pitchFamily="34" charset="0"/>
                  <a:cs typeface="Arial" panose="020B0604020202020204" pitchFamily="34" charset="0"/>
                </a:rPr>
                <a:t>Отилония</a:t>
              </a:r>
              <a:r>
                <a:rPr lang="ru-RU" sz="1400" dirty="0" smtClean="0">
                  <a:solidFill>
                    <a:schemeClr val="tx2">
                      <a:lumMod val="75000"/>
                    </a:schemeClr>
                  </a:solidFill>
                  <a:latin typeface="Arial" panose="020B0604020202020204" pitchFamily="34" charset="0"/>
                  <a:cs typeface="Arial" panose="020B0604020202020204" pitchFamily="34" charset="0"/>
                </a:rPr>
                <a:t> бромид</a:t>
              </a:r>
              <a:endParaRPr lang="ru-RU" sz="1400" dirty="0">
                <a:solidFill>
                  <a:schemeClr val="tx2">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5246629" y="1268760"/>
              <a:ext cx="3393315" cy="2031325"/>
            </a:xfrm>
            <a:prstGeom prst="rect">
              <a:avLst/>
            </a:prstGeom>
            <a:noFill/>
          </p:spPr>
          <p:txBody>
            <a:bodyPr wrap="square" rtlCol="0">
              <a:spAutoFit/>
            </a:bodyPr>
            <a:lstStyle/>
            <a:p>
              <a:r>
                <a:rPr lang="ru-RU" sz="1400" dirty="0" smtClean="0"/>
                <a:t>Метаанализ 26 двойных слепых </a:t>
              </a:r>
              <a:r>
                <a:rPr lang="ru-RU" sz="1400" dirty="0" err="1" smtClean="0"/>
                <a:t>рандомизированных</a:t>
              </a:r>
              <a:r>
                <a:rPr lang="ru-RU" sz="1400" dirty="0" smtClean="0"/>
                <a:t> исследований эффективности и безопасности спазмолитических препаратов у пациентов с СРК по сравнению с плацебо. Оценивалось 5 конечных точек: общая оценка, боль в животе, запор, вздутие и отсутствие нежелательных реакций.</a:t>
              </a:r>
              <a:endParaRPr lang="ru-RU" sz="1400" dirty="0"/>
            </a:p>
          </p:txBody>
        </p:sp>
        <p:sp>
          <p:nvSpPr>
            <p:cNvPr id="7" name="Slide Number Placeholder 2"/>
            <p:cNvSpPr txBox="1">
              <a:spLocks/>
            </p:cNvSpPr>
            <p:nvPr/>
          </p:nvSpPr>
          <p:spPr>
            <a:xfrm>
              <a:off x="7017634" y="6492875"/>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43312A-F2D1-4A6C-922F-33B7D1873247}" type="slidenum">
                <a:rPr lang="ru-RU" smtClean="0">
                  <a:solidFill>
                    <a:prstClr val="black">
                      <a:tint val="75000"/>
                    </a:prstClr>
                  </a:solidFill>
                  <a:latin typeface="Calibri"/>
                </a:rPr>
                <a:pPr/>
                <a:t>57</a:t>
              </a:fld>
              <a:endParaRPr lang="ru-RU" dirty="0">
                <a:solidFill>
                  <a:prstClr val="black">
                    <a:tint val="75000"/>
                  </a:prstClr>
                </a:solidFill>
                <a:latin typeface="Calibri"/>
              </a:endParaRPr>
            </a:p>
          </p:txBody>
        </p:sp>
      </p:grpSp>
      <p:sp>
        <p:nvSpPr>
          <p:cNvPr id="6" name="TextBox 5"/>
          <p:cNvSpPr txBox="1"/>
          <p:nvPr/>
        </p:nvSpPr>
        <p:spPr>
          <a:xfrm>
            <a:off x="4929402" y="4293676"/>
            <a:ext cx="4176464" cy="1415772"/>
          </a:xfrm>
          <a:prstGeom prst="rect">
            <a:avLst/>
          </a:prstGeom>
          <a:noFill/>
        </p:spPr>
        <p:txBody>
          <a:bodyPr wrap="square" rtlCol="0">
            <a:spAutoFit/>
          </a:bodyPr>
          <a:lstStyle/>
          <a:p>
            <a:pPr marL="742950" lvl="1" indent="-285750">
              <a:buFont typeface="Arial" panose="020B0604020202020204" pitchFamily="34" charset="0"/>
              <a:buChar char="•"/>
            </a:pPr>
            <a:endParaRPr lang="ru-RU" sz="1600" dirty="0" smtClean="0">
              <a:solidFill>
                <a:srgbClr val="007635"/>
              </a:solidFill>
            </a:endParaRPr>
          </a:p>
          <a:p>
            <a:pPr marL="742950" lvl="1" indent="-285750">
              <a:buFont typeface="Arial" panose="020B0604020202020204" pitchFamily="34" charset="0"/>
              <a:buChar char="•"/>
            </a:pPr>
            <a:r>
              <a:rPr lang="ru-RU" sz="1400" dirty="0" smtClean="0">
                <a:solidFill>
                  <a:srgbClr val="007635"/>
                </a:solidFill>
              </a:rPr>
              <a:t>мебеверин</a:t>
            </a:r>
            <a:endParaRPr lang="ru-RU" sz="1400" dirty="0">
              <a:solidFill>
                <a:srgbClr val="007635"/>
              </a:solidFill>
            </a:endParaRPr>
          </a:p>
          <a:p>
            <a:pPr marL="742950" lvl="1" indent="-285750">
              <a:buFont typeface="Arial" panose="020B0604020202020204" pitchFamily="34" charset="0"/>
              <a:buChar char="•"/>
            </a:pPr>
            <a:r>
              <a:rPr lang="ru-RU" sz="1400" dirty="0">
                <a:solidFill>
                  <a:srgbClr val="007635"/>
                </a:solidFill>
              </a:rPr>
              <a:t>пинаверия </a:t>
            </a:r>
            <a:r>
              <a:rPr lang="ru-RU" sz="1400" dirty="0" smtClean="0">
                <a:solidFill>
                  <a:srgbClr val="007635"/>
                </a:solidFill>
              </a:rPr>
              <a:t>бромид</a:t>
            </a:r>
          </a:p>
          <a:p>
            <a:pPr marL="742950" lvl="1" indent="-285750">
              <a:buFont typeface="Arial" panose="020B0604020202020204" pitchFamily="34" charset="0"/>
              <a:buChar char="•"/>
            </a:pPr>
            <a:r>
              <a:rPr lang="ru-RU" sz="1400" dirty="0">
                <a:solidFill>
                  <a:srgbClr val="007635"/>
                </a:solidFill>
              </a:rPr>
              <a:t>тримебутин</a:t>
            </a:r>
            <a:endParaRPr lang="ru-RU" sz="1400" dirty="0" smtClean="0">
              <a:solidFill>
                <a:srgbClr val="007635"/>
              </a:solidFill>
            </a:endParaRPr>
          </a:p>
          <a:p>
            <a:pPr marL="742950" lvl="1" indent="-285750">
              <a:buFont typeface="Arial" panose="020B0604020202020204" pitchFamily="34" charset="0"/>
              <a:buChar char="•"/>
            </a:pPr>
            <a:r>
              <a:rPr lang="ru-RU" sz="1400" dirty="0" err="1" smtClean="0">
                <a:solidFill>
                  <a:srgbClr val="007635"/>
                </a:solidFill>
              </a:rPr>
              <a:t>циметропиум</a:t>
            </a:r>
            <a:r>
              <a:rPr lang="ru-RU" sz="1400" dirty="0" smtClean="0">
                <a:solidFill>
                  <a:srgbClr val="007635"/>
                </a:solidFill>
              </a:rPr>
              <a:t> бромид</a:t>
            </a:r>
          </a:p>
          <a:p>
            <a:pPr marL="742950" lvl="1" indent="-285750">
              <a:buFont typeface="Arial" panose="020B0604020202020204" pitchFamily="34" charset="0"/>
              <a:buChar char="•"/>
            </a:pPr>
            <a:r>
              <a:rPr lang="ru-RU" sz="1400" dirty="0" err="1" smtClean="0">
                <a:solidFill>
                  <a:srgbClr val="007635"/>
                </a:solidFill>
              </a:rPr>
              <a:t>отилония</a:t>
            </a:r>
            <a:r>
              <a:rPr lang="ru-RU" sz="1400" dirty="0" smtClean="0">
                <a:solidFill>
                  <a:srgbClr val="007635"/>
                </a:solidFill>
              </a:rPr>
              <a:t> </a:t>
            </a:r>
            <a:r>
              <a:rPr lang="ru-RU" sz="1400" dirty="0">
                <a:solidFill>
                  <a:srgbClr val="007635"/>
                </a:solidFill>
              </a:rPr>
              <a:t>бромид </a:t>
            </a:r>
          </a:p>
        </p:txBody>
      </p:sp>
      <p:sp>
        <p:nvSpPr>
          <p:cNvPr id="9" name="TextBox 8"/>
          <p:cNvSpPr txBox="1"/>
          <p:nvPr/>
        </p:nvSpPr>
        <p:spPr>
          <a:xfrm>
            <a:off x="5246629" y="3429000"/>
            <a:ext cx="3897371" cy="400110"/>
          </a:xfrm>
          <a:prstGeom prst="rect">
            <a:avLst/>
          </a:prstGeom>
          <a:noFill/>
        </p:spPr>
        <p:txBody>
          <a:bodyPr wrap="square" rtlCol="0">
            <a:spAutoFit/>
          </a:bodyPr>
          <a:lstStyle/>
          <a:p>
            <a:pPr algn="ctr"/>
            <a:r>
              <a:rPr lang="ru-RU" sz="2000" b="1" dirty="0">
                <a:solidFill>
                  <a:srgbClr val="007635"/>
                </a:solidFill>
              </a:rPr>
              <a:t>Результаты</a:t>
            </a:r>
            <a:r>
              <a:rPr lang="ru-RU" sz="2000" b="1" dirty="0" smtClean="0">
                <a:solidFill>
                  <a:srgbClr val="007635"/>
                </a:solidFill>
              </a:rPr>
              <a:t>:</a:t>
            </a:r>
            <a:endParaRPr lang="ru-RU" sz="2000" b="1" dirty="0">
              <a:solidFill>
                <a:srgbClr val="007635"/>
              </a:solidFill>
            </a:endParaRPr>
          </a:p>
        </p:txBody>
      </p:sp>
      <p:sp>
        <p:nvSpPr>
          <p:cNvPr id="10" name="TextBox 9"/>
          <p:cNvSpPr txBox="1"/>
          <p:nvPr/>
        </p:nvSpPr>
        <p:spPr>
          <a:xfrm>
            <a:off x="5253863" y="3926384"/>
            <a:ext cx="3897371" cy="523220"/>
          </a:xfrm>
          <a:prstGeom prst="rect">
            <a:avLst/>
          </a:prstGeom>
          <a:noFill/>
        </p:spPr>
        <p:txBody>
          <a:bodyPr wrap="square" rtlCol="0">
            <a:spAutoFit/>
          </a:bodyPr>
          <a:lstStyle/>
          <a:p>
            <a:r>
              <a:rPr lang="ru-RU" sz="1400" b="1" dirty="0">
                <a:solidFill>
                  <a:srgbClr val="007635"/>
                </a:solidFill>
              </a:rPr>
              <a:t>5 препаратов подтвердили свою </a:t>
            </a:r>
          </a:p>
          <a:p>
            <a:r>
              <a:rPr lang="ru-RU" sz="1400" b="1" dirty="0">
                <a:solidFill>
                  <a:srgbClr val="007635"/>
                </a:solidFill>
              </a:rPr>
              <a:t>высокую эффективность и </a:t>
            </a:r>
            <a:r>
              <a:rPr lang="ru-RU" sz="1400" b="1" dirty="0" smtClean="0">
                <a:solidFill>
                  <a:srgbClr val="007635"/>
                </a:solidFill>
              </a:rPr>
              <a:t>безопасность</a:t>
            </a:r>
            <a:r>
              <a:rPr lang="ru-RU" sz="1400" b="1" dirty="0">
                <a:solidFill>
                  <a:srgbClr val="007635"/>
                </a:solidFill>
              </a:rPr>
              <a:t>: </a:t>
            </a:r>
          </a:p>
        </p:txBody>
      </p:sp>
      <p:sp>
        <p:nvSpPr>
          <p:cNvPr id="12" name="Прямоугольник 11"/>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56984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3"/>
          <p:cNvSpPr>
            <a:spLocks noChangeArrowheads="1"/>
          </p:cNvSpPr>
          <p:nvPr/>
        </p:nvSpPr>
        <p:spPr bwMode="auto">
          <a:xfrm>
            <a:off x="-11940" y="5913020"/>
            <a:ext cx="915123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p>
            <a:pPr marL="228600" indent="-228600" eaLnBrk="0" fontAlgn="base" hangingPunct="0">
              <a:spcBef>
                <a:spcPct val="0"/>
              </a:spcBef>
              <a:spcAft>
                <a:spcPct val="0"/>
              </a:spcAft>
              <a:buFont typeface="+mj-lt"/>
              <a:buAutoNum type="arabicPeriod"/>
            </a:pPr>
            <a:r>
              <a:rPr lang="ru-RU" altLang="ru-RU" sz="800" dirty="0">
                <a:solidFill>
                  <a:srgbClr val="000000"/>
                </a:solidFill>
                <a:latin typeface="Arial" panose="020B0604020202020204" pitchFamily="34" charset="0"/>
                <a:cs typeface="Arial" pitchFamily="34" charset="0"/>
              </a:rPr>
              <a:t>Инструкция по медицинскому применению препарата Дюспаталин® (мебеверин) 200 мг, капсулы пролонгированного действия от </a:t>
            </a:r>
            <a:r>
              <a:rPr lang="en-US" altLang="ru-RU" sz="800" dirty="0" smtClean="0">
                <a:solidFill>
                  <a:srgbClr val="000000"/>
                </a:solidFill>
                <a:latin typeface="Arial" panose="020B0604020202020204" pitchFamily="34" charset="0"/>
                <a:cs typeface="Arial" pitchFamily="34" charset="0"/>
              </a:rPr>
              <a:t>07</a:t>
            </a:r>
            <a:r>
              <a:rPr lang="ru-RU" altLang="ru-RU" sz="800" dirty="0" smtClean="0">
                <a:solidFill>
                  <a:srgbClr val="000000"/>
                </a:solidFill>
                <a:latin typeface="Arial" panose="020B0604020202020204" pitchFamily="34" charset="0"/>
                <a:cs typeface="Arial" pitchFamily="34" charset="0"/>
              </a:rPr>
              <a:t>.</a:t>
            </a:r>
            <a:r>
              <a:rPr lang="en-US" altLang="ru-RU" sz="800" dirty="0" smtClean="0">
                <a:solidFill>
                  <a:srgbClr val="000000"/>
                </a:solidFill>
                <a:latin typeface="Arial" panose="020B0604020202020204" pitchFamily="34" charset="0"/>
                <a:cs typeface="Arial" pitchFamily="34" charset="0"/>
              </a:rPr>
              <a:t>10</a:t>
            </a:r>
            <a:r>
              <a:rPr lang="ru-RU" altLang="ru-RU" sz="800" dirty="0" smtClean="0">
                <a:solidFill>
                  <a:srgbClr val="000000"/>
                </a:solidFill>
                <a:latin typeface="Arial" panose="020B0604020202020204" pitchFamily="34" charset="0"/>
                <a:cs typeface="Arial" pitchFamily="34" charset="0"/>
              </a:rPr>
              <a:t>.201</a:t>
            </a:r>
            <a:r>
              <a:rPr lang="en-US" altLang="ru-RU" sz="800" dirty="0" smtClean="0">
                <a:solidFill>
                  <a:srgbClr val="000000"/>
                </a:solidFill>
                <a:latin typeface="Arial" panose="020B0604020202020204" pitchFamily="34" charset="0"/>
                <a:cs typeface="Arial" pitchFamily="34" charset="0"/>
              </a:rPr>
              <a:t>6</a:t>
            </a:r>
            <a:r>
              <a:rPr lang="ru-RU" altLang="ru-RU" sz="800" dirty="0" smtClean="0">
                <a:solidFill>
                  <a:srgbClr val="000000"/>
                </a:solidFill>
                <a:latin typeface="Arial" panose="020B0604020202020204" pitchFamily="34" charset="0"/>
                <a:cs typeface="Arial" pitchFamily="34" charset="0"/>
              </a:rPr>
              <a:t> </a:t>
            </a:r>
            <a:endParaRPr lang="ru-RU" altLang="ru-RU" sz="800" dirty="0">
              <a:solidFill>
                <a:srgbClr val="000000"/>
              </a:solidFill>
              <a:latin typeface="Arial" panose="020B0604020202020204" pitchFamily="34" charset="0"/>
              <a:cs typeface="Arial" pitchFamily="34" charset="0"/>
            </a:endParaRPr>
          </a:p>
          <a:p>
            <a:pPr marL="228600" indent="-228600" eaLnBrk="0" fontAlgn="base" hangingPunct="0">
              <a:spcBef>
                <a:spcPct val="0"/>
              </a:spcBef>
              <a:spcAft>
                <a:spcPct val="0"/>
              </a:spcAft>
              <a:buFont typeface="+mj-lt"/>
              <a:buAutoNum type="arabicPeriod"/>
            </a:pPr>
            <a:r>
              <a:rPr lang="en-US" altLang="ru-RU" sz="800" dirty="0">
                <a:solidFill>
                  <a:srgbClr val="000000"/>
                </a:solidFill>
                <a:latin typeface="Arial" panose="020B0604020202020204" pitchFamily="34" charset="0"/>
                <a:cs typeface="Arial" pitchFamily="34" charset="0"/>
              </a:rPr>
              <a:t>Den </a:t>
            </a:r>
            <a:r>
              <a:rPr lang="en-US" altLang="ru-RU" sz="800" dirty="0" err="1">
                <a:solidFill>
                  <a:srgbClr val="000000"/>
                </a:solidFill>
                <a:latin typeface="Arial" panose="020B0604020202020204" pitchFamily="34" charset="0"/>
                <a:cs typeface="Arial" pitchFamily="34" charset="0"/>
              </a:rPr>
              <a:t>Hertog</a:t>
            </a:r>
            <a:r>
              <a:rPr lang="en-US" altLang="ru-RU" sz="800" dirty="0">
                <a:solidFill>
                  <a:srgbClr val="000000"/>
                </a:solidFill>
                <a:latin typeface="Arial" panose="020B0604020202020204" pitchFamily="34" charset="0"/>
                <a:cs typeface="Arial" pitchFamily="34" charset="0"/>
              </a:rPr>
              <a:t> A, Van den </a:t>
            </a:r>
            <a:r>
              <a:rPr lang="en-US" altLang="ru-RU" sz="800" dirty="0" err="1">
                <a:solidFill>
                  <a:srgbClr val="000000"/>
                </a:solidFill>
                <a:latin typeface="Arial" panose="020B0604020202020204" pitchFamily="34" charset="0"/>
                <a:cs typeface="Arial" pitchFamily="34" charset="0"/>
              </a:rPr>
              <a:t>Akker</a:t>
            </a:r>
            <a:r>
              <a:rPr lang="en-US" altLang="ru-RU" sz="800" dirty="0">
                <a:solidFill>
                  <a:srgbClr val="000000"/>
                </a:solidFill>
                <a:latin typeface="Arial" panose="020B0604020202020204" pitchFamily="34" charset="0"/>
                <a:cs typeface="Arial" pitchFamily="34" charset="0"/>
              </a:rPr>
              <a:t> J. The action of mebeverine and</a:t>
            </a:r>
            <a:r>
              <a:rPr lang="ru-RU" altLang="ru-RU" sz="800" dirty="0">
                <a:solidFill>
                  <a:srgbClr val="000000"/>
                </a:solidFill>
                <a:latin typeface="Arial" panose="020B0604020202020204" pitchFamily="34" charset="0"/>
                <a:cs typeface="Arial" pitchFamily="34" charset="0"/>
              </a:rPr>
              <a:t> </a:t>
            </a:r>
            <a:r>
              <a:rPr lang="fr-FR" altLang="ru-RU" sz="800" dirty="0" err="1">
                <a:solidFill>
                  <a:srgbClr val="000000"/>
                </a:solidFill>
                <a:latin typeface="Arial" panose="020B0604020202020204" pitchFamily="34" charset="0"/>
                <a:cs typeface="Arial" pitchFamily="34" charset="0"/>
              </a:rPr>
              <a:t>metabolites</a:t>
            </a:r>
            <a:r>
              <a:rPr lang="fr-FR" altLang="ru-RU" sz="800" dirty="0">
                <a:solidFill>
                  <a:srgbClr val="000000"/>
                </a:solidFill>
                <a:latin typeface="Arial" panose="020B0604020202020204" pitchFamily="34" charset="0"/>
                <a:cs typeface="Arial" pitchFamily="34" charset="0"/>
              </a:rPr>
              <a:t> on </a:t>
            </a:r>
            <a:r>
              <a:rPr lang="fr-FR" altLang="ru-RU" sz="800" dirty="0" err="1">
                <a:solidFill>
                  <a:srgbClr val="000000"/>
                </a:solidFill>
                <a:latin typeface="Arial" panose="020B0604020202020204" pitchFamily="34" charset="0"/>
                <a:cs typeface="Arial" pitchFamily="34" charset="0"/>
              </a:rPr>
              <a:t>mammalian</a:t>
            </a:r>
            <a:r>
              <a:rPr lang="fr-FR" altLang="ru-RU" sz="800" dirty="0">
                <a:solidFill>
                  <a:srgbClr val="000000"/>
                </a:solidFill>
                <a:latin typeface="Arial" panose="020B0604020202020204" pitchFamily="34" charset="0"/>
                <a:cs typeface="Arial" pitchFamily="34" charset="0"/>
              </a:rPr>
              <a:t> non-</a:t>
            </a:r>
            <a:r>
              <a:rPr lang="fr-FR" altLang="ru-RU" sz="800" dirty="0" err="1">
                <a:solidFill>
                  <a:srgbClr val="000000"/>
                </a:solidFill>
                <a:latin typeface="Arial" panose="020B0604020202020204" pitchFamily="34" charset="0"/>
                <a:cs typeface="Arial" pitchFamily="34" charset="0"/>
              </a:rPr>
              <a:t>myelinated</a:t>
            </a:r>
            <a:r>
              <a:rPr lang="fr-FR" altLang="ru-RU" sz="800" dirty="0">
                <a:solidFill>
                  <a:srgbClr val="000000"/>
                </a:solidFill>
                <a:latin typeface="Arial" panose="020B0604020202020204" pitchFamily="34" charset="0"/>
                <a:cs typeface="Arial" pitchFamily="34" charset="0"/>
              </a:rPr>
              <a:t> nerve fibres. Eur J</a:t>
            </a:r>
            <a:r>
              <a:rPr lang="ru-RU" altLang="ru-RU" sz="800" dirty="0">
                <a:solidFill>
                  <a:srgbClr val="000000"/>
                </a:solidFill>
                <a:latin typeface="Arial" panose="020B0604020202020204" pitchFamily="34" charset="0"/>
                <a:cs typeface="Arial" pitchFamily="34" charset="0"/>
              </a:rPr>
              <a:t> </a:t>
            </a:r>
            <a:r>
              <a:rPr lang="en-US" altLang="ru-RU" sz="800" dirty="0">
                <a:solidFill>
                  <a:srgbClr val="000000"/>
                </a:solidFill>
                <a:latin typeface="Arial" panose="020B0604020202020204" pitchFamily="34" charset="0"/>
                <a:cs typeface="Arial" pitchFamily="34" charset="0"/>
              </a:rPr>
              <a:t>Pharmacol. 1987;139:353–5.</a:t>
            </a:r>
          </a:p>
          <a:p>
            <a:pPr marL="228600" indent="-228600" eaLnBrk="0" fontAlgn="base" hangingPunct="0">
              <a:spcBef>
                <a:spcPct val="0"/>
              </a:spcBef>
              <a:spcAft>
                <a:spcPct val="0"/>
              </a:spcAft>
              <a:buFont typeface="+mj-lt"/>
              <a:buAutoNum type="arabicPeriod"/>
            </a:pPr>
            <a:r>
              <a:rPr lang="en-US" altLang="ru-RU" sz="800" dirty="0">
                <a:solidFill>
                  <a:srgbClr val="000000"/>
                </a:solidFill>
                <a:latin typeface="Arial" panose="020B0604020202020204" pitchFamily="34" charset="0"/>
                <a:cs typeface="Arial" pitchFamily="34" charset="0"/>
              </a:rPr>
              <a:t>Lindner A et al. Pharmacological properties of </a:t>
            </a:r>
            <a:r>
              <a:rPr lang="en-US" altLang="ru-RU" sz="800" dirty="0" err="1">
                <a:solidFill>
                  <a:srgbClr val="000000"/>
                </a:solidFill>
                <a:latin typeface="Arial" panose="020B0604020202020204" pitchFamily="34" charset="0"/>
                <a:cs typeface="Arial" pitchFamily="34" charset="0"/>
              </a:rPr>
              <a:t>mebeverine,a</a:t>
            </a:r>
            <a:r>
              <a:rPr lang="en-US" altLang="ru-RU" sz="800" dirty="0">
                <a:solidFill>
                  <a:srgbClr val="000000"/>
                </a:solidFill>
                <a:latin typeface="Arial" panose="020B0604020202020204" pitchFamily="34" charset="0"/>
                <a:cs typeface="Arial" pitchFamily="34" charset="0"/>
              </a:rPr>
              <a:t> smooth-muscle relaxant. Arch </a:t>
            </a:r>
            <a:r>
              <a:rPr lang="en-US" altLang="ru-RU" sz="800" dirty="0" err="1">
                <a:solidFill>
                  <a:srgbClr val="000000"/>
                </a:solidFill>
                <a:latin typeface="Arial" panose="020B0604020202020204" pitchFamily="34" charset="0"/>
                <a:cs typeface="Arial" pitchFamily="34" charset="0"/>
              </a:rPr>
              <a:t>int</a:t>
            </a:r>
            <a:r>
              <a:rPr lang="en-US" altLang="ru-RU" sz="800" dirty="0">
                <a:solidFill>
                  <a:srgbClr val="000000"/>
                </a:solidFill>
                <a:latin typeface="Arial" panose="020B0604020202020204" pitchFamily="34" charset="0"/>
                <a:cs typeface="Arial" pitchFamily="34" charset="0"/>
              </a:rPr>
              <a:t> </a:t>
            </a:r>
            <a:r>
              <a:rPr lang="en-US" altLang="ru-RU" sz="800" dirty="0" err="1">
                <a:solidFill>
                  <a:srgbClr val="000000"/>
                </a:solidFill>
                <a:latin typeface="Arial" panose="020B0604020202020204" pitchFamily="34" charset="0"/>
                <a:cs typeface="Arial" pitchFamily="34" charset="0"/>
              </a:rPr>
              <a:t>Pharmacodyn</a:t>
            </a:r>
            <a:r>
              <a:rPr lang="en-US" altLang="ru-RU" sz="800" dirty="0">
                <a:solidFill>
                  <a:srgbClr val="000000"/>
                </a:solidFill>
                <a:latin typeface="Arial" panose="020B0604020202020204" pitchFamily="34" charset="0"/>
                <a:cs typeface="Arial" pitchFamily="34" charset="0"/>
              </a:rPr>
              <a:t>. 1963; 145 (3): 378-395</a:t>
            </a:r>
          </a:p>
          <a:p>
            <a:pPr marL="228600" indent="-228600" eaLnBrk="0" fontAlgn="base" hangingPunct="0">
              <a:spcBef>
                <a:spcPct val="0"/>
              </a:spcBef>
              <a:spcAft>
                <a:spcPct val="0"/>
              </a:spcAft>
              <a:buFont typeface="+mj-lt"/>
              <a:buAutoNum type="arabicPeriod"/>
            </a:pPr>
            <a:r>
              <a:rPr lang="fr-FR" altLang="ru-RU" sz="800" dirty="0" err="1">
                <a:solidFill>
                  <a:srgbClr val="000000"/>
                </a:solidFill>
                <a:latin typeface="Arial" panose="020B0604020202020204" pitchFamily="34" charset="0"/>
                <a:cs typeface="Arial" pitchFamily="34" charset="0"/>
              </a:rPr>
              <a:t>Stockis</a:t>
            </a:r>
            <a:r>
              <a:rPr lang="fr-FR" altLang="ru-RU" sz="800" dirty="0">
                <a:solidFill>
                  <a:srgbClr val="000000"/>
                </a:solidFill>
                <a:latin typeface="Arial" panose="020B0604020202020204" pitchFamily="34" charset="0"/>
                <a:cs typeface="Arial" pitchFamily="34" charset="0"/>
              </a:rPr>
              <a:t> A. Identification of mebeverine </a:t>
            </a:r>
            <a:r>
              <a:rPr lang="fr-FR" altLang="ru-RU" sz="800" dirty="0" err="1">
                <a:solidFill>
                  <a:srgbClr val="000000"/>
                </a:solidFill>
                <a:latin typeface="Arial" panose="020B0604020202020204" pitchFamily="34" charset="0"/>
                <a:cs typeface="Arial" pitchFamily="34" charset="0"/>
              </a:rPr>
              <a:t>acid</a:t>
            </a:r>
            <a:r>
              <a:rPr lang="fr-FR" altLang="ru-RU" sz="800" dirty="0">
                <a:solidFill>
                  <a:srgbClr val="000000"/>
                </a:solidFill>
                <a:latin typeface="Arial" panose="020B0604020202020204" pitchFamily="34" charset="0"/>
                <a:cs typeface="Arial" pitchFamily="34" charset="0"/>
              </a:rPr>
              <a:t> as the main </a:t>
            </a:r>
            <a:r>
              <a:rPr lang="fr-FR" altLang="ru-RU" sz="800" dirty="0" err="1">
                <a:solidFill>
                  <a:srgbClr val="000000"/>
                </a:solidFill>
                <a:latin typeface="Arial" panose="020B0604020202020204" pitchFamily="34" charset="0"/>
                <a:cs typeface="Arial" pitchFamily="34" charset="0"/>
              </a:rPr>
              <a:t>circulating</a:t>
            </a:r>
            <a:r>
              <a:rPr lang="fr-FR" altLang="ru-RU" sz="800" dirty="0">
                <a:solidFill>
                  <a:srgbClr val="000000"/>
                </a:solidFill>
                <a:latin typeface="Arial" panose="020B0604020202020204" pitchFamily="34" charset="0"/>
                <a:cs typeface="Arial" pitchFamily="34" charset="0"/>
              </a:rPr>
              <a:t> </a:t>
            </a:r>
            <a:r>
              <a:rPr lang="fr-FR" altLang="ru-RU" sz="800" dirty="0" err="1">
                <a:solidFill>
                  <a:srgbClr val="000000"/>
                </a:solidFill>
                <a:latin typeface="Arial" panose="020B0604020202020204" pitchFamily="34" charset="0"/>
                <a:cs typeface="Arial" pitchFamily="34" charset="0"/>
              </a:rPr>
              <a:t>metabolite</a:t>
            </a:r>
            <a:r>
              <a:rPr lang="fr-FR" altLang="ru-RU" sz="800" dirty="0">
                <a:solidFill>
                  <a:srgbClr val="000000"/>
                </a:solidFill>
                <a:latin typeface="Arial" panose="020B0604020202020204" pitchFamily="34" charset="0"/>
                <a:cs typeface="Arial" pitchFamily="34" charset="0"/>
              </a:rPr>
              <a:t> of mebeverine in man. Journal of </a:t>
            </a:r>
            <a:r>
              <a:rPr lang="ru-RU" altLang="ru-RU" sz="800" dirty="0" err="1">
                <a:solidFill>
                  <a:srgbClr val="000000"/>
                </a:solidFill>
                <a:latin typeface="Arial" panose="020B0604020202020204" pitchFamily="34" charset="0"/>
                <a:cs typeface="Arial" pitchFamily="34" charset="0"/>
              </a:rPr>
              <a:t>Pharmaceutical</a:t>
            </a:r>
            <a:r>
              <a:rPr lang="ru-RU" altLang="ru-RU" sz="800" dirty="0">
                <a:solidFill>
                  <a:srgbClr val="000000"/>
                </a:solidFill>
                <a:latin typeface="Arial" panose="020B0604020202020204" pitchFamily="34" charset="0"/>
                <a:cs typeface="Arial" pitchFamily="34" charset="0"/>
              </a:rPr>
              <a:t> and </a:t>
            </a:r>
            <a:r>
              <a:rPr lang="ru-RU" altLang="ru-RU" sz="800" dirty="0" err="1">
                <a:solidFill>
                  <a:srgbClr val="000000"/>
                </a:solidFill>
                <a:latin typeface="Arial" panose="020B0604020202020204" pitchFamily="34" charset="0"/>
                <a:cs typeface="Arial" pitchFamily="34" charset="0"/>
              </a:rPr>
              <a:t>Biomedical</a:t>
            </a:r>
            <a:r>
              <a:rPr lang="ru-RU" altLang="ru-RU" sz="800" dirty="0">
                <a:solidFill>
                  <a:srgbClr val="000000"/>
                </a:solidFill>
                <a:latin typeface="Arial" panose="020B0604020202020204" pitchFamily="34" charset="0"/>
                <a:cs typeface="Arial" pitchFamily="34" charset="0"/>
              </a:rPr>
              <a:t> </a:t>
            </a:r>
            <a:r>
              <a:rPr lang="ru-RU" altLang="ru-RU" sz="800" dirty="0" err="1">
                <a:solidFill>
                  <a:srgbClr val="000000"/>
                </a:solidFill>
                <a:latin typeface="Arial" panose="020B0604020202020204" pitchFamily="34" charset="0"/>
                <a:cs typeface="Arial" pitchFamily="34" charset="0"/>
              </a:rPr>
              <a:t>Analysis</a:t>
            </a:r>
            <a:r>
              <a:rPr lang="ru-RU" altLang="ru-RU" sz="800" dirty="0">
                <a:solidFill>
                  <a:srgbClr val="000000"/>
                </a:solidFill>
                <a:latin typeface="Arial" panose="020B0604020202020204" pitchFamily="34" charset="0"/>
                <a:cs typeface="Arial" pitchFamily="34" charset="0"/>
              </a:rPr>
              <a:t> 2002; 29: 335-340</a:t>
            </a:r>
            <a:endParaRPr lang="en-US" altLang="ru-RU" sz="800" dirty="0">
              <a:solidFill>
                <a:srgbClr val="000000"/>
              </a:solidFill>
              <a:latin typeface="Arial" panose="020B0604020202020204" pitchFamily="34" charset="0"/>
              <a:cs typeface="Arial" pitchFamily="34" charset="0"/>
            </a:endParaRPr>
          </a:p>
          <a:p>
            <a:pPr marL="228600" indent="-228600" eaLnBrk="0" fontAlgn="base" hangingPunct="0">
              <a:spcBef>
                <a:spcPct val="0"/>
              </a:spcBef>
              <a:spcAft>
                <a:spcPct val="0"/>
              </a:spcAft>
              <a:buFont typeface="+mj-lt"/>
              <a:buAutoNum type="arabicPeriod"/>
            </a:pPr>
            <a:r>
              <a:rPr lang="en-US" altLang="ru-RU" sz="800" dirty="0" err="1">
                <a:solidFill>
                  <a:srgbClr val="000000"/>
                </a:solidFill>
                <a:latin typeface="Arial" panose="020B0604020202020204" pitchFamily="34" charset="0"/>
                <a:cs typeface="Arial" pitchFamily="34" charset="0"/>
              </a:rPr>
              <a:t>Mahnaz</a:t>
            </a:r>
            <a:r>
              <a:rPr lang="en-US" altLang="ru-RU" sz="800" dirty="0">
                <a:solidFill>
                  <a:srgbClr val="000000"/>
                </a:solidFill>
                <a:latin typeface="Arial" panose="020B0604020202020204" pitchFamily="34" charset="0"/>
                <a:cs typeface="Arial" pitchFamily="34" charset="0"/>
              </a:rPr>
              <a:t> </a:t>
            </a:r>
            <a:r>
              <a:rPr lang="en-US" altLang="ru-RU" sz="800" dirty="0" err="1">
                <a:solidFill>
                  <a:srgbClr val="000000"/>
                </a:solidFill>
                <a:latin typeface="Arial" panose="020B0604020202020204" pitchFamily="34" charset="0"/>
                <a:cs typeface="Arial" pitchFamily="34" charset="0"/>
              </a:rPr>
              <a:t>Darvish-Damavandi</a:t>
            </a:r>
            <a:r>
              <a:rPr lang="en-US" altLang="ru-RU" sz="800" dirty="0">
                <a:solidFill>
                  <a:srgbClr val="000000"/>
                </a:solidFill>
                <a:latin typeface="Arial" panose="020B0604020202020204" pitchFamily="34" charset="0"/>
                <a:cs typeface="Arial" pitchFamily="34" charset="0"/>
              </a:rPr>
              <a:t> et al. A systematic review of efficacy and tolerability of </a:t>
            </a:r>
            <a:r>
              <a:rPr lang="sv-SE" altLang="ru-RU" sz="800" dirty="0">
                <a:solidFill>
                  <a:srgbClr val="000000"/>
                </a:solidFill>
                <a:latin typeface="Arial" panose="020B0604020202020204" pitchFamily="34" charset="0"/>
                <a:cs typeface="Arial" pitchFamily="34" charset="0"/>
              </a:rPr>
              <a:t>mebeverine in irritable bowel syndrome.</a:t>
            </a:r>
            <a:r>
              <a:rPr lang="en-US" altLang="ru-RU" sz="800" dirty="0">
                <a:solidFill>
                  <a:srgbClr val="000000"/>
                </a:solidFill>
                <a:latin typeface="Arial" panose="020B0604020202020204" pitchFamily="34" charset="0"/>
                <a:cs typeface="Arial" pitchFamily="34" charset="0"/>
              </a:rPr>
              <a:t>World J Gastroenterol 2010 February 7; 16(5): 547-553</a:t>
            </a:r>
          </a:p>
          <a:p>
            <a:pPr marL="228600" indent="-228600" eaLnBrk="0" fontAlgn="base" hangingPunct="0">
              <a:spcBef>
                <a:spcPct val="0"/>
              </a:spcBef>
              <a:spcAft>
                <a:spcPct val="0"/>
              </a:spcAft>
              <a:buFont typeface="+mj-lt"/>
              <a:buAutoNum type="arabicPeriod"/>
            </a:pPr>
            <a:r>
              <a:rPr lang="en-US" altLang="ru-RU" sz="800" dirty="0">
                <a:solidFill>
                  <a:srgbClr val="000000"/>
                </a:solidFill>
                <a:latin typeface="Arial" panose="020B0604020202020204" pitchFamily="34" charset="0"/>
                <a:cs typeface="Arial" pitchFamily="34" charset="0"/>
              </a:rPr>
              <a:t>Duspatalin</a:t>
            </a:r>
            <a:r>
              <a:rPr lang="ru-RU" altLang="ru-RU" sz="800" dirty="0">
                <a:solidFill>
                  <a:srgbClr val="000000"/>
                </a:solidFill>
                <a:latin typeface="Arial" panose="020B0604020202020204" pitchFamily="34" charset="0"/>
                <a:cs typeface="Arial" pitchFamily="34" charset="0"/>
              </a:rPr>
              <a:t>®</a:t>
            </a:r>
            <a:r>
              <a:rPr lang="en-US" altLang="ru-RU" sz="800" dirty="0">
                <a:solidFill>
                  <a:srgbClr val="000000"/>
                </a:solidFill>
                <a:latin typeface="Arial" panose="020B0604020202020204" pitchFamily="34" charset="0"/>
                <a:cs typeface="Arial" pitchFamily="34" charset="0"/>
              </a:rPr>
              <a:t> Abbott scientific brochure. Data on file</a:t>
            </a:r>
            <a:endParaRPr lang="ru-RU" altLang="ru-RU" sz="800" dirty="0">
              <a:solidFill>
                <a:srgbClr val="000000"/>
              </a:solidFill>
              <a:latin typeface="Arial" panose="020B0604020202020204" pitchFamily="34" charset="0"/>
              <a:cs typeface="Arial" pitchFamily="34" charset="0"/>
            </a:endParaRPr>
          </a:p>
          <a:p>
            <a:pPr marL="228600" indent="-228600" eaLnBrk="0" fontAlgn="base" hangingPunct="0">
              <a:spcBef>
                <a:spcPct val="0"/>
              </a:spcBef>
              <a:spcAft>
                <a:spcPct val="0"/>
              </a:spcAft>
              <a:buFont typeface="+mj-lt"/>
              <a:buAutoNum type="arabicPeriod"/>
            </a:pPr>
            <a:r>
              <a:rPr lang="en-US" altLang="ru-RU" sz="800" dirty="0">
                <a:solidFill>
                  <a:srgbClr val="000000"/>
                </a:solidFill>
                <a:latin typeface="Arial" panose="020B0604020202020204" pitchFamily="34" charset="0"/>
                <a:cs typeface="Arial" pitchFamily="34" charset="0"/>
              </a:rPr>
              <a:t>Data on file. (Abbott). COMPANY CORE DATA SHEET. Mebeverine Hydrochloride. 06.10.2014</a:t>
            </a:r>
            <a:endParaRPr lang="ru-RU" altLang="ru-RU" sz="800" dirty="0">
              <a:solidFill>
                <a:srgbClr val="000000"/>
              </a:solidFill>
              <a:latin typeface="Arial" panose="020B0604020202020204" pitchFamily="34" charset="0"/>
              <a:cs typeface="Arial" pitchFamily="34" charset="0"/>
            </a:endParaRPr>
          </a:p>
        </p:txBody>
      </p:sp>
      <p:sp>
        <p:nvSpPr>
          <p:cNvPr id="184324" name="Rectangle 9"/>
          <p:cNvSpPr>
            <a:spLocks noChangeArrowheads="1"/>
          </p:cNvSpPr>
          <p:nvPr/>
        </p:nvSpPr>
        <p:spPr bwMode="auto">
          <a:xfrm>
            <a:off x="538759" y="1576362"/>
            <a:ext cx="8049839" cy="3703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sz="1000" b="1">
                <a:solidFill>
                  <a:schemeClr val="bg1"/>
                </a:solidFill>
                <a:latin typeface="Arial" pitchFamily="34" charset="0"/>
              </a:defRPr>
            </a:lvl1pPr>
            <a:lvl2pPr marL="742950" indent="-285750" defTabSz="457200">
              <a:defRPr sz="1000" b="1">
                <a:solidFill>
                  <a:schemeClr val="bg1"/>
                </a:solidFill>
                <a:latin typeface="Arial" pitchFamily="34" charset="0"/>
              </a:defRPr>
            </a:lvl2pPr>
            <a:lvl3pPr marL="1143000" indent="-228600" defTabSz="457200">
              <a:defRPr sz="1000" b="1">
                <a:solidFill>
                  <a:schemeClr val="bg1"/>
                </a:solidFill>
                <a:latin typeface="Arial" pitchFamily="34" charset="0"/>
              </a:defRPr>
            </a:lvl3pPr>
            <a:lvl4pPr marL="1600200" indent="-228600" defTabSz="457200">
              <a:defRPr sz="1000" b="1">
                <a:solidFill>
                  <a:schemeClr val="bg1"/>
                </a:solidFill>
                <a:latin typeface="Arial" pitchFamily="34" charset="0"/>
              </a:defRPr>
            </a:lvl4pPr>
            <a:lvl5pPr marL="2057400" indent="-228600" defTabSz="457200">
              <a:defRPr sz="1000" b="1">
                <a:solidFill>
                  <a:schemeClr val="bg1"/>
                </a:solidFill>
                <a:latin typeface="Arial" pitchFamily="34" charset="0"/>
              </a:defRPr>
            </a:lvl5pPr>
            <a:lvl6pPr marL="2514600" indent="-228600" algn="ctr" defTabSz="457200" eaLnBrk="0" fontAlgn="base" hangingPunct="0">
              <a:spcBef>
                <a:spcPct val="0"/>
              </a:spcBef>
              <a:spcAft>
                <a:spcPct val="0"/>
              </a:spcAft>
              <a:defRPr sz="1000" b="1">
                <a:solidFill>
                  <a:schemeClr val="bg1"/>
                </a:solidFill>
                <a:latin typeface="Arial" pitchFamily="34" charset="0"/>
              </a:defRPr>
            </a:lvl6pPr>
            <a:lvl7pPr marL="2971800" indent="-228600" algn="ctr" defTabSz="457200" eaLnBrk="0" fontAlgn="base" hangingPunct="0">
              <a:spcBef>
                <a:spcPct val="0"/>
              </a:spcBef>
              <a:spcAft>
                <a:spcPct val="0"/>
              </a:spcAft>
              <a:defRPr sz="1000" b="1">
                <a:solidFill>
                  <a:schemeClr val="bg1"/>
                </a:solidFill>
                <a:latin typeface="Arial" pitchFamily="34" charset="0"/>
              </a:defRPr>
            </a:lvl7pPr>
            <a:lvl8pPr marL="3429000" indent="-228600" algn="ctr" defTabSz="457200" eaLnBrk="0" fontAlgn="base" hangingPunct="0">
              <a:spcBef>
                <a:spcPct val="0"/>
              </a:spcBef>
              <a:spcAft>
                <a:spcPct val="0"/>
              </a:spcAft>
              <a:defRPr sz="1000" b="1">
                <a:solidFill>
                  <a:schemeClr val="bg1"/>
                </a:solidFill>
                <a:latin typeface="Arial" pitchFamily="34" charset="0"/>
              </a:defRPr>
            </a:lvl8pPr>
            <a:lvl9pPr marL="3886200" indent="-228600" algn="ctr" defTabSz="457200" eaLnBrk="0" fontAlgn="base" hangingPunct="0">
              <a:spcBef>
                <a:spcPct val="0"/>
              </a:spcBef>
              <a:spcAft>
                <a:spcPct val="0"/>
              </a:spcAft>
              <a:defRPr sz="1000" b="1">
                <a:solidFill>
                  <a:schemeClr val="bg1"/>
                </a:solidFill>
                <a:latin typeface="Arial" pitchFamily="34" charset="0"/>
              </a:defRPr>
            </a:lvl9pPr>
          </a:lstStyle>
          <a:p>
            <a:pPr algn="l" eaLnBrk="1" hangingPunct="1">
              <a:buFont typeface="Wingdings" panose="05000000000000000000" pitchFamily="2" charset="2"/>
              <a:buChar char="Ø"/>
            </a:pPr>
            <a:r>
              <a:rPr lang="ru-RU" altLang="ru-RU" sz="1600" dirty="0">
                <a:solidFill>
                  <a:schemeClr val="accent4">
                    <a:lumMod val="50000"/>
                  </a:schemeClr>
                </a:solidFill>
                <a:latin typeface="Georgia" pitchFamily="18" charset="0"/>
              </a:rPr>
              <a:t>Купирование спазмов органов </a:t>
            </a:r>
            <a:r>
              <a:rPr lang="ru-RU" altLang="ru-RU" sz="1600" dirty="0" smtClean="0">
                <a:solidFill>
                  <a:schemeClr val="accent4">
                    <a:lumMod val="50000"/>
                  </a:schemeClr>
                </a:solidFill>
                <a:latin typeface="Georgia" pitchFamily="18" charset="0"/>
              </a:rPr>
              <a:t>ЖКТ </a:t>
            </a:r>
            <a:r>
              <a:rPr lang="ru-RU" altLang="ru-RU" sz="1600" dirty="0">
                <a:solidFill>
                  <a:schemeClr val="accent4">
                    <a:lumMod val="50000"/>
                  </a:schemeClr>
                </a:solidFill>
                <a:latin typeface="Georgia" pitchFamily="18" charset="0"/>
              </a:rPr>
              <a:t>при органической патологии и функциональной патологии (показание в </a:t>
            </a:r>
            <a:r>
              <a:rPr lang="ru-RU" altLang="ru-RU" sz="1600" dirty="0" smtClean="0">
                <a:solidFill>
                  <a:schemeClr val="accent4">
                    <a:lumMod val="50000"/>
                  </a:schemeClr>
                </a:solidFill>
                <a:latin typeface="Georgia" pitchFamily="18" charset="0"/>
              </a:rPr>
              <a:t>инструкции)</a:t>
            </a:r>
            <a:r>
              <a:rPr lang="ru-RU" altLang="ru-RU" sz="1600" baseline="30000" dirty="0" smtClean="0">
                <a:solidFill>
                  <a:schemeClr val="accent4">
                    <a:lumMod val="50000"/>
                  </a:schemeClr>
                </a:solidFill>
                <a:latin typeface="Georgia" pitchFamily="18" charset="0"/>
              </a:rPr>
              <a:t>1</a:t>
            </a:r>
          </a:p>
          <a:p>
            <a:pPr algn="l" eaLnBrk="1" hangingPunct="1">
              <a:buFont typeface="Wingdings" panose="05000000000000000000" pitchFamily="2" charset="2"/>
              <a:buChar char="Ø"/>
            </a:pPr>
            <a:endParaRPr lang="ru-RU" altLang="ru-RU" sz="1600" baseline="30000" dirty="0">
              <a:solidFill>
                <a:schemeClr val="accent4">
                  <a:lumMod val="50000"/>
                </a:schemeClr>
              </a:solidFill>
              <a:latin typeface="Georgia" pitchFamily="18" charset="0"/>
            </a:endParaRPr>
          </a:p>
          <a:p>
            <a:pPr algn="l">
              <a:buFont typeface="Wingdings" panose="05000000000000000000" pitchFamily="2" charset="2"/>
              <a:buChar char="Ø"/>
            </a:pPr>
            <a:r>
              <a:rPr lang="ru-RU" altLang="ru-RU" sz="1600" dirty="0">
                <a:solidFill>
                  <a:schemeClr val="accent4">
                    <a:lumMod val="50000"/>
                  </a:schemeClr>
                </a:solidFill>
                <a:latin typeface="Georgia" pitchFamily="18" charset="0"/>
              </a:rPr>
              <a:t>Двойной механизм действия: устраняет спазм, не вызывает гипотонии, не влияет на нормальную перистальтику </a:t>
            </a:r>
            <a:r>
              <a:rPr lang="ru-RU" altLang="ru-RU" sz="1600" dirty="0" smtClean="0">
                <a:solidFill>
                  <a:schemeClr val="accent4">
                    <a:lumMod val="50000"/>
                  </a:schemeClr>
                </a:solidFill>
                <a:latin typeface="Georgia" pitchFamily="18" charset="0"/>
              </a:rPr>
              <a:t>кишечника</a:t>
            </a:r>
            <a:r>
              <a:rPr lang="ru-RU" altLang="ru-RU" sz="1600" baseline="30000" dirty="0" smtClean="0">
                <a:solidFill>
                  <a:schemeClr val="accent4">
                    <a:lumMod val="50000"/>
                  </a:schemeClr>
                </a:solidFill>
                <a:latin typeface="Georgia" pitchFamily="18" charset="0"/>
              </a:rPr>
              <a:t>1,2,3</a:t>
            </a:r>
          </a:p>
          <a:p>
            <a:pPr algn="l">
              <a:buFont typeface="Wingdings" panose="05000000000000000000" pitchFamily="2" charset="2"/>
              <a:buChar char="Ø"/>
            </a:pPr>
            <a:endParaRPr lang="ru-RU" altLang="ru-RU" sz="1600" dirty="0" smtClean="0">
              <a:solidFill>
                <a:schemeClr val="accent4">
                  <a:lumMod val="50000"/>
                </a:schemeClr>
              </a:solidFill>
              <a:latin typeface="Georgia" pitchFamily="18" charset="0"/>
            </a:endParaRPr>
          </a:p>
          <a:p>
            <a:pPr algn="l">
              <a:buFont typeface="Wingdings" panose="05000000000000000000" pitchFamily="2" charset="2"/>
              <a:buChar char="Ø"/>
            </a:pPr>
            <a:r>
              <a:rPr lang="ru-RU" altLang="ru-RU" sz="1600" dirty="0">
                <a:solidFill>
                  <a:schemeClr val="accent4">
                    <a:lumMod val="50000"/>
                  </a:schemeClr>
                </a:solidFill>
                <a:latin typeface="Georgia" pitchFamily="18" charset="0"/>
              </a:rPr>
              <a:t>Селективность действия (избирательно действует на сфинктер Одди и </a:t>
            </a:r>
            <a:r>
              <a:rPr lang="ru-RU" altLang="ru-RU" sz="1600" dirty="0" smtClean="0">
                <a:solidFill>
                  <a:schemeClr val="accent4">
                    <a:lumMod val="50000"/>
                  </a:schemeClr>
                </a:solidFill>
                <a:latin typeface="Georgia" pitchFamily="18" charset="0"/>
              </a:rPr>
              <a:t>кишечник)</a:t>
            </a:r>
            <a:r>
              <a:rPr lang="ru-RU" altLang="ru-RU" sz="1600" baseline="30000" dirty="0" smtClean="0">
                <a:solidFill>
                  <a:schemeClr val="accent4">
                    <a:lumMod val="50000"/>
                  </a:schemeClr>
                </a:solidFill>
                <a:latin typeface="Georgia" pitchFamily="18" charset="0"/>
              </a:rPr>
              <a:t>1,4</a:t>
            </a:r>
            <a:endParaRPr lang="ru-RU" altLang="ru-RU" sz="1600" dirty="0" smtClean="0">
              <a:solidFill>
                <a:schemeClr val="accent4">
                  <a:lumMod val="50000"/>
                </a:schemeClr>
              </a:solidFill>
              <a:latin typeface="Georgia" pitchFamily="18" charset="0"/>
            </a:endParaRPr>
          </a:p>
          <a:p>
            <a:pPr algn="l">
              <a:buFont typeface="Wingdings" panose="05000000000000000000" pitchFamily="2" charset="2"/>
              <a:buChar char="Ø"/>
            </a:pPr>
            <a:endParaRPr lang="ru-RU" altLang="ru-RU" sz="1600" dirty="0">
              <a:solidFill>
                <a:schemeClr val="accent4">
                  <a:lumMod val="50000"/>
                </a:schemeClr>
              </a:solidFill>
              <a:latin typeface="Georgia" pitchFamily="18" charset="0"/>
            </a:endParaRPr>
          </a:p>
          <a:p>
            <a:pPr algn="l">
              <a:buFont typeface="Wingdings" panose="05000000000000000000" pitchFamily="2" charset="2"/>
              <a:buChar char="Ø"/>
            </a:pPr>
            <a:r>
              <a:rPr lang="ru-RU" altLang="ru-RU" sz="1600" dirty="0">
                <a:solidFill>
                  <a:schemeClr val="accent4">
                    <a:lumMod val="50000"/>
                  </a:schemeClr>
                </a:solidFill>
                <a:latin typeface="Georgia" pitchFamily="18" charset="0"/>
              </a:rPr>
              <a:t>Благоприятный профиль безопасности. Отсутствие антихолинергических </a:t>
            </a:r>
            <a:r>
              <a:rPr lang="ru-RU" altLang="ru-RU" sz="1600" dirty="0" smtClean="0">
                <a:solidFill>
                  <a:schemeClr val="accent4">
                    <a:lumMod val="50000"/>
                  </a:schemeClr>
                </a:solidFill>
                <a:latin typeface="Georgia" pitchFamily="18" charset="0"/>
              </a:rPr>
              <a:t>эффектов</a:t>
            </a:r>
            <a:r>
              <a:rPr lang="ru-RU" altLang="ru-RU" sz="1600" baseline="30000" dirty="0" smtClean="0">
                <a:solidFill>
                  <a:schemeClr val="accent4">
                    <a:lumMod val="50000"/>
                  </a:schemeClr>
                </a:solidFill>
                <a:latin typeface="Georgia" pitchFamily="18" charset="0"/>
              </a:rPr>
              <a:t>1,5</a:t>
            </a:r>
            <a:endParaRPr lang="ru-RU" altLang="ru-RU" sz="1600" dirty="0">
              <a:solidFill>
                <a:schemeClr val="accent4">
                  <a:lumMod val="50000"/>
                </a:schemeClr>
              </a:solidFill>
              <a:latin typeface="Georgia" pitchFamily="18" charset="0"/>
            </a:endParaRPr>
          </a:p>
          <a:p>
            <a:pPr algn="l">
              <a:buFont typeface="Wingdings" panose="05000000000000000000" pitchFamily="2" charset="2"/>
              <a:buChar char="Ø"/>
            </a:pPr>
            <a:endParaRPr lang="ru-RU" altLang="ru-RU" sz="1600" dirty="0">
              <a:solidFill>
                <a:schemeClr val="accent4">
                  <a:lumMod val="50000"/>
                </a:schemeClr>
              </a:solidFill>
              <a:latin typeface="Georgia" pitchFamily="18" charset="0"/>
            </a:endParaRPr>
          </a:p>
          <a:p>
            <a:pPr algn="l">
              <a:buFont typeface="Wingdings" panose="05000000000000000000" pitchFamily="2" charset="2"/>
              <a:buChar char="Ø"/>
            </a:pPr>
            <a:r>
              <a:rPr lang="ru-RU" altLang="ru-RU" sz="1600" dirty="0">
                <a:solidFill>
                  <a:schemeClr val="accent4">
                    <a:lumMod val="50000"/>
                  </a:schemeClr>
                </a:solidFill>
                <a:latin typeface="Georgia" pitchFamily="18" charset="0"/>
              </a:rPr>
              <a:t>Продолжительность лечения не </a:t>
            </a:r>
            <a:r>
              <a:rPr lang="ru-RU" altLang="ru-RU" sz="1600" dirty="0" smtClean="0">
                <a:solidFill>
                  <a:schemeClr val="accent4">
                    <a:lumMod val="50000"/>
                  </a:schemeClr>
                </a:solidFill>
                <a:latin typeface="Georgia" pitchFamily="18" charset="0"/>
              </a:rPr>
              <a:t>ограничена</a:t>
            </a:r>
            <a:r>
              <a:rPr lang="ru-RU" altLang="ru-RU" sz="1600" baseline="30000" dirty="0" smtClean="0">
                <a:solidFill>
                  <a:schemeClr val="accent4">
                    <a:lumMod val="50000"/>
                  </a:schemeClr>
                </a:solidFill>
                <a:latin typeface="Georgia" pitchFamily="18" charset="0"/>
              </a:rPr>
              <a:t>1</a:t>
            </a:r>
          </a:p>
          <a:p>
            <a:pPr algn="l">
              <a:buFont typeface="Wingdings" panose="05000000000000000000" pitchFamily="2" charset="2"/>
              <a:buChar char="Ø"/>
            </a:pPr>
            <a:endParaRPr lang="ru-RU" altLang="ru-RU" sz="1600" dirty="0">
              <a:solidFill>
                <a:schemeClr val="accent4">
                  <a:lumMod val="50000"/>
                </a:schemeClr>
              </a:solidFill>
              <a:latin typeface="Georgia" pitchFamily="18" charset="0"/>
            </a:endParaRPr>
          </a:p>
          <a:p>
            <a:pPr algn="l">
              <a:buFont typeface="Wingdings" panose="05000000000000000000" pitchFamily="2" charset="2"/>
              <a:buChar char="Ø"/>
            </a:pPr>
            <a:r>
              <a:rPr lang="ru-RU" altLang="ru-RU" sz="1600" dirty="0">
                <a:solidFill>
                  <a:schemeClr val="accent4">
                    <a:lumMod val="50000"/>
                  </a:schemeClr>
                </a:solidFill>
                <a:latin typeface="Georgia" pitchFamily="18" charset="0"/>
              </a:rPr>
              <a:t>Капсулы пролонгированного </a:t>
            </a:r>
            <a:r>
              <a:rPr lang="ru-RU" altLang="ru-RU" sz="1600" dirty="0" smtClean="0">
                <a:solidFill>
                  <a:schemeClr val="accent4">
                    <a:lumMod val="50000"/>
                  </a:schemeClr>
                </a:solidFill>
                <a:latin typeface="Georgia" pitchFamily="18" charset="0"/>
              </a:rPr>
              <a:t>действия</a:t>
            </a:r>
            <a:r>
              <a:rPr lang="ru-RU" altLang="ru-RU" sz="1600" baseline="30000" dirty="0" smtClean="0">
                <a:solidFill>
                  <a:schemeClr val="accent4">
                    <a:lumMod val="50000"/>
                  </a:schemeClr>
                </a:solidFill>
                <a:latin typeface="Georgia" pitchFamily="18" charset="0"/>
              </a:rPr>
              <a:t>1</a:t>
            </a:r>
            <a:endParaRPr lang="ru-RU" altLang="ru-RU" sz="1600" baseline="30000" dirty="0">
              <a:solidFill>
                <a:schemeClr val="accent4">
                  <a:lumMod val="50000"/>
                </a:schemeClr>
              </a:solidFill>
              <a:latin typeface="Georgia" pitchFamily="18" charset="0"/>
            </a:endParaRPr>
          </a:p>
        </p:txBody>
      </p:sp>
      <p:sp>
        <p:nvSpPr>
          <p:cNvPr id="184325" name="TextBox 1"/>
          <p:cNvSpPr txBox="1">
            <a:spLocks noChangeArrowheads="1"/>
          </p:cNvSpPr>
          <p:nvPr/>
        </p:nvSpPr>
        <p:spPr bwMode="auto">
          <a:xfrm>
            <a:off x="28379" y="188640"/>
            <a:ext cx="911562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defPPr>
              <a:defRPr lang="ru-RU"/>
            </a:defPPr>
            <a:lvl1pPr algn="ctr" fontAlgn="base">
              <a:spcBef>
                <a:spcPct val="0"/>
              </a:spcBef>
              <a:spcAft>
                <a:spcPct val="0"/>
              </a:spcAft>
              <a:defRPr sz="2800" b="1">
                <a:solidFill>
                  <a:srgbClr val="00B050"/>
                </a:solidFill>
                <a:effectLst>
                  <a:outerShdw blurRad="38100" dist="38100" dir="2700000" algn="tl">
                    <a:srgbClr val="000000">
                      <a:alpha val="43137"/>
                    </a:srgbClr>
                  </a:outerShdw>
                </a:effectLst>
                <a:ea typeface="+mj-ea"/>
                <a:cs typeface="+mj-cs"/>
              </a:defRPr>
            </a:lvl1pPr>
            <a:lvl2pPr fontAlgn="base">
              <a:spcBef>
                <a:spcPct val="0"/>
              </a:spcBef>
              <a:spcAft>
                <a:spcPct val="0"/>
              </a:spcAft>
              <a:defRPr sz="4400">
                <a:latin typeface="Microsoft Sans Serif" pitchFamily="34" charset="0"/>
              </a:defRPr>
            </a:lvl2pPr>
            <a:lvl3pPr fontAlgn="base">
              <a:spcBef>
                <a:spcPct val="0"/>
              </a:spcBef>
              <a:spcAft>
                <a:spcPct val="0"/>
              </a:spcAft>
              <a:defRPr sz="4400">
                <a:latin typeface="Microsoft Sans Serif" pitchFamily="34" charset="0"/>
              </a:defRPr>
            </a:lvl3pPr>
            <a:lvl4pPr fontAlgn="base">
              <a:spcBef>
                <a:spcPct val="0"/>
              </a:spcBef>
              <a:spcAft>
                <a:spcPct val="0"/>
              </a:spcAft>
              <a:defRPr sz="4400">
                <a:latin typeface="Microsoft Sans Serif" pitchFamily="34" charset="0"/>
              </a:defRPr>
            </a:lvl4pPr>
            <a:lvl5pPr fontAlgn="base">
              <a:spcBef>
                <a:spcPct val="0"/>
              </a:spcBef>
              <a:spcAft>
                <a:spcPct val="0"/>
              </a:spcAft>
              <a:defRPr sz="4400">
                <a:latin typeface="Microsoft Sans Serif" pitchFamily="34" charset="0"/>
              </a:defRPr>
            </a:lvl5pPr>
            <a:lvl6pPr marL="457200" fontAlgn="base">
              <a:spcBef>
                <a:spcPct val="0"/>
              </a:spcBef>
              <a:spcAft>
                <a:spcPct val="0"/>
              </a:spcAft>
              <a:defRPr sz="4400">
                <a:latin typeface="Microsoft Sans Serif" pitchFamily="34" charset="0"/>
              </a:defRPr>
            </a:lvl6pPr>
            <a:lvl7pPr marL="914400" fontAlgn="base">
              <a:spcBef>
                <a:spcPct val="0"/>
              </a:spcBef>
              <a:spcAft>
                <a:spcPct val="0"/>
              </a:spcAft>
              <a:defRPr sz="4400">
                <a:latin typeface="Microsoft Sans Serif" pitchFamily="34" charset="0"/>
              </a:defRPr>
            </a:lvl7pPr>
            <a:lvl8pPr marL="1371600" fontAlgn="base">
              <a:spcBef>
                <a:spcPct val="0"/>
              </a:spcBef>
              <a:spcAft>
                <a:spcPct val="0"/>
              </a:spcAft>
              <a:defRPr sz="4400">
                <a:latin typeface="Microsoft Sans Serif" pitchFamily="34" charset="0"/>
              </a:defRPr>
            </a:lvl8pPr>
            <a:lvl9pPr marL="1828800" fontAlgn="base">
              <a:spcBef>
                <a:spcPct val="0"/>
              </a:spcBef>
              <a:spcAft>
                <a:spcPct val="0"/>
              </a:spcAft>
              <a:defRPr sz="4400">
                <a:latin typeface="Microsoft Sans Serif" pitchFamily="34" charset="0"/>
              </a:defRPr>
            </a:lvl9pPr>
          </a:lstStyle>
          <a:p>
            <a:r>
              <a:rPr lang="ru-RU" altLang="ru-RU" dirty="0"/>
              <a:t>Дюспаталин</a:t>
            </a:r>
            <a:r>
              <a:rPr lang="ru-RU" altLang="ru-RU" baseline="30000" dirty="0"/>
              <a:t>®</a:t>
            </a:r>
            <a:r>
              <a:rPr lang="ru-RU" altLang="ru-RU" dirty="0"/>
              <a:t> (Мебеверин) – спазмолитик выбора при органической и функциональной патологии билиарного тракта</a:t>
            </a:r>
          </a:p>
        </p:txBody>
      </p:sp>
      <p:sp>
        <p:nvSpPr>
          <p:cNvPr id="184331" name="TextBox 16"/>
          <p:cNvSpPr txBox="1">
            <a:spLocks noChangeArrowheads="1"/>
          </p:cNvSpPr>
          <p:nvPr/>
        </p:nvSpPr>
        <p:spPr bwMode="auto">
          <a:xfrm>
            <a:off x="1163773" y="5248826"/>
            <a:ext cx="767209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1000" b="1">
                <a:solidFill>
                  <a:schemeClr val="bg1"/>
                </a:solidFill>
                <a:latin typeface="Arial" pitchFamily="34" charset="0"/>
              </a:defRPr>
            </a:lvl1pPr>
            <a:lvl2pPr marL="742950" indent="-285750" defTabSz="457200">
              <a:defRPr sz="1000" b="1">
                <a:solidFill>
                  <a:schemeClr val="bg1"/>
                </a:solidFill>
                <a:latin typeface="Arial" pitchFamily="34" charset="0"/>
              </a:defRPr>
            </a:lvl2pPr>
            <a:lvl3pPr marL="1143000" indent="-228600" defTabSz="457200">
              <a:defRPr sz="1000" b="1">
                <a:solidFill>
                  <a:schemeClr val="bg1"/>
                </a:solidFill>
                <a:latin typeface="Arial" pitchFamily="34" charset="0"/>
              </a:defRPr>
            </a:lvl3pPr>
            <a:lvl4pPr marL="1600200" indent="-228600" defTabSz="457200">
              <a:defRPr sz="1000" b="1">
                <a:solidFill>
                  <a:schemeClr val="bg1"/>
                </a:solidFill>
                <a:latin typeface="Arial" pitchFamily="34" charset="0"/>
              </a:defRPr>
            </a:lvl4pPr>
            <a:lvl5pPr marL="2057400" indent="-228600" defTabSz="457200">
              <a:defRPr sz="1000" b="1">
                <a:solidFill>
                  <a:schemeClr val="bg1"/>
                </a:solidFill>
                <a:latin typeface="Arial" pitchFamily="34" charset="0"/>
              </a:defRPr>
            </a:lvl5pPr>
            <a:lvl6pPr marL="2514600" indent="-228600" algn="ctr" defTabSz="457200" eaLnBrk="0" fontAlgn="base" hangingPunct="0">
              <a:spcBef>
                <a:spcPct val="0"/>
              </a:spcBef>
              <a:spcAft>
                <a:spcPct val="0"/>
              </a:spcAft>
              <a:defRPr sz="1000" b="1">
                <a:solidFill>
                  <a:schemeClr val="bg1"/>
                </a:solidFill>
                <a:latin typeface="Arial" pitchFamily="34" charset="0"/>
              </a:defRPr>
            </a:lvl6pPr>
            <a:lvl7pPr marL="2971800" indent="-228600" algn="ctr" defTabSz="457200" eaLnBrk="0" fontAlgn="base" hangingPunct="0">
              <a:spcBef>
                <a:spcPct val="0"/>
              </a:spcBef>
              <a:spcAft>
                <a:spcPct val="0"/>
              </a:spcAft>
              <a:defRPr sz="1000" b="1">
                <a:solidFill>
                  <a:schemeClr val="bg1"/>
                </a:solidFill>
                <a:latin typeface="Arial" pitchFamily="34" charset="0"/>
              </a:defRPr>
            </a:lvl7pPr>
            <a:lvl8pPr marL="3429000" indent="-228600" algn="ctr" defTabSz="457200" eaLnBrk="0" fontAlgn="base" hangingPunct="0">
              <a:spcBef>
                <a:spcPct val="0"/>
              </a:spcBef>
              <a:spcAft>
                <a:spcPct val="0"/>
              </a:spcAft>
              <a:defRPr sz="1000" b="1">
                <a:solidFill>
                  <a:schemeClr val="bg1"/>
                </a:solidFill>
                <a:latin typeface="Arial" pitchFamily="34" charset="0"/>
              </a:defRPr>
            </a:lvl8pPr>
            <a:lvl9pPr marL="3886200" indent="-228600" algn="ctr" defTabSz="457200" eaLnBrk="0" fontAlgn="base" hangingPunct="0">
              <a:spcBef>
                <a:spcPct val="0"/>
              </a:spcBef>
              <a:spcAft>
                <a:spcPct val="0"/>
              </a:spcAft>
              <a:defRPr sz="1000" b="1">
                <a:solidFill>
                  <a:schemeClr val="bg1"/>
                </a:solidFill>
                <a:latin typeface="Arial" pitchFamily="34" charset="0"/>
              </a:defRPr>
            </a:lvl9pPr>
          </a:lstStyle>
          <a:p>
            <a:pPr algn="ctr" eaLnBrk="1" hangingPunct="1">
              <a:spcBef>
                <a:spcPts val="600"/>
              </a:spcBef>
            </a:pPr>
            <a:r>
              <a:rPr lang="ru-RU" altLang="ru-RU" sz="2800" dirty="0">
                <a:solidFill>
                  <a:srgbClr val="7030A0"/>
                </a:solidFill>
                <a:latin typeface="Georgia" pitchFamily="18" charset="0"/>
              </a:rPr>
              <a:t>50 лет на мировом рынке</a:t>
            </a:r>
          </a:p>
        </p:txBody>
      </p:sp>
      <p:sp>
        <p:nvSpPr>
          <p:cNvPr id="6" name="Slide Number Placeholder 2"/>
          <p:cNvSpPr txBox="1">
            <a:spLocks/>
          </p:cNvSpPr>
          <p:nvPr/>
        </p:nvSpPr>
        <p:spPr>
          <a:xfrm>
            <a:off x="7017634" y="6492875"/>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43312A-F2D1-4A6C-922F-33B7D1873247}" type="slidenum">
              <a:rPr lang="ru-RU" smtClean="0">
                <a:solidFill>
                  <a:prstClr val="black">
                    <a:tint val="75000"/>
                  </a:prstClr>
                </a:solidFill>
                <a:latin typeface="Calibri"/>
              </a:rPr>
              <a:pPr/>
              <a:t>58</a:t>
            </a:fld>
            <a:endParaRPr lang="ru-RU" dirty="0">
              <a:solidFill>
                <a:prstClr val="black">
                  <a:tint val="75000"/>
                </a:prstClr>
              </a:solidFill>
              <a:latin typeface="Calibri"/>
            </a:endParaRPr>
          </a:p>
        </p:txBody>
      </p:sp>
      <p:sp>
        <p:nvSpPr>
          <p:cNvPr id="7" name="Прямоугольник 6"/>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232599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188640"/>
            <a:ext cx="8460432" cy="707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defPPr>
              <a:defRPr lang="ru-RU"/>
            </a:defPPr>
            <a:lvl1pPr algn="ctr" fontAlgn="base">
              <a:spcBef>
                <a:spcPct val="0"/>
              </a:spcBef>
              <a:spcAft>
                <a:spcPct val="0"/>
              </a:spcAft>
              <a:defRPr sz="2800" b="1">
                <a:solidFill>
                  <a:srgbClr val="00B050"/>
                </a:solidFill>
                <a:effectLst>
                  <a:outerShdw blurRad="38100" dist="38100" dir="2700000" algn="tl">
                    <a:srgbClr val="000000">
                      <a:alpha val="43137"/>
                    </a:srgbClr>
                  </a:outerShdw>
                </a:effectLst>
                <a:ea typeface="+mj-ea"/>
                <a:cs typeface="+mj-cs"/>
              </a:defRPr>
            </a:lvl1pPr>
            <a:lvl2pPr fontAlgn="base">
              <a:spcBef>
                <a:spcPct val="0"/>
              </a:spcBef>
              <a:spcAft>
                <a:spcPct val="0"/>
              </a:spcAft>
              <a:defRPr sz="4400">
                <a:latin typeface="Microsoft Sans Serif" pitchFamily="34" charset="0"/>
              </a:defRPr>
            </a:lvl2pPr>
            <a:lvl3pPr fontAlgn="base">
              <a:spcBef>
                <a:spcPct val="0"/>
              </a:spcBef>
              <a:spcAft>
                <a:spcPct val="0"/>
              </a:spcAft>
              <a:defRPr sz="4400">
                <a:latin typeface="Microsoft Sans Serif" pitchFamily="34" charset="0"/>
              </a:defRPr>
            </a:lvl3pPr>
            <a:lvl4pPr fontAlgn="base">
              <a:spcBef>
                <a:spcPct val="0"/>
              </a:spcBef>
              <a:spcAft>
                <a:spcPct val="0"/>
              </a:spcAft>
              <a:defRPr sz="4400">
                <a:latin typeface="Microsoft Sans Serif" pitchFamily="34" charset="0"/>
              </a:defRPr>
            </a:lvl4pPr>
            <a:lvl5pPr fontAlgn="base">
              <a:spcBef>
                <a:spcPct val="0"/>
              </a:spcBef>
              <a:spcAft>
                <a:spcPct val="0"/>
              </a:spcAft>
              <a:defRPr sz="4400">
                <a:latin typeface="Microsoft Sans Serif" pitchFamily="34" charset="0"/>
              </a:defRPr>
            </a:lvl5pPr>
            <a:lvl6pPr marL="457200" fontAlgn="base">
              <a:spcBef>
                <a:spcPct val="0"/>
              </a:spcBef>
              <a:spcAft>
                <a:spcPct val="0"/>
              </a:spcAft>
              <a:defRPr sz="4400">
                <a:latin typeface="Microsoft Sans Serif" pitchFamily="34" charset="0"/>
              </a:defRPr>
            </a:lvl6pPr>
            <a:lvl7pPr marL="914400" fontAlgn="base">
              <a:spcBef>
                <a:spcPct val="0"/>
              </a:spcBef>
              <a:spcAft>
                <a:spcPct val="0"/>
              </a:spcAft>
              <a:defRPr sz="4400">
                <a:latin typeface="Microsoft Sans Serif" pitchFamily="34" charset="0"/>
              </a:defRPr>
            </a:lvl7pPr>
            <a:lvl8pPr marL="1371600" fontAlgn="base">
              <a:spcBef>
                <a:spcPct val="0"/>
              </a:spcBef>
              <a:spcAft>
                <a:spcPct val="0"/>
              </a:spcAft>
              <a:defRPr sz="4400">
                <a:latin typeface="Microsoft Sans Serif" pitchFamily="34" charset="0"/>
              </a:defRPr>
            </a:lvl8pPr>
            <a:lvl9pPr marL="1828800" fontAlgn="base">
              <a:spcBef>
                <a:spcPct val="0"/>
              </a:spcBef>
              <a:spcAft>
                <a:spcPct val="0"/>
              </a:spcAft>
              <a:defRPr sz="4400">
                <a:latin typeface="Microsoft Sans Serif" pitchFamily="34" charset="0"/>
              </a:defRPr>
            </a:lvl9pPr>
          </a:lstStyle>
          <a:p>
            <a:r>
              <a:rPr lang="ru-RU" dirty="0"/>
              <a:t>Дюспаталин</a:t>
            </a:r>
            <a:r>
              <a:rPr lang="ru-RU" baseline="30000" dirty="0"/>
              <a:t>®</a:t>
            </a:r>
            <a:r>
              <a:rPr lang="ru-RU" dirty="0"/>
              <a:t> </a:t>
            </a:r>
            <a:r>
              <a:rPr lang="ru-RU" dirty="0" smtClean="0"/>
              <a:t>нормализует отток </a:t>
            </a:r>
            <a:r>
              <a:rPr lang="ru-RU" dirty="0"/>
              <a:t>желчи, при этом улучшается ее </a:t>
            </a:r>
            <a:r>
              <a:rPr lang="ru-RU" dirty="0" smtClean="0"/>
              <a:t>состав</a:t>
            </a:r>
            <a:r>
              <a:rPr lang="ru-RU" baseline="30000" dirty="0" smtClean="0"/>
              <a:t>1</a:t>
            </a:r>
            <a:endParaRPr lang="ru-RU" baseline="30000" dirty="0"/>
          </a:p>
        </p:txBody>
      </p:sp>
      <p:graphicFrame>
        <p:nvGraphicFramePr>
          <p:cNvPr id="4" name="Object 3"/>
          <p:cNvGraphicFramePr>
            <a:graphicFrameLocks noChangeAspect="1"/>
          </p:cNvGraphicFramePr>
          <p:nvPr>
            <p:extLst>
              <p:ext uri="{D42A27DB-BD31-4B8C-83A1-F6EECF244321}">
                <p14:modId xmlns:p14="http://schemas.microsoft.com/office/powerpoint/2010/main" val="2485910654"/>
              </p:ext>
            </p:extLst>
          </p:nvPr>
        </p:nvGraphicFramePr>
        <p:xfrm>
          <a:off x="2267745" y="1124744"/>
          <a:ext cx="5256584" cy="3240013"/>
        </p:xfrm>
        <a:graphic>
          <a:graphicData uri="http://schemas.openxmlformats.org/presentationml/2006/ole">
            <mc:AlternateContent xmlns:mc="http://schemas.openxmlformats.org/markup-compatibility/2006">
              <mc:Choice xmlns:v="urn:schemas-microsoft-com:vml" Requires="v">
                <p:oleObj spid="_x0000_s2079" name="Диаграмма" r:id="rId4" imgW="5419649" imgH="2848051" progId="MSGraph.Chart.8">
                  <p:embed/>
                </p:oleObj>
              </mc:Choice>
              <mc:Fallback>
                <p:oleObj name="Диаграмма" r:id="rId4" imgW="5419649" imgH="2848051" progId="MSGraph.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45" y="1124744"/>
                        <a:ext cx="5256584" cy="3240013"/>
                      </a:xfrm>
                      <a:prstGeom prst="rect">
                        <a:avLst/>
                      </a:prstGeom>
                      <a:noFill/>
                      <a:ln>
                        <a:noFill/>
                      </a:ln>
                    </p:spPr>
                  </p:pic>
                </p:oleObj>
              </mc:Fallback>
            </mc:AlternateContent>
          </a:graphicData>
        </a:graphic>
      </p:graphicFrame>
      <p:sp>
        <p:nvSpPr>
          <p:cNvPr id="5" name="TextBox 4"/>
          <p:cNvSpPr txBox="1"/>
          <p:nvPr/>
        </p:nvSpPr>
        <p:spPr>
          <a:xfrm>
            <a:off x="395536" y="4635137"/>
            <a:ext cx="8748464" cy="954107"/>
          </a:xfrm>
          <a:prstGeom prst="rect">
            <a:avLst/>
          </a:prstGeom>
          <a:noFill/>
        </p:spPr>
        <p:txBody>
          <a:bodyPr wrap="square" rtlCol="0">
            <a:spAutoFit/>
          </a:bodyPr>
          <a:lstStyle/>
          <a:p>
            <a:r>
              <a:rPr lang="ru-RU" sz="1400" b="1" dirty="0" smtClean="0">
                <a:solidFill>
                  <a:schemeClr val="tx2">
                    <a:lumMod val="75000"/>
                  </a:schemeClr>
                </a:solidFill>
              </a:rPr>
              <a:t>Дизайн исследования: 30 </a:t>
            </a:r>
            <a:r>
              <a:rPr lang="ru-RU" sz="1400" b="1" dirty="0">
                <a:solidFill>
                  <a:schemeClr val="tx2">
                    <a:lumMod val="75000"/>
                  </a:schemeClr>
                </a:solidFill>
              </a:rPr>
              <a:t>пациентов </a:t>
            </a:r>
            <a:r>
              <a:rPr lang="ru-RU" sz="1400" b="1" dirty="0" smtClean="0">
                <a:solidFill>
                  <a:schemeClr val="tx2">
                    <a:lumMod val="75000"/>
                  </a:schemeClr>
                </a:solidFill>
              </a:rPr>
              <a:t>с ЖКБ и </a:t>
            </a:r>
            <a:r>
              <a:rPr lang="ru-RU" sz="1400" b="1" dirty="0">
                <a:solidFill>
                  <a:schemeClr val="tx2">
                    <a:lumMod val="75000"/>
                  </a:schemeClr>
                </a:solidFill>
              </a:rPr>
              <a:t>абдоминальным </a:t>
            </a:r>
            <a:r>
              <a:rPr lang="ru-RU" sz="1400" b="1" dirty="0" smtClean="0">
                <a:solidFill>
                  <a:schemeClr val="tx2">
                    <a:lumMod val="75000"/>
                  </a:schemeClr>
                </a:solidFill>
              </a:rPr>
              <a:t>болевым синдромом. Контрольная </a:t>
            </a:r>
            <a:r>
              <a:rPr lang="ru-RU" sz="1400" b="1" dirty="0">
                <a:solidFill>
                  <a:schemeClr val="tx2">
                    <a:lumMod val="75000"/>
                  </a:schemeClr>
                </a:solidFill>
              </a:rPr>
              <a:t>группа: </a:t>
            </a:r>
            <a:r>
              <a:rPr lang="ru-RU" sz="1400" b="1" dirty="0" smtClean="0">
                <a:solidFill>
                  <a:schemeClr val="tx2">
                    <a:lumMod val="75000"/>
                  </a:schemeClr>
                </a:solidFill>
              </a:rPr>
              <a:t>50 практически </a:t>
            </a:r>
            <a:r>
              <a:rPr lang="ru-RU" sz="1400" b="1" dirty="0">
                <a:solidFill>
                  <a:schemeClr val="tx2">
                    <a:lumMod val="75000"/>
                  </a:schemeClr>
                </a:solidFill>
              </a:rPr>
              <a:t>здоровых в возрасте от </a:t>
            </a:r>
            <a:r>
              <a:rPr lang="ru-RU" sz="1400" b="1" dirty="0" smtClean="0">
                <a:solidFill>
                  <a:schemeClr val="tx2">
                    <a:lumMod val="75000"/>
                  </a:schemeClr>
                </a:solidFill>
              </a:rPr>
              <a:t> 19 </a:t>
            </a:r>
            <a:r>
              <a:rPr lang="ru-RU" sz="1400" b="1" dirty="0">
                <a:solidFill>
                  <a:schemeClr val="tx2">
                    <a:lumMod val="75000"/>
                  </a:schemeClr>
                </a:solidFill>
              </a:rPr>
              <a:t>до 21 </a:t>
            </a:r>
            <a:r>
              <a:rPr lang="ru-RU" sz="1400" b="1" dirty="0" smtClean="0">
                <a:solidFill>
                  <a:schemeClr val="tx2">
                    <a:lumMod val="75000"/>
                  </a:schemeClr>
                </a:solidFill>
              </a:rPr>
              <a:t>года. Дюспаталин</a:t>
            </a:r>
            <a:r>
              <a:rPr lang="ru-RU" sz="1400" b="1" dirty="0">
                <a:solidFill>
                  <a:schemeClr val="tx2">
                    <a:lumMod val="75000"/>
                  </a:schemeClr>
                </a:solidFill>
              </a:rPr>
              <a:t>® 200 мг </a:t>
            </a:r>
            <a:r>
              <a:rPr lang="ru-RU" sz="1400" b="1" dirty="0" smtClean="0">
                <a:solidFill>
                  <a:schemeClr val="tx2">
                    <a:lumMod val="75000"/>
                  </a:schemeClr>
                </a:solidFill>
              </a:rPr>
              <a:t>два </a:t>
            </a:r>
            <a:r>
              <a:rPr lang="ru-RU" sz="1400" b="1" dirty="0">
                <a:solidFill>
                  <a:schemeClr val="tx2">
                    <a:lumMod val="75000"/>
                  </a:schemeClr>
                </a:solidFill>
              </a:rPr>
              <a:t>раза в день в течение 15 </a:t>
            </a:r>
            <a:r>
              <a:rPr lang="ru-RU" sz="1400" b="1" dirty="0" smtClean="0">
                <a:solidFill>
                  <a:schemeClr val="tx2">
                    <a:lumMod val="75000"/>
                  </a:schemeClr>
                </a:solidFill>
              </a:rPr>
              <a:t>дней Оценивали</a:t>
            </a:r>
            <a:r>
              <a:rPr lang="ru-RU" sz="1400" b="1" dirty="0">
                <a:solidFill>
                  <a:schemeClr val="tx2">
                    <a:lumMod val="75000"/>
                  </a:schemeClr>
                </a:solidFill>
              </a:rPr>
              <a:t>: </a:t>
            </a:r>
            <a:r>
              <a:rPr lang="ru-RU" sz="1400" b="1" dirty="0" smtClean="0">
                <a:solidFill>
                  <a:schemeClr val="tx2">
                    <a:lumMod val="75000"/>
                  </a:schemeClr>
                </a:solidFill>
              </a:rPr>
              <a:t>моторно-эвакуаторную функцию </a:t>
            </a:r>
            <a:r>
              <a:rPr lang="ru-RU" sz="1400" b="1" dirty="0" err="1">
                <a:solidFill>
                  <a:schemeClr val="tx2">
                    <a:lumMod val="75000"/>
                  </a:schemeClr>
                </a:solidFill>
              </a:rPr>
              <a:t>гепатобилиарного</a:t>
            </a:r>
            <a:r>
              <a:rPr lang="ru-RU" sz="1400" b="1" dirty="0">
                <a:solidFill>
                  <a:schemeClr val="tx2">
                    <a:lumMod val="75000"/>
                  </a:schemeClr>
                </a:solidFill>
              </a:rPr>
              <a:t> тракта и </a:t>
            </a:r>
            <a:r>
              <a:rPr lang="ru-RU" sz="1400" b="1" dirty="0" smtClean="0">
                <a:solidFill>
                  <a:schemeClr val="tx2">
                    <a:lumMod val="75000"/>
                  </a:schemeClr>
                </a:solidFill>
              </a:rPr>
              <a:t>биохимический </a:t>
            </a:r>
            <a:r>
              <a:rPr lang="ru-RU" sz="1400" b="1" dirty="0">
                <a:solidFill>
                  <a:schemeClr val="tx2">
                    <a:lumMod val="75000"/>
                  </a:schemeClr>
                </a:solidFill>
              </a:rPr>
              <a:t>состав </a:t>
            </a:r>
            <a:r>
              <a:rPr lang="ru-RU" sz="1400" b="1" dirty="0" smtClean="0">
                <a:solidFill>
                  <a:schemeClr val="tx2">
                    <a:lumMod val="75000"/>
                  </a:schemeClr>
                </a:solidFill>
              </a:rPr>
              <a:t>желчи до </a:t>
            </a:r>
            <a:r>
              <a:rPr lang="ru-RU" sz="1400" b="1" dirty="0">
                <a:solidFill>
                  <a:schemeClr val="tx2">
                    <a:lumMod val="75000"/>
                  </a:schemeClr>
                </a:solidFill>
              </a:rPr>
              <a:t>и </a:t>
            </a:r>
            <a:r>
              <a:rPr lang="ru-RU" sz="1400" b="1" dirty="0" smtClean="0">
                <a:solidFill>
                  <a:schemeClr val="tx2">
                    <a:lumMod val="75000"/>
                  </a:schemeClr>
                </a:solidFill>
              </a:rPr>
              <a:t>после лечения. </a:t>
            </a:r>
          </a:p>
        </p:txBody>
      </p:sp>
      <p:sp>
        <p:nvSpPr>
          <p:cNvPr id="6" name="TextBox 5"/>
          <p:cNvSpPr txBox="1"/>
          <p:nvPr/>
        </p:nvSpPr>
        <p:spPr>
          <a:xfrm>
            <a:off x="35496" y="6604084"/>
            <a:ext cx="629851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defPPr>
              <a:defRPr lang="ru-RU"/>
            </a:defPPr>
            <a:lvl1pPr marL="228600" indent="-228600" eaLnBrk="0" fontAlgn="base" hangingPunct="0">
              <a:spcBef>
                <a:spcPct val="0"/>
              </a:spcBef>
              <a:spcAft>
                <a:spcPct val="0"/>
              </a:spcAft>
              <a:buFont typeface="+mj-lt"/>
              <a:buAutoNum type="arabicPeriod"/>
              <a:defRPr sz="800">
                <a:solidFill>
                  <a:srgbClr val="000000"/>
                </a:solidFill>
                <a:latin typeface="Arial" panose="020B0604020202020204" pitchFamily="34" charset="0"/>
                <a:cs typeface="Arial" pitchFamily="34" charset="0"/>
              </a:defRPr>
            </a:lvl1pPr>
          </a:lstStyle>
          <a:p>
            <a:r>
              <a:rPr lang="ru-RU" dirty="0"/>
              <a:t>Максимов В.А., </a:t>
            </a:r>
            <a:r>
              <a:rPr lang="ru-RU" dirty="0" err="1"/>
              <a:t>Бунтин</a:t>
            </a:r>
            <a:r>
              <a:rPr lang="ru-RU" dirty="0"/>
              <a:t> С.Е. и др. </a:t>
            </a:r>
            <a:r>
              <a:rPr lang="ru-RU" dirty="0" err="1"/>
              <a:t>Дюспаталин</a:t>
            </a:r>
            <a:r>
              <a:rPr lang="ru-RU" dirty="0"/>
              <a:t>® при физико-химической стадии желчнокаменной болезни. Врач №5 2003  </a:t>
            </a:r>
          </a:p>
        </p:txBody>
      </p:sp>
      <p:sp>
        <p:nvSpPr>
          <p:cNvPr id="7" name="Slide Number Placeholder 2"/>
          <p:cNvSpPr txBox="1">
            <a:spLocks/>
          </p:cNvSpPr>
          <p:nvPr/>
        </p:nvSpPr>
        <p:spPr>
          <a:xfrm>
            <a:off x="7017634" y="6492875"/>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43312A-F2D1-4A6C-922F-33B7D1873247}" type="slidenum">
              <a:rPr lang="ru-RU" smtClean="0">
                <a:solidFill>
                  <a:prstClr val="black">
                    <a:tint val="75000"/>
                  </a:prstClr>
                </a:solidFill>
                <a:latin typeface="Calibri"/>
              </a:rPr>
              <a:pPr/>
              <a:t>59</a:t>
            </a:fld>
            <a:endParaRPr lang="ru-RU" dirty="0">
              <a:solidFill>
                <a:prstClr val="black">
                  <a:tint val="75000"/>
                </a:prstClr>
              </a:solidFill>
              <a:latin typeface="Calibri"/>
            </a:endParaRPr>
          </a:p>
        </p:txBody>
      </p:sp>
      <p:sp>
        <p:nvSpPr>
          <p:cNvPr id="8" name="Прямоугольник 7"/>
          <p:cNvSpPr/>
          <p:nvPr/>
        </p:nvSpPr>
        <p:spPr>
          <a:xfrm rot="16200000">
            <a:off x="8288983" y="5618183"/>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66042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0" y="260648"/>
            <a:ext cx="9144000" cy="715963"/>
          </a:xfrm>
        </p:spPr>
        <p:txBody>
          <a:bodyPr vert="horz" lIns="0" tIns="0" rIns="91440" bIns="45720" rtlCol="0" anchor="ctr">
            <a:noAutofit/>
          </a:bodyPr>
          <a:lstStyle/>
          <a:p>
            <a:pPr algn="ctr"/>
            <a:r>
              <a:rPr lang="ru-RU" altLang="ru-RU" sz="2800" b="1" dirty="0">
                <a:solidFill>
                  <a:srgbClr val="00B050"/>
                </a:solidFill>
                <a:effectLst>
                  <a:outerShdw blurRad="38100" dist="38100" dir="2700000" algn="tl">
                    <a:srgbClr val="000000">
                      <a:alpha val="43137"/>
                    </a:srgbClr>
                  </a:outerShdw>
                </a:effectLst>
                <a:latin typeface="+mn-lt"/>
              </a:rPr>
              <a:t>Практически любое заболевание органов пищеварения сопровождается нарушением их моторной функции</a:t>
            </a:r>
            <a:endParaRPr lang="en-US" altLang="ru-RU" sz="2800" b="1" dirty="0">
              <a:solidFill>
                <a:srgbClr val="00B050"/>
              </a:solidFill>
              <a:effectLst>
                <a:outerShdw blurRad="38100" dist="38100" dir="2700000" algn="tl">
                  <a:srgbClr val="000000">
                    <a:alpha val="43137"/>
                  </a:srgbClr>
                </a:outerShdw>
              </a:effectLst>
              <a:latin typeface="+mn-lt"/>
            </a:endParaRPr>
          </a:p>
        </p:txBody>
      </p:sp>
      <p:sp>
        <p:nvSpPr>
          <p:cNvPr id="60419" name="Rectangle 3"/>
          <p:cNvSpPr>
            <a:spLocks noGrp="1" noChangeArrowheads="1"/>
          </p:cNvSpPr>
          <p:nvPr>
            <p:ph type="body" idx="4294967295"/>
          </p:nvPr>
        </p:nvSpPr>
        <p:spPr>
          <a:xfrm>
            <a:off x="0" y="2132856"/>
            <a:ext cx="9144000" cy="1295400"/>
          </a:xfrm>
        </p:spPr>
        <p:txBody>
          <a:bodyPr>
            <a:noAutofit/>
          </a:bodyPr>
          <a:lstStyle/>
          <a:p>
            <a:pPr>
              <a:buFont typeface="Wingdings" panose="05000000000000000000" pitchFamily="2" charset="2"/>
              <a:buChar char="Ø"/>
            </a:pPr>
            <a:r>
              <a:rPr lang="ru-RU" sz="1800" dirty="0" smtClean="0"/>
              <a:t>В </a:t>
            </a:r>
            <a:r>
              <a:rPr lang="ru-RU" sz="1800" dirty="0"/>
              <a:t>одних случаях они определяют характер клинических проявлений, в других — скрываются на втором плане, однако присутствуют практически </a:t>
            </a:r>
            <a:r>
              <a:rPr lang="ru-RU" sz="1800" dirty="0" smtClean="0"/>
              <a:t>всегда.</a:t>
            </a:r>
          </a:p>
          <a:p>
            <a:pPr>
              <a:buFont typeface="Wingdings" panose="05000000000000000000" pitchFamily="2" charset="2"/>
              <a:buChar char="Ø"/>
            </a:pPr>
            <a:endParaRPr lang="ru-RU" sz="1800" dirty="0" smtClean="0"/>
          </a:p>
          <a:p>
            <a:pPr>
              <a:lnSpc>
                <a:spcPct val="80000"/>
              </a:lnSpc>
              <a:buFont typeface="Wingdings" panose="05000000000000000000" pitchFamily="2" charset="2"/>
              <a:buChar char="Ø"/>
            </a:pPr>
            <a:endParaRPr lang="ru-RU" sz="1800" dirty="0" smtClean="0"/>
          </a:p>
          <a:p>
            <a:pPr lvl="1">
              <a:buFont typeface="Wingdings" panose="05000000000000000000" pitchFamily="2" charset="2"/>
              <a:buChar char="Ø"/>
            </a:pPr>
            <a:r>
              <a:rPr lang="ru-RU" sz="1800" dirty="0"/>
              <a:t>Моторика может меняться вследствие нарушения ее регуляции со стороны нервной или эндокринной систем. Эта группа заболеваний получила название функциональных, что подчеркивает вторичность и обратимость развивающихся изменений. </a:t>
            </a:r>
          </a:p>
          <a:p>
            <a:pPr>
              <a:lnSpc>
                <a:spcPct val="80000"/>
              </a:lnSpc>
              <a:buFont typeface="Wingdings" panose="05000000000000000000" pitchFamily="2" charset="2"/>
              <a:buChar char="Ø"/>
            </a:pPr>
            <a:endParaRPr lang="ru-RU" sz="1800" dirty="0" smtClean="0"/>
          </a:p>
          <a:p>
            <a:pPr>
              <a:lnSpc>
                <a:spcPct val="80000"/>
              </a:lnSpc>
              <a:buFont typeface="Wingdings" panose="05000000000000000000" pitchFamily="2" charset="2"/>
              <a:buChar char="Ø"/>
            </a:pPr>
            <a:endParaRPr lang="ru-RU" sz="1800" dirty="0"/>
          </a:p>
          <a:p>
            <a:pPr lvl="2" indent="-360000">
              <a:buFont typeface="Wingdings" panose="05000000000000000000" pitchFamily="2" charset="2"/>
              <a:buChar char="Ø"/>
            </a:pPr>
            <a:endParaRPr lang="ru-RU" altLang="ru-RU" sz="1800" dirty="0"/>
          </a:p>
          <a:p>
            <a:pPr>
              <a:lnSpc>
                <a:spcPct val="80000"/>
              </a:lnSpc>
              <a:buFont typeface="Wingdings" panose="05000000000000000000" pitchFamily="2" charset="2"/>
              <a:buChar char="Ø"/>
            </a:pPr>
            <a:endParaRPr lang="en-US" altLang="ru-RU" sz="2000" baseline="30000" dirty="0"/>
          </a:p>
        </p:txBody>
      </p:sp>
      <p:sp>
        <p:nvSpPr>
          <p:cNvPr id="5" name="TextBox 8"/>
          <p:cNvSpPr txBox="1">
            <a:spLocks noChangeArrowheads="1"/>
          </p:cNvSpPr>
          <p:nvPr/>
        </p:nvSpPr>
        <p:spPr bwMode="auto">
          <a:xfrm>
            <a:off x="3143" y="6604084"/>
            <a:ext cx="914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ct val="50000"/>
              </a:spcAft>
              <a:buChar char="•"/>
              <a:defRPr sz="2200">
                <a:solidFill>
                  <a:schemeClr val="tx1"/>
                </a:solidFill>
                <a:latin typeface="Calibri" pitchFamily="34" charset="0"/>
                <a:cs typeface="Arial" charset="0"/>
              </a:defRPr>
            </a:lvl1pPr>
            <a:lvl2pPr marL="742950" indent="-285750" eaLnBrk="0" hangingPunct="0">
              <a:spcAft>
                <a:spcPct val="30000"/>
              </a:spcAft>
              <a:buChar char="–"/>
              <a:defRPr sz="2000">
                <a:solidFill>
                  <a:schemeClr val="tx1"/>
                </a:solidFill>
                <a:latin typeface="Calibri" pitchFamily="34" charset="0"/>
                <a:cs typeface="Arial" charset="0"/>
              </a:defRPr>
            </a:lvl2pPr>
            <a:lvl3pPr marL="1143000" indent="-228600" eaLnBrk="0" hangingPunct="0">
              <a:spcAft>
                <a:spcPct val="30000"/>
              </a:spcAft>
              <a:buChar char="•"/>
              <a:defRPr sz="1600">
                <a:solidFill>
                  <a:schemeClr val="tx1"/>
                </a:solidFill>
                <a:latin typeface="Calibri" pitchFamily="34" charset="0"/>
                <a:cs typeface="Arial" charset="0"/>
              </a:defRPr>
            </a:lvl3pPr>
            <a:lvl4pPr marL="1600200" indent="-228600" eaLnBrk="0" hangingPunct="0">
              <a:spcAft>
                <a:spcPct val="30000"/>
              </a:spcAft>
              <a:buChar char="–"/>
              <a:defRPr sz="1600">
                <a:solidFill>
                  <a:schemeClr val="tx1"/>
                </a:solidFill>
                <a:latin typeface="Calibri" pitchFamily="34" charset="0"/>
                <a:cs typeface="Arial" charset="0"/>
              </a:defRPr>
            </a:lvl4pPr>
            <a:lvl5pPr marL="2057400" indent="-228600" eaLnBrk="0" hangingPunct="0">
              <a:spcAft>
                <a:spcPct val="30000"/>
              </a:spcAft>
              <a:buChar char="•"/>
              <a:defRPr sz="1600">
                <a:solidFill>
                  <a:schemeClr val="tx1"/>
                </a:solidFill>
                <a:latin typeface="Calibri" pitchFamily="34" charset="0"/>
                <a:cs typeface="Arial" charset="0"/>
              </a:defRPr>
            </a:lvl5pPr>
            <a:lvl6pPr marL="2514600" indent="-228600" eaLnBrk="0" fontAlgn="base" hangingPunct="0">
              <a:spcBef>
                <a:spcPct val="0"/>
              </a:spcBef>
              <a:spcAft>
                <a:spcPct val="30000"/>
              </a:spcAft>
              <a:buChar char="•"/>
              <a:defRPr sz="1600">
                <a:solidFill>
                  <a:schemeClr val="tx1"/>
                </a:solidFill>
                <a:latin typeface="Calibri" pitchFamily="34" charset="0"/>
                <a:cs typeface="Arial" charset="0"/>
              </a:defRPr>
            </a:lvl6pPr>
            <a:lvl7pPr marL="2971800" indent="-228600" eaLnBrk="0" fontAlgn="base" hangingPunct="0">
              <a:spcBef>
                <a:spcPct val="0"/>
              </a:spcBef>
              <a:spcAft>
                <a:spcPct val="30000"/>
              </a:spcAft>
              <a:buChar char="•"/>
              <a:defRPr sz="1600">
                <a:solidFill>
                  <a:schemeClr val="tx1"/>
                </a:solidFill>
                <a:latin typeface="Calibri" pitchFamily="34" charset="0"/>
                <a:cs typeface="Arial" charset="0"/>
              </a:defRPr>
            </a:lvl7pPr>
            <a:lvl8pPr marL="3429000" indent="-228600" eaLnBrk="0" fontAlgn="base" hangingPunct="0">
              <a:spcBef>
                <a:spcPct val="0"/>
              </a:spcBef>
              <a:spcAft>
                <a:spcPct val="30000"/>
              </a:spcAft>
              <a:buChar char="•"/>
              <a:defRPr sz="1600">
                <a:solidFill>
                  <a:schemeClr val="tx1"/>
                </a:solidFill>
                <a:latin typeface="Calibri" pitchFamily="34" charset="0"/>
                <a:cs typeface="Arial" charset="0"/>
              </a:defRPr>
            </a:lvl8pPr>
            <a:lvl9pPr marL="3886200" indent="-228600" eaLnBrk="0" fontAlgn="base" hangingPunct="0">
              <a:spcBef>
                <a:spcPct val="0"/>
              </a:spcBef>
              <a:spcAft>
                <a:spcPct val="30000"/>
              </a:spcAft>
              <a:buChar char="•"/>
              <a:defRPr sz="1600">
                <a:solidFill>
                  <a:schemeClr val="tx1"/>
                </a:solidFill>
                <a:latin typeface="Calibri" pitchFamily="34" charset="0"/>
                <a:cs typeface="Arial" charset="0"/>
              </a:defRPr>
            </a:lvl9pPr>
          </a:lstStyle>
          <a:p>
            <a:pPr algn="l" eaLnBrk="1" hangingPunct="1">
              <a:spcAft>
                <a:spcPct val="0"/>
              </a:spcAft>
              <a:buNone/>
            </a:pPr>
            <a:r>
              <a:rPr lang="ru-RU" altLang="ru-RU" sz="900" dirty="0" err="1" smtClean="0">
                <a:latin typeface="Arial" panose="020B0604020202020204" pitchFamily="34" charset="0"/>
                <a:cs typeface="Arial" panose="020B0604020202020204" pitchFamily="34" charset="0"/>
              </a:rPr>
              <a:t>Бельмер</a:t>
            </a:r>
            <a:r>
              <a:rPr lang="ru-RU" altLang="ru-RU" sz="900" dirty="0" smtClean="0">
                <a:latin typeface="Arial" panose="020B0604020202020204" pitchFamily="34" charset="0"/>
                <a:cs typeface="Arial" panose="020B0604020202020204" pitchFamily="34" charset="0"/>
              </a:rPr>
              <a:t> </a:t>
            </a:r>
            <a:r>
              <a:rPr lang="ru-RU" altLang="ru-RU" sz="900" dirty="0">
                <a:latin typeface="Arial" panose="020B0604020202020204" pitchFamily="34" charset="0"/>
                <a:cs typeface="Arial" panose="020B0604020202020204" pitchFamily="34" charset="0"/>
              </a:rPr>
              <a:t>С. В</a:t>
            </a:r>
            <a:r>
              <a:rPr lang="ru-RU" altLang="ru-RU" sz="900" dirty="0" smtClean="0">
                <a:latin typeface="Arial" panose="020B0604020202020204" pitchFamily="34" charset="0"/>
                <a:cs typeface="Arial" panose="020B0604020202020204" pitchFamily="34" charset="0"/>
              </a:rPr>
              <a:t>., </a:t>
            </a:r>
            <a:r>
              <a:rPr lang="ru-RU" altLang="ru-RU" sz="900" dirty="0" err="1" smtClean="0">
                <a:latin typeface="Arial" panose="020B0604020202020204" pitchFamily="34" charset="0"/>
                <a:cs typeface="Arial" panose="020B0604020202020204" pitchFamily="34" charset="0"/>
              </a:rPr>
              <a:t>Гасилина</a:t>
            </a:r>
            <a:r>
              <a:rPr lang="ru-RU" altLang="ru-RU" sz="900" dirty="0" smtClean="0">
                <a:latin typeface="Arial" panose="020B0604020202020204" pitchFamily="34" charset="0"/>
                <a:cs typeface="Arial" panose="020B0604020202020204" pitchFamily="34" charset="0"/>
              </a:rPr>
              <a:t> </a:t>
            </a:r>
            <a:r>
              <a:rPr lang="ru-RU" altLang="ru-RU" sz="900" dirty="0">
                <a:latin typeface="Arial" panose="020B0604020202020204" pitchFamily="34" charset="0"/>
                <a:cs typeface="Arial" panose="020B0604020202020204" pitchFamily="34" charset="0"/>
              </a:rPr>
              <a:t>Т. В</a:t>
            </a:r>
            <a:r>
              <a:rPr lang="ru-RU" altLang="ru-RU" sz="900" dirty="0" smtClean="0">
                <a:latin typeface="Arial" panose="020B0604020202020204" pitchFamily="34" charset="0"/>
                <a:cs typeface="Arial" panose="020B0604020202020204" pitchFamily="34" charset="0"/>
              </a:rPr>
              <a:t>. </a:t>
            </a:r>
            <a:r>
              <a:rPr lang="ru-RU" sz="900" dirty="0">
                <a:latin typeface="Arial" panose="020B0604020202020204" pitchFamily="34" charset="0"/>
                <a:cs typeface="Arial" panose="020B0604020202020204" pitchFamily="34" charset="0"/>
              </a:rPr>
              <a:t>Нарушения моторики органов пищеварения и общие принципы их </a:t>
            </a:r>
            <a:r>
              <a:rPr lang="ru-RU" sz="900" dirty="0" smtClean="0">
                <a:latin typeface="Arial" panose="020B0604020202020204" pitchFamily="34" charset="0"/>
                <a:cs typeface="Arial" panose="020B0604020202020204" pitchFamily="34" charset="0"/>
              </a:rPr>
              <a:t>коррекции. </a:t>
            </a:r>
            <a:r>
              <a:rPr lang="ru-RU" sz="900" dirty="0">
                <a:latin typeface="Arial" panose="020B0604020202020204" pitchFamily="34" charset="0"/>
                <a:cs typeface="Arial" panose="020B0604020202020204" pitchFamily="34" charset="0"/>
              </a:rPr>
              <a:t>Лечащий врач. - 2010. - </a:t>
            </a:r>
            <a:r>
              <a:rPr lang="ru-RU" sz="900" b="1" dirty="0">
                <a:latin typeface="Arial" panose="020B0604020202020204" pitchFamily="34" charset="0"/>
                <a:cs typeface="Arial" panose="020B0604020202020204" pitchFamily="34" charset="0"/>
              </a:rPr>
              <a:t>№7</a:t>
            </a:r>
            <a:r>
              <a:rPr lang="ru-RU" sz="900" dirty="0">
                <a:latin typeface="Arial" panose="020B0604020202020204" pitchFamily="34" charset="0"/>
                <a:cs typeface="Arial" panose="020B0604020202020204" pitchFamily="34" charset="0"/>
              </a:rPr>
              <a:t>. - С. 12-15</a:t>
            </a:r>
            <a:r>
              <a:rPr lang="ru-RU" sz="900" dirty="0" smtClean="0">
                <a:latin typeface="Arial" panose="020B0604020202020204" pitchFamily="34" charset="0"/>
                <a:cs typeface="Arial" panose="020B0604020202020204" pitchFamily="34" charset="0"/>
              </a:rPr>
              <a:t>.</a:t>
            </a:r>
            <a:endParaRPr lang="ru-RU" sz="900" b="1" dirty="0">
              <a:latin typeface="Arial" panose="020B0604020202020204" pitchFamily="34" charset="0"/>
              <a:cs typeface="Arial" panose="020B0604020202020204" pitchFamily="34" charset="0"/>
            </a:endParaRPr>
          </a:p>
        </p:txBody>
      </p:sp>
      <p:sp>
        <p:nvSpPr>
          <p:cNvPr id="2" name="Номер слайда 1"/>
          <p:cNvSpPr>
            <a:spLocks noGrp="1"/>
          </p:cNvSpPr>
          <p:nvPr>
            <p:ph type="sldNum" sz="quarter" idx="12"/>
          </p:nvPr>
        </p:nvSpPr>
        <p:spPr>
          <a:xfrm>
            <a:off x="7028149" y="6474874"/>
            <a:ext cx="2133600" cy="365125"/>
          </a:xfrm>
        </p:spPr>
        <p:txBody>
          <a:bodyPr/>
          <a:lstStyle/>
          <a:p>
            <a:fld id="{6243312A-F2D1-4A6C-922F-33B7D1873247}" type="slidenum">
              <a:rPr lang="ru-RU" smtClean="0"/>
              <a:pPr/>
              <a:t>6</a:t>
            </a:fld>
            <a:endParaRPr lang="ru-RU" dirty="0"/>
          </a:p>
        </p:txBody>
      </p:sp>
      <p:sp>
        <p:nvSpPr>
          <p:cNvPr id="6" name="Прямоугольник 5"/>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3445768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885E78-1F86-4A3D-9EE1-B0103B1CEF15}" type="slidenum">
              <a:rPr lang="en-US" smtClean="0"/>
              <a:pPr/>
              <a:t>60</a:t>
            </a:fld>
            <a:endParaRPr lang="en-US" dirty="0"/>
          </a:p>
        </p:txBody>
      </p:sp>
      <p:sp>
        <p:nvSpPr>
          <p:cNvPr id="5" name="Text Box 8"/>
          <p:cNvSpPr txBox="1">
            <a:spLocks noChangeArrowheads="1"/>
          </p:cNvSpPr>
          <p:nvPr/>
        </p:nvSpPr>
        <p:spPr bwMode="auto">
          <a:xfrm>
            <a:off x="4157402" y="2163506"/>
            <a:ext cx="420867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000" b="1">
                <a:solidFill>
                  <a:schemeClr val="bg1"/>
                </a:solidFill>
                <a:latin typeface="Arial" charset="0"/>
              </a:defRPr>
            </a:lvl1pPr>
            <a:lvl2pPr marL="742950" indent="-285750">
              <a:defRPr sz="1000" b="1">
                <a:solidFill>
                  <a:schemeClr val="bg1"/>
                </a:solidFill>
                <a:latin typeface="Arial" charset="0"/>
              </a:defRPr>
            </a:lvl2pPr>
            <a:lvl3pPr marL="1143000" indent="-228600">
              <a:defRPr sz="1000" b="1">
                <a:solidFill>
                  <a:schemeClr val="bg1"/>
                </a:solidFill>
                <a:latin typeface="Arial" charset="0"/>
              </a:defRPr>
            </a:lvl3pPr>
            <a:lvl4pPr marL="1600200" indent="-228600">
              <a:defRPr sz="1000" b="1">
                <a:solidFill>
                  <a:schemeClr val="bg1"/>
                </a:solidFill>
                <a:latin typeface="Arial" charset="0"/>
              </a:defRPr>
            </a:lvl4pPr>
            <a:lvl5pPr marL="2057400" indent="-228600">
              <a:defRPr sz="1000" b="1">
                <a:solidFill>
                  <a:schemeClr val="bg1"/>
                </a:solidFill>
                <a:latin typeface="Arial" charset="0"/>
              </a:defRPr>
            </a:lvl5pPr>
            <a:lvl6pPr marL="2514600" indent="-228600" algn="ctr" eaLnBrk="0" fontAlgn="base" hangingPunct="0">
              <a:spcBef>
                <a:spcPct val="0"/>
              </a:spcBef>
              <a:spcAft>
                <a:spcPct val="0"/>
              </a:spcAft>
              <a:defRPr sz="1000" b="1">
                <a:solidFill>
                  <a:schemeClr val="bg1"/>
                </a:solidFill>
                <a:latin typeface="Arial" charset="0"/>
              </a:defRPr>
            </a:lvl6pPr>
            <a:lvl7pPr marL="2971800" indent="-228600" algn="ctr" eaLnBrk="0" fontAlgn="base" hangingPunct="0">
              <a:spcBef>
                <a:spcPct val="0"/>
              </a:spcBef>
              <a:spcAft>
                <a:spcPct val="0"/>
              </a:spcAft>
              <a:defRPr sz="1000" b="1">
                <a:solidFill>
                  <a:schemeClr val="bg1"/>
                </a:solidFill>
                <a:latin typeface="Arial" charset="0"/>
              </a:defRPr>
            </a:lvl7pPr>
            <a:lvl8pPr marL="3429000" indent="-228600" algn="ctr" eaLnBrk="0" fontAlgn="base" hangingPunct="0">
              <a:spcBef>
                <a:spcPct val="0"/>
              </a:spcBef>
              <a:spcAft>
                <a:spcPct val="0"/>
              </a:spcAft>
              <a:defRPr sz="1000" b="1">
                <a:solidFill>
                  <a:schemeClr val="bg1"/>
                </a:solidFill>
                <a:latin typeface="Arial" charset="0"/>
              </a:defRPr>
            </a:lvl8pPr>
            <a:lvl9pPr marL="3886200" indent="-228600" algn="ctr" eaLnBrk="0" fontAlgn="base" hangingPunct="0">
              <a:spcBef>
                <a:spcPct val="0"/>
              </a:spcBef>
              <a:spcAft>
                <a:spcPct val="0"/>
              </a:spcAft>
              <a:defRPr sz="1000" b="1">
                <a:solidFill>
                  <a:schemeClr val="bg1"/>
                </a:solidFill>
                <a:latin typeface="Arial" charset="0"/>
              </a:defRPr>
            </a:lvl9pPr>
          </a:lstStyle>
          <a:p>
            <a:pPr algn="ctr">
              <a:spcBef>
                <a:spcPct val="50000"/>
              </a:spcBef>
            </a:pPr>
            <a:r>
              <a:rPr lang="ru-RU" altLang="ru-RU" sz="2400" dirty="0">
                <a:solidFill>
                  <a:schemeClr val="tx1"/>
                </a:solidFill>
              </a:rPr>
              <a:t>СРК - функциональное расстройство кишечника, характеризующееся  болью</a:t>
            </a:r>
            <a:r>
              <a:rPr lang="en-US" altLang="ru-RU" sz="2400" dirty="0">
                <a:solidFill>
                  <a:schemeClr val="tx1"/>
                </a:solidFill>
              </a:rPr>
              <a:t>/</a:t>
            </a:r>
            <a:r>
              <a:rPr lang="ru-RU" altLang="ru-RU" sz="2400" dirty="0">
                <a:solidFill>
                  <a:schemeClr val="tx1"/>
                </a:solidFill>
              </a:rPr>
              <a:t>дискомфортом в животе и нарушениями стула</a:t>
            </a:r>
            <a:endParaRPr lang="en-US" altLang="ru-RU" sz="2400" dirty="0">
              <a:solidFill>
                <a:schemeClr val="tx1"/>
              </a:solidFill>
            </a:endParaRPr>
          </a:p>
        </p:txBody>
      </p:sp>
      <p:graphicFrame>
        <p:nvGraphicFramePr>
          <p:cNvPr id="6" name="Object 5"/>
          <p:cNvGraphicFramePr>
            <a:graphicFrameLocks noChangeAspect="1"/>
          </p:cNvGraphicFramePr>
          <p:nvPr/>
        </p:nvGraphicFramePr>
        <p:xfrm>
          <a:off x="1350963" y="1946275"/>
          <a:ext cx="1498600" cy="2403475"/>
        </p:xfrm>
        <a:graphic>
          <a:graphicData uri="http://schemas.openxmlformats.org/presentationml/2006/ole">
            <mc:AlternateContent xmlns:mc="http://schemas.openxmlformats.org/markup-compatibility/2006">
              <mc:Choice xmlns:v="urn:schemas-microsoft-com:vml" Requires="v">
                <p:oleObj spid="_x0000_s1208" name="Фотография Photo Editor" r:id="rId3" imgW="4029637" imgH="7323810" progId="MSPhotoEd.3">
                  <p:embed/>
                </p:oleObj>
              </mc:Choice>
              <mc:Fallback>
                <p:oleObj name="Фотография Photo Editor" r:id="rId3" imgW="4029637" imgH="732381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963" y="1946275"/>
                        <a:ext cx="1498600" cy="240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771525" y="1436688"/>
          <a:ext cx="2803525" cy="3760787"/>
        </p:xfrm>
        <a:graphic>
          <a:graphicData uri="http://schemas.openxmlformats.org/presentationml/2006/ole">
            <mc:AlternateContent xmlns:mc="http://schemas.openxmlformats.org/markup-compatibility/2006">
              <mc:Choice xmlns:v="urn:schemas-microsoft-com:vml" Requires="v">
                <p:oleObj spid="_x0000_s1209" name="Фотография Photo Editor" r:id="rId5" imgW="2704762" imgH="3352381" progId="MSPhotoEd.3">
                  <p:embed/>
                </p:oleObj>
              </mc:Choice>
              <mc:Fallback>
                <p:oleObj name="Фотография Photo Editor" r:id="rId5" imgW="2704762" imgH="3352381"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525" y="1436688"/>
                        <a:ext cx="2803525" cy="376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Box 7"/>
          <p:cNvSpPr txBox="1"/>
          <p:nvPr/>
        </p:nvSpPr>
        <p:spPr>
          <a:xfrm>
            <a:off x="29371" y="0"/>
            <a:ext cx="900712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defPPr>
              <a:defRPr lang="ru-RU"/>
            </a:defPPr>
            <a:lvl1pPr algn="ctr" fontAlgn="base">
              <a:spcBef>
                <a:spcPct val="0"/>
              </a:spcBef>
              <a:spcAft>
                <a:spcPct val="0"/>
              </a:spcAft>
              <a:defRPr sz="2800" b="1">
                <a:solidFill>
                  <a:srgbClr val="00B050"/>
                </a:solidFill>
                <a:effectLst>
                  <a:outerShdw blurRad="38100" dist="38100" dir="2700000" algn="tl">
                    <a:srgbClr val="000000">
                      <a:alpha val="43137"/>
                    </a:srgbClr>
                  </a:outerShdw>
                </a:effectLst>
                <a:ea typeface="+mj-ea"/>
                <a:cs typeface="+mj-cs"/>
              </a:defRPr>
            </a:lvl1pPr>
            <a:lvl2pPr fontAlgn="base">
              <a:spcBef>
                <a:spcPct val="0"/>
              </a:spcBef>
              <a:spcAft>
                <a:spcPct val="0"/>
              </a:spcAft>
              <a:defRPr sz="4400">
                <a:latin typeface="Microsoft Sans Serif" pitchFamily="34" charset="0"/>
              </a:defRPr>
            </a:lvl2pPr>
            <a:lvl3pPr fontAlgn="base">
              <a:spcBef>
                <a:spcPct val="0"/>
              </a:spcBef>
              <a:spcAft>
                <a:spcPct val="0"/>
              </a:spcAft>
              <a:defRPr sz="4400">
                <a:latin typeface="Microsoft Sans Serif" pitchFamily="34" charset="0"/>
              </a:defRPr>
            </a:lvl3pPr>
            <a:lvl4pPr fontAlgn="base">
              <a:spcBef>
                <a:spcPct val="0"/>
              </a:spcBef>
              <a:spcAft>
                <a:spcPct val="0"/>
              </a:spcAft>
              <a:defRPr sz="4400">
                <a:latin typeface="Microsoft Sans Serif" pitchFamily="34" charset="0"/>
              </a:defRPr>
            </a:lvl4pPr>
            <a:lvl5pPr fontAlgn="base">
              <a:spcBef>
                <a:spcPct val="0"/>
              </a:spcBef>
              <a:spcAft>
                <a:spcPct val="0"/>
              </a:spcAft>
              <a:defRPr sz="4400">
                <a:latin typeface="Microsoft Sans Serif" pitchFamily="34" charset="0"/>
              </a:defRPr>
            </a:lvl5pPr>
            <a:lvl6pPr marL="457200" fontAlgn="base">
              <a:spcBef>
                <a:spcPct val="0"/>
              </a:spcBef>
              <a:spcAft>
                <a:spcPct val="0"/>
              </a:spcAft>
              <a:defRPr sz="4400">
                <a:latin typeface="Microsoft Sans Serif" pitchFamily="34" charset="0"/>
              </a:defRPr>
            </a:lvl6pPr>
            <a:lvl7pPr marL="914400" fontAlgn="base">
              <a:spcBef>
                <a:spcPct val="0"/>
              </a:spcBef>
              <a:spcAft>
                <a:spcPct val="0"/>
              </a:spcAft>
              <a:defRPr sz="4400">
                <a:latin typeface="Microsoft Sans Serif" pitchFamily="34" charset="0"/>
              </a:defRPr>
            </a:lvl7pPr>
            <a:lvl8pPr marL="1371600" fontAlgn="base">
              <a:spcBef>
                <a:spcPct val="0"/>
              </a:spcBef>
              <a:spcAft>
                <a:spcPct val="0"/>
              </a:spcAft>
              <a:defRPr sz="4400">
                <a:latin typeface="Microsoft Sans Serif" pitchFamily="34" charset="0"/>
              </a:defRPr>
            </a:lvl8pPr>
            <a:lvl9pPr marL="1828800" fontAlgn="base">
              <a:spcBef>
                <a:spcPct val="0"/>
              </a:spcBef>
              <a:spcAft>
                <a:spcPct val="0"/>
              </a:spcAft>
              <a:defRPr sz="4400">
                <a:latin typeface="Microsoft Sans Serif" pitchFamily="34" charset="0"/>
              </a:defRPr>
            </a:lvl9pPr>
          </a:lstStyle>
          <a:p>
            <a:r>
              <a:rPr lang="ru-RU" dirty="0"/>
              <a:t>Синдром раздраженного кишечника</a:t>
            </a:r>
          </a:p>
          <a:p>
            <a:r>
              <a:rPr lang="ru-RU" dirty="0"/>
              <a:t>СРК</a:t>
            </a:r>
          </a:p>
        </p:txBody>
      </p:sp>
      <p:sp>
        <p:nvSpPr>
          <p:cNvPr id="2" name="Rectangle 1"/>
          <p:cNvSpPr/>
          <p:nvPr/>
        </p:nvSpPr>
        <p:spPr>
          <a:xfrm>
            <a:off x="29371" y="6611026"/>
            <a:ext cx="655272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p>
            <a:pPr marL="228600" indent="-228600" eaLnBrk="0" fontAlgn="base" hangingPunct="0">
              <a:spcBef>
                <a:spcPct val="0"/>
              </a:spcBef>
              <a:spcAft>
                <a:spcPct val="0"/>
              </a:spcAft>
              <a:buFont typeface="+mj-lt"/>
              <a:buAutoNum type="arabicPeriod"/>
            </a:pPr>
            <a:r>
              <a:rPr lang="en-US" sz="800" dirty="0">
                <a:solidFill>
                  <a:srgbClr val="000000"/>
                </a:solidFill>
                <a:latin typeface="Arial" panose="020B0604020202020204" pitchFamily="34" charset="0"/>
                <a:cs typeface="Arial" pitchFamily="34" charset="0"/>
              </a:rPr>
              <a:t>Lacy BE, Mearin F, Chang L, Chey WD, Lembo AJ, Simren M, Spiller R. Bowel Disorders Gastroenterology 2016;150:1393–1407</a:t>
            </a:r>
            <a:endParaRPr lang="ru-RU" sz="800" dirty="0">
              <a:solidFill>
                <a:srgbClr val="000000"/>
              </a:solidFill>
              <a:latin typeface="Arial" panose="020B0604020202020204" pitchFamily="34" charset="0"/>
              <a:cs typeface="Arial" pitchFamily="34" charset="0"/>
            </a:endParaRPr>
          </a:p>
        </p:txBody>
      </p:sp>
      <p:sp>
        <p:nvSpPr>
          <p:cNvPr id="9" name="Прямоугольник 8"/>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390595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885E78-1F86-4A3D-9EE1-B0103B1CEF15}" type="slidenum">
              <a:rPr lang="en-US" smtClean="0"/>
              <a:pPr/>
              <a:t>61</a:t>
            </a:fld>
            <a:endParaRPr lang="en-US" dirty="0"/>
          </a:p>
        </p:txBody>
      </p:sp>
      <p:graphicFrame>
        <p:nvGraphicFramePr>
          <p:cNvPr id="6" name="Chart 5"/>
          <p:cNvGraphicFramePr/>
          <p:nvPr>
            <p:extLst>
              <p:ext uri="{D42A27DB-BD31-4B8C-83A1-F6EECF244321}">
                <p14:modId xmlns:p14="http://schemas.microsoft.com/office/powerpoint/2010/main" val="750577943"/>
              </p:ext>
            </p:extLst>
          </p:nvPr>
        </p:nvGraphicFramePr>
        <p:xfrm>
          <a:off x="1049309" y="1618544"/>
          <a:ext cx="7610031" cy="421487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521982" y="1433878"/>
            <a:ext cx="4346162" cy="369332"/>
          </a:xfrm>
          <a:prstGeom prst="rect">
            <a:avLst/>
          </a:prstGeom>
          <a:noFill/>
        </p:spPr>
        <p:txBody>
          <a:bodyPr wrap="square" rtlCol="0">
            <a:spAutoFit/>
          </a:bodyPr>
          <a:lstStyle/>
          <a:p>
            <a:pPr>
              <a:spcBef>
                <a:spcPts val="600"/>
              </a:spcBef>
            </a:pPr>
            <a:r>
              <a:rPr lang="ru-RU" dirty="0" smtClean="0">
                <a:latin typeface="Georgia" panose="02040502050405020303" pitchFamily="18" charset="0"/>
              </a:rPr>
              <a:t>Случаи на 100 тыс. человек/год</a:t>
            </a:r>
          </a:p>
        </p:txBody>
      </p:sp>
      <p:sp>
        <p:nvSpPr>
          <p:cNvPr id="11" name="TextBox 10"/>
          <p:cNvSpPr txBox="1"/>
          <p:nvPr/>
        </p:nvSpPr>
        <p:spPr>
          <a:xfrm>
            <a:off x="163771" y="0"/>
            <a:ext cx="87351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defPPr>
              <a:defRPr lang="ru-RU"/>
            </a:defPPr>
            <a:lvl1pPr algn="ctr" fontAlgn="base">
              <a:spcBef>
                <a:spcPct val="0"/>
              </a:spcBef>
              <a:spcAft>
                <a:spcPct val="0"/>
              </a:spcAft>
              <a:defRPr sz="2800" b="1">
                <a:solidFill>
                  <a:srgbClr val="00B050"/>
                </a:solidFill>
                <a:effectLst>
                  <a:outerShdw blurRad="38100" dist="38100" dir="2700000" algn="tl">
                    <a:srgbClr val="000000">
                      <a:alpha val="43137"/>
                    </a:srgbClr>
                  </a:outerShdw>
                </a:effectLst>
                <a:ea typeface="+mj-ea"/>
                <a:cs typeface="+mj-cs"/>
              </a:defRPr>
            </a:lvl1pPr>
            <a:lvl2pPr fontAlgn="base">
              <a:spcBef>
                <a:spcPct val="0"/>
              </a:spcBef>
              <a:spcAft>
                <a:spcPct val="0"/>
              </a:spcAft>
              <a:defRPr sz="4400">
                <a:latin typeface="Microsoft Sans Serif" pitchFamily="34" charset="0"/>
              </a:defRPr>
            </a:lvl2pPr>
            <a:lvl3pPr fontAlgn="base">
              <a:spcBef>
                <a:spcPct val="0"/>
              </a:spcBef>
              <a:spcAft>
                <a:spcPct val="0"/>
              </a:spcAft>
              <a:defRPr sz="4400">
                <a:latin typeface="Microsoft Sans Serif" pitchFamily="34" charset="0"/>
              </a:defRPr>
            </a:lvl3pPr>
            <a:lvl4pPr fontAlgn="base">
              <a:spcBef>
                <a:spcPct val="0"/>
              </a:spcBef>
              <a:spcAft>
                <a:spcPct val="0"/>
              </a:spcAft>
              <a:defRPr sz="4400">
                <a:latin typeface="Microsoft Sans Serif" pitchFamily="34" charset="0"/>
              </a:defRPr>
            </a:lvl4pPr>
            <a:lvl5pPr fontAlgn="base">
              <a:spcBef>
                <a:spcPct val="0"/>
              </a:spcBef>
              <a:spcAft>
                <a:spcPct val="0"/>
              </a:spcAft>
              <a:defRPr sz="4400">
                <a:latin typeface="Microsoft Sans Serif" pitchFamily="34" charset="0"/>
              </a:defRPr>
            </a:lvl5pPr>
            <a:lvl6pPr marL="457200" fontAlgn="base">
              <a:spcBef>
                <a:spcPct val="0"/>
              </a:spcBef>
              <a:spcAft>
                <a:spcPct val="0"/>
              </a:spcAft>
              <a:defRPr sz="4400">
                <a:latin typeface="Microsoft Sans Serif" pitchFamily="34" charset="0"/>
              </a:defRPr>
            </a:lvl6pPr>
            <a:lvl7pPr marL="914400" fontAlgn="base">
              <a:spcBef>
                <a:spcPct val="0"/>
              </a:spcBef>
              <a:spcAft>
                <a:spcPct val="0"/>
              </a:spcAft>
              <a:defRPr sz="4400">
                <a:latin typeface="Microsoft Sans Serif" pitchFamily="34" charset="0"/>
              </a:defRPr>
            </a:lvl7pPr>
            <a:lvl8pPr marL="1371600" fontAlgn="base">
              <a:spcBef>
                <a:spcPct val="0"/>
              </a:spcBef>
              <a:spcAft>
                <a:spcPct val="0"/>
              </a:spcAft>
              <a:defRPr sz="4400">
                <a:latin typeface="Microsoft Sans Serif" pitchFamily="34" charset="0"/>
              </a:defRPr>
            </a:lvl8pPr>
            <a:lvl9pPr marL="1828800" fontAlgn="base">
              <a:spcBef>
                <a:spcPct val="0"/>
              </a:spcBef>
              <a:spcAft>
                <a:spcPct val="0"/>
              </a:spcAft>
              <a:defRPr sz="4400">
                <a:latin typeface="Microsoft Sans Serif" pitchFamily="34" charset="0"/>
              </a:defRPr>
            </a:lvl9pPr>
          </a:lstStyle>
          <a:p>
            <a:r>
              <a:rPr lang="ru-RU" dirty="0"/>
              <a:t>Эпидемиология СРК</a:t>
            </a:r>
          </a:p>
        </p:txBody>
      </p:sp>
      <p:sp>
        <p:nvSpPr>
          <p:cNvPr id="13" name="TextBox 12"/>
          <p:cNvSpPr txBox="1"/>
          <p:nvPr/>
        </p:nvSpPr>
        <p:spPr>
          <a:xfrm>
            <a:off x="163772" y="638805"/>
            <a:ext cx="8319688" cy="723275"/>
          </a:xfrm>
          <a:prstGeom prst="rect">
            <a:avLst/>
          </a:prstGeom>
          <a:noFill/>
        </p:spPr>
        <p:txBody>
          <a:bodyPr wrap="square" rtlCol="0">
            <a:spAutoFit/>
          </a:bodyPr>
          <a:lstStyle/>
          <a:p>
            <a:pPr marL="285750" indent="-285750">
              <a:spcBef>
                <a:spcPts val="600"/>
              </a:spcBef>
              <a:buFont typeface="Wingdings" panose="05000000000000000000" pitchFamily="2" charset="2"/>
              <a:buChar char="§"/>
            </a:pPr>
            <a:r>
              <a:rPr lang="ru-RU" dirty="0" smtClean="0">
                <a:latin typeface="Georgia" panose="02040502050405020303" pitchFamily="18" charset="0"/>
              </a:rPr>
              <a:t>Пациенты трудоспособного возраста 20-40 лет</a:t>
            </a:r>
          </a:p>
          <a:p>
            <a:pPr marL="285750" indent="-285750">
              <a:spcBef>
                <a:spcPts val="600"/>
              </a:spcBef>
              <a:buFont typeface="Wingdings" panose="05000000000000000000" pitchFamily="2" charset="2"/>
              <a:buChar char="§"/>
            </a:pPr>
            <a:r>
              <a:rPr lang="ru-RU" dirty="0" smtClean="0">
                <a:latin typeface="Georgia" panose="02040502050405020303" pitchFamily="18" charset="0"/>
              </a:rPr>
              <a:t>Женщины: мужчины 2-2,5:1</a:t>
            </a:r>
          </a:p>
        </p:txBody>
      </p:sp>
      <p:cxnSp>
        <p:nvCxnSpPr>
          <p:cNvPr id="15" name="Straight Arrow Connector 14"/>
          <p:cNvCxnSpPr/>
          <p:nvPr/>
        </p:nvCxnSpPr>
        <p:spPr>
          <a:xfrm flipV="1">
            <a:off x="2658030" y="1954524"/>
            <a:ext cx="0" cy="68238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
        <p:nvSpPr>
          <p:cNvPr id="18" name="Rectangle 17"/>
          <p:cNvSpPr/>
          <p:nvPr/>
        </p:nvSpPr>
        <p:spPr>
          <a:xfrm>
            <a:off x="-28600" y="6396335"/>
            <a:ext cx="83884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p>
            <a:pPr marL="228600" indent="-228600" eaLnBrk="0" fontAlgn="base" hangingPunct="0">
              <a:spcBef>
                <a:spcPct val="0"/>
              </a:spcBef>
              <a:spcAft>
                <a:spcPct val="0"/>
              </a:spcAft>
              <a:buFont typeface="+mj-lt"/>
              <a:buAutoNum type="arabicPeriod"/>
            </a:pPr>
            <a:r>
              <a:rPr lang="en-US" sz="800" dirty="0" err="1">
                <a:solidFill>
                  <a:srgbClr val="000000"/>
                </a:solidFill>
                <a:latin typeface="Arial" panose="020B0604020202020204" pitchFamily="34" charset="0"/>
                <a:cs typeface="Arial" pitchFamily="34" charset="0"/>
              </a:rPr>
              <a:t>Drossman</a:t>
            </a:r>
            <a:r>
              <a:rPr lang="en-US" sz="800" dirty="0">
                <a:solidFill>
                  <a:srgbClr val="000000"/>
                </a:solidFill>
                <a:latin typeface="Arial" panose="020B0604020202020204" pitchFamily="34" charset="0"/>
                <a:cs typeface="Arial" pitchFamily="34" charset="0"/>
              </a:rPr>
              <a:t> DA. The Functional Gastrointestinal Disorders and the Rome III Process. Gastroenterology 2006; 130 (5): 1377–90.</a:t>
            </a:r>
            <a:endParaRPr lang="ru-RU" sz="800" dirty="0">
              <a:solidFill>
                <a:srgbClr val="000000"/>
              </a:solidFill>
              <a:latin typeface="Arial" panose="020B0604020202020204" pitchFamily="34" charset="0"/>
              <a:cs typeface="Arial" pitchFamily="34" charset="0"/>
            </a:endParaRPr>
          </a:p>
          <a:p>
            <a:pPr marL="228600" indent="-228600" eaLnBrk="0" fontAlgn="base" hangingPunct="0">
              <a:spcBef>
                <a:spcPct val="0"/>
              </a:spcBef>
              <a:spcAft>
                <a:spcPct val="0"/>
              </a:spcAft>
              <a:buFont typeface="+mj-lt"/>
              <a:buAutoNum type="arabicPeriod"/>
            </a:pPr>
            <a:r>
              <a:rPr lang="en-US" sz="800" dirty="0" err="1">
                <a:solidFill>
                  <a:srgbClr val="000000"/>
                </a:solidFill>
                <a:latin typeface="Arial" panose="020B0604020202020204" pitchFamily="34" charset="0"/>
                <a:cs typeface="Arial" pitchFamily="34" charset="0"/>
              </a:rPr>
              <a:t>Sperber</a:t>
            </a:r>
            <a:r>
              <a:rPr lang="en-US" sz="800" dirty="0">
                <a:solidFill>
                  <a:srgbClr val="000000"/>
                </a:solidFill>
                <a:latin typeface="Arial" panose="020B0604020202020204" pitchFamily="34" charset="0"/>
                <a:cs typeface="Arial" pitchFamily="34" charset="0"/>
              </a:rPr>
              <a:t> A</a:t>
            </a:r>
            <a:r>
              <a:rPr lang="ru-RU" sz="800" dirty="0">
                <a:solidFill>
                  <a:srgbClr val="000000"/>
                </a:solidFill>
                <a:latin typeface="Arial" panose="020B0604020202020204" pitchFamily="34" charset="0"/>
                <a:cs typeface="Arial" pitchFamily="34" charset="0"/>
              </a:rPr>
              <a:t>.</a:t>
            </a:r>
            <a:r>
              <a:rPr lang="en-US" sz="800" dirty="0">
                <a:solidFill>
                  <a:srgbClr val="000000"/>
                </a:solidFill>
                <a:latin typeface="Arial" panose="020B0604020202020204" pitchFamily="34" charset="0"/>
                <a:cs typeface="Arial" pitchFamily="34" charset="0"/>
              </a:rPr>
              <a:t>D</a:t>
            </a:r>
            <a:r>
              <a:rPr lang="ru-RU" sz="800" dirty="0">
                <a:solidFill>
                  <a:srgbClr val="000000"/>
                </a:solidFill>
                <a:latin typeface="Arial" panose="020B0604020202020204" pitchFamily="34" charset="0"/>
                <a:cs typeface="Arial" pitchFamily="34" charset="0"/>
              </a:rPr>
              <a:t>. </a:t>
            </a:r>
            <a:r>
              <a:rPr lang="en-US" sz="800" dirty="0">
                <a:solidFill>
                  <a:srgbClr val="000000"/>
                </a:solidFill>
                <a:latin typeface="Arial" panose="020B0604020202020204" pitchFamily="34" charset="0"/>
                <a:cs typeface="Arial" pitchFamily="34" charset="0"/>
              </a:rPr>
              <a:t>et al. The global perspective on irritable bowel syndrome: a Rome Foundation-World Gastroenterology Organization symposium //</a:t>
            </a:r>
            <a:r>
              <a:rPr lang="ru-RU" sz="800" dirty="0">
                <a:solidFill>
                  <a:srgbClr val="000000"/>
                </a:solidFill>
                <a:latin typeface="Arial" panose="020B0604020202020204" pitchFamily="34" charset="0"/>
                <a:cs typeface="Arial" pitchFamily="34" charset="0"/>
              </a:rPr>
              <a:t> </a:t>
            </a:r>
            <a:r>
              <a:rPr lang="en-US" sz="800" dirty="0">
                <a:solidFill>
                  <a:srgbClr val="000000"/>
                </a:solidFill>
                <a:latin typeface="Arial" panose="020B0604020202020204" pitchFamily="34" charset="0"/>
                <a:cs typeface="Arial" pitchFamily="34" charset="0"/>
              </a:rPr>
              <a:t>Am J </a:t>
            </a:r>
            <a:r>
              <a:rPr lang="en-US" sz="800" dirty="0" err="1">
                <a:solidFill>
                  <a:srgbClr val="000000"/>
                </a:solidFill>
                <a:latin typeface="Arial" panose="020B0604020202020204" pitchFamily="34" charset="0"/>
                <a:cs typeface="Arial" pitchFamily="34" charset="0"/>
              </a:rPr>
              <a:t>Gastroenterol</a:t>
            </a:r>
            <a:r>
              <a:rPr lang="en-US" sz="800" dirty="0">
                <a:solidFill>
                  <a:srgbClr val="000000"/>
                </a:solidFill>
                <a:latin typeface="Arial" panose="020B0604020202020204" pitchFamily="34" charset="0"/>
                <a:cs typeface="Arial" pitchFamily="34" charset="0"/>
              </a:rPr>
              <a:t>. 2012; 107(11): 1602-1609. </a:t>
            </a:r>
          </a:p>
        </p:txBody>
      </p:sp>
      <p:pic>
        <p:nvPicPr>
          <p:cNvPr id="12" name="Picture 2" descr="Мужчина и женщин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88640"/>
            <a:ext cx="2143125" cy="22955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26718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492875"/>
            <a:ext cx="2133600" cy="365125"/>
          </a:xfrm>
        </p:spPr>
        <p:txBody>
          <a:bodyPr/>
          <a:lstStyle/>
          <a:p>
            <a:fld id="{A2885E78-1F86-4A3D-9EE1-B0103B1CEF15}" type="slidenum">
              <a:rPr lang="en-US" smtClean="0"/>
              <a:pPr/>
              <a:t>62</a:t>
            </a:fld>
            <a:endParaRPr lang="en-US" dirty="0"/>
          </a:p>
        </p:txBody>
      </p:sp>
      <p:sp>
        <p:nvSpPr>
          <p:cNvPr id="5" name="Rectangle 4"/>
          <p:cNvSpPr/>
          <p:nvPr/>
        </p:nvSpPr>
        <p:spPr>
          <a:xfrm>
            <a:off x="-23934" y="6150114"/>
            <a:ext cx="8942181" cy="707886"/>
          </a:xfrm>
          <a:prstGeom prst="rect">
            <a:avLst/>
          </a:prstGeom>
        </p:spPr>
        <p:txBody>
          <a:bodyPr wrap="square">
            <a:spAutoFit/>
          </a:bodyPr>
          <a:lstStyle/>
          <a:p>
            <a:r>
              <a:rPr lang="en-US" sz="1000" dirty="0">
                <a:hlinkClick r:id="rId2"/>
              </a:rPr>
              <a:t>http://</a:t>
            </a:r>
            <a:r>
              <a:rPr lang="en-US" sz="1000" dirty="0" smtClean="0">
                <a:hlinkClick r:id="rId2"/>
              </a:rPr>
              <a:t>www.aboutibs.org/</a:t>
            </a:r>
            <a:r>
              <a:rPr lang="ru-RU" sz="1000" dirty="0" smtClean="0">
                <a:hlinkClick r:id="rId2"/>
              </a:rPr>
              <a:t>Ас</a:t>
            </a:r>
            <a:r>
              <a:rPr lang="en-US" sz="1000" dirty="0" err="1" smtClean="0">
                <a:hlinkClick r:id="rId2"/>
              </a:rPr>
              <a:t>cessed</a:t>
            </a:r>
            <a:r>
              <a:rPr lang="en-US" sz="1000" dirty="0" smtClean="0">
                <a:hlinkClick r:id="rId2"/>
              </a:rPr>
              <a:t> 18.12.2014</a:t>
            </a:r>
            <a:endParaRPr lang="ru-RU" sz="1000" dirty="0" smtClean="0"/>
          </a:p>
          <a:p>
            <a:r>
              <a:rPr lang="en-US" sz="1000" dirty="0" err="1"/>
              <a:t>Sperber</a:t>
            </a:r>
            <a:r>
              <a:rPr lang="en-US" sz="1000" dirty="0"/>
              <a:t> A</a:t>
            </a:r>
            <a:r>
              <a:rPr lang="ru-RU" sz="1000" dirty="0"/>
              <a:t>.</a:t>
            </a:r>
            <a:r>
              <a:rPr lang="en-US" sz="1000" dirty="0"/>
              <a:t>D</a:t>
            </a:r>
            <a:r>
              <a:rPr lang="ru-RU" sz="1000" dirty="0"/>
              <a:t>. </a:t>
            </a:r>
            <a:r>
              <a:rPr lang="en-US" sz="1000" dirty="0"/>
              <a:t>et al. The global perspective on irritable bowel syndrome: a Rome Foundation-World Gastroenterology Organization symposium //</a:t>
            </a:r>
            <a:r>
              <a:rPr lang="ru-RU" sz="1000" dirty="0"/>
              <a:t> </a:t>
            </a:r>
            <a:r>
              <a:rPr lang="en-US" sz="1000" dirty="0"/>
              <a:t>Am J </a:t>
            </a:r>
            <a:r>
              <a:rPr lang="en-US" sz="1000" dirty="0" err="1"/>
              <a:t>Gastroenterol</a:t>
            </a:r>
            <a:r>
              <a:rPr lang="en-US" sz="1000" dirty="0"/>
              <a:t>. 2012; 107(11): 1602-1609. </a:t>
            </a:r>
            <a:endParaRPr lang="en-US" sz="1000" dirty="0" smtClean="0"/>
          </a:p>
          <a:p>
            <a:r>
              <a:rPr lang="en-US" sz="1000" dirty="0" smtClean="0"/>
              <a:t>Spiller R. et al. Guidelines </a:t>
            </a:r>
            <a:r>
              <a:rPr lang="en-US" sz="1000" dirty="0"/>
              <a:t>on the irritable bowel syndrome: mechanisms </a:t>
            </a:r>
            <a:r>
              <a:rPr lang="en-US" sz="1000" dirty="0" smtClean="0"/>
              <a:t>and practical management. Gut 2007. 56;1770-1798.</a:t>
            </a:r>
            <a:endParaRPr lang="ru-RU" sz="1000" dirty="0" smtClean="0"/>
          </a:p>
        </p:txBody>
      </p:sp>
      <p:sp>
        <p:nvSpPr>
          <p:cNvPr id="43" name="Flowchart: Extract 42"/>
          <p:cNvSpPr/>
          <p:nvPr/>
        </p:nvSpPr>
        <p:spPr>
          <a:xfrm>
            <a:off x="1869614" y="1195260"/>
            <a:ext cx="4943881" cy="3439238"/>
          </a:xfrm>
          <a:prstGeom prst="flowChartExtra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dirty="0" err="1" smtClean="0">
              <a:solidFill>
                <a:schemeClr val="tx1"/>
              </a:solidFill>
            </a:endParaRPr>
          </a:p>
        </p:txBody>
      </p:sp>
      <p:sp>
        <p:nvSpPr>
          <p:cNvPr id="44" name="Flowchart: Extract 43"/>
          <p:cNvSpPr/>
          <p:nvPr/>
        </p:nvSpPr>
        <p:spPr>
          <a:xfrm>
            <a:off x="3862187" y="1195260"/>
            <a:ext cx="958733" cy="709686"/>
          </a:xfrm>
          <a:prstGeom prst="flowChartExtra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ru-RU" dirty="0" err="1" smtClean="0">
              <a:solidFill>
                <a:schemeClr val="tx1"/>
              </a:solidFill>
            </a:endParaRPr>
          </a:p>
        </p:txBody>
      </p:sp>
      <p:sp>
        <p:nvSpPr>
          <p:cNvPr id="46" name="Trapezoid 45"/>
          <p:cNvSpPr/>
          <p:nvPr/>
        </p:nvSpPr>
        <p:spPr>
          <a:xfrm>
            <a:off x="1869614" y="2805698"/>
            <a:ext cx="4943881" cy="1828800"/>
          </a:xfrm>
          <a:prstGeom prst="trapezoid">
            <a:avLst>
              <a:gd name="adj" fmla="val 71878"/>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dirty="0" err="1" smtClean="0">
              <a:solidFill>
                <a:schemeClr val="tx1"/>
              </a:solidFill>
            </a:endParaRPr>
          </a:p>
        </p:txBody>
      </p:sp>
      <p:sp>
        <p:nvSpPr>
          <p:cNvPr id="47" name="TextBox 46"/>
          <p:cNvSpPr txBox="1"/>
          <p:nvPr/>
        </p:nvSpPr>
        <p:spPr>
          <a:xfrm>
            <a:off x="201819" y="-21063"/>
            <a:ext cx="871573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defPPr>
              <a:defRPr lang="ru-RU"/>
            </a:defPPr>
            <a:lvl1pPr algn="ctr" fontAlgn="base">
              <a:spcBef>
                <a:spcPct val="0"/>
              </a:spcBef>
              <a:spcAft>
                <a:spcPct val="0"/>
              </a:spcAft>
              <a:defRPr sz="2800" b="1">
                <a:solidFill>
                  <a:srgbClr val="00B050"/>
                </a:solidFill>
                <a:effectLst>
                  <a:outerShdw blurRad="38100" dist="38100" dir="2700000" algn="tl">
                    <a:srgbClr val="000000">
                      <a:alpha val="43137"/>
                    </a:srgbClr>
                  </a:outerShdw>
                </a:effectLst>
                <a:ea typeface="+mj-ea"/>
                <a:cs typeface="+mj-cs"/>
              </a:defRPr>
            </a:lvl1pPr>
            <a:lvl2pPr fontAlgn="base">
              <a:spcBef>
                <a:spcPct val="0"/>
              </a:spcBef>
              <a:spcAft>
                <a:spcPct val="0"/>
              </a:spcAft>
              <a:defRPr sz="4400">
                <a:latin typeface="Microsoft Sans Serif" pitchFamily="34" charset="0"/>
              </a:defRPr>
            </a:lvl2pPr>
            <a:lvl3pPr fontAlgn="base">
              <a:spcBef>
                <a:spcPct val="0"/>
              </a:spcBef>
              <a:spcAft>
                <a:spcPct val="0"/>
              </a:spcAft>
              <a:defRPr sz="4400">
                <a:latin typeface="Microsoft Sans Serif" pitchFamily="34" charset="0"/>
              </a:defRPr>
            </a:lvl3pPr>
            <a:lvl4pPr fontAlgn="base">
              <a:spcBef>
                <a:spcPct val="0"/>
              </a:spcBef>
              <a:spcAft>
                <a:spcPct val="0"/>
              </a:spcAft>
              <a:defRPr sz="4400">
                <a:latin typeface="Microsoft Sans Serif" pitchFamily="34" charset="0"/>
              </a:defRPr>
            </a:lvl4pPr>
            <a:lvl5pPr fontAlgn="base">
              <a:spcBef>
                <a:spcPct val="0"/>
              </a:spcBef>
              <a:spcAft>
                <a:spcPct val="0"/>
              </a:spcAft>
              <a:defRPr sz="4400">
                <a:latin typeface="Microsoft Sans Serif" pitchFamily="34" charset="0"/>
              </a:defRPr>
            </a:lvl5pPr>
            <a:lvl6pPr marL="457200" fontAlgn="base">
              <a:spcBef>
                <a:spcPct val="0"/>
              </a:spcBef>
              <a:spcAft>
                <a:spcPct val="0"/>
              </a:spcAft>
              <a:defRPr sz="4400">
                <a:latin typeface="Microsoft Sans Serif" pitchFamily="34" charset="0"/>
              </a:defRPr>
            </a:lvl6pPr>
            <a:lvl7pPr marL="914400" fontAlgn="base">
              <a:spcBef>
                <a:spcPct val="0"/>
              </a:spcBef>
              <a:spcAft>
                <a:spcPct val="0"/>
              </a:spcAft>
              <a:defRPr sz="4400">
                <a:latin typeface="Microsoft Sans Serif" pitchFamily="34" charset="0"/>
              </a:defRPr>
            </a:lvl7pPr>
            <a:lvl8pPr marL="1371600" fontAlgn="base">
              <a:spcBef>
                <a:spcPct val="0"/>
              </a:spcBef>
              <a:spcAft>
                <a:spcPct val="0"/>
              </a:spcAft>
              <a:defRPr sz="4400">
                <a:latin typeface="Microsoft Sans Serif" pitchFamily="34" charset="0"/>
              </a:defRPr>
            </a:lvl8pPr>
            <a:lvl9pPr marL="1828800" fontAlgn="base">
              <a:spcBef>
                <a:spcPct val="0"/>
              </a:spcBef>
              <a:spcAft>
                <a:spcPct val="0"/>
              </a:spcAft>
              <a:defRPr sz="4400">
                <a:latin typeface="Microsoft Sans Serif" pitchFamily="34" charset="0"/>
              </a:defRPr>
            </a:lvl9pPr>
          </a:lstStyle>
          <a:p>
            <a:r>
              <a:rPr lang="ru-RU" dirty="0"/>
              <a:t>«Феномен айсберга» синдрома раздраженного кишечника </a:t>
            </a:r>
          </a:p>
        </p:txBody>
      </p:sp>
      <p:sp>
        <p:nvSpPr>
          <p:cNvPr id="50" name="Left Brace 49"/>
          <p:cNvSpPr/>
          <p:nvPr/>
        </p:nvSpPr>
        <p:spPr>
          <a:xfrm rot="2150472">
            <a:off x="3332682" y="898029"/>
            <a:ext cx="448131" cy="2082851"/>
          </a:xfrm>
          <a:prstGeom prst="leftBrace">
            <a:avLst>
              <a:gd name="adj1" fmla="val 71552"/>
              <a:gd name="adj2" fmla="val 48824"/>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ru-RU" b="1" dirty="0"/>
          </a:p>
        </p:txBody>
      </p:sp>
      <p:sp>
        <p:nvSpPr>
          <p:cNvPr id="52" name="Left Brace 51"/>
          <p:cNvSpPr/>
          <p:nvPr/>
        </p:nvSpPr>
        <p:spPr>
          <a:xfrm rot="2150472">
            <a:off x="2061073" y="2552378"/>
            <a:ext cx="496925" cy="2139169"/>
          </a:xfrm>
          <a:prstGeom prst="leftBrace">
            <a:avLst>
              <a:gd name="adj1" fmla="val 71552"/>
              <a:gd name="adj2" fmla="val 48824"/>
            </a:avLst>
          </a:prstGeom>
          <a:ln/>
        </p:spPr>
        <p:style>
          <a:lnRef idx="3">
            <a:schemeClr val="accent6"/>
          </a:lnRef>
          <a:fillRef idx="0">
            <a:schemeClr val="accent6"/>
          </a:fillRef>
          <a:effectRef idx="2">
            <a:schemeClr val="accent6"/>
          </a:effectRef>
          <a:fontRef idx="minor">
            <a:schemeClr val="tx1"/>
          </a:fontRef>
        </p:style>
        <p:txBody>
          <a:bodyPr rtlCol="0" anchor="ctr"/>
          <a:lstStyle/>
          <a:p>
            <a:pPr algn="ctr"/>
            <a:endParaRPr lang="ru-RU" b="1" dirty="0"/>
          </a:p>
        </p:txBody>
      </p:sp>
      <p:cxnSp>
        <p:nvCxnSpPr>
          <p:cNvPr id="55" name="Straight Arrow Connector 54"/>
          <p:cNvCxnSpPr/>
          <p:nvPr/>
        </p:nvCxnSpPr>
        <p:spPr>
          <a:xfrm flipH="1">
            <a:off x="4493365" y="1379507"/>
            <a:ext cx="1089097"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59" name="Straight Arrow Connector 58"/>
          <p:cNvCxnSpPr/>
          <p:nvPr/>
        </p:nvCxnSpPr>
        <p:spPr>
          <a:xfrm flipH="1">
            <a:off x="5188777" y="2322466"/>
            <a:ext cx="1089097"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60" name="Straight Arrow Connector 59"/>
          <p:cNvCxnSpPr/>
          <p:nvPr/>
        </p:nvCxnSpPr>
        <p:spPr>
          <a:xfrm flipH="1">
            <a:off x="5969707" y="3458516"/>
            <a:ext cx="1089097"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58" name="TextBox 57"/>
          <p:cNvSpPr txBox="1"/>
          <p:nvPr/>
        </p:nvSpPr>
        <p:spPr>
          <a:xfrm>
            <a:off x="4064429" y="1515985"/>
            <a:ext cx="554252" cy="369332"/>
          </a:xfrm>
          <a:prstGeom prst="rect">
            <a:avLst/>
          </a:prstGeom>
          <a:noFill/>
        </p:spPr>
        <p:txBody>
          <a:bodyPr wrap="square" rtlCol="0">
            <a:spAutoFit/>
          </a:bodyPr>
          <a:lstStyle/>
          <a:p>
            <a:pPr>
              <a:spcBef>
                <a:spcPts val="600"/>
              </a:spcBef>
            </a:pPr>
            <a:r>
              <a:rPr lang="ru-RU" b="1" dirty="0" smtClean="0">
                <a:latin typeface="Georgia" panose="02040502050405020303" pitchFamily="18" charset="0"/>
              </a:rPr>
              <a:t>5%</a:t>
            </a:r>
          </a:p>
        </p:txBody>
      </p:sp>
      <p:sp>
        <p:nvSpPr>
          <p:cNvPr id="62" name="TextBox 61"/>
          <p:cNvSpPr txBox="1"/>
          <p:nvPr/>
        </p:nvSpPr>
        <p:spPr>
          <a:xfrm>
            <a:off x="3891971" y="2354311"/>
            <a:ext cx="756492" cy="369332"/>
          </a:xfrm>
          <a:prstGeom prst="rect">
            <a:avLst/>
          </a:prstGeom>
          <a:noFill/>
        </p:spPr>
        <p:txBody>
          <a:bodyPr wrap="square" rtlCol="0">
            <a:spAutoFit/>
          </a:bodyPr>
          <a:lstStyle/>
          <a:p>
            <a:pPr>
              <a:spcBef>
                <a:spcPts val="600"/>
              </a:spcBef>
            </a:pPr>
            <a:r>
              <a:rPr lang="ru-RU" b="1" dirty="0" smtClean="0">
                <a:latin typeface="Georgia" panose="02040502050405020303" pitchFamily="18" charset="0"/>
              </a:rPr>
              <a:t>25%</a:t>
            </a:r>
          </a:p>
        </p:txBody>
      </p:sp>
      <p:sp>
        <p:nvSpPr>
          <p:cNvPr id="63" name="TextBox 62"/>
          <p:cNvSpPr txBox="1"/>
          <p:nvPr/>
        </p:nvSpPr>
        <p:spPr>
          <a:xfrm>
            <a:off x="3853512" y="3535432"/>
            <a:ext cx="756492" cy="369332"/>
          </a:xfrm>
          <a:prstGeom prst="rect">
            <a:avLst/>
          </a:prstGeom>
          <a:noFill/>
        </p:spPr>
        <p:txBody>
          <a:bodyPr wrap="square" rtlCol="0">
            <a:spAutoFit/>
          </a:bodyPr>
          <a:lstStyle/>
          <a:p>
            <a:pPr>
              <a:spcBef>
                <a:spcPts val="600"/>
              </a:spcBef>
            </a:pPr>
            <a:r>
              <a:rPr lang="ru-RU" b="1" dirty="0" smtClean="0">
                <a:latin typeface="Georgia" panose="02040502050405020303" pitchFamily="18" charset="0"/>
              </a:rPr>
              <a:t>7</a:t>
            </a:r>
            <a:r>
              <a:rPr lang="ru-RU" b="1" dirty="0">
                <a:latin typeface="Georgia" panose="02040502050405020303" pitchFamily="18" charset="0"/>
              </a:rPr>
              <a:t>0</a:t>
            </a:r>
            <a:r>
              <a:rPr lang="ru-RU" b="1" dirty="0" smtClean="0">
                <a:latin typeface="Georgia" panose="02040502050405020303" pitchFamily="18" charset="0"/>
              </a:rPr>
              <a:t>%</a:t>
            </a:r>
          </a:p>
        </p:txBody>
      </p:sp>
      <p:sp>
        <p:nvSpPr>
          <p:cNvPr id="61" name="TextBox 60"/>
          <p:cNvSpPr txBox="1"/>
          <p:nvPr/>
        </p:nvSpPr>
        <p:spPr>
          <a:xfrm>
            <a:off x="5784281" y="1182452"/>
            <a:ext cx="2058428" cy="369332"/>
          </a:xfrm>
          <a:prstGeom prst="rect">
            <a:avLst/>
          </a:prstGeom>
          <a:noFill/>
        </p:spPr>
        <p:txBody>
          <a:bodyPr wrap="square" rtlCol="0">
            <a:spAutoFit/>
          </a:bodyPr>
          <a:lstStyle/>
          <a:p>
            <a:pPr>
              <a:spcBef>
                <a:spcPts val="600"/>
              </a:spcBef>
            </a:pPr>
            <a:r>
              <a:rPr lang="ru-RU" dirty="0" smtClean="0">
                <a:latin typeface="Georgia" panose="02040502050405020303" pitchFamily="18" charset="0"/>
              </a:rPr>
              <a:t>Тяжелая степень</a:t>
            </a:r>
          </a:p>
        </p:txBody>
      </p:sp>
      <p:sp>
        <p:nvSpPr>
          <p:cNvPr id="65" name="TextBox 64"/>
          <p:cNvSpPr txBox="1"/>
          <p:nvPr/>
        </p:nvSpPr>
        <p:spPr>
          <a:xfrm>
            <a:off x="6277874" y="1988686"/>
            <a:ext cx="1859443" cy="646331"/>
          </a:xfrm>
          <a:prstGeom prst="rect">
            <a:avLst/>
          </a:prstGeom>
          <a:noFill/>
        </p:spPr>
        <p:txBody>
          <a:bodyPr wrap="square" rtlCol="0">
            <a:spAutoFit/>
          </a:bodyPr>
          <a:lstStyle/>
          <a:p>
            <a:pPr algn="ctr">
              <a:spcBef>
                <a:spcPts val="600"/>
              </a:spcBef>
            </a:pPr>
            <a:r>
              <a:rPr lang="ru-RU" dirty="0" smtClean="0">
                <a:latin typeface="Georgia" panose="02040502050405020303" pitchFamily="18" charset="0"/>
              </a:rPr>
              <a:t>Среднетяжелая степень</a:t>
            </a:r>
          </a:p>
        </p:txBody>
      </p:sp>
      <p:sp>
        <p:nvSpPr>
          <p:cNvPr id="66" name="TextBox 65"/>
          <p:cNvSpPr txBox="1"/>
          <p:nvPr/>
        </p:nvSpPr>
        <p:spPr>
          <a:xfrm>
            <a:off x="7058804" y="3278482"/>
            <a:ext cx="1859443" cy="369332"/>
          </a:xfrm>
          <a:prstGeom prst="rect">
            <a:avLst/>
          </a:prstGeom>
          <a:noFill/>
        </p:spPr>
        <p:txBody>
          <a:bodyPr wrap="square" rtlCol="0">
            <a:spAutoFit/>
          </a:bodyPr>
          <a:lstStyle/>
          <a:p>
            <a:pPr algn="ctr">
              <a:spcBef>
                <a:spcPts val="600"/>
              </a:spcBef>
            </a:pPr>
            <a:r>
              <a:rPr lang="ru-RU" dirty="0" smtClean="0">
                <a:latin typeface="Georgia" panose="02040502050405020303" pitchFamily="18" charset="0"/>
              </a:rPr>
              <a:t>Легкая степень</a:t>
            </a:r>
          </a:p>
        </p:txBody>
      </p:sp>
      <p:sp>
        <p:nvSpPr>
          <p:cNvPr id="11264" name="TextBox 11263"/>
          <p:cNvSpPr txBox="1"/>
          <p:nvPr/>
        </p:nvSpPr>
        <p:spPr>
          <a:xfrm>
            <a:off x="1202623" y="1367118"/>
            <a:ext cx="2659564" cy="923330"/>
          </a:xfrm>
          <a:prstGeom prst="rect">
            <a:avLst/>
          </a:prstGeom>
          <a:noFill/>
        </p:spPr>
        <p:txBody>
          <a:bodyPr wrap="square" rtlCol="0">
            <a:spAutoFit/>
          </a:bodyPr>
          <a:lstStyle/>
          <a:p>
            <a:pPr algn="ctr">
              <a:spcBef>
                <a:spcPts val="600"/>
              </a:spcBef>
            </a:pPr>
            <a:r>
              <a:rPr lang="ru-RU" dirty="0" smtClean="0">
                <a:latin typeface="Georgia" panose="02040502050405020303" pitchFamily="18" charset="0"/>
              </a:rPr>
              <a:t>Обращаются за медицинской помощью</a:t>
            </a:r>
          </a:p>
        </p:txBody>
      </p:sp>
      <p:sp>
        <p:nvSpPr>
          <p:cNvPr id="68" name="TextBox 67"/>
          <p:cNvSpPr txBox="1"/>
          <p:nvPr/>
        </p:nvSpPr>
        <p:spPr>
          <a:xfrm>
            <a:off x="-99338" y="2969470"/>
            <a:ext cx="2659564" cy="923330"/>
          </a:xfrm>
          <a:prstGeom prst="rect">
            <a:avLst/>
          </a:prstGeom>
          <a:noFill/>
        </p:spPr>
        <p:txBody>
          <a:bodyPr wrap="square" rtlCol="0">
            <a:spAutoFit/>
          </a:bodyPr>
          <a:lstStyle/>
          <a:p>
            <a:pPr algn="ctr">
              <a:spcBef>
                <a:spcPts val="600"/>
              </a:spcBef>
            </a:pPr>
            <a:r>
              <a:rPr lang="ru-RU" dirty="0" smtClean="0">
                <a:latin typeface="Georgia" panose="02040502050405020303" pitchFamily="18" charset="0"/>
              </a:rPr>
              <a:t>Не обращаются за медицинской помощью</a:t>
            </a:r>
          </a:p>
        </p:txBody>
      </p:sp>
      <p:sp>
        <p:nvSpPr>
          <p:cNvPr id="11265" name="Rectangle 11264"/>
          <p:cNvSpPr/>
          <p:nvPr/>
        </p:nvSpPr>
        <p:spPr>
          <a:xfrm>
            <a:off x="302457" y="4702390"/>
            <a:ext cx="8615094" cy="923330"/>
          </a:xfrm>
          <a:prstGeom prst="rect">
            <a:avLst/>
          </a:prstGeom>
        </p:spPr>
        <p:txBody>
          <a:bodyPr wrap="square">
            <a:spAutoFit/>
          </a:bodyPr>
          <a:lstStyle/>
          <a:p>
            <a:pPr marL="285750" indent="-285750">
              <a:buFont typeface="Wingdings" panose="05000000000000000000" pitchFamily="2" charset="2"/>
              <a:buChar char="Ø"/>
            </a:pPr>
            <a:r>
              <a:rPr lang="ru-RU" dirty="0" smtClean="0">
                <a:ea typeface="Arial Unicode MS" pitchFamily="34" charset="-128"/>
                <a:cs typeface="Arial Unicode MS" pitchFamily="34" charset="-128"/>
              </a:rPr>
              <a:t>33-90% пациентов с СРК не обращаются за медицинской помощью</a:t>
            </a:r>
          </a:p>
          <a:p>
            <a:pPr marL="285750" indent="-285750">
              <a:buFont typeface="Wingdings" panose="05000000000000000000" pitchFamily="2" charset="2"/>
              <a:buChar char="Ø"/>
            </a:pPr>
            <a:r>
              <a:rPr lang="ru-RU" dirty="0" smtClean="0">
                <a:ea typeface="Arial Unicode MS" pitchFamily="34" charset="-128"/>
                <a:cs typeface="Arial Unicode MS" pitchFamily="34" charset="-128"/>
              </a:rPr>
              <a:t>Пациенты </a:t>
            </a:r>
            <a:r>
              <a:rPr lang="ru-RU" dirty="0">
                <a:ea typeface="Arial Unicode MS" pitchFamily="34" charset="-128"/>
                <a:cs typeface="Arial Unicode MS" pitchFamily="34" charset="-128"/>
              </a:rPr>
              <a:t>с СРК - 1/3 всех пациентов у врачей общей </a:t>
            </a:r>
            <a:r>
              <a:rPr lang="ru-RU" dirty="0" smtClean="0">
                <a:ea typeface="Arial Unicode MS" pitchFamily="34" charset="-128"/>
                <a:cs typeface="Arial Unicode MS" pitchFamily="34" charset="-128"/>
              </a:rPr>
              <a:t>практики</a:t>
            </a:r>
            <a:endParaRPr lang="ru-RU" dirty="0">
              <a:ea typeface="Arial Unicode MS" pitchFamily="34" charset="-128"/>
              <a:cs typeface="Arial Unicode MS" pitchFamily="34" charset="-128"/>
            </a:endParaRPr>
          </a:p>
          <a:p>
            <a:pPr marL="285750" indent="-285750">
              <a:buFont typeface="Wingdings" panose="05000000000000000000" pitchFamily="2" charset="2"/>
              <a:buChar char="Ø"/>
            </a:pPr>
            <a:r>
              <a:rPr lang="ru-RU" dirty="0" smtClean="0">
                <a:ea typeface="Arial Unicode MS" pitchFamily="34" charset="-128"/>
                <a:cs typeface="Arial Unicode MS" pitchFamily="34" charset="-128"/>
              </a:rPr>
              <a:t>30% </a:t>
            </a:r>
            <a:r>
              <a:rPr lang="ru-RU" dirty="0">
                <a:ea typeface="Arial Unicode MS" pitchFamily="34" charset="-128"/>
                <a:cs typeface="Arial Unicode MS" pitchFamily="34" charset="-128"/>
              </a:rPr>
              <a:t>субъектов с симптомами СРК направляются к </a:t>
            </a:r>
            <a:r>
              <a:rPr lang="ru-RU" dirty="0" smtClean="0">
                <a:ea typeface="Arial Unicode MS" pitchFamily="34" charset="-128"/>
                <a:cs typeface="Arial Unicode MS" pitchFamily="34" charset="-128"/>
              </a:rPr>
              <a:t>гастроэнтерологу</a:t>
            </a:r>
            <a:endParaRPr lang="ru-RU" dirty="0"/>
          </a:p>
        </p:txBody>
      </p:sp>
      <p:sp>
        <p:nvSpPr>
          <p:cNvPr id="22" name="Прямоугольник 21"/>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118030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1988" y="6478995"/>
            <a:ext cx="2133600" cy="365125"/>
          </a:xfrm>
        </p:spPr>
        <p:txBody>
          <a:bodyPr/>
          <a:lstStyle/>
          <a:p>
            <a:fld id="{A2885E78-1F86-4A3D-9EE1-B0103B1CEF15}" type="slidenum">
              <a:rPr lang="en-US" smtClean="0"/>
              <a:pPr/>
              <a:t>63</a:t>
            </a:fld>
            <a:endParaRPr lang="en-US" dirty="0"/>
          </a:p>
        </p:txBody>
      </p:sp>
      <p:sp>
        <p:nvSpPr>
          <p:cNvPr id="5" name="TextBox 4"/>
          <p:cNvSpPr txBox="1"/>
          <p:nvPr/>
        </p:nvSpPr>
        <p:spPr>
          <a:xfrm>
            <a:off x="33941" y="188640"/>
            <a:ext cx="90259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defPPr>
              <a:defRPr lang="ru-RU"/>
            </a:defPPr>
            <a:lvl1pPr algn="ctr" fontAlgn="base">
              <a:spcBef>
                <a:spcPct val="0"/>
              </a:spcBef>
              <a:spcAft>
                <a:spcPct val="0"/>
              </a:spcAft>
              <a:defRPr sz="2800" b="1">
                <a:solidFill>
                  <a:srgbClr val="00B050"/>
                </a:solidFill>
                <a:effectLst>
                  <a:outerShdw blurRad="38100" dist="38100" dir="2700000" algn="tl">
                    <a:srgbClr val="000000">
                      <a:alpha val="43137"/>
                    </a:srgbClr>
                  </a:outerShdw>
                </a:effectLst>
                <a:ea typeface="+mj-ea"/>
                <a:cs typeface="+mj-cs"/>
              </a:defRPr>
            </a:lvl1pPr>
            <a:lvl2pPr fontAlgn="base">
              <a:spcBef>
                <a:spcPct val="0"/>
              </a:spcBef>
              <a:spcAft>
                <a:spcPct val="0"/>
              </a:spcAft>
              <a:defRPr sz="4400">
                <a:latin typeface="Microsoft Sans Serif" pitchFamily="34" charset="0"/>
              </a:defRPr>
            </a:lvl2pPr>
            <a:lvl3pPr fontAlgn="base">
              <a:spcBef>
                <a:spcPct val="0"/>
              </a:spcBef>
              <a:spcAft>
                <a:spcPct val="0"/>
              </a:spcAft>
              <a:defRPr sz="4400">
                <a:latin typeface="Microsoft Sans Serif" pitchFamily="34" charset="0"/>
              </a:defRPr>
            </a:lvl3pPr>
            <a:lvl4pPr fontAlgn="base">
              <a:spcBef>
                <a:spcPct val="0"/>
              </a:spcBef>
              <a:spcAft>
                <a:spcPct val="0"/>
              </a:spcAft>
              <a:defRPr sz="4400">
                <a:latin typeface="Microsoft Sans Serif" pitchFamily="34" charset="0"/>
              </a:defRPr>
            </a:lvl4pPr>
            <a:lvl5pPr fontAlgn="base">
              <a:spcBef>
                <a:spcPct val="0"/>
              </a:spcBef>
              <a:spcAft>
                <a:spcPct val="0"/>
              </a:spcAft>
              <a:defRPr sz="4400">
                <a:latin typeface="Microsoft Sans Serif" pitchFamily="34" charset="0"/>
              </a:defRPr>
            </a:lvl5pPr>
            <a:lvl6pPr marL="457200" fontAlgn="base">
              <a:spcBef>
                <a:spcPct val="0"/>
              </a:spcBef>
              <a:spcAft>
                <a:spcPct val="0"/>
              </a:spcAft>
              <a:defRPr sz="4400">
                <a:latin typeface="Microsoft Sans Serif" pitchFamily="34" charset="0"/>
              </a:defRPr>
            </a:lvl6pPr>
            <a:lvl7pPr marL="914400" fontAlgn="base">
              <a:spcBef>
                <a:spcPct val="0"/>
              </a:spcBef>
              <a:spcAft>
                <a:spcPct val="0"/>
              </a:spcAft>
              <a:defRPr sz="4400">
                <a:latin typeface="Microsoft Sans Serif" pitchFamily="34" charset="0"/>
              </a:defRPr>
            </a:lvl7pPr>
            <a:lvl8pPr marL="1371600" fontAlgn="base">
              <a:spcBef>
                <a:spcPct val="0"/>
              </a:spcBef>
              <a:spcAft>
                <a:spcPct val="0"/>
              </a:spcAft>
              <a:defRPr sz="4400">
                <a:latin typeface="Microsoft Sans Serif" pitchFamily="34" charset="0"/>
              </a:defRPr>
            </a:lvl8pPr>
            <a:lvl9pPr marL="1828800" fontAlgn="base">
              <a:spcBef>
                <a:spcPct val="0"/>
              </a:spcBef>
              <a:spcAft>
                <a:spcPct val="0"/>
              </a:spcAft>
              <a:defRPr sz="4400">
                <a:latin typeface="Microsoft Sans Serif" pitchFamily="34" charset="0"/>
              </a:defRPr>
            </a:lvl9pPr>
          </a:lstStyle>
          <a:p>
            <a:r>
              <a:rPr lang="ru-RU" dirty="0" smtClean="0"/>
              <a:t>Патогенез синдрома раздраженного кишечника</a:t>
            </a:r>
            <a:endParaRPr lang="ru-RU" dirty="0"/>
          </a:p>
        </p:txBody>
      </p:sp>
      <p:sp>
        <p:nvSpPr>
          <p:cNvPr id="6" name="Text Box 6"/>
          <p:cNvSpPr txBox="1">
            <a:spLocks noChangeArrowheads="1"/>
          </p:cNvSpPr>
          <p:nvPr/>
        </p:nvSpPr>
        <p:spPr bwMode="auto">
          <a:xfrm>
            <a:off x="341193" y="3844925"/>
            <a:ext cx="3370998" cy="982663"/>
          </a:xfrm>
          <a:prstGeom prst="rect">
            <a:avLst/>
          </a:prstGeom>
          <a:ln/>
        </p:spPr>
        <p:style>
          <a:lnRef idx="3">
            <a:schemeClr val="lt1"/>
          </a:lnRef>
          <a:fillRef idx="1">
            <a:schemeClr val="accent1"/>
          </a:fillRef>
          <a:effectRef idx="1">
            <a:schemeClr val="accent1"/>
          </a:effectRef>
          <a:fontRef idx="minor">
            <a:schemeClr val="lt1"/>
          </a:fontRef>
        </p:style>
        <p:txBody>
          <a:bodyPr lIns="109728" tIns="54864" rIns="109728" bIns="54864" anchor="ctr"/>
          <a:lstStyle>
            <a:lvl1pPr>
              <a:defRPr sz="1000" b="1">
                <a:solidFill>
                  <a:schemeClr val="bg1"/>
                </a:solidFill>
                <a:latin typeface="Arial" charset="0"/>
              </a:defRPr>
            </a:lvl1pPr>
            <a:lvl2pPr marL="742950" indent="-285750">
              <a:defRPr sz="1000" b="1">
                <a:solidFill>
                  <a:schemeClr val="bg1"/>
                </a:solidFill>
                <a:latin typeface="Arial" charset="0"/>
              </a:defRPr>
            </a:lvl2pPr>
            <a:lvl3pPr marL="1143000" indent="-228600">
              <a:defRPr sz="1000" b="1">
                <a:solidFill>
                  <a:schemeClr val="bg1"/>
                </a:solidFill>
                <a:latin typeface="Arial" charset="0"/>
              </a:defRPr>
            </a:lvl3pPr>
            <a:lvl4pPr marL="1600200" indent="-228600">
              <a:defRPr sz="1000" b="1">
                <a:solidFill>
                  <a:schemeClr val="bg1"/>
                </a:solidFill>
                <a:latin typeface="Arial" charset="0"/>
              </a:defRPr>
            </a:lvl4pPr>
            <a:lvl5pPr marL="2057400" indent="-228600">
              <a:defRPr sz="1000" b="1">
                <a:solidFill>
                  <a:schemeClr val="bg1"/>
                </a:solidFill>
                <a:latin typeface="Arial" charset="0"/>
              </a:defRPr>
            </a:lvl5pPr>
            <a:lvl6pPr marL="2514600" indent="-228600" algn="ctr" eaLnBrk="0" fontAlgn="base" hangingPunct="0">
              <a:spcBef>
                <a:spcPct val="0"/>
              </a:spcBef>
              <a:spcAft>
                <a:spcPct val="0"/>
              </a:spcAft>
              <a:defRPr sz="1000" b="1">
                <a:solidFill>
                  <a:schemeClr val="bg1"/>
                </a:solidFill>
                <a:latin typeface="Arial" charset="0"/>
              </a:defRPr>
            </a:lvl6pPr>
            <a:lvl7pPr marL="2971800" indent="-228600" algn="ctr" eaLnBrk="0" fontAlgn="base" hangingPunct="0">
              <a:spcBef>
                <a:spcPct val="0"/>
              </a:spcBef>
              <a:spcAft>
                <a:spcPct val="0"/>
              </a:spcAft>
              <a:defRPr sz="1000" b="1">
                <a:solidFill>
                  <a:schemeClr val="bg1"/>
                </a:solidFill>
                <a:latin typeface="Arial" charset="0"/>
              </a:defRPr>
            </a:lvl7pPr>
            <a:lvl8pPr marL="3429000" indent="-228600" algn="ctr" eaLnBrk="0" fontAlgn="base" hangingPunct="0">
              <a:spcBef>
                <a:spcPct val="0"/>
              </a:spcBef>
              <a:spcAft>
                <a:spcPct val="0"/>
              </a:spcAft>
              <a:defRPr sz="1000" b="1">
                <a:solidFill>
                  <a:schemeClr val="bg1"/>
                </a:solidFill>
                <a:latin typeface="Arial" charset="0"/>
              </a:defRPr>
            </a:lvl8pPr>
            <a:lvl9pPr marL="3886200" indent="-228600" algn="ctr" eaLnBrk="0" fontAlgn="base" hangingPunct="0">
              <a:spcBef>
                <a:spcPct val="0"/>
              </a:spcBef>
              <a:spcAft>
                <a:spcPct val="0"/>
              </a:spcAft>
              <a:defRPr sz="1000" b="1">
                <a:solidFill>
                  <a:schemeClr val="bg1"/>
                </a:solidFill>
                <a:latin typeface="Arial" charset="0"/>
              </a:defRPr>
            </a:lvl9pPr>
          </a:lstStyle>
          <a:p>
            <a:pPr algn="ctr" eaLnBrk="1" hangingPunct="1">
              <a:spcAft>
                <a:spcPct val="50000"/>
              </a:spcAft>
            </a:pPr>
            <a:r>
              <a:rPr lang="ru-RU" altLang="ru-RU" sz="2000" dirty="0">
                <a:solidFill>
                  <a:schemeClr val="tx1"/>
                </a:solidFill>
              </a:rPr>
              <a:t>Висцеральная </a:t>
            </a:r>
            <a:r>
              <a:rPr lang="ru-RU" altLang="ru-RU" sz="2000" dirty="0" smtClean="0">
                <a:solidFill>
                  <a:schemeClr val="tx1"/>
                </a:solidFill>
              </a:rPr>
              <a:t>гиперчувствительность</a:t>
            </a:r>
            <a:endParaRPr lang="en-US" altLang="ru-RU" sz="2000" dirty="0">
              <a:solidFill>
                <a:schemeClr val="tx1"/>
              </a:solidFill>
            </a:endParaRPr>
          </a:p>
        </p:txBody>
      </p:sp>
      <p:sp>
        <p:nvSpPr>
          <p:cNvPr id="7" name="Text Box 7"/>
          <p:cNvSpPr txBox="1">
            <a:spLocks noChangeArrowheads="1"/>
          </p:cNvSpPr>
          <p:nvPr/>
        </p:nvSpPr>
        <p:spPr bwMode="auto">
          <a:xfrm>
            <a:off x="341193" y="2327275"/>
            <a:ext cx="3370998" cy="982663"/>
          </a:xfrm>
          <a:prstGeom prst="rect">
            <a:avLst/>
          </a:prstGeom>
          <a:ln/>
        </p:spPr>
        <p:style>
          <a:lnRef idx="3">
            <a:schemeClr val="lt1"/>
          </a:lnRef>
          <a:fillRef idx="1">
            <a:schemeClr val="accent1"/>
          </a:fillRef>
          <a:effectRef idx="1">
            <a:schemeClr val="accent1"/>
          </a:effectRef>
          <a:fontRef idx="minor">
            <a:schemeClr val="lt1"/>
          </a:fontRef>
        </p:style>
        <p:txBody>
          <a:bodyPr lIns="109728" tIns="54864" rIns="109728" bIns="54864" anchor="ctr"/>
          <a:lstStyle>
            <a:lvl1pPr>
              <a:defRPr sz="1000" b="1">
                <a:solidFill>
                  <a:schemeClr val="bg1"/>
                </a:solidFill>
                <a:latin typeface="Arial" charset="0"/>
              </a:defRPr>
            </a:lvl1pPr>
            <a:lvl2pPr marL="742950" indent="-285750">
              <a:defRPr sz="1000" b="1">
                <a:solidFill>
                  <a:schemeClr val="bg1"/>
                </a:solidFill>
                <a:latin typeface="Arial" charset="0"/>
              </a:defRPr>
            </a:lvl2pPr>
            <a:lvl3pPr marL="1143000" indent="-228600">
              <a:defRPr sz="1000" b="1">
                <a:solidFill>
                  <a:schemeClr val="bg1"/>
                </a:solidFill>
                <a:latin typeface="Arial" charset="0"/>
              </a:defRPr>
            </a:lvl3pPr>
            <a:lvl4pPr marL="1600200" indent="-228600">
              <a:defRPr sz="1000" b="1">
                <a:solidFill>
                  <a:schemeClr val="bg1"/>
                </a:solidFill>
                <a:latin typeface="Arial" charset="0"/>
              </a:defRPr>
            </a:lvl4pPr>
            <a:lvl5pPr marL="2057400" indent="-228600">
              <a:defRPr sz="1000" b="1">
                <a:solidFill>
                  <a:schemeClr val="bg1"/>
                </a:solidFill>
                <a:latin typeface="Arial" charset="0"/>
              </a:defRPr>
            </a:lvl5pPr>
            <a:lvl6pPr marL="2514600" indent="-228600" algn="ctr" eaLnBrk="0" fontAlgn="base" hangingPunct="0">
              <a:spcBef>
                <a:spcPct val="0"/>
              </a:spcBef>
              <a:spcAft>
                <a:spcPct val="0"/>
              </a:spcAft>
              <a:defRPr sz="1000" b="1">
                <a:solidFill>
                  <a:schemeClr val="bg1"/>
                </a:solidFill>
                <a:latin typeface="Arial" charset="0"/>
              </a:defRPr>
            </a:lvl6pPr>
            <a:lvl7pPr marL="2971800" indent="-228600" algn="ctr" eaLnBrk="0" fontAlgn="base" hangingPunct="0">
              <a:spcBef>
                <a:spcPct val="0"/>
              </a:spcBef>
              <a:spcAft>
                <a:spcPct val="0"/>
              </a:spcAft>
              <a:defRPr sz="1000" b="1">
                <a:solidFill>
                  <a:schemeClr val="bg1"/>
                </a:solidFill>
                <a:latin typeface="Arial" charset="0"/>
              </a:defRPr>
            </a:lvl7pPr>
            <a:lvl8pPr marL="3429000" indent="-228600" algn="ctr" eaLnBrk="0" fontAlgn="base" hangingPunct="0">
              <a:spcBef>
                <a:spcPct val="0"/>
              </a:spcBef>
              <a:spcAft>
                <a:spcPct val="0"/>
              </a:spcAft>
              <a:defRPr sz="1000" b="1">
                <a:solidFill>
                  <a:schemeClr val="bg1"/>
                </a:solidFill>
                <a:latin typeface="Arial" charset="0"/>
              </a:defRPr>
            </a:lvl8pPr>
            <a:lvl9pPr marL="3886200" indent="-228600" algn="ctr" eaLnBrk="0" fontAlgn="base" hangingPunct="0">
              <a:spcBef>
                <a:spcPct val="0"/>
              </a:spcBef>
              <a:spcAft>
                <a:spcPct val="0"/>
              </a:spcAft>
              <a:defRPr sz="1000" b="1">
                <a:solidFill>
                  <a:schemeClr val="bg1"/>
                </a:solidFill>
                <a:latin typeface="Arial" charset="0"/>
              </a:defRPr>
            </a:lvl9pPr>
          </a:lstStyle>
          <a:p>
            <a:pPr algn="ctr" eaLnBrk="1" hangingPunct="1">
              <a:spcAft>
                <a:spcPct val="50000"/>
              </a:spcAft>
            </a:pPr>
            <a:r>
              <a:rPr lang="ru-RU" altLang="ru-RU" sz="2000" dirty="0">
                <a:solidFill>
                  <a:schemeClr val="tx1"/>
                </a:solidFill>
              </a:rPr>
              <a:t>Нарушения моторики </a:t>
            </a:r>
            <a:r>
              <a:rPr lang="ru-RU" altLang="ru-RU" sz="2000" dirty="0" smtClean="0">
                <a:solidFill>
                  <a:schemeClr val="tx1"/>
                </a:solidFill>
              </a:rPr>
              <a:t>кишечника</a:t>
            </a:r>
            <a:endParaRPr lang="ru-RU" altLang="ru-RU" sz="2000" dirty="0">
              <a:solidFill>
                <a:schemeClr val="tx1"/>
              </a:solidFill>
            </a:endParaRPr>
          </a:p>
        </p:txBody>
      </p:sp>
      <p:sp>
        <p:nvSpPr>
          <p:cNvPr id="8" name="Freeform 9"/>
          <p:cNvSpPr>
            <a:spLocks/>
          </p:cNvSpPr>
          <p:nvPr/>
        </p:nvSpPr>
        <p:spPr bwMode="auto">
          <a:xfrm>
            <a:off x="3992635" y="2327275"/>
            <a:ext cx="4108450" cy="917575"/>
          </a:xfrm>
          <a:custGeom>
            <a:avLst/>
            <a:gdLst>
              <a:gd name="T0" fmla="*/ 0 w 2588"/>
              <a:gd name="T1" fmla="*/ 2147483647 h 578"/>
              <a:gd name="T2" fmla="*/ 2147483647 w 2588"/>
              <a:gd name="T3" fmla="*/ 2147483647 h 578"/>
              <a:gd name="T4" fmla="*/ 2147483647 w 2588"/>
              <a:gd name="T5" fmla="*/ 2147483647 h 578"/>
              <a:gd name="T6" fmla="*/ 2147483647 w 2588"/>
              <a:gd name="T7" fmla="*/ 2147483647 h 578"/>
              <a:gd name="T8" fmla="*/ 2147483647 w 2588"/>
              <a:gd name="T9" fmla="*/ 2147483647 h 5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88" h="578">
                <a:moveTo>
                  <a:pt x="0" y="578"/>
                </a:moveTo>
                <a:cubicBezTo>
                  <a:pt x="148" y="316"/>
                  <a:pt x="297" y="55"/>
                  <a:pt x="510" y="53"/>
                </a:cubicBezTo>
                <a:cubicBezTo>
                  <a:pt x="723" y="51"/>
                  <a:pt x="1040" y="571"/>
                  <a:pt x="1276" y="563"/>
                </a:cubicBezTo>
                <a:cubicBezTo>
                  <a:pt x="1512" y="555"/>
                  <a:pt x="1706" y="4"/>
                  <a:pt x="1925" y="2"/>
                </a:cubicBezTo>
                <a:cubicBezTo>
                  <a:pt x="2144" y="0"/>
                  <a:pt x="2366" y="274"/>
                  <a:pt x="2588" y="549"/>
                </a:cubicBezTo>
              </a:path>
            </a:pathLst>
          </a:custGeom>
          <a:noFill/>
          <a:ln w="104775" cap="flat" cmpd="sng">
            <a:solidFill>
              <a:schemeClr val="accent2"/>
            </a:solidFill>
            <a:prstDash val="solid"/>
            <a:round/>
            <a:headEnd/>
            <a:tailEnd type="oval" w="med" len="med"/>
          </a:ln>
          <a:effectLst/>
          <a:extLst>
            <a:ext uri="{909E8E84-426E-40DD-AFC4-6F175D3DCCD1}">
              <a14:hiddenFill xmlns:a14="http://schemas.microsoft.com/office/drawing/2010/main">
                <a:solidFill>
                  <a:srgbClr val="2A8DBA"/>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9" name="Line 10"/>
          <p:cNvSpPr>
            <a:spLocks noChangeShapeType="1"/>
          </p:cNvSpPr>
          <p:nvPr/>
        </p:nvSpPr>
        <p:spPr bwMode="auto">
          <a:xfrm>
            <a:off x="3808413" y="3911600"/>
            <a:ext cx="4270375" cy="0"/>
          </a:xfrm>
          <a:prstGeom prst="line">
            <a:avLst/>
          </a:prstGeom>
          <a:ln>
            <a:headEnd/>
            <a:tailEnd type="stealth" w="med" len="med"/>
          </a:ln>
        </p:spPr>
        <p:style>
          <a:lnRef idx="3">
            <a:schemeClr val="accent2"/>
          </a:lnRef>
          <a:fillRef idx="0">
            <a:schemeClr val="accent2"/>
          </a:fillRef>
          <a:effectRef idx="2">
            <a:schemeClr val="accent2"/>
          </a:effectRef>
          <a:fontRef idx="minor">
            <a:schemeClr val="tx1"/>
          </a:fontRef>
        </p:style>
        <p:txBody>
          <a:bodyPr/>
          <a:lstStyle/>
          <a:p>
            <a:endParaRPr lang="ru-RU"/>
          </a:p>
        </p:txBody>
      </p:sp>
      <p:sp>
        <p:nvSpPr>
          <p:cNvPr id="10" name="Line 11"/>
          <p:cNvSpPr>
            <a:spLocks noChangeShapeType="1"/>
          </p:cNvSpPr>
          <p:nvPr/>
        </p:nvSpPr>
        <p:spPr bwMode="auto">
          <a:xfrm>
            <a:off x="3827463" y="4097338"/>
            <a:ext cx="4270375" cy="0"/>
          </a:xfrm>
          <a:prstGeom prst="line">
            <a:avLst/>
          </a:prstGeom>
          <a:ln>
            <a:headEnd/>
            <a:tailEnd type="stealth" w="med" len="med"/>
          </a:ln>
        </p:spPr>
        <p:style>
          <a:lnRef idx="3">
            <a:schemeClr val="accent2"/>
          </a:lnRef>
          <a:fillRef idx="0">
            <a:schemeClr val="accent2"/>
          </a:fillRef>
          <a:effectRef idx="2">
            <a:schemeClr val="accent2"/>
          </a:effectRef>
          <a:fontRef idx="minor">
            <a:schemeClr val="tx1"/>
          </a:fontRef>
        </p:style>
        <p:txBody>
          <a:bodyPr/>
          <a:lstStyle/>
          <a:p>
            <a:endParaRPr lang="ru-RU"/>
          </a:p>
        </p:txBody>
      </p:sp>
      <p:sp>
        <p:nvSpPr>
          <p:cNvPr id="11" name="Line 12"/>
          <p:cNvSpPr>
            <a:spLocks noChangeShapeType="1"/>
          </p:cNvSpPr>
          <p:nvPr/>
        </p:nvSpPr>
        <p:spPr bwMode="auto">
          <a:xfrm>
            <a:off x="3827463" y="4295775"/>
            <a:ext cx="4270375" cy="0"/>
          </a:xfrm>
          <a:prstGeom prst="line">
            <a:avLst/>
          </a:prstGeom>
          <a:ln>
            <a:headEnd/>
            <a:tailEnd type="stealth" w="med" len="med"/>
          </a:ln>
        </p:spPr>
        <p:style>
          <a:lnRef idx="3">
            <a:schemeClr val="accent2"/>
          </a:lnRef>
          <a:fillRef idx="0">
            <a:schemeClr val="accent2"/>
          </a:fillRef>
          <a:effectRef idx="2">
            <a:schemeClr val="accent2"/>
          </a:effectRef>
          <a:fontRef idx="minor">
            <a:schemeClr val="tx1"/>
          </a:fontRef>
        </p:style>
        <p:txBody>
          <a:bodyPr/>
          <a:lstStyle/>
          <a:p>
            <a:endParaRPr lang="ru-RU"/>
          </a:p>
        </p:txBody>
      </p:sp>
      <p:sp>
        <p:nvSpPr>
          <p:cNvPr id="12" name="Line 13"/>
          <p:cNvSpPr>
            <a:spLocks noChangeShapeType="1"/>
          </p:cNvSpPr>
          <p:nvPr/>
        </p:nvSpPr>
        <p:spPr bwMode="auto">
          <a:xfrm>
            <a:off x="3827463" y="4492625"/>
            <a:ext cx="4270375" cy="0"/>
          </a:xfrm>
          <a:prstGeom prst="line">
            <a:avLst/>
          </a:prstGeom>
          <a:ln>
            <a:headEnd/>
            <a:tailEnd type="stealth" w="med" len="med"/>
          </a:ln>
        </p:spPr>
        <p:style>
          <a:lnRef idx="3">
            <a:schemeClr val="accent2"/>
          </a:lnRef>
          <a:fillRef idx="0">
            <a:schemeClr val="accent2"/>
          </a:fillRef>
          <a:effectRef idx="2">
            <a:schemeClr val="accent2"/>
          </a:effectRef>
          <a:fontRef idx="minor">
            <a:schemeClr val="tx1"/>
          </a:fontRef>
        </p:style>
        <p:txBody>
          <a:bodyPr/>
          <a:lstStyle/>
          <a:p>
            <a:endParaRPr lang="ru-RU"/>
          </a:p>
        </p:txBody>
      </p:sp>
      <p:sp>
        <p:nvSpPr>
          <p:cNvPr id="13" name="Line 14"/>
          <p:cNvSpPr>
            <a:spLocks noChangeShapeType="1"/>
          </p:cNvSpPr>
          <p:nvPr/>
        </p:nvSpPr>
        <p:spPr bwMode="auto">
          <a:xfrm>
            <a:off x="3846513" y="4667250"/>
            <a:ext cx="4270375" cy="0"/>
          </a:xfrm>
          <a:prstGeom prst="line">
            <a:avLst/>
          </a:prstGeom>
          <a:ln>
            <a:headEnd/>
            <a:tailEnd type="stealth" w="med" len="med"/>
          </a:ln>
        </p:spPr>
        <p:style>
          <a:lnRef idx="3">
            <a:schemeClr val="accent2"/>
          </a:lnRef>
          <a:fillRef idx="0">
            <a:schemeClr val="accent2"/>
          </a:fillRef>
          <a:effectRef idx="2">
            <a:schemeClr val="accent2"/>
          </a:effectRef>
          <a:fontRef idx="minor">
            <a:schemeClr val="tx1"/>
          </a:fontRef>
        </p:style>
        <p:txBody>
          <a:bodyPr/>
          <a:lstStyle/>
          <a:p>
            <a:endParaRPr lang="ru-RU"/>
          </a:p>
        </p:txBody>
      </p:sp>
      <p:sp>
        <p:nvSpPr>
          <p:cNvPr id="14" name="Text Box 4"/>
          <p:cNvSpPr txBox="1">
            <a:spLocks noChangeArrowheads="1"/>
          </p:cNvSpPr>
          <p:nvPr/>
        </p:nvSpPr>
        <p:spPr bwMode="auto">
          <a:xfrm>
            <a:off x="0" y="6596390"/>
            <a:ext cx="862029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defPPr>
              <a:defRPr lang="ru-RU"/>
            </a:defPPr>
            <a:lvl1pPr marL="228600" indent="-228600" eaLnBrk="0" fontAlgn="base" hangingPunct="0">
              <a:spcBef>
                <a:spcPct val="0"/>
              </a:spcBef>
              <a:spcAft>
                <a:spcPct val="0"/>
              </a:spcAft>
              <a:buFont typeface="+mj-lt"/>
              <a:buAutoNum type="arabicPeriod"/>
              <a:defRPr sz="800">
                <a:solidFill>
                  <a:srgbClr val="000000"/>
                </a:solidFill>
                <a:latin typeface="Arial" panose="020B0604020202020204" pitchFamily="34" charset="0"/>
                <a:cs typeface="Arial" pitchFamily="34" charset="0"/>
              </a:defRPr>
            </a:lvl1pPr>
          </a:lstStyle>
          <a:p>
            <a:r>
              <a:rPr lang="da-DK" altLang="ru-RU" dirty="0"/>
              <a:t>Spiller R., Aziz Q et al. </a:t>
            </a:r>
            <a:r>
              <a:rPr lang="en-US" altLang="ru-RU" dirty="0"/>
              <a:t>Guidelines on the IBS mechanism and practical management. Gut 2007,56: 1770-98.</a:t>
            </a:r>
          </a:p>
        </p:txBody>
      </p:sp>
      <p:sp>
        <p:nvSpPr>
          <p:cNvPr id="15" name="Прямоугольник 14"/>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790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10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1000"/>
                                        <p:tgtEl>
                                          <p:spTgt spid="1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1000"/>
                                        <p:tgtEl>
                                          <p:spTgt spid="1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Slide Number Placeholder 4"/>
          <p:cNvSpPr>
            <a:spLocks noGrp="1"/>
          </p:cNvSpPr>
          <p:nvPr>
            <p:ph type="sldNum" sz="quarter" idx="12"/>
          </p:nvPr>
        </p:nvSpPr>
        <p:spPr>
          <a:xfrm>
            <a:off x="6999692" y="6492875"/>
            <a:ext cx="2133600" cy="365125"/>
          </a:xfrm>
          <a:prstGeom prst="rect">
            <a:avLst/>
          </a:prstGeom>
          <a:noFill/>
        </p:spPr>
        <p:txBody>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algn="ctr" eaLnBrk="0" fontAlgn="base" hangingPunct="0">
              <a:spcBef>
                <a:spcPct val="0"/>
              </a:spcBef>
              <a:spcAft>
                <a:spcPct val="0"/>
              </a:spcAft>
              <a:defRPr sz="1000" b="1">
                <a:solidFill>
                  <a:schemeClr val="bg1"/>
                </a:solidFill>
                <a:latin typeface="Arial" pitchFamily="34" charset="0"/>
              </a:defRPr>
            </a:lvl6pPr>
            <a:lvl7pPr marL="2971800" indent="-228600" algn="ctr" eaLnBrk="0" fontAlgn="base" hangingPunct="0">
              <a:spcBef>
                <a:spcPct val="0"/>
              </a:spcBef>
              <a:spcAft>
                <a:spcPct val="0"/>
              </a:spcAft>
              <a:defRPr sz="1000" b="1">
                <a:solidFill>
                  <a:schemeClr val="bg1"/>
                </a:solidFill>
                <a:latin typeface="Arial" pitchFamily="34" charset="0"/>
              </a:defRPr>
            </a:lvl7pPr>
            <a:lvl8pPr marL="3429000" indent="-228600" algn="ctr" eaLnBrk="0" fontAlgn="base" hangingPunct="0">
              <a:spcBef>
                <a:spcPct val="0"/>
              </a:spcBef>
              <a:spcAft>
                <a:spcPct val="0"/>
              </a:spcAft>
              <a:defRPr sz="1000" b="1">
                <a:solidFill>
                  <a:schemeClr val="bg1"/>
                </a:solidFill>
                <a:latin typeface="Arial" pitchFamily="34" charset="0"/>
              </a:defRPr>
            </a:lvl8pPr>
            <a:lvl9pPr marL="3886200" indent="-228600" algn="ctr" eaLnBrk="0" fontAlgn="base" hangingPunct="0">
              <a:spcBef>
                <a:spcPct val="0"/>
              </a:spcBef>
              <a:spcAft>
                <a:spcPct val="0"/>
              </a:spcAft>
              <a:defRPr sz="1000" b="1">
                <a:solidFill>
                  <a:schemeClr val="bg1"/>
                </a:solidFill>
                <a:latin typeface="Arial" pitchFamily="34" charset="0"/>
              </a:defRPr>
            </a:lvl9pPr>
          </a:lstStyle>
          <a:p>
            <a:fld id="{2C7FF0FC-ECFC-4299-8BAA-279AA53C8E86}" type="slidenum">
              <a:rPr lang="en-US" altLang="ru-RU" sz="1200" b="0" smtClean="0">
                <a:solidFill>
                  <a:schemeClr val="tx1"/>
                </a:solidFill>
                <a:latin typeface="+mn-lt"/>
              </a:rPr>
              <a:pPr/>
              <a:t>64</a:t>
            </a:fld>
            <a:endParaRPr lang="en-US" altLang="ru-RU" sz="1200" b="0" dirty="0" smtClean="0">
              <a:solidFill>
                <a:schemeClr val="tx1"/>
              </a:solidFill>
              <a:latin typeface="+mn-lt"/>
            </a:endParaRPr>
          </a:p>
        </p:txBody>
      </p:sp>
      <p:sp>
        <p:nvSpPr>
          <p:cNvPr id="27653" name="Rectangle 2"/>
          <p:cNvSpPr>
            <a:spLocks noGrp="1" noChangeArrowheads="1"/>
          </p:cNvSpPr>
          <p:nvPr>
            <p:ph type="title" idx="4294967295"/>
          </p:nvPr>
        </p:nvSpPr>
        <p:spPr>
          <a:xfrm>
            <a:off x="130863" y="116632"/>
            <a:ext cx="8497888" cy="52322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p>
            <a:pPr fontAlgn="base">
              <a:spcAft>
                <a:spcPct val="0"/>
              </a:spcAft>
            </a:pPr>
            <a:r>
              <a:rPr lang="ru-RU" altLang="ru-RU" sz="2800" b="1" dirty="0">
                <a:solidFill>
                  <a:srgbClr val="00B050"/>
                </a:solidFill>
                <a:effectLst>
                  <a:outerShdw blurRad="38100" dist="38100" dir="2700000" algn="tl">
                    <a:srgbClr val="000000">
                      <a:alpha val="43137"/>
                    </a:srgbClr>
                  </a:outerShdw>
                </a:effectLst>
                <a:latin typeface="+mn-lt"/>
              </a:rPr>
              <a:t>Висцеральная гиперчувствительность</a:t>
            </a:r>
            <a:r>
              <a:rPr lang="en-US" altLang="ru-RU" sz="2800" b="1" dirty="0">
                <a:solidFill>
                  <a:srgbClr val="00B050"/>
                </a:solidFill>
                <a:effectLst>
                  <a:outerShdw blurRad="38100" dist="38100" dir="2700000" algn="tl">
                    <a:srgbClr val="000000">
                      <a:alpha val="43137"/>
                    </a:srgbClr>
                  </a:outerShdw>
                </a:effectLst>
                <a:latin typeface="+mn-lt"/>
              </a:rPr>
              <a:t> </a:t>
            </a:r>
          </a:p>
        </p:txBody>
      </p:sp>
      <p:sp>
        <p:nvSpPr>
          <p:cNvPr id="27654" name="Rectangle 3"/>
          <p:cNvSpPr>
            <a:spLocks noGrp="1" noChangeArrowheads="1"/>
          </p:cNvSpPr>
          <p:nvPr>
            <p:ph type="body" idx="4294967295"/>
          </p:nvPr>
        </p:nvSpPr>
        <p:spPr>
          <a:xfrm>
            <a:off x="395536" y="764704"/>
            <a:ext cx="8208912" cy="997331"/>
          </a:xfrm>
        </p:spPr>
        <p:txBody>
          <a:bodyPr>
            <a:normAutofit/>
          </a:bodyPr>
          <a:lstStyle/>
          <a:p>
            <a:pPr marL="0" indent="0" eaLnBrk="1" hangingPunct="1">
              <a:buNone/>
            </a:pPr>
            <a:r>
              <a:rPr lang="ru-RU" altLang="ru-RU" sz="1800" b="1" dirty="0" smtClean="0"/>
              <a:t>Висцеральная гиперчувствительность  - явление повышенной болевой чувствительности кишечника в ответ на раздражители</a:t>
            </a:r>
            <a:r>
              <a:rPr lang="ru-RU" altLang="ru-RU" sz="1800" dirty="0" smtClean="0"/>
              <a:t>.</a:t>
            </a:r>
            <a:endParaRPr lang="en-US" altLang="ru-RU" sz="1800" dirty="0" smtClean="0"/>
          </a:p>
        </p:txBody>
      </p:sp>
      <p:sp>
        <p:nvSpPr>
          <p:cNvPr id="27656" name="Text Box 5"/>
          <p:cNvSpPr txBox="1">
            <a:spLocks noChangeArrowheads="1"/>
          </p:cNvSpPr>
          <p:nvPr/>
        </p:nvSpPr>
        <p:spPr bwMode="auto">
          <a:xfrm>
            <a:off x="144188" y="2154803"/>
            <a:ext cx="3582443" cy="982662"/>
          </a:xfrm>
          <a:prstGeom prst="rect">
            <a:avLst/>
          </a:prstGeom>
          <a:solidFill>
            <a:srgbClr val="89B8E3"/>
          </a:solidFill>
          <a:ln/>
        </p:spPr>
        <p:style>
          <a:lnRef idx="3">
            <a:schemeClr val="lt1"/>
          </a:lnRef>
          <a:fillRef idx="1">
            <a:schemeClr val="accent3"/>
          </a:fillRef>
          <a:effectRef idx="1">
            <a:schemeClr val="accent3"/>
          </a:effectRef>
          <a:fontRef idx="minor">
            <a:schemeClr val="lt1"/>
          </a:fontRef>
        </p:style>
        <p:txBody>
          <a:bodyPr lIns="109728" tIns="54864" rIns="109728" bIns="54864" anchor="ct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algn="ctr" eaLnBrk="0" fontAlgn="base" hangingPunct="0">
              <a:spcBef>
                <a:spcPct val="0"/>
              </a:spcBef>
              <a:spcAft>
                <a:spcPct val="0"/>
              </a:spcAft>
              <a:defRPr sz="1000" b="1">
                <a:solidFill>
                  <a:schemeClr val="bg1"/>
                </a:solidFill>
                <a:latin typeface="Arial" pitchFamily="34" charset="0"/>
              </a:defRPr>
            </a:lvl6pPr>
            <a:lvl7pPr marL="2971800" indent="-228600" algn="ctr" eaLnBrk="0" fontAlgn="base" hangingPunct="0">
              <a:spcBef>
                <a:spcPct val="0"/>
              </a:spcBef>
              <a:spcAft>
                <a:spcPct val="0"/>
              </a:spcAft>
              <a:defRPr sz="1000" b="1">
                <a:solidFill>
                  <a:schemeClr val="bg1"/>
                </a:solidFill>
                <a:latin typeface="Arial" pitchFamily="34" charset="0"/>
              </a:defRPr>
            </a:lvl7pPr>
            <a:lvl8pPr marL="3429000" indent="-228600" algn="ctr" eaLnBrk="0" fontAlgn="base" hangingPunct="0">
              <a:spcBef>
                <a:spcPct val="0"/>
              </a:spcBef>
              <a:spcAft>
                <a:spcPct val="0"/>
              </a:spcAft>
              <a:defRPr sz="1000" b="1">
                <a:solidFill>
                  <a:schemeClr val="bg1"/>
                </a:solidFill>
                <a:latin typeface="Arial" pitchFamily="34" charset="0"/>
              </a:defRPr>
            </a:lvl8pPr>
            <a:lvl9pPr marL="3886200" indent="-228600" algn="ctr" eaLnBrk="0" fontAlgn="base" hangingPunct="0">
              <a:spcBef>
                <a:spcPct val="0"/>
              </a:spcBef>
              <a:spcAft>
                <a:spcPct val="0"/>
              </a:spcAft>
              <a:defRPr sz="1000" b="1">
                <a:solidFill>
                  <a:schemeClr val="bg1"/>
                </a:solidFill>
                <a:latin typeface="Arial" pitchFamily="34" charset="0"/>
              </a:defRPr>
            </a:lvl9pPr>
          </a:lstStyle>
          <a:p>
            <a:pPr algn="ctr" eaLnBrk="1" hangingPunct="1">
              <a:spcAft>
                <a:spcPct val="50000"/>
              </a:spcAft>
            </a:pPr>
            <a:r>
              <a:rPr lang="ru-RU" altLang="ru-RU" sz="2000" dirty="0">
                <a:solidFill>
                  <a:schemeClr val="tx1"/>
                </a:solidFill>
                <a:latin typeface="+mn-lt"/>
              </a:rPr>
              <a:t>Периферическая </a:t>
            </a:r>
            <a:r>
              <a:rPr lang="ru-RU" altLang="ru-RU" sz="2000" dirty="0" smtClean="0">
                <a:solidFill>
                  <a:schemeClr val="tx1"/>
                </a:solidFill>
                <a:latin typeface="+mn-lt"/>
              </a:rPr>
              <a:t>гиперчувствительность</a:t>
            </a:r>
            <a:endParaRPr lang="ru-RU" altLang="ru-RU" sz="2000" dirty="0">
              <a:solidFill>
                <a:schemeClr val="tx1"/>
              </a:solidFill>
              <a:latin typeface="+mn-lt"/>
            </a:endParaRPr>
          </a:p>
        </p:txBody>
      </p:sp>
      <p:sp>
        <p:nvSpPr>
          <p:cNvPr id="27657" name="Text Box 6"/>
          <p:cNvSpPr txBox="1">
            <a:spLocks noChangeArrowheads="1"/>
          </p:cNvSpPr>
          <p:nvPr/>
        </p:nvSpPr>
        <p:spPr bwMode="auto">
          <a:xfrm>
            <a:off x="5396260" y="3122965"/>
            <a:ext cx="3496222" cy="954107"/>
          </a:xfrm>
          <a:prstGeom prst="rect">
            <a:avLst/>
          </a:prstGeom>
          <a:noFill/>
          <a:ln>
            <a:noFill/>
          </a:ln>
          <a:effectLst/>
          <a:extLst>
            <a:ext uri="{909E8E84-426E-40DD-AFC4-6F175D3DCCD1}">
              <a14:hiddenFill xmlns:a14="http://schemas.microsoft.com/office/drawing/2010/main">
                <a:solidFill>
                  <a:srgbClr val="2A8DB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algn="ctr" eaLnBrk="0" fontAlgn="base" hangingPunct="0">
              <a:spcBef>
                <a:spcPct val="0"/>
              </a:spcBef>
              <a:spcAft>
                <a:spcPct val="0"/>
              </a:spcAft>
              <a:defRPr sz="1000" b="1">
                <a:solidFill>
                  <a:schemeClr val="bg1"/>
                </a:solidFill>
                <a:latin typeface="Arial" pitchFamily="34" charset="0"/>
              </a:defRPr>
            </a:lvl6pPr>
            <a:lvl7pPr marL="2971800" indent="-228600" algn="ctr" eaLnBrk="0" fontAlgn="base" hangingPunct="0">
              <a:spcBef>
                <a:spcPct val="0"/>
              </a:spcBef>
              <a:spcAft>
                <a:spcPct val="0"/>
              </a:spcAft>
              <a:defRPr sz="1000" b="1">
                <a:solidFill>
                  <a:schemeClr val="bg1"/>
                </a:solidFill>
                <a:latin typeface="Arial" pitchFamily="34" charset="0"/>
              </a:defRPr>
            </a:lvl7pPr>
            <a:lvl8pPr marL="3429000" indent="-228600" algn="ctr" eaLnBrk="0" fontAlgn="base" hangingPunct="0">
              <a:spcBef>
                <a:spcPct val="0"/>
              </a:spcBef>
              <a:spcAft>
                <a:spcPct val="0"/>
              </a:spcAft>
              <a:defRPr sz="1000" b="1">
                <a:solidFill>
                  <a:schemeClr val="bg1"/>
                </a:solidFill>
                <a:latin typeface="Arial" pitchFamily="34" charset="0"/>
              </a:defRPr>
            </a:lvl8pPr>
            <a:lvl9pPr marL="3886200" indent="-228600" algn="ctr" eaLnBrk="0" fontAlgn="base" hangingPunct="0">
              <a:spcBef>
                <a:spcPct val="0"/>
              </a:spcBef>
              <a:spcAft>
                <a:spcPct val="0"/>
              </a:spcAft>
              <a:defRPr sz="1000" b="1">
                <a:solidFill>
                  <a:schemeClr val="bg1"/>
                </a:solidFill>
                <a:latin typeface="Arial" pitchFamily="34" charset="0"/>
              </a:defRPr>
            </a:lvl9pPr>
          </a:lstStyle>
          <a:p>
            <a:pPr algn="ctr">
              <a:spcBef>
                <a:spcPct val="50000"/>
              </a:spcBef>
            </a:pPr>
            <a:r>
              <a:rPr lang="ru-RU" altLang="ru-RU" sz="1400" dirty="0">
                <a:solidFill>
                  <a:schemeClr val="tx1"/>
                </a:solidFill>
                <a:latin typeface="+mn-lt"/>
              </a:rPr>
              <a:t>Наблюдается  повышение чувствительности и возбудимости самой ЦНС к сигналам, поступающим от рецепторов.</a:t>
            </a:r>
            <a:r>
              <a:rPr lang="en-US" altLang="ru-RU" sz="1400" dirty="0">
                <a:solidFill>
                  <a:schemeClr val="tx1"/>
                </a:solidFill>
                <a:latin typeface="+mn-lt"/>
              </a:rPr>
              <a:t> </a:t>
            </a:r>
          </a:p>
        </p:txBody>
      </p:sp>
      <p:sp>
        <p:nvSpPr>
          <p:cNvPr id="27658" name="Text Box 7"/>
          <p:cNvSpPr txBox="1">
            <a:spLocks noChangeArrowheads="1"/>
          </p:cNvSpPr>
          <p:nvPr/>
        </p:nvSpPr>
        <p:spPr bwMode="auto">
          <a:xfrm>
            <a:off x="144188" y="3203141"/>
            <a:ext cx="3548515" cy="738664"/>
          </a:xfrm>
          <a:prstGeom prst="rect">
            <a:avLst/>
          </a:prstGeom>
          <a:noFill/>
          <a:ln>
            <a:noFill/>
          </a:ln>
          <a:effectLst/>
          <a:extLst>
            <a:ext uri="{909E8E84-426E-40DD-AFC4-6F175D3DCCD1}">
              <a14:hiddenFill xmlns:a14="http://schemas.microsoft.com/office/drawing/2010/main">
                <a:solidFill>
                  <a:srgbClr val="2A8DB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algn="ctr" eaLnBrk="0" fontAlgn="base" hangingPunct="0">
              <a:spcBef>
                <a:spcPct val="0"/>
              </a:spcBef>
              <a:spcAft>
                <a:spcPct val="0"/>
              </a:spcAft>
              <a:defRPr sz="1000" b="1">
                <a:solidFill>
                  <a:schemeClr val="bg1"/>
                </a:solidFill>
                <a:latin typeface="Arial" pitchFamily="34" charset="0"/>
              </a:defRPr>
            </a:lvl6pPr>
            <a:lvl7pPr marL="2971800" indent="-228600" algn="ctr" eaLnBrk="0" fontAlgn="base" hangingPunct="0">
              <a:spcBef>
                <a:spcPct val="0"/>
              </a:spcBef>
              <a:spcAft>
                <a:spcPct val="0"/>
              </a:spcAft>
              <a:defRPr sz="1000" b="1">
                <a:solidFill>
                  <a:schemeClr val="bg1"/>
                </a:solidFill>
                <a:latin typeface="Arial" pitchFamily="34" charset="0"/>
              </a:defRPr>
            </a:lvl7pPr>
            <a:lvl8pPr marL="3429000" indent="-228600" algn="ctr" eaLnBrk="0" fontAlgn="base" hangingPunct="0">
              <a:spcBef>
                <a:spcPct val="0"/>
              </a:spcBef>
              <a:spcAft>
                <a:spcPct val="0"/>
              </a:spcAft>
              <a:defRPr sz="1000" b="1">
                <a:solidFill>
                  <a:schemeClr val="bg1"/>
                </a:solidFill>
                <a:latin typeface="Arial" pitchFamily="34" charset="0"/>
              </a:defRPr>
            </a:lvl8pPr>
            <a:lvl9pPr marL="3886200" indent="-228600" algn="ctr" eaLnBrk="0" fontAlgn="base" hangingPunct="0">
              <a:spcBef>
                <a:spcPct val="0"/>
              </a:spcBef>
              <a:spcAft>
                <a:spcPct val="0"/>
              </a:spcAft>
              <a:defRPr sz="1000" b="1">
                <a:solidFill>
                  <a:schemeClr val="bg1"/>
                </a:solidFill>
                <a:latin typeface="Arial" pitchFamily="34" charset="0"/>
              </a:defRPr>
            </a:lvl9pPr>
          </a:lstStyle>
          <a:p>
            <a:pPr algn="ctr">
              <a:spcBef>
                <a:spcPct val="50000"/>
              </a:spcBef>
            </a:pPr>
            <a:r>
              <a:rPr lang="ru-RU" altLang="ru-RU" sz="1400" dirty="0">
                <a:solidFill>
                  <a:schemeClr val="tx1"/>
                </a:solidFill>
                <a:latin typeface="+mn-lt"/>
              </a:rPr>
              <a:t>Происходит повышение чувствительности </a:t>
            </a:r>
            <a:r>
              <a:rPr lang="ru-RU" altLang="ru-RU" sz="1400" i="1" dirty="0" err="1">
                <a:solidFill>
                  <a:schemeClr val="tx1"/>
                </a:solidFill>
                <a:latin typeface="+mn-lt"/>
              </a:rPr>
              <a:t>ноцицепторов</a:t>
            </a:r>
            <a:r>
              <a:rPr lang="ru-RU" altLang="ru-RU" sz="1400" dirty="0">
                <a:solidFill>
                  <a:schemeClr val="tx1"/>
                </a:solidFill>
                <a:latin typeface="+mn-lt"/>
              </a:rPr>
              <a:t> в кишечнике (рецепторов, воспринимающих боль). </a:t>
            </a:r>
            <a:endParaRPr lang="en-US" altLang="ru-RU" sz="1400" dirty="0">
              <a:solidFill>
                <a:schemeClr val="tx1"/>
              </a:solidFill>
              <a:latin typeface="+mn-lt"/>
            </a:endParaRPr>
          </a:p>
        </p:txBody>
      </p:sp>
      <p:sp>
        <p:nvSpPr>
          <p:cNvPr id="27659" name="Text Box 8"/>
          <p:cNvSpPr txBox="1">
            <a:spLocks noChangeArrowheads="1"/>
          </p:cNvSpPr>
          <p:nvPr/>
        </p:nvSpPr>
        <p:spPr bwMode="auto">
          <a:xfrm>
            <a:off x="0" y="6603744"/>
            <a:ext cx="70596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defPPr>
              <a:defRPr lang="ru-RU"/>
            </a:defPPr>
            <a:lvl1pPr marL="228600" indent="-228600" eaLnBrk="0" fontAlgn="base" hangingPunct="0">
              <a:spcBef>
                <a:spcPct val="0"/>
              </a:spcBef>
              <a:spcAft>
                <a:spcPct val="0"/>
              </a:spcAft>
              <a:buFont typeface="+mj-lt"/>
              <a:buAutoNum type="arabicPeriod"/>
              <a:defRPr sz="800">
                <a:solidFill>
                  <a:srgbClr val="000000"/>
                </a:solidFill>
                <a:latin typeface="Arial" panose="020B0604020202020204" pitchFamily="34" charset="0"/>
                <a:cs typeface="Arial" pitchFamily="34" charset="0"/>
              </a:defRPr>
            </a:lvl1pPr>
          </a:lstStyle>
          <a:p>
            <a:r>
              <a:rPr lang="da-DK" altLang="ru-RU" dirty="0"/>
              <a:t>Spiller R., Aziz Q et al. </a:t>
            </a:r>
            <a:r>
              <a:rPr lang="en-US" altLang="ru-RU" dirty="0"/>
              <a:t>Guidelines on the IBS mechanism and practical management. Gut 2007,56: 1770-98.</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3599" y="2088546"/>
            <a:ext cx="1652660" cy="1870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5" name="Text Box 4"/>
          <p:cNvSpPr txBox="1">
            <a:spLocks noChangeArrowheads="1"/>
          </p:cNvSpPr>
          <p:nvPr/>
        </p:nvSpPr>
        <p:spPr bwMode="auto">
          <a:xfrm>
            <a:off x="5387417" y="2128073"/>
            <a:ext cx="3505064" cy="982662"/>
          </a:xfrm>
          <a:prstGeom prst="rect">
            <a:avLst/>
          </a:prstGeom>
          <a:solidFill>
            <a:srgbClr val="89B8E3"/>
          </a:solidFill>
          <a:ln/>
        </p:spPr>
        <p:style>
          <a:lnRef idx="3">
            <a:schemeClr val="lt1"/>
          </a:lnRef>
          <a:fillRef idx="1">
            <a:schemeClr val="accent3"/>
          </a:fillRef>
          <a:effectRef idx="1">
            <a:schemeClr val="accent3"/>
          </a:effectRef>
          <a:fontRef idx="minor">
            <a:schemeClr val="lt1"/>
          </a:fontRef>
        </p:style>
        <p:txBody>
          <a:bodyPr lIns="109728" tIns="54864" rIns="109728" bIns="54864" anchor="ct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algn="ctr" eaLnBrk="0" fontAlgn="base" hangingPunct="0">
              <a:spcBef>
                <a:spcPct val="0"/>
              </a:spcBef>
              <a:spcAft>
                <a:spcPct val="0"/>
              </a:spcAft>
              <a:defRPr sz="1000" b="1">
                <a:solidFill>
                  <a:schemeClr val="bg1"/>
                </a:solidFill>
                <a:latin typeface="Arial" pitchFamily="34" charset="0"/>
              </a:defRPr>
            </a:lvl6pPr>
            <a:lvl7pPr marL="2971800" indent="-228600" algn="ctr" eaLnBrk="0" fontAlgn="base" hangingPunct="0">
              <a:spcBef>
                <a:spcPct val="0"/>
              </a:spcBef>
              <a:spcAft>
                <a:spcPct val="0"/>
              </a:spcAft>
              <a:defRPr sz="1000" b="1">
                <a:solidFill>
                  <a:schemeClr val="bg1"/>
                </a:solidFill>
                <a:latin typeface="Arial" pitchFamily="34" charset="0"/>
              </a:defRPr>
            </a:lvl7pPr>
            <a:lvl8pPr marL="3429000" indent="-228600" algn="ctr" eaLnBrk="0" fontAlgn="base" hangingPunct="0">
              <a:spcBef>
                <a:spcPct val="0"/>
              </a:spcBef>
              <a:spcAft>
                <a:spcPct val="0"/>
              </a:spcAft>
              <a:defRPr sz="1000" b="1">
                <a:solidFill>
                  <a:schemeClr val="bg1"/>
                </a:solidFill>
                <a:latin typeface="Arial" pitchFamily="34" charset="0"/>
              </a:defRPr>
            </a:lvl8pPr>
            <a:lvl9pPr marL="3886200" indent="-228600" algn="ctr" eaLnBrk="0" fontAlgn="base" hangingPunct="0">
              <a:spcBef>
                <a:spcPct val="0"/>
              </a:spcBef>
              <a:spcAft>
                <a:spcPct val="0"/>
              </a:spcAft>
              <a:defRPr sz="1000" b="1">
                <a:solidFill>
                  <a:schemeClr val="bg1"/>
                </a:solidFill>
                <a:latin typeface="Arial" pitchFamily="34" charset="0"/>
              </a:defRPr>
            </a:lvl9pPr>
          </a:lstStyle>
          <a:p>
            <a:pPr algn="ctr" eaLnBrk="1" hangingPunct="1">
              <a:spcAft>
                <a:spcPct val="50000"/>
              </a:spcAft>
            </a:pPr>
            <a:r>
              <a:rPr lang="ru-RU" altLang="ru-RU" sz="2000" dirty="0">
                <a:solidFill>
                  <a:schemeClr val="tx1"/>
                </a:solidFill>
                <a:latin typeface="+mn-lt"/>
              </a:rPr>
              <a:t>Центральная гиперчувствительность</a:t>
            </a:r>
          </a:p>
        </p:txBody>
      </p:sp>
      <p:sp>
        <p:nvSpPr>
          <p:cNvPr id="11" name="Прямоугольник 10"/>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43951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479033"/>
            <a:ext cx="2133600" cy="365125"/>
          </a:xfrm>
        </p:spPr>
        <p:txBody>
          <a:bodyPr/>
          <a:lstStyle/>
          <a:p>
            <a:fld id="{A2885E78-1F86-4A3D-9EE1-B0103B1CEF15}" type="slidenum">
              <a:rPr lang="en-US" smtClean="0"/>
              <a:pPr/>
              <a:t>65</a:t>
            </a:fld>
            <a:endParaRPr lang="en-US" dirty="0"/>
          </a:p>
        </p:txBody>
      </p:sp>
      <p:pic>
        <p:nvPicPr>
          <p:cNvPr id="5"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29804"/>
            <a:ext cx="33401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16"/>
          <p:cNvSpPr>
            <a:spLocks noChangeArrowheads="1"/>
          </p:cNvSpPr>
          <p:nvPr/>
        </p:nvSpPr>
        <p:spPr bwMode="auto">
          <a:xfrm>
            <a:off x="251520" y="2082329"/>
            <a:ext cx="577318" cy="129540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algn="ctr" eaLnBrk="0" fontAlgn="base" hangingPunct="0">
              <a:spcBef>
                <a:spcPct val="0"/>
              </a:spcBef>
              <a:spcAft>
                <a:spcPct val="0"/>
              </a:spcAft>
              <a:defRPr sz="1000" b="1">
                <a:solidFill>
                  <a:schemeClr val="bg1"/>
                </a:solidFill>
                <a:latin typeface="Arial" pitchFamily="34" charset="0"/>
              </a:defRPr>
            </a:lvl6pPr>
            <a:lvl7pPr marL="2971800" indent="-228600" algn="ctr" eaLnBrk="0" fontAlgn="base" hangingPunct="0">
              <a:spcBef>
                <a:spcPct val="0"/>
              </a:spcBef>
              <a:spcAft>
                <a:spcPct val="0"/>
              </a:spcAft>
              <a:defRPr sz="1000" b="1">
                <a:solidFill>
                  <a:schemeClr val="bg1"/>
                </a:solidFill>
                <a:latin typeface="Arial" pitchFamily="34" charset="0"/>
              </a:defRPr>
            </a:lvl7pPr>
            <a:lvl8pPr marL="3429000" indent="-228600" algn="ctr" eaLnBrk="0" fontAlgn="base" hangingPunct="0">
              <a:spcBef>
                <a:spcPct val="0"/>
              </a:spcBef>
              <a:spcAft>
                <a:spcPct val="0"/>
              </a:spcAft>
              <a:defRPr sz="1000" b="1">
                <a:solidFill>
                  <a:schemeClr val="bg1"/>
                </a:solidFill>
                <a:latin typeface="Arial" pitchFamily="34" charset="0"/>
              </a:defRPr>
            </a:lvl8pPr>
            <a:lvl9pPr marL="3886200" indent="-228600" algn="ctr" eaLnBrk="0" fontAlgn="base" hangingPunct="0">
              <a:spcBef>
                <a:spcPct val="0"/>
              </a:spcBef>
              <a:spcAft>
                <a:spcPct val="0"/>
              </a:spcAft>
              <a:defRPr sz="1000" b="1">
                <a:solidFill>
                  <a:schemeClr val="bg1"/>
                </a:solidFill>
                <a:latin typeface="Arial" pitchFamily="34" charset="0"/>
              </a:defRPr>
            </a:lvl9pPr>
          </a:lstStyle>
          <a:p>
            <a:endParaRPr lang="ru-RU" altLang="ru-RU"/>
          </a:p>
        </p:txBody>
      </p:sp>
      <p:sp>
        <p:nvSpPr>
          <p:cNvPr id="7" name="Oval 18"/>
          <p:cNvSpPr>
            <a:spLocks noChangeArrowheads="1"/>
          </p:cNvSpPr>
          <p:nvPr/>
        </p:nvSpPr>
        <p:spPr bwMode="auto">
          <a:xfrm>
            <a:off x="2692213" y="1199139"/>
            <a:ext cx="648073" cy="1324520"/>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algn="ctr" eaLnBrk="0" fontAlgn="base" hangingPunct="0">
              <a:spcBef>
                <a:spcPct val="0"/>
              </a:spcBef>
              <a:spcAft>
                <a:spcPct val="0"/>
              </a:spcAft>
              <a:defRPr sz="1000" b="1">
                <a:solidFill>
                  <a:schemeClr val="bg1"/>
                </a:solidFill>
                <a:latin typeface="Arial" pitchFamily="34" charset="0"/>
              </a:defRPr>
            </a:lvl6pPr>
            <a:lvl7pPr marL="2971800" indent="-228600" algn="ctr" eaLnBrk="0" fontAlgn="base" hangingPunct="0">
              <a:spcBef>
                <a:spcPct val="0"/>
              </a:spcBef>
              <a:spcAft>
                <a:spcPct val="0"/>
              </a:spcAft>
              <a:defRPr sz="1000" b="1">
                <a:solidFill>
                  <a:schemeClr val="bg1"/>
                </a:solidFill>
                <a:latin typeface="Arial" pitchFamily="34" charset="0"/>
              </a:defRPr>
            </a:lvl7pPr>
            <a:lvl8pPr marL="3429000" indent="-228600" algn="ctr" eaLnBrk="0" fontAlgn="base" hangingPunct="0">
              <a:spcBef>
                <a:spcPct val="0"/>
              </a:spcBef>
              <a:spcAft>
                <a:spcPct val="0"/>
              </a:spcAft>
              <a:defRPr sz="1000" b="1">
                <a:solidFill>
                  <a:schemeClr val="bg1"/>
                </a:solidFill>
                <a:latin typeface="Arial" pitchFamily="34" charset="0"/>
              </a:defRPr>
            </a:lvl8pPr>
            <a:lvl9pPr marL="3886200" indent="-228600" algn="ctr" eaLnBrk="0" fontAlgn="base" hangingPunct="0">
              <a:spcBef>
                <a:spcPct val="0"/>
              </a:spcBef>
              <a:spcAft>
                <a:spcPct val="0"/>
              </a:spcAft>
              <a:defRPr sz="1000" b="1">
                <a:solidFill>
                  <a:schemeClr val="bg1"/>
                </a:solidFill>
                <a:latin typeface="Arial" pitchFamily="34" charset="0"/>
              </a:defRPr>
            </a:lvl9pPr>
          </a:lstStyle>
          <a:p>
            <a:endParaRPr lang="ru-RU" altLang="ru-RU"/>
          </a:p>
        </p:txBody>
      </p:sp>
      <p:sp>
        <p:nvSpPr>
          <p:cNvPr id="8" name="Oval 17"/>
          <p:cNvSpPr>
            <a:spLocks noChangeArrowheads="1"/>
          </p:cNvSpPr>
          <p:nvPr/>
        </p:nvSpPr>
        <p:spPr bwMode="auto">
          <a:xfrm>
            <a:off x="3923929" y="2082329"/>
            <a:ext cx="720079" cy="1366838"/>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algn="ctr" eaLnBrk="0" fontAlgn="base" hangingPunct="0">
              <a:spcBef>
                <a:spcPct val="0"/>
              </a:spcBef>
              <a:spcAft>
                <a:spcPct val="0"/>
              </a:spcAft>
              <a:defRPr sz="1000" b="1">
                <a:solidFill>
                  <a:schemeClr val="bg1"/>
                </a:solidFill>
                <a:latin typeface="Arial" pitchFamily="34" charset="0"/>
              </a:defRPr>
            </a:lvl6pPr>
            <a:lvl7pPr marL="2971800" indent="-228600" algn="ctr" eaLnBrk="0" fontAlgn="base" hangingPunct="0">
              <a:spcBef>
                <a:spcPct val="0"/>
              </a:spcBef>
              <a:spcAft>
                <a:spcPct val="0"/>
              </a:spcAft>
              <a:defRPr sz="1000" b="1">
                <a:solidFill>
                  <a:schemeClr val="bg1"/>
                </a:solidFill>
                <a:latin typeface="Arial" pitchFamily="34" charset="0"/>
              </a:defRPr>
            </a:lvl7pPr>
            <a:lvl8pPr marL="3429000" indent="-228600" algn="ctr" eaLnBrk="0" fontAlgn="base" hangingPunct="0">
              <a:spcBef>
                <a:spcPct val="0"/>
              </a:spcBef>
              <a:spcAft>
                <a:spcPct val="0"/>
              </a:spcAft>
              <a:defRPr sz="1000" b="1">
                <a:solidFill>
                  <a:schemeClr val="bg1"/>
                </a:solidFill>
                <a:latin typeface="Arial" pitchFamily="34" charset="0"/>
              </a:defRPr>
            </a:lvl8pPr>
            <a:lvl9pPr marL="3886200" indent="-228600" algn="ctr" eaLnBrk="0" fontAlgn="base" hangingPunct="0">
              <a:spcBef>
                <a:spcPct val="0"/>
              </a:spcBef>
              <a:spcAft>
                <a:spcPct val="0"/>
              </a:spcAft>
              <a:defRPr sz="1000" b="1">
                <a:solidFill>
                  <a:schemeClr val="bg1"/>
                </a:solidFill>
                <a:latin typeface="Arial" pitchFamily="34" charset="0"/>
              </a:defRPr>
            </a:lvl9pPr>
          </a:lstStyle>
          <a:p>
            <a:endParaRPr lang="ru-RU" altLang="ru-RU"/>
          </a:p>
        </p:txBody>
      </p:sp>
      <p:sp>
        <p:nvSpPr>
          <p:cNvPr id="9" name="Text Box 13"/>
          <p:cNvSpPr txBox="1">
            <a:spLocks noChangeArrowheads="1"/>
          </p:cNvSpPr>
          <p:nvPr/>
        </p:nvSpPr>
        <p:spPr bwMode="auto">
          <a:xfrm rot="10800000">
            <a:off x="2762335" y="1048867"/>
            <a:ext cx="507831" cy="1249362"/>
          </a:xfrm>
          <a:prstGeom prst="rect">
            <a:avLst/>
          </a:prstGeom>
          <a:noFill/>
          <a:ln>
            <a:noFill/>
          </a:ln>
          <a:effectLst/>
          <a:extLst>
            <a:ext uri="{909E8E84-426E-40DD-AFC4-6F175D3DCCD1}">
              <a14:hiddenFill xmlns:a14="http://schemas.microsoft.com/office/drawing/2010/main">
                <a:solidFill>
                  <a:srgbClr val="2A8DB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algn="ctr" eaLnBrk="0" fontAlgn="base" hangingPunct="0">
              <a:spcBef>
                <a:spcPct val="0"/>
              </a:spcBef>
              <a:spcAft>
                <a:spcPct val="0"/>
              </a:spcAft>
              <a:defRPr sz="1000" b="1">
                <a:solidFill>
                  <a:schemeClr val="bg1"/>
                </a:solidFill>
                <a:latin typeface="Arial" pitchFamily="34" charset="0"/>
              </a:defRPr>
            </a:lvl6pPr>
            <a:lvl7pPr marL="2971800" indent="-228600" algn="ctr" eaLnBrk="0" fontAlgn="base" hangingPunct="0">
              <a:spcBef>
                <a:spcPct val="0"/>
              </a:spcBef>
              <a:spcAft>
                <a:spcPct val="0"/>
              </a:spcAft>
              <a:defRPr sz="1000" b="1">
                <a:solidFill>
                  <a:schemeClr val="bg1"/>
                </a:solidFill>
                <a:latin typeface="Arial" pitchFamily="34" charset="0"/>
              </a:defRPr>
            </a:lvl7pPr>
            <a:lvl8pPr marL="3429000" indent="-228600" algn="ctr" eaLnBrk="0" fontAlgn="base" hangingPunct="0">
              <a:spcBef>
                <a:spcPct val="0"/>
              </a:spcBef>
              <a:spcAft>
                <a:spcPct val="0"/>
              </a:spcAft>
              <a:defRPr sz="1000" b="1">
                <a:solidFill>
                  <a:schemeClr val="bg1"/>
                </a:solidFill>
                <a:latin typeface="Arial" pitchFamily="34" charset="0"/>
              </a:defRPr>
            </a:lvl8pPr>
            <a:lvl9pPr marL="3886200" indent="-228600" algn="ctr" eaLnBrk="0" fontAlgn="base" hangingPunct="0">
              <a:spcBef>
                <a:spcPct val="0"/>
              </a:spcBef>
              <a:spcAft>
                <a:spcPct val="0"/>
              </a:spcAft>
              <a:defRPr sz="1000" b="1">
                <a:solidFill>
                  <a:schemeClr val="bg1"/>
                </a:solidFill>
                <a:latin typeface="Arial" pitchFamily="34" charset="0"/>
              </a:defRPr>
            </a:lvl9pPr>
          </a:lstStyle>
          <a:p>
            <a:pPr>
              <a:spcBef>
                <a:spcPct val="50000"/>
              </a:spcBef>
            </a:pPr>
            <a:r>
              <a:rPr lang="ru-RU" altLang="ru-RU" sz="1050" dirty="0">
                <a:solidFill>
                  <a:schemeClr val="tx1"/>
                </a:solidFill>
              </a:rPr>
              <a:t>Рецепторы эпителия</a:t>
            </a:r>
            <a:endParaRPr lang="en-US" altLang="ru-RU" sz="1050" dirty="0">
              <a:solidFill>
                <a:schemeClr val="tx1"/>
              </a:solidFill>
            </a:endParaRPr>
          </a:p>
        </p:txBody>
      </p:sp>
      <p:sp>
        <p:nvSpPr>
          <p:cNvPr id="10" name="Text Box 12"/>
          <p:cNvSpPr txBox="1">
            <a:spLocks noChangeArrowheads="1"/>
          </p:cNvSpPr>
          <p:nvPr/>
        </p:nvSpPr>
        <p:spPr bwMode="auto">
          <a:xfrm rot="10800000">
            <a:off x="4057735" y="2082329"/>
            <a:ext cx="507831" cy="1249363"/>
          </a:xfrm>
          <a:prstGeom prst="rect">
            <a:avLst/>
          </a:prstGeom>
          <a:noFill/>
          <a:ln>
            <a:noFill/>
          </a:ln>
          <a:effectLst/>
          <a:extLst>
            <a:ext uri="{909E8E84-426E-40DD-AFC4-6F175D3DCCD1}">
              <a14:hiddenFill xmlns:a14="http://schemas.microsoft.com/office/drawing/2010/main">
                <a:solidFill>
                  <a:srgbClr val="2A8DB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algn="ctr" eaLnBrk="0" fontAlgn="base" hangingPunct="0">
              <a:spcBef>
                <a:spcPct val="0"/>
              </a:spcBef>
              <a:spcAft>
                <a:spcPct val="0"/>
              </a:spcAft>
              <a:defRPr sz="1000" b="1">
                <a:solidFill>
                  <a:schemeClr val="bg1"/>
                </a:solidFill>
                <a:latin typeface="Arial" pitchFamily="34" charset="0"/>
              </a:defRPr>
            </a:lvl6pPr>
            <a:lvl7pPr marL="2971800" indent="-228600" algn="ctr" eaLnBrk="0" fontAlgn="base" hangingPunct="0">
              <a:spcBef>
                <a:spcPct val="0"/>
              </a:spcBef>
              <a:spcAft>
                <a:spcPct val="0"/>
              </a:spcAft>
              <a:defRPr sz="1000" b="1">
                <a:solidFill>
                  <a:schemeClr val="bg1"/>
                </a:solidFill>
                <a:latin typeface="Arial" pitchFamily="34" charset="0"/>
              </a:defRPr>
            </a:lvl7pPr>
            <a:lvl8pPr marL="3429000" indent="-228600" algn="ctr" eaLnBrk="0" fontAlgn="base" hangingPunct="0">
              <a:spcBef>
                <a:spcPct val="0"/>
              </a:spcBef>
              <a:spcAft>
                <a:spcPct val="0"/>
              </a:spcAft>
              <a:defRPr sz="1000" b="1">
                <a:solidFill>
                  <a:schemeClr val="bg1"/>
                </a:solidFill>
                <a:latin typeface="Arial" pitchFamily="34" charset="0"/>
              </a:defRPr>
            </a:lvl8pPr>
            <a:lvl9pPr marL="3886200" indent="-228600" algn="ctr" eaLnBrk="0" fontAlgn="base" hangingPunct="0">
              <a:spcBef>
                <a:spcPct val="0"/>
              </a:spcBef>
              <a:spcAft>
                <a:spcPct val="0"/>
              </a:spcAft>
              <a:defRPr sz="1000" b="1">
                <a:solidFill>
                  <a:schemeClr val="bg1"/>
                </a:solidFill>
                <a:latin typeface="Arial" pitchFamily="34" charset="0"/>
              </a:defRPr>
            </a:lvl9pPr>
          </a:lstStyle>
          <a:p>
            <a:pPr>
              <a:spcBef>
                <a:spcPct val="50000"/>
              </a:spcBef>
            </a:pPr>
            <a:r>
              <a:rPr lang="ru-RU" altLang="ru-RU" sz="1050" dirty="0">
                <a:solidFill>
                  <a:schemeClr val="tx1"/>
                </a:solidFill>
              </a:rPr>
              <a:t>Межмышечные рецепторы</a:t>
            </a:r>
            <a:endParaRPr lang="en-US" altLang="ru-RU" sz="1050" dirty="0">
              <a:solidFill>
                <a:schemeClr val="tx1"/>
              </a:solidFill>
            </a:endParaRPr>
          </a:p>
        </p:txBody>
      </p:sp>
      <p:sp>
        <p:nvSpPr>
          <p:cNvPr id="11" name="Text Box 11"/>
          <p:cNvSpPr txBox="1">
            <a:spLocks noChangeArrowheads="1"/>
          </p:cNvSpPr>
          <p:nvPr/>
        </p:nvSpPr>
        <p:spPr bwMode="auto">
          <a:xfrm rot="10800000">
            <a:off x="336393" y="1898978"/>
            <a:ext cx="492443" cy="1249363"/>
          </a:xfrm>
          <a:prstGeom prst="rect">
            <a:avLst/>
          </a:prstGeom>
          <a:noFill/>
          <a:ln>
            <a:noFill/>
          </a:ln>
          <a:effectLst/>
          <a:extLst>
            <a:ext uri="{909E8E84-426E-40DD-AFC4-6F175D3DCCD1}">
              <a14:hiddenFill xmlns:a14="http://schemas.microsoft.com/office/drawing/2010/main">
                <a:solidFill>
                  <a:srgbClr val="2A8DB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a:spAutoFit/>
          </a:bodyPr>
          <a:lstStyle>
            <a:lvl1pPr>
              <a:defRPr sz="1000" b="1">
                <a:solidFill>
                  <a:schemeClr val="bg1"/>
                </a:solidFill>
                <a:latin typeface="Arial" pitchFamily="34" charset="0"/>
              </a:defRPr>
            </a:lvl1pPr>
            <a:lvl2pPr marL="742950" indent="-285750">
              <a:defRPr sz="1000" b="1">
                <a:solidFill>
                  <a:schemeClr val="bg1"/>
                </a:solidFill>
                <a:latin typeface="Arial" pitchFamily="34" charset="0"/>
              </a:defRPr>
            </a:lvl2pPr>
            <a:lvl3pPr marL="1143000" indent="-228600">
              <a:defRPr sz="1000" b="1">
                <a:solidFill>
                  <a:schemeClr val="bg1"/>
                </a:solidFill>
                <a:latin typeface="Arial" pitchFamily="34" charset="0"/>
              </a:defRPr>
            </a:lvl3pPr>
            <a:lvl4pPr marL="1600200" indent="-228600">
              <a:defRPr sz="1000" b="1">
                <a:solidFill>
                  <a:schemeClr val="bg1"/>
                </a:solidFill>
                <a:latin typeface="Arial" pitchFamily="34" charset="0"/>
              </a:defRPr>
            </a:lvl4pPr>
            <a:lvl5pPr marL="2057400" indent="-228600">
              <a:defRPr sz="1000" b="1">
                <a:solidFill>
                  <a:schemeClr val="bg1"/>
                </a:solidFill>
                <a:latin typeface="Arial" pitchFamily="34" charset="0"/>
              </a:defRPr>
            </a:lvl5pPr>
            <a:lvl6pPr marL="2514600" indent="-228600" algn="ctr" eaLnBrk="0" fontAlgn="base" hangingPunct="0">
              <a:spcBef>
                <a:spcPct val="0"/>
              </a:spcBef>
              <a:spcAft>
                <a:spcPct val="0"/>
              </a:spcAft>
              <a:defRPr sz="1000" b="1">
                <a:solidFill>
                  <a:schemeClr val="bg1"/>
                </a:solidFill>
                <a:latin typeface="Arial" pitchFamily="34" charset="0"/>
              </a:defRPr>
            </a:lvl6pPr>
            <a:lvl7pPr marL="2971800" indent="-228600" algn="ctr" eaLnBrk="0" fontAlgn="base" hangingPunct="0">
              <a:spcBef>
                <a:spcPct val="0"/>
              </a:spcBef>
              <a:spcAft>
                <a:spcPct val="0"/>
              </a:spcAft>
              <a:defRPr sz="1000" b="1">
                <a:solidFill>
                  <a:schemeClr val="bg1"/>
                </a:solidFill>
                <a:latin typeface="Arial" pitchFamily="34" charset="0"/>
              </a:defRPr>
            </a:lvl7pPr>
            <a:lvl8pPr marL="3429000" indent="-228600" algn="ctr" eaLnBrk="0" fontAlgn="base" hangingPunct="0">
              <a:spcBef>
                <a:spcPct val="0"/>
              </a:spcBef>
              <a:spcAft>
                <a:spcPct val="0"/>
              </a:spcAft>
              <a:defRPr sz="1000" b="1">
                <a:solidFill>
                  <a:schemeClr val="bg1"/>
                </a:solidFill>
                <a:latin typeface="Arial" pitchFamily="34" charset="0"/>
              </a:defRPr>
            </a:lvl8pPr>
            <a:lvl9pPr marL="3886200" indent="-228600" algn="ctr" eaLnBrk="0" fontAlgn="base" hangingPunct="0">
              <a:spcBef>
                <a:spcPct val="0"/>
              </a:spcBef>
              <a:spcAft>
                <a:spcPct val="0"/>
              </a:spcAft>
              <a:defRPr sz="1000" b="1">
                <a:solidFill>
                  <a:schemeClr val="bg1"/>
                </a:solidFill>
                <a:latin typeface="Arial" pitchFamily="34" charset="0"/>
              </a:defRPr>
            </a:lvl9pPr>
          </a:lstStyle>
          <a:p>
            <a:pPr>
              <a:spcBef>
                <a:spcPct val="50000"/>
              </a:spcBef>
            </a:pPr>
            <a:r>
              <a:rPr lang="ru-RU" altLang="ru-RU" dirty="0">
                <a:solidFill>
                  <a:schemeClr val="tx1"/>
                </a:solidFill>
              </a:rPr>
              <a:t>Рецепторы сосудов</a:t>
            </a:r>
            <a:endParaRPr lang="en-US" altLang="ru-RU" dirty="0">
              <a:solidFill>
                <a:schemeClr val="tx1"/>
              </a:solidFill>
            </a:endParaRPr>
          </a:p>
        </p:txBody>
      </p:sp>
      <p:sp>
        <p:nvSpPr>
          <p:cNvPr id="12" name="Rectangle 3"/>
          <p:cNvSpPr txBox="1">
            <a:spLocks noChangeArrowheads="1"/>
          </p:cNvSpPr>
          <p:nvPr/>
        </p:nvSpPr>
        <p:spPr>
          <a:xfrm>
            <a:off x="0" y="1141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lvl1pPr algn="ctr" fontAlgn="base">
              <a:spcBef>
                <a:spcPct val="0"/>
              </a:spcBef>
              <a:spcAft>
                <a:spcPct val="0"/>
              </a:spcAft>
              <a:buNone/>
              <a:defRPr sz="2800" b="1">
                <a:solidFill>
                  <a:srgbClr val="00B050"/>
                </a:solidFill>
                <a:effectLst>
                  <a:outerShdw blurRad="38100" dist="38100" dir="2700000" algn="tl">
                    <a:srgbClr val="000000">
                      <a:alpha val="43137"/>
                    </a:srgbClr>
                  </a:outerShdw>
                </a:effectLst>
                <a:ea typeface="+mj-ea"/>
                <a:cs typeface="+mj-cs"/>
              </a:defRPr>
            </a:lvl1pPr>
          </a:lstStyle>
          <a:p>
            <a:r>
              <a:rPr lang="ru-RU" altLang="ru-RU" dirty="0"/>
              <a:t>Периферическая гиперчувствительность</a:t>
            </a:r>
            <a:endParaRPr lang="en-US" altLang="ru-RU" dirty="0"/>
          </a:p>
        </p:txBody>
      </p:sp>
      <p:sp>
        <p:nvSpPr>
          <p:cNvPr id="13" name="Rectangle 4"/>
          <p:cNvSpPr txBox="1">
            <a:spLocks noChangeArrowheads="1"/>
          </p:cNvSpPr>
          <p:nvPr/>
        </p:nvSpPr>
        <p:spPr>
          <a:xfrm>
            <a:off x="4913313" y="764704"/>
            <a:ext cx="3789362" cy="3411040"/>
          </a:xfrm>
          <a:prstGeom prst="rect">
            <a:avLst/>
          </a:prstGeom>
        </p:spPr>
        <p:txBody>
          <a:bodyPr/>
          <a:lstStyle>
            <a:lvl1pPr marL="0" indent="0" algn="l" defTabSz="914400" rtl="0" eaLnBrk="1" latinLnBrk="0" hangingPunct="1">
              <a:spcBef>
                <a:spcPts val="1800"/>
              </a:spcBef>
              <a:buFont typeface="Arial" panose="020B0604020202020204" pitchFamily="34" charset="0"/>
              <a:buNone/>
              <a:defRPr sz="2000" kern="1200">
                <a:solidFill>
                  <a:schemeClr val="tx1"/>
                </a:solidFill>
                <a:latin typeface="+mn-lt"/>
                <a:ea typeface="+mn-ea"/>
                <a:cs typeface="+mn-cs"/>
              </a:defRPr>
            </a:lvl1pPr>
            <a:lvl2pPr marL="228600" indent="-228600" algn="l" defTabSz="914400" rtl="0" eaLnBrk="1" latinLnBrk="0" hangingPunct="1">
              <a:spcBef>
                <a:spcPts val="1200"/>
              </a:spcBef>
              <a:buFont typeface="Arial" panose="020B0604020202020204" pitchFamily="34" charset="0"/>
              <a:buChar char="•"/>
              <a:defRPr sz="1800" kern="1200">
                <a:solidFill>
                  <a:schemeClr val="tx1"/>
                </a:solidFill>
                <a:latin typeface="+mn-lt"/>
                <a:ea typeface="+mn-ea"/>
                <a:cs typeface="+mn-cs"/>
              </a:defRPr>
            </a:lvl2pPr>
            <a:lvl3pPr marL="457200" indent="-228600" algn="l" defTabSz="914400" rtl="0" eaLnBrk="1" latinLnBrk="0" hangingPunct="1">
              <a:spcBef>
                <a:spcPts val="800"/>
              </a:spcBef>
              <a:buFont typeface="Arial" panose="020B0604020202020204" pitchFamily="34" charset="0"/>
              <a:buChar char="–"/>
              <a:defRPr sz="1600" kern="1200">
                <a:solidFill>
                  <a:schemeClr val="tx1"/>
                </a:solidFill>
                <a:latin typeface="+mn-lt"/>
                <a:ea typeface="+mn-ea"/>
                <a:cs typeface="+mn-cs"/>
              </a:defRPr>
            </a:lvl3pPr>
            <a:lvl4pPr marL="685800" indent="-2286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4pPr>
            <a:lvl5pPr marL="914400" indent="-228600" algn="l" defTabSz="914400" rtl="0" eaLnBrk="1" latinLnBrk="0" hangingPunct="1">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lnSpc>
                <a:spcPct val="90000"/>
              </a:lnSpc>
            </a:pPr>
            <a:r>
              <a:rPr lang="ru-RU" altLang="ru-RU" smtClean="0"/>
              <a:t>Показано, что повышенные уровни субстанции Р способны активировать кальциевые каналы на ноцицепторах (рецепторах, воспринимающих боль). Это приводит к </a:t>
            </a:r>
            <a:r>
              <a:rPr lang="ru-RU" altLang="ru-RU" b="1" smtClean="0"/>
              <a:t>притоку ионов Ca2+ в рецепторы</a:t>
            </a:r>
            <a:r>
              <a:rPr lang="ru-RU" altLang="ru-RU" smtClean="0"/>
              <a:t>, что, в результате каскада реакций,</a:t>
            </a:r>
            <a:r>
              <a:rPr lang="ru-RU" altLang="ru-RU" b="1" smtClean="0"/>
              <a:t> приводит к повышению чувствительности самого рецептора</a:t>
            </a:r>
            <a:r>
              <a:rPr lang="ru-RU" altLang="ru-RU" b="1" baseline="30000" smtClean="0"/>
              <a:t>1</a:t>
            </a:r>
            <a:r>
              <a:rPr lang="ru-RU" altLang="ru-RU" smtClean="0"/>
              <a:t>.</a:t>
            </a:r>
            <a:r>
              <a:rPr lang="en-US" altLang="ru-RU" dirty="0" smtClean="0"/>
              <a:t> </a:t>
            </a:r>
          </a:p>
        </p:txBody>
      </p:sp>
      <p:sp>
        <p:nvSpPr>
          <p:cNvPr id="14" name="Text Box 5"/>
          <p:cNvSpPr txBox="1">
            <a:spLocks noChangeArrowheads="1"/>
          </p:cNvSpPr>
          <p:nvPr/>
        </p:nvSpPr>
        <p:spPr bwMode="auto">
          <a:xfrm>
            <a:off x="0" y="6598071"/>
            <a:ext cx="697547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defPPr>
              <a:defRPr lang="ru-RU"/>
            </a:defPPr>
            <a:lvl1pPr marL="228600" indent="-228600" eaLnBrk="0" fontAlgn="base" hangingPunct="0">
              <a:spcBef>
                <a:spcPct val="0"/>
              </a:spcBef>
              <a:spcAft>
                <a:spcPct val="0"/>
              </a:spcAft>
              <a:buFont typeface="+mj-lt"/>
              <a:buAutoNum type="arabicPeriod"/>
              <a:defRPr sz="800">
                <a:solidFill>
                  <a:srgbClr val="000000"/>
                </a:solidFill>
                <a:latin typeface="Arial" panose="020B0604020202020204" pitchFamily="34" charset="0"/>
                <a:cs typeface="Arial" pitchFamily="34" charset="0"/>
              </a:defRPr>
            </a:lvl1pPr>
          </a:lstStyle>
          <a:p>
            <a:r>
              <a:rPr lang="en-US" altLang="ru-RU" dirty="0"/>
              <a:t>Mayer EA, </a:t>
            </a:r>
            <a:r>
              <a:rPr lang="en-US" altLang="ru-RU" dirty="0" err="1"/>
              <a:t>Gebhart</a:t>
            </a:r>
            <a:r>
              <a:rPr lang="en-US" altLang="ru-RU" dirty="0"/>
              <a:t> GF. Basic and clinical aspects of visceral </a:t>
            </a:r>
            <a:r>
              <a:rPr lang="en-US" altLang="ru-RU" dirty="0" err="1"/>
              <a:t>hyperalgesia</a:t>
            </a:r>
            <a:r>
              <a:rPr lang="en-US" altLang="ru-RU" dirty="0"/>
              <a:t>. </a:t>
            </a:r>
            <a:r>
              <a:rPr lang="en-US" altLang="ru-RU" dirty="0" err="1"/>
              <a:t>Gastroenterol</a:t>
            </a:r>
            <a:r>
              <a:rPr lang="en-US" altLang="ru-RU" dirty="0"/>
              <a:t>. 1994; 107:271-93 </a:t>
            </a:r>
          </a:p>
        </p:txBody>
      </p:sp>
      <p:sp>
        <p:nvSpPr>
          <p:cNvPr id="15" name="Прямоугольник 14"/>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3812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76524" y="6448256"/>
            <a:ext cx="2133600" cy="365125"/>
          </a:xfrm>
        </p:spPr>
        <p:txBody>
          <a:bodyPr/>
          <a:lstStyle/>
          <a:p>
            <a:fld id="{A2885E78-1F86-4A3D-9EE1-B0103B1CEF15}" type="slidenum">
              <a:rPr lang="en-US" smtClean="0"/>
              <a:pPr/>
              <a:t>66</a:t>
            </a:fld>
            <a:endParaRPr lang="en-US"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136" y="654135"/>
            <a:ext cx="7083188" cy="51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0" y="6611779"/>
            <a:ext cx="879433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defPPr>
              <a:defRPr lang="ru-RU"/>
            </a:defPPr>
            <a:lvl1pPr marL="228600" indent="-228600" eaLnBrk="0" fontAlgn="base" hangingPunct="0">
              <a:spcBef>
                <a:spcPct val="0"/>
              </a:spcBef>
              <a:spcAft>
                <a:spcPct val="0"/>
              </a:spcAft>
              <a:buFont typeface="+mj-lt"/>
              <a:buAutoNum type="arabicPeriod"/>
              <a:defRPr sz="800">
                <a:solidFill>
                  <a:srgbClr val="000000"/>
                </a:solidFill>
                <a:latin typeface="Arial" panose="020B0604020202020204" pitchFamily="34" charset="0"/>
                <a:cs typeface="Arial" pitchFamily="34" charset="0"/>
              </a:defRPr>
            </a:lvl1pPr>
          </a:lstStyle>
          <a:p>
            <a:r>
              <a:rPr lang="ru-RU" altLang="ru-RU" dirty="0"/>
              <a:t> </a:t>
            </a:r>
            <a:r>
              <a:rPr lang="en-US" altLang="ru-RU" dirty="0"/>
              <a:t>Mayer EA, </a:t>
            </a:r>
            <a:r>
              <a:rPr lang="en-US" altLang="ru-RU" dirty="0" err="1"/>
              <a:t>Gebhart</a:t>
            </a:r>
            <a:r>
              <a:rPr lang="en-US" altLang="ru-RU" dirty="0"/>
              <a:t> GF. Basic and clinical aspects of visceral </a:t>
            </a:r>
            <a:r>
              <a:rPr lang="en-US" altLang="ru-RU" dirty="0" err="1"/>
              <a:t>hyperalgesia</a:t>
            </a:r>
            <a:r>
              <a:rPr lang="en-US" altLang="ru-RU" dirty="0"/>
              <a:t>. </a:t>
            </a:r>
            <a:r>
              <a:rPr lang="en-US" altLang="ru-RU" dirty="0" err="1"/>
              <a:t>Gastroenterol</a:t>
            </a:r>
            <a:r>
              <a:rPr lang="en-US" altLang="ru-RU" dirty="0"/>
              <a:t>. 1994; 107:271-93 </a:t>
            </a:r>
          </a:p>
        </p:txBody>
      </p:sp>
      <p:sp>
        <p:nvSpPr>
          <p:cNvPr id="7" name="Rectangle 3"/>
          <p:cNvSpPr txBox="1">
            <a:spLocks noChangeArrowheads="1"/>
          </p:cNvSpPr>
          <p:nvPr/>
        </p:nvSpPr>
        <p:spPr>
          <a:xfrm>
            <a:off x="323528" y="100137"/>
            <a:ext cx="822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defPPr>
              <a:defRPr lang="ru-RU"/>
            </a:defPPr>
            <a:lvl1pPr algn="ctr" fontAlgn="base">
              <a:spcBef>
                <a:spcPct val="0"/>
              </a:spcBef>
              <a:spcAft>
                <a:spcPct val="0"/>
              </a:spcAft>
              <a:buNone/>
              <a:defRPr sz="2800" b="1">
                <a:solidFill>
                  <a:srgbClr val="00B050"/>
                </a:solidFill>
                <a:effectLst>
                  <a:outerShdw blurRad="38100" dist="38100" dir="2700000" algn="tl">
                    <a:srgbClr val="000000">
                      <a:alpha val="43137"/>
                    </a:srgbClr>
                  </a:outerShdw>
                </a:effectLst>
                <a:ea typeface="+mj-ea"/>
                <a:cs typeface="+mj-cs"/>
              </a:defRPr>
            </a:lvl1pPr>
          </a:lstStyle>
          <a:p>
            <a:r>
              <a:rPr lang="ru-RU" altLang="ru-RU" dirty="0"/>
              <a:t>Центральная гиперчувствительность</a:t>
            </a:r>
            <a:endParaRPr lang="en-US" altLang="ru-RU" dirty="0"/>
          </a:p>
        </p:txBody>
      </p:sp>
      <p:sp>
        <p:nvSpPr>
          <p:cNvPr id="8" name="Прямоугольник 7"/>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906586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948264" y="6462098"/>
            <a:ext cx="2133600" cy="365125"/>
          </a:xfrm>
        </p:spPr>
        <p:txBody>
          <a:bodyPr/>
          <a:lstStyle/>
          <a:p>
            <a:fld id="{A2885E78-1F86-4A3D-9EE1-B0103B1CEF15}" type="slidenum">
              <a:rPr lang="en-US" smtClean="0"/>
              <a:pPr/>
              <a:t>67</a:t>
            </a:fld>
            <a:endParaRPr lang="en-US"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154"/>
          <a:stretch/>
        </p:blipFill>
        <p:spPr bwMode="auto">
          <a:xfrm>
            <a:off x="611560" y="1226436"/>
            <a:ext cx="8151333" cy="501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7503" y="100027"/>
            <a:ext cx="903649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defPPr>
              <a:defRPr lang="ru-RU"/>
            </a:defPPr>
            <a:lvl1pPr algn="ctr" fontAlgn="base">
              <a:spcBef>
                <a:spcPct val="0"/>
              </a:spcBef>
              <a:spcAft>
                <a:spcPct val="0"/>
              </a:spcAft>
              <a:buNone/>
              <a:defRPr sz="2800" b="1">
                <a:solidFill>
                  <a:srgbClr val="00B050"/>
                </a:solidFill>
                <a:effectLst>
                  <a:outerShdw blurRad="38100" dist="38100" dir="2700000" algn="tl">
                    <a:srgbClr val="000000">
                      <a:alpha val="43137"/>
                    </a:srgbClr>
                  </a:outerShdw>
                </a:effectLst>
                <a:ea typeface="+mj-ea"/>
                <a:cs typeface="+mj-cs"/>
              </a:defRPr>
            </a:lvl1pPr>
          </a:lstStyle>
          <a:p>
            <a:r>
              <a:rPr lang="ru-RU" dirty="0"/>
              <a:t>Синдром раздраженного кишечника: </a:t>
            </a:r>
          </a:p>
          <a:p>
            <a:r>
              <a:rPr lang="ru-RU" dirty="0"/>
              <a:t>ось кишечник-мозг</a:t>
            </a:r>
          </a:p>
        </p:txBody>
      </p:sp>
      <p:sp>
        <p:nvSpPr>
          <p:cNvPr id="7" name="Text Box 8"/>
          <p:cNvSpPr txBox="1">
            <a:spLocks noChangeArrowheads="1"/>
          </p:cNvSpPr>
          <p:nvPr/>
        </p:nvSpPr>
        <p:spPr bwMode="auto">
          <a:xfrm>
            <a:off x="26003" y="6611779"/>
            <a:ext cx="70596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defPPr>
              <a:defRPr lang="ru-RU"/>
            </a:defPPr>
            <a:lvl1pPr marL="228600" indent="-228600" eaLnBrk="0" fontAlgn="base" hangingPunct="0">
              <a:spcBef>
                <a:spcPct val="0"/>
              </a:spcBef>
              <a:spcAft>
                <a:spcPct val="0"/>
              </a:spcAft>
              <a:buFont typeface="+mj-lt"/>
              <a:buAutoNum type="arabicPeriod"/>
              <a:defRPr sz="800">
                <a:solidFill>
                  <a:srgbClr val="000000"/>
                </a:solidFill>
                <a:latin typeface="Arial" panose="020B0604020202020204" pitchFamily="34" charset="0"/>
                <a:cs typeface="Arial" pitchFamily="34" charset="0"/>
              </a:defRPr>
            </a:lvl1pPr>
          </a:lstStyle>
          <a:p>
            <a:r>
              <a:rPr lang="da-DK" altLang="ru-RU" dirty="0"/>
              <a:t>Spiller R., Aziz Q et al. </a:t>
            </a:r>
            <a:r>
              <a:rPr lang="en-US" altLang="ru-RU" dirty="0"/>
              <a:t>Guidelines on the IBS mechanism and practical management. Gut 2007,56: 1770-98.</a:t>
            </a:r>
          </a:p>
        </p:txBody>
      </p:sp>
      <p:sp>
        <p:nvSpPr>
          <p:cNvPr id="6" name="Прямоугольник 5"/>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31533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11560" y="31466"/>
            <a:ext cx="7772400" cy="52322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p>
            <a:pPr fontAlgn="base">
              <a:spcAft>
                <a:spcPct val="0"/>
              </a:spcAft>
            </a:pPr>
            <a:r>
              <a:rPr lang="ru-RU" sz="2800" b="1" dirty="0">
                <a:solidFill>
                  <a:srgbClr val="00B050"/>
                </a:solidFill>
                <a:effectLst>
                  <a:outerShdw blurRad="38100" dist="38100" dir="2700000" algn="tl">
                    <a:srgbClr val="000000">
                      <a:alpha val="43137"/>
                    </a:srgbClr>
                  </a:outerShdw>
                </a:effectLst>
                <a:latin typeface="+mn-lt"/>
              </a:rPr>
              <a:t>«Эволюция» Римских критериев за 10 лет</a:t>
            </a:r>
            <a:r>
              <a:rPr lang="en-US" sz="2800" b="1" dirty="0">
                <a:solidFill>
                  <a:srgbClr val="00B050"/>
                </a:solidFill>
                <a:effectLst>
                  <a:outerShdw blurRad="38100" dist="38100" dir="2700000" algn="tl">
                    <a:srgbClr val="000000">
                      <a:alpha val="43137"/>
                    </a:srgbClr>
                  </a:outerShdw>
                </a:effectLst>
                <a:latin typeface="+mn-lt"/>
              </a:rPr>
              <a:t> </a:t>
            </a:r>
            <a:endParaRPr lang="ru-RU" sz="2800" b="1" dirty="0">
              <a:solidFill>
                <a:srgbClr val="00B050"/>
              </a:solidFill>
              <a:effectLst>
                <a:outerShdw blurRad="38100" dist="38100" dir="2700000" algn="tl">
                  <a:srgbClr val="000000">
                    <a:alpha val="43137"/>
                  </a:srgbClr>
                </a:outerShdw>
              </a:effectLst>
              <a:latin typeface="+mn-lt"/>
            </a:endParaRPr>
          </a:p>
        </p:txBody>
      </p:sp>
      <p:sp>
        <p:nvSpPr>
          <p:cNvPr id="3" name="Subtitle 2"/>
          <p:cNvSpPr>
            <a:spLocks noGrp="1"/>
          </p:cNvSpPr>
          <p:nvPr>
            <p:ph type="subTitle" idx="4294967295"/>
          </p:nvPr>
        </p:nvSpPr>
        <p:spPr>
          <a:xfrm>
            <a:off x="1475656" y="3707634"/>
            <a:ext cx="2438400" cy="1122362"/>
          </a:xfrm>
        </p:spPr>
        <p:txBody>
          <a:bodyPr>
            <a:normAutofit lnSpcReduction="10000"/>
          </a:bodyPr>
          <a:lstStyle/>
          <a:p>
            <a:pPr marL="0" indent="0" algn="ctr">
              <a:buNone/>
            </a:pPr>
            <a:r>
              <a:rPr lang="ru-RU" dirty="0" smtClean="0">
                <a:solidFill>
                  <a:schemeClr val="accent1">
                    <a:lumMod val="75000"/>
                  </a:schemeClr>
                </a:solidFill>
              </a:rPr>
              <a:t>Рим </a:t>
            </a:r>
            <a:r>
              <a:rPr lang="en-US" dirty="0" smtClean="0">
                <a:solidFill>
                  <a:schemeClr val="accent1">
                    <a:lumMod val="75000"/>
                  </a:schemeClr>
                </a:solidFill>
              </a:rPr>
              <a:t>III</a:t>
            </a:r>
          </a:p>
          <a:p>
            <a:pPr marL="0" indent="0" algn="ctr">
              <a:buNone/>
            </a:pPr>
            <a:r>
              <a:rPr lang="en-US" dirty="0" smtClean="0">
                <a:solidFill>
                  <a:schemeClr val="accent1">
                    <a:lumMod val="75000"/>
                  </a:schemeClr>
                </a:solidFill>
              </a:rPr>
              <a:t>2006 </a:t>
            </a:r>
            <a:endParaRPr lang="ru-RU" dirty="0">
              <a:solidFill>
                <a:schemeClr val="accent1">
                  <a:lumMod val="75000"/>
                </a:schemeClr>
              </a:solidFill>
            </a:endParaRPr>
          </a:p>
        </p:txBody>
      </p:sp>
      <p:sp>
        <p:nvSpPr>
          <p:cNvPr id="4" name="Subtitle 2"/>
          <p:cNvSpPr txBox="1">
            <a:spLocks/>
          </p:cNvSpPr>
          <p:nvPr/>
        </p:nvSpPr>
        <p:spPr>
          <a:xfrm>
            <a:off x="5417547" y="3726160"/>
            <a:ext cx="2438400" cy="1133168"/>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ru-RU" dirty="0" smtClean="0">
                <a:solidFill>
                  <a:schemeClr val="accent1">
                    <a:lumMod val="75000"/>
                  </a:schemeClr>
                </a:solidFill>
              </a:rPr>
              <a:t>Рим </a:t>
            </a:r>
            <a:r>
              <a:rPr lang="en-US" dirty="0" smtClean="0">
                <a:solidFill>
                  <a:schemeClr val="accent1">
                    <a:lumMod val="75000"/>
                  </a:schemeClr>
                </a:solidFill>
              </a:rPr>
              <a:t>IV</a:t>
            </a:r>
          </a:p>
          <a:p>
            <a:r>
              <a:rPr lang="en-US" dirty="0" smtClean="0">
                <a:solidFill>
                  <a:schemeClr val="accent1">
                    <a:lumMod val="75000"/>
                  </a:schemeClr>
                </a:solidFill>
              </a:rPr>
              <a:t>20</a:t>
            </a:r>
            <a:r>
              <a:rPr lang="ru-RU" dirty="0" smtClean="0">
                <a:solidFill>
                  <a:schemeClr val="accent1">
                    <a:lumMod val="75000"/>
                  </a:schemeClr>
                </a:solidFill>
              </a:rPr>
              <a:t>1</a:t>
            </a:r>
            <a:r>
              <a:rPr lang="en-US" dirty="0" smtClean="0">
                <a:solidFill>
                  <a:schemeClr val="accent1">
                    <a:lumMod val="75000"/>
                  </a:schemeClr>
                </a:solidFill>
              </a:rPr>
              <a:t>6 </a:t>
            </a:r>
            <a:endParaRPr lang="ru-RU" dirty="0">
              <a:solidFill>
                <a:schemeClr val="accent1">
                  <a:lumMod val="75000"/>
                </a:schemeClr>
              </a:solidFill>
            </a:endParaRPr>
          </a:p>
        </p:txBody>
      </p:sp>
      <p:pic>
        <p:nvPicPr>
          <p:cNvPr id="1026" name="Picture 2" descr="http://www.metakomet.com/_storeimages/book.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075" y="1211560"/>
            <a:ext cx="1558925" cy="2180114"/>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1135360"/>
            <a:ext cx="1691095" cy="230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p:cNvSpPr/>
          <p:nvPr/>
        </p:nvSpPr>
        <p:spPr>
          <a:xfrm>
            <a:off x="4191000" y="1878531"/>
            <a:ext cx="978408" cy="484632"/>
          </a:xfrm>
          <a:prstGeom prst="right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Номер слайда 4"/>
          <p:cNvSpPr>
            <a:spLocks noGrp="1"/>
          </p:cNvSpPr>
          <p:nvPr>
            <p:ph type="sldNum" sz="quarter" idx="12"/>
          </p:nvPr>
        </p:nvSpPr>
        <p:spPr>
          <a:xfrm>
            <a:off x="7010400" y="6479033"/>
            <a:ext cx="2133600" cy="365125"/>
          </a:xfrm>
        </p:spPr>
        <p:txBody>
          <a:bodyPr/>
          <a:lstStyle/>
          <a:p>
            <a:fld id="{6243312A-F2D1-4A6C-922F-33B7D1873247}" type="slidenum">
              <a:rPr lang="ru-RU" smtClean="0"/>
              <a:pPr/>
              <a:t>68</a:t>
            </a:fld>
            <a:endParaRPr lang="ru-RU" dirty="0"/>
          </a:p>
        </p:txBody>
      </p:sp>
      <p:sp>
        <p:nvSpPr>
          <p:cNvPr id="10" name="Прямоугольник 9"/>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8104826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350018"/>
            <a:ext cx="9067800" cy="507831"/>
          </a:xfrm>
          <a:prstGeom prst="rect">
            <a:avLst/>
          </a:prstGeom>
        </p:spPr>
        <p:txBody>
          <a:bodyPr wrap="square">
            <a:spAutoFit/>
          </a:bodyPr>
          <a:lstStyle/>
          <a:p>
            <a:pPr marL="228600" indent="-228600">
              <a:buFont typeface="+mj-lt"/>
              <a:buAutoNum type="arabicPeriod"/>
            </a:pPr>
            <a:r>
              <a:rPr lang="en-US" sz="900" dirty="0"/>
              <a:t>Spiller R, Aziz Q, Creed F, Emmanuel A, Houghton L, </a:t>
            </a:r>
            <a:r>
              <a:rPr lang="en-US" sz="900" dirty="0" err="1"/>
              <a:t>Hungin</a:t>
            </a:r>
            <a:r>
              <a:rPr lang="en-US" sz="900" dirty="0"/>
              <a:t> P, Jones R, Kumar D, Rubin G, </a:t>
            </a:r>
            <a:r>
              <a:rPr lang="en-US" sz="900" dirty="0" err="1"/>
              <a:t>Trudgill</a:t>
            </a:r>
            <a:r>
              <a:rPr lang="en-US" sz="900" dirty="0"/>
              <a:t> N, </a:t>
            </a:r>
            <a:r>
              <a:rPr lang="en-US" sz="900" dirty="0" err="1"/>
              <a:t>Whorwell</a:t>
            </a:r>
            <a:r>
              <a:rPr lang="en-US" sz="900" dirty="0"/>
              <a:t> P Guidelines on the irritable bowel syndrome: mechanisms and practical management Gut 2007;56:1770–98</a:t>
            </a:r>
            <a:endParaRPr lang="ru-RU" sz="900" dirty="0"/>
          </a:p>
          <a:p>
            <a:pPr marL="228600" indent="-228600">
              <a:buFont typeface="+mj-lt"/>
              <a:buAutoNum type="arabicPeriod"/>
            </a:pPr>
            <a:r>
              <a:rPr lang="en-US" sz="900" dirty="0" smtClean="0">
                <a:solidFill>
                  <a:prstClr val="black"/>
                </a:solidFill>
                <a:latin typeface="Calibri"/>
              </a:rPr>
              <a:t>Lacy </a:t>
            </a:r>
            <a:r>
              <a:rPr lang="en-US" sz="900" dirty="0">
                <a:solidFill>
                  <a:prstClr val="black"/>
                </a:solidFill>
                <a:latin typeface="Calibri"/>
              </a:rPr>
              <a:t>BE, </a:t>
            </a:r>
            <a:r>
              <a:rPr lang="en-US" sz="900" dirty="0" err="1">
                <a:solidFill>
                  <a:prstClr val="black"/>
                </a:solidFill>
                <a:latin typeface="Calibri"/>
              </a:rPr>
              <a:t>Mearin</a:t>
            </a:r>
            <a:r>
              <a:rPr lang="en-US" sz="900" dirty="0">
                <a:solidFill>
                  <a:prstClr val="black"/>
                </a:solidFill>
                <a:latin typeface="Calibri"/>
              </a:rPr>
              <a:t> F, Chang L, </a:t>
            </a:r>
            <a:r>
              <a:rPr lang="en-US" sz="900" dirty="0" err="1">
                <a:solidFill>
                  <a:prstClr val="black"/>
                </a:solidFill>
                <a:latin typeface="Calibri"/>
              </a:rPr>
              <a:t>Chey</a:t>
            </a:r>
            <a:r>
              <a:rPr lang="en-US" sz="900" dirty="0">
                <a:solidFill>
                  <a:prstClr val="black"/>
                </a:solidFill>
                <a:latin typeface="Calibri"/>
              </a:rPr>
              <a:t> WD, </a:t>
            </a:r>
            <a:r>
              <a:rPr lang="en-US" sz="900" dirty="0" err="1">
                <a:solidFill>
                  <a:prstClr val="black"/>
                </a:solidFill>
                <a:latin typeface="Calibri"/>
              </a:rPr>
              <a:t>Lembo</a:t>
            </a:r>
            <a:r>
              <a:rPr lang="en-US" sz="900" dirty="0">
                <a:solidFill>
                  <a:prstClr val="black"/>
                </a:solidFill>
                <a:latin typeface="Calibri"/>
              </a:rPr>
              <a:t> AJ, </a:t>
            </a:r>
            <a:r>
              <a:rPr lang="en-US" sz="900" dirty="0" err="1">
                <a:solidFill>
                  <a:prstClr val="black"/>
                </a:solidFill>
                <a:latin typeface="Calibri"/>
              </a:rPr>
              <a:t>Simren</a:t>
            </a:r>
            <a:r>
              <a:rPr lang="en-US" sz="900" dirty="0">
                <a:solidFill>
                  <a:prstClr val="black"/>
                </a:solidFill>
                <a:latin typeface="Calibri"/>
              </a:rPr>
              <a:t> M, Spiller R. Bowel </a:t>
            </a:r>
            <a:r>
              <a:rPr lang="en-US" sz="900" dirty="0" smtClean="0">
                <a:solidFill>
                  <a:prstClr val="black"/>
                </a:solidFill>
                <a:latin typeface="Calibri"/>
              </a:rPr>
              <a:t>Disorders</a:t>
            </a:r>
            <a:r>
              <a:rPr lang="ru-RU" sz="900" dirty="0">
                <a:solidFill>
                  <a:prstClr val="black"/>
                </a:solidFill>
                <a:latin typeface="Calibri"/>
              </a:rPr>
              <a:t>.</a:t>
            </a:r>
            <a:r>
              <a:rPr lang="en-US" sz="900" dirty="0" smtClean="0">
                <a:solidFill>
                  <a:prstClr val="black"/>
                </a:solidFill>
                <a:latin typeface="Calibri"/>
              </a:rPr>
              <a:t> Gastroenterology</a:t>
            </a:r>
            <a:r>
              <a:rPr lang="ru-RU" sz="900" dirty="0" smtClean="0">
                <a:solidFill>
                  <a:prstClr val="black"/>
                </a:solidFill>
                <a:latin typeface="Calibri"/>
              </a:rPr>
              <a:t> </a:t>
            </a:r>
            <a:r>
              <a:rPr lang="en-US" sz="900" dirty="0" smtClean="0">
                <a:solidFill>
                  <a:prstClr val="black"/>
                </a:solidFill>
                <a:latin typeface="Calibri"/>
              </a:rPr>
              <a:t>2016;150:1393–1407</a:t>
            </a:r>
            <a:endParaRPr lang="ru-RU" sz="900" dirty="0">
              <a:solidFill>
                <a:prstClr val="black"/>
              </a:solidFill>
              <a:latin typeface="Calibri"/>
            </a:endParaRPr>
          </a:p>
        </p:txBody>
      </p:sp>
      <p:graphicFrame>
        <p:nvGraphicFramePr>
          <p:cNvPr id="5" name="Diagram 4"/>
          <p:cNvGraphicFramePr/>
          <p:nvPr>
            <p:extLst>
              <p:ext uri="{D42A27DB-BD31-4B8C-83A1-F6EECF244321}">
                <p14:modId xmlns:p14="http://schemas.microsoft.com/office/powerpoint/2010/main" val="2189915559"/>
              </p:ext>
            </p:extLst>
          </p:nvPr>
        </p:nvGraphicFramePr>
        <p:xfrm>
          <a:off x="187399" y="998106"/>
          <a:ext cx="4422701" cy="4537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6" name="Group 35"/>
          <p:cNvGrpSpPr/>
          <p:nvPr/>
        </p:nvGrpSpPr>
        <p:grpSpPr>
          <a:xfrm>
            <a:off x="2647301" y="2744770"/>
            <a:ext cx="1197255" cy="3122630"/>
            <a:chOff x="76200" y="400050"/>
            <a:chExt cx="1516691" cy="3771900"/>
          </a:xfrm>
        </p:grpSpPr>
        <p:pic>
          <p:nvPicPr>
            <p:cNvPr id="21" name="Picture 1"/>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239" b="99627" l="0" r="99293"/>
                      </a14:imgEffect>
                    </a14:imgLayer>
                  </a14:imgProps>
                </a:ext>
                <a:ext uri="{28A0092B-C50C-407E-A947-70E740481C1C}">
                  <a14:useLocalDpi xmlns:a14="http://schemas.microsoft.com/office/drawing/2010/main" val="0"/>
                </a:ext>
              </a:extLst>
            </a:blip>
            <a:srcRect/>
            <a:stretch>
              <a:fillRect/>
            </a:stretch>
          </p:blipFill>
          <p:spPr bwMode="auto">
            <a:xfrm>
              <a:off x="76200" y="2743200"/>
              <a:ext cx="1508717" cy="1428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239" b="99627" l="0" r="99293"/>
                      </a14:imgEffect>
                    </a14:imgLayer>
                  </a14:imgProps>
                </a:ext>
                <a:ext uri="{28A0092B-C50C-407E-A947-70E740481C1C}">
                  <a14:useLocalDpi xmlns:a14="http://schemas.microsoft.com/office/drawing/2010/main" val="0"/>
                </a:ext>
              </a:extLst>
            </a:blip>
            <a:srcRect/>
            <a:stretch>
              <a:fillRect/>
            </a:stretch>
          </p:blipFill>
          <p:spPr bwMode="auto">
            <a:xfrm>
              <a:off x="84174" y="1575666"/>
              <a:ext cx="1508717" cy="1428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228599" y="3114675"/>
              <a:ext cx="1181266" cy="228600"/>
            </a:xfrm>
            <a:prstGeom prst="rect">
              <a:avLst/>
            </a:prstGeom>
            <a:solidFill>
              <a:srgbClr val="A03735"/>
            </a:solidFill>
            <a:ln>
              <a:solidFill>
                <a:srgbClr val="A03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bg1"/>
                  </a:solidFill>
                  <a:latin typeface="Arial Black" panose="020B0A04020102020204" pitchFamily="34" charset="0"/>
                </a:rPr>
                <a:t>Май</a:t>
              </a:r>
            </a:p>
          </p:txBody>
        </p:sp>
        <p:sp>
          <p:nvSpPr>
            <p:cNvPr id="25" name="Rectangle 24"/>
            <p:cNvSpPr/>
            <p:nvPr/>
          </p:nvSpPr>
          <p:spPr>
            <a:xfrm>
              <a:off x="228599" y="1933575"/>
              <a:ext cx="1181266" cy="228600"/>
            </a:xfrm>
            <a:prstGeom prst="rect">
              <a:avLst/>
            </a:prstGeom>
            <a:solidFill>
              <a:srgbClr val="A03735"/>
            </a:solidFill>
            <a:ln>
              <a:solidFill>
                <a:srgbClr val="A03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chemeClr val="bg1"/>
                  </a:solidFill>
                  <a:latin typeface="Arial Black" panose="020B0A04020102020204" pitchFamily="34" charset="0"/>
                </a:rPr>
                <a:t>Апрель</a:t>
              </a:r>
              <a:endParaRPr lang="ru-RU" sz="1400" dirty="0">
                <a:solidFill>
                  <a:schemeClr val="bg1"/>
                </a:solidFill>
                <a:latin typeface="Arial Black" panose="020B0A04020102020204" pitchFamily="34" charset="0"/>
              </a:endParaRPr>
            </a:p>
          </p:txBody>
        </p:sp>
        <p:pic>
          <p:nvPicPr>
            <p:cNvPr id="27" name="Picture 1"/>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239" b="99627" l="0" r="99293"/>
                      </a14:imgEffect>
                    </a14:imgLayer>
                  </a14:imgProps>
                </a:ext>
                <a:ext uri="{28A0092B-C50C-407E-A947-70E740481C1C}">
                  <a14:useLocalDpi xmlns:a14="http://schemas.microsoft.com/office/drawing/2010/main" val="0"/>
                </a:ext>
              </a:extLst>
            </a:blip>
            <a:srcRect/>
            <a:stretch>
              <a:fillRect/>
            </a:stretch>
          </p:blipFill>
          <p:spPr bwMode="auto">
            <a:xfrm>
              <a:off x="84007" y="400050"/>
              <a:ext cx="1508717" cy="1428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27"/>
            <p:cNvSpPr/>
            <p:nvPr/>
          </p:nvSpPr>
          <p:spPr>
            <a:xfrm>
              <a:off x="266864" y="762000"/>
              <a:ext cx="1143001" cy="228600"/>
            </a:xfrm>
            <a:prstGeom prst="rect">
              <a:avLst/>
            </a:prstGeom>
            <a:solidFill>
              <a:srgbClr val="A03735"/>
            </a:solidFill>
            <a:ln>
              <a:solidFill>
                <a:srgbClr val="A03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chemeClr val="bg1"/>
                  </a:solidFill>
                  <a:latin typeface="Arial Black" panose="020B0A04020102020204" pitchFamily="34" charset="0"/>
                </a:rPr>
                <a:t>Март</a:t>
              </a:r>
              <a:endParaRPr lang="ru-RU" sz="1400" dirty="0">
                <a:solidFill>
                  <a:schemeClr val="bg1"/>
                </a:solidFill>
                <a:latin typeface="Arial Black" panose="020B0A04020102020204" pitchFamily="34" charset="0"/>
              </a:endParaRPr>
            </a:p>
          </p:txBody>
        </p:sp>
        <p:pic>
          <p:nvPicPr>
            <p:cNvPr id="32"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3029" y="1268989"/>
              <a:ext cx="195750"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3029" y="2438400"/>
              <a:ext cx="195750"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967" y="3609170"/>
              <a:ext cx="201812" cy="11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1"/>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21559" y="1226380"/>
              <a:ext cx="136041" cy="136041"/>
            </a:xfrm>
            <a:prstGeom prst="rect">
              <a:avLst/>
            </a:prstGeom>
          </p:spPr>
        </p:pic>
        <p:pic>
          <p:nvPicPr>
            <p:cNvPr id="43" name="Picture 42"/>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6132" y="1214110"/>
              <a:ext cx="152400" cy="152400"/>
            </a:xfrm>
            <a:prstGeom prst="rect">
              <a:avLst/>
            </a:prstGeom>
          </p:spPr>
        </p:pic>
        <p:pic>
          <p:nvPicPr>
            <p:cNvPr id="45" name="Picture 44"/>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30259" y="1217938"/>
              <a:ext cx="152400" cy="152400"/>
            </a:xfrm>
            <a:prstGeom prst="rect">
              <a:avLst/>
            </a:prstGeom>
          </p:spPr>
        </p:pic>
        <p:pic>
          <p:nvPicPr>
            <p:cNvPr id="52" name="Picture 51"/>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30920" y="3571349"/>
              <a:ext cx="152400" cy="152400"/>
            </a:xfrm>
            <a:prstGeom prst="rect">
              <a:avLst/>
            </a:prstGeom>
          </p:spPr>
        </p:pic>
        <p:pic>
          <p:nvPicPr>
            <p:cNvPr id="53" name="Picture 52"/>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197254" y="3568115"/>
              <a:ext cx="152400" cy="152400"/>
            </a:xfrm>
            <a:prstGeom prst="rect">
              <a:avLst/>
            </a:prstGeom>
          </p:spPr>
        </p:pic>
        <p:pic>
          <p:nvPicPr>
            <p:cNvPr id="77" name="Picture 76"/>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6132" y="3770760"/>
              <a:ext cx="152400" cy="152400"/>
            </a:xfrm>
            <a:prstGeom prst="rect">
              <a:avLst/>
            </a:prstGeom>
          </p:spPr>
        </p:pic>
        <p:pic>
          <p:nvPicPr>
            <p:cNvPr id="78" name="Picture 77"/>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44854" y="2390735"/>
              <a:ext cx="152400" cy="152400"/>
            </a:xfrm>
            <a:prstGeom prst="rect">
              <a:avLst/>
            </a:prstGeom>
          </p:spPr>
        </p:pic>
        <p:pic>
          <p:nvPicPr>
            <p:cNvPr id="79" name="Picture 78"/>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3379" y="2674297"/>
              <a:ext cx="152400" cy="152400"/>
            </a:xfrm>
            <a:prstGeom prst="rect">
              <a:avLst/>
            </a:prstGeom>
          </p:spPr>
        </p:pic>
        <p:pic>
          <p:nvPicPr>
            <p:cNvPr id="80" name="Picture 79"/>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197254" y="2390735"/>
              <a:ext cx="152400" cy="152400"/>
            </a:xfrm>
            <a:prstGeom prst="rect">
              <a:avLst/>
            </a:prstGeom>
          </p:spPr>
        </p:pic>
      </p:grpSp>
      <p:graphicFrame>
        <p:nvGraphicFramePr>
          <p:cNvPr id="4" name="Diagram 3"/>
          <p:cNvGraphicFramePr/>
          <p:nvPr>
            <p:extLst>
              <p:ext uri="{D42A27DB-BD31-4B8C-83A1-F6EECF244321}">
                <p14:modId xmlns:p14="http://schemas.microsoft.com/office/powerpoint/2010/main" val="3052829059"/>
              </p:ext>
            </p:extLst>
          </p:nvPr>
        </p:nvGraphicFramePr>
        <p:xfrm>
          <a:off x="4727345" y="917139"/>
          <a:ext cx="5028488" cy="481814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48" name="Group 47"/>
          <p:cNvGrpSpPr/>
          <p:nvPr/>
        </p:nvGrpSpPr>
        <p:grpSpPr>
          <a:xfrm>
            <a:off x="4698435" y="2625594"/>
            <a:ext cx="1248924" cy="3109693"/>
            <a:chOff x="76200" y="400050"/>
            <a:chExt cx="1516691" cy="3771900"/>
          </a:xfrm>
        </p:grpSpPr>
        <p:pic>
          <p:nvPicPr>
            <p:cNvPr id="49" name="Picture 1"/>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239" b="99627" l="0" r="99293"/>
                      </a14:imgEffect>
                    </a14:imgLayer>
                  </a14:imgProps>
                </a:ext>
                <a:ext uri="{28A0092B-C50C-407E-A947-70E740481C1C}">
                  <a14:useLocalDpi xmlns:a14="http://schemas.microsoft.com/office/drawing/2010/main" val="0"/>
                </a:ext>
              </a:extLst>
            </a:blip>
            <a:srcRect/>
            <a:stretch>
              <a:fillRect/>
            </a:stretch>
          </p:blipFill>
          <p:spPr bwMode="auto">
            <a:xfrm>
              <a:off x="76200" y="2743200"/>
              <a:ext cx="1508717" cy="1428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1"/>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239" b="99627" l="0" r="99293"/>
                      </a14:imgEffect>
                    </a14:imgLayer>
                  </a14:imgProps>
                </a:ext>
                <a:ext uri="{28A0092B-C50C-407E-A947-70E740481C1C}">
                  <a14:useLocalDpi xmlns:a14="http://schemas.microsoft.com/office/drawing/2010/main" val="0"/>
                </a:ext>
              </a:extLst>
            </a:blip>
            <a:srcRect/>
            <a:stretch>
              <a:fillRect/>
            </a:stretch>
          </p:blipFill>
          <p:spPr bwMode="auto">
            <a:xfrm>
              <a:off x="84174" y="1575666"/>
              <a:ext cx="1508717" cy="1428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ectangle 50"/>
            <p:cNvSpPr/>
            <p:nvPr/>
          </p:nvSpPr>
          <p:spPr>
            <a:xfrm>
              <a:off x="228599" y="3114675"/>
              <a:ext cx="1181266" cy="228600"/>
            </a:xfrm>
            <a:prstGeom prst="rect">
              <a:avLst/>
            </a:prstGeom>
            <a:solidFill>
              <a:srgbClr val="A03735"/>
            </a:solidFill>
            <a:ln>
              <a:solidFill>
                <a:srgbClr val="A03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a:solidFill>
                    <a:schemeClr val="bg1"/>
                  </a:solidFill>
                  <a:latin typeface="Arial Black" panose="020B0A04020102020204" pitchFamily="34" charset="0"/>
                </a:rPr>
                <a:t>Май</a:t>
              </a:r>
            </a:p>
          </p:txBody>
        </p:sp>
        <p:sp>
          <p:nvSpPr>
            <p:cNvPr id="54" name="Rectangle 53"/>
            <p:cNvSpPr/>
            <p:nvPr/>
          </p:nvSpPr>
          <p:spPr>
            <a:xfrm>
              <a:off x="228599" y="1933575"/>
              <a:ext cx="1181266" cy="228600"/>
            </a:xfrm>
            <a:prstGeom prst="rect">
              <a:avLst/>
            </a:prstGeom>
            <a:solidFill>
              <a:srgbClr val="A03735"/>
            </a:solidFill>
            <a:ln>
              <a:solidFill>
                <a:srgbClr val="A03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chemeClr val="bg1"/>
                  </a:solidFill>
                  <a:latin typeface="Arial Black" panose="020B0A04020102020204" pitchFamily="34" charset="0"/>
                </a:rPr>
                <a:t>Апрель</a:t>
              </a:r>
              <a:endParaRPr lang="ru-RU" sz="1400" dirty="0">
                <a:solidFill>
                  <a:schemeClr val="bg1"/>
                </a:solidFill>
                <a:latin typeface="Arial Black" panose="020B0A04020102020204" pitchFamily="34" charset="0"/>
              </a:endParaRPr>
            </a:p>
          </p:txBody>
        </p:sp>
        <p:pic>
          <p:nvPicPr>
            <p:cNvPr id="81" name="Picture 1"/>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239" b="99627" l="0" r="99293"/>
                      </a14:imgEffect>
                    </a14:imgLayer>
                  </a14:imgProps>
                </a:ext>
                <a:ext uri="{28A0092B-C50C-407E-A947-70E740481C1C}">
                  <a14:useLocalDpi xmlns:a14="http://schemas.microsoft.com/office/drawing/2010/main" val="0"/>
                </a:ext>
              </a:extLst>
            </a:blip>
            <a:srcRect/>
            <a:stretch>
              <a:fillRect/>
            </a:stretch>
          </p:blipFill>
          <p:spPr bwMode="auto">
            <a:xfrm>
              <a:off x="84007" y="400050"/>
              <a:ext cx="1508717" cy="1428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 name="Rectangle 81"/>
            <p:cNvSpPr/>
            <p:nvPr/>
          </p:nvSpPr>
          <p:spPr>
            <a:xfrm>
              <a:off x="266864" y="762000"/>
              <a:ext cx="1143001" cy="228600"/>
            </a:xfrm>
            <a:prstGeom prst="rect">
              <a:avLst/>
            </a:prstGeom>
            <a:solidFill>
              <a:srgbClr val="A03735"/>
            </a:solidFill>
            <a:ln>
              <a:solidFill>
                <a:srgbClr val="A037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400" dirty="0" smtClean="0">
                  <a:solidFill>
                    <a:schemeClr val="bg1"/>
                  </a:solidFill>
                  <a:latin typeface="Arial Black" panose="020B0A04020102020204" pitchFamily="34" charset="0"/>
                </a:rPr>
                <a:t>Март</a:t>
              </a:r>
              <a:endParaRPr lang="ru-RU" sz="1400" dirty="0">
                <a:solidFill>
                  <a:schemeClr val="bg1"/>
                </a:solidFill>
                <a:latin typeface="Arial Black" panose="020B0A04020102020204" pitchFamily="34" charset="0"/>
              </a:endParaRPr>
            </a:p>
          </p:txBody>
        </p:sp>
        <p:pic>
          <p:nvPicPr>
            <p:cNvPr id="8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3029" y="1268989"/>
              <a:ext cx="195750"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3029" y="2438400"/>
              <a:ext cx="195750" cy="1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967" y="3609170"/>
              <a:ext cx="201812" cy="11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85"/>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5245" y="1132948"/>
              <a:ext cx="136041" cy="136041"/>
            </a:xfrm>
            <a:prstGeom prst="rect">
              <a:avLst/>
            </a:prstGeom>
          </p:spPr>
        </p:pic>
        <p:pic>
          <p:nvPicPr>
            <p:cNvPr id="87" name="Picture 86"/>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6132" y="1214110"/>
              <a:ext cx="152400" cy="152400"/>
            </a:xfrm>
            <a:prstGeom prst="rect">
              <a:avLst/>
            </a:prstGeom>
          </p:spPr>
        </p:pic>
        <p:pic>
          <p:nvPicPr>
            <p:cNvPr id="88" name="Picture 87"/>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66800" y="1321875"/>
              <a:ext cx="152400" cy="152400"/>
            </a:xfrm>
            <a:prstGeom prst="rect">
              <a:avLst/>
            </a:prstGeom>
          </p:spPr>
        </p:pic>
        <p:pic>
          <p:nvPicPr>
            <p:cNvPr id="89" name="Picture 88"/>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52800" y="1423249"/>
              <a:ext cx="152400" cy="152400"/>
            </a:xfrm>
            <a:prstGeom prst="rect">
              <a:avLst/>
            </a:prstGeom>
          </p:spPr>
        </p:pic>
        <p:pic>
          <p:nvPicPr>
            <p:cNvPr id="90" name="Picture 89"/>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30629" y="2290041"/>
              <a:ext cx="152400" cy="152400"/>
            </a:xfrm>
            <a:prstGeom prst="rect">
              <a:avLst/>
            </a:prstGeom>
          </p:spPr>
        </p:pic>
        <p:pic>
          <p:nvPicPr>
            <p:cNvPr id="91" name="Picture 90"/>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01372" y="2394000"/>
              <a:ext cx="152400" cy="152400"/>
            </a:xfrm>
            <a:prstGeom prst="rect">
              <a:avLst/>
            </a:prstGeom>
          </p:spPr>
        </p:pic>
        <p:pic>
          <p:nvPicPr>
            <p:cNvPr id="92" name="Picture 91"/>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21744" y="2492400"/>
              <a:ext cx="152400" cy="152400"/>
            </a:xfrm>
            <a:prstGeom prst="rect">
              <a:avLst/>
            </a:prstGeom>
          </p:spPr>
        </p:pic>
        <p:pic>
          <p:nvPicPr>
            <p:cNvPr id="93" name="Picture 92"/>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5200" y="2590800"/>
              <a:ext cx="152400" cy="152400"/>
            </a:xfrm>
            <a:prstGeom prst="rect">
              <a:avLst/>
            </a:prstGeom>
          </p:spPr>
        </p:pic>
        <p:pic>
          <p:nvPicPr>
            <p:cNvPr id="94" name="Picture 93"/>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23733" y="3457575"/>
              <a:ext cx="152400" cy="152400"/>
            </a:xfrm>
            <a:prstGeom prst="rect">
              <a:avLst/>
            </a:prstGeom>
          </p:spPr>
        </p:pic>
        <p:pic>
          <p:nvPicPr>
            <p:cNvPr id="95" name="Picture 94"/>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47499" y="3568115"/>
              <a:ext cx="152400" cy="152400"/>
            </a:xfrm>
            <a:prstGeom prst="rect">
              <a:avLst/>
            </a:prstGeom>
          </p:spPr>
        </p:pic>
        <p:pic>
          <p:nvPicPr>
            <p:cNvPr id="96" name="Picture 95"/>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79465" y="3643606"/>
              <a:ext cx="152400" cy="152400"/>
            </a:xfrm>
            <a:prstGeom prst="rect">
              <a:avLst/>
            </a:prstGeom>
          </p:spPr>
        </p:pic>
        <p:pic>
          <p:nvPicPr>
            <p:cNvPr id="97" name="Picture 96"/>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212534" y="3751611"/>
              <a:ext cx="152400" cy="152400"/>
            </a:xfrm>
            <a:prstGeom prst="rect">
              <a:avLst/>
            </a:prstGeom>
          </p:spPr>
        </p:pic>
      </p:grpSp>
      <p:sp>
        <p:nvSpPr>
          <p:cNvPr id="98" name="Title 3"/>
          <p:cNvSpPr txBox="1">
            <a:spLocks/>
          </p:cNvSpPr>
          <p:nvPr/>
        </p:nvSpPr>
        <p:spPr>
          <a:xfrm>
            <a:off x="80704" y="-76200"/>
            <a:ext cx="880566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lvl1pPr algn="ctr" fontAlgn="base">
              <a:spcBef>
                <a:spcPct val="0"/>
              </a:spcBef>
              <a:spcAft>
                <a:spcPct val="0"/>
              </a:spcAft>
              <a:buNone/>
              <a:defRPr sz="2800" b="1">
                <a:solidFill>
                  <a:srgbClr val="00B050"/>
                </a:solidFill>
                <a:effectLst>
                  <a:outerShdw blurRad="38100" dist="38100" dir="2700000" algn="tl">
                    <a:srgbClr val="000000">
                      <a:alpha val="43137"/>
                    </a:srgbClr>
                  </a:outerShdw>
                </a:effectLst>
                <a:ea typeface="+mj-ea"/>
                <a:cs typeface="+mj-cs"/>
              </a:defRPr>
            </a:lvl1pPr>
          </a:lstStyle>
          <a:p>
            <a:r>
              <a:rPr lang="ru-RU" altLang="ru-RU" dirty="0"/>
              <a:t>Диагностические </a:t>
            </a:r>
            <a:r>
              <a:rPr lang="en-US" altLang="ru-RU" dirty="0"/>
              <a:t> </a:t>
            </a:r>
            <a:r>
              <a:rPr lang="ru-RU" altLang="ru-RU" dirty="0"/>
              <a:t>критерии СРК</a:t>
            </a:r>
            <a:r>
              <a:rPr lang="en-US" altLang="ru-RU" dirty="0"/>
              <a:t> </a:t>
            </a:r>
            <a:endParaRPr lang="ru-RU" altLang="ru-RU" dirty="0"/>
          </a:p>
          <a:p>
            <a:r>
              <a:rPr lang="en-US" altLang="ru-RU" dirty="0"/>
              <a:t>(</a:t>
            </a:r>
            <a:r>
              <a:rPr lang="ru-RU" altLang="ru-RU" dirty="0"/>
              <a:t>Рим </a:t>
            </a:r>
            <a:r>
              <a:rPr lang="en-US" altLang="ru-RU" dirty="0"/>
              <a:t>III Vs </a:t>
            </a:r>
            <a:r>
              <a:rPr lang="ru-RU" altLang="ru-RU" dirty="0"/>
              <a:t>Рим </a:t>
            </a:r>
            <a:r>
              <a:rPr lang="en-US" altLang="ru-RU" dirty="0"/>
              <a:t>IV</a:t>
            </a:r>
            <a:r>
              <a:rPr lang="ru-RU" altLang="ru-RU" dirty="0"/>
              <a:t>)1,2</a:t>
            </a:r>
            <a:endParaRPr lang="ru-RU" dirty="0"/>
          </a:p>
        </p:txBody>
      </p:sp>
      <p:sp>
        <p:nvSpPr>
          <p:cNvPr id="3" name="Номер слайда 2"/>
          <p:cNvSpPr>
            <a:spLocks noGrp="1"/>
          </p:cNvSpPr>
          <p:nvPr>
            <p:ph type="sldNum" sz="quarter" idx="12"/>
          </p:nvPr>
        </p:nvSpPr>
        <p:spPr>
          <a:xfrm>
            <a:off x="6987706" y="6492875"/>
            <a:ext cx="2133600" cy="365125"/>
          </a:xfrm>
        </p:spPr>
        <p:txBody>
          <a:bodyPr/>
          <a:lstStyle/>
          <a:p>
            <a:fld id="{6243312A-F2D1-4A6C-922F-33B7D1873247}" type="slidenum">
              <a:rPr lang="ru-RU" smtClean="0"/>
              <a:pPr/>
              <a:t>69</a:t>
            </a:fld>
            <a:endParaRPr lang="ru-RU"/>
          </a:p>
        </p:txBody>
      </p:sp>
      <p:sp>
        <p:nvSpPr>
          <p:cNvPr id="55" name="Прямоугольник 54"/>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50103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0" y="-5680"/>
            <a:ext cx="9144000" cy="715962"/>
          </a:xfrm>
        </p:spPr>
        <p:txBody>
          <a:bodyPr vert="horz" lIns="0" tIns="0" rIns="91440" bIns="45720" rtlCol="0" anchor="ctr">
            <a:normAutofit/>
          </a:bodyPr>
          <a:lstStyle/>
          <a:p>
            <a:r>
              <a:rPr lang="ru-RU" altLang="ru-RU" sz="3200" b="1" dirty="0">
                <a:solidFill>
                  <a:srgbClr val="00B050"/>
                </a:solidFill>
                <a:effectLst>
                  <a:outerShdw blurRad="38100" dist="38100" dir="2700000" algn="tl">
                    <a:srgbClr val="000000">
                      <a:alpha val="43137"/>
                    </a:srgbClr>
                  </a:outerShdw>
                </a:effectLst>
                <a:latin typeface="+mn-lt"/>
              </a:rPr>
              <a:t>Хронический гастрит </a:t>
            </a:r>
            <a:endParaRPr lang="en-US" altLang="ru-RU" sz="3200" b="1" dirty="0">
              <a:solidFill>
                <a:srgbClr val="00B050"/>
              </a:solidFill>
              <a:effectLst>
                <a:outerShdw blurRad="38100" dist="38100" dir="2700000" algn="tl">
                  <a:srgbClr val="000000">
                    <a:alpha val="43137"/>
                  </a:srgbClr>
                </a:outerShdw>
              </a:effectLst>
              <a:latin typeface="+mn-lt"/>
            </a:endParaRPr>
          </a:p>
        </p:txBody>
      </p:sp>
      <p:sp>
        <p:nvSpPr>
          <p:cNvPr id="5" name="TextBox 8"/>
          <p:cNvSpPr txBox="1">
            <a:spLocks noChangeArrowheads="1"/>
          </p:cNvSpPr>
          <p:nvPr/>
        </p:nvSpPr>
        <p:spPr bwMode="auto">
          <a:xfrm>
            <a:off x="15212" y="6500083"/>
            <a:ext cx="9128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ct val="50000"/>
              </a:spcAft>
              <a:buChar char="•"/>
              <a:defRPr sz="2200">
                <a:solidFill>
                  <a:schemeClr val="tx1"/>
                </a:solidFill>
                <a:latin typeface="Calibri" pitchFamily="34" charset="0"/>
                <a:cs typeface="Arial" charset="0"/>
              </a:defRPr>
            </a:lvl1pPr>
            <a:lvl2pPr marL="742950" indent="-285750" eaLnBrk="0" hangingPunct="0">
              <a:spcAft>
                <a:spcPct val="30000"/>
              </a:spcAft>
              <a:buChar char="–"/>
              <a:defRPr sz="2000">
                <a:solidFill>
                  <a:schemeClr val="tx1"/>
                </a:solidFill>
                <a:latin typeface="Calibri" pitchFamily="34" charset="0"/>
                <a:cs typeface="Arial" charset="0"/>
              </a:defRPr>
            </a:lvl2pPr>
            <a:lvl3pPr marL="1143000" indent="-228600" eaLnBrk="0" hangingPunct="0">
              <a:spcAft>
                <a:spcPct val="30000"/>
              </a:spcAft>
              <a:buChar char="•"/>
              <a:defRPr sz="1600">
                <a:solidFill>
                  <a:schemeClr val="tx1"/>
                </a:solidFill>
                <a:latin typeface="Calibri" pitchFamily="34" charset="0"/>
                <a:cs typeface="Arial" charset="0"/>
              </a:defRPr>
            </a:lvl3pPr>
            <a:lvl4pPr marL="1600200" indent="-228600" eaLnBrk="0" hangingPunct="0">
              <a:spcAft>
                <a:spcPct val="30000"/>
              </a:spcAft>
              <a:buChar char="–"/>
              <a:defRPr sz="1600">
                <a:solidFill>
                  <a:schemeClr val="tx1"/>
                </a:solidFill>
                <a:latin typeface="Calibri" pitchFamily="34" charset="0"/>
                <a:cs typeface="Arial" charset="0"/>
              </a:defRPr>
            </a:lvl4pPr>
            <a:lvl5pPr marL="2057400" indent="-228600" eaLnBrk="0" hangingPunct="0">
              <a:spcAft>
                <a:spcPct val="30000"/>
              </a:spcAft>
              <a:buChar char="•"/>
              <a:defRPr sz="1600">
                <a:solidFill>
                  <a:schemeClr val="tx1"/>
                </a:solidFill>
                <a:latin typeface="Calibri" pitchFamily="34" charset="0"/>
                <a:cs typeface="Arial" charset="0"/>
              </a:defRPr>
            </a:lvl5pPr>
            <a:lvl6pPr marL="2514600" indent="-228600" eaLnBrk="0" fontAlgn="base" hangingPunct="0">
              <a:spcBef>
                <a:spcPct val="0"/>
              </a:spcBef>
              <a:spcAft>
                <a:spcPct val="30000"/>
              </a:spcAft>
              <a:buChar char="•"/>
              <a:defRPr sz="1600">
                <a:solidFill>
                  <a:schemeClr val="tx1"/>
                </a:solidFill>
                <a:latin typeface="Calibri" pitchFamily="34" charset="0"/>
                <a:cs typeface="Arial" charset="0"/>
              </a:defRPr>
            </a:lvl6pPr>
            <a:lvl7pPr marL="2971800" indent="-228600" eaLnBrk="0" fontAlgn="base" hangingPunct="0">
              <a:spcBef>
                <a:spcPct val="0"/>
              </a:spcBef>
              <a:spcAft>
                <a:spcPct val="30000"/>
              </a:spcAft>
              <a:buChar char="•"/>
              <a:defRPr sz="1600">
                <a:solidFill>
                  <a:schemeClr val="tx1"/>
                </a:solidFill>
                <a:latin typeface="Calibri" pitchFamily="34" charset="0"/>
                <a:cs typeface="Arial" charset="0"/>
              </a:defRPr>
            </a:lvl7pPr>
            <a:lvl8pPr marL="3429000" indent="-228600" eaLnBrk="0" fontAlgn="base" hangingPunct="0">
              <a:spcBef>
                <a:spcPct val="0"/>
              </a:spcBef>
              <a:spcAft>
                <a:spcPct val="30000"/>
              </a:spcAft>
              <a:buChar char="•"/>
              <a:defRPr sz="1600">
                <a:solidFill>
                  <a:schemeClr val="tx1"/>
                </a:solidFill>
                <a:latin typeface="Calibri" pitchFamily="34" charset="0"/>
                <a:cs typeface="Arial" charset="0"/>
              </a:defRPr>
            </a:lvl8pPr>
            <a:lvl9pPr marL="3886200" indent="-228600" eaLnBrk="0" fontAlgn="base" hangingPunct="0">
              <a:spcBef>
                <a:spcPct val="0"/>
              </a:spcBef>
              <a:spcAft>
                <a:spcPct val="30000"/>
              </a:spcAft>
              <a:buChar char="•"/>
              <a:defRPr sz="1600">
                <a:solidFill>
                  <a:schemeClr val="tx1"/>
                </a:solidFill>
                <a:latin typeface="Calibri" pitchFamily="34" charset="0"/>
                <a:cs typeface="Arial" charset="0"/>
              </a:defRPr>
            </a:lvl9pPr>
          </a:lstStyle>
          <a:p>
            <a:pPr marL="228600" indent="-228600" algn="l" eaLnBrk="1" hangingPunct="1">
              <a:spcAft>
                <a:spcPct val="0"/>
              </a:spcAft>
              <a:buFontTx/>
              <a:buAutoNum type="arabicPeriod"/>
            </a:pPr>
            <a:r>
              <a:rPr lang="ru-RU" altLang="ru-RU" sz="900" dirty="0">
                <a:latin typeface="Arial" panose="020B0604020202020204" pitchFamily="34" charset="0"/>
                <a:cs typeface="Arial" panose="020B0604020202020204" pitchFamily="34" charset="0"/>
              </a:rPr>
              <a:t>Григорьев П.Я., Яковенко А.В. Клиническая гастроэнтерология. М.: МИА, 2001. с. 693</a:t>
            </a:r>
          </a:p>
          <a:p>
            <a:pPr marL="228600" indent="-228600" algn="l" eaLnBrk="1" hangingPunct="1">
              <a:spcAft>
                <a:spcPct val="0"/>
              </a:spcAft>
              <a:buFontTx/>
              <a:buAutoNum type="arabicPeriod"/>
            </a:pPr>
            <a:r>
              <a:rPr lang="ru-RU" altLang="ru-RU" sz="900" dirty="0">
                <a:latin typeface="Arial" panose="020B0604020202020204" pitchFamily="34" charset="0"/>
                <a:cs typeface="Arial" panose="020B0604020202020204" pitchFamily="34" charset="0"/>
              </a:rPr>
              <a:t>Руководство по гастроэнтерологии. Комаров Ф.И., </a:t>
            </a:r>
            <a:r>
              <a:rPr lang="ru-RU" altLang="ru-RU" sz="900" dirty="0" err="1">
                <a:latin typeface="Arial" panose="020B0604020202020204" pitchFamily="34" charset="0"/>
                <a:cs typeface="Arial" panose="020B0604020202020204" pitchFamily="34" charset="0"/>
              </a:rPr>
              <a:t>Рапопорт</a:t>
            </a:r>
            <a:r>
              <a:rPr lang="ru-RU" altLang="ru-RU" sz="900" dirty="0">
                <a:latin typeface="Arial" panose="020B0604020202020204" pitchFamily="34" charset="0"/>
                <a:cs typeface="Arial" panose="020B0604020202020204" pitchFamily="34" charset="0"/>
              </a:rPr>
              <a:t> С.И. – М.: ООО «Медицинское информационное </a:t>
            </a:r>
            <a:r>
              <a:rPr lang="ru-RU" altLang="ru-RU" sz="900" dirty="0" err="1">
                <a:latin typeface="Arial" panose="020B0604020202020204" pitchFamily="34" charset="0"/>
                <a:cs typeface="Arial" panose="020B0604020202020204" pitchFamily="34" charset="0"/>
              </a:rPr>
              <a:t>агенство</a:t>
            </a:r>
            <a:r>
              <a:rPr lang="ru-RU" altLang="ru-RU" sz="900" dirty="0">
                <a:latin typeface="Arial" panose="020B0604020202020204" pitchFamily="34" charset="0"/>
                <a:cs typeface="Arial" panose="020B0604020202020204" pitchFamily="34" charset="0"/>
              </a:rPr>
              <a:t>», 2010. – 864с.: ил.</a:t>
            </a:r>
          </a:p>
        </p:txBody>
      </p:sp>
      <p:sp>
        <p:nvSpPr>
          <p:cNvPr id="6" name="Rectangle 3"/>
          <p:cNvSpPr>
            <a:spLocks noChangeArrowheads="1"/>
          </p:cNvSpPr>
          <p:nvPr/>
        </p:nvSpPr>
        <p:spPr bwMode="auto">
          <a:xfrm>
            <a:off x="0" y="836712"/>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ct val="50000"/>
              </a:spcAft>
              <a:buChar char="•"/>
              <a:defRPr sz="2200">
                <a:solidFill>
                  <a:schemeClr val="tx1"/>
                </a:solidFill>
                <a:latin typeface="Calibri" pitchFamily="34" charset="0"/>
                <a:cs typeface="Arial" charset="0"/>
              </a:defRPr>
            </a:lvl1pPr>
            <a:lvl2pPr marL="742950" indent="-285750" eaLnBrk="0" hangingPunct="0">
              <a:spcAft>
                <a:spcPct val="30000"/>
              </a:spcAft>
              <a:buChar char="–"/>
              <a:defRPr sz="2000">
                <a:solidFill>
                  <a:schemeClr val="tx1"/>
                </a:solidFill>
                <a:latin typeface="Calibri" pitchFamily="34" charset="0"/>
                <a:cs typeface="Arial" charset="0"/>
              </a:defRPr>
            </a:lvl2pPr>
            <a:lvl3pPr marL="1143000" indent="-228600" eaLnBrk="0" hangingPunct="0">
              <a:spcAft>
                <a:spcPct val="30000"/>
              </a:spcAft>
              <a:buChar char="•"/>
              <a:defRPr sz="1600">
                <a:solidFill>
                  <a:schemeClr val="tx1"/>
                </a:solidFill>
                <a:latin typeface="Calibri" pitchFamily="34" charset="0"/>
                <a:cs typeface="Arial" charset="0"/>
              </a:defRPr>
            </a:lvl3pPr>
            <a:lvl4pPr marL="1600200" indent="-228600" eaLnBrk="0" hangingPunct="0">
              <a:spcAft>
                <a:spcPct val="30000"/>
              </a:spcAft>
              <a:buChar char="–"/>
              <a:defRPr sz="1600">
                <a:solidFill>
                  <a:schemeClr val="tx1"/>
                </a:solidFill>
                <a:latin typeface="Calibri" pitchFamily="34" charset="0"/>
                <a:cs typeface="Arial" charset="0"/>
              </a:defRPr>
            </a:lvl4pPr>
            <a:lvl5pPr marL="2057400" indent="-228600" eaLnBrk="0" hangingPunct="0">
              <a:spcAft>
                <a:spcPct val="30000"/>
              </a:spcAft>
              <a:buChar char="•"/>
              <a:defRPr sz="1600">
                <a:solidFill>
                  <a:schemeClr val="tx1"/>
                </a:solidFill>
                <a:latin typeface="Calibri" pitchFamily="34" charset="0"/>
                <a:cs typeface="Arial" charset="0"/>
              </a:defRPr>
            </a:lvl5pPr>
            <a:lvl6pPr marL="2514600" indent="-228600" eaLnBrk="0" fontAlgn="base" hangingPunct="0">
              <a:spcBef>
                <a:spcPct val="0"/>
              </a:spcBef>
              <a:spcAft>
                <a:spcPct val="30000"/>
              </a:spcAft>
              <a:buChar char="•"/>
              <a:defRPr sz="1600">
                <a:solidFill>
                  <a:schemeClr val="tx1"/>
                </a:solidFill>
                <a:latin typeface="Calibri" pitchFamily="34" charset="0"/>
                <a:cs typeface="Arial" charset="0"/>
              </a:defRPr>
            </a:lvl6pPr>
            <a:lvl7pPr marL="2971800" indent="-228600" eaLnBrk="0" fontAlgn="base" hangingPunct="0">
              <a:spcBef>
                <a:spcPct val="0"/>
              </a:spcBef>
              <a:spcAft>
                <a:spcPct val="30000"/>
              </a:spcAft>
              <a:buChar char="•"/>
              <a:defRPr sz="1600">
                <a:solidFill>
                  <a:schemeClr val="tx1"/>
                </a:solidFill>
                <a:latin typeface="Calibri" pitchFamily="34" charset="0"/>
                <a:cs typeface="Arial" charset="0"/>
              </a:defRPr>
            </a:lvl7pPr>
            <a:lvl8pPr marL="3429000" indent="-228600" eaLnBrk="0" fontAlgn="base" hangingPunct="0">
              <a:spcBef>
                <a:spcPct val="0"/>
              </a:spcBef>
              <a:spcAft>
                <a:spcPct val="30000"/>
              </a:spcAft>
              <a:buChar char="•"/>
              <a:defRPr sz="1600">
                <a:solidFill>
                  <a:schemeClr val="tx1"/>
                </a:solidFill>
                <a:latin typeface="Calibri" pitchFamily="34" charset="0"/>
                <a:cs typeface="Arial" charset="0"/>
              </a:defRPr>
            </a:lvl8pPr>
            <a:lvl9pPr marL="3886200" indent="-228600" eaLnBrk="0" fontAlgn="base" hangingPunct="0">
              <a:spcBef>
                <a:spcPct val="0"/>
              </a:spcBef>
              <a:spcAft>
                <a:spcPct val="30000"/>
              </a:spcAft>
              <a:buChar char="•"/>
              <a:defRPr sz="1600">
                <a:solidFill>
                  <a:schemeClr val="tx1"/>
                </a:solidFill>
                <a:latin typeface="Calibri" pitchFamily="34" charset="0"/>
                <a:cs typeface="Arial" charset="0"/>
              </a:defRPr>
            </a:lvl9pPr>
          </a:lstStyle>
          <a:p>
            <a:pPr algn="l" eaLnBrk="1" hangingPunct="1">
              <a:spcAft>
                <a:spcPct val="0"/>
              </a:spcAft>
              <a:buFontTx/>
              <a:buNone/>
            </a:pPr>
            <a:r>
              <a:rPr lang="ru-RU" altLang="ru-RU" sz="2000" b="1" dirty="0">
                <a:solidFill>
                  <a:srgbClr val="000000"/>
                </a:solidFill>
                <a:latin typeface="Arial" charset="0"/>
              </a:rPr>
              <a:t>Хронический гастрит (ХГ) </a:t>
            </a:r>
            <a:r>
              <a:rPr lang="ru-RU" altLang="ru-RU" sz="2000" dirty="0">
                <a:solidFill>
                  <a:srgbClr val="000000"/>
                </a:solidFill>
                <a:latin typeface="Arial" charset="0"/>
              </a:rPr>
              <a:t>— </a:t>
            </a:r>
            <a:r>
              <a:rPr lang="ru-RU" altLang="ru-RU" sz="1800" dirty="0">
                <a:solidFill>
                  <a:srgbClr val="000000"/>
                </a:solidFill>
                <a:latin typeface="Arial" charset="0"/>
              </a:rPr>
              <a:t>хроническое воспаление слизистой оболочки желудка, характеризующееся ее клеточной инфильтрацией, нарушением физиологической регенерации и </a:t>
            </a:r>
            <a:r>
              <a:rPr lang="ru-RU" altLang="ru-RU" sz="1800" dirty="0" smtClean="0">
                <a:solidFill>
                  <a:srgbClr val="000000"/>
                </a:solidFill>
                <a:latin typeface="Arial" charset="0"/>
              </a:rPr>
              <a:t>вследствие </a:t>
            </a:r>
            <a:r>
              <a:rPr lang="ru-RU" altLang="ru-RU" sz="1800" dirty="0">
                <a:solidFill>
                  <a:srgbClr val="000000"/>
                </a:solidFill>
                <a:latin typeface="Arial" charset="0"/>
              </a:rPr>
              <a:t>этого атрофией железистого эпителия, кишечной метаплазией, расстройством </a:t>
            </a:r>
            <a:r>
              <a:rPr lang="ru-RU" altLang="ru-RU" sz="1800" dirty="0" smtClean="0">
                <a:solidFill>
                  <a:srgbClr val="000000"/>
                </a:solidFill>
                <a:latin typeface="Arial" charset="0"/>
              </a:rPr>
              <a:t>секреторной</a:t>
            </a:r>
            <a:r>
              <a:rPr lang="en-US" altLang="ru-RU" sz="1800" dirty="0" smtClean="0">
                <a:solidFill>
                  <a:srgbClr val="000000"/>
                </a:solidFill>
                <a:latin typeface="Arial" charset="0"/>
              </a:rPr>
              <a:t> </a:t>
            </a:r>
            <a:r>
              <a:rPr lang="ru-RU" altLang="ru-RU" sz="1800" dirty="0">
                <a:solidFill>
                  <a:srgbClr val="000000"/>
                </a:solidFill>
                <a:latin typeface="Arial" charset="0"/>
              </a:rPr>
              <a:t>и </a:t>
            </a:r>
            <a:r>
              <a:rPr lang="ru-RU" altLang="ru-RU" sz="1800" b="1" i="1" dirty="0">
                <a:solidFill>
                  <a:schemeClr val="accent2">
                    <a:lumMod val="50000"/>
                  </a:schemeClr>
                </a:solidFill>
                <a:latin typeface="Arial" charset="0"/>
              </a:rPr>
              <a:t>моторной</a:t>
            </a:r>
            <a:r>
              <a:rPr lang="ru-RU" altLang="ru-RU" sz="1800" dirty="0">
                <a:solidFill>
                  <a:srgbClr val="000000"/>
                </a:solidFill>
                <a:latin typeface="Arial" charset="0"/>
              </a:rPr>
              <a:t> </a:t>
            </a:r>
            <a:r>
              <a:rPr lang="ru-RU" altLang="ru-RU" sz="1800" dirty="0" smtClean="0">
                <a:solidFill>
                  <a:srgbClr val="000000"/>
                </a:solidFill>
                <a:latin typeface="Arial" charset="0"/>
              </a:rPr>
              <a:t>функции</a:t>
            </a:r>
            <a:r>
              <a:rPr lang="ru-RU" altLang="ru-RU" sz="1800" baseline="30000" dirty="0" smtClean="0">
                <a:solidFill>
                  <a:srgbClr val="000000"/>
                </a:solidFill>
                <a:latin typeface="Arial" charset="0"/>
              </a:rPr>
              <a:t>1</a:t>
            </a:r>
            <a:r>
              <a:rPr lang="ru-RU" altLang="ru-RU" sz="1800" dirty="0" smtClean="0">
                <a:solidFill>
                  <a:srgbClr val="000000"/>
                </a:solidFill>
                <a:latin typeface="Arial" charset="0"/>
              </a:rPr>
              <a:t>  </a:t>
            </a:r>
            <a:endParaRPr lang="ru-RU" altLang="ru-RU" sz="1800" dirty="0">
              <a:solidFill>
                <a:srgbClr val="000000"/>
              </a:solidFill>
              <a:latin typeface="Arial" charset="0"/>
            </a:endParaRPr>
          </a:p>
        </p:txBody>
      </p:sp>
      <p:sp>
        <p:nvSpPr>
          <p:cNvPr id="8" name="TextBox 3"/>
          <p:cNvSpPr txBox="1">
            <a:spLocks noChangeArrowheads="1"/>
          </p:cNvSpPr>
          <p:nvPr/>
        </p:nvSpPr>
        <p:spPr bwMode="auto">
          <a:xfrm>
            <a:off x="1043608" y="2996952"/>
            <a:ext cx="6120680" cy="2308324"/>
          </a:xfrm>
          <a:prstGeom prst="rect">
            <a:avLst/>
          </a:prstGeom>
          <a:solidFill>
            <a:schemeClr val="bg1"/>
          </a:solidFill>
          <a:ln w="9525">
            <a:noFill/>
            <a:miter lim="800000"/>
            <a:headEnd/>
            <a:tailEnd/>
          </a:ln>
        </p:spPr>
        <p:txBody>
          <a:bodyPr wrap="square">
            <a:spAutoFit/>
          </a:bodyPr>
          <a:lstStyle>
            <a:lvl1pPr eaLnBrk="0" hangingPunct="0">
              <a:spcAft>
                <a:spcPct val="50000"/>
              </a:spcAft>
              <a:buChar char="•"/>
              <a:defRPr sz="2200">
                <a:solidFill>
                  <a:schemeClr val="tx1"/>
                </a:solidFill>
                <a:latin typeface="Calibri" pitchFamily="34" charset="0"/>
                <a:cs typeface="Arial" charset="0"/>
              </a:defRPr>
            </a:lvl1pPr>
            <a:lvl2pPr marL="742950" indent="-285750" eaLnBrk="0" hangingPunct="0">
              <a:spcAft>
                <a:spcPct val="30000"/>
              </a:spcAft>
              <a:buChar char="–"/>
              <a:defRPr sz="2000">
                <a:solidFill>
                  <a:schemeClr val="tx1"/>
                </a:solidFill>
                <a:latin typeface="Calibri" pitchFamily="34" charset="0"/>
                <a:cs typeface="Arial" charset="0"/>
              </a:defRPr>
            </a:lvl2pPr>
            <a:lvl3pPr marL="1143000" indent="-228600" eaLnBrk="0" hangingPunct="0">
              <a:spcAft>
                <a:spcPct val="30000"/>
              </a:spcAft>
              <a:buChar char="•"/>
              <a:defRPr sz="1600">
                <a:solidFill>
                  <a:schemeClr val="tx1"/>
                </a:solidFill>
                <a:latin typeface="Calibri" pitchFamily="34" charset="0"/>
                <a:cs typeface="Arial" charset="0"/>
              </a:defRPr>
            </a:lvl3pPr>
            <a:lvl4pPr marL="1600200" indent="-228600" eaLnBrk="0" hangingPunct="0">
              <a:spcAft>
                <a:spcPct val="30000"/>
              </a:spcAft>
              <a:buChar char="–"/>
              <a:defRPr sz="1600">
                <a:solidFill>
                  <a:schemeClr val="tx1"/>
                </a:solidFill>
                <a:latin typeface="Calibri" pitchFamily="34" charset="0"/>
                <a:cs typeface="Arial" charset="0"/>
              </a:defRPr>
            </a:lvl4pPr>
            <a:lvl5pPr marL="2057400" indent="-228600" eaLnBrk="0" hangingPunct="0">
              <a:spcAft>
                <a:spcPct val="30000"/>
              </a:spcAft>
              <a:buChar char="•"/>
              <a:defRPr sz="1600">
                <a:solidFill>
                  <a:schemeClr val="tx1"/>
                </a:solidFill>
                <a:latin typeface="Calibri" pitchFamily="34" charset="0"/>
                <a:cs typeface="Arial" charset="0"/>
              </a:defRPr>
            </a:lvl5pPr>
            <a:lvl6pPr marL="2514600" indent="-228600" eaLnBrk="0" fontAlgn="base" hangingPunct="0">
              <a:spcBef>
                <a:spcPct val="0"/>
              </a:spcBef>
              <a:spcAft>
                <a:spcPct val="30000"/>
              </a:spcAft>
              <a:buChar char="•"/>
              <a:defRPr sz="1600">
                <a:solidFill>
                  <a:schemeClr val="tx1"/>
                </a:solidFill>
                <a:latin typeface="Calibri" pitchFamily="34" charset="0"/>
                <a:cs typeface="Arial" charset="0"/>
              </a:defRPr>
            </a:lvl6pPr>
            <a:lvl7pPr marL="2971800" indent="-228600" eaLnBrk="0" fontAlgn="base" hangingPunct="0">
              <a:spcBef>
                <a:spcPct val="0"/>
              </a:spcBef>
              <a:spcAft>
                <a:spcPct val="30000"/>
              </a:spcAft>
              <a:buChar char="•"/>
              <a:defRPr sz="1600">
                <a:solidFill>
                  <a:schemeClr val="tx1"/>
                </a:solidFill>
                <a:latin typeface="Calibri" pitchFamily="34" charset="0"/>
                <a:cs typeface="Arial" charset="0"/>
              </a:defRPr>
            </a:lvl7pPr>
            <a:lvl8pPr marL="3429000" indent="-228600" eaLnBrk="0" fontAlgn="base" hangingPunct="0">
              <a:spcBef>
                <a:spcPct val="0"/>
              </a:spcBef>
              <a:spcAft>
                <a:spcPct val="30000"/>
              </a:spcAft>
              <a:buChar char="•"/>
              <a:defRPr sz="1600">
                <a:solidFill>
                  <a:schemeClr val="tx1"/>
                </a:solidFill>
                <a:latin typeface="Calibri" pitchFamily="34" charset="0"/>
                <a:cs typeface="Arial" charset="0"/>
              </a:defRPr>
            </a:lvl8pPr>
            <a:lvl9pPr marL="3886200" indent="-228600" eaLnBrk="0" fontAlgn="base" hangingPunct="0">
              <a:spcBef>
                <a:spcPct val="0"/>
              </a:spcBef>
              <a:spcAft>
                <a:spcPct val="30000"/>
              </a:spcAft>
              <a:buChar char="•"/>
              <a:defRPr sz="1600">
                <a:solidFill>
                  <a:schemeClr val="tx1"/>
                </a:solidFill>
                <a:latin typeface="Calibri" pitchFamily="34" charset="0"/>
                <a:cs typeface="Arial" charset="0"/>
              </a:defRPr>
            </a:lvl9pPr>
          </a:lstStyle>
          <a:p>
            <a:pPr marL="342900" indent="-342900" algn="l" eaLnBrk="1" hangingPunct="1">
              <a:spcAft>
                <a:spcPct val="0"/>
              </a:spcAft>
              <a:buFont typeface="Wingdings" panose="05000000000000000000" pitchFamily="2" charset="2"/>
              <a:buChar char="ü"/>
              <a:defRPr/>
            </a:pPr>
            <a:r>
              <a:rPr lang="ru-RU" sz="1600" dirty="0" smtClean="0">
                <a:solidFill>
                  <a:srgbClr val="000000"/>
                </a:solidFill>
              </a:rPr>
              <a:t>Хронический гастрит является самым распространенным заболеванием желудочно-кишечного тракта;</a:t>
            </a:r>
          </a:p>
          <a:p>
            <a:pPr marL="342900" indent="-342900" algn="l" eaLnBrk="1" hangingPunct="1">
              <a:spcAft>
                <a:spcPct val="0"/>
              </a:spcAft>
              <a:buFont typeface="Wingdings" panose="05000000000000000000" pitchFamily="2" charset="2"/>
              <a:buChar char="ü"/>
              <a:defRPr/>
            </a:pPr>
            <a:endParaRPr lang="ru-RU" sz="1600" dirty="0" smtClean="0">
              <a:solidFill>
                <a:srgbClr val="000000"/>
              </a:solidFill>
            </a:endParaRPr>
          </a:p>
          <a:p>
            <a:pPr marL="342900" indent="-342900" algn="l" eaLnBrk="1" hangingPunct="1">
              <a:spcAft>
                <a:spcPct val="0"/>
              </a:spcAft>
              <a:buFont typeface="Wingdings" panose="05000000000000000000" pitchFamily="2" charset="2"/>
              <a:buChar char="ü"/>
              <a:defRPr/>
            </a:pPr>
            <a:r>
              <a:rPr lang="ru-RU" sz="1600" b="1" dirty="0" smtClean="0">
                <a:solidFill>
                  <a:srgbClr val="000000"/>
                </a:solidFill>
              </a:rPr>
              <a:t>25-35%</a:t>
            </a:r>
            <a:r>
              <a:rPr lang="ru-RU" sz="1600" dirty="0" smtClean="0">
                <a:solidFill>
                  <a:srgbClr val="000000"/>
                </a:solidFill>
              </a:rPr>
              <a:t> населения индустриально развитых и развивающихся стран страдают ХГ;</a:t>
            </a:r>
          </a:p>
          <a:p>
            <a:pPr marL="342900" indent="-342900" algn="l" eaLnBrk="1" hangingPunct="1">
              <a:spcAft>
                <a:spcPct val="0"/>
              </a:spcAft>
              <a:buFont typeface="Wingdings" panose="05000000000000000000" pitchFamily="2" charset="2"/>
              <a:buChar char="ü"/>
              <a:defRPr/>
            </a:pPr>
            <a:endParaRPr lang="ru-RU" sz="1600" dirty="0" smtClean="0">
              <a:solidFill>
                <a:srgbClr val="000000"/>
              </a:solidFill>
            </a:endParaRPr>
          </a:p>
          <a:p>
            <a:pPr marL="342900" indent="-342900" algn="l" eaLnBrk="1" hangingPunct="1">
              <a:spcAft>
                <a:spcPct val="0"/>
              </a:spcAft>
              <a:buFont typeface="Wingdings" panose="05000000000000000000" pitchFamily="2" charset="2"/>
              <a:buChar char="ü"/>
              <a:defRPr/>
            </a:pPr>
            <a:r>
              <a:rPr lang="ru-RU" sz="1600" dirty="0" smtClean="0">
                <a:solidFill>
                  <a:srgbClr val="000000"/>
                </a:solidFill>
              </a:rPr>
              <a:t>Среди заболеваний желудка на долю ХГ приходится до </a:t>
            </a:r>
            <a:r>
              <a:rPr lang="ru-RU" sz="1600" b="1" dirty="0" smtClean="0">
                <a:solidFill>
                  <a:srgbClr val="000000"/>
                </a:solidFill>
              </a:rPr>
              <a:t>85%</a:t>
            </a:r>
            <a:r>
              <a:rPr lang="ru-RU" sz="1600" dirty="0" smtClean="0">
                <a:solidFill>
                  <a:srgbClr val="000000"/>
                </a:solidFill>
              </a:rPr>
              <a:t> всех случаев.</a:t>
            </a:r>
          </a:p>
          <a:p>
            <a:pPr algn="l" eaLnBrk="1" hangingPunct="1">
              <a:spcAft>
                <a:spcPct val="0"/>
              </a:spcAft>
              <a:buFontTx/>
              <a:buNone/>
              <a:defRPr/>
            </a:pPr>
            <a:r>
              <a:rPr lang="ru-RU" sz="1600" dirty="0" smtClean="0">
                <a:solidFill>
                  <a:srgbClr val="000000"/>
                </a:solidFill>
              </a:rPr>
              <a:t> </a:t>
            </a:r>
            <a:endParaRPr lang="ru-RU" altLang="ru-RU" sz="1600" dirty="0" smtClean="0">
              <a:solidFill>
                <a:srgbClr val="000000"/>
              </a:solidFill>
              <a:latin typeface="Arial" charset="0"/>
            </a:endParaRPr>
          </a:p>
        </p:txBody>
      </p:sp>
      <p:sp>
        <p:nvSpPr>
          <p:cNvPr id="9" name="Rectangle 2"/>
          <p:cNvSpPr txBox="1">
            <a:spLocks noChangeArrowheads="1"/>
          </p:cNvSpPr>
          <p:nvPr/>
        </p:nvSpPr>
        <p:spPr bwMode="auto">
          <a:xfrm>
            <a:off x="0" y="2252933"/>
            <a:ext cx="9144000"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l" rtl="0" eaLnBrk="0" fontAlgn="base" hangingPunct="0">
              <a:lnSpc>
                <a:spcPct val="90000"/>
              </a:lnSpc>
              <a:spcBef>
                <a:spcPct val="0"/>
              </a:spcBef>
              <a:spcAft>
                <a:spcPct val="0"/>
              </a:spcAft>
              <a:defRPr sz="2800">
                <a:solidFill>
                  <a:schemeClr val="tx2"/>
                </a:solidFill>
                <a:latin typeface="+mj-lt"/>
                <a:ea typeface="+mj-ea"/>
                <a:cs typeface="+mj-cs"/>
              </a:defRPr>
            </a:lvl1pPr>
            <a:lvl2pPr algn="l" rtl="0" eaLnBrk="0" fontAlgn="base" hangingPunct="0">
              <a:lnSpc>
                <a:spcPct val="90000"/>
              </a:lnSpc>
              <a:spcBef>
                <a:spcPct val="0"/>
              </a:spcBef>
              <a:spcAft>
                <a:spcPct val="0"/>
              </a:spcAft>
              <a:defRPr sz="2800">
                <a:solidFill>
                  <a:schemeClr val="tx2"/>
                </a:solidFill>
                <a:latin typeface="Calibri" pitchFamily="34" charset="0"/>
                <a:cs typeface="Arial" charset="0"/>
              </a:defRPr>
            </a:lvl2pPr>
            <a:lvl3pPr algn="l" rtl="0" eaLnBrk="0" fontAlgn="base" hangingPunct="0">
              <a:lnSpc>
                <a:spcPct val="90000"/>
              </a:lnSpc>
              <a:spcBef>
                <a:spcPct val="0"/>
              </a:spcBef>
              <a:spcAft>
                <a:spcPct val="0"/>
              </a:spcAft>
              <a:defRPr sz="2800">
                <a:solidFill>
                  <a:schemeClr val="tx2"/>
                </a:solidFill>
                <a:latin typeface="Calibri" pitchFamily="34" charset="0"/>
                <a:cs typeface="Arial" charset="0"/>
              </a:defRPr>
            </a:lvl3pPr>
            <a:lvl4pPr algn="l" rtl="0" eaLnBrk="0" fontAlgn="base" hangingPunct="0">
              <a:lnSpc>
                <a:spcPct val="90000"/>
              </a:lnSpc>
              <a:spcBef>
                <a:spcPct val="0"/>
              </a:spcBef>
              <a:spcAft>
                <a:spcPct val="0"/>
              </a:spcAft>
              <a:defRPr sz="2800">
                <a:solidFill>
                  <a:schemeClr val="tx2"/>
                </a:solidFill>
                <a:latin typeface="Calibri" pitchFamily="34" charset="0"/>
                <a:cs typeface="Arial" charset="0"/>
              </a:defRPr>
            </a:lvl4pPr>
            <a:lvl5pPr algn="l" rtl="0" eaLnBrk="0" fontAlgn="base" hangingPunct="0">
              <a:lnSpc>
                <a:spcPct val="90000"/>
              </a:lnSpc>
              <a:spcBef>
                <a:spcPct val="0"/>
              </a:spcBef>
              <a:spcAft>
                <a:spcPct val="0"/>
              </a:spcAft>
              <a:defRPr sz="2800">
                <a:solidFill>
                  <a:schemeClr val="tx2"/>
                </a:solidFill>
                <a:latin typeface="Calibri" pitchFamily="34" charset="0"/>
                <a:cs typeface="Arial" charset="0"/>
              </a:defRPr>
            </a:lvl5pPr>
            <a:lvl6pPr marL="457200" algn="l" rtl="0" fontAlgn="base">
              <a:lnSpc>
                <a:spcPct val="90000"/>
              </a:lnSpc>
              <a:spcBef>
                <a:spcPct val="0"/>
              </a:spcBef>
              <a:spcAft>
                <a:spcPct val="0"/>
              </a:spcAft>
              <a:defRPr sz="2800">
                <a:solidFill>
                  <a:schemeClr val="tx2"/>
                </a:solidFill>
                <a:latin typeface="Calibri" pitchFamily="34" charset="0"/>
                <a:cs typeface="Arial" charset="0"/>
              </a:defRPr>
            </a:lvl6pPr>
            <a:lvl7pPr marL="914400" algn="l" rtl="0" fontAlgn="base">
              <a:lnSpc>
                <a:spcPct val="90000"/>
              </a:lnSpc>
              <a:spcBef>
                <a:spcPct val="0"/>
              </a:spcBef>
              <a:spcAft>
                <a:spcPct val="0"/>
              </a:spcAft>
              <a:defRPr sz="2800">
                <a:solidFill>
                  <a:schemeClr val="tx2"/>
                </a:solidFill>
                <a:latin typeface="Calibri" pitchFamily="34" charset="0"/>
                <a:cs typeface="Arial" charset="0"/>
              </a:defRPr>
            </a:lvl7pPr>
            <a:lvl8pPr marL="1371600" algn="l" rtl="0" fontAlgn="base">
              <a:lnSpc>
                <a:spcPct val="90000"/>
              </a:lnSpc>
              <a:spcBef>
                <a:spcPct val="0"/>
              </a:spcBef>
              <a:spcAft>
                <a:spcPct val="0"/>
              </a:spcAft>
              <a:defRPr sz="2800">
                <a:solidFill>
                  <a:schemeClr val="tx2"/>
                </a:solidFill>
                <a:latin typeface="Calibri" pitchFamily="34" charset="0"/>
                <a:cs typeface="Arial" charset="0"/>
              </a:defRPr>
            </a:lvl8pPr>
            <a:lvl9pPr marL="1828800" algn="l" rtl="0" fontAlgn="base">
              <a:lnSpc>
                <a:spcPct val="90000"/>
              </a:lnSpc>
              <a:spcBef>
                <a:spcPct val="0"/>
              </a:spcBef>
              <a:spcAft>
                <a:spcPct val="0"/>
              </a:spcAft>
              <a:defRPr sz="2800">
                <a:solidFill>
                  <a:schemeClr val="tx2"/>
                </a:solidFill>
                <a:latin typeface="Calibri" pitchFamily="34" charset="0"/>
                <a:cs typeface="Arial"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altLang="ru-RU" sz="2800" b="1" i="0" u="none" strike="noStrike" kern="0" cap="none" spc="0" normalizeH="0" baseline="0" noProof="0" dirty="0" smtClean="0">
                <a:ln>
                  <a:noFill/>
                </a:ln>
                <a:solidFill>
                  <a:schemeClr val="accent2">
                    <a:lumMod val="50000"/>
                  </a:schemeClr>
                </a:solidFill>
                <a:effectLst/>
                <a:uLnTx/>
                <a:uFillTx/>
                <a:latin typeface="Calibri"/>
                <a:ea typeface="+mj-ea"/>
                <a:cs typeface="Arial"/>
              </a:rPr>
              <a:t>Распространенность хронического гастрита</a:t>
            </a:r>
            <a:r>
              <a:rPr kumimoji="0" lang="ru-RU" altLang="ru-RU" sz="2800" b="1" i="0" u="none" strike="noStrike" kern="0" cap="none" spc="0" normalizeH="0" baseline="30000" noProof="0" dirty="0" smtClean="0">
                <a:ln>
                  <a:noFill/>
                </a:ln>
                <a:solidFill>
                  <a:schemeClr val="accent2">
                    <a:lumMod val="50000"/>
                  </a:schemeClr>
                </a:solidFill>
                <a:effectLst/>
                <a:uLnTx/>
                <a:uFillTx/>
                <a:latin typeface="Calibri"/>
                <a:ea typeface="+mj-ea"/>
                <a:cs typeface="Arial"/>
              </a:rPr>
              <a:t>2</a:t>
            </a:r>
            <a:endParaRPr kumimoji="0" lang="en-US" altLang="ru-RU" sz="2800" b="1" i="0" u="none" strike="noStrike" kern="0" cap="none" spc="0" normalizeH="0" baseline="30000" noProof="0" dirty="0" smtClean="0">
              <a:ln>
                <a:noFill/>
              </a:ln>
              <a:solidFill>
                <a:schemeClr val="accent2">
                  <a:lumMod val="50000"/>
                </a:schemeClr>
              </a:solidFill>
              <a:effectLst/>
              <a:uLnTx/>
              <a:uFillTx/>
              <a:latin typeface="Calibri"/>
              <a:ea typeface="+mj-ea"/>
              <a:cs typeface="Arial"/>
            </a:endParaRPr>
          </a:p>
        </p:txBody>
      </p:sp>
      <p:sp>
        <p:nvSpPr>
          <p:cNvPr id="2" name="Номер слайда 1"/>
          <p:cNvSpPr>
            <a:spLocks noGrp="1"/>
          </p:cNvSpPr>
          <p:nvPr>
            <p:ph type="sldNum" sz="quarter" idx="12"/>
          </p:nvPr>
        </p:nvSpPr>
        <p:spPr>
          <a:xfrm>
            <a:off x="7033319" y="6483038"/>
            <a:ext cx="2133600" cy="365125"/>
          </a:xfrm>
        </p:spPr>
        <p:txBody>
          <a:bodyPr/>
          <a:lstStyle/>
          <a:p>
            <a:fld id="{6243312A-F2D1-4A6C-922F-33B7D1873247}" type="slidenum">
              <a:rPr lang="ru-RU" smtClean="0"/>
              <a:pPr/>
              <a:t>7</a:t>
            </a:fld>
            <a:endParaRPr lang="ru-RU"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8610" y="2996952"/>
            <a:ext cx="1601074" cy="1413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2860491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0" y="44624"/>
            <a:ext cx="8892480" cy="6172200"/>
          </a:xfrm>
          <a:prstGeom prst="rect">
            <a:avLst/>
          </a:prstGeom>
        </p:spPr>
      </p:pic>
      <p:sp>
        <p:nvSpPr>
          <p:cNvPr id="3" name="Rectangle 2"/>
          <p:cNvSpPr/>
          <p:nvPr/>
        </p:nvSpPr>
        <p:spPr>
          <a:xfrm>
            <a:off x="0" y="6596390"/>
            <a:ext cx="8991600" cy="230832"/>
          </a:xfrm>
          <a:prstGeom prst="rect">
            <a:avLst/>
          </a:prstGeom>
        </p:spPr>
        <p:txBody>
          <a:bodyPr wrap="square">
            <a:spAutoFit/>
          </a:bodyPr>
          <a:lstStyle/>
          <a:p>
            <a:pPr marL="228600" indent="-228600">
              <a:buFont typeface="+mj-lt"/>
              <a:buAutoNum type="arabicPeriod"/>
            </a:pPr>
            <a:r>
              <a:rPr lang="en-US" sz="900" dirty="0">
                <a:solidFill>
                  <a:prstClr val="black"/>
                </a:solidFill>
              </a:rPr>
              <a:t>Lacy BE, Mearin F, Chang L, Chey WD, Lembo AJ, Simren M, Spiller R. Bowel Disorders</a:t>
            </a:r>
            <a:r>
              <a:rPr lang="ru-RU" sz="900" dirty="0">
                <a:solidFill>
                  <a:prstClr val="black"/>
                </a:solidFill>
              </a:rPr>
              <a:t>.</a:t>
            </a:r>
            <a:r>
              <a:rPr lang="en-US" sz="900" dirty="0">
                <a:solidFill>
                  <a:prstClr val="black"/>
                </a:solidFill>
              </a:rPr>
              <a:t> Gastroenterology</a:t>
            </a:r>
            <a:r>
              <a:rPr lang="ru-RU" sz="900" dirty="0">
                <a:solidFill>
                  <a:prstClr val="black"/>
                </a:solidFill>
              </a:rPr>
              <a:t> </a:t>
            </a:r>
            <a:r>
              <a:rPr lang="en-US" sz="900" dirty="0">
                <a:solidFill>
                  <a:prstClr val="black"/>
                </a:solidFill>
              </a:rPr>
              <a:t>2016;150:1393–1407</a:t>
            </a:r>
            <a:endParaRPr lang="ru-RU" sz="900" dirty="0">
              <a:solidFill>
                <a:prstClr val="black"/>
              </a:solidFill>
            </a:endParaRPr>
          </a:p>
        </p:txBody>
      </p:sp>
      <p:sp>
        <p:nvSpPr>
          <p:cNvPr id="4" name="Номер слайда 3"/>
          <p:cNvSpPr>
            <a:spLocks noGrp="1"/>
          </p:cNvSpPr>
          <p:nvPr>
            <p:ph type="sldNum" sz="quarter" idx="12"/>
          </p:nvPr>
        </p:nvSpPr>
        <p:spPr>
          <a:xfrm>
            <a:off x="6982076" y="6462097"/>
            <a:ext cx="2133600" cy="365125"/>
          </a:xfrm>
        </p:spPr>
        <p:txBody>
          <a:bodyPr/>
          <a:lstStyle/>
          <a:p>
            <a:fld id="{6243312A-F2D1-4A6C-922F-33B7D1873247}" type="slidenum">
              <a:rPr lang="ru-RU" smtClean="0"/>
              <a:pPr/>
              <a:t>70</a:t>
            </a:fld>
            <a:endParaRPr lang="ru-RU" dirty="0"/>
          </a:p>
        </p:txBody>
      </p:sp>
      <p:sp>
        <p:nvSpPr>
          <p:cNvPr id="5" name="Прямоугольник 4"/>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513572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45" y="1456162"/>
            <a:ext cx="7924800" cy="41826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11" name="Group 179"/>
          <p:cNvGraphicFramePr>
            <a:graphicFrameLocks noGrp="1"/>
          </p:cNvGraphicFramePr>
          <p:nvPr>
            <p:extLst>
              <p:ext uri="{D42A27DB-BD31-4B8C-83A1-F6EECF244321}">
                <p14:modId xmlns:p14="http://schemas.microsoft.com/office/powerpoint/2010/main" val="3082836873"/>
              </p:ext>
            </p:extLst>
          </p:nvPr>
        </p:nvGraphicFramePr>
        <p:xfrm>
          <a:off x="670730" y="1479478"/>
          <a:ext cx="8016070" cy="4159322"/>
        </p:xfrm>
        <a:graphic>
          <a:graphicData uri="http://schemas.openxmlformats.org/drawingml/2006/table">
            <a:tbl>
              <a:tblPr/>
              <a:tblGrid>
                <a:gridCol w="2222273">
                  <a:extLst>
                    <a:ext uri="{9D8B030D-6E8A-4147-A177-3AD203B41FA5}">
                      <a16:colId xmlns="" xmlns:a16="http://schemas.microsoft.com/office/drawing/2014/main" val="20000"/>
                    </a:ext>
                  </a:extLst>
                </a:gridCol>
                <a:gridCol w="2059997">
                  <a:extLst>
                    <a:ext uri="{9D8B030D-6E8A-4147-A177-3AD203B41FA5}">
                      <a16:colId xmlns="" xmlns:a16="http://schemas.microsoft.com/office/drawing/2014/main" val="20001"/>
                    </a:ext>
                  </a:extLst>
                </a:gridCol>
                <a:gridCol w="3733800">
                  <a:extLst>
                    <a:ext uri="{9D8B030D-6E8A-4147-A177-3AD203B41FA5}">
                      <a16:colId xmlns="" xmlns:a16="http://schemas.microsoft.com/office/drawing/2014/main" val="20002"/>
                    </a:ext>
                  </a:extLst>
                </a:gridCol>
              </a:tblGrid>
              <a:tr h="652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1800" b="1" kern="1200" dirty="0" smtClean="0">
                          <a:solidFill>
                            <a:schemeClr val="tx1">
                              <a:lumMod val="95000"/>
                              <a:lumOff val="5000"/>
                            </a:schemeClr>
                          </a:solidFill>
                          <a:latin typeface="+mn-lt"/>
                          <a:ea typeface="+mn-ea"/>
                          <a:cs typeface="+mn-cs"/>
                        </a:rPr>
                        <a:t>Доминирующий</a:t>
                      </a:r>
                    </a:p>
                    <a:p>
                      <a:pPr marL="0" marR="0" lvl="0" indent="0" algn="ctr" defTabSz="914400" rtl="0" eaLnBrk="1" fontAlgn="base" latinLnBrk="0" hangingPunct="1">
                        <a:lnSpc>
                          <a:spcPct val="100000"/>
                        </a:lnSpc>
                        <a:spcBef>
                          <a:spcPct val="0"/>
                        </a:spcBef>
                        <a:spcAft>
                          <a:spcPct val="0"/>
                        </a:spcAft>
                        <a:buClrTx/>
                        <a:buSzTx/>
                        <a:buFontTx/>
                        <a:buNone/>
                        <a:tabLst/>
                      </a:pPr>
                      <a:r>
                        <a:rPr lang="ru-RU" sz="1800" b="1" kern="1200" dirty="0" smtClean="0">
                          <a:solidFill>
                            <a:schemeClr val="tx1">
                              <a:lumMod val="95000"/>
                              <a:lumOff val="5000"/>
                            </a:schemeClr>
                          </a:solidFill>
                          <a:latin typeface="+mn-lt"/>
                          <a:ea typeface="+mn-ea"/>
                          <a:cs typeface="+mn-cs"/>
                        </a:rPr>
                        <a:t> симптом:    </a:t>
                      </a:r>
                      <a:endParaRPr lang="ru-RU" sz="1800" b="1" kern="1200" dirty="0">
                        <a:solidFill>
                          <a:schemeClr val="tx1">
                            <a:lumMod val="95000"/>
                            <a:lumOff val="5000"/>
                          </a:schemeClr>
                        </a:solidFill>
                        <a:latin typeface="+mn-lt"/>
                        <a:ea typeface="+mn-ea"/>
                        <a:cs typeface="+mn-cs"/>
                      </a:endParaRPr>
                    </a:p>
                  </a:txBody>
                  <a:tcPr marL="45720" marR="45720" marT="45732" marB="45732" anchor="ctr" horzOverflow="overflow">
                    <a:lnL w="12700" cap="flat" cmpd="sng" algn="ctr">
                      <a:solidFill>
                        <a:schemeClr val="bg2"/>
                      </a:solidFill>
                      <a:prstDash val="solid"/>
                      <a:round/>
                      <a:headEnd type="none" w="sm" len="sm"/>
                      <a:tailEnd type="none" w="sm" len="sm"/>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1800" b="1" kern="1200" dirty="0" smtClean="0">
                          <a:solidFill>
                            <a:schemeClr val="tx1">
                              <a:lumMod val="95000"/>
                              <a:lumOff val="5000"/>
                            </a:schemeClr>
                          </a:solidFill>
                          <a:latin typeface="+mn-lt"/>
                          <a:ea typeface="+mn-ea"/>
                          <a:cs typeface="+mn-cs"/>
                        </a:rPr>
                        <a:t>Первая линия терапии:</a:t>
                      </a:r>
                    </a:p>
                  </a:txBody>
                  <a:tcPr marL="45720" marR="45720" marT="45732" marB="4573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algn="ctr"/>
                      <a:r>
                        <a:rPr lang="ru-RU" sz="1800" b="1" dirty="0" smtClean="0">
                          <a:solidFill>
                            <a:schemeClr val="tx1">
                              <a:lumMod val="95000"/>
                              <a:lumOff val="5000"/>
                            </a:schemeClr>
                          </a:solidFill>
                        </a:rPr>
                        <a:t>Вторая линия </a:t>
                      </a:r>
                    </a:p>
                    <a:p>
                      <a:pPr algn="ctr"/>
                      <a:r>
                        <a:rPr lang="ru-RU" sz="1800" b="1" dirty="0" smtClean="0">
                          <a:solidFill>
                            <a:schemeClr val="tx1">
                              <a:lumMod val="95000"/>
                              <a:lumOff val="5000"/>
                            </a:schemeClr>
                          </a:solidFill>
                        </a:rPr>
                        <a:t>терапии:</a:t>
                      </a:r>
                      <a:endParaRPr lang="ru-RU" sz="1800" b="1" dirty="0">
                        <a:solidFill>
                          <a:schemeClr val="tx1">
                            <a:lumMod val="95000"/>
                            <a:lumOff val="5000"/>
                          </a:schemeClr>
                        </a:solidFill>
                      </a:endParaRPr>
                    </a:p>
                  </a:txBody>
                  <a:tcPr marL="45720" marR="45720" marT="45732" marB="45732" anchor="ctr" horzOverflow="overflow">
                    <a:lnL w="12700" cap="flat" cmpd="sng" algn="ctr">
                      <a:solidFill>
                        <a:schemeClr val="bg1"/>
                      </a:solidFill>
                      <a:prstDash val="solid"/>
                      <a:round/>
                      <a:headEnd type="none" w="med" len="med"/>
                      <a:tailEnd type="none" w="med" len="med"/>
                    </a:lnL>
                    <a:lnR w="12700" cap="flat" cmpd="sng" algn="ctr">
                      <a:solidFill>
                        <a:schemeClr val="bg2"/>
                      </a:solidFill>
                      <a:prstDash val="solid"/>
                      <a:round/>
                      <a:headEnd type="none" w="sm" len="sm"/>
                      <a:tailEnd type="none" w="sm" len="sm"/>
                    </a:lnR>
                    <a:lnT w="12700" cap="flat" cmpd="sng" algn="ctr">
                      <a:solidFill>
                        <a:schemeClr val="bg2"/>
                      </a:solidFill>
                      <a:prstDash val="solid"/>
                      <a:round/>
                      <a:headEnd type="none" w="sm" len="sm"/>
                      <a:tailEnd type="none" w="sm" len="sm"/>
                    </a:lnT>
                    <a:lnB w="12700" cap="flat" cmpd="sng" algn="ctr">
                      <a:solidFill>
                        <a:srgbClr val="C0C0C0"/>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 xmlns:a16="http://schemas.microsoft.com/office/drawing/2014/main" val="10000"/>
                  </a:ext>
                </a:extLst>
              </a:tr>
              <a:tr h="745196">
                <a:tc>
                  <a:txBody>
                    <a:bodyPr/>
                    <a:lstStyle/>
                    <a:p>
                      <a:pPr marL="0" marR="0" lvl="0" indent="0" algn="l" defTabSz="914400" rtl="0" eaLnBrk="1" fontAlgn="b" latinLnBrk="0" hangingPunct="1">
                        <a:lnSpc>
                          <a:spcPct val="100000"/>
                        </a:lnSpc>
                        <a:spcBef>
                          <a:spcPct val="0"/>
                        </a:spcBef>
                        <a:spcAft>
                          <a:spcPct val="50000"/>
                        </a:spcAft>
                        <a:buClrTx/>
                        <a:buSzTx/>
                        <a:buFontTx/>
                        <a:buNone/>
                        <a:tabLst/>
                      </a:pPr>
                      <a:r>
                        <a:rPr lang="ru-RU" sz="1600" b="1" i="0" u="none" strike="noStrike" kern="1200" dirty="0" smtClean="0">
                          <a:solidFill>
                            <a:srgbClr val="000000"/>
                          </a:solidFill>
                          <a:effectLst/>
                          <a:latin typeface="+mn-lt"/>
                          <a:ea typeface="+mn-ea"/>
                          <a:cs typeface="+mn-cs"/>
                        </a:rPr>
                        <a:t>Абдоминальная боль</a:t>
                      </a:r>
                      <a:endParaRPr lang="de-CH" sz="1600" b="1" i="0" u="none" strike="noStrike" kern="1200" dirty="0" smtClean="0">
                        <a:solidFill>
                          <a:srgbClr val="000000"/>
                        </a:solidFill>
                        <a:effectLst/>
                        <a:latin typeface="+mn-lt"/>
                        <a:ea typeface="+mn-ea"/>
                        <a:cs typeface="+mn-cs"/>
                      </a:endParaRPr>
                    </a:p>
                  </a:txBody>
                  <a:tcPr marL="45720" marR="45720" marT="45732" marB="45732" horzOverflow="overflow">
                    <a:lnL w="12700" cap="flat" cmpd="sng" algn="ctr">
                      <a:solidFill>
                        <a:schemeClr val="bg2"/>
                      </a:solidFill>
                      <a:prstDash val="solid"/>
                      <a:round/>
                      <a:headEnd type="none" w="sm" len="sm"/>
                      <a:tailEnd type="none" w="sm" len="sm"/>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algn="l" fontAlgn="b"/>
                      <a:r>
                        <a:rPr lang="ru-RU" sz="1400" b="1" i="0" u="none" strike="noStrike" kern="1200" dirty="0" smtClean="0">
                          <a:solidFill>
                            <a:srgbClr val="000000"/>
                          </a:solidFill>
                          <a:effectLst/>
                          <a:latin typeface="+mn-lt"/>
                          <a:ea typeface="+mn-ea"/>
                          <a:cs typeface="+mn-cs"/>
                        </a:rPr>
                        <a:t>Спазмолитики</a:t>
                      </a:r>
                      <a:endParaRPr lang="ru-RU" sz="1400" b="1" i="0" u="none" strike="noStrike" kern="1200" dirty="0">
                        <a:solidFill>
                          <a:srgbClr val="000000"/>
                        </a:solidFill>
                        <a:effectLst/>
                        <a:latin typeface="+mn-lt"/>
                        <a:ea typeface="+mn-ea"/>
                        <a:cs typeface="+mn-cs"/>
                      </a:endParaRPr>
                    </a:p>
                  </a:txBody>
                  <a:tcPr marL="45720" marR="45720" marT="45732" marB="45732"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algn="l" fontAlgn="b"/>
                      <a:r>
                        <a:rPr lang="ru-RU" sz="1400" b="1" i="0" u="none" strike="noStrike" kern="1200" dirty="0" smtClean="0">
                          <a:solidFill>
                            <a:srgbClr val="000000"/>
                          </a:solidFill>
                          <a:effectLst/>
                          <a:latin typeface="+mn-lt"/>
                          <a:ea typeface="+mn-ea"/>
                          <a:cs typeface="+mn-cs"/>
                        </a:rPr>
                        <a:t>Трициклические антидепрессанты, гипноз, психотерапия</a:t>
                      </a:r>
                      <a:endParaRPr lang="ru-RU" sz="1400" b="1" i="0" u="none" strike="noStrike" kern="1200" dirty="0">
                        <a:solidFill>
                          <a:srgbClr val="000000"/>
                        </a:solidFill>
                        <a:effectLst/>
                        <a:latin typeface="+mn-lt"/>
                        <a:ea typeface="+mn-ea"/>
                        <a:cs typeface="+mn-cs"/>
                      </a:endParaRPr>
                    </a:p>
                  </a:txBody>
                  <a:tcPr marL="45720" marR="45720" marT="45732" marB="45732" horzOverflow="overflow">
                    <a:lnL w="12700" cap="flat" cmpd="sng" algn="ctr">
                      <a:solidFill>
                        <a:srgbClr val="C0C0C0"/>
                      </a:solidFill>
                      <a:prstDash val="solid"/>
                      <a:round/>
                      <a:headEnd type="none" w="med" len="med"/>
                      <a:tailEnd type="none" w="med" len="med"/>
                    </a:lnL>
                    <a:lnR w="12700" cap="flat" cmpd="sng" algn="ctr">
                      <a:solidFill>
                        <a:schemeClr val="bg2"/>
                      </a:solidFill>
                      <a:prstDash val="solid"/>
                      <a:round/>
                      <a:headEnd type="none" w="sm" len="sm"/>
                      <a:tailEnd type="none" w="sm" len="sm"/>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 xmlns:a16="http://schemas.microsoft.com/office/drawing/2014/main" val="10001"/>
                  </a:ext>
                </a:extLst>
              </a:tr>
              <a:tr h="341562">
                <a:tc>
                  <a:txBody>
                    <a:bodyPr/>
                    <a:lstStyle/>
                    <a:p>
                      <a:pPr marL="0" algn="l" defTabSz="914400" rtl="0" eaLnBrk="1" fontAlgn="b" latinLnBrk="0" hangingPunct="1"/>
                      <a:r>
                        <a:rPr lang="ru-RU" sz="1600" b="1" i="0" u="none" strike="noStrike" kern="1200" dirty="0" smtClean="0">
                          <a:solidFill>
                            <a:srgbClr val="000000"/>
                          </a:solidFill>
                          <a:effectLst/>
                          <a:latin typeface="+mn-lt"/>
                          <a:ea typeface="+mn-ea"/>
                          <a:cs typeface="+mn-cs"/>
                        </a:rPr>
                        <a:t>Диарея</a:t>
                      </a:r>
                      <a:endParaRPr lang="ru-RU" sz="1600" b="1" i="0" u="none" strike="noStrike" kern="1200" dirty="0">
                        <a:solidFill>
                          <a:srgbClr val="000000"/>
                        </a:solidFill>
                        <a:effectLst/>
                        <a:latin typeface="+mn-lt"/>
                        <a:ea typeface="+mn-ea"/>
                        <a:cs typeface="+mn-cs"/>
                      </a:endParaRPr>
                    </a:p>
                  </a:txBody>
                  <a:tcPr marL="45720" marR="45720" marT="45732" marB="45732" horzOverflow="overflow">
                    <a:lnL w="12700" cap="flat" cmpd="sng" algn="ctr">
                      <a:solidFill>
                        <a:schemeClr val="bg2"/>
                      </a:solidFill>
                      <a:prstDash val="solid"/>
                      <a:round/>
                      <a:headEnd type="none" w="sm" len="sm"/>
                      <a:tailEnd type="none" w="sm" len="sm"/>
                    </a:lnL>
                    <a:lnR w="12700" cap="flat" cmpd="sng" algn="ctr">
                      <a:solidFill>
                        <a:srgbClr val="C0C0C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algn="l" defTabSz="914400" rtl="0" eaLnBrk="1" fontAlgn="b" latinLnBrk="0" hangingPunct="1"/>
                      <a:r>
                        <a:rPr lang="ru-RU" sz="1400" b="1" i="0" u="none" strike="noStrike" kern="1200" dirty="0" err="1" smtClean="0">
                          <a:solidFill>
                            <a:srgbClr val="000000"/>
                          </a:solidFill>
                          <a:effectLst/>
                          <a:latin typeface="+mn-lt"/>
                          <a:ea typeface="+mn-ea"/>
                          <a:cs typeface="+mn-cs"/>
                        </a:rPr>
                        <a:t>Лоперамид</a:t>
                      </a:r>
                      <a:endParaRPr lang="ru-RU" sz="1400" b="1" i="0" u="none" strike="noStrike" kern="1200" dirty="0">
                        <a:solidFill>
                          <a:srgbClr val="000000"/>
                        </a:solidFill>
                        <a:effectLst/>
                        <a:latin typeface="+mn-lt"/>
                        <a:ea typeface="+mn-ea"/>
                        <a:cs typeface="+mn-cs"/>
                      </a:endParaRPr>
                    </a:p>
                  </a:txBody>
                  <a:tcPr marL="45720" marR="45720" marT="45732" marB="45732"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114300" algn="l" defTabSz="914400" rtl="0" eaLnBrk="1" fontAlgn="b" latinLnBrk="0" hangingPunct="1">
                        <a:lnSpc>
                          <a:spcPct val="100000"/>
                        </a:lnSpc>
                        <a:spcBef>
                          <a:spcPct val="0"/>
                        </a:spcBef>
                        <a:spcAft>
                          <a:spcPct val="50000"/>
                        </a:spcAft>
                        <a:buClrTx/>
                        <a:buSzTx/>
                        <a:buFontTx/>
                        <a:buNone/>
                        <a:tabLst/>
                      </a:pPr>
                      <a:r>
                        <a:rPr lang="de-CH" sz="1400" b="1" i="0" u="none" strike="noStrike" kern="1200" dirty="0" smtClean="0">
                          <a:solidFill>
                            <a:srgbClr val="000000"/>
                          </a:solidFill>
                          <a:effectLst/>
                          <a:latin typeface="+mn-lt"/>
                          <a:ea typeface="+mn-ea"/>
                          <a:cs typeface="+mn-cs"/>
                        </a:rPr>
                        <a:t>5HT3 </a:t>
                      </a:r>
                      <a:r>
                        <a:rPr lang="ru-RU" sz="1400" b="1" i="0" u="none" strike="noStrike" kern="1200" dirty="0" smtClean="0">
                          <a:solidFill>
                            <a:srgbClr val="000000"/>
                          </a:solidFill>
                          <a:effectLst/>
                          <a:latin typeface="+mn-lt"/>
                          <a:ea typeface="+mn-ea"/>
                          <a:cs typeface="+mn-cs"/>
                        </a:rPr>
                        <a:t>антагонисты*</a:t>
                      </a:r>
                      <a:endParaRPr lang="de-CH" sz="1400" b="1" i="0" u="none" strike="noStrike" kern="1200" dirty="0" smtClean="0">
                        <a:solidFill>
                          <a:srgbClr val="000000"/>
                        </a:solidFill>
                        <a:effectLst/>
                        <a:latin typeface="+mn-lt"/>
                        <a:ea typeface="+mn-ea"/>
                        <a:cs typeface="+mn-cs"/>
                      </a:endParaRPr>
                    </a:p>
                  </a:txBody>
                  <a:tcPr marL="45720" marR="45720" marT="45732" marB="45732" horzOverflow="overflow">
                    <a:lnL w="12700" cap="flat" cmpd="sng" algn="ctr">
                      <a:solidFill>
                        <a:srgbClr val="C0C0C0"/>
                      </a:solidFill>
                      <a:prstDash val="solid"/>
                      <a:round/>
                      <a:headEnd type="none" w="med" len="med"/>
                      <a:tailEnd type="none" w="med" len="med"/>
                    </a:lnL>
                    <a:lnR w="12700" cap="flat" cmpd="sng" algn="ctr">
                      <a:solidFill>
                        <a:schemeClr val="bg2"/>
                      </a:solidFill>
                      <a:prstDash val="solid"/>
                      <a:round/>
                      <a:headEnd type="none" w="sm" len="sm"/>
                      <a:tailEnd type="none" w="sm" len="sm"/>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 xmlns:a16="http://schemas.microsoft.com/office/drawing/2014/main" val="10002"/>
                  </a:ext>
                </a:extLst>
              </a:tr>
              <a:tr h="341562">
                <a:tc>
                  <a:txBody>
                    <a:bodyPr/>
                    <a:lstStyle/>
                    <a:p>
                      <a:pPr marL="0" marR="0" lvl="0" indent="0" algn="l" defTabSz="914400" rtl="0" eaLnBrk="1" fontAlgn="b" latinLnBrk="0" hangingPunct="1">
                        <a:lnSpc>
                          <a:spcPct val="100000"/>
                        </a:lnSpc>
                        <a:spcBef>
                          <a:spcPct val="0"/>
                        </a:spcBef>
                        <a:spcAft>
                          <a:spcPct val="50000"/>
                        </a:spcAft>
                        <a:buClrTx/>
                        <a:buSzTx/>
                        <a:buFontTx/>
                        <a:buNone/>
                        <a:tabLst/>
                      </a:pPr>
                      <a:r>
                        <a:rPr lang="ru-RU" sz="1600" b="1" i="0" u="none" strike="noStrike" kern="1200" dirty="0" smtClean="0">
                          <a:solidFill>
                            <a:srgbClr val="000000"/>
                          </a:solidFill>
                          <a:effectLst/>
                          <a:latin typeface="+mn-lt"/>
                          <a:ea typeface="+mn-ea"/>
                          <a:cs typeface="+mn-cs"/>
                        </a:rPr>
                        <a:t>Запор</a:t>
                      </a:r>
                      <a:endParaRPr lang="de-CH" sz="1600" b="1" i="0" u="none" strike="noStrike" kern="1200" dirty="0" smtClean="0">
                        <a:solidFill>
                          <a:srgbClr val="000000"/>
                        </a:solidFill>
                        <a:effectLst/>
                        <a:latin typeface="+mn-lt"/>
                        <a:ea typeface="+mn-ea"/>
                        <a:cs typeface="+mn-cs"/>
                      </a:endParaRPr>
                    </a:p>
                  </a:txBody>
                  <a:tcPr marL="45720" marR="45720" marT="45732" marB="45732" horzOverflow="overflow">
                    <a:lnL w="12700" cap="flat" cmpd="sng" algn="ctr">
                      <a:solidFill>
                        <a:schemeClr val="bg2"/>
                      </a:solidFill>
                      <a:prstDash val="solid"/>
                      <a:round/>
                      <a:headEnd type="none" w="sm" len="sm"/>
                      <a:tailEnd type="none" w="sm" len="sm"/>
                    </a:lnL>
                    <a:lnR w="12700" cap="flat" cmpd="sng" algn="ctr">
                      <a:solidFill>
                        <a:srgbClr val="C0C0C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marR="0" lvl="0" indent="0" algn="l" defTabSz="914400" rtl="0" eaLnBrk="1" fontAlgn="b" latinLnBrk="0" hangingPunct="1">
                        <a:lnSpc>
                          <a:spcPct val="100000"/>
                        </a:lnSpc>
                        <a:spcBef>
                          <a:spcPct val="0"/>
                        </a:spcBef>
                        <a:spcAft>
                          <a:spcPct val="50000"/>
                        </a:spcAft>
                        <a:buClrTx/>
                        <a:buSzTx/>
                        <a:buFontTx/>
                        <a:buNone/>
                        <a:tabLst/>
                      </a:pPr>
                      <a:r>
                        <a:rPr lang="ru-RU" sz="1400" b="1" i="0" u="none" strike="noStrike" kern="1200" dirty="0" smtClean="0">
                          <a:solidFill>
                            <a:srgbClr val="000000"/>
                          </a:solidFill>
                          <a:effectLst/>
                          <a:latin typeface="+mn-lt"/>
                          <a:ea typeface="+mn-ea"/>
                          <a:cs typeface="+mn-cs"/>
                        </a:rPr>
                        <a:t>Семя подорожника</a:t>
                      </a:r>
                      <a:endParaRPr lang="de-CH" sz="1400" b="1" i="0" u="none" strike="noStrike" kern="1200" dirty="0" smtClean="0">
                        <a:solidFill>
                          <a:srgbClr val="000000"/>
                        </a:solidFill>
                        <a:effectLst/>
                        <a:latin typeface="+mn-lt"/>
                        <a:ea typeface="+mn-ea"/>
                        <a:cs typeface="+mn-cs"/>
                      </a:endParaRPr>
                    </a:p>
                  </a:txBody>
                  <a:tcPr marL="45720" marR="45720" marT="45732" marB="45732"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114300" algn="l" defTabSz="914400" rtl="0" eaLnBrk="1" fontAlgn="b" latinLnBrk="0" hangingPunct="1">
                        <a:lnSpc>
                          <a:spcPct val="100000"/>
                        </a:lnSpc>
                        <a:spcBef>
                          <a:spcPct val="0"/>
                        </a:spcBef>
                        <a:spcAft>
                          <a:spcPct val="50000"/>
                        </a:spcAft>
                        <a:buClrTx/>
                        <a:buSzTx/>
                        <a:buFontTx/>
                        <a:buNone/>
                        <a:tabLst/>
                      </a:pPr>
                      <a:r>
                        <a:rPr lang="de-CH" sz="1400" b="1" i="0" u="none" strike="noStrike" kern="1200" dirty="0" smtClean="0">
                          <a:solidFill>
                            <a:srgbClr val="000000"/>
                          </a:solidFill>
                          <a:effectLst/>
                          <a:latin typeface="+mn-lt"/>
                          <a:ea typeface="+mn-ea"/>
                          <a:cs typeface="+mn-cs"/>
                        </a:rPr>
                        <a:t>5HT4 </a:t>
                      </a:r>
                      <a:r>
                        <a:rPr lang="ru-RU" sz="1400" b="1" i="0" u="none" strike="noStrike" kern="1200" dirty="0" smtClean="0">
                          <a:solidFill>
                            <a:srgbClr val="000000"/>
                          </a:solidFill>
                          <a:effectLst/>
                          <a:latin typeface="+mn-lt"/>
                          <a:ea typeface="+mn-ea"/>
                          <a:cs typeface="+mn-cs"/>
                        </a:rPr>
                        <a:t>агонисты*</a:t>
                      </a:r>
                      <a:endParaRPr lang="de-CH" sz="1400" b="1" i="0" u="none" strike="noStrike" kern="1200" dirty="0" smtClean="0">
                        <a:solidFill>
                          <a:srgbClr val="000000"/>
                        </a:solidFill>
                        <a:effectLst/>
                        <a:latin typeface="+mn-lt"/>
                        <a:ea typeface="+mn-ea"/>
                        <a:cs typeface="+mn-cs"/>
                      </a:endParaRPr>
                    </a:p>
                  </a:txBody>
                  <a:tcPr marL="45720" marR="45720" marT="45732" marB="45732" horzOverflow="overflow">
                    <a:lnL w="12700" cap="flat" cmpd="sng" algn="ctr">
                      <a:solidFill>
                        <a:srgbClr val="C0C0C0"/>
                      </a:solidFill>
                      <a:prstDash val="solid"/>
                      <a:round/>
                      <a:headEnd type="none" w="med" len="med"/>
                      <a:tailEnd type="none" w="med" len="med"/>
                    </a:lnL>
                    <a:lnR w="12700" cap="flat" cmpd="sng" algn="ctr">
                      <a:solidFill>
                        <a:schemeClr val="bg2"/>
                      </a:solidFill>
                      <a:prstDash val="solid"/>
                      <a:round/>
                      <a:headEnd type="none" w="sm" len="sm"/>
                      <a:tailEnd type="none" w="sm" len="sm"/>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 xmlns:a16="http://schemas.microsoft.com/office/drawing/2014/main" val="10003"/>
                  </a:ext>
                </a:extLst>
              </a:tr>
              <a:tr h="636525">
                <a:tc>
                  <a:txBody>
                    <a:bodyPr/>
                    <a:lstStyle/>
                    <a:p>
                      <a:pPr marL="0" algn="l" defTabSz="914400" rtl="0" eaLnBrk="1" fontAlgn="b" latinLnBrk="0" hangingPunct="1"/>
                      <a:r>
                        <a:rPr lang="ru-RU" sz="1600" b="1" i="0" u="none" strike="noStrike" kern="1200" dirty="0" smtClean="0">
                          <a:solidFill>
                            <a:srgbClr val="000000"/>
                          </a:solidFill>
                          <a:effectLst/>
                          <a:latin typeface="+mn-lt"/>
                          <a:ea typeface="+mn-ea"/>
                          <a:cs typeface="+mn-cs"/>
                        </a:rPr>
                        <a:t>Вздутие с распиранием</a:t>
                      </a:r>
                      <a:endParaRPr lang="ru-RU" sz="1600" b="1" i="0" u="none" strike="noStrike" kern="1200" dirty="0">
                        <a:solidFill>
                          <a:srgbClr val="000000"/>
                        </a:solidFill>
                        <a:effectLst/>
                        <a:latin typeface="+mn-lt"/>
                        <a:ea typeface="+mn-ea"/>
                        <a:cs typeface="+mn-cs"/>
                      </a:endParaRPr>
                    </a:p>
                  </a:txBody>
                  <a:tcPr marL="45720" marR="45720" marT="45732" marB="45732" horzOverflow="overflow">
                    <a:lnL w="12700" cap="flat" cmpd="sng" algn="ctr">
                      <a:solidFill>
                        <a:schemeClr val="bg2"/>
                      </a:solidFill>
                      <a:prstDash val="solid"/>
                      <a:round/>
                      <a:headEnd type="none" w="sm" len="sm"/>
                      <a:tailEnd type="none" w="sm" len="sm"/>
                    </a:lnL>
                    <a:lnR w="12700" cap="flat" cmpd="sng" algn="ctr">
                      <a:solidFill>
                        <a:srgbClr val="C0C0C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algn="l" defTabSz="914400" rtl="0" eaLnBrk="1" fontAlgn="b" latinLnBrk="0" hangingPunct="1"/>
                      <a:r>
                        <a:rPr lang="ru-RU" sz="1400" b="1" i="0" u="none" strike="noStrike" kern="1200" dirty="0" smtClean="0">
                          <a:solidFill>
                            <a:srgbClr val="000000"/>
                          </a:solidFill>
                          <a:effectLst/>
                          <a:latin typeface="+mn-lt"/>
                          <a:ea typeface="+mn-ea"/>
                          <a:cs typeface="+mn-cs"/>
                        </a:rPr>
                        <a:t>Диета, ПЭГ</a:t>
                      </a:r>
                      <a:endParaRPr lang="ru-RU" sz="1400" b="1" i="0" u="none" strike="noStrike" kern="1200" dirty="0">
                        <a:solidFill>
                          <a:srgbClr val="000000"/>
                        </a:solidFill>
                        <a:effectLst/>
                        <a:latin typeface="+mn-lt"/>
                        <a:ea typeface="+mn-ea"/>
                        <a:cs typeface="+mn-cs"/>
                      </a:endParaRPr>
                    </a:p>
                  </a:txBody>
                  <a:tcPr marL="45720" marR="45720" marT="45732" marB="45732"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114300" algn="l" defTabSz="914400" rtl="0" eaLnBrk="1" fontAlgn="b" latinLnBrk="0" hangingPunct="1">
                        <a:lnSpc>
                          <a:spcPct val="100000"/>
                        </a:lnSpc>
                        <a:spcBef>
                          <a:spcPct val="0"/>
                        </a:spcBef>
                        <a:spcAft>
                          <a:spcPct val="50000"/>
                        </a:spcAft>
                        <a:buClrTx/>
                        <a:buSzTx/>
                        <a:buFontTx/>
                        <a:buNone/>
                        <a:tabLst/>
                      </a:pPr>
                      <a:r>
                        <a:rPr lang="ru-RU" sz="1400" b="1" i="0" u="none" strike="noStrike" kern="1200" dirty="0" err="1" smtClean="0">
                          <a:solidFill>
                            <a:srgbClr val="000000"/>
                          </a:solidFill>
                          <a:effectLst/>
                          <a:latin typeface="+mn-lt"/>
                          <a:ea typeface="+mn-ea"/>
                          <a:cs typeface="+mn-cs"/>
                        </a:rPr>
                        <a:t>Пробиотики</a:t>
                      </a:r>
                      <a:r>
                        <a:rPr lang="ru-RU" sz="1400" b="1" i="0" u="none" strike="noStrike" kern="1200" dirty="0" smtClean="0">
                          <a:solidFill>
                            <a:srgbClr val="000000"/>
                          </a:solidFill>
                          <a:effectLst/>
                          <a:latin typeface="+mn-lt"/>
                          <a:ea typeface="+mn-ea"/>
                          <a:cs typeface="+mn-cs"/>
                        </a:rPr>
                        <a:t>, </a:t>
                      </a:r>
                    </a:p>
                    <a:p>
                      <a:pPr marL="0" marR="0" lvl="0" indent="-114300" algn="l" defTabSz="914400" rtl="0" eaLnBrk="1" fontAlgn="b" latinLnBrk="0" hangingPunct="1">
                        <a:lnSpc>
                          <a:spcPct val="100000"/>
                        </a:lnSpc>
                        <a:spcBef>
                          <a:spcPct val="0"/>
                        </a:spcBef>
                        <a:spcAft>
                          <a:spcPct val="50000"/>
                        </a:spcAft>
                        <a:buClrTx/>
                        <a:buSzTx/>
                        <a:buFontTx/>
                        <a:buNone/>
                        <a:tabLst/>
                      </a:pPr>
                      <a:r>
                        <a:rPr lang="de-CH" sz="1400" b="1" i="0" u="none" strike="noStrike" kern="1200" dirty="0" smtClean="0">
                          <a:solidFill>
                            <a:srgbClr val="000000"/>
                          </a:solidFill>
                          <a:effectLst/>
                          <a:latin typeface="+mn-lt"/>
                          <a:ea typeface="+mn-ea"/>
                          <a:cs typeface="+mn-cs"/>
                        </a:rPr>
                        <a:t>5HT4 </a:t>
                      </a:r>
                      <a:r>
                        <a:rPr lang="ru-RU" sz="1400" b="1" i="0" u="none" strike="noStrike" kern="1200" dirty="0" smtClean="0">
                          <a:solidFill>
                            <a:srgbClr val="000000"/>
                          </a:solidFill>
                          <a:effectLst/>
                          <a:latin typeface="+mn-lt"/>
                          <a:ea typeface="+mn-ea"/>
                          <a:cs typeface="+mn-cs"/>
                        </a:rPr>
                        <a:t>агонисты*</a:t>
                      </a:r>
                      <a:endParaRPr lang="de-CH" sz="1400" b="1" i="0" u="none" strike="noStrike" kern="1200" dirty="0" smtClean="0">
                        <a:solidFill>
                          <a:srgbClr val="000000"/>
                        </a:solidFill>
                        <a:effectLst/>
                        <a:latin typeface="+mn-lt"/>
                        <a:ea typeface="+mn-ea"/>
                        <a:cs typeface="+mn-cs"/>
                      </a:endParaRPr>
                    </a:p>
                  </a:txBody>
                  <a:tcPr marL="45720" marR="45720" marT="45732" marB="45732" horzOverflow="overflow">
                    <a:lnL w="12700" cap="flat" cmpd="sng" algn="ctr">
                      <a:solidFill>
                        <a:srgbClr val="C0C0C0"/>
                      </a:solidFill>
                      <a:prstDash val="solid"/>
                      <a:round/>
                      <a:headEnd type="none" w="med" len="med"/>
                      <a:tailEnd type="none" w="med" len="med"/>
                    </a:lnL>
                    <a:lnR w="12700" cap="flat" cmpd="sng" algn="ctr">
                      <a:solidFill>
                        <a:schemeClr val="bg2"/>
                      </a:solidFill>
                      <a:prstDash val="solid"/>
                      <a:round/>
                      <a:headEnd type="none" w="sm" len="sm"/>
                      <a:tailEnd type="none" w="sm" len="sm"/>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 xmlns:a16="http://schemas.microsoft.com/office/drawing/2014/main" val="10004"/>
                  </a:ext>
                </a:extLst>
              </a:tr>
              <a:tr h="604084">
                <a:tc>
                  <a:txBody>
                    <a:bodyPr/>
                    <a:lstStyle/>
                    <a:p>
                      <a:pPr marL="0" algn="l" defTabSz="914400" rtl="0" eaLnBrk="1" fontAlgn="b" latinLnBrk="0" hangingPunct="1"/>
                      <a:r>
                        <a:rPr lang="ru-RU" sz="1600" b="1" i="0" u="none" strike="noStrike" kern="1200" dirty="0" smtClean="0">
                          <a:solidFill>
                            <a:srgbClr val="000000"/>
                          </a:solidFill>
                          <a:effectLst/>
                          <a:latin typeface="+mn-lt"/>
                          <a:ea typeface="+mn-ea"/>
                          <a:cs typeface="+mn-cs"/>
                        </a:rPr>
                        <a:t>Вздутие без распирания</a:t>
                      </a:r>
                      <a:endParaRPr lang="ru-RU" sz="1600" b="1" i="0" u="none" strike="noStrike" kern="1200" dirty="0">
                        <a:solidFill>
                          <a:srgbClr val="000000"/>
                        </a:solidFill>
                        <a:effectLst/>
                        <a:latin typeface="+mn-lt"/>
                        <a:ea typeface="+mn-ea"/>
                        <a:cs typeface="+mn-cs"/>
                      </a:endParaRPr>
                    </a:p>
                  </a:txBody>
                  <a:tcPr marL="45720" marR="45720" marT="45732" marB="45732" horzOverflow="overflow">
                    <a:lnL w="12700" cap="flat" cmpd="sng" algn="ctr">
                      <a:solidFill>
                        <a:schemeClr val="bg2"/>
                      </a:solidFill>
                      <a:prstDash val="solid"/>
                      <a:round/>
                      <a:headEnd type="none" w="sm" len="sm"/>
                      <a:tailEnd type="none" w="sm" len="sm"/>
                    </a:lnL>
                    <a:lnR w="12700" cap="flat" cmpd="sng" algn="ctr">
                      <a:solidFill>
                        <a:srgbClr val="C0C0C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a:txBody>
                    <a:bodyPr/>
                    <a:lstStyle/>
                    <a:p>
                      <a:pPr marL="0" algn="l" defTabSz="914400" rtl="0" eaLnBrk="1" fontAlgn="b" latinLnBrk="0" hangingPunct="1"/>
                      <a:r>
                        <a:rPr lang="ru-RU" sz="1400" b="1" i="0" u="none" strike="noStrike" kern="1200" dirty="0" smtClean="0">
                          <a:solidFill>
                            <a:srgbClr val="000000"/>
                          </a:solidFill>
                          <a:effectLst/>
                          <a:latin typeface="+mn-lt"/>
                          <a:ea typeface="+mn-ea"/>
                          <a:cs typeface="+mn-cs"/>
                        </a:rPr>
                        <a:t>Спазмолитики</a:t>
                      </a:r>
                      <a:endParaRPr lang="ru-RU" sz="1400" b="1" i="0" u="none" strike="noStrike" kern="1200" dirty="0">
                        <a:solidFill>
                          <a:srgbClr val="000000"/>
                        </a:solidFill>
                        <a:effectLst/>
                        <a:latin typeface="+mn-lt"/>
                        <a:ea typeface="+mn-ea"/>
                        <a:cs typeface="+mn-cs"/>
                      </a:endParaRPr>
                    </a:p>
                  </a:txBody>
                  <a:tcPr marL="45720" marR="45720" marT="45732" marB="45732"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114300" algn="l" defTabSz="914400" rtl="0" eaLnBrk="1" fontAlgn="b" latinLnBrk="0" hangingPunct="1">
                        <a:lnSpc>
                          <a:spcPct val="100000"/>
                        </a:lnSpc>
                        <a:spcBef>
                          <a:spcPct val="0"/>
                        </a:spcBef>
                        <a:spcAft>
                          <a:spcPct val="50000"/>
                        </a:spcAft>
                        <a:buClrTx/>
                        <a:buSzTx/>
                        <a:buFontTx/>
                        <a:buNone/>
                        <a:tabLst/>
                        <a:defRPr/>
                      </a:pPr>
                      <a:r>
                        <a:rPr lang="ru-RU" sz="1400" b="1" i="0" u="none" strike="noStrike" kern="1200" dirty="0" err="1" smtClean="0">
                          <a:solidFill>
                            <a:srgbClr val="000000"/>
                          </a:solidFill>
                          <a:effectLst/>
                          <a:latin typeface="+mn-lt"/>
                          <a:ea typeface="+mn-ea"/>
                          <a:cs typeface="+mn-cs"/>
                        </a:rPr>
                        <a:t>Пробиотики</a:t>
                      </a:r>
                      <a:r>
                        <a:rPr lang="ru-RU" sz="1400" b="1" i="0" u="none" strike="noStrike" kern="1200" dirty="0" smtClean="0">
                          <a:solidFill>
                            <a:srgbClr val="000000"/>
                          </a:solidFill>
                          <a:effectLst/>
                          <a:latin typeface="+mn-lt"/>
                          <a:ea typeface="+mn-ea"/>
                          <a:cs typeface="+mn-cs"/>
                        </a:rPr>
                        <a:t>, Трициклические антидепрессанты</a:t>
                      </a:r>
                      <a:endParaRPr lang="de-CH" sz="1400" b="1" i="0" u="none" strike="noStrike" kern="1200" dirty="0" smtClean="0">
                        <a:solidFill>
                          <a:srgbClr val="000000"/>
                        </a:solidFill>
                        <a:effectLst/>
                        <a:latin typeface="+mn-lt"/>
                        <a:ea typeface="+mn-ea"/>
                        <a:cs typeface="+mn-cs"/>
                      </a:endParaRPr>
                    </a:p>
                  </a:txBody>
                  <a:tcPr marL="45720" marR="45720" marT="45732" marB="45732" horzOverflow="overflow">
                    <a:lnL w="12700" cap="flat" cmpd="sng" algn="ctr">
                      <a:solidFill>
                        <a:srgbClr val="C0C0C0"/>
                      </a:solidFill>
                      <a:prstDash val="solid"/>
                      <a:round/>
                      <a:headEnd type="none" w="med" len="med"/>
                      <a:tailEnd type="none" w="med" len="med"/>
                    </a:lnL>
                    <a:lnR w="12700" cap="flat" cmpd="sng" algn="ctr">
                      <a:solidFill>
                        <a:schemeClr val="bg2"/>
                      </a:solidFill>
                      <a:prstDash val="solid"/>
                      <a:round/>
                      <a:headEnd type="none" w="sm" len="sm"/>
                      <a:tailEnd type="none" w="sm" len="sm"/>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 xmlns:a16="http://schemas.microsoft.com/office/drawing/2014/main" val="10005"/>
                  </a:ext>
                </a:extLst>
              </a:tr>
              <a:tr h="838343">
                <a:tc gridSpan="3">
                  <a:txBody>
                    <a:bodyPr/>
                    <a:lstStyle/>
                    <a:p>
                      <a:pPr marL="0" algn="l" defTabSz="914400" rtl="0" eaLnBrk="1" fontAlgn="b" latinLnBrk="0" hangingPunct="1"/>
                      <a:r>
                        <a:rPr lang="ru-RU" sz="1600" b="0" i="0" u="none" strike="noStrike" kern="1200" baseline="0" dirty="0" smtClean="0">
                          <a:solidFill>
                            <a:srgbClr val="000000"/>
                          </a:solidFill>
                          <a:effectLst/>
                          <a:latin typeface="+mn-lt"/>
                          <a:ea typeface="+mn-ea"/>
                          <a:cs typeface="+mn-cs"/>
                        </a:rPr>
                        <a:t>* Ни один из препаратов этого класса в настоящее время </a:t>
                      </a:r>
                      <a:r>
                        <a:rPr lang="ru-RU" sz="1600" b="0" i="0" u="none" strike="noStrike" kern="1200" dirty="0" smtClean="0">
                          <a:solidFill>
                            <a:srgbClr val="000000"/>
                          </a:solidFill>
                          <a:effectLst/>
                          <a:latin typeface="+mn-lt"/>
                          <a:ea typeface="+mn-ea"/>
                          <a:cs typeface="+mn-cs"/>
                        </a:rPr>
                        <a:t>не имеет</a:t>
                      </a:r>
                      <a:r>
                        <a:rPr lang="ru-RU" sz="1600" b="0" i="0" u="none" strike="noStrike" kern="1200" baseline="0" dirty="0" smtClean="0">
                          <a:solidFill>
                            <a:srgbClr val="000000"/>
                          </a:solidFill>
                          <a:effectLst/>
                          <a:latin typeface="+mn-lt"/>
                          <a:ea typeface="+mn-ea"/>
                          <a:cs typeface="+mn-cs"/>
                        </a:rPr>
                        <a:t> показаний для терапии СРК</a:t>
                      </a:r>
                      <a:r>
                        <a:rPr lang="ru-RU" sz="1600" b="0" i="0" u="none" strike="noStrike" kern="1200" dirty="0" smtClean="0">
                          <a:solidFill>
                            <a:srgbClr val="000000"/>
                          </a:solidFill>
                          <a:effectLst/>
                          <a:latin typeface="+mn-lt"/>
                          <a:ea typeface="+mn-ea"/>
                          <a:cs typeface="+mn-cs"/>
                        </a:rPr>
                        <a:t> в Европе, но разрабатываются другие препараты имеющие сходный механизм действия.</a:t>
                      </a:r>
                      <a:endParaRPr lang="ru-RU" sz="1600" b="0" i="0" u="none" strike="noStrike" kern="1200" dirty="0">
                        <a:solidFill>
                          <a:srgbClr val="000000"/>
                        </a:solidFill>
                        <a:effectLst/>
                        <a:latin typeface="+mn-lt"/>
                        <a:ea typeface="+mn-ea"/>
                        <a:cs typeface="+mn-cs"/>
                      </a:endParaRPr>
                    </a:p>
                  </a:txBody>
                  <a:tcPr marL="45720" marR="45720" marT="45732" marB="45732" horzOverflow="overflow">
                    <a:lnL w="12700" cap="flat" cmpd="sng" algn="ctr">
                      <a:solidFill>
                        <a:schemeClr val="bg2"/>
                      </a:solidFill>
                      <a:prstDash val="solid"/>
                      <a:round/>
                      <a:headEnd type="none" w="sm" len="sm"/>
                      <a:tailEnd type="none" w="sm" len="sm"/>
                    </a:lnL>
                    <a:lnR w="12700" cap="flat" cmpd="sng" algn="ctr">
                      <a:solidFill>
                        <a:schemeClr val="bg2"/>
                      </a:solidFill>
                      <a:prstDash val="solid"/>
                      <a:round/>
                      <a:headEnd type="none" w="sm" len="sm"/>
                      <a:tailEnd type="none" w="sm" len="sm"/>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60000"/>
                        <a:lumOff val="40000"/>
                      </a:schemeClr>
                    </a:solidFill>
                  </a:tcPr>
                </a:tc>
                <a:tc hMerge="1">
                  <a:txBody>
                    <a:bodyPr/>
                    <a:lstStyle/>
                    <a:p>
                      <a:pPr marL="0" algn="l" defTabSz="914400" rtl="0" eaLnBrk="1" fontAlgn="b" latinLnBrk="0" hangingPunct="1"/>
                      <a:endParaRPr lang="ru-RU" sz="1400" b="1" i="0" u="none" strike="noStrike" kern="1200" dirty="0">
                        <a:solidFill>
                          <a:srgbClr val="000000"/>
                        </a:solidFill>
                        <a:effectLst/>
                        <a:latin typeface="+mn-lt"/>
                        <a:ea typeface="+mn-ea"/>
                        <a:cs typeface="+mn-cs"/>
                      </a:endParaRPr>
                    </a:p>
                  </a:txBody>
                  <a:tcPr marL="45720" marR="45720" marT="45732" marB="45732" horzOverflow="overflow">
                    <a:lnL w="12700" cap="flat" cmpd="sng" algn="ctr">
                      <a:solidFill>
                        <a:srgbClr val="C0C0C0"/>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40000"/>
                        <a:lumOff val="60000"/>
                      </a:schemeClr>
                    </a:solidFill>
                  </a:tcPr>
                </a:tc>
                <a:tc hMerge="1">
                  <a:txBody>
                    <a:bodyPr/>
                    <a:lstStyle/>
                    <a:p>
                      <a:pPr marL="0" marR="0" lvl="0" indent="-114300" algn="l" defTabSz="914400" rtl="0" eaLnBrk="1" fontAlgn="b" latinLnBrk="0" hangingPunct="1">
                        <a:lnSpc>
                          <a:spcPct val="100000"/>
                        </a:lnSpc>
                        <a:spcBef>
                          <a:spcPct val="0"/>
                        </a:spcBef>
                        <a:spcAft>
                          <a:spcPct val="50000"/>
                        </a:spcAft>
                        <a:buClrTx/>
                        <a:buSzTx/>
                        <a:buFontTx/>
                        <a:buNone/>
                        <a:tabLst/>
                        <a:defRPr/>
                      </a:pPr>
                      <a:endParaRPr lang="de-CH" sz="1400" b="1" i="0" u="none" strike="noStrike" kern="1200" dirty="0" smtClean="0">
                        <a:solidFill>
                          <a:srgbClr val="000000"/>
                        </a:solidFill>
                        <a:effectLst/>
                        <a:latin typeface="+mn-lt"/>
                        <a:ea typeface="+mn-ea"/>
                        <a:cs typeface="+mn-cs"/>
                      </a:endParaRPr>
                    </a:p>
                  </a:txBody>
                  <a:tcPr marL="45720" marR="45720" marT="45732" marB="45732" horzOverflow="overflow">
                    <a:lnL w="12700" cap="flat" cmpd="sng" algn="ctr">
                      <a:solidFill>
                        <a:srgbClr val="C0C0C0"/>
                      </a:solidFill>
                      <a:prstDash val="solid"/>
                      <a:round/>
                      <a:headEnd type="none" w="med" len="med"/>
                      <a:tailEnd type="none" w="med" len="med"/>
                    </a:lnL>
                    <a:lnR w="12700" cap="flat" cmpd="sng" algn="ctr">
                      <a:solidFill>
                        <a:schemeClr val="bg2"/>
                      </a:solidFill>
                      <a:prstDash val="solid"/>
                      <a:round/>
                      <a:headEnd type="none" w="sm" len="sm"/>
                      <a:tailEnd type="none" w="sm" len="sm"/>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 xmlns:a16="http://schemas.microsoft.com/office/drawing/2014/main" val="10006"/>
                  </a:ext>
                </a:extLst>
              </a:tr>
            </a:tbl>
          </a:graphicData>
        </a:graphic>
      </p:graphicFrame>
      <p:sp>
        <p:nvSpPr>
          <p:cNvPr id="8" name="Заголовок 3"/>
          <p:cNvSpPr txBox="1">
            <a:spLocks/>
          </p:cNvSpPr>
          <p:nvPr/>
        </p:nvSpPr>
        <p:spPr>
          <a:xfrm>
            <a:off x="412669" y="152400"/>
            <a:ext cx="8165976"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defPPr>
              <a:defRPr lang="ru-RU"/>
            </a:defPPr>
            <a:lvl1pPr algn="ctr" fontAlgn="base">
              <a:spcBef>
                <a:spcPct val="0"/>
              </a:spcBef>
              <a:spcAft>
                <a:spcPct val="0"/>
              </a:spcAft>
              <a:buNone/>
              <a:defRPr sz="2800" b="1">
                <a:solidFill>
                  <a:srgbClr val="00B050"/>
                </a:solidFill>
                <a:effectLst>
                  <a:outerShdw blurRad="38100" dist="38100" dir="2700000" algn="tl">
                    <a:srgbClr val="000000">
                      <a:alpha val="43137"/>
                    </a:srgbClr>
                  </a:outerShdw>
                </a:effectLst>
                <a:ea typeface="+mj-ea"/>
                <a:cs typeface="+mj-cs"/>
              </a:defRPr>
            </a:lvl1pPr>
          </a:lstStyle>
          <a:p>
            <a:r>
              <a:rPr lang="ru-RU" dirty="0"/>
              <a:t>Римские критерии </a:t>
            </a:r>
            <a:r>
              <a:rPr lang="en-US" dirty="0"/>
              <a:t>III</a:t>
            </a:r>
            <a:r>
              <a:rPr lang="ru-RU" dirty="0"/>
              <a:t>: терапия СРК</a:t>
            </a:r>
          </a:p>
        </p:txBody>
      </p:sp>
      <p:sp>
        <p:nvSpPr>
          <p:cNvPr id="10" name="Oval 9"/>
          <p:cNvSpPr/>
          <p:nvPr/>
        </p:nvSpPr>
        <p:spPr>
          <a:xfrm>
            <a:off x="2719888" y="4167580"/>
            <a:ext cx="1553792" cy="3415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Rectangle 1"/>
          <p:cNvSpPr/>
          <p:nvPr/>
        </p:nvSpPr>
        <p:spPr>
          <a:xfrm>
            <a:off x="18308" y="6484584"/>
            <a:ext cx="86106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p>
            <a:pPr marL="228600" indent="-228600" eaLnBrk="0" fontAlgn="base" hangingPunct="0">
              <a:spcBef>
                <a:spcPct val="0"/>
              </a:spcBef>
              <a:spcAft>
                <a:spcPct val="0"/>
              </a:spcAft>
              <a:buFont typeface="+mj-lt"/>
              <a:buAutoNum type="arabicPeriod"/>
            </a:pPr>
            <a:r>
              <a:rPr lang="en-US" sz="800" dirty="0">
                <a:solidFill>
                  <a:srgbClr val="000000"/>
                </a:solidFill>
                <a:latin typeface="Arial" panose="020B0604020202020204" pitchFamily="34" charset="0"/>
                <a:cs typeface="Arial" pitchFamily="34" charset="0"/>
              </a:rPr>
              <a:t>Spiller R, Aziz Q, Creed F, Emmanuel A, Houghton L, </a:t>
            </a:r>
            <a:r>
              <a:rPr lang="en-US" sz="800" dirty="0" err="1">
                <a:solidFill>
                  <a:srgbClr val="000000"/>
                </a:solidFill>
                <a:latin typeface="Arial" panose="020B0604020202020204" pitchFamily="34" charset="0"/>
                <a:cs typeface="Arial" pitchFamily="34" charset="0"/>
              </a:rPr>
              <a:t>Hungin</a:t>
            </a:r>
            <a:r>
              <a:rPr lang="en-US" sz="800" dirty="0">
                <a:solidFill>
                  <a:srgbClr val="000000"/>
                </a:solidFill>
                <a:latin typeface="Arial" panose="020B0604020202020204" pitchFamily="34" charset="0"/>
                <a:cs typeface="Arial" pitchFamily="34" charset="0"/>
              </a:rPr>
              <a:t> P, Jones R, Kumar D, Rubin G, </a:t>
            </a:r>
            <a:r>
              <a:rPr lang="en-US" sz="800" dirty="0" err="1">
                <a:solidFill>
                  <a:srgbClr val="000000"/>
                </a:solidFill>
                <a:latin typeface="Arial" panose="020B0604020202020204" pitchFamily="34" charset="0"/>
                <a:cs typeface="Arial" pitchFamily="34" charset="0"/>
              </a:rPr>
              <a:t>Trudgill</a:t>
            </a:r>
            <a:r>
              <a:rPr lang="en-US" sz="800" dirty="0">
                <a:solidFill>
                  <a:srgbClr val="000000"/>
                </a:solidFill>
                <a:latin typeface="Arial" panose="020B0604020202020204" pitchFamily="34" charset="0"/>
                <a:cs typeface="Arial" pitchFamily="34" charset="0"/>
              </a:rPr>
              <a:t> N, </a:t>
            </a:r>
            <a:r>
              <a:rPr lang="en-US" sz="800" dirty="0" err="1">
                <a:solidFill>
                  <a:srgbClr val="000000"/>
                </a:solidFill>
                <a:latin typeface="Arial" panose="020B0604020202020204" pitchFamily="34" charset="0"/>
                <a:cs typeface="Arial" pitchFamily="34" charset="0"/>
              </a:rPr>
              <a:t>Whorwell</a:t>
            </a:r>
            <a:r>
              <a:rPr lang="en-US" sz="800" dirty="0">
                <a:solidFill>
                  <a:srgbClr val="000000"/>
                </a:solidFill>
                <a:latin typeface="Arial" panose="020B0604020202020204" pitchFamily="34" charset="0"/>
                <a:cs typeface="Arial" pitchFamily="34" charset="0"/>
              </a:rPr>
              <a:t> P Guidelines on the irritable bowel syndrome: mechanisms and practical management Gut 2007;56:1770–98</a:t>
            </a:r>
            <a:endParaRPr lang="ru-RU" sz="800" dirty="0">
              <a:solidFill>
                <a:srgbClr val="000000"/>
              </a:solidFill>
              <a:latin typeface="Arial" panose="020B0604020202020204" pitchFamily="34" charset="0"/>
              <a:cs typeface="Arial" pitchFamily="34" charset="0"/>
            </a:endParaRPr>
          </a:p>
        </p:txBody>
      </p:sp>
      <p:sp>
        <p:nvSpPr>
          <p:cNvPr id="3" name="Rectangle 2"/>
          <p:cNvSpPr/>
          <p:nvPr/>
        </p:nvSpPr>
        <p:spPr>
          <a:xfrm>
            <a:off x="647700" y="836712"/>
            <a:ext cx="7924800" cy="461665"/>
          </a:xfrm>
          <a:prstGeom prst="rect">
            <a:avLst/>
          </a:prstGeom>
        </p:spPr>
        <p:txBody>
          <a:bodyPr wrap="square">
            <a:spAutoFit/>
          </a:bodyPr>
          <a:lstStyle/>
          <a:p>
            <a:pPr algn="ctr"/>
            <a:r>
              <a:rPr lang="ru-RU" sz="2400" b="1" u="sng" dirty="0" smtClean="0"/>
              <a:t>Препараты первой и второй линии терапии </a:t>
            </a:r>
            <a:r>
              <a:rPr lang="ru-RU" sz="2400" b="1" u="sng" dirty="0"/>
              <a:t>при СРК</a:t>
            </a:r>
          </a:p>
        </p:txBody>
      </p:sp>
      <p:sp>
        <p:nvSpPr>
          <p:cNvPr id="12" name="Oval 11"/>
          <p:cNvSpPr/>
          <p:nvPr/>
        </p:nvSpPr>
        <p:spPr>
          <a:xfrm>
            <a:off x="2769816" y="2133600"/>
            <a:ext cx="1553792" cy="3415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Номер слайда 3"/>
          <p:cNvSpPr>
            <a:spLocks noGrp="1"/>
          </p:cNvSpPr>
          <p:nvPr>
            <p:ph type="sldNum" sz="quarter" idx="12"/>
          </p:nvPr>
        </p:nvSpPr>
        <p:spPr>
          <a:xfrm>
            <a:off x="7016582" y="6504912"/>
            <a:ext cx="2133600" cy="365125"/>
          </a:xfrm>
        </p:spPr>
        <p:txBody>
          <a:bodyPr/>
          <a:lstStyle/>
          <a:p>
            <a:fld id="{6243312A-F2D1-4A6C-922F-33B7D1873247}" type="slidenum">
              <a:rPr lang="ru-RU" smtClean="0"/>
              <a:pPr/>
              <a:t>71</a:t>
            </a:fld>
            <a:endParaRPr lang="ru-RU" dirty="0"/>
          </a:p>
        </p:txBody>
      </p:sp>
      <p:sp>
        <p:nvSpPr>
          <p:cNvPr id="13" name="Прямоугольник 12"/>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9470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124744"/>
            <a:ext cx="1420479" cy="193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7320" y="6607439"/>
            <a:ext cx="8762999"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rtlCol="0" anchor="ctr">
            <a:spAutoFit/>
          </a:bodyPr>
          <a:lstStyle/>
          <a:p>
            <a:pPr marL="228600" indent="-228600" eaLnBrk="0" fontAlgn="base" hangingPunct="0">
              <a:spcBef>
                <a:spcPct val="0"/>
              </a:spcBef>
              <a:spcAft>
                <a:spcPct val="0"/>
              </a:spcAft>
              <a:buFont typeface="+mj-lt"/>
              <a:buAutoNum type="arabicPeriod"/>
            </a:pPr>
            <a:r>
              <a:rPr lang="en-US" sz="800" dirty="0">
                <a:solidFill>
                  <a:srgbClr val="000000"/>
                </a:solidFill>
                <a:latin typeface="Arial" panose="020B0604020202020204" pitchFamily="34" charset="0"/>
                <a:cs typeface="Arial" pitchFamily="34" charset="0"/>
              </a:rPr>
              <a:t>Lacy BE, </a:t>
            </a:r>
            <a:r>
              <a:rPr lang="en-US" sz="800" dirty="0" err="1">
                <a:solidFill>
                  <a:srgbClr val="000000"/>
                </a:solidFill>
                <a:latin typeface="Arial" panose="020B0604020202020204" pitchFamily="34" charset="0"/>
                <a:cs typeface="Arial" pitchFamily="34" charset="0"/>
              </a:rPr>
              <a:t>Mearin</a:t>
            </a:r>
            <a:r>
              <a:rPr lang="en-US" sz="800" dirty="0">
                <a:solidFill>
                  <a:srgbClr val="000000"/>
                </a:solidFill>
                <a:latin typeface="Arial" panose="020B0604020202020204" pitchFamily="34" charset="0"/>
                <a:cs typeface="Arial" pitchFamily="34" charset="0"/>
              </a:rPr>
              <a:t> F, Chang L, </a:t>
            </a:r>
            <a:r>
              <a:rPr lang="en-US" sz="800" dirty="0" err="1">
                <a:solidFill>
                  <a:srgbClr val="000000"/>
                </a:solidFill>
                <a:latin typeface="Arial" panose="020B0604020202020204" pitchFamily="34" charset="0"/>
                <a:cs typeface="Arial" pitchFamily="34" charset="0"/>
              </a:rPr>
              <a:t>Chey</a:t>
            </a:r>
            <a:r>
              <a:rPr lang="en-US" sz="800" dirty="0">
                <a:solidFill>
                  <a:srgbClr val="000000"/>
                </a:solidFill>
                <a:latin typeface="Arial" panose="020B0604020202020204" pitchFamily="34" charset="0"/>
                <a:cs typeface="Arial" pitchFamily="34" charset="0"/>
              </a:rPr>
              <a:t> WD, </a:t>
            </a:r>
            <a:r>
              <a:rPr lang="en-US" sz="800" dirty="0" err="1">
                <a:solidFill>
                  <a:srgbClr val="000000"/>
                </a:solidFill>
                <a:latin typeface="Arial" panose="020B0604020202020204" pitchFamily="34" charset="0"/>
                <a:cs typeface="Arial" pitchFamily="34" charset="0"/>
              </a:rPr>
              <a:t>Lembo</a:t>
            </a:r>
            <a:r>
              <a:rPr lang="en-US" sz="800" dirty="0">
                <a:solidFill>
                  <a:srgbClr val="000000"/>
                </a:solidFill>
                <a:latin typeface="Arial" panose="020B0604020202020204" pitchFamily="34" charset="0"/>
                <a:cs typeface="Arial" pitchFamily="34" charset="0"/>
              </a:rPr>
              <a:t> AJ, </a:t>
            </a:r>
            <a:r>
              <a:rPr lang="en-US" sz="800" dirty="0" err="1">
                <a:solidFill>
                  <a:srgbClr val="000000"/>
                </a:solidFill>
                <a:latin typeface="Arial" panose="020B0604020202020204" pitchFamily="34" charset="0"/>
                <a:cs typeface="Arial" pitchFamily="34" charset="0"/>
              </a:rPr>
              <a:t>Simren</a:t>
            </a:r>
            <a:r>
              <a:rPr lang="en-US" sz="800" dirty="0">
                <a:solidFill>
                  <a:srgbClr val="000000"/>
                </a:solidFill>
                <a:latin typeface="Arial" panose="020B0604020202020204" pitchFamily="34" charset="0"/>
                <a:cs typeface="Arial" pitchFamily="34" charset="0"/>
              </a:rPr>
              <a:t> M, Spiller R. Bowel Disorders</a:t>
            </a:r>
            <a:r>
              <a:rPr lang="ru-RU" sz="800" dirty="0">
                <a:solidFill>
                  <a:srgbClr val="000000"/>
                </a:solidFill>
                <a:latin typeface="Arial" panose="020B0604020202020204" pitchFamily="34" charset="0"/>
                <a:cs typeface="Arial" pitchFamily="34" charset="0"/>
              </a:rPr>
              <a:t>.</a:t>
            </a:r>
            <a:r>
              <a:rPr lang="en-US" sz="800" dirty="0">
                <a:solidFill>
                  <a:srgbClr val="000000"/>
                </a:solidFill>
                <a:latin typeface="Arial" panose="020B0604020202020204" pitchFamily="34" charset="0"/>
                <a:cs typeface="Arial" pitchFamily="34" charset="0"/>
              </a:rPr>
              <a:t> Gastroenterology</a:t>
            </a:r>
            <a:r>
              <a:rPr lang="ru-RU" sz="800" dirty="0">
                <a:solidFill>
                  <a:srgbClr val="000000"/>
                </a:solidFill>
                <a:latin typeface="Arial" panose="020B0604020202020204" pitchFamily="34" charset="0"/>
                <a:cs typeface="Arial" pitchFamily="34" charset="0"/>
              </a:rPr>
              <a:t> </a:t>
            </a:r>
            <a:r>
              <a:rPr lang="en-US" sz="800" dirty="0">
                <a:solidFill>
                  <a:srgbClr val="000000"/>
                </a:solidFill>
                <a:latin typeface="Arial" panose="020B0604020202020204" pitchFamily="34" charset="0"/>
                <a:cs typeface="Arial" pitchFamily="34" charset="0"/>
              </a:rPr>
              <a:t>2016;150:1393–1407</a:t>
            </a:r>
            <a:endParaRPr lang="ru-RU" sz="800" dirty="0">
              <a:solidFill>
                <a:srgbClr val="000000"/>
              </a:solidFill>
              <a:latin typeface="Arial" panose="020B0604020202020204" pitchFamily="34" charset="0"/>
              <a:cs typeface="Arial" pitchFamily="34" charset="0"/>
            </a:endParaRPr>
          </a:p>
        </p:txBody>
      </p:sp>
      <p:sp>
        <p:nvSpPr>
          <p:cNvPr id="12" name="Заголовок 3"/>
          <p:cNvSpPr txBox="1">
            <a:spLocks/>
          </p:cNvSpPr>
          <p:nvPr/>
        </p:nvSpPr>
        <p:spPr>
          <a:xfrm>
            <a:off x="457200" y="4152"/>
            <a:ext cx="8165976" cy="1218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defPPr>
              <a:defRPr lang="ru-RU"/>
            </a:defPPr>
            <a:lvl1pPr algn="ctr" fontAlgn="base">
              <a:spcBef>
                <a:spcPct val="0"/>
              </a:spcBef>
              <a:spcAft>
                <a:spcPct val="0"/>
              </a:spcAft>
              <a:buNone/>
              <a:defRPr sz="2800" b="1">
                <a:solidFill>
                  <a:srgbClr val="00B050"/>
                </a:solidFill>
                <a:effectLst>
                  <a:outerShdw blurRad="38100" dist="38100" dir="2700000" algn="tl">
                    <a:srgbClr val="000000">
                      <a:alpha val="43137"/>
                    </a:srgbClr>
                  </a:outerShdw>
                </a:effectLst>
                <a:ea typeface="+mj-ea"/>
                <a:cs typeface="+mj-cs"/>
              </a:defRPr>
            </a:lvl1pPr>
          </a:lstStyle>
          <a:p>
            <a:r>
              <a:rPr lang="ru-RU" sz="3200" dirty="0"/>
              <a:t>Римские критерии </a:t>
            </a:r>
            <a:r>
              <a:rPr lang="en-US" sz="3200" dirty="0"/>
              <a:t>IV</a:t>
            </a:r>
            <a:r>
              <a:rPr lang="ru-RU" sz="3200" dirty="0"/>
              <a:t>: </a:t>
            </a:r>
          </a:p>
          <a:p>
            <a:r>
              <a:rPr lang="ru-RU" sz="3200" dirty="0"/>
              <a:t>рекомендованные спазмолитики</a:t>
            </a:r>
          </a:p>
        </p:txBody>
      </p:sp>
      <p:sp>
        <p:nvSpPr>
          <p:cNvPr id="14" name="Содержимое 12"/>
          <p:cNvSpPr txBox="1">
            <a:spLocks/>
          </p:cNvSpPr>
          <p:nvPr/>
        </p:nvSpPr>
        <p:spPr>
          <a:xfrm>
            <a:off x="323528" y="1556792"/>
            <a:ext cx="6858000" cy="141269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u-RU" sz="2400" dirty="0" smtClean="0"/>
              <a:t>В новую редакцию Римских критериев включены три спазмолитика, из них </a:t>
            </a:r>
            <a:r>
              <a:rPr lang="ru-RU" sz="2400" dirty="0"/>
              <a:t>на </a:t>
            </a:r>
            <a:r>
              <a:rPr lang="ru-RU" sz="2400" dirty="0" smtClean="0"/>
              <a:t>территории Российской </a:t>
            </a:r>
            <a:r>
              <a:rPr lang="ru-RU" sz="2400" dirty="0"/>
              <a:t>Федерации </a:t>
            </a:r>
            <a:r>
              <a:rPr lang="ru-RU" sz="2400" dirty="0" smtClean="0"/>
              <a:t>зарегистрированы только отилониум </a:t>
            </a:r>
            <a:r>
              <a:rPr lang="ru-RU" sz="2400" dirty="0"/>
              <a:t>и мебеверин</a:t>
            </a:r>
            <a:endParaRPr lang="ru-RU" sz="2400" dirty="0" smtClean="0"/>
          </a:p>
          <a:p>
            <a:pPr marL="0" indent="0" algn="ctr">
              <a:buNone/>
            </a:pPr>
            <a:endParaRPr lang="ru-RU" sz="2400" dirty="0"/>
          </a:p>
        </p:txBody>
      </p:sp>
      <p:pic>
        <p:nvPicPr>
          <p:cNvPr id="15" name="Picture 2"/>
          <p:cNvPicPr>
            <a:picLocks noChangeAspect="1" noChangeArrowheads="1"/>
          </p:cNvPicPr>
          <p:nvPr/>
        </p:nvPicPr>
        <p:blipFill>
          <a:blip r:embed="rId4" cstate="print">
            <a:lum bright="-16000" contrast="34000"/>
            <a:extLst>
              <a:ext uri="{28A0092B-C50C-407E-A947-70E740481C1C}">
                <a14:useLocalDpi xmlns:a14="http://schemas.microsoft.com/office/drawing/2010/main" val="0"/>
              </a:ext>
            </a:extLst>
          </a:blip>
          <a:stretch>
            <a:fillRect/>
          </a:stretch>
        </p:blipFill>
        <p:spPr>
          <a:xfrm>
            <a:off x="568788" y="3657600"/>
            <a:ext cx="7889412" cy="2131995"/>
          </a:xfrm>
          <a:prstGeom prst="rect">
            <a:avLst/>
          </a:prstGeom>
        </p:spPr>
      </p:pic>
      <p:graphicFrame>
        <p:nvGraphicFramePr>
          <p:cNvPr id="18" name="Table 17"/>
          <p:cNvGraphicFramePr>
            <a:graphicFrameLocks noGrp="1"/>
          </p:cNvGraphicFramePr>
          <p:nvPr>
            <p:extLst>
              <p:ext uri="{D42A27DB-BD31-4B8C-83A1-F6EECF244321}">
                <p14:modId xmlns:p14="http://schemas.microsoft.com/office/powerpoint/2010/main" val="2895072776"/>
              </p:ext>
            </p:extLst>
          </p:nvPr>
        </p:nvGraphicFramePr>
        <p:xfrm>
          <a:off x="330027" y="3396511"/>
          <a:ext cx="8282223" cy="2438400"/>
        </p:xfrm>
        <a:graphic>
          <a:graphicData uri="http://schemas.openxmlformats.org/drawingml/2006/table">
            <a:tbl>
              <a:tblPr firstRow="1" bandRow="1">
                <a:tableStyleId>{5C22544A-7EE6-4342-B048-85BDC9FD1C3A}</a:tableStyleId>
              </a:tblPr>
              <a:tblGrid>
                <a:gridCol w="2346947">
                  <a:extLst>
                    <a:ext uri="{9D8B030D-6E8A-4147-A177-3AD203B41FA5}">
                      <a16:colId xmlns="" xmlns:a16="http://schemas.microsoft.com/office/drawing/2014/main" val="20000"/>
                    </a:ext>
                  </a:extLst>
                </a:gridCol>
                <a:gridCol w="2562762">
                  <a:extLst>
                    <a:ext uri="{9D8B030D-6E8A-4147-A177-3AD203B41FA5}">
                      <a16:colId xmlns="" xmlns:a16="http://schemas.microsoft.com/office/drawing/2014/main" val="20001"/>
                    </a:ext>
                  </a:extLst>
                </a:gridCol>
                <a:gridCol w="3372514">
                  <a:extLst>
                    <a:ext uri="{9D8B030D-6E8A-4147-A177-3AD203B41FA5}">
                      <a16:colId xmlns="" xmlns:a16="http://schemas.microsoft.com/office/drawing/2014/main" val="20002"/>
                    </a:ext>
                  </a:extLst>
                </a:gridCol>
              </a:tblGrid>
              <a:tr h="696684">
                <a:tc>
                  <a:txBody>
                    <a:bodyPr/>
                    <a:lstStyle/>
                    <a:p>
                      <a:r>
                        <a:rPr lang="ru-RU" sz="2800" dirty="0" smtClean="0">
                          <a:solidFill>
                            <a:srgbClr val="006600"/>
                          </a:solidFill>
                        </a:rPr>
                        <a:t>Симптом</a:t>
                      </a:r>
                      <a:endParaRPr lang="ru-RU" sz="2800" dirty="0">
                        <a:solidFill>
                          <a:srgbClr val="006600"/>
                        </a:solidFill>
                      </a:endParaRPr>
                    </a:p>
                  </a:txBody>
                  <a:tcPr>
                    <a:solidFill>
                      <a:schemeClr val="accent3">
                        <a:lumMod val="60000"/>
                        <a:lumOff val="40000"/>
                      </a:schemeClr>
                    </a:solidFill>
                  </a:tcPr>
                </a:tc>
                <a:tc>
                  <a:txBody>
                    <a:bodyPr/>
                    <a:lstStyle/>
                    <a:p>
                      <a:r>
                        <a:rPr lang="ru-RU" sz="2800" dirty="0" smtClean="0">
                          <a:solidFill>
                            <a:srgbClr val="006600"/>
                          </a:solidFill>
                        </a:rPr>
                        <a:t>Терапия</a:t>
                      </a:r>
                      <a:endParaRPr lang="ru-RU" sz="2800" dirty="0">
                        <a:solidFill>
                          <a:srgbClr val="006600"/>
                        </a:solidFill>
                      </a:endParaRPr>
                    </a:p>
                  </a:txBody>
                  <a:tcPr>
                    <a:solidFill>
                      <a:schemeClr val="accent3">
                        <a:lumMod val="60000"/>
                        <a:lumOff val="40000"/>
                      </a:schemeClr>
                    </a:solidFill>
                  </a:tcPr>
                </a:tc>
                <a:tc>
                  <a:txBody>
                    <a:bodyPr/>
                    <a:lstStyle/>
                    <a:p>
                      <a:r>
                        <a:rPr lang="ru-RU" sz="2800" b="1" dirty="0" smtClean="0">
                          <a:solidFill>
                            <a:srgbClr val="006600"/>
                          </a:solidFill>
                        </a:rPr>
                        <a:t>Препараты</a:t>
                      </a:r>
                      <a:endParaRPr lang="ru-RU" sz="2800" b="1" dirty="0">
                        <a:solidFill>
                          <a:srgbClr val="006600"/>
                        </a:solidFill>
                      </a:endParaRPr>
                    </a:p>
                  </a:txBody>
                  <a:tcPr>
                    <a:solidFill>
                      <a:schemeClr val="accent3">
                        <a:lumMod val="60000"/>
                        <a:lumOff val="40000"/>
                      </a:schemeClr>
                    </a:solidFill>
                  </a:tcPr>
                </a:tc>
                <a:extLst>
                  <a:ext uri="{0D108BD9-81ED-4DB2-BD59-A6C34878D82A}">
                    <a16:rowId xmlns="" xmlns:a16="http://schemas.microsoft.com/office/drawing/2014/main" val="10000"/>
                  </a:ext>
                </a:extLst>
              </a:tr>
              <a:tr h="580572">
                <a:tc rowSpan="3">
                  <a:txBody>
                    <a:bodyPr/>
                    <a:lstStyle/>
                    <a:p>
                      <a:r>
                        <a:rPr lang="ru-RU" sz="2000" b="1" dirty="0" smtClean="0"/>
                        <a:t>Абдоминальная боль</a:t>
                      </a:r>
                      <a:endParaRPr lang="ru-RU" sz="2000" b="1" dirty="0"/>
                    </a:p>
                  </a:txBody>
                  <a:tcPr marR="0" anchor="ctr"/>
                </a:tc>
                <a:tc rowSpan="3">
                  <a:txBody>
                    <a:bodyPr/>
                    <a:lstStyle/>
                    <a:p>
                      <a:pPr algn="l"/>
                      <a:r>
                        <a:rPr lang="ru-RU" sz="2000" b="1" dirty="0" smtClean="0"/>
                        <a:t>Гладкомышечные спазмолитики</a:t>
                      </a:r>
                      <a:endParaRPr lang="ru-RU" sz="2000" b="1" dirty="0"/>
                    </a:p>
                  </a:txBody>
                  <a:tcPr anchor="ctr"/>
                </a:tc>
                <a:tc>
                  <a:txBody>
                    <a:bodyPr/>
                    <a:lstStyle/>
                    <a:p>
                      <a:r>
                        <a:rPr lang="ru-RU" sz="2000" b="1" dirty="0" smtClean="0"/>
                        <a:t>Дицикломин</a:t>
                      </a:r>
                      <a:endParaRPr lang="ru-RU" sz="2000" b="1" dirty="0"/>
                    </a:p>
                  </a:txBody>
                  <a:tcPr/>
                </a:tc>
                <a:extLst>
                  <a:ext uri="{0D108BD9-81ED-4DB2-BD59-A6C34878D82A}">
                    <a16:rowId xmlns="" xmlns:a16="http://schemas.microsoft.com/office/drawing/2014/main" val="10001"/>
                  </a:ext>
                </a:extLst>
              </a:tr>
              <a:tr h="580572">
                <a:tc vMerge="1">
                  <a:txBody>
                    <a:bodyPr/>
                    <a:lstStyle/>
                    <a:p>
                      <a:endParaRPr lang="ru-RU" dirty="0"/>
                    </a:p>
                  </a:txBody>
                  <a:tcPr/>
                </a:tc>
                <a:tc vMerge="1">
                  <a:txBody>
                    <a:bodyPr/>
                    <a:lstStyle/>
                    <a:p>
                      <a:endParaRPr lang="ru-RU" dirty="0"/>
                    </a:p>
                  </a:txBody>
                  <a:tcPr/>
                </a:tc>
                <a:tc>
                  <a:txBody>
                    <a:bodyPr/>
                    <a:lstStyle/>
                    <a:p>
                      <a:r>
                        <a:rPr lang="ru-RU" sz="2000" b="1" dirty="0" smtClean="0"/>
                        <a:t>Отилониум</a:t>
                      </a:r>
                      <a:endParaRPr lang="ru-RU" sz="2000" b="1" dirty="0"/>
                    </a:p>
                  </a:txBody>
                  <a:tcPr/>
                </a:tc>
                <a:extLst>
                  <a:ext uri="{0D108BD9-81ED-4DB2-BD59-A6C34878D82A}">
                    <a16:rowId xmlns="" xmlns:a16="http://schemas.microsoft.com/office/drawing/2014/main" val="10002"/>
                  </a:ext>
                </a:extLst>
              </a:tr>
              <a:tr h="580572">
                <a:tc vMerge="1">
                  <a:txBody>
                    <a:bodyPr/>
                    <a:lstStyle/>
                    <a:p>
                      <a:endParaRPr lang="ru-RU" dirty="0"/>
                    </a:p>
                  </a:txBody>
                  <a:tcPr/>
                </a:tc>
                <a:tc vMerge="1">
                  <a:txBody>
                    <a:bodyPr/>
                    <a:lstStyle/>
                    <a:p>
                      <a:endParaRPr lang="ru-RU" dirty="0"/>
                    </a:p>
                  </a:txBody>
                  <a:tcPr/>
                </a:tc>
                <a:tc>
                  <a:txBody>
                    <a:bodyPr/>
                    <a:lstStyle/>
                    <a:p>
                      <a:r>
                        <a:rPr lang="ru-RU" sz="2000" b="1" dirty="0" smtClean="0"/>
                        <a:t>Мебеверин</a:t>
                      </a:r>
                      <a:endParaRPr lang="ru-RU" sz="2000" b="1" dirty="0"/>
                    </a:p>
                  </a:txBody>
                  <a:tcPr/>
                </a:tc>
                <a:extLst>
                  <a:ext uri="{0D108BD9-81ED-4DB2-BD59-A6C34878D82A}">
                    <a16:rowId xmlns="" xmlns:a16="http://schemas.microsoft.com/office/drawing/2014/main" val="10003"/>
                  </a:ext>
                </a:extLst>
              </a:tr>
            </a:tbl>
          </a:graphicData>
        </a:graphic>
      </p:graphicFrame>
      <p:sp>
        <p:nvSpPr>
          <p:cNvPr id="11" name="Овал 13"/>
          <p:cNvSpPr/>
          <p:nvPr/>
        </p:nvSpPr>
        <p:spPr bwMode="auto">
          <a:xfrm>
            <a:off x="4985885" y="5229200"/>
            <a:ext cx="1879462" cy="436012"/>
          </a:xfrm>
          <a:prstGeom prst="ellipse">
            <a:avLst/>
          </a:prstGeom>
          <a:noFill/>
          <a:ln w="19050">
            <a:solidFill>
              <a:srgbClr val="FF0000"/>
            </a:solidFill>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109728" tIns="54864" rIns="109728" bIns="54864" numCol="1" rtlCol="0" anchor="ctr" anchorCtr="0" compatLnSpc="1">
            <a:prstTxWarp prst="textNoShape">
              <a:avLst/>
            </a:prstTxWarp>
          </a:bodyPr>
          <a:lstStyle/>
          <a:p>
            <a:pPr marL="0" marR="0" indent="0" algn="ctr" defTabSz="1096963" rtl="0" eaLnBrk="1" fontAlgn="base" latinLnBrk="0" hangingPunct="1">
              <a:lnSpc>
                <a:spcPct val="100000"/>
              </a:lnSpc>
              <a:spcBef>
                <a:spcPct val="0"/>
              </a:spcBef>
              <a:spcAft>
                <a:spcPct val="0"/>
              </a:spcAft>
              <a:buClrTx/>
              <a:buSzTx/>
              <a:buFontTx/>
              <a:buNone/>
              <a:tabLst/>
            </a:pPr>
            <a:endParaRPr kumimoji="0" lang="ru-RU"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endParaRPr>
          </a:p>
        </p:txBody>
      </p:sp>
      <p:sp>
        <p:nvSpPr>
          <p:cNvPr id="2" name="Номер слайда 1"/>
          <p:cNvSpPr>
            <a:spLocks noGrp="1"/>
          </p:cNvSpPr>
          <p:nvPr>
            <p:ph type="sldNum" sz="quarter" idx="12"/>
          </p:nvPr>
        </p:nvSpPr>
        <p:spPr>
          <a:xfrm>
            <a:off x="6958639" y="6457758"/>
            <a:ext cx="2133600" cy="365125"/>
          </a:xfrm>
        </p:spPr>
        <p:txBody>
          <a:bodyPr/>
          <a:lstStyle/>
          <a:p>
            <a:fld id="{6243312A-F2D1-4A6C-922F-33B7D1873247}" type="slidenum">
              <a:rPr lang="ru-RU" smtClean="0"/>
              <a:pPr/>
              <a:t>72</a:t>
            </a:fld>
            <a:endParaRPr lang="ru-RU"/>
          </a:p>
        </p:txBody>
      </p:sp>
      <p:sp>
        <p:nvSpPr>
          <p:cNvPr id="10" name="Прямоугольник 9"/>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2613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3"/>
          <p:cNvSpPr txBox="1">
            <a:spLocks/>
          </p:cNvSpPr>
          <p:nvPr/>
        </p:nvSpPr>
        <p:spPr>
          <a:xfrm>
            <a:off x="444624" y="0"/>
            <a:ext cx="8165976"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defPPr>
              <a:defRPr lang="ru-RU"/>
            </a:defPPr>
            <a:lvl1pPr algn="ctr" fontAlgn="base">
              <a:spcBef>
                <a:spcPct val="0"/>
              </a:spcBef>
              <a:spcAft>
                <a:spcPct val="0"/>
              </a:spcAft>
              <a:buNone/>
              <a:defRPr sz="3200" b="1">
                <a:solidFill>
                  <a:srgbClr val="00B050"/>
                </a:solidFill>
                <a:effectLst>
                  <a:outerShdw blurRad="38100" dist="38100" dir="2700000" algn="tl">
                    <a:srgbClr val="000000">
                      <a:alpha val="43137"/>
                    </a:srgbClr>
                  </a:outerShdw>
                </a:effectLst>
                <a:ea typeface="+mj-ea"/>
                <a:cs typeface="+mj-cs"/>
              </a:defRPr>
            </a:lvl1pPr>
          </a:lstStyle>
          <a:p>
            <a:r>
              <a:rPr lang="ru-RU" sz="3600" dirty="0"/>
              <a:t>Почему мебеверин?</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17471" t="3305" r="13544" b="4269"/>
          <a:stretch>
            <a:fillRect/>
          </a:stretch>
        </p:blipFill>
        <p:spPr bwMode="auto">
          <a:xfrm>
            <a:off x="4788024" y="2149699"/>
            <a:ext cx="2971800" cy="3352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96830" y="5501813"/>
            <a:ext cx="1754187" cy="307975"/>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a:spAutoFit/>
          </a:bodyPr>
          <a:lstStyle/>
          <a:p>
            <a:pPr algn="ctr">
              <a:defRPr/>
            </a:pPr>
            <a:r>
              <a:rPr lang="ru-RU" sz="1400" dirty="0" smtClean="0">
                <a:solidFill>
                  <a:schemeClr val="tx1"/>
                </a:solidFill>
                <a:latin typeface="Times New Roman" panose="02020603050405020304" pitchFamily="18" charset="0"/>
                <a:cs typeface="Times New Roman" panose="02020603050405020304" pitchFamily="18" charset="0"/>
              </a:rPr>
              <a:t>ДЮСПАТАЛИН</a:t>
            </a:r>
            <a:r>
              <a:rPr lang="ru-RU" sz="1400" baseline="30000" dirty="0" smtClean="0">
                <a:solidFill>
                  <a:schemeClr val="tx1"/>
                </a:solidFill>
                <a:latin typeface="Times New Roman" panose="02020603050405020304" pitchFamily="18" charset="0"/>
                <a:cs typeface="Times New Roman" panose="02020603050405020304" pitchFamily="18" charset="0"/>
              </a:rPr>
              <a:t>®</a:t>
            </a:r>
            <a:endParaRPr lang="ru-RU" sz="1400" baseline="30000" dirty="0">
              <a:solidFill>
                <a:schemeClr val="tx1"/>
              </a:solidFill>
              <a:latin typeface="Times New Roman" panose="02020603050405020304" pitchFamily="18" charset="0"/>
              <a:cs typeface="Times New Roman" panose="02020603050405020304" pitchFamily="18" charset="0"/>
            </a:endParaRPr>
          </a:p>
        </p:txBody>
      </p:sp>
      <p:sp>
        <p:nvSpPr>
          <p:cNvPr id="5" name="TextBox 6"/>
          <p:cNvSpPr txBox="1">
            <a:spLocks noChangeArrowheads="1"/>
          </p:cNvSpPr>
          <p:nvPr/>
        </p:nvSpPr>
        <p:spPr bwMode="auto">
          <a:xfrm>
            <a:off x="5600029" y="5127575"/>
            <a:ext cx="1322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charset="0"/>
              </a:defRPr>
            </a:lvl1pPr>
            <a:lvl2pPr marL="742950" indent="-285750">
              <a:defRPr sz="1000" b="1">
                <a:solidFill>
                  <a:schemeClr val="bg1"/>
                </a:solidFill>
                <a:latin typeface="Arial" charset="0"/>
              </a:defRPr>
            </a:lvl2pPr>
            <a:lvl3pPr marL="1143000" indent="-228600">
              <a:defRPr sz="1000" b="1">
                <a:solidFill>
                  <a:schemeClr val="bg1"/>
                </a:solidFill>
                <a:latin typeface="Arial" charset="0"/>
              </a:defRPr>
            </a:lvl3pPr>
            <a:lvl4pPr marL="1600200" indent="-228600">
              <a:defRPr sz="1000" b="1">
                <a:solidFill>
                  <a:schemeClr val="bg1"/>
                </a:solidFill>
                <a:latin typeface="Arial" charset="0"/>
              </a:defRPr>
            </a:lvl4pPr>
            <a:lvl5pPr marL="2057400" indent="-228600">
              <a:defRPr sz="1000" b="1">
                <a:solidFill>
                  <a:schemeClr val="bg1"/>
                </a:solidFill>
                <a:latin typeface="Arial" charset="0"/>
              </a:defRPr>
            </a:lvl5pPr>
            <a:lvl6pPr marL="2514600" indent="-228600" algn="ctr" eaLnBrk="0" fontAlgn="base" hangingPunct="0">
              <a:spcBef>
                <a:spcPct val="0"/>
              </a:spcBef>
              <a:spcAft>
                <a:spcPct val="0"/>
              </a:spcAft>
              <a:defRPr sz="1000" b="1">
                <a:solidFill>
                  <a:schemeClr val="bg1"/>
                </a:solidFill>
                <a:latin typeface="Arial" charset="0"/>
              </a:defRPr>
            </a:lvl6pPr>
            <a:lvl7pPr marL="2971800" indent="-228600" algn="ctr" eaLnBrk="0" fontAlgn="base" hangingPunct="0">
              <a:spcBef>
                <a:spcPct val="0"/>
              </a:spcBef>
              <a:spcAft>
                <a:spcPct val="0"/>
              </a:spcAft>
              <a:defRPr sz="1000" b="1">
                <a:solidFill>
                  <a:schemeClr val="bg1"/>
                </a:solidFill>
                <a:latin typeface="Arial" charset="0"/>
              </a:defRPr>
            </a:lvl7pPr>
            <a:lvl8pPr marL="3429000" indent="-228600" algn="ctr" eaLnBrk="0" fontAlgn="base" hangingPunct="0">
              <a:spcBef>
                <a:spcPct val="0"/>
              </a:spcBef>
              <a:spcAft>
                <a:spcPct val="0"/>
              </a:spcAft>
              <a:defRPr sz="1000" b="1">
                <a:solidFill>
                  <a:schemeClr val="bg1"/>
                </a:solidFill>
                <a:latin typeface="Arial" charset="0"/>
              </a:defRPr>
            </a:lvl8pPr>
            <a:lvl9pPr marL="3886200" indent="-228600" algn="ctr" eaLnBrk="0" fontAlgn="base" hangingPunct="0">
              <a:spcBef>
                <a:spcPct val="0"/>
              </a:spcBef>
              <a:spcAft>
                <a:spcPct val="0"/>
              </a:spcAft>
              <a:defRPr sz="1000" b="1">
                <a:solidFill>
                  <a:schemeClr val="bg1"/>
                </a:solidFill>
                <a:latin typeface="Arial" charset="0"/>
              </a:defRPr>
            </a:lvl9pPr>
          </a:lstStyle>
          <a:p>
            <a:pPr algn="ctr"/>
            <a:r>
              <a:rPr lang="en-US" altLang="ru-RU" sz="2400" dirty="0">
                <a:solidFill>
                  <a:schemeClr val="tx1"/>
                </a:solidFill>
              </a:rPr>
              <a:t>Na</a:t>
            </a:r>
            <a:r>
              <a:rPr lang="en-US" altLang="ru-RU" sz="2400" baseline="30000" dirty="0">
                <a:solidFill>
                  <a:schemeClr val="tx1"/>
                </a:solidFill>
              </a:rPr>
              <a:t>+</a:t>
            </a:r>
            <a:endParaRPr lang="ru-RU" altLang="ru-RU" sz="2400" baseline="30000" dirty="0">
              <a:solidFill>
                <a:schemeClr val="tx1"/>
              </a:solidFill>
            </a:endParaRPr>
          </a:p>
        </p:txBody>
      </p:sp>
      <p:cxnSp>
        <p:nvCxnSpPr>
          <p:cNvPr id="6" name="Straight Arrow Connector 5"/>
          <p:cNvCxnSpPr/>
          <p:nvPr/>
        </p:nvCxnSpPr>
        <p:spPr>
          <a:xfrm flipV="1">
            <a:off x="6261223" y="4027760"/>
            <a:ext cx="0" cy="10572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Multiply 6"/>
          <p:cNvSpPr/>
          <p:nvPr/>
        </p:nvSpPr>
        <p:spPr>
          <a:xfrm>
            <a:off x="5961186" y="4397647"/>
            <a:ext cx="600075" cy="539750"/>
          </a:xfrm>
          <a:prstGeom prst="mathMultiply">
            <a:avLst>
              <a:gd name="adj1" fmla="val 4878"/>
            </a:avLst>
          </a:prstGeom>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ru-RU">
              <a:solidFill>
                <a:schemeClr val="tx1"/>
              </a:solidFill>
            </a:endParaRP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8511" y="3265760"/>
            <a:ext cx="8286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9" name="TextBox 4"/>
          <p:cNvSpPr txBox="1">
            <a:spLocks noChangeArrowheads="1"/>
          </p:cNvSpPr>
          <p:nvPr/>
        </p:nvSpPr>
        <p:spPr bwMode="auto">
          <a:xfrm>
            <a:off x="0" y="6519446"/>
            <a:ext cx="8328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b="1">
                <a:solidFill>
                  <a:schemeClr val="bg1"/>
                </a:solidFill>
                <a:latin typeface="Arial" charset="0"/>
              </a:defRPr>
            </a:lvl1pPr>
            <a:lvl2pPr marL="742950" indent="-285750">
              <a:defRPr sz="1000" b="1">
                <a:solidFill>
                  <a:schemeClr val="bg1"/>
                </a:solidFill>
                <a:latin typeface="Arial" charset="0"/>
              </a:defRPr>
            </a:lvl2pPr>
            <a:lvl3pPr marL="1143000" indent="-228600">
              <a:defRPr sz="1000" b="1">
                <a:solidFill>
                  <a:schemeClr val="bg1"/>
                </a:solidFill>
                <a:latin typeface="Arial" charset="0"/>
              </a:defRPr>
            </a:lvl3pPr>
            <a:lvl4pPr marL="1600200" indent="-228600">
              <a:defRPr sz="1000" b="1">
                <a:solidFill>
                  <a:schemeClr val="bg1"/>
                </a:solidFill>
                <a:latin typeface="Arial" charset="0"/>
              </a:defRPr>
            </a:lvl4pPr>
            <a:lvl5pPr marL="2057400" indent="-228600">
              <a:defRPr sz="1000" b="1">
                <a:solidFill>
                  <a:schemeClr val="bg1"/>
                </a:solidFill>
                <a:latin typeface="Arial" charset="0"/>
              </a:defRPr>
            </a:lvl5pPr>
            <a:lvl6pPr marL="2514600" indent="-228600" algn="ctr" eaLnBrk="0" fontAlgn="base" hangingPunct="0">
              <a:spcBef>
                <a:spcPct val="0"/>
              </a:spcBef>
              <a:spcAft>
                <a:spcPct val="0"/>
              </a:spcAft>
              <a:defRPr sz="1000" b="1">
                <a:solidFill>
                  <a:schemeClr val="bg1"/>
                </a:solidFill>
                <a:latin typeface="Arial" charset="0"/>
              </a:defRPr>
            </a:lvl6pPr>
            <a:lvl7pPr marL="2971800" indent="-228600" algn="ctr" eaLnBrk="0" fontAlgn="base" hangingPunct="0">
              <a:spcBef>
                <a:spcPct val="0"/>
              </a:spcBef>
              <a:spcAft>
                <a:spcPct val="0"/>
              </a:spcAft>
              <a:defRPr sz="1000" b="1">
                <a:solidFill>
                  <a:schemeClr val="bg1"/>
                </a:solidFill>
                <a:latin typeface="Arial" charset="0"/>
              </a:defRPr>
            </a:lvl7pPr>
            <a:lvl8pPr marL="3429000" indent="-228600" algn="ctr" eaLnBrk="0" fontAlgn="base" hangingPunct="0">
              <a:spcBef>
                <a:spcPct val="0"/>
              </a:spcBef>
              <a:spcAft>
                <a:spcPct val="0"/>
              </a:spcAft>
              <a:defRPr sz="1000" b="1">
                <a:solidFill>
                  <a:schemeClr val="bg1"/>
                </a:solidFill>
                <a:latin typeface="Arial" charset="0"/>
              </a:defRPr>
            </a:lvl8pPr>
            <a:lvl9pPr marL="3886200" indent="-228600" algn="ctr" eaLnBrk="0" fontAlgn="base" hangingPunct="0">
              <a:spcBef>
                <a:spcPct val="0"/>
              </a:spcBef>
              <a:spcAft>
                <a:spcPct val="0"/>
              </a:spcAft>
              <a:defRPr sz="1000" b="1">
                <a:solidFill>
                  <a:schemeClr val="bg1"/>
                </a:solidFill>
                <a:latin typeface="Arial" charset="0"/>
              </a:defRPr>
            </a:lvl9pPr>
          </a:lstStyle>
          <a:p>
            <a:pPr algn="l"/>
            <a:r>
              <a:rPr lang="ru-RU" altLang="ru-RU" sz="900" b="0" dirty="0">
                <a:solidFill>
                  <a:schemeClr val="tx1"/>
                </a:solidFill>
                <a:latin typeface="Arial" panose="020B0604020202020204" pitchFamily="34" charset="0"/>
                <a:cs typeface="Arial" panose="020B0604020202020204" pitchFamily="34" charset="0"/>
              </a:rPr>
              <a:t>1.</a:t>
            </a:r>
            <a:r>
              <a:rPr lang="en-US" altLang="ru-RU" sz="900" b="0" dirty="0" err="1">
                <a:solidFill>
                  <a:schemeClr val="tx1"/>
                </a:solidFill>
                <a:latin typeface="Arial" panose="020B0604020202020204" pitchFamily="34" charset="0"/>
                <a:cs typeface="Arial" panose="020B0604020202020204" pitchFamily="34" charset="0"/>
              </a:rPr>
              <a:t>Hertog</a:t>
            </a:r>
            <a:r>
              <a:rPr lang="en-US" altLang="ru-RU" sz="900" b="0" dirty="0">
                <a:solidFill>
                  <a:schemeClr val="tx1"/>
                </a:solidFill>
                <a:latin typeface="Arial" panose="020B0604020202020204" pitchFamily="34" charset="0"/>
                <a:cs typeface="Arial" panose="020B0604020202020204" pitchFamily="34" charset="0"/>
              </a:rPr>
              <a:t> AD et al. The action of mebeverine and metabolites on mammalian non-myelinated nerve </a:t>
            </a:r>
            <a:r>
              <a:rPr lang="en-US" altLang="ru-RU" sz="900" b="0" dirty="0" err="1">
                <a:solidFill>
                  <a:schemeClr val="tx1"/>
                </a:solidFill>
                <a:latin typeface="Arial" panose="020B0604020202020204" pitchFamily="34" charset="0"/>
                <a:cs typeface="Arial" panose="020B0604020202020204" pitchFamily="34" charset="0"/>
              </a:rPr>
              <a:t>fibres</a:t>
            </a:r>
            <a:r>
              <a:rPr lang="en-US" altLang="ru-RU" sz="900" b="0" dirty="0">
                <a:solidFill>
                  <a:schemeClr val="tx1"/>
                </a:solidFill>
                <a:latin typeface="Arial" panose="020B0604020202020204" pitchFamily="34" charset="0"/>
                <a:cs typeface="Arial" panose="020B0604020202020204" pitchFamily="34" charset="0"/>
              </a:rPr>
              <a:t>. European J of Pharmacology. 1987; 138: 353-355</a:t>
            </a:r>
            <a:endParaRPr lang="ru-RU" altLang="ru-RU" sz="900" b="0" dirty="0">
              <a:solidFill>
                <a:schemeClr val="tx1"/>
              </a:solidFill>
              <a:latin typeface="Arial" panose="020B0604020202020204" pitchFamily="34" charset="0"/>
              <a:cs typeface="Arial" panose="020B0604020202020204" pitchFamily="34" charset="0"/>
            </a:endParaRPr>
          </a:p>
          <a:p>
            <a:pPr algn="l"/>
            <a:r>
              <a:rPr lang="ru-RU" altLang="ru-RU" sz="900" b="0" dirty="0">
                <a:solidFill>
                  <a:schemeClr val="tx1"/>
                </a:solidFill>
                <a:latin typeface="Arial" panose="020B0604020202020204" pitchFamily="34" charset="0"/>
                <a:cs typeface="Arial" panose="020B0604020202020204" pitchFamily="34" charset="0"/>
              </a:rPr>
              <a:t>2. </a:t>
            </a:r>
            <a:r>
              <a:rPr lang="en-US" altLang="ru-RU" sz="900" b="0" dirty="0">
                <a:solidFill>
                  <a:schemeClr val="tx1"/>
                </a:solidFill>
                <a:latin typeface="Arial" panose="020B0604020202020204" pitchFamily="34" charset="0"/>
                <a:cs typeface="Arial" panose="020B0604020202020204" pitchFamily="34" charset="0"/>
              </a:rPr>
              <a:t>Abdel-Hamid SM. Et al. Formulation of an antispasmodic drug as a topical local </a:t>
            </a:r>
            <a:r>
              <a:rPr lang="en-US" altLang="ru-RU" sz="900" b="0" dirty="0" err="1">
                <a:solidFill>
                  <a:schemeClr val="tx1"/>
                </a:solidFill>
                <a:latin typeface="Arial" panose="020B0604020202020204" pitchFamily="34" charset="0"/>
                <a:cs typeface="Arial" panose="020B0604020202020204" pitchFamily="34" charset="0"/>
              </a:rPr>
              <a:t>anestetic</a:t>
            </a:r>
            <a:r>
              <a:rPr lang="en-US" altLang="ru-RU" sz="900" b="0" dirty="0">
                <a:solidFill>
                  <a:schemeClr val="tx1"/>
                </a:solidFill>
                <a:latin typeface="Arial" panose="020B0604020202020204" pitchFamily="34" charset="0"/>
                <a:cs typeface="Arial" panose="020B0604020202020204" pitchFamily="34" charset="0"/>
              </a:rPr>
              <a:t>. Int. J. of Pharmaceutics. 2006; 326: 107-118</a:t>
            </a:r>
          </a:p>
        </p:txBody>
      </p:sp>
      <p:sp>
        <p:nvSpPr>
          <p:cNvPr id="10" name="TextBox 9"/>
          <p:cNvSpPr txBox="1"/>
          <p:nvPr/>
        </p:nvSpPr>
        <p:spPr>
          <a:xfrm>
            <a:off x="231498" y="764703"/>
            <a:ext cx="8592227" cy="1384995"/>
          </a:xfrm>
          <a:prstGeom prst="rect">
            <a:avLst/>
          </a:prstGeom>
          <a:solidFill>
            <a:schemeClr val="bg1"/>
          </a:solidFill>
          <a:ln>
            <a:solidFill>
              <a:schemeClr val="bg1"/>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marL="285750" indent="-285750">
              <a:buFont typeface="Wingdings" panose="05000000000000000000" pitchFamily="2" charset="2"/>
              <a:buChar char="Ø"/>
              <a:defRPr/>
            </a:pPr>
            <a:r>
              <a:rPr lang="ru-RU" dirty="0" smtClean="0">
                <a:cs typeface="Times New Roman" panose="02020603050405020304" pitchFamily="18" charset="0"/>
              </a:rPr>
              <a:t>Дюспаталин</a:t>
            </a:r>
            <a:r>
              <a:rPr lang="ru-RU" baseline="30000" dirty="0" smtClean="0">
                <a:cs typeface="Times New Roman" panose="02020603050405020304" pitchFamily="18" charset="0"/>
              </a:rPr>
              <a:t>®</a:t>
            </a:r>
            <a:r>
              <a:rPr lang="ru-RU" b="0" dirty="0" smtClean="0">
                <a:cs typeface="Times New Roman" panose="02020603050405020304" pitchFamily="18" charset="0"/>
              </a:rPr>
              <a:t> </a:t>
            </a:r>
            <a:r>
              <a:rPr lang="ru-RU" b="0" dirty="0">
                <a:cs typeface="Times New Roman" panose="02020603050405020304" pitchFamily="18" charset="0"/>
              </a:rPr>
              <a:t>оказывает местный обезболивающий эффект за счет блокады натриевых каналов периферических нервных </a:t>
            </a:r>
            <a:r>
              <a:rPr lang="ru-RU" b="0" dirty="0" smtClean="0">
                <a:cs typeface="Times New Roman" panose="02020603050405020304" pitchFamily="18" charset="0"/>
              </a:rPr>
              <a:t>окончаний</a:t>
            </a:r>
            <a:r>
              <a:rPr lang="ru-RU" b="0" baseline="30000" dirty="0" smtClean="0">
                <a:cs typeface="Times New Roman" panose="02020603050405020304" pitchFamily="18" charset="0"/>
              </a:rPr>
              <a:t>1</a:t>
            </a:r>
          </a:p>
          <a:p>
            <a:pPr marL="285750" indent="-285750">
              <a:buFont typeface="Wingdings" panose="05000000000000000000" pitchFamily="2" charset="2"/>
              <a:buChar char="Ø"/>
              <a:defRPr/>
            </a:pPr>
            <a:endParaRPr lang="en-US" b="0" baseline="30000" dirty="0">
              <a:cs typeface="Times New Roman" panose="02020603050405020304" pitchFamily="18" charset="0"/>
            </a:endParaRPr>
          </a:p>
          <a:p>
            <a:pPr marL="285750" indent="-285750">
              <a:buFont typeface="Wingdings" panose="05000000000000000000" pitchFamily="2" charset="2"/>
              <a:buChar char="Ø"/>
              <a:defRPr/>
            </a:pPr>
            <a:r>
              <a:rPr lang="ru-RU" b="0" dirty="0">
                <a:cs typeface="Times New Roman" panose="02020603050405020304" pitchFamily="18" charset="0"/>
              </a:rPr>
              <a:t>Экспериментально доказано,  что местный обезболивающий эффект </a:t>
            </a:r>
            <a:r>
              <a:rPr lang="ru-RU" b="0" dirty="0" smtClean="0">
                <a:cs typeface="Times New Roman" panose="02020603050405020304" pitchFamily="18" charset="0"/>
              </a:rPr>
              <a:t>препарата </a:t>
            </a:r>
            <a:r>
              <a:rPr lang="ru-RU" dirty="0" smtClean="0">
                <a:cs typeface="Times New Roman" panose="02020603050405020304" pitchFamily="18" charset="0"/>
              </a:rPr>
              <a:t>Дюспаталин®</a:t>
            </a:r>
            <a:r>
              <a:rPr lang="ru-RU" b="0" dirty="0" smtClean="0">
                <a:cs typeface="Times New Roman" panose="02020603050405020304" pitchFamily="18" charset="0"/>
              </a:rPr>
              <a:t> </a:t>
            </a:r>
            <a:r>
              <a:rPr lang="ru-RU" b="0" dirty="0">
                <a:cs typeface="Times New Roman" panose="02020603050405020304" pitchFamily="18" charset="0"/>
              </a:rPr>
              <a:t>такой же как у местных анестетиков: </a:t>
            </a:r>
            <a:r>
              <a:rPr lang="ru-RU" b="0" dirty="0" err="1">
                <a:cs typeface="Times New Roman" panose="02020603050405020304" pitchFamily="18" charset="0"/>
              </a:rPr>
              <a:t>лидокаина</a:t>
            </a:r>
            <a:r>
              <a:rPr lang="ru-RU" b="0" dirty="0">
                <a:cs typeface="Times New Roman" panose="02020603050405020304" pitchFamily="18" charset="0"/>
              </a:rPr>
              <a:t>, </a:t>
            </a:r>
            <a:r>
              <a:rPr lang="ru-RU" b="0" dirty="0" smtClean="0">
                <a:cs typeface="Times New Roman" panose="02020603050405020304" pitchFamily="18" charset="0"/>
              </a:rPr>
              <a:t>новокаина</a:t>
            </a:r>
            <a:r>
              <a:rPr lang="ru-RU" b="0" baseline="30000" dirty="0" smtClean="0">
                <a:cs typeface="Times New Roman" panose="02020603050405020304" pitchFamily="18" charset="0"/>
              </a:rPr>
              <a:t>1,2</a:t>
            </a:r>
            <a:endParaRPr lang="ru-RU" b="0" baseline="30000" dirty="0">
              <a:cs typeface="Times New Roman" panose="02020603050405020304" pitchFamily="18" charset="0"/>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609" y="2276872"/>
            <a:ext cx="2869327" cy="3247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Номер слайда 11"/>
          <p:cNvSpPr>
            <a:spLocks noGrp="1"/>
          </p:cNvSpPr>
          <p:nvPr>
            <p:ph type="sldNum" sz="quarter" idx="12"/>
          </p:nvPr>
        </p:nvSpPr>
        <p:spPr>
          <a:xfrm>
            <a:off x="7010400" y="6492875"/>
            <a:ext cx="2133600" cy="365125"/>
          </a:xfrm>
        </p:spPr>
        <p:txBody>
          <a:bodyPr/>
          <a:lstStyle/>
          <a:p>
            <a:fld id="{6243312A-F2D1-4A6C-922F-33B7D1873247}" type="slidenum">
              <a:rPr lang="ru-RU" smtClean="0"/>
              <a:pPr/>
              <a:t>73</a:t>
            </a:fld>
            <a:endParaRPr lang="ru-RU" dirty="0"/>
          </a:p>
        </p:txBody>
      </p:sp>
      <p:sp>
        <p:nvSpPr>
          <p:cNvPr id="13" name="Прямоугольник 12"/>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7611822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1596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p>
            <a:pPr fontAlgn="base">
              <a:spcAft>
                <a:spcPct val="0"/>
              </a:spcAft>
            </a:pPr>
            <a:r>
              <a:rPr lang="ru-RU" sz="3600" b="1" dirty="0">
                <a:solidFill>
                  <a:srgbClr val="00B050"/>
                </a:solidFill>
                <a:effectLst>
                  <a:outerShdw blurRad="38100" dist="38100" dir="2700000" algn="tl">
                    <a:srgbClr val="000000">
                      <a:alpha val="43137"/>
                    </a:srgbClr>
                  </a:outerShdw>
                </a:effectLst>
                <a:latin typeface="+mn-lt"/>
              </a:rPr>
              <a:t>Мебеверин </a:t>
            </a:r>
            <a:r>
              <a:rPr lang="en-US" sz="3600" b="1" dirty="0">
                <a:solidFill>
                  <a:srgbClr val="00B050"/>
                </a:solidFill>
                <a:effectLst>
                  <a:outerShdw blurRad="38100" dist="38100" dir="2700000" algn="tl">
                    <a:srgbClr val="000000">
                      <a:alpha val="43137"/>
                    </a:srgbClr>
                  </a:outerShdw>
                </a:effectLst>
                <a:latin typeface="+mn-lt"/>
              </a:rPr>
              <a:t>vs </a:t>
            </a:r>
            <a:r>
              <a:rPr lang="ru-RU" sz="3600" b="1" dirty="0">
                <a:solidFill>
                  <a:srgbClr val="00B050"/>
                </a:solidFill>
                <a:effectLst>
                  <a:outerShdw blurRad="38100" dist="38100" dir="2700000" algn="tl">
                    <a:srgbClr val="000000">
                      <a:alpha val="43137"/>
                    </a:srgbClr>
                  </a:outerShdw>
                </a:effectLst>
                <a:latin typeface="+mn-lt"/>
              </a:rPr>
              <a:t>Дицикломин</a:t>
            </a:r>
          </a:p>
        </p:txBody>
      </p:sp>
      <p:pic>
        <p:nvPicPr>
          <p:cNvPr id="1029" name="Picture 5"/>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508625" y="2295525"/>
            <a:ext cx="3635375"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139" y="6488668"/>
            <a:ext cx="853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dirty="0">
                <a:latin typeface="Arial" panose="020B0604020202020204" pitchFamily="34" charset="0"/>
                <a:cs typeface="Arial" panose="020B0604020202020204" pitchFamily="34" charset="0"/>
              </a:rPr>
              <a:t>Grillage MG, </a:t>
            </a:r>
            <a:r>
              <a:rPr lang="en-US" sz="900" dirty="0" err="1">
                <a:latin typeface="Arial" panose="020B0604020202020204" pitchFamily="34" charset="0"/>
                <a:cs typeface="Arial" panose="020B0604020202020204" pitchFamily="34" charset="0"/>
              </a:rPr>
              <a:t>Nankani</a:t>
            </a:r>
            <a:r>
              <a:rPr lang="en-US" sz="900" dirty="0">
                <a:latin typeface="Arial" panose="020B0604020202020204" pitchFamily="34" charset="0"/>
                <a:cs typeface="Arial" panose="020B0604020202020204" pitchFamily="34" charset="0"/>
              </a:rPr>
              <a:t> JN, Atkinson S. Prescott P. A </a:t>
            </a:r>
            <a:r>
              <a:rPr lang="en-US" sz="900" dirty="0" err="1">
                <a:latin typeface="Arial" panose="020B0604020202020204" pitchFamily="34" charset="0"/>
                <a:cs typeface="Arial" panose="020B0604020202020204" pitchFamily="34" charset="0"/>
              </a:rPr>
              <a:t>randomised</a:t>
            </a:r>
            <a:r>
              <a:rPr lang="en-US" sz="900" dirty="0">
                <a:latin typeface="Arial" panose="020B0604020202020204" pitchFamily="34" charset="0"/>
                <a:cs typeface="Arial" panose="020B0604020202020204" pitchFamily="34" charset="0"/>
              </a:rPr>
              <a:t> double-blind study of </a:t>
            </a:r>
            <a:r>
              <a:rPr lang="en-US" sz="900" dirty="0" err="1">
                <a:latin typeface="Arial" panose="020B0604020202020204" pitchFamily="34" charset="0"/>
                <a:cs typeface="Arial" panose="020B0604020202020204" pitchFamily="34" charset="0"/>
              </a:rPr>
              <a:t>mebeverine</a:t>
            </a:r>
            <a:r>
              <a:rPr lang="en-US" sz="900" dirty="0">
                <a:latin typeface="Arial" panose="020B0604020202020204" pitchFamily="34" charset="0"/>
                <a:cs typeface="Arial" panose="020B0604020202020204" pitchFamily="34" charset="0"/>
              </a:rPr>
              <a:t> versus </a:t>
            </a:r>
            <a:r>
              <a:rPr lang="en-US" sz="900" dirty="0" err="1">
                <a:latin typeface="Arial" panose="020B0604020202020204" pitchFamily="34" charset="0"/>
                <a:cs typeface="Arial" panose="020B0604020202020204" pitchFamily="34" charset="0"/>
              </a:rPr>
              <a:t>dicyclomine</a:t>
            </a:r>
            <a:r>
              <a:rPr lang="en-US" sz="900" dirty="0">
                <a:latin typeface="Arial" panose="020B0604020202020204" pitchFamily="34" charset="0"/>
                <a:cs typeface="Arial" panose="020B0604020202020204" pitchFamily="34" charset="0"/>
              </a:rPr>
              <a:t> in the treatment of functional abdominal pain in young adults. Br J </a:t>
            </a:r>
            <a:r>
              <a:rPr lang="en-US" sz="900" dirty="0" err="1">
                <a:latin typeface="Arial" panose="020B0604020202020204" pitchFamily="34" charset="0"/>
                <a:cs typeface="Arial" panose="020B0604020202020204" pitchFamily="34" charset="0"/>
              </a:rPr>
              <a:t>Clin</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Pract</a:t>
            </a:r>
            <a:r>
              <a:rPr lang="en-US" sz="900" dirty="0">
                <a:latin typeface="Arial" panose="020B0604020202020204" pitchFamily="34" charset="0"/>
                <a:cs typeface="Arial" panose="020B0604020202020204" pitchFamily="34" charset="0"/>
              </a:rPr>
              <a:t>; 1990; 44(5):176-179</a:t>
            </a:r>
            <a:endParaRPr lang="ru-RU" sz="900" dirty="0">
              <a:latin typeface="Arial" panose="020B0604020202020204" pitchFamily="34" charset="0"/>
              <a:cs typeface="Arial" panose="020B0604020202020204" pitchFamily="34" charset="0"/>
            </a:endParaRPr>
          </a:p>
        </p:txBody>
      </p:sp>
      <p:sp>
        <p:nvSpPr>
          <p:cNvPr id="9" name="TextBox 8"/>
          <p:cNvSpPr txBox="1"/>
          <p:nvPr/>
        </p:nvSpPr>
        <p:spPr>
          <a:xfrm>
            <a:off x="6684530" y="2930279"/>
            <a:ext cx="1208985" cy="307777"/>
          </a:xfrm>
          <a:prstGeom prst="rect">
            <a:avLst/>
          </a:prstGeom>
          <a:solidFill>
            <a:schemeClr val="bg1"/>
          </a:solidFill>
        </p:spPr>
        <p:txBody>
          <a:bodyPr wrap="none" rtlCol="0">
            <a:spAutoFit/>
          </a:bodyPr>
          <a:lstStyle/>
          <a:p>
            <a:r>
              <a:rPr lang="ru-RU" sz="1400" b="1" dirty="0" smtClean="0"/>
              <a:t>Дицикломин</a:t>
            </a:r>
            <a:endParaRPr lang="ru-RU" sz="1400" b="1" dirty="0"/>
          </a:p>
        </p:txBody>
      </p:sp>
      <p:grpSp>
        <p:nvGrpSpPr>
          <p:cNvPr id="12" name="Group 11"/>
          <p:cNvGrpSpPr/>
          <p:nvPr/>
        </p:nvGrpSpPr>
        <p:grpSpPr>
          <a:xfrm>
            <a:off x="0" y="1646959"/>
            <a:ext cx="3419872" cy="3382241"/>
            <a:chOff x="76200" y="1676400"/>
            <a:chExt cx="3505200" cy="3382241"/>
          </a:xfrm>
        </p:grpSpPr>
        <p:grpSp>
          <p:nvGrpSpPr>
            <p:cNvPr id="10" name="Group 9"/>
            <p:cNvGrpSpPr/>
            <p:nvPr/>
          </p:nvGrpSpPr>
          <p:grpSpPr>
            <a:xfrm>
              <a:off x="381000" y="1676400"/>
              <a:ext cx="3200400" cy="3382241"/>
              <a:chOff x="990600" y="1724647"/>
              <a:chExt cx="3200400" cy="3382241"/>
            </a:xfrm>
          </p:grpSpPr>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724647"/>
                <a:ext cx="3200400" cy="3382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982015" y="2971800"/>
                <a:ext cx="1208985" cy="307777"/>
              </a:xfrm>
              <a:prstGeom prst="rect">
                <a:avLst/>
              </a:prstGeom>
              <a:solidFill>
                <a:schemeClr val="bg1"/>
              </a:solidFill>
            </p:spPr>
            <p:txBody>
              <a:bodyPr wrap="none" rtlCol="0">
                <a:spAutoFit/>
              </a:bodyPr>
              <a:lstStyle/>
              <a:p>
                <a:r>
                  <a:rPr lang="ru-RU" sz="1400" b="1" dirty="0" smtClean="0"/>
                  <a:t>Дицикломин</a:t>
                </a:r>
                <a:endParaRPr lang="ru-RU" sz="1400" b="1" dirty="0"/>
              </a:p>
            </p:txBody>
          </p:sp>
        </p:grpSp>
        <p:sp>
          <p:nvSpPr>
            <p:cNvPr id="17" name="TextBox 16"/>
            <p:cNvSpPr txBox="1"/>
            <p:nvPr/>
          </p:nvSpPr>
          <p:spPr>
            <a:xfrm>
              <a:off x="876300" y="2070556"/>
              <a:ext cx="2209800" cy="432000"/>
            </a:xfrm>
            <a:prstGeom prst="rect">
              <a:avLst/>
            </a:prstGeom>
            <a:solidFill>
              <a:schemeClr val="bg1"/>
            </a:solidFill>
          </p:spPr>
          <p:txBody>
            <a:bodyPr wrap="square" lIns="0" tIns="0" rIns="0" bIns="0" rtlCol="0">
              <a:spAutoFit/>
            </a:bodyPr>
            <a:lstStyle/>
            <a:p>
              <a:pPr algn="ctr"/>
              <a:endParaRPr lang="ru-RU" sz="1400" b="1" dirty="0"/>
            </a:p>
          </p:txBody>
        </p:sp>
        <p:sp>
          <p:nvSpPr>
            <p:cNvPr id="16" name="TextBox 15"/>
            <p:cNvSpPr txBox="1"/>
            <p:nvPr/>
          </p:nvSpPr>
          <p:spPr>
            <a:xfrm>
              <a:off x="76200" y="2286000"/>
              <a:ext cx="2209800" cy="430887"/>
            </a:xfrm>
            <a:prstGeom prst="rect">
              <a:avLst/>
            </a:prstGeom>
            <a:solidFill>
              <a:schemeClr val="bg1"/>
            </a:solidFill>
          </p:spPr>
          <p:txBody>
            <a:bodyPr wrap="square" lIns="0" tIns="0" rIns="0" bIns="0" rtlCol="0">
              <a:spAutoFit/>
            </a:bodyPr>
            <a:lstStyle/>
            <a:p>
              <a:pPr algn="ctr"/>
              <a:r>
                <a:rPr lang="ru-RU" sz="1400" b="1" dirty="0" smtClean="0"/>
                <a:t>Средняя частота </a:t>
              </a:r>
            </a:p>
            <a:p>
              <a:pPr algn="ctr"/>
              <a:r>
                <a:rPr lang="ru-RU" sz="1400" b="1" dirty="0" smtClean="0"/>
                <a:t>болевых приступов</a:t>
              </a:r>
              <a:endParaRPr lang="ru-RU" sz="1400" b="1" dirty="0"/>
            </a:p>
          </p:txBody>
        </p:sp>
      </p:grpSp>
      <p:sp>
        <p:nvSpPr>
          <p:cNvPr id="18" name="TextBox 17"/>
          <p:cNvSpPr txBox="1"/>
          <p:nvPr/>
        </p:nvSpPr>
        <p:spPr>
          <a:xfrm>
            <a:off x="5508191" y="1863479"/>
            <a:ext cx="2209800" cy="432000"/>
          </a:xfrm>
          <a:prstGeom prst="rect">
            <a:avLst/>
          </a:prstGeom>
          <a:solidFill>
            <a:schemeClr val="bg1"/>
          </a:solidFill>
        </p:spPr>
        <p:txBody>
          <a:bodyPr wrap="square" lIns="0" tIns="0" rIns="0" bIns="0" rtlCol="0">
            <a:spAutoFit/>
          </a:bodyPr>
          <a:lstStyle/>
          <a:p>
            <a:pPr algn="ctr"/>
            <a:endParaRPr lang="ru-RU" sz="1400" b="1" dirty="0"/>
          </a:p>
        </p:txBody>
      </p:sp>
      <p:sp>
        <p:nvSpPr>
          <p:cNvPr id="11" name="TextBox 10"/>
          <p:cNvSpPr txBox="1"/>
          <p:nvPr/>
        </p:nvSpPr>
        <p:spPr>
          <a:xfrm>
            <a:off x="4403291" y="2516685"/>
            <a:ext cx="2209800" cy="430887"/>
          </a:xfrm>
          <a:prstGeom prst="rect">
            <a:avLst/>
          </a:prstGeom>
          <a:solidFill>
            <a:schemeClr val="bg1"/>
          </a:solidFill>
        </p:spPr>
        <p:txBody>
          <a:bodyPr wrap="square" lIns="0" tIns="0" rIns="0" bIns="0" rtlCol="0">
            <a:spAutoFit/>
          </a:bodyPr>
          <a:lstStyle/>
          <a:p>
            <a:pPr algn="ctr"/>
            <a:r>
              <a:rPr lang="ru-RU" sz="1400" b="1" dirty="0" smtClean="0"/>
              <a:t>Средний индекс тяжести </a:t>
            </a:r>
          </a:p>
          <a:p>
            <a:pPr algn="ctr"/>
            <a:r>
              <a:rPr lang="ru-RU" sz="1400" b="1" dirty="0" smtClean="0"/>
              <a:t>болевого синдрома</a:t>
            </a:r>
            <a:endParaRPr lang="ru-RU" sz="1400" b="1" dirty="0"/>
          </a:p>
        </p:txBody>
      </p:sp>
      <p:sp>
        <p:nvSpPr>
          <p:cNvPr id="15" name="Rectangle 14"/>
          <p:cNvSpPr/>
          <p:nvPr/>
        </p:nvSpPr>
        <p:spPr>
          <a:xfrm>
            <a:off x="6804248" y="836712"/>
            <a:ext cx="2339752" cy="646331"/>
          </a:xfrm>
          <a:prstGeom prst="rect">
            <a:avLst/>
          </a:prstGeom>
        </p:spPr>
        <p:txBody>
          <a:bodyPr wrap="square">
            <a:spAutoFit/>
          </a:bodyPr>
          <a:lstStyle/>
          <a:p>
            <a:r>
              <a:rPr lang="ru-RU" b="1" dirty="0" smtClean="0">
                <a:solidFill>
                  <a:schemeClr val="accent1">
                    <a:lumMod val="50000"/>
                  </a:schemeClr>
                </a:solidFill>
              </a:rPr>
              <a:t>Мебеверин (</a:t>
            </a:r>
            <a:r>
              <a:rPr lang="en-US" b="1" dirty="0">
                <a:solidFill>
                  <a:schemeClr val="accent1">
                    <a:lumMod val="50000"/>
                  </a:schemeClr>
                </a:solidFill>
              </a:rPr>
              <a:t>n=23</a:t>
            </a:r>
            <a:r>
              <a:rPr lang="en-US" b="1" dirty="0" smtClean="0">
                <a:solidFill>
                  <a:schemeClr val="accent1">
                    <a:lumMod val="50000"/>
                  </a:schemeClr>
                </a:solidFill>
              </a:rPr>
              <a:t>)</a:t>
            </a:r>
          </a:p>
          <a:p>
            <a:r>
              <a:rPr lang="ru-RU" b="1" dirty="0" smtClean="0">
                <a:solidFill>
                  <a:schemeClr val="accent1">
                    <a:lumMod val="50000"/>
                  </a:schemeClr>
                </a:solidFill>
              </a:rPr>
              <a:t>Дицикломин </a:t>
            </a:r>
            <a:r>
              <a:rPr lang="en-US" b="1" dirty="0" smtClean="0">
                <a:solidFill>
                  <a:schemeClr val="accent1">
                    <a:lumMod val="50000"/>
                  </a:schemeClr>
                </a:solidFill>
              </a:rPr>
              <a:t>(n=28)</a:t>
            </a:r>
            <a:r>
              <a:rPr lang="ru-RU" b="1" dirty="0" smtClean="0">
                <a:solidFill>
                  <a:schemeClr val="accent1">
                    <a:lumMod val="50000"/>
                  </a:schemeClr>
                </a:solidFill>
              </a:rPr>
              <a:t> </a:t>
            </a:r>
            <a:endParaRPr lang="ru-RU" b="1" dirty="0">
              <a:solidFill>
                <a:schemeClr val="accent1">
                  <a:lumMod val="50000"/>
                </a:schemeClr>
              </a:solidFill>
            </a:endParaRPr>
          </a:p>
        </p:txBody>
      </p:sp>
      <p:sp>
        <p:nvSpPr>
          <p:cNvPr id="24" name="AutoShape 2"/>
          <p:cNvSpPr>
            <a:spLocks noChangeArrowheads="1"/>
          </p:cNvSpPr>
          <p:nvPr/>
        </p:nvSpPr>
        <p:spPr bwMode="auto">
          <a:xfrm>
            <a:off x="346587" y="5105400"/>
            <a:ext cx="8608142" cy="990600"/>
          </a:xfrm>
          <a:prstGeom prst="roundRect">
            <a:avLst>
              <a:gd name="adj" fmla="val 16667"/>
            </a:avLst>
          </a:prstGeom>
          <a:solidFill>
            <a:srgbClr val="FFCC99"/>
          </a:solidFill>
          <a:ln>
            <a:solidFill>
              <a:schemeClr val="accent6">
                <a:lumMod val="75000"/>
              </a:schemeClr>
            </a:solidFill>
            <a:headEnd/>
            <a:tailEnd/>
          </a:ln>
        </p:spPr>
        <p:style>
          <a:lnRef idx="2">
            <a:schemeClr val="accent1"/>
          </a:lnRef>
          <a:fillRef idx="1">
            <a:schemeClr val="lt1"/>
          </a:fillRef>
          <a:effectRef idx="0">
            <a:schemeClr val="accent1"/>
          </a:effectRef>
          <a:fontRef idx="minor">
            <a:schemeClr val="dk1"/>
          </a:fontRef>
        </p:style>
        <p:txBody>
          <a:bodyPr wrap="none" anchor="t"/>
          <a:lstStyle/>
          <a:p>
            <a:pPr algn="ctr"/>
            <a:r>
              <a:rPr lang="ru-RU" dirty="0" smtClean="0"/>
              <a:t>Мебеверин </a:t>
            </a:r>
            <a:r>
              <a:rPr lang="ru-RU" dirty="0"/>
              <a:t>и д</a:t>
            </a:r>
            <a:r>
              <a:rPr lang="ru-RU" dirty="0" smtClean="0"/>
              <a:t>ицикломин </a:t>
            </a:r>
            <a:r>
              <a:rPr lang="ru-RU" dirty="0"/>
              <a:t>эффективны при лечении абдоминального болевого </a:t>
            </a:r>
            <a:endParaRPr lang="ru-RU" dirty="0" smtClean="0"/>
          </a:p>
          <a:p>
            <a:pPr algn="ctr"/>
            <a:r>
              <a:rPr lang="ru-RU" dirty="0" smtClean="0"/>
              <a:t>синдрома</a:t>
            </a:r>
            <a:r>
              <a:rPr lang="ru-RU" dirty="0"/>
              <a:t>. </a:t>
            </a:r>
            <a:r>
              <a:rPr lang="ru-RU" dirty="0" smtClean="0"/>
              <a:t>Тем </a:t>
            </a:r>
            <a:r>
              <a:rPr lang="ru-RU" dirty="0"/>
              <a:t>не менее в группе мебеверина количество </a:t>
            </a:r>
            <a:r>
              <a:rPr lang="ru-RU" dirty="0" smtClean="0"/>
              <a:t>приступов </a:t>
            </a:r>
          </a:p>
          <a:p>
            <a:pPr algn="ctr"/>
            <a:r>
              <a:rPr lang="ru-RU" dirty="0" smtClean="0"/>
              <a:t>было </a:t>
            </a:r>
            <a:r>
              <a:rPr lang="ru-RU" dirty="0"/>
              <a:t>достоверно ниже (р = 0.05) и отмечалась </a:t>
            </a:r>
            <a:r>
              <a:rPr lang="ru-RU" dirty="0" smtClean="0"/>
              <a:t> лучшая </a:t>
            </a:r>
            <a:r>
              <a:rPr lang="ru-RU" dirty="0"/>
              <a:t>переносимость препарата.</a:t>
            </a:r>
          </a:p>
          <a:p>
            <a:pPr algn="ctr"/>
            <a:endParaRPr lang="ru-RU" sz="1800" b="1" baseline="30000" dirty="0">
              <a:solidFill>
                <a:srgbClr val="000000"/>
              </a:solidFill>
            </a:endParaRPr>
          </a:p>
        </p:txBody>
      </p:sp>
      <p:grpSp>
        <p:nvGrpSpPr>
          <p:cNvPr id="20" name="Group 19"/>
          <p:cNvGrpSpPr/>
          <p:nvPr/>
        </p:nvGrpSpPr>
        <p:grpSpPr>
          <a:xfrm>
            <a:off x="346587" y="990600"/>
            <a:ext cx="6337943" cy="1123950"/>
            <a:chOff x="533401" y="990600"/>
            <a:chExt cx="6553200" cy="1123950"/>
          </a:xfrm>
        </p:grpSpPr>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1" y="990600"/>
              <a:ext cx="655320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1295400" y="1170000"/>
              <a:ext cx="1312974" cy="207749"/>
            </a:xfrm>
            <a:prstGeom prst="rect">
              <a:avLst/>
            </a:prstGeom>
            <a:solidFill>
              <a:schemeClr val="bg1"/>
            </a:solidFill>
          </p:spPr>
          <p:txBody>
            <a:bodyPr wrap="none" lIns="36000" tIns="0" rIns="36000" bIns="0" rtlCol="0" anchor="b">
              <a:spAutoFit/>
            </a:bodyPr>
            <a:lstStyle/>
            <a:p>
              <a:r>
                <a:rPr lang="ru-RU" sz="1350" b="1" dirty="0" smtClean="0"/>
                <a:t>проспективного</a:t>
              </a:r>
              <a:endParaRPr lang="ru-RU" sz="1350" b="1" dirty="0"/>
            </a:p>
          </p:txBody>
        </p:sp>
      </p:grpSp>
      <p:sp>
        <p:nvSpPr>
          <p:cNvPr id="3" name="Номер слайда 2"/>
          <p:cNvSpPr>
            <a:spLocks noGrp="1"/>
          </p:cNvSpPr>
          <p:nvPr>
            <p:ph type="sldNum" sz="quarter" idx="12"/>
          </p:nvPr>
        </p:nvSpPr>
        <p:spPr>
          <a:xfrm>
            <a:off x="7010400" y="6492875"/>
            <a:ext cx="2133600" cy="365125"/>
          </a:xfrm>
        </p:spPr>
        <p:txBody>
          <a:bodyPr/>
          <a:lstStyle/>
          <a:p>
            <a:fld id="{6243312A-F2D1-4A6C-922F-33B7D1873247}" type="slidenum">
              <a:rPr lang="ru-RU" smtClean="0"/>
              <a:pPr/>
              <a:t>74</a:t>
            </a:fld>
            <a:endParaRPr lang="ru-RU" dirty="0"/>
          </a:p>
        </p:txBody>
      </p:sp>
      <p:sp>
        <p:nvSpPr>
          <p:cNvPr id="21" name="Прямоугольник 20"/>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660820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162922512"/>
              </p:ext>
            </p:extLst>
          </p:nvPr>
        </p:nvGraphicFramePr>
        <p:xfrm>
          <a:off x="0" y="1052736"/>
          <a:ext cx="8784976" cy="4110307"/>
        </p:xfrm>
        <a:graphic>
          <a:graphicData uri="http://schemas.openxmlformats.org/drawingml/2006/table">
            <a:tbl>
              <a:tblPr firstRow="1" bandRow="1">
                <a:tableStyleId>{5C22544A-7EE6-4342-B048-85BDC9FD1C3A}</a:tableStyleId>
              </a:tblPr>
              <a:tblGrid>
                <a:gridCol w="2247790"/>
                <a:gridCol w="1311211"/>
                <a:gridCol w="1404869"/>
                <a:gridCol w="1311211"/>
                <a:gridCol w="1183862"/>
                <a:gridCol w="1326033"/>
              </a:tblGrid>
              <a:tr h="980894">
                <a:tc>
                  <a:txBody>
                    <a:bodyPr/>
                    <a:lstStyle/>
                    <a:p>
                      <a:pPr algn="ctr"/>
                      <a:endParaRPr lang="ru-RU" sz="1600" dirty="0" smtClean="0">
                        <a:solidFill>
                          <a:srgbClr val="000000"/>
                        </a:solidFill>
                        <a:latin typeface="Calibri" panose="020F0502020204030204" pitchFamily="34" charset="0"/>
                        <a:cs typeface="Calibri" panose="020F0502020204030204" pitchFamily="34" charset="0"/>
                      </a:endParaRPr>
                    </a:p>
                    <a:p>
                      <a:pPr algn="ctr"/>
                      <a:r>
                        <a:rPr lang="ru-RU" sz="1600" dirty="0" smtClean="0">
                          <a:solidFill>
                            <a:srgbClr val="000000"/>
                          </a:solidFill>
                          <a:latin typeface="Calibri" panose="020F0502020204030204" pitchFamily="34" charset="0"/>
                          <a:cs typeface="Calibri" panose="020F0502020204030204" pitchFamily="34" charset="0"/>
                        </a:rPr>
                        <a:t>Эффект*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C9CE"/>
                    </a:solidFill>
                  </a:tcPr>
                </a:tc>
                <a:tc>
                  <a:txBody>
                    <a:bodyPr/>
                    <a:lstStyle/>
                    <a:p>
                      <a:pPr algn="ctr"/>
                      <a:r>
                        <a:rPr lang="ru-RU" sz="1400" dirty="0" smtClean="0">
                          <a:solidFill>
                            <a:srgbClr val="000000"/>
                          </a:solidFill>
                          <a:latin typeface="Calibri" panose="020F0502020204030204" pitchFamily="34" charset="0"/>
                          <a:cs typeface="Calibri" panose="020F0502020204030204" pitchFamily="34" charset="0"/>
                        </a:rPr>
                        <a:t>Мебеверин</a:t>
                      </a:r>
                      <a:r>
                        <a:rPr lang="ru-RU" sz="1400" baseline="30000" dirty="0" smtClean="0">
                          <a:solidFill>
                            <a:srgbClr val="000000"/>
                          </a:solidFill>
                          <a:latin typeface="Calibri" panose="020F0502020204030204" pitchFamily="34" charset="0"/>
                          <a:cs typeface="Calibri" panose="020F0502020204030204" pitchFamily="34" charset="0"/>
                        </a:rPr>
                        <a:t>1</a:t>
                      </a:r>
                      <a:endParaRPr lang="ru-RU" sz="1400" baseline="30000" dirty="0">
                        <a:solidFill>
                          <a:srgbClr val="000000"/>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C9CE"/>
                    </a:solidFill>
                  </a:tcPr>
                </a:tc>
                <a:tc>
                  <a:txBody>
                    <a:bodyPr/>
                    <a:lstStyle/>
                    <a:p>
                      <a:pPr algn="ctr"/>
                      <a:r>
                        <a:rPr lang="ru-RU" sz="1400" b="1" kern="1200" baseline="0" dirty="0" smtClean="0">
                          <a:solidFill>
                            <a:srgbClr val="000000"/>
                          </a:solidFill>
                          <a:latin typeface="Calibri" panose="020F0502020204030204" pitchFamily="34" charset="0"/>
                          <a:ea typeface="+mn-ea"/>
                          <a:cs typeface="Calibri" panose="020F0502020204030204" pitchFamily="34" charset="0"/>
                        </a:rPr>
                        <a:t>Гиосцина бутилбромид</a:t>
                      </a:r>
                      <a:r>
                        <a:rPr lang="ru-RU" sz="1400" b="1" kern="1200" baseline="30000" dirty="0" smtClean="0">
                          <a:solidFill>
                            <a:srgbClr val="000000"/>
                          </a:solidFill>
                          <a:latin typeface="Calibri" panose="020F0502020204030204" pitchFamily="34" charset="0"/>
                          <a:ea typeface="+mn-ea"/>
                          <a:cs typeface="Calibri" panose="020F0502020204030204" pitchFamily="34" charset="0"/>
                        </a:rPr>
                        <a:t>2</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C9CE"/>
                    </a:solidFill>
                  </a:tcPr>
                </a:tc>
                <a:tc>
                  <a:txBody>
                    <a:bodyPr/>
                    <a:lstStyle/>
                    <a:p>
                      <a:pPr algn="ctr"/>
                      <a:r>
                        <a:rPr lang="ru-RU" sz="1400" b="1" kern="1200" baseline="0" dirty="0" smtClean="0">
                          <a:solidFill>
                            <a:srgbClr val="000000"/>
                          </a:solidFill>
                          <a:latin typeface="Calibri" panose="020F0502020204030204" pitchFamily="34" charset="0"/>
                          <a:ea typeface="+mn-ea"/>
                          <a:cs typeface="Calibri" panose="020F0502020204030204" pitchFamily="34" charset="0"/>
                        </a:rPr>
                        <a:t>Тримебутин</a:t>
                      </a:r>
                      <a:r>
                        <a:rPr lang="ru-RU" sz="1400" b="1" kern="1200" baseline="30000" dirty="0" smtClean="0">
                          <a:solidFill>
                            <a:srgbClr val="000000"/>
                          </a:solidFill>
                          <a:latin typeface="Calibri" panose="020F0502020204030204" pitchFamily="34" charset="0"/>
                          <a:ea typeface="+mn-ea"/>
                          <a:cs typeface="Calibri" panose="020F0502020204030204" pitchFamily="34" charset="0"/>
                        </a:rPr>
                        <a:t>3</a:t>
                      </a:r>
                      <a:r>
                        <a:rPr lang="ru-RU" sz="1400" b="1" kern="1200" baseline="0" dirty="0" smtClean="0">
                          <a:solidFill>
                            <a:srgbClr val="000000"/>
                          </a:solidFill>
                          <a:latin typeface="Calibri" panose="020F0502020204030204" pitchFamily="34" charset="0"/>
                          <a:ea typeface="+mn-ea"/>
                          <a:cs typeface="Calibri" panose="020F0502020204030204" pitchFamily="34" charset="0"/>
                        </a:rPr>
                        <a:t> </a:t>
                      </a:r>
                      <a:endParaRPr lang="ru-RU" sz="1400" b="1" kern="1200" baseline="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C9CE"/>
                    </a:solidFill>
                  </a:tcPr>
                </a:tc>
                <a:tc>
                  <a:txBody>
                    <a:bodyPr/>
                    <a:lstStyle/>
                    <a:p>
                      <a:pPr algn="ctr"/>
                      <a:r>
                        <a:rPr lang="ru-RU" sz="1400" b="1" kern="1200" baseline="0" dirty="0" smtClean="0">
                          <a:solidFill>
                            <a:srgbClr val="000000"/>
                          </a:solidFill>
                          <a:latin typeface="Calibri" panose="020F0502020204030204" pitchFamily="34" charset="0"/>
                          <a:ea typeface="+mn-ea"/>
                          <a:cs typeface="Calibri" panose="020F0502020204030204" pitchFamily="34" charset="0"/>
                        </a:rPr>
                        <a:t>Дротаверин</a:t>
                      </a:r>
                      <a:r>
                        <a:rPr lang="ru-RU" sz="1400" b="1" kern="1200" baseline="30000" dirty="0" smtClean="0">
                          <a:solidFill>
                            <a:srgbClr val="000000"/>
                          </a:solidFill>
                          <a:latin typeface="Calibri" panose="020F0502020204030204" pitchFamily="34" charset="0"/>
                          <a:ea typeface="+mn-ea"/>
                          <a:cs typeface="Calibri" panose="020F0502020204030204" pitchFamily="34" charset="0"/>
                        </a:rPr>
                        <a:t>4</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C9CE"/>
                    </a:solidFill>
                  </a:tcPr>
                </a:tc>
                <a:tc>
                  <a:txBody>
                    <a:bodyPr/>
                    <a:lstStyle/>
                    <a:p>
                      <a:pPr algn="ctr"/>
                      <a:r>
                        <a:rPr lang="ru-RU" sz="1400" b="1" kern="1200" baseline="0" dirty="0" smtClean="0">
                          <a:solidFill>
                            <a:srgbClr val="000000"/>
                          </a:solidFill>
                          <a:latin typeface="Calibri" panose="020F0502020204030204" pitchFamily="34" charset="0"/>
                          <a:ea typeface="+mn-ea"/>
                          <a:cs typeface="Calibri" panose="020F0502020204030204" pitchFamily="34" charset="0"/>
                        </a:rPr>
                        <a:t>Растительные препараты</a:t>
                      </a:r>
                      <a:r>
                        <a:rPr lang="ru-RU" sz="1400" b="1" kern="1200" baseline="30000" dirty="0" smtClean="0">
                          <a:solidFill>
                            <a:srgbClr val="000000"/>
                          </a:solidFill>
                          <a:latin typeface="Calibri" panose="020F0502020204030204" pitchFamily="34" charset="0"/>
                          <a:ea typeface="+mn-ea"/>
                          <a:cs typeface="Calibri" panose="020F0502020204030204" pitchFamily="34" charset="0"/>
                        </a:rPr>
                        <a:t>5</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8C9CE"/>
                    </a:solidFill>
                  </a:tcPr>
                </a:tc>
              </a:tr>
              <a:tr h="636331">
                <a:tc>
                  <a:txBody>
                    <a:bodyPr/>
                    <a:lstStyle/>
                    <a:p>
                      <a:r>
                        <a:rPr lang="ru-RU" sz="1200" b="0" kern="1200" dirty="0" smtClean="0">
                          <a:solidFill>
                            <a:srgbClr val="000000"/>
                          </a:solidFill>
                          <a:latin typeface="Calibri" panose="020F0502020204030204" pitchFamily="34" charset="0"/>
                          <a:ea typeface="+mn-ea"/>
                          <a:cs typeface="Calibri" panose="020F0502020204030204" pitchFamily="34" charset="0"/>
                        </a:rPr>
                        <a:t>Двойное действие: снимает спазм, нормализует работу (моторику) кишечника</a:t>
                      </a:r>
                      <a:endParaRPr lang="ru-RU" sz="1200" b="0" strike="noStrike" kern="1200" baseline="30000" dirty="0">
                        <a:solidFill>
                          <a:srgbClr val="000000"/>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Да</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FEC6"/>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Нет</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Да</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FEC6"/>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Нет</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kern="1200" dirty="0" smtClean="0">
                          <a:solidFill>
                            <a:srgbClr val="000000"/>
                          </a:solidFill>
                          <a:latin typeface="Calibri" panose="020F0502020204030204" pitchFamily="34" charset="0"/>
                          <a:ea typeface="+mn-ea"/>
                          <a:cs typeface="Calibri" panose="020F0502020204030204" pitchFamily="34" charset="0"/>
                        </a:rPr>
                        <a:t>Да</a:t>
                      </a:r>
                      <a:endParaRPr lang="ru-RU" sz="1400" b="1" kern="1200" baseline="30000" dirty="0" smtClean="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FEC6"/>
                    </a:solidFill>
                  </a:tcPr>
                </a:tc>
              </a:tr>
              <a:tr h="445861">
                <a:tc>
                  <a:txBody>
                    <a:bodyPr/>
                    <a:lstStyle/>
                    <a:p>
                      <a:r>
                        <a:rPr lang="ru-RU" sz="1200" b="0" kern="1200" dirty="0" smtClean="0">
                          <a:solidFill>
                            <a:srgbClr val="000000"/>
                          </a:solidFill>
                          <a:latin typeface="Calibri" panose="020F0502020204030204" pitchFamily="34" charset="0"/>
                          <a:ea typeface="+mn-ea"/>
                          <a:cs typeface="Calibri" panose="020F0502020204030204" pitchFamily="34" charset="0"/>
                        </a:rPr>
                        <a:t>Локальное действие в кишечнике</a:t>
                      </a:r>
                      <a:endParaRPr lang="ru-RU" sz="1200" b="0" kern="1200" dirty="0">
                        <a:solidFill>
                          <a:srgbClr val="000000"/>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Да</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FEC6"/>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Нет</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Нет</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Нет</a:t>
                      </a:r>
                      <a:endParaRPr lang="ru-RU" sz="1400" b="1" kern="12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Нет****</a:t>
                      </a:r>
                      <a:endParaRPr lang="ru-RU" sz="1400" b="1" kern="12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r>
              <a:tr h="645508">
                <a:tc>
                  <a:txBody>
                    <a:bodyPr/>
                    <a:lstStyle/>
                    <a:p>
                      <a:r>
                        <a:rPr lang="ru-RU" sz="1200" b="0" kern="1200" dirty="0" smtClean="0">
                          <a:solidFill>
                            <a:srgbClr val="000000"/>
                          </a:solidFill>
                          <a:latin typeface="Calibri" panose="020F0502020204030204" pitchFamily="34" charset="0"/>
                          <a:ea typeface="+mn-ea"/>
                          <a:cs typeface="Calibri" panose="020F0502020204030204" pitchFamily="34" charset="0"/>
                        </a:rPr>
                        <a:t>Системные побочные эффекты (сердечно-сосудистые или антихолинергические)</a:t>
                      </a:r>
                      <a:endParaRPr lang="ru-RU" sz="1200" b="0" kern="1200" dirty="0">
                        <a:solidFill>
                          <a:srgbClr val="000000"/>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Нет</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FEC6"/>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Да </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Нет</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FEC6"/>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Да</a:t>
                      </a:r>
                      <a:endParaRPr lang="ru-RU" sz="1400" b="1" kern="12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kern="1200" dirty="0" smtClean="0">
                          <a:solidFill>
                            <a:srgbClr val="000000"/>
                          </a:solidFill>
                          <a:latin typeface="Calibri" panose="020F0502020204030204" pitchFamily="34" charset="0"/>
                          <a:ea typeface="+mn-ea"/>
                          <a:cs typeface="Calibri" panose="020F0502020204030204" pitchFamily="34" charset="0"/>
                        </a:rPr>
                        <a:t>Не известно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r>
              <a:tr h="624205">
                <a:tc>
                  <a:txBody>
                    <a:bodyPr/>
                    <a:lstStyle/>
                    <a:p>
                      <a:r>
                        <a:rPr lang="ru-RU" sz="1200" b="0" kern="1200" dirty="0" smtClean="0">
                          <a:solidFill>
                            <a:srgbClr val="000000"/>
                          </a:solidFill>
                          <a:latin typeface="Calibri" panose="020F0502020204030204" pitchFamily="34" charset="0"/>
                          <a:ea typeface="+mn-ea"/>
                          <a:cs typeface="Calibri" panose="020F0502020204030204" pitchFamily="34" charset="0"/>
                        </a:rPr>
                        <a:t>Есть указание в инструкции, что длительность применения не ограничена</a:t>
                      </a:r>
                      <a:endParaRPr lang="ru-RU" sz="1200" b="0" kern="1200" dirty="0">
                        <a:solidFill>
                          <a:srgbClr val="000000"/>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Да</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FEC6"/>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Нет</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Нет </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Нет</a:t>
                      </a:r>
                      <a:endParaRPr lang="ru-RU" sz="1400" b="1" kern="12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Нет</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r>
              <a:tr h="746545">
                <a:tc>
                  <a:txBody>
                    <a:bodyPr/>
                    <a:lstStyle/>
                    <a:p>
                      <a:pPr marL="0" indent="0">
                        <a:buClr>
                          <a:srgbClr val="006600"/>
                        </a:buClr>
                        <a:buFont typeface="Wingdings" panose="05000000000000000000" pitchFamily="2" charset="2"/>
                        <a:buNone/>
                        <a:defRPr/>
                      </a:pPr>
                      <a:r>
                        <a:rPr lang="ru-RU" sz="1200" b="0" kern="1200" dirty="0" smtClean="0">
                          <a:solidFill>
                            <a:srgbClr val="000000"/>
                          </a:solidFill>
                          <a:latin typeface="Calibri" panose="020F0502020204030204" pitchFamily="34" charset="0"/>
                          <a:ea typeface="+mn-ea"/>
                          <a:cs typeface="Calibri" panose="020F0502020204030204" pitchFamily="34" charset="0"/>
                        </a:rPr>
                        <a:t>Устраняет спазмы в кишечнике независимо от причины и механизма их развития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Да</a:t>
                      </a:r>
                      <a:endParaRPr lang="ru-RU" sz="1400" b="1"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FEC6"/>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Нет**</a:t>
                      </a:r>
                      <a:endParaRPr lang="ru-RU" sz="1400" b="1" strike="noStrike"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Нет</a:t>
                      </a:r>
                      <a:r>
                        <a:rPr lang="ru-RU" sz="1400" b="1" strike="noStrike" kern="1200" baseline="30000" dirty="0" smtClean="0">
                          <a:solidFill>
                            <a:srgbClr val="000000"/>
                          </a:solidFill>
                          <a:latin typeface="Calibri" panose="020F0502020204030204" pitchFamily="34" charset="0"/>
                          <a:ea typeface="+mn-ea"/>
                          <a:cs typeface="Calibri" panose="020F0502020204030204" pitchFamily="34" charset="0"/>
                        </a:rPr>
                        <a:t>***</a:t>
                      </a:r>
                      <a:endParaRPr lang="ru-RU" sz="1400" b="1" strike="noStrike" kern="1200" baseline="300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Да</a:t>
                      </a:r>
                      <a:endParaRPr lang="ru-RU" sz="1400" b="1" kern="12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DFEC6"/>
                    </a:solidFill>
                  </a:tcPr>
                </a:tc>
                <a:tc>
                  <a:txBody>
                    <a:bodyPr/>
                    <a:lstStyle/>
                    <a:p>
                      <a:pPr algn="ctr"/>
                      <a:r>
                        <a:rPr lang="ru-RU" sz="1400" b="1" kern="1200" dirty="0" smtClean="0">
                          <a:solidFill>
                            <a:srgbClr val="000000"/>
                          </a:solidFill>
                          <a:latin typeface="Calibri" panose="020F0502020204030204" pitchFamily="34" charset="0"/>
                          <a:ea typeface="+mn-ea"/>
                          <a:cs typeface="Calibri" panose="020F0502020204030204" pitchFamily="34" charset="0"/>
                        </a:rPr>
                        <a:t>Нет</a:t>
                      </a:r>
                      <a:endParaRPr lang="ru-RU" sz="1400" b="1" kern="1200" dirty="0">
                        <a:solidFill>
                          <a:srgbClr val="000000"/>
                        </a:solidFill>
                        <a:latin typeface="Calibri" panose="020F0502020204030204" pitchFamily="34" charset="0"/>
                        <a:ea typeface="+mn-ea"/>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EA0A2"/>
                    </a:solidFill>
                  </a:tcPr>
                </a:tc>
              </a:tr>
            </a:tbl>
          </a:graphicData>
        </a:graphic>
      </p:graphicFrame>
      <p:sp>
        <p:nvSpPr>
          <p:cNvPr id="6" name="Content Placeholder 2"/>
          <p:cNvSpPr txBox="1">
            <a:spLocks/>
          </p:cNvSpPr>
          <p:nvPr/>
        </p:nvSpPr>
        <p:spPr>
          <a:xfrm>
            <a:off x="6169" y="5367645"/>
            <a:ext cx="9036496" cy="130779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fontAlgn="base">
              <a:spcBef>
                <a:spcPts val="0"/>
              </a:spcBef>
              <a:spcAft>
                <a:spcPct val="0"/>
              </a:spcAft>
            </a:pPr>
            <a:r>
              <a:rPr lang="ru-RU" sz="800" dirty="0" smtClean="0">
                <a:solidFill>
                  <a:srgbClr val="000000"/>
                </a:solidFill>
                <a:latin typeface="Arial" panose="020B0604020202020204" pitchFamily="34" charset="0"/>
                <a:cs typeface="Arial" panose="020B0604020202020204" pitchFamily="34" charset="0"/>
              </a:rPr>
              <a:t>*По данным ИМП на сайте ГРЛС </a:t>
            </a:r>
            <a:r>
              <a:rPr lang="en-US" sz="800" dirty="0" smtClean="0">
                <a:solidFill>
                  <a:srgbClr val="000000"/>
                </a:solidFill>
                <a:latin typeface="Arial" panose="020B0604020202020204" pitchFamily="34" charset="0"/>
                <a:cs typeface="Arial" panose="020B0604020202020204" pitchFamily="34" charset="0"/>
              </a:rPr>
              <a:t>http</a:t>
            </a:r>
            <a:r>
              <a:rPr lang="en-US" sz="800" dirty="0">
                <a:solidFill>
                  <a:srgbClr val="000000"/>
                </a:solidFill>
                <a:latin typeface="Arial" panose="020B0604020202020204" pitchFamily="34" charset="0"/>
                <a:cs typeface="Arial" panose="020B0604020202020204" pitchFamily="34" charset="0"/>
              </a:rPr>
              <a:t>://</a:t>
            </a:r>
            <a:r>
              <a:rPr lang="en-US" sz="800" dirty="0" smtClean="0">
                <a:solidFill>
                  <a:srgbClr val="000000"/>
                </a:solidFill>
                <a:latin typeface="Arial" panose="020B0604020202020204" pitchFamily="34" charset="0"/>
                <a:cs typeface="Arial" panose="020B0604020202020204" pitchFamily="34" charset="0"/>
              </a:rPr>
              <a:t>grls.rosminzdrav.ru/Grls_View_v2.aspx?idReg</a:t>
            </a:r>
            <a:r>
              <a:rPr lang="ru-RU" sz="800" dirty="0" smtClean="0">
                <a:solidFill>
                  <a:srgbClr val="000000"/>
                </a:solidFill>
                <a:latin typeface="Arial" panose="020B0604020202020204" pitchFamily="34" charset="0"/>
                <a:cs typeface="Arial" panose="020B0604020202020204" pitchFamily="34" charset="0"/>
              </a:rPr>
              <a:t>   Доступ от 10.03.2017</a:t>
            </a:r>
          </a:p>
          <a:p>
            <a:pPr algn="l" fontAlgn="base">
              <a:spcBef>
                <a:spcPts val="0"/>
              </a:spcBef>
              <a:spcAft>
                <a:spcPct val="0"/>
              </a:spcAft>
            </a:pPr>
            <a:r>
              <a:rPr lang="ru-RU" sz="800" dirty="0">
                <a:solidFill>
                  <a:srgbClr val="000000"/>
                </a:solidFill>
                <a:latin typeface="Arial" panose="020B0604020202020204" pitchFamily="34" charset="0"/>
                <a:cs typeface="Arial" panose="020B0604020202020204" pitchFamily="34" charset="0"/>
              </a:rPr>
              <a:t>**Является </a:t>
            </a:r>
            <a:r>
              <a:rPr lang="ru-RU" sz="800" dirty="0" err="1">
                <a:solidFill>
                  <a:srgbClr val="000000"/>
                </a:solidFill>
                <a:latin typeface="Arial" panose="020B0604020202020204" pitchFamily="34" charset="0"/>
                <a:cs typeface="Arial" panose="020B0604020202020204" pitchFamily="34" charset="0"/>
              </a:rPr>
              <a:t>нейротропным</a:t>
            </a:r>
            <a:r>
              <a:rPr lang="ru-RU" sz="800" dirty="0">
                <a:solidFill>
                  <a:srgbClr val="000000"/>
                </a:solidFill>
                <a:latin typeface="Arial" panose="020B0604020202020204" pitchFamily="34" charset="0"/>
                <a:cs typeface="Arial" panose="020B0604020202020204" pitchFamily="34" charset="0"/>
              </a:rPr>
              <a:t> спазмолитиком, блокирует влияние только на </a:t>
            </a:r>
            <a:r>
              <a:rPr lang="ru-RU" sz="800" dirty="0" err="1">
                <a:solidFill>
                  <a:srgbClr val="000000"/>
                </a:solidFill>
                <a:latin typeface="Arial" panose="020B0604020202020204" pitchFamily="34" charset="0"/>
                <a:cs typeface="Arial" panose="020B0604020202020204" pitchFamily="34" charset="0"/>
              </a:rPr>
              <a:t>холинорецепторы</a:t>
            </a:r>
            <a:r>
              <a:rPr lang="ru-RU" sz="800" dirty="0">
                <a:solidFill>
                  <a:srgbClr val="000000"/>
                </a:solidFill>
                <a:latin typeface="Arial" panose="020B0604020202020204" pitchFamily="34" charset="0"/>
                <a:cs typeface="Arial" panose="020B0604020202020204" pitchFamily="34" charset="0"/>
              </a:rPr>
              <a:t> клетки, не влияет на NK-рецепторы клетки, так же способные запускать каскад мышечного </a:t>
            </a:r>
            <a:r>
              <a:rPr lang="ru-RU" sz="800" dirty="0" smtClean="0">
                <a:solidFill>
                  <a:srgbClr val="000000"/>
                </a:solidFill>
                <a:latin typeface="Arial" panose="020B0604020202020204" pitchFamily="34" charset="0"/>
                <a:cs typeface="Arial" panose="020B0604020202020204" pitchFamily="34" charset="0"/>
              </a:rPr>
              <a:t>сокращения</a:t>
            </a:r>
          </a:p>
          <a:p>
            <a:pPr algn="l" fontAlgn="base">
              <a:spcBef>
                <a:spcPts val="0"/>
              </a:spcBef>
              <a:spcAft>
                <a:spcPct val="0"/>
              </a:spcAft>
            </a:pPr>
            <a:r>
              <a:rPr lang="ru-RU" sz="800" dirty="0" smtClean="0">
                <a:solidFill>
                  <a:srgbClr val="000000"/>
                </a:solidFill>
                <a:latin typeface="Arial" panose="020B0604020202020204" pitchFamily="34" charset="0"/>
                <a:cs typeface="Arial" panose="020B0604020202020204" pitchFamily="34" charset="0"/>
              </a:rPr>
              <a:t>***Является </a:t>
            </a:r>
            <a:r>
              <a:rPr lang="ru-RU" sz="800" dirty="0" err="1">
                <a:solidFill>
                  <a:srgbClr val="000000"/>
                </a:solidFill>
                <a:latin typeface="Arial" panose="020B0604020202020204" pitchFamily="34" charset="0"/>
                <a:cs typeface="Arial" panose="020B0604020202020204" pitchFamily="34" charset="0"/>
              </a:rPr>
              <a:t>нейротропным</a:t>
            </a:r>
            <a:r>
              <a:rPr lang="ru-RU" sz="800" dirty="0">
                <a:solidFill>
                  <a:srgbClr val="000000"/>
                </a:solidFill>
                <a:latin typeface="Arial" panose="020B0604020202020204" pitchFamily="34" charset="0"/>
                <a:cs typeface="Arial" panose="020B0604020202020204" pitchFamily="34" charset="0"/>
              </a:rPr>
              <a:t> спазмолитиком, блокирует влияние только на опиоидные рецепторы клетки, не влияет на конечный каскад мышечного </a:t>
            </a:r>
            <a:r>
              <a:rPr lang="ru-RU" sz="800" dirty="0" smtClean="0">
                <a:solidFill>
                  <a:srgbClr val="000000"/>
                </a:solidFill>
                <a:latin typeface="Arial" panose="020B0604020202020204" pitchFamily="34" charset="0"/>
                <a:cs typeface="Arial" panose="020B0604020202020204" pitchFamily="34" charset="0"/>
              </a:rPr>
              <a:t>сокращения</a:t>
            </a:r>
          </a:p>
          <a:p>
            <a:pPr algn="l" fontAlgn="base">
              <a:spcBef>
                <a:spcPts val="0"/>
              </a:spcBef>
              <a:spcAft>
                <a:spcPct val="0"/>
              </a:spcAft>
            </a:pPr>
            <a:r>
              <a:rPr lang="ru-RU" sz="800" dirty="0" smtClean="0">
                <a:solidFill>
                  <a:srgbClr val="000000"/>
                </a:solidFill>
                <a:latin typeface="Arial" panose="020B0604020202020204" pitchFamily="34" charset="0"/>
                <a:cs typeface="Arial" panose="020B0604020202020204" pitchFamily="34" charset="0"/>
              </a:rPr>
              <a:t>**** Действующие вещества и спирт всасываются в общий кровоток и могут оказывать системное действие.</a:t>
            </a:r>
            <a:endParaRPr lang="ru-RU" sz="800" dirty="0">
              <a:solidFill>
                <a:srgbClr val="000000"/>
              </a:solidFill>
              <a:latin typeface="Arial" panose="020B0604020202020204" pitchFamily="34" charset="0"/>
              <a:cs typeface="Arial" panose="020B0604020202020204" pitchFamily="34" charset="0"/>
            </a:endParaRPr>
          </a:p>
          <a:p>
            <a:pPr algn="l" fontAlgn="base">
              <a:spcBef>
                <a:spcPts val="0"/>
              </a:spcBef>
              <a:spcAft>
                <a:spcPct val="0"/>
              </a:spcAft>
            </a:pPr>
            <a:endParaRPr lang="ru-RU" sz="800" dirty="0">
              <a:solidFill>
                <a:srgbClr val="000000"/>
              </a:solidFill>
              <a:latin typeface="Arial" panose="020B0604020202020204" pitchFamily="34" charset="0"/>
              <a:cs typeface="Arial" panose="020B0604020202020204" pitchFamily="34" charset="0"/>
            </a:endParaRPr>
          </a:p>
          <a:p>
            <a:pPr marL="228600" indent="-228600" algn="l" fontAlgn="base">
              <a:spcBef>
                <a:spcPts val="0"/>
              </a:spcBef>
              <a:spcAft>
                <a:spcPct val="0"/>
              </a:spcAft>
              <a:buFont typeface="+mj-lt"/>
              <a:buAutoNum type="arabicPeriod"/>
            </a:pPr>
            <a:r>
              <a:rPr lang="ru-RU" sz="800" dirty="0" smtClean="0">
                <a:solidFill>
                  <a:srgbClr val="000000"/>
                </a:solidFill>
                <a:latin typeface="Arial" panose="020B0604020202020204" pitchFamily="34" charset="0"/>
                <a:cs typeface="Arial" panose="020B0604020202020204" pitchFamily="34" charset="0"/>
              </a:rPr>
              <a:t>Инструкция по медицинскому применению препарата Дюспаталин® (мебеверин) 200 мг капсулы пролонгированного действия РУ П N011303/01 от 07.10.2016 </a:t>
            </a:r>
            <a:endParaRPr lang="ru-RU" sz="800" dirty="0">
              <a:solidFill>
                <a:srgbClr val="000000"/>
              </a:solidFill>
              <a:latin typeface="Arial" panose="020B0604020202020204" pitchFamily="34" charset="0"/>
              <a:cs typeface="Arial" panose="020B0604020202020204" pitchFamily="34" charset="0"/>
            </a:endParaRPr>
          </a:p>
          <a:p>
            <a:pPr marL="228600" indent="-228600" algn="l" fontAlgn="base">
              <a:spcBef>
                <a:spcPts val="0"/>
              </a:spcBef>
              <a:spcAft>
                <a:spcPct val="0"/>
              </a:spcAft>
              <a:buFont typeface="+mj-lt"/>
              <a:buAutoNum type="arabicPeriod"/>
            </a:pPr>
            <a:r>
              <a:rPr lang="ru-RU" sz="800" dirty="0" smtClean="0">
                <a:solidFill>
                  <a:srgbClr val="000000"/>
                </a:solidFill>
                <a:latin typeface="Arial" panose="020B0604020202020204" pitchFamily="34" charset="0"/>
                <a:cs typeface="Arial" panose="020B0604020202020204" pitchFamily="34" charset="0"/>
              </a:rPr>
              <a:t>Инструкция по медицинскому применению препарата Бускопан (гиосцина </a:t>
            </a:r>
            <a:r>
              <a:rPr lang="ru-RU" sz="800" dirty="0" err="1" smtClean="0">
                <a:solidFill>
                  <a:srgbClr val="000000"/>
                </a:solidFill>
                <a:latin typeface="Arial" panose="020B0604020202020204" pitchFamily="34" charset="0"/>
                <a:cs typeface="Arial" panose="020B0604020202020204" pitchFamily="34" charset="0"/>
              </a:rPr>
              <a:t>бутилбромиид</a:t>
            </a:r>
            <a:r>
              <a:rPr lang="ru-RU" sz="800" dirty="0" smtClean="0">
                <a:solidFill>
                  <a:srgbClr val="000000"/>
                </a:solidFill>
                <a:latin typeface="Arial" panose="020B0604020202020204" pitchFamily="34" charset="0"/>
                <a:cs typeface="Arial" panose="020B0604020202020204" pitchFamily="34" charset="0"/>
              </a:rPr>
              <a:t>) таблетки покрытые оболочкой 10 мг от 01.06.2015. </a:t>
            </a:r>
          </a:p>
          <a:p>
            <a:pPr marL="228600" indent="-228600" algn="l" fontAlgn="base">
              <a:spcBef>
                <a:spcPts val="0"/>
              </a:spcBef>
              <a:spcAft>
                <a:spcPct val="0"/>
              </a:spcAft>
              <a:buFont typeface="+mj-lt"/>
              <a:buAutoNum type="arabicPeriod"/>
            </a:pPr>
            <a:r>
              <a:rPr lang="ru-RU" sz="800" dirty="0" smtClean="0">
                <a:solidFill>
                  <a:srgbClr val="000000"/>
                </a:solidFill>
                <a:latin typeface="Arial" panose="020B0604020202020204" pitchFamily="34" charset="0"/>
                <a:cs typeface="Arial" panose="020B0604020202020204" pitchFamily="34" charset="0"/>
              </a:rPr>
              <a:t>Инструкция </a:t>
            </a:r>
            <a:r>
              <a:rPr lang="ru-RU" sz="800" dirty="0">
                <a:solidFill>
                  <a:srgbClr val="000000"/>
                </a:solidFill>
                <a:latin typeface="Arial" panose="020B0604020202020204" pitchFamily="34" charset="0"/>
                <a:cs typeface="Arial" panose="020B0604020202020204" pitchFamily="34" charset="0"/>
              </a:rPr>
              <a:t>по применению препарата Тримедат (тримебутин) таблетки 100 мг от </a:t>
            </a:r>
            <a:r>
              <a:rPr lang="ru-RU" sz="800" dirty="0" smtClean="0">
                <a:solidFill>
                  <a:srgbClr val="000000"/>
                </a:solidFill>
                <a:latin typeface="Arial" panose="020B0604020202020204" pitchFamily="34" charset="0"/>
                <a:cs typeface="Arial" panose="020B0604020202020204" pitchFamily="34" charset="0"/>
              </a:rPr>
              <a:t>01.07.2009</a:t>
            </a:r>
          </a:p>
          <a:p>
            <a:pPr marL="228600" indent="-228600" algn="l" fontAlgn="base">
              <a:spcBef>
                <a:spcPts val="0"/>
              </a:spcBef>
              <a:spcAft>
                <a:spcPct val="0"/>
              </a:spcAft>
              <a:buFont typeface="+mj-lt"/>
              <a:buAutoNum type="arabicPeriod"/>
            </a:pPr>
            <a:r>
              <a:rPr lang="ru-RU" sz="800" dirty="0">
                <a:solidFill>
                  <a:srgbClr val="000000"/>
                </a:solidFill>
                <a:latin typeface="Arial" panose="020B0604020202020204" pitchFamily="34" charset="0"/>
                <a:cs typeface="Arial" panose="020B0604020202020204" pitchFamily="34" charset="0"/>
              </a:rPr>
              <a:t>Инструкция по медицинскому применению препарата Но-Шпа (дротаверин) таблетки 40 мг от 28.03.2016  </a:t>
            </a:r>
            <a:r>
              <a:rPr lang="ru-RU" sz="800" dirty="0" smtClean="0">
                <a:solidFill>
                  <a:srgbClr val="000000"/>
                </a:solidFill>
                <a:latin typeface="Arial" panose="020B0604020202020204" pitchFamily="34" charset="0"/>
                <a:cs typeface="Arial" panose="020B0604020202020204" pitchFamily="34" charset="0"/>
              </a:rPr>
              <a:t>  Инструкция по медицинскому применению препарата Дротаверин-</a:t>
            </a:r>
            <a:r>
              <a:rPr lang="ru-RU" sz="800" dirty="0" err="1" smtClean="0">
                <a:solidFill>
                  <a:srgbClr val="000000"/>
                </a:solidFill>
                <a:latin typeface="Arial" panose="020B0604020202020204" pitchFamily="34" charset="0"/>
                <a:cs typeface="Arial" panose="020B0604020202020204" pitchFamily="34" charset="0"/>
              </a:rPr>
              <a:t>Тева</a:t>
            </a:r>
            <a:r>
              <a:rPr lang="ru-RU" sz="800" dirty="0" smtClean="0">
                <a:solidFill>
                  <a:srgbClr val="000000"/>
                </a:solidFill>
                <a:latin typeface="Arial" panose="020B0604020202020204" pitchFamily="34" charset="0"/>
                <a:cs typeface="Arial" panose="020B0604020202020204" pitchFamily="34" charset="0"/>
              </a:rPr>
              <a:t>  (дротаверин) таблетки 40 мг от 23.10.2013 </a:t>
            </a:r>
          </a:p>
          <a:p>
            <a:pPr marL="228600" indent="-228600" algn="l" fontAlgn="base">
              <a:spcBef>
                <a:spcPts val="0"/>
              </a:spcBef>
              <a:spcAft>
                <a:spcPct val="0"/>
              </a:spcAft>
              <a:buFont typeface="+mj-lt"/>
              <a:buAutoNum type="arabicPeriod"/>
            </a:pPr>
            <a:r>
              <a:rPr lang="ru-RU" sz="800" dirty="0">
                <a:solidFill>
                  <a:srgbClr val="000000"/>
                </a:solidFill>
                <a:latin typeface="Arial" panose="020B0604020202020204" pitchFamily="34" charset="0"/>
                <a:cs typeface="Arial" panose="020B0604020202020204" pitchFamily="34" charset="0"/>
              </a:rPr>
              <a:t>Инструкция по медицинскому применению препарата Иберогаст® от </a:t>
            </a:r>
            <a:r>
              <a:rPr lang="ru-RU" sz="800" dirty="0" smtClean="0">
                <a:solidFill>
                  <a:srgbClr val="000000"/>
                </a:solidFill>
                <a:latin typeface="Arial" panose="020B0604020202020204" pitchFamily="34" charset="0"/>
                <a:cs typeface="Arial" panose="020B0604020202020204" pitchFamily="34" charset="0"/>
              </a:rPr>
              <a:t>13.01.2016</a:t>
            </a:r>
            <a:endParaRPr lang="ru-RU" sz="800" dirty="0">
              <a:solidFill>
                <a:srgbClr val="000000"/>
              </a:solidFill>
              <a:latin typeface="Arial" panose="020B0604020202020204" pitchFamily="34" charset="0"/>
              <a:cs typeface="Arial" panose="020B0604020202020204" pitchFamily="34" charset="0"/>
            </a:endParaRPr>
          </a:p>
        </p:txBody>
      </p:sp>
      <p:sp>
        <p:nvSpPr>
          <p:cNvPr id="3" name="TextBox 2"/>
          <p:cNvSpPr txBox="1"/>
          <p:nvPr/>
        </p:nvSpPr>
        <p:spPr>
          <a:xfrm>
            <a:off x="6169" y="116632"/>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lvl1pPr algn="ctr" fontAlgn="base">
              <a:spcBef>
                <a:spcPct val="0"/>
              </a:spcBef>
              <a:spcAft>
                <a:spcPct val="0"/>
              </a:spcAft>
              <a:buNone/>
              <a:defRPr sz="3600" b="1">
                <a:solidFill>
                  <a:srgbClr val="00B050"/>
                </a:solidFill>
                <a:effectLst>
                  <a:outerShdw blurRad="38100" dist="38100" dir="2700000" algn="tl">
                    <a:srgbClr val="000000">
                      <a:alpha val="43137"/>
                    </a:srgbClr>
                  </a:outerShdw>
                </a:effectLst>
                <a:ea typeface="+mj-ea"/>
                <a:cs typeface="+mj-cs"/>
              </a:defRPr>
            </a:lvl1pPr>
          </a:lstStyle>
          <a:p>
            <a:r>
              <a:rPr lang="ru-RU" sz="2800" dirty="0"/>
              <a:t>Сравнение </a:t>
            </a:r>
            <a:r>
              <a:rPr lang="ru-RU" sz="2800" dirty="0" smtClean="0"/>
              <a:t>спазмолитиков, используемых при функциональной патологии ЖКТ</a:t>
            </a:r>
            <a:endParaRPr lang="ru-RU" sz="2800" dirty="0"/>
          </a:p>
        </p:txBody>
      </p:sp>
      <p:sp>
        <p:nvSpPr>
          <p:cNvPr id="13" name="Номер слайда 2"/>
          <p:cNvSpPr txBox="1">
            <a:spLocks/>
          </p:cNvSpPr>
          <p:nvPr/>
        </p:nvSpPr>
        <p:spPr>
          <a:xfrm>
            <a:off x="7010400" y="6492875"/>
            <a:ext cx="2133600"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243312A-F2D1-4A6C-922F-33B7D1873247}" type="slidenum">
              <a:rPr lang="ru-RU" sz="1200" smtClean="0"/>
              <a:pPr algn="r"/>
              <a:t>75</a:t>
            </a:fld>
            <a:endParaRPr lang="ru-RU" sz="1200" dirty="0"/>
          </a:p>
        </p:txBody>
      </p:sp>
      <p:sp>
        <p:nvSpPr>
          <p:cNvPr id="7" name="Прямоугольник 6"/>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652629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19672" y="2286371"/>
            <a:ext cx="7330808" cy="1261884"/>
          </a:xfrm>
          <a:prstGeom prst="rect">
            <a:avLst/>
          </a:prstGeom>
        </p:spPr>
        <p:txBody>
          <a:bodyPr wrap="square">
            <a:spAutoFit/>
          </a:bodyPr>
          <a:lstStyle/>
          <a:p>
            <a:pPr algn="r"/>
            <a:r>
              <a:rPr lang="ru-RU" b="1" i="1" dirty="0" smtClean="0">
                <a:solidFill>
                  <a:schemeClr val="tx2">
                    <a:lumMod val="50000"/>
                  </a:schemeClr>
                </a:solidFill>
              </a:rPr>
              <a:t>«</a:t>
            </a:r>
            <a:r>
              <a:rPr lang="ru-RU" sz="2000" b="1" i="1" dirty="0" smtClean="0">
                <a:solidFill>
                  <a:schemeClr val="tx2">
                    <a:lumMod val="50000"/>
                  </a:schemeClr>
                </a:solidFill>
              </a:rPr>
              <a:t>Мебеверин в целом обладает хорошей переносимостью и </a:t>
            </a:r>
            <a:r>
              <a:rPr lang="ru-RU" sz="2000" b="1" i="1" u="sng" dirty="0" smtClean="0">
                <a:solidFill>
                  <a:schemeClr val="tx2">
                    <a:lumMod val="50000"/>
                  </a:schemeClr>
                </a:solidFill>
              </a:rPr>
              <a:t>может быть использован</a:t>
            </a:r>
            <a:r>
              <a:rPr lang="ru-RU" b="1" i="1" u="sng" dirty="0" smtClean="0">
                <a:solidFill>
                  <a:schemeClr val="tx2">
                    <a:lumMod val="50000"/>
                  </a:schemeClr>
                </a:solidFill>
              </a:rPr>
              <a:t> </a:t>
            </a:r>
            <a:r>
              <a:rPr lang="ru-RU" sz="2000" b="1" i="1" u="sng" dirty="0" smtClean="0">
                <a:solidFill>
                  <a:schemeClr val="tx2">
                    <a:lumMod val="50000"/>
                  </a:schemeClr>
                </a:solidFill>
              </a:rPr>
              <a:t>как необходимая основа </a:t>
            </a:r>
          </a:p>
          <a:p>
            <a:pPr algn="r"/>
            <a:r>
              <a:rPr lang="ru-RU" b="1" i="1" dirty="0" smtClean="0">
                <a:solidFill>
                  <a:schemeClr val="tx2">
                    <a:lumMod val="50000"/>
                  </a:schemeClr>
                </a:solidFill>
              </a:rPr>
              <a:t>(прием до еды), когда не удается добиться улучшения </a:t>
            </a:r>
          </a:p>
          <a:p>
            <a:pPr algn="r"/>
            <a:r>
              <a:rPr lang="ru-RU" b="1" i="1" dirty="0" smtClean="0">
                <a:solidFill>
                  <a:schemeClr val="tx2">
                    <a:lumMod val="50000"/>
                  </a:schemeClr>
                </a:solidFill>
              </a:rPr>
              <a:t>симптомов немедикаментозными методами» </a:t>
            </a:r>
            <a:endParaRPr lang="ru-RU" b="1" i="1" dirty="0">
              <a:solidFill>
                <a:schemeClr val="tx2">
                  <a:lumMod val="50000"/>
                </a:schemeClr>
              </a:solidFill>
            </a:endParaRPr>
          </a:p>
        </p:txBody>
      </p:sp>
      <p:sp>
        <p:nvSpPr>
          <p:cNvPr id="7" name="Заголовок 3"/>
          <p:cNvSpPr txBox="1">
            <a:spLocks/>
          </p:cNvSpPr>
          <p:nvPr/>
        </p:nvSpPr>
        <p:spPr>
          <a:xfrm>
            <a:off x="9896" y="0"/>
            <a:ext cx="9134104" cy="9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defPPr>
              <a:defRPr lang="ru-RU"/>
            </a:defPPr>
            <a:lvl1pPr algn="ctr" fontAlgn="base">
              <a:spcBef>
                <a:spcPct val="0"/>
              </a:spcBef>
              <a:spcAft>
                <a:spcPct val="0"/>
              </a:spcAft>
              <a:buNone/>
              <a:defRPr sz="2800" b="1">
                <a:solidFill>
                  <a:srgbClr val="00B050"/>
                </a:solidFill>
                <a:effectLst>
                  <a:outerShdw blurRad="38100" dist="38100" dir="2700000" algn="tl">
                    <a:srgbClr val="000000">
                      <a:alpha val="43137"/>
                    </a:srgbClr>
                  </a:outerShdw>
                </a:effectLst>
                <a:ea typeface="+mj-ea"/>
                <a:cs typeface="+mj-cs"/>
              </a:defRPr>
            </a:lvl1pPr>
          </a:lstStyle>
          <a:p>
            <a:r>
              <a:rPr lang="ru-RU" dirty="0"/>
              <a:t>Римские критерии </a:t>
            </a:r>
            <a:r>
              <a:rPr lang="en-US" dirty="0"/>
              <a:t>III</a:t>
            </a:r>
            <a:r>
              <a:rPr lang="ru-RU" dirty="0"/>
              <a:t>: спазмолитики для терапии СРК</a:t>
            </a:r>
          </a:p>
        </p:txBody>
      </p:sp>
      <p:sp>
        <p:nvSpPr>
          <p:cNvPr id="10" name="Rectangle 9"/>
          <p:cNvSpPr/>
          <p:nvPr/>
        </p:nvSpPr>
        <p:spPr>
          <a:xfrm>
            <a:off x="-2447" y="6461315"/>
            <a:ext cx="9134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900" dirty="0">
                <a:latin typeface="Arial" panose="020B0604020202020204" pitchFamily="34" charset="0"/>
                <a:cs typeface="Arial" panose="020B0604020202020204" pitchFamily="34" charset="0"/>
              </a:rPr>
              <a:t>Spiller R, Aziz Q, Creed F, Emmanuel A, Houghton L, </a:t>
            </a:r>
            <a:r>
              <a:rPr lang="en-US" sz="900" dirty="0" err="1">
                <a:latin typeface="Arial" panose="020B0604020202020204" pitchFamily="34" charset="0"/>
                <a:cs typeface="Arial" panose="020B0604020202020204" pitchFamily="34" charset="0"/>
              </a:rPr>
              <a:t>Hungin</a:t>
            </a:r>
            <a:r>
              <a:rPr lang="en-US" sz="900" dirty="0">
                <a:latin typeface="Arial" panose="020B0604020202020204" pitchFamily="34" charset="0"/>
                <a:cs typeface="Arial" panose="020B0604020202020204" pitchFamily="34" charset="0"/>
              </a:rPr>
              <a:t> P, Jones R, Kumar D, Rubin G, </a:t>
            </a:r>
            <a:r>
              <a:rPr lang="en-US" sz="900" dirty="0" err="1">
                <a:latin typeface="Arial" panose="020B0604020202020204" pitchFamily="34" charset="0"/>
                <a:cs typeface="Arial" panose="020B0604020202020204" pitchFamily="34" charset="0"/>
              </a:rPr>
              <a:t>Trudgill</a:t>
            </a:r>
            <a:r>
              <a:rPr lang="en-US" sz="900" dirty="0">
                <a:latin typeface="Arial" panose="020B0604020202020204" pitchFamily="34" charset="0"/>
                <a:cs typeface="Arial" panose="020B0604020202020204" pitchFamily="34" charset="0"/>
              </a:rPr>
              <a:t> N, </a:t>
            </a:r>
            <a:r>
              <a:rPr lang="en-US" sz="900" dirty="0" err="1">
                <a:latin typeface="Arial" panose="020B0604020202020204" pitchFamily="34" charset="0"/>
                <a:cs typeface="Arial" panose="020B0604020202020204" pitchFamily="34" charset="0"/>
              </a:rPr>
              <a:t>Whorwell</a:t>
            </a:r>
            <a:r>
              <a:rPr lang="en-US" sz="900" dirty="0">
                <a:latin typeface="Arial" panose="020B0604020202020204" pitchFamily="34" charset="0"/>
                <a:cs typeface="Arial" panose="020B0604020202020204" pitchFamily="34" charset="0"/>
              </a:rPr>
              <a:t> P Guidelines on the irritable bowel syndrome: mechanisms and practical management Gut 2007;56:1770–98</a:t>
            </a:r>
            <a:endParaRPr lang="ru-RU" sz="900" dirty="0">
              <a:latin typeface="Arial" panose="020B0604020202020204" pitchFamily="34" charset="0"/>
              <a:cs typeface="Arial" panose="020B0604020202020204" pitchFamily="34" charset="0"/>
            </a:endParaRPr>
          </a:p>
        </p:txBody>
      </p:sp>
      <p:pic>
        <p:nvPicPr>
          <p:cNvPr id="11" name="Picture 2" descr="http://www.metakomet.com/_storeimages/book.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6" y="1196752"/>
            <a:ext cx="1369096" cy="1914643"/>
          </a:xfrm>
          <a:prstGeom prst="rect">
            <a:avLst/>
          </a:prstGeom>
          <a:ln>
            <a:solidFill>
              <a:schemeClr val="bg1">
                <a:lumMod val="50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619672" y="1328476"/>
            <a:ext cx="7330808" cy="957321"/>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smtClean="0">
                <a:solidFill>
                  <a:schemeClr val="tx1"/>
                </a:solidFill>
                <a:latin typeface="Times New Roman" panose="02020603050405020304" pitchFamily="18" charset="0"/>
                <a:cs typeface="Times New Roman" panose="02020603050405020304" pitchFamily="18" charset="0"/>
              </a:rPr>
              <a:t>“Mebeverine is generally well tolerated and </a:t>
            </a:r>
          </a:p>
          <a:p>
            <a:pPr algn="r"/>
            <a:r>
              <a:rPr lang="en-US" sz="1600" dirty="0" smtClean="0">
                <a:solidFill>
                  <a:schemeClr val="tx1"/>
                </a:solidFill>
                <a:latin typeface="Times New Roman" panose="02020603050405020304" pitchFamily="18" charset="0"/>
                <a:cs typeface="Times New Roman" panose="02020603050405020304" pitchFamily="18" charset="0"/>
              </a:rPr>
              <a:t>can be used on an as required basis (before meals) and hence is sometimes employed when simple reassurance fails to improve symptoms.”</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278239" y="5106627"/>
            <a:ext cx="8585073" cy="923330"/>
          </a:xfrm>
          <a:prstGeom prst="rect">
            <a:avLst/>
          </a:prstGeom>
        </p:spPr>
        <p:txBody>
          <a:bodyPr wrap="square">
            <a:spAutoFit/>
          </a:bodyPr>
          <a:lstStyle>
            <a:defPPr>
              <a:defRPr lang="en-US"/>
            </a:defPPr>
            <a:lvl1pPr>
              <a:defRPr b="1" i="1">
                <a:solidFill>
                  <a:schemeClr val="tx2"/>
                </a:solidFill>
              </a:defRPr>
            </a:lvl1pPr>
          </a:lstStyle>
          <a:p>
            <a:pPr algn="r"/>
            <a:r>
              <a:rPr lang="ru-RU" sz="1600" b="0" dirty="0">
                <a:solidFill>
                  <a:schemeClr val="tx2">
                    <a:lumMod val="50000"/>
                  </a:schemeClr>
                </a:solidFill>
              </a:rPr>
              <a:t>Другие классы спазмолитиков —например блокаторы кальциевых каналов и </a:t>
            </a:r>
            <a:r>
              <a:rPr lang="ru-RU" dirty="0">
                <a:solidFill>
                  <a:schemeClr val="tx2">
                    <a:lumMod val="50000"/>
                  </a:schemeClr>
                </a:solidFill>
              </a:rPr>
              <a:t>антагонисты опиоидных рецепторов</a:t>
            </a:r>
            <a:r>
              <a:rPr lang="ru-RU" sz="1600" b="0" dirty="0">
                <a:solidFill>
                  <a:schemeClr val="tx2">
                    <a:lumMod val="50000"/>
                  </a:schemeClr>
                </a:solidFill>
              </a:rPr>
              <a:t>, такие как </a:t>
            </a:r>
            <a:r>
              <a:rPr lang="ru-RU" sz="1400" b="0" dirty="0">
                <a:solidFill>
                  <a:schemeClr val="tx2">
                    <a:lumMod val="50000"/>
                  </a:schemeClr>
                </a:solidFill>
              </a:rPr>
              <a:t>тримебутин</a:t>
            </a:r>
            <a:r>
              <a:rPr lang="ru-RU" dirty="0">
                <a:solidFill>
                  <a:schemeClr val="tx2">
                    <a:lumMod val="50000"/>
                  </a:schemeClr>
                </a:solidFill>
              </a:rPr>
              <a:t>—показали </a:t>
            </a:r>
            <a:r>
              <a:rPr lang="ru-RU" dirty="0" smtClean="0">
                <a:solidFill>
                  <a:schemeClr val="tx2">
                    <a:lumMod val="50000"/>
                  </a:schemeClr>
                </a:solidFill>
              </a:rPr>
              <a:t>противоречивые </a:t>
            </a:r>
            <a:r>
              <a:rPr lang="ru-RU" dirty="0">
                <a:solidFill>
                  <a:schemeClr val="tx2">
                    <a:lumMod val="50000"/>
                  </a:schemeClr>
                </a:solidFill>
              </a:rPr>
              <a:t>преимущества у пациентов с СРК</a:t>
            </a:r>
          </a:p>
        </p:txBody>
      </p:sp>
      <p:sp>
        <p:nvSpPr>
          <p:cNvPr id="12" name="Rectangle 11"/>
          <p:cNvSpPr/>
          <p:nvPr/>
        </p:nvSpPr>
        <p:spPr>
          <a:xfrm>
            <a:off x="295658" y="4242530"/>
            <a:ext cx="8585074" cy="864097"/>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solidFill>
                  <a:schemeClr val="tx1"/>
                </a:solidFill>
                <a:latin typeface="Times New Roman" panose="02020603050405020304" pitchFamily="18" charset="0"/>
                <a:cs typeface="Times New Roman" panose="02020603050405020304" pitchFamily="18" charset="0"/>
              </a:rPr>
              <a:t>“Other classes of antispasmodic – for example calcium channel blockers and opioid antagonists such as </a:t>
            </a:r>
            <a:r>
              <a:rPr lang="en-US" sz="1600" dirty="0" err="1">
                <a:solidFill>
                  <a:schemeClr val="tx1"/>
                </a:solidFill>
                <a:latin typeface="Times New Roman" panose="02020603050405020304" pitchFamily="18" charset="0"/>
                <a:cs typeface="Times New Roman" panose="02020603050405020304" pitchFamily="18" charset="0"/>
              </a:rPr>
              <a:t>trimebutine</a:t>
            </a:r>
            <a:r>
              <a:rPr lang="en-US" sz="1600" dirty="0">
                <a:solidFill>
                  <a:schemeClr val="tx1"/>
                </a:solidFill>
                <a:latin typeface="Times New Roman" panose="02020603050405020304" pitchFamily="18" charset="0"/>
                <a:cs typeface="Times New Roman" panose="02020603050405020304" pitchFamily="18" charset="0"/>
              </a:rPr>
              <a:t> – have been shown to produce inconsistent benefit in IBS”</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9" name="Text Box 5"/>
          <p:cNvSpPr txBox="1">
            <a:spLocks noChangeArrowheads="1"/>
          </p:cNvSpPr>
          <p:nvPr/>
        </p:nvSpPr>
        <p:spPr bwMode="auto">
          <a:xfrm>
            <a:off x="-8619" y="3724167"/>
            <a:ext cx="9146447" cy="518363"/>
          </a:xfrm>
          <a:prstGeom prst="rect">
            <a:avLst/>
          </a:prstGeom>
          <a:extLst/>
        </p:spPr>
        <p:txBody>
          <a:bodyPr vert="horz" lIns="91440" tIns="45720" rIns="91440" bIns="45720" rtlCol="0" anchor="ctr">
            <a:normAutofit fontScale="92500" lnSpcReduction="10000"/>
          </a:bodyPr>
          <a:lstStyle>
            <a:defPPr>
              <a:defRPr lang="ru-RU"/>
            </a:defPPr>
            <a:lvl1pPr algn="ctr">
              <a:spcBef>
                <a:spcPct val="0"/>
              </a:spcBef>
              <a:buNone/>
              <a:defRPr sz="4400" b="1">
                <a:solidFill>
                  <a:schemeClr val="accent1">
                    <a:lumMod val="75000"/>
                  </a:schemeClr>
                </a:solidFill>
                <a:latin typeface="+mj-lt"/>
                <a:ea typeface="+mj-ea"/>
                <a:cs typeface="+mj-cs"/>
              </a:defRPr>
            </a:lvl1pPr>
          </a:lstStyle>
          <a:p>
            <a:r>
              <a:rPr lang="ru-RU" sz="3200" dirty="0">
                <a:solidFill>
                  <a:srgbClr val="7030A0"/>
                </a:solidFill>
              </a:rPr>
              <a:t>Почему в Римских критериях нет тримебутина?</a:t>
            </a:r>
            <a:endParaRPr lang="en-US" sz="3200" dirty="0">
              <a:solidFill>
                <a:srgbClr val="7030A0"/>
              </a:solidFill>
            </a:endParaRPr>
          </a:p>
        </p:txBody>
      </p:sp>
      <p:sp>
        <p:nvSpPr>
          <p:cNvPr id="14" name="Номер слайда 2"/>
          <p:cNvSpPr txBox="1">
            <a:spLocks/>
          </p:cNvSpPr>
          <p:nvPr/>
        </p:nvSpPr>
        <p:spPr>
          <a:xfrm>
            <a:off x="7010400" y="6492875"/>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43312A-F2D1-4A6C-922F-33B7D1873247}" type="slidenum">
              <a:rPr lang="ru-RU" smtClean="0">
                <a:solidFill>
                  <a:prstClr val="black">
                    <a:tint val="75000"/>
                  </a:prstClr>
                </a:solidFill>
                <a:latin typeface="Calibri"/>
              </a:rPr>
              <a:pPr/>
              <a:t>76</a:t>
            </a:fld>
            <a:endParaRPr lang="ru-RU" dirty="0">
              <a:solidFill>
                <a:prstClr val="black">
                  <a:tint val="75000"/>
                </a:prstClr>
              </a:solidFill>
              <a:latin typeface="Calibri"/>
            </a:endParaRPr>
          </a:p>
        </p:txBody>
      </p:sp>
      <p:sp>
        <p:nvSpPr>
          <p:cNvPr id="13" name="Прямоугольник 12"/>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269348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6" y="0"/>
            <a:ext cx="917348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6804248" y="6237312"/>
            <a:ext cx="2133600" cy="365125"/>
          </a:xfrm>
        </p:spPr>
        <p:txBody>
          <a:bodyPr/>
          <a:lstStyle/>
          <a:p>
            <a:fld id="{6243312A-F2D1-4A6C-922F-33B7D1873247}" type="slidenum">
              <a:rPr lang="ru-RU" smtClean="0"/>
              <a:pPr/>
              <a:t>77</a:t>
            </a:fld>
            <a:endParaRPr lang="ru-RU" dirty="0"/>
          </a:p>
        </p:txBody>
      </p:sp>
      <p:sp>
        <p:nvSpPr>
          <p:cNvPr id="4" name="Прямоугольник 3"/>
          <p:cNvSpPr/>
          <p:nvPr/>
        </p:nvSpPr>
        <p:spPr>
          <a:xfrm>
            <a:off x="8964488" y="2708920"/>
            <a:ext cx="179512" cy="151216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 name="Group 4"/>
          <p:cNvGrpSpPr/>
          <p:nvPr/>
        </p:nvGrpSpPr>
        <p:grpSpPr>
          <a:xfrm>
            <a:off x="2987824" y="2693347"/>
            <a:ext cx="3240360" cy="3183925"/>
            <a:chOff x="2987824" y="2693347"/>
            <a:chExt cx="3240360" cy="3183925"/>
          </a:xfrm>
        </p:grpSpPr>
        <p:sp>
          <p:nvSpPr>
            <p:cNvPr id="3" name="Rectangle 2"/>
            <p:cNvSpPr/>
            <p:nvPr/>
          </p:nvSpPr>
          <p:spPr>
            <a:xfrm>
              <a:off x="2987824" y="2708920"/>
              <a:ext cx="432048" cy="3168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Rectangle 5"/>
            <p:cNvSpPr/>
            <p:nvPr/>
          </p:nvSpPr>
          <p:spPr>
            <a:xfrm>
              <a:off x="5796136" y="2693347"/>
              <a:ext cx="432048" cy="31119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 name="Прямоугольник 7"/>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4875985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653"/>
            <a:ext cx="7237267" cy="56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9"/>
          <p:cNvSpPr/>
          <p:nvPr/>
        </p:nvSpPr>
        <p:spPr>
          <a:xfrm>
            <a:off x="38996" y="5559189"/>
            <a:ext cx="9121779" cy="1323439"/>
          </a:xfrm>
          <a:prstGeom prst="rect">
            <a:avLst/>
          </a:prstGeom>
        </p:spPr>
        <p:txBody>
          <a:bodyPr vert="horz" lIns="91440" tIns="45720" rIns="91440" bIns="45720" rtlCol="0">
            <a:noAutofit/>
          </a:bodyPr>
          <a:lstStyle/>
          <a:p>
            <a:pPr marL="228600" indent="-228600" fontAlgn="base">
              <a:spcAft>
                <a:spcPct val="0"/>
              </a:spcAft>
              <a:buFont typeface="+mj-lt"/>
              <a:buAutoNum type="arabicPeriod"/>
            </a:pPr>
            <a:r>
              <a:rPr lang="en-US" sz="800" dirty="0">
                <a:solidFill>
                  <a:srgbClr val="000000"/>
                </a:solidFill>
                <a:latin typeface="Arial" panose="020B0604020202020204" pitchFamily="34" charset="0"/>
                <a:cs typeface="Arial" panose="020B0604020202020204" pitchFamily="34" charset="0"/>
              </a:rPr>
              <a:t>Lacy BE, </a:t>
            </a:r>
            <a:r>
              <a:rPr lang="en-US" sz="800" dirty="0" err="1">
                <a:solidFill>
                  <a:srgbClr val="000000"/>
                </a:solidFill>
                <a:latin typeface="Arial" panose="020B0604020202020204" pitchFamily="34" charset="0"/>
                <a:cs typeface="Arial" panose="020B0604020202020204" pitchFamily="34" charset="0"/>
              </a:rPr>
              <a:t>Mearin</a:t>
            </a:r>
            <a:r>
              <a:rPr lang="en-US" sz="800" dirty="0">
                <a:solidFill>
                  <a:srgbClr val="000000"/>
                </a:solidFill>
                <a:latin typeface="Arial" panose="020B0604020202020204" pitchFamily="34" charset="0"/>
                <a:cs typeface="Arial" panose="020B0604020202020204" pitchFamily="34" charset="0"/>
              </a:rPr>
              <a:t> F, Chang L, </a:t>
            </a:r>
            <a:r>
              <a:rPr lang="en-US" sz="800" dirty="0" err="1">
                <a:solidFill>
                  <a:srgbClr val="000000"/>
                </a:solidFill>
                <a:latin typeface="Arial" panose="020B0604020202020204" pitchFamily="34" charset="0"/>
                <a:cs typeface="Arial" panose="020B0604020202020204" pitchFamily="34" charset="0"/>
              </a:rPr>
              <a:t>Chey</a:t>
            </a:r>
            <a:r>
              <a:rPr lang="en-US" sz="800" dirty="0">
                <a:solidFill>
                  <a:srgbClr val="000000"/>
                </a:solidFill>
                <a:latin typeface="Arial" panose="020B0604020202020204" pitchFamily="34" charset="0"/>
                <a:cs typeface="Arial" panose="020B0604020202020204" pitchFamily="34" charset="0"/>
              </a:rPr>
              <a:t> WD, </a:t>
            </a:r>
            <a:r>
              <a:rPr lang="en-US" sz="800" dirty="0" err="1">
                <a:solidFill>
                  <a:srgbClr val="000000"/>
                </a:solidFill>
                <a:latin typeface="Arial" panose="020B0604020202020204" pitchFamily="34" charset="0"/>
                <a:cs typeface="Arial" panose="020B0604020202020204" pitchFamily="34" charset="0"/>
              </a:rPr>
              <a:t>Lembo</a:t>
            </a:r>
            <a:r>
              <a:rPr lang="en-US" sz="800" dirty="0">
                <a:solidFill>
                  <a:srgbClr val="000000"/>
                </a:solidFill>
                <a:latin typeface="Arial" panose="020B0604020202020204" pitchFamily="34" charset="0"/>
                <a:cs typeface="Arial" panose="020B0604020202020204" pitchFamily="34" charset="0"/>
              </a:rPr>
              <a:t> AJ, </a:t>
            </a:r>
            <a:r>
              <a:rPr lang="en-US" sz="800" dirty="0" err="1">
                <a:solidFill>
                  <a:srgbClr val="000000"/>
                </a:solidFill>
                <a:latin typeface="Arial" panose="020B0604020202020204" pitchFamily="34" charset="0"/>
                <a:cs typeface="Arial" panose="020B0604020202020204" pitchFamily="34" charset="0"/>
              </a:rPr>
              <a:t>Simren</a:t>
            </a:r>
            <a:r>
              <a:rPr lang="en-US" sz="800" dirty="0">
                <a:solidFill>
                  <a:srgbClr val="000000"/>
                </a:solidFill>
                <a:latin typeface="Arial" panose="020B0604020202020204" pitchFamily="34" charset="0"/>
                <a:cs typeface="Arial" panose="020B0604020202020204" pitchFamily="34" charset="0"/>
              </a:rPr>
              <a:t> M, Spiller R. Bowel Disorders</a:t>
            </a:r>
            <a:r>
              <a:rPr lang="ru-RU" sz="800" dirty="0">
                <a:solidFill>
                  <a:srgbClr val="000000"/>
                </a:solidFill>
                <a:latin typeface="Arial" panose="020B0604020202020204" pitchFamily="34" charset="0"/>
                <a:cs typeface="Arial" panose="020B0604020202020204" pitchFamily="34" charset="0"/>
              </a:rPr>
              <a:t>.</a:t>
            </a:r>
            <a:r>
              <a:rPr lang="en-US" sz="800" dirty="0">
                <a:solidFill>
                  <a:srgbClr val="000000"/>
                </a:solidFill>
                <a:latin typeface="Arial" panose="020B0604020202020204" pitchFamily="34" charset="0"/>
                <a:cs typeface="Arial" panose="020B0604020202020204" pitchFamily="34" charset="0"/>
              </a:rPr>
              <a:t> Gastroenterology</a:t>
            </a:r>
            <a:r>
              <a:rPr lang="ru-RU" sz="800" dirty="0">
                <a:solidFill>
                  <a:srgbClr val="000000"/>
                </a:solidFill>
                <a:latin typeface="Arial" panose="020B0604020202020204" pitchFamily="34" charset="0"/>
                <a:cs typeface="Arial" panose="020B0604020202020204" pitchFamily="34" charset="0"/>
              </a:rPr>
              <a:t> </a:t>
            </a:r>
            <a:r>
              <a:rPr lang="en-US" sz="800" dirty="0">
                <a:solidFill>
                  <a:srgbClr val="000000"/>
                </a:solidFill>
                <a:latin typeface="Arial" panose="020B0604020202020204" pitchFamily="34" charset="0"/>
                <a:cs typeface="Arial" panose="020B0604020202020204" pitchFamily="34" charset="0"/>
              </a:rPr>
              <a:t>2016;150:1393–1407</a:t>
            </a:r>
            <a:endParaRPr lang="ru-RU" sz="800" dirty="0">
              <a:solidFill>
                <a:srgbClr val="000000"/>
              </a:solidFill>
              <a:latin typeface="Arial" panose="020B0604020202020204" pitchFamily="34" charset="0"/>
              <a:cs typeface="Arial" panose="020B0604020202020204" pitchFamily="34" charset="0"/>
            </a:endParaRPr>
          </a:p>
          <a:p>
            <a:pPr marL="228600" indent="-228600" fontAlgn="base">
              <a:spcAft>
                <a:spcPct val="0"/>
              </a:spcAft>
              <a:buFont typeface="+mj-lt"/>
              <a:buAutoNum type="arabicPeriod"/>
            </a:pPr>
            <a:r>
              <a:rPr lang="ru-RU" sz="800" dirty="0">
                <a:solidFill>
                  <a:srgbClr val="000000"/>
                </a:solidFill>
                <a:latin typeface="Arial" panose="020B0604020202020204" pitchFamily="34" charset="0"/>
                <a:cs typeface="Arial" panose="020B0604020202020204" pitchFamily="34" charset="0"/>
              </a:rPr>
              <a:t>ПРИКАЗ Минздрава России № 774н от 09.11.2012 «Об утверждении стандарта специализированной медицинской помощи пациентам с СРК (с  диареей)».</a:t>
            </a:r>
          </a:p>
          <a:p>
            <a:pPr marL="228600" indent="-228600" fontAlgn="base">
              <a:spcAft>
                <a:spcPct val="0"/>
              </a:spcAft>
              <a:buFont typeface="+mj-lt"/>
              <a:buAutoNum type="arabicPeriod"/>
            </a:pPr>
            <a:r>
              <a:rPr lang="ru-RU" sz="800" dirty="0">
                <a:solidFill>
                  <a:srgbClr val="000000"/>
                </a:solidFill>
                <a:latin typeface="Arial" panose="020B0604020202020204" pitchFamily="34" charset="0"/>
                <a:cs typeface="Arial" panose="020B0604020202020204" pitchFamily="34" charset="0"/>
              </a:rPr>
              <a:t>ПРИКАЗ Минздрава России № 1420н от 24.12.2012 «Об утверждении стандарта специализированной медицинской помощи пациентам с СРК (без диареи)»</a:t>
            </a:r>
          </a:p>
          <a:p>
            <a:pPr marL="228600" indent="-228600" fontAlgn="base">
              <a:spcAft>
                <a:spcPct val="0"/>
              </a:spcAft>
              <a:buFont typeface="+mj-lt"/>
              <a:buAutoNum type="arabicPeriod"/>
            </a:pPr>
            <a:r>
              <a:rPr lang="ru-RU" sz="800" dirty="0">
                <a:solidFill>
                  <a:srgbClr val="000000"/>
                </a:solidFill>
                <a:latin typeface="Arial" panose="020B0604020202020204" pitchFamily="34" charset="0"/>
                <a:cs typeface="Arial" panose="020B0604020202020204" pitchFamily="34" charset="0"/>
              </a:rPr>
              <a:t>Ивашкин В.Т., </a:t>
            </a:r>
            <a:r>
              <a:rPr lang="ru-RU" sz="800" dirty="0" err="1">
                <a:solidFill>
                  <a:srgbClr val="000000"/>
                </a:solidFill>
                <a:latin typeface="Arial" panose="020B0604020202020204" pitchFamily="34" charset="0"/>
                <a:cs typeface="Arial" panose="020B0604020202020204" pitchFamily="34" charset="0"/>
              </a:rPr>
              <a:t>Шелыгин</a:t>
            </a:r>
            <a:r>
              <a:rPr lang="ru-RU" sz="800" dirty="0">
                <a:solidFill>
                  <a:srgbClr val="000000"/>
                </a:solidFill>
                <a:latin typeface="Arial" panose="020B0604020202020204" pitchFamily="34" charset="0"/>
                <a:cs typeface="Arial" panose="020B0604020202020204" pitchFamily="34" charset="0"/>
              </a:rPr>
              <a:t> Ю.А., </a:t>
            </a:r>
            <a:r>
              <a:rPr lang="ru-RU" sz="800" dirty="0" err="1">
                <a:solidFill>
                  <a:srgbClr val="000000"/>
                </a:solidFill>
                <a:latin typeface="Arial" panose="020B0604020202020204" pitchFamily="34" charset="0"/>
                <a:cs typeface="Arial" panose="020B0604020202020204" pitchFamily="34" charset="0"/>
              </a:rPr>
              <a:t>Баранская</a:t>
            </a:r>
            <a:r>
              <a:rPr lang="ru-RU" sz="800" dirty="0">
                <a:solidFill>
                  <a:srgbClr val="000000"/>
                </a:solidFill>
                <a:latin typeface="Arial" panose="020B0604020202020204" pitchFamily="34" charset="0"/>
                <a:cs typeface="Arial" panose="020B0604020202020204" pitchFamily="34" charset="0"/>
              </a:rPr>
              <a:t> Е.К. и соавт. Клинические рекомендации Российской гастроэнтерологической ассоциации, Ассоциации </a:t>
            </a:r>
            <a:r>
              <a:rPr lang="ru-RU" sz="800" dirty="0" err="1">
                <a:solidFill>
                  <a:srgbClr val="000000"/>
                </a:solidFill>
                <a:latin typeface="Arial" panose="020B0604020202020204" pitchFamily="34" charset="0"/>
                <a:cs typeface="Arial" panose="020B0604020202020204" pitchFamily="34" charset="0"/>
              </a:rPr>
              <a:t>колопроктологов</a:t>
            </a:r>
            <a:r>
              <a:rPr lang="ru-RU" sz="800" dirty="0">
                <a:solidFill>
                  <a:srgbClr val="000000"/>
                </a:solidFill>
                <a:latin typeface="Arial" panose="020B0604020202020204" pitchFamily="34" charset="0"/>
                <a:cs typeface="Arial" panose="020B0604020202020204" pitchFamily="34" charset="0"/>
              </a:rPr>
              <a:t> России по диагностике и лечению больных с синдромом раздраженного кишечника. РЖГГК, 2014.-N 2.-С.92-101</a:t>
            </a:r>
          </a:p>
          <a:p>
            <a:pPr marL="228600" indent="-228600" fontAlgn="base">
              <a:spcAft>
                <a:spcPct val="0"/>
              </a:spcAft>
              <a:buFont typeface="+mj-lt"/>
              <a:buAutoNum type="arabicPeriod"/>
            </a:pPr>
            <a:r>
              <a:rPr lang="ru-RU" sz="800" dirty="0">
                <a:solidFill>
                  <a:srgbClr val="000000"/>
                </a:solidFill>
                <a:latin typeface="Arial" panose="020B0604020202020204" pitchFamily="34" charset="0"/>
                <a:cs typeface="Arial" panose="020B0604020202020204" pitchFamily="34" charset="0"/>
              </a:rPr>
              <a:t>Ивашкин В.Т., Маев И.В., </a:t>
            </a:r>
            <a:r>
              <a:rPr lang="ru-RU" sz="800" dirty="0" err="1">
                <a:solidFill>
                  <a:srgbClr val="000000"/>
                </a:solidFill>
                <a:latin typeface="Arial" panose="020B0604020202020204" pitchFamily="34" charset="0"/>
                <a:cs typeface="Arial" panose="020B0604020202020204" pitchFamily="34" charset="0"/>
              </a:rPr>
              <a:t>Баранская</a:t>
            </a:r>
            <a:r>
              <a:rPr lang="ru-RU" sz="800" dirty="0">
                <a:solidFill>
                  <a:srgbClr val="000000"/>
                </a:solidFill>
                <a:latin typeface="Arial" panose="020B0604020202020204" pitchFamily="34" charset="0"/>
                <a:cs typeface="Arial" panose="020B0604020202020204" pitchFamily="34" charset="0"/>
              </a:rPr>
              <a:t> Е.К., Охлобыстин А.В., </a:t>
            </a:r>
            <a:r>
              <a:rPr lang="ru-RU" sz="800" dirty="0" err="1">
                <a:solidFill>
                  <a:srgbClr val="000000"/>
                </a:solidFill>
                <a:latin typeface="Arial" panose="020B0604020202020204" pitchFamily="34" charset="0"/>
                <a:cs typeface="Arial" panose="020B0604020202020204" pitchFamily="34" charset="0"/>
              </a:rPr>
              <a:t>Шульпекова</a:t>
            </a:r>
            <a:r>
              <a:rPr lang="ru-RU" sz="800" dirty="0">
                <a:solidFill>
                  <a:srgbClr val="000000"/>
                </a:solidFill>
                <a:latin typeface="Arial" panose="020B0604020202020204" pitchFamily="34" charset="0"/>
                <a:cs typeface="Arial" panose="020B0604020202020204" pitchFamily="34" charset="0"/>
              </a:rPr>
              <a:t> Ю.О., Трухманов А.С., Шептулин А. А., Лапина Т. Л.  Рекомендации Российской </a:t>
            </a:r>
            <a:r>
              <a:rPr lang="ru-RU" sz="800" dirty="0" err="1" smtClean="0">
                <a:solidFill>
                  <a:srgbClr val="000000"/>
                </a:solidFill>
                <a:latin typeface="Arial" panose="020B0604020202020204" pitchFamily="34" charset="0"/>
                <a:cs typeface="Arial" panose="020B0604020202020204" pitchFamily="34" charset="0"/>
              </a:rPr>
              <a:t>Гастроэнтерологическойассоциации</a:t>
            </a:r>
            <a:r>
              <a:rPr lang="ru-RU" sz="800" dirty="0" smtClean="0">
                <a:solidFill>
                  <a:srgbClr val="000000"/>
                </a:solidFill>
                <a:latin typeface="Arial" panose="020B0604020202020204" pitchFamily="34" charset="0"/>
                <a:cs typeface="Arial" panose="020B0604020202020204" pitchFamily="34" charset="0"/>
              </a:rPr>
              <a:t> </a:t>
            </a:r>
            <a:r>
              <a:rPr lang="ru-RU" sz="800" dirty="0">
                <a:solidFill>
                  <a:srgbClr val="000000"/>
                </a:solidFill>
                <a:latin typeface="Arial" panose="020B0604020202020204" pitchFamily="34" charset="0"/>
                <a:cs typeface="Arial" panose="020B0604020202020204" pitchFamily="34" charset="0"/>
              </a:rPr>
              <a:t>по диагностике и лечению желчнокаменной болезни.  РЖГГК №3 2016; с.64-80</a:t>
            </a:r>
          </a:p>
          <a:p>
            <a:pPr marL="228600" indent="-228600" fontAlgn="base">
              <a:spcAft>
                <a:spcPct val="0"/>
              </a:spcAft>
              <a:buFont typeface="+mj-lt"/>
              <a:buAutoNum type="arabicPeriod"/>
            </a:pPr>
            <a:r>
              <a:rPr lang="ru-RU" sz="800" dirty="0">
                <a:solidFill>
                  <a:srgbClr val="000000"/>
                </a:solidFill>
                <a:latin typeface="Arial" panose="020B0604020202020204" pitchFamily="34" charset="0"/>
                <a:cs typeface="Arial" panose="020B0604020202020204" pitchFamily="34" charset="0"/>
              </a:rPr>
              <a:t>Инструкция по медицинскому применению препарата  Дюспаталин от </a:t>
            </a:r>
            <a:r>
              <a:rPr lang="ru-RU" sz="800" dirty="0" smtClean="0">
                <a:solidFill>
                  <a:srgbClr val="000000"/>
                </a:solidFill>
                <a:latin typeface="Arial" panose="020B0604020202020204" pitchFamily="34" charset="0"/>
                <a:cs typeface="Arial" panose="020B0604020202020204" pitchFamily="34" charset="0"/>
              </a:rPr>
              <a:t>07.10.2016</a:t>
            </a:r>
            <a:endParaRPr lang="en-US" sz="800" dirty="0">
              <a:solidFill>
                <a:srgbClr val="000000"/>
              </a:solidFill>
              <a:latin typeface="Arial" panose="020B0604020202020204" pitchFamily="34" charset="0"/>
              <a:cs typeface="Arial" panose="020B0604020202020204" pitchFamily="34" charset="0"/>
            </a:endParaRPr>
          </a:p>
          <a:p>
            <a:pPr marL="228600" indent="-228600" fontAlgn="base">
              <a:spcAft>
                <a:spcPct val="0"/>
              </a:spcAft>
              <a:buFont typeface="+mj-lt"/>
              <a:buAutoNum type="arabicPeriod"/>
            </a:pPr>
            <a:r>
              <a:rPr lang="fr-FR" sz="800" dirty="0">
                <a:solidFill>
                  <a:srgbClr val="000000"/>
                </a:solidFill>
                <a:latin typeface="Arial" panose="020B0604020202020204" pitchFamily="34" charset="0"/>
                <a:cs typeface="Arial" panose="020B0604020202020204" pitchFamily="34" charset="0"/>
              </a:rPr>
              <a:t>Boisson J, </a:t>
            </a:r>
            <a:r>
              <a:rPr lang="fr-FR" sz="800" dirty="0" err="1">
                <a:solidFill>
                  <a:srgbClr val="000000"/>
                </a:solidFill>
                <a:latin typeface="Arial" panose="020B0604020202020204" pitchFamily="34" charset="0"/>
                <a:cs typeface="Arial" panose="020B0604020202020204" pitchFamily="34" charset="0"/>
              </a:rPr>
              <a:t>Coudert</a:t>
            </a:r>
            <a:r>
              <a:rPr lang="fr-FR" sz="800" dirty="0">
                <a:solidFill>
                  <a:srgbClr val="000000"/>
                </a:solidFill>
                <a:latin typeface="Arial" panose="020B0604020202020204" pitchFamily="34" charset="0"/>
                <a:cs typeface="Arial" panose="020B0604020202020204" pitchFamily="34" charset="0"/>
              </a:rPr>
              <a:t> Ph, Dupuis J, </a:t>
            </a:r>
            <a:r>
              <a:rPr lang="fr-FR" sz="800" dirty="0" err="1">
                <a:solidFill>
                  <a:srgbClr val="000000"/>
                </a:solidFill>
                <a:latin typeface="Arial" panose="020B0604020202020204" pitchFamily="34" charset="0"/>
                <a:cs typeface="Arial" panose="020B0604020202020204" pitchFamily="34" charset="0"/>
              </a:rPr>
              <a:t>Laverdant</a:t>
            </a:r>
            <a:r>
              <a:rPr lang="fr-FR" sz="800" dirty="0">
                <a:solidFill>
                  <a:srgbClr val="000000"/>
                </a:solidFill>
                <a:latin typeface="Arial" panose="020B0604020202020204" pitchFamily="34" charset="0"/>
                <a:cs typeface="Arial" panose="020B0604020202020204" pitchFamily="34" charset="0"/>
              </a:rPr>
              <a:t> </a:t>
            </a:r>
            <a:r>
              <a:rPr lang="fr-FR" sz="800" dirty="0" err="1">
                <a:solidFill>
                  <a:srgbClr val="000000"/>
                </a:solidFill>
                <a:latin typeface="Arial" panose="020B0604020202020204" pitchFamily="34" charset="0"/>
                <a:cs typeface="Arial" panose="020B0604020202020204" pitchFamily="34" charset="0"/>
              </a:rPr>
              <a:t>Ch</a:t>
            </a:r>
            <a:r>
              <a:rPr lang="fr-FR" sz="800" dirty="0">
                <a:solidFill>
                  <a:srgbClr val="000000"/>
                </a:solidFill>
                <a:latin typeface="Arial" panose="020B0604020202020204" pitchFamily="34" charset="0"/>
                <a:cs typeface="Arial" panose="020B0604020202020204" pitchFamily="34" charset="0"/>
              </a:rPr>
              <a:t>, Toulet J. </a:t>
            </a:r>
            <a:r>
              <a:rPr lang="fr-FR" sz="800" dirty="0" err="1">
                <a:solidFill>
                  <a:srgbClr val="000000"/>
                </a:solidFill>
                <a:latin typeface="Arial" panose="020B0604020202020204" pitchFamily="34" charset="0"/>
                <a:cs typeface="Arial" panose="020B0604020202020204" pitchFamily="34" charset="0"/>
              </a:rPr>
              <a:t>Tolerance</a:t>
            </a:r>
            <a:r>
              <a:rPr lang="fr-FR" sz="800" dirty="0">
                <a:solidFill>
                  <a:srgbClr val="000000"/>
                </a:solidFill>
                <a:latin typeface="Arial" panose="020B0604020202020204" pitchFamily="34" charset="0"/>
                <a:cs typeface="Arial" panose="020B0604020202020204" pitchFamily="34" charset="0"/>
              </a:rPr>
              <a:t> de la </a:t>
            </a:r>
            <a:r>
              <a:rPr lang="fr-FR" sz="800" dirty="0" err="1">
                <a:solidFill>
                  <a:srgbClr val="000000"/>
                </a:solidFill>
                <a:latin typeface="Arial" panose="020B0604020202020204" pitchFamily="34" charset="0"/>
                <a:cs typeface="Arial" panose="020B0604020202020204" pitchFamily="34" charset="0"/>
              </a:rPr>
              <a:t>mebeverine</a:t>
            </a:r>
            <a:r>
              <a:rPr lang="fr-FR" sz="800" dirty="0">
                <a:solidFill>
                  <a:srgbClr val="000000"/>
                </a:solidFill>
                <a:latin typeface="Arial" panose="020B0604020202020204" pitchFamily="34" charset="0"/>
                <a:cs typeface="Arial" panose="020B0604020202020204" pitchFamily="34" charset="0"/>
              </a:rPr>
              <a:t> a long terme. </a:t>
            </a:r>
            <a:r>
              <a:rPr lang="fr-FR" sz="800" dirty="0" err="1">
                <a:solidFill>
                  <a:srgbClr val="000000"/>
                </a:solidFill>
                <a:latin typeface="Arial" panose="020B0604020202020204" pitchFamily="34" charset="0"/>
                <a:cs typeface="Arial" panose="020B0604020202020204" pitchFamily="34" charset="0"/>
              </a:rPr>
              <a:t>Act</a:t>
            </a:r>
            <a:r>
              <a:rPr lang="fr-FR" sz="800" dirty="0">
                <a:solidFill>
                  <a:srgbClr val="000000"/>
                </a:solidFill>
                <a:latin typeface="Arial" panose="020B0604020202020204" pitchFamily="34" charset="0"/>
                <a:cs typeface="Arial" panose="020B0604020202020204" pitchFamily="34" charset="0"/>
              </a:rPr>
              <a:t> </a:t>
            </a:r>
            <a:r>
              <a:rPr lang="fr-FR" sz="800" dirty="0" err="1">
                <a:solidFill>
                  <a:srgbClr val="000000"/>
                </a:solidFill>
                <a:latin typeface="Arial" panose="020B0604020202020204" pitchFamily="34" charset="0"/>
                <a:cs typeface="Arial" panose="020B0604020202020204" pitchFamily="34" charset="0"/>
              </a:rPr>
              <a:t>Ther</a:t>
            </a:r>
            <a:r>
              <a:rPr lang="fr-FR" sz="800" dirty="0">
                <a:solidFill>
                  <a:srgbClr val="000000"/>
                </a:solidFill>
                <a:latin typeface="Arial" panose="020B0604020202020204" pitchFamily="34" charset="0"/>
                <a:cs typeface="Arial" panose="020B0604020202020204" pitchFamily="34" charset="0"/>
              </a:rPr>
              <a:t> 1987;16:289–92 </a:t>
            </a:r>
            <a:endParaRPr lang="ru-RU" sz="800" dirty="0">
              <a:solidFill>
                <a:srgbClr val="000000"/>
              </a:solidFill>
              <a:latin typeface="Arial" panose="020B0604020202020204" pitchFamily="34" charset="0"/>
              <a:cs typeface="Arial" panose="020B0604020202020204" pitchFamily="34" charset="0"/>
            </a:endParaRPr>
          </a:p>
          <a:p>
            <a:pPr marL="228600" indent="-228600" fontAlgn="base">
              <a:spcAft>
                <a:spcPct val="0"/>
              </a:spcAft>
              <a:buFont typeface="+mj-lt"/>
              <a:buAutoNum type="arabicPeriod"/>
            </a:pPr>
            <a:r>
              <a:rPr lang="en-US" sz="800" dirty="0">
                <a:solidFill>
                  <a:srgbClr val="000000"/>
                </a:solidFill>
                <a:latin typeface="Arial" panose="020B0604020202020204" pitchFamily="34" charset="0"/>
                <a:cs typeface="Arial" panose="020B0604020202020204" pitchFamily="34" charset="0"/>
              </a:rPr>
              <a:t>Lindner A et al. Pharmacological properties of </a:t>
            </a:r>
            <a:r>
              <a:rPr lang="en-US" sz="800" dirty="0" err="1">
                <a:solidFill>
                  <a:srgbClr val="000000"/>
                </a:solidFill>
                <a:latin typeface="Arial" panose="020B0604020202020204" pitchFamily="34" charset="0"/>
                <a:cs typeface="Arial" panose="020B0604020202020204" pitchFamily="34" charset="0"/>
              </a:rPr>
              <a:t>mebeverine,a</a:t>
            </a:r>
            <a:r>
              <a:rPr lang="en-US" sz="800" dirty="0">
                <a:solidFill>
                  <a:srgbClr val="000000"/>
                </a:solidFill>
                <a:latin typeface="Arial" panose="020B0604020202020204" pitchFamily="34" charset="0"/>
                <a:cs typeface="Arial" panose="020B0604020202020204" pitchFamily="34" charset="0"/>
              </a:rPr>
              <a:t> smooth-muscle relaxant. Arch </a:t>
            </a:r>
            <a:r>
              <a:rPr lang="en-US" sz="800" dirty="0" err="1">
                <a:solidFill>
                  <a:srgbClr val="000000"/>
                </a:solidFill>
                <a:latin typeface="Arial" panose="020B0604020202020204" pitchFamily="34" charset="0"/>
                <a:cs typeface="Arial" panose="020B0604020202020204" pitchFamily="34" charset="0"/>
              </a:rPr>
              <a:t>int</a:t>
            </a:r>
            <a:r>
              <a:rPr lang="en-US" sz="800" dirty="0">
                <a:solidFill>
                  <a:srgbClr val="000000"/>
                </a:solidFill>
                <a:latin typeface="Arial" panose="020B0604020202020204" pitchFamily="34" charset="0"/>
                <a:cs typeface="Arial" panose="020B0604020202020204" pitchFamily="34" charset="0"/>
              </a:rPr>
              <a:t> </a:t>
            </a:r>
            <a:r>
              <a:rPr lang="en-US" sz="800" dirty="0" err="1">
                <a:solidFill>
                  <a:srgbClr val="000000"/>
                </a:solidFill>
                <a:latin typeface="Arial" panose="020B0604020202020204" pitchFamily="34" charset="0"/>
                <a:cs typeface="Arial" panose="020B0604020202020204" pitchFamily="34" charset="0"/>
              </a:rPr>
              <a:t>Pharmacodyn</a:t>
            </a:r>
            <a:r>
              <a:rPr lang="en-US" sz="800" dirty="0">
                <a:solidFill>
                  <a:srgbClr val="000000"/>
                </a:solidFill>
                <a:latin typeface="Arial" panose="020B0604020202020204" pitchFamily="34" charset="0"/>
                <a:cs typeface="Arial" panose="020B0604020202020204" pitchFamily="34" charset="0"/>
              </a:rPr>
              <a:t>. 1963; 145 (3): 378-395</a:t>
            </a:r>
            <a:endParaRPr lang="ru-RU" sz="800" dirty="0">
              <a:solidFill>
                <a:srgbClr val="000000"/>
              </a:solidFill>
              <a:latin typeface="Arial" panose="020B0604020202020204" pitchFamily="34" charset="0"/>
              <a:cs typeface="Arial" panose="020B0604020202020204" pitchFamily="34" charset="0"/>
            </a:endParaRPr>
          </a:p>
        </p:txBody>
      </p:sp>
      <p:sp>
        <p:nvSpPr>
          <p:cNvPr id="4" name="Номер слайда 2"/>
          <p:cNvSpPr>
            <a:spLocks noGrp="1"/>
          </p:cNvSpPr>
          <p:nvPr>
            <p:ph type="sldNum" sz="quarter" idx="12"/>
          </p:nvPr>
        </p:nvSpPr>
        <p:spPr>
          <a:xfrm>
            <a:off x="7010400" y="6492875"/>
            <a:ext cx="2133600" cy="365125"/>
          </a:xfrm>
        </p:spPr>
        <p:txBody>
          <a:bodyPr/>
          <a:lstStyle/>
          <a:p>
            <a:fld id="{6243312A-F2D1-4A6C-922F-33B7D1873247}" type="slidenum">
              <a:rPr lang="ru-RU" smtClean="0"/>
              <a:pPr/>
              <a:t>78</a:t>
            </a:fld>
            <a:endParaRPr lang="ru-RU" dirty="0"/>
          </a:p>
        </p:txBody>
      </p:sp>
      <p:sp>
        <p:nvSpPr>
          <p:cNvPr id="5" name="Прямоугольник 4"/>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391301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ChangeArrowheads="1"/>
          </p:cNvSpPr>
          <p:nvPr/>
        </p:nvSpPr>
        <p:spPr bwMode="auto">
          <a:xfrm>
            <a:off x="-9611" y="5423627"/>
            <a:ext cx="913447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defTabSz="457200">
              <a:defRPr sz="2000">
                <a:solidFill>
                  <a:schemeClr val="tx1"/>
                </a:solidFill>
                <a:latin typeface="Arial" pitchFamily="34" charset="0"/>
                <a:cs typeface="Arial" pitchFamily="34" charset="0"/>
              </a:defRPr>
            </a:lvl1pPr>
            <a:lvl2pPr marL="742950" indent="-285750" defTabSz="457200">
              <a:defRPr sz="2000">
                <a:solidFill>
                  <a:schemeClr val="tx1"/>
                </a:solidFill>
                <a:latin typeface="Arial" pitchFamily="34" charset="0"/>
                <a:cs typeface="Arial" pitchFamily="34" charset="0"/>
              </a:defRPr>
            </a:lvl2pPr>
            <a:lvl3pPr marL="1143000" indent="-228600" defTabSz="457200">
              <a:defRPr sz="2000">
                <a:solidFill>
                  <a:schemeClr val="tx1"/>
                </a:solidFill>
                <a:latin typeface="Arial" pitchFamily="34" charset="0"/>
                <a:cs typeface="Arial" pitchFamily="34" charset="0"/>
              </a:defRPr>
            </a:lvl3pPr>
            <a:lvl4pPr marL="1600200" indent="-228600" defTabSz="457200">
              <a:defRPr sz="2000">
                <a:solidFill>
                  <a:schemeClr val="tx1"/>
                </a:solidFill>
                <a:latin typeface="Arial" pitchFamily="34" charset="0"/>
                <a:cs typeface="Arial" pitchFamily="34" charset="0"/>
              </a:defRPr>
            </a:lvl4pPr>
            <a:lvl5pPr marL="2057400" indent="-228600" defTabSz="457200">
              <a:defRPr sz="20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cs typeface="Arial" pitchFamily="34" charset="0"/>
              </a:defRPr>
            </a:lvl9pPr>
          </a:lstStyle>
          <a:p>
            <a:pPr>
              <a:buFontTx/>
              <a:buAutoNum type="arabicPeriod"/>
            </a:pPr>
            <a:r>
              <a:rPr lang="ru-RU" altLang="ru-RU" sz="800" dirty="0">
                <a:solidFill>
                  <a:srgbClr val="000000"/>
                </a:solidFill>
              </a:rPr>
              <a:t>Инструкция по медицинскому применению препарата Дюспаталин®  (Мебеверин)от </a:t>
            </a:r>
            <a:r>
              <a:rPr lang="ru-RU" altLang="ru-RU" sz="800" dirty="0" smtClean="0">
                <a:solidFill>
                  <a:srgbClr val="000000"/>
                </a:solidFill>
              </a:rPr>
              <a:t>07.10.2016</a:t>
            </a:r>
            <a:endParaRPr lang="en-US" altLang="ru-RU" sz="800" dirty="0">
              <a:solidFill>
                <a:srgbClr val="000000"/>
              </a:solidFill>
            </a:endParaRPr>
          </a:p>
          <a:p>
            <a:pPr>
              <a:buFontTx/>
              <a:buAutoNum type="arabicPeriod"/>
            </a:pPr>
            <a:r>
              <a:rPr lang="en-US" altLang="ru-RU" sz="800" dirty="0">
                <a:solidFill>
                  <a:srgbClr val="000000"/>
                </a:solidFill>
              </a:rPr>
              <a:t>Den </a:t>
            </a:r>
            <a:r>
              <a:rPr lang="en-US" altLang="ru-RU" sz="800" dirty="0" err="1">
                <a:solidFill>
                  <a:srgbClr val="000000"/>
                </a:solidFill>
              </a:rPr>
              <a:t>Hertog</a:t>
            </a:r>
            <a:r>
              <a:rPr lang="en-US" altLang="ru-RU" sz="800" dirty="0">
                <a:solidFill>
                  <a:srgbClr val="000000"/>
                </a:solidFill>
              </a:rPr>
              <a:t> A, Van den </a:t>
            </a:r>
            <a:r>
              <a:rPr lang="en-US" altLang="ru-RU" sz="800" dirty="0" err="1">
                <a:solidFill>
                  <a:srgbClr val="000000"/>
                </a:solidFill>
              </a:rPr>
              <a:t>Akker</a:t>
            </a:r>
            <a:r>
              <a:rPr lang="en-US" altLang="ru-RU" sz="800" dirty="0">
                <a:solidFill>
                  <a:srgbClr val="000000"/>
                </a:solidFill>
              </a:rPr>
              <a:t> J. The action of </a:t>
            </a:r>
            <a:r>
              <a:rPr lang="en-US" altLang="ru-RU" sz="800" dirty="0" err="1">
                <a:solidFill>
                  <a:srgbClr val="000000"/>
                </a:solidFill>
              </a:rPr>
              <a:t>mebeverine</a:t>
            </a:r>
            <a:r>
              <a:rPr lang="en-US" altLang="ru-RU" sz="800" dirty="0">
                <a:solidFill>
                  <a:srgbClr val="000000"/>
                </a:solidFill>
              </a:rPr>
              <a:t> and</a:t>
            </a:r>
            <a:r>
              <a:rPr lang="ru-RU" altLang="ru-RU" sz="800" dirty="0">
                <a:solidFill>
                  <a:srgbClr val="000000"/>
                </a:solidFill>
              </a:rPr>
              <a:t> </a:t>
            </a:r>
            <a:r>
              <a:rPr lang="fr-FR" altLang="ru-RU" sz="800" dirty="0" err="1">
                <a:solidFill>
                  <a:srgbClr val="000000"/>
                </a:solidFill>
              </a:rPr>
              <a:t>metabolites</a:t>
            </a:r>
            <a:r>
              <a:rPr lang="fr-FR" altLang="ru-RU" sz="800" dirty="0">
                <a:solidFill>
                  <a:srgbClr val="000000"/>
                </a:solidFill>
              </a:rPr>
              <a:t> on </a:t>
            </a:r>
            <a:r>
              <a:rPr lang="fr-FR" altLang="ru-RU" sz="800" dirty="0" err="1">
                <a:solidFill>
                  <a:srgbClr val="000000"/>
                </a:solidFill>
              </a:rPr>
              <a:t>mammalian</a:t>
            </a:r>
            <a:r>
              <a:rPr lang="fr-FR" altLang="ru-RU" sz="800" dirty="0">
                <a:solidFill>
                  <a:srgbClr val="000000"/>
                </a:solidFill>
              </a:rPr>
              <a:t> non-</a:t>
            </a:r>
            <a:r>
              <a:rPr lang="fr-FR" altLang="ru-RU" sz="800" dirty="0" err="1">
                <a:solidFill>
                  <a:srgbClr val="000000"/>
                </a:solidFill>
              </a:rPr>
              <a:t>myelinated</a:t>
            </a:r>
            <a:r>
              <a:rPr lang="fr-FR" altLang="ru-RU" sz="800" dirty="0">
                <a:solidFill>
                  <a:srgbClr val="000000"/>
                </a:solidFill>
              </a:rPr>
              <a:t> nerve fibres. </a:t>
            </a:r>
            <a:r>
              <a:rPr lang="fr-FR" altLang="ru-RU" sz="800" dirty="0" err="1">
                <a:solidFill>
                  <a:srgbClr val="000000"/>
                </a:solidFill>
              </a:rPr>
              <a:t>Eur</a:t>
            </a:r>
            <a:r>
              <a:rPr lang="fr-FR" altLang="ru-RU" sz="800" dirty="0">
                <a:solidFill>
                  <a:srgbClr val="000000"/>
                </a:solidFill>
              </a:rPr>
              <a:t> J</a:t>
            </a:r>
            <a:r>
              <a:rPr lang="ru-RU" altLang="ru-RU" sz="800" dirty="0">
                <a:solidFill>
                  <a:srgbClr val="000000"/>
                </a:solidFill>
              </a:rPr>
              <a:t> </a:t>
            </a:r>
            <a:r>
              <a:rPr lang="en-US" altLang="ru-RU" sz="800" dirty="0" err="1">
                <a:solidFill>
                  <a:srgbClr val="000000"/>
                </a:solidFill>
              </a:rPr>
              <a:t>Pharmacol</a:t>
            </a:r>
            <a:r>
              <a:rPr lang="en-US" altLang="ru-RU" sz="800" dirty="0">
                <a:solidFill>
                  <a:srgbClr val="000000"/>
                </a:solidFill>
              </a:rPr>
              <a:t>. 1987;139:353–5.</a:t>
            </a:r>
          </a:p>
          <a:p>
            <a:pPr>
              <a:buFontTx/>
              <a:buAutoNum type="arabicPeriod"/>
            </a:pPr>
            <a:r>
              <a:rPr lang="en-US" altLang="ru-RU" sz="800" dirty="0">
                <a:solidFill>
                  <a:srgbClr val="000000"/>
                </a:solidFill>
              </a:rPr>
              <a:t>Lindner A et al. Pharmacological properties of </a:t>
            </a:r>
            <a:r>
              <a:rPr lang="en-US" altLang="ru-RU" sz="800" dirty="0" err="1">
                <a:solidFill>
                  <a:srgbClr val="000000"/>
                </a:solidFill>
              </a:rPr>
              <a:t>mebeverine,a</a:t>
            </a:r>
            <a:r>
              <a:rPr lang="en-US" altLang="ru-RU" sz="800" dirty="0">
                <a:solidFill>
                  <a:srgbClr val="000000"/>
                </a:solidFill>
              </a:rPr>
              <a:t> smooth-muscle relaxant. Arch </a:t>
            </a:r>
            <a:r>
              <a:rPr lang="en-US" altLang="ru-RU" sz="800" dirty="0" err="1">
                <a:solidFill>
                  <a:srgbClr val="000000"/>
                </a:solidFill>
              </a:rPr>
              <a:t>int</a:t>
            </a:r>
            <a:r>
              <a:rPr lang="en-US" altLang="ru-RU" sz="800" dirty="0">
                <a:solidFill>
                  <a:srgbClr val="000000"/>
                </a:solidFill>
              </a:rPr>
              <a:t> </a:t>
            </a:r>
            <a:r>
              <a:rPr lang="en-US" altLang="ru-RU" sz="800" dirty="0" err="1">
                <a:solidFill>
                  <a:srgbClr val="000000"/>
                </a:solidFill>
              </a:rPr>
              <a:t>Pharmacodyn</a:t>
            </a:r>
            <a:r>
              <a:rPr lang="en-US" altLang="ru-RU" sz="800" dirty="0">
                <a:solidFill>
                  <a:srgbClr val="000000"/>
                </a:solidFill>
              </a:rPr>
              <a:t>. 1963; 145 (3): 378-395</a:t>
            </a:r>
          </a:p>
          <a:p>
            <a:pPr>
              <a:buFontTx/>
              <a:buAutoNum type="arabicPeriod"/>
            </a:pPr>
            <a:r>
              <a:rPr lang="fr-FR" altLang="ru-RU" sz="800" dirty="0" err="1">
                <a:solidFill>
                  <a:srgbClr val="000000"/>
                </a:solidFill>
              </a:rPr>
              <a:t>Stockis</a:t>
            </a:r>
            <a:r>
              <a:rPr lang="fr-FR" altLang="ru-RU" sz="800" dirty="0">
                <a:solidFill>
                  <a:srgbClr val="000000"/>
                </a:solidFill>
              </a:rPr>
              <a:t> A. Identification of </a:t>
            </a:r>
            <a:r>
              <a:rPr lang="fr-FR" altLang="ru-RU" sz="800" dirty="0" err="1">
                <a:solidFill>
                  <a:srgbClr val="000000"/>
                </a:solidFill>
              </a:rPr>
              <a:t>mebeverine</a:t>
            </a:r>
            <a:r>
              <a:rPr lang="fr-FR" altLang="ru-RU" sz="800" dirty="0">
                <a:solidFill>
                  <a:srgbClr val="000000"/>
                </a:solidFill>
              </a:rPr>
              <a:t> </a:t>
            </a:r>
            <a:r>
              <a:rPr lang="fr-FR" altLang="ru-RU" sz="800" dirty="0" err="1">
                <a:solidFill>
                  <a:srgbClr val="000000"/>
                </a:solidFill>
              </a:rPr>
              <a:t>acid</a:t>
            </a:r>
            <a:r>
              <a:rPr lang="fr-FR" altLang="ru-RU" sz="800" dirty="0">
                <a:solidFill>
                  <a:srgbClr val="000000"/>
                </a:solidFill>
              </a:rPr>
              <a:t> as the main </a:t>
            </a:r>
            <a:r>
              <a:rPr lang="fr-FR" altLang="ru-RU" sz="800" dirty="0" err="1">
                <a:solidFill>
                  <a:srgbClr val="000000"/>
                </a:solidFill>
              </a:rPr>
              <a:t>circulating</a:t>
            </a:r>
            <a:r>
              <a:rPr lang="fr-FR" altLang="ru-RU" sz="800" dirty="0">
                <a:solidFill>
                  <a:srgbClr val="000000"/>
                </a:solidFill>
              </a:rPr>
              <a:t> </a:t>
            </a:r>
            <a:r>
              <a:rPr lang="fr-FR" altLang="ru-RU" sz="800" dirty="0" err="1">
                <a:solidFill>
                  <a:srgbClr val="000000"/>
                </a:solidFill>
              </a:rPr>
              <a:t>metabolite</a:t>
            </a:r>
            <a:r>
              <a:rPr lang="fr-FR" altLang="ru-RU" sz="800" dirty="0">
                <a:solidFill>
                  <a:srgbClr val="000000"/>
                </a:solidFill>
              </a:rPr>
              <a:t> of </a:t>
            </a:r>
            <a:r>
              <a:rPr lang="fr-FR" altLang="ru-RU" sz="800" dirty="0" err="1">
                <a:solidFill>
                  <a:srgbClr val="000000"/>
                </a:solidFill>
              </a:rPr>
              <a:t>mebeverine</a:t>
            </a:r>
            <a:r>
              <a:rPr lang="fr-FR" altLang="ru-RU" sz="800" dirty="0">
                <a:solidFill>
                  <a:srgbClr val="000000"/>
                </a:solidFill>
              </a:rPr>
              <a:t> in man. Journal of </a:t>
            </a:r>
            <a:r>
              <a:rPr lang="ru-RU" altLang="ru-RU" sz="800" dirty="0" err="1">
                <a:solidFill>
                  <a:srgbClr val="000000"/>
                </a:solidFill>
              </a:rPr>
              <a:t>Pharmaceutical</a:t>
            </a:r>
            <a:r>
              <a:rPr lang="ru-RU" altLang="ru-RU" sz="800" dirty="0">
                <a:solidFill>
                  <a:srgbClr val="000000"/>
                </a:solidFill>
              </a:rPr>
              <a:t> </a:t>
            </a:r>
            <a:r>
              <a:rPr lang="ru-RU" altLang="ru-RU" sz="800" dirty="0" err="1">
                <a:solidFill>
                  <a:srgbClr val="000000"/>
                </a:solidFill>
              </a:rPr>
              <a:t>and</a:t>
            </a:r>
            <a:r>
              <a:rPr lang="ru-RU" altLang="ru-RU" sz="800" dirty="0">
                <a:solidFill>
                  <a:srgbClr val="000000"/>
                </a:solidFill>
              </a:rPr>
              <a:t> </a:t>
            </a:r>
            <a:r>
              <a:rPr lang="ru-RU" altLang="ru-RU" sz="800" dirty="0" err="1">
                <a:solidFill>
                  <a:srgbClr val="000000"/>
                </a:solidFill>
              </a:rPr>
              <a:t>Biomedical</a:t>
            </a:r>
            <a:r>
              <a:rPr lang="ru-RU" altLang="ru-RU" sz="800" dirty="0">
                <a:solidFill>
                  <a:srgbClr val="000000"/>
                </a:solidFill>
              </a:rPr>
              <a:t> </a:t>
            </a:r>
            <a:r>
              <a:rPr lang="ru-RU" altLang="ru-RU" sz="800" dirty="0" err="1">
                <a:solidFill>
                  <a:srgbClr val="000000"/>
                </a:solidFill>
              </a:rPr>
              <a:t>Analysis</a:t>
            </a:r>
            <a:r>
              <a:rPr lang="ru-RU" altLang="ru-RU" sz="800" dirty="0">
                <a:solidFill>
                  <a:srgbClr val="000000"/>
                </a:solidFill>
              </a:rPr>
              <a:t> 2002; 29: 335-340</a:t>
            </a:r>
            <a:endParaRPr lang="en-US" altLang="ru-RU" sz="800" dirty="0">
              <a:solidFill>
                <a:srgbClr val="000000"/>
              </a:solidFill>
            </a:endParaRPr>
          </a:p>
          <a:p>
            <a:pPr>
              <a:buFontTx/>
              <a:buAutoNum type="arabicPeriod"/>
            </a:pPr>
            <a:r>
              <a:rPr lang="en-US" altLang="ru-RU" sz="800" dirty="0" err="1">
                <a:solidFill>
                  <a:srgbClr val="000000"/>
                </a:solidFill>
              </a:rPr>
              <a:t>Mahnaz</a:t>
            </a:r>
            <a:r>
              <a:rPr lang="en-US" altLang="ru-RU" sz="800" dirty="0">
                <a:solidFill>
                  <a:srgbClr val="000000"/>
                </a:solidFill>
              </a:rPr>
              <a:t> </a:t>
            </a:r>
            <a:r>
              <a:rPr lang="en-US" altLang="ru-RU" sz="800" dirty="0" err="1">
                <a:solidFill>
                  <a:srgbClr val="000000"/>
                </a:solidFill>
              </a:rPr>
              <a:t>Darvish-Damavandi</a:t>
            </a:r>
            <a:r>
              <a:rPr lang="en-US" altLang="ru-RU" sz="800" dirty="0">
                <a:solidFill>
                  <a:srgbClr val="000000"/>
                </a:solidFill>
              </a:rPr>
              <a:t> et al. </a:t>
            </a:r>
            <a:r>
              <a:rPr lang="en-US" altLang="ru-RU" sz="800" b="1" dirty="0">
                <a:solidFill>
                  <a:srgbClr val="000000"/>
                </a:solidFill>
              </a:rPr>
              <a:t>A systematic review of efficacy and tolerability of </a:t>
            </a:r>
            <a:r>
              <a:rPr lang="sv-SE" altLang="ru-RU" sz="800" b="1" dirty="0">
                <a:solidFill>
                  <a:srgbClr val="000000"/>
                </a:solidFill>
              </a:rPr>
              <a:t>mebeverine in irritable bowel syndrome.</a:t>
            </a:r>
            <a:r>
              <a:rPr lang="en-US" altLang="ru-RU" sz="800" i="1" dirty="0">
                <a:solidFill>
                  <a:srgbClr val="000000"/>
                </a:solidFill>
              </a:rPr>
              <a:t>World J Gastroenterol </a:t>
            </a:r>
            <a:r>
              <a:rPr lang="en-US" altLang="ru-RU" sz="800" dirty="0">
                <a:solidFill>
                  <a:srgbClr val="000000"/>
                </a:solidFill>
              </a:rPr>
              <a:t>2010 February 7; 16(5): 547-553</a:t>
            </a:r>
          </a:p>
          <a:p>
            <a:pPr>
              <a:buFontTx/>
              <a:buAutoNum type="arabicPeriod"/>
            </a:pPr>
            <a:r>
              <a:rPr lang="en-US" altLang="ru-RU" sz="800" dirty="0">
                <a:solidFill>
                  <a:srgbClr val="000000"/>
                </a:solidFill>
              </a:rPr>
              <a:t>Duspatalin</a:t>
            </a:r>
            <a:r>
              <a:rPr lang="ru-RU" altLang="ru-RU" sz="800" dirty="0">
                <a:solidFill>
                  <a:srgbClr val="000000"/>
                </a:solidFill>
              </a:rPr>
              <a:t>®</a:t>
            </a:r>
            <a:r>
              <a:rPr lang="en-US" altLang="ru-RU" sz="800" dirty="0">
                <a:solidFill>
                  <a:srgbClr val="000000"/>
                </a:solidFill>
              </a:rPr>
              <a:t> Abbott scientific brochure. Data on file</a:t>
            </a:r>
            <a:endParaRPr lang="ru-RU" altLang="ru-RU" sz="800" dirty="0">
              <a:solidFill>
                <a:srgbClr val="000000"/>
              </a:solidFill>
            </a:endParaRPr>
          </a:p>
          <a:p>
            <a:pPr>
              <a:buFontTx/>
              <a:buAutoNum type="arabicPeriod"/>
            </a:pPr>
            <a:r>
              <a:rPr lang="en-US" altLang="ru-RU" sz="800" dirty="0">
                <a:solidFill>
                  <a:srgbClr val="000000"/>
                </a:solidFill>
              </a:rPr>
              <a:t>Data on file. (Abbott). COMPANY CORE DATA SHEET. Mebeverine Hydrochloride. 06.10.2014</a:t>
            </a:r>
            <a:endParaRPr lang="ru-RU" altLang="ru-RU" sz="800" dirty="0">
              <a:solidFill>
                <a:srgbClr val="000000"/>
              </a:solidFill>
            </a:endParaRPr>
          </a:p>
          <a:p>
            <a:pPr>
              <a:buFontTx/>
              <a:buAutoNum type="arabicPeriod"/>
            </a:pPr>
            <a:r>
              <a:rPr lang="ru-RU" altLang="ru-RU" sz="800" dirty="0">
                <a:solidFill>
                  <a:srgbClr val="000000"/>
                </a:solidFill>
              </a:rPr>
              <a:t>Ильченко А. А., </a:t>
            </a:r>
            <a:r>
              <a:rPr lang="ru-RU" altLang="ru-RU" sz="800" dirty="0" err="1">
                <a:solidFill>
                  <a:srgbClr val="000000"/>
                </a:solidFill>
              </a:rPr>
              <a:t>Быстровская</a:t>
            </a:r>
            <a:r>
              <a:rPr lang="ru-RU" altLang="ru-RU" sz="800" dirty="0">
                <a:solidFill>
                  <a:srgbClr val="000000"/>
                </a:solidFill>
              </a:rPr>
              <a:t> Е. В. Опыт применения Дюспаталина®  при функциональных нарушениях сфинктера Одди у больных, перенесших холецистэктомию. Экспериментальная и клиническая гастроэнтерология, 2002, №4, С. </a:t>
            </a:r>
            <a:r>
              <a:rPr lang="ru-RU" altLang="ru-RU" sz="800" dirty="0" smtClean="0">
                <a:solidFill>
                  <a:srgbClr val="000000"/>
                </a:solidFill>
              </a:rPr>
              <a:t>1-3</a:t>
            </a:r>
          </a:p>
          <a:p>
            <a:pPr>
              <a:buFontTx/>
              <a:buAutoNum type="arabicPeriod"/>
            </a:pPr>
            <a:r>
              <a:rPr lang="en-US" sz="800" dirty="0" err="1"/>
              <a:t>Winsemius</a:t>
            </a:r>
            <a:r>
              <a:rPr lang="en-US" sz="800" dirty="0"/>
              <a:t> A., </a:t>
            </a:r>
            <a:r>
              <a:rPr lang="en-US" sz="800" dirty="0" err="1"/>
              <a:t>Meuwsen</a:t>
            </a:r>
            <a:r>
              <a:rPr lang="en-US" sz="800" dirty="0"/>
              <a:t> I., Boon C., et al. A pharmacokinetic comparison of the modified release capsule a plan tablet formulation of </a:t>
            </a:r>
            <a:r>
              <a:rPr lang="en-US" sz="800" dirty="0" err="1"/>
              <a:t>mebeverine.IJCP</a:t>
            </a:r>
            <a:r>
              <a:rPr lang="en-US" sz="800" dirty="0"/>
              <a:t>, November 2002, Vol 56 No 9. P. </a:t>
            </a:r>
            <a:endParaRPr lang="en-US" sz="800" dirty="0" smtClean="0"/>
          </a:p>
          <a:p>
            <a:pPr marL="0" indent="0"/>
            <a:r>
              <a:rPr lang="en-US" sz="800" dirty="0"/>
              <a:t> </a:t>
            </a:r>
            <a:r>
              <a:rPr lang="en-US" sz="800" dirty="0" smtClean="0"/>
              <a:t>      659-662.</a:t>
            </a:r>
            <a:r>
              <a:rPr lang="en-US" altLang="ru-RU" sz="800" dirty="0" smtClean="0">
                <a:solidFill>
                  <a:srgbClr val="000000"/>
                </a:solidFill>
              </a:rPr>
              <a:t> </a:t>
            </a:r>
            <a:endParaRPr lang="en-US" altLang="ru-RU" sz="800" dirty="0">
              <a:solidFill>
                <a:srgbClr val="000000"/>
              </a:solidFill>
            </a:endParaRPr>
          </a:p>
        </p:txBody>
      </p:sp>
      <p:sp>
        <p:nvSpPr>
          <p:cNvPr id="80899" name="Rectangle 9"/>
          <p:cNvSpPr>
            <a:spLocks noChangeArrowheads="1"/>
          </p:cNvSpPr>
          <p:nvPr/>
        </p:nvSpPr>
        <p:spPr bwMode="auto">
          <a:xfrm>
            <a:off x="3787428" y="1220857"/>
            <a:ext cx="5365750" cy="4113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457200">
              <a:defRPr sz="2000">
                <a:solidFill>
                  <a:schemeClr val="tx1"/>
                </a:solidFill>
                <a:latin typeface="Arial" pitchFamily="34" charset="0"/>
                <a:cs typeface="Arial" pitchFamily="34" charset="0"/>
              </a:defRPr>
            </a:lvl1pPr>
            <a:lvl2pPr marL="742950" indent="-285750" defTabSz="457200">
              <a:defRPr sz="2000">
                <a:solidFill>
                  <a:schemeClr val="tx1"/>
                </a:solidFill>
                <a:latin typeface="Arial" pitchFamily="34" charset="0"/>
                <a:cs typeface="Arial" pitchFamily="34" charset="0"/>
              </a:defRPr>
            </a:lvl2pPr>
            <a:lvl3pPr marL="1143000" indent="-228600" defTabSz="457200">
              <a:defRPr sz="2000">
                <a:solidFill>
                  <a:schemeClr val="tx1"/>
                </a:solidFill>
                <a:latin typeface="Arial" pitchFamily="34" charset="0"/>
                <a:cs typeface="Arial" pitchFamily="34" charset="0"/>
              </a:defRPr>
            </a:lvl3pPr>
            <a:lvl4pPr marL="1600200" indent="-228600" defTabSz="457200">
              <a:defRPr sz="2000">
                <a:solidFill>
                  <a:schemeClr val="tx1"/>
                </a:solidFill>
                <a:latin typeface="Arial" pitchFamily="34" charset="0"/>
                <a:cs typeface="Arial" pitchFamily="34" charset="0"/>
              </a:defRPr>
            </a:lvl4pPr>
            <a:lvl5pPr marL="2057400" indent="-228600" defTabSz="457200">
              <a:defRPr sz="20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cs typeface="Arial" pitchFamily="34" charset="0"/>
              </a:defRPr>
            </a:lvl9pPr>
          </a:lstStyle>
          <a:p>
            <a:pPr>
              <a:buFont typeface="Wingdings" pitchFamily="2" charset="2"/>
              <a:buChar char="Ø"/>
            </a:pPr>
            <a:r>
              <a:rPr lang="ru-RU" altLang="ru-RU" sz="1400" dirty="0">
                <a:solidFill>
                  <a:srgbClr val="000000"/>
                </a:solidFill>
                <a:latin typeface="+mn-lt"/>
              </a:rPr>
              <a:t>Купирование спазмов органов ЖКТ  при органической патологии и функциональной патологии (показание в </a:t>
            </a:r>
            <a:r>
              <a:rPr lang="ru-RU" altLang="ru-RU" sz="1400" dirty="0" smtClean="0">
                <a:solidFill>
                  <a:srgbClr val="000000"/>
                </a:solidFill>
                <a:latin typeface="+mn-lt"/>
              </a:rPr>
              <a:t>инструкции)</a:t>
            </a:r>
            <a:r>
              <a:rPr lang="ru-RU" altLang="ru-RU" sz="1400" baseline="30000" dirty="0" smtClean="0">
                <a:solidFill>
                  <a:srgbClr val="000000"/>
                </a:solidFill>
                <a:latin typeface="+mn-lt"/>
              </a:rPr>
              <a:t>1</a:t>
            </a:r>
          </a:p>
          <a:p>
            <a:pPr>
              <a:buFont typeface="Wingdings" pitchFamily="2" charset="2"/>
              <a:buChar char="Ø"/>
            </a:pPr>
            <a:endParaRPr lang="ru-RU" altLang="ru-RU" sz="1400" baseline="30000" dirty="0">
              <a:solidFill>
                <a:srgbClr val="000000"/>
              </a:solidFill>
              <a:latin typeface="+mn-lt"/>
            </a:endParaRPr>
          </a:p>
          <a:p>
            <a:pPr>
              <a:buFont typeface="Wingdings" pitchFamily="2" charset="2"/>
              <a:buChar char="Ø"/>
            </a:pPr>
            <a:r>
              <a:rPr lang="ru-RU" altLang="ru-RU" sz="1400" dirty="0">
                <a:solidFill>
                  <a:srgbClr val="000000"/>
                </a:solidFill>
                <a:latin typeface="+mn-lt"/>
              </a:rPr>
              <a:t>Двойной механизм действия: устраняет спазм, не вызывает </a:t>
            </a:r>
            <a:r>
              <a:rPr lang="ru-RU" altLang="ru-RU" sz="1400" dirty="0" smtClean="0">
                <a:solidFill>
                  <a:srgbClr val="000000"/>
                </a:solidFill>
                <a:latin typeface="+mn-lt"/>
              </a:rPr>
              <a:t>гипотонии</a:t>
            </a:r>
            <a:r>
              <a:rPr lang="ru-RU" altLang="ru-RU" sz="1400" baseline="30000" dirty="0" smtClean="0">
                <a:solidFill>
                  <a:srgbClr val="000000"/>
                </a:solidFill>
                <a:latin typeface="+mn-lt"/>
              </a:rPr>
              <a:t>1-3</a:t>
            </a:r>
          </a:p>
          <a:p>
            <a:pPr>
              <a:buFont typeface="Wingdings" pitchFamily="2" charset="2"/>
              <a:buChar char="Ø"/>
            </a:pPr>
            <a:endParaRPr lang="ru-RU" altLang="ru-RU" sz="1400" baseline="30000" dirty="0">
              <a:solidFill>
                <a:srgbClr val="000000"/>
              </a:solidFill>
              <a:latin typeface="+mn-lt"/>
            </a:endParaRPr>
          </a:p>
          <a:p>
            <a:pPr>
              <a:buFont typeface="Wingdings" pitchFamily="2" charset="2"/>
              <a:buChar char="Ø"/>
            </a:pPr>
            <a:r>
              <a:rPr lang="ru-RU" altLang="ru-RU" sz="1400" dirty="0">
                <a:solidFill>
                  <a:srgbClr val="000000"/>
                </a:solidFill>
                <a:latin typeface="+mn-lt"/>
              </a:rPr>
              <a:t>Селективность действия (избирательно действует на кишечник и сфинктер Одди)</a:t>
            </a:r>
            <a:r>
              <a:rPr lang="en-US" altLang="ru-RU" sz="1400" baseline="30000" dirty="0" smtClean="0">
                <a:solidFill>
                  <a:srgbClr val="000000"/>
                </a:solidFill>
                <a:latin typeface="+mn-lt"/>
              </a:rPr>
              <a:t>1,4</a:t>
            </a:r>
            <a:endParaRPr lang="ru-RU" altLang="ru-RU" sz="1400" baseline="30000" dirty="0" smtClean="0">
              <a:solidFill>
                <a:srgbClr val="000000"/>
              </a:solidFill>
              <a:latin typeface="+mn-lt"/>
            </a:endParaRPr>
          </a:p>
          <a:p>
            <a:pPr>
              <a:buFont typeface="Wingdings" pitchFamily="2" charset="2"/>
              <a:buChar char="Ø"/>
            </a:pPr>
            <a:endParaRPr lang="ru-RU" altLang="ru-RU" sz="1400" baseline="30000" dirty="0">
              <a:solidFill>
                <a:srgbClr val="000000"/>
              </a:solidFill>
              <a:latin typeface="+mn-lt"/>
            </a:endParaRPr>
          </a:p>
          <a:p>
            <a:pPr>
              <a:buFont typeface="Wingdings" pitchFamily="2" charset="2"/>
              <a:buChar char="Ø"/>
            </a:pPr>
            <a:r>
              <a:rPr lang="ru-RU" altLang="ru-RU" sz="1400" dirty="0">
                <a:solidFill>
                  <a:srgbClr val="000000"/>
                </a:solidFill>
                <a:latin typeface="+mn-lt"/>
              </a:rPr>
              <a:t>Эффективно устраняет боль в кишечнике, тяжесть в правом подреберье и симптомы кишечной и билиарной </a:t>
            </a:r>
            <a:r>
              <a:rPr lang="ru-RU" altLang="ru-RU" sz="1400" dirty="0" smtClean="0">
                <a:solidFill>
                  <a:srgbClr val="000000"/>
                </a:solidFill>
                <a:latin typeface="+mn-lt"/>
              </a:rPr>
              <a:t>диспепсии</a:t>
            </a:r>
            <a:r>
              <a:rPr lang="ru-RU" altLang="ru-RU" sz="1400" baseline="30000" dirty="0" smtClean="0">
                <a:solidFill>
                  <a:srgbClr val="000000"/>
                </a:solidFill>
                <a:latin typeface="+mn-lt"/>
              </a:rPr>
              <a:t>8</a:t>
            </a:r>
          </a:p>
          <a:p>
            <a:pPr>
              <a:buFont typeface="Wingdings" pitchFamily="2" charset="2"/>
              <a:buChar char="Ø"/>
            </a:pPr>
            <a:endParaRPr lang="ru-RU" altLang="ru-RU" sz="1400" baseline="30000" dirty="0">
              <a:solidFill>
                <a:srgbClr val="000000"/>
              </a:solidFill>
              <a:latin typeface="+mn-lt"/>
            </a:endParaRPr>
          </a:p>
          <a:p>
            <a:pPr>
              <a:buFont typeface="Wingdings" pitchFamily="2" charset="2"/>
              <a:buChar char="Ø"/>
            </a:pPr>
            <a:r>
              <a:rPr lang="ru-RU" altLang="ru-RU" sz="1400" dirty="0">
                <a:solidFill>
                  <a:srgbClr val="000000"/>
                </a:solidFill>
                <a:latin typeface="+mn-lt"/>
              </a:rPr>
              <a:t>Благоприятный профиль безопасности. Отсутствие антихолинергических </a:t>
            </a:r>
            <a:r>
              <a:rPr lang="ru-RU" altLang="ru-RU" sz="1400" dirty="0" smtClean="0">
                <a:solidFill>
                  <a:srgbClr val="000000"/>
                </a:solidFill>
                <a:latin typeface="+mn-lt"/>
              </a:rPr>
              <a:t>эффектов</a:t>
            </a:r>
            <a:r>
              <a:rPr lang="en-US" altLang="ru-RU" sz="1400" baseline="30000" dirty="0" smtClean="0">
                <a:solidFill>
                  <a:srgbClr val="000000"/>
                </a:solidFill>
                <a:latin typeface="+mn-lt"/>
              </a:rPr>
              <a:t>1,5</a:t>
            </a:r>
            <a:endParaRPr lang="ru-RU" altLang="ru-RU" sz="1400" baseline="30000" dirty="0" smtClean="0">
              <a:solidFill>
                <a:srgbClr val="000000"/>
              </a:solidFill>
              <a:latin typeface="+mn-lt"/>
            </a:endParaRPr>
          </a:p>
          <a:p>
            <a:pPr>
              <a:buFont typeface="Wingdings" pitchFamily="2" charset="2"/>
              <a:buChar char="Ø"/>
            </a:pPr>
            <a:endParaRPr lang="ru-RU" altLang="ru-RU" sz="1400" baseline="30000" dirty="0">
              <a:solidFill>
                <a:srgbClr val="000000"/>
              </a:solidFill>
              <a:latin typeface="+mn-lt"/>
            </a:endParaRPr>
          </a:p>
          <a:p>
            <a:pPr>
              <a:buFont typeface="Wingdings" pitchFamily="2" charset="2"/>
              <a:buChar char="Ø"/>
            </a:pPr>
            <a:r>
              <a:rPr lang="ru-RU" altLang="ru-RU" sz="1400" dirty="0">
                <a:solidFill>
                  <a:srgbClr val="000000"/>
                </a:solidFill>
                <a:latin typeface="+mn-lt"/>
              </a:rPr>
              <a:t>Продолжительность лечения не </a:t>
            </a:r>
            <a:r>
              <a:rPr lang="ru-RU" altLang="ru-RU" sz="1400" dirty="0" smtClean="0">
                <a:solidFill>
                  <a:srgbClr val="000000"/>
                </a:solidFill>
                <a:latin typeface="+mn-lt"/>
              </a:rPr>
              <a:t>ограничена</a:t>
            </a:r>
            <a:r>
              <a:rPr lang="en-US" altLang="ru-RU" sz="1400" baseline="30000" dirty="0" smtClean="0">
                <a:solidFill>
                  <a:srgbClr val="000000"/>
                </a:solidFill>
                <a:latin typeface="+mn-lt"/>
              </a:rPr>
              <a:t>1</a:t>
            </a:r>
            <a:endParaRPr lang="ru-RU" altLang="ru-RU" sz="1400" baseline="30000" dirty="0" smtClean="0">
              <a:solidFill>
                <a:srgbClr val="000000"/>
              </a:solidFill>
              <a:latin typeface="+mn-lt"/>
            </a:endParaRPr>
          </a:p>
          <a:p>
            <a:pPr>
              <a:buFont typeface="Wingdings" pitchFamily="2" charset="2"/>
              <a:buChar char="Ø"/>
            </a:pPr>
            <a:endParaRPr lang="ru-RU" altLang="ru-RU" sz="1400" baseline="30000" dirty="0">
              <a:solidFill>
                <a:srgbClr val="000000"/>
              </a:solidFill>
              <a:latin typeface="+mn-lt"/>
            </a:endParaRPr>
          </a:p>
          <a:p>
            <a:pPr>
              <a:buFont typeface="Wingdings" pitchFamily="2" charset="2"/>
              <a:buChar char="Ø"/>
            </a:pPr>
            <a:endParaRPr lang="ru-RU" altLang="ru-RU" sz="1400" baseline="30000" dirty="0" smtClean="0">
              <a:solidFill>
                <a:srgbClr val="000000"/>
              </a:solidFill>
              <a:latin typeface="+mn-lt"/>
            </a:endParaRPr>
          </a:p>
          <a:p>
            <a:pPr>
              <a:buFont typeface="Wingdings" pitchFamily="2" charset="2"/>
              <a:buChar char="Ø"/>
            </a:pPr>
            <a:r>
              <a:rPr lang="ru-RU" altLang="ru-RU" sz="1400" dirty="0" smtClean="0">
                <a:solidFill>
                  <a:srgbClr val="000000"/>
                </a:solidFill>
                <a:latin typeface="+mn-lt"/>
              </a:rPr>
              <a:t>Капсулы с гранулами замедленного высвобождения, покрытые рН зависимой оболочкой</a:t>
            </a:r>
            <a:r>
              <a:rPr lang="ru-RU" altLang="ru-RU" sz="1400" baseline="30000" dirty="0" smtClean="0">
                <a:solidFill>
                  <a:srgbClr val="000000"/>
                </a:solidFill>
                <a:latin typeface="+mn-lt"/>
              </a:rPr>
              <a:t>9</a:t>
            </a:r>
            <a:endParaRPr lang="ru-RU" altLang="ru-RU" sz="1400" baseline="30000" dirty="0">
              <a:solidFill>
                <a:srgbClr val="000000"/>
              </a:solidFill>
              <a:latin typeface="+mn-lt"/>
            </a:endParaRPr>
          </a:p>
        </p:txBody>
      </p:sp>
      <p:sp>
        <p:nvSpPr>
          <p:cNvPr id="80900" name="TextBox 1"/>
          <p:cNvSpPr txBox="1">
            <a:spLocks noChangeArrowheads="1"/>
          </p:cNvSpPr>
          <p:nvPr/>
        </p:nvSpPr>
        <p:spPr bwMode="auto">
          <a:xfrm>
            <a:off x="0" y="26988"/>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defPPr>
              <a:defRPr lang="ru-RU"/>
            </a:defPPr>
            <a:lvl1pPr algn="ctr" fontAlgn="base">
              <a:spcBef>
                <a:spcPct val="0"/>
              </a:spcBef>
              <a:spcAft>
                <a:spcPct val="0"/>
              </a:spcAft>
              <a:buNone/>
              <a:defRPr sz="2800" b="1">
                <a:solidFill>
                  <a:srgbClr val="00B050"/>
                </a:solidFill>
                <a:effectLst>
                  <a:outerShdw blurRad="38100" dist="38100" dir="2700000" algn="tl">
                    <a:srgbClr val="000000">
                      <a:alpha val="43137"/>
                    </a:srgbClr>
                  </a:outerShdw>
                </a:effectLst>
                <a:ea typeface="+mj-ea"/>
                <a:cs typeface="+mj-cs"/>
              </a:defRPr>
            </a:lvl1pPr>
          </a:lstStyle>
          <a:p>
            <a:r>
              <a:rPr lang="ru-RU" altLang="ru-RU" sz="2400" dirty="0"/>
              <a:t>Дюспаталин® (Мебеверин) – спазмолитик выбора при органической и функциональной билиарной патологии</a:t>
            </a:r>
          </a:p>
        </p:txBody>
      </p:sp>
      <p:sp>
        <p:nvSpPr>
          <p:cNvPr id="80906" name="TextBox 16"/>
          <p:cNvSpPr txBox="1">
            <a:spLocks noChangeArrowheads="1"/>
          </p:cNvSpPr>
          <p:nvPr/>
        </p:nvSpPr>
        <p:spPr bwMode="auto">
          <a:xfrm>
            <a:off x="223491" y="1098193"/>
            <a:ext cx="35639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000">
                <a:solidFill>
                  <a:schemeClr val="tx1"/>
                </a:solidFill>
                <a:latin typeface="Arial" pitchFamily="34" charset="0"/>
                <a:cs typeface="Arial" pitchFamily="34" charset="0"/>
              </a:defRPr>
            </a:lvl1pPr>
            <a:lvl2pPr marL="742950" indent="-285750" defTabSz="457200">
              <a:defRPr sz="2000">
                <a:solidFill>
                  <a:schemeClr val="tx1"/>
                </a:solidFill>
                <a:latin typeface="Arial" pitchFamily="34" charset="0"/>
                <a:cs typeface="Arial" pitchFamily="34" charset="0"/>
              </a:defRPr>
            </a:lvl2pPr>
            <a:lvl3pPr marL="1143000" indent="-228600" defTabSz="457200">
              <a:defRPr sz="2000">
                <a:solidFill>
                  <a:schemeClr val="tx1"/>
                </a:solidFill>
                <a:latin typeface="Arial" pitchFamily="34" charset="0"/>
                <a:cs typeface="Arial" pitchFamily="34" charset="0"/>
              </a:defRPr>
            </a:lvl3pPr>
            <a:lvl4pPr marL="1600200" indent="-228600" defTabSz="457200">
              <a:defRPr sz="2000">
                <a:solidFill>
                  <a:schemeClr val="tx1"/>
                </a:solidFill>
                <a:latin typeface="Arial" pitchFamily="34" charset="0"/>
                <a:cs typeface="Arial" pitchFamily="34" charset="0"/>
              </a:defRPr>
            </a:lvl4pPr>
            <a:lvl5pPr marL="2057400" indent="-228600" defTabSz="457200">
              <a:defRPr sz="20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spcBef>
                <a:spcPts val="600"/>
              </a:spcBef>
            </a:pPr>
            <a:r>
              <a:rPr lang="ru-RU" altLang="ru-RU" sz="2800" b="1" dirty="0">
                <a:solidFill>
                  <a:srgbClr val="009A17"/>
                </a:solidFill>
                <a:latin typeface="+mn-lt"/>
              </a:rPr>
              <a:t>&gt;50 лет на мировом рынке</a:t>
            </a:r>
          </a:p>
        </p:txBody>
      </p:sp>
      <p:sp>
        <p:nvSpPr>
          <p:cNvPr id="80907" name="TextBox 17"/>
          <p:cNvSpPr txBox="1">
            <a:spLocks noChangeArrowheads="1"/>
          </p:cNvSpPr>
          <p:nvPr/>
        </p:nvSpPr>
        <p:spPr bwMode="auto">
          <a:xfrm>
            <a:off x="9178" y="4695468"/>
            <a:ext cx="36877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sz="2000">
                <a:solidFill>
                  <a:schemeClr val="tx1"/>
                </a:solidFill>
                <a:latin typeface="Arial" pitchFamily="34" charset="0"/>
                <a:cs typeface="Arial" pitchFamily="34" charset="0"/>
              </a:defRPr>
            </a:lvl1pPr>
            <a:lvl2pPr marL="742950" indent="-285750" defTabSz="457200">
              <a:defRPr sz="2000">
                <a:solidFill>
                  <a:schemeClr val="tx1"/>
                </a:solidFill>
                <a:latin typeface="Arial" pitchFamily="34" charset="0"/>
                <a:cs typeface="Arial" pitchFamily="34" charset="0"/>
              </a:defRPr>
            </a:lvl2pPr>
            <a:lvl3pPr marL="1143000" indent="-228600" defTabSz="457200">
              <a:defRPr sz="2000">
                <a:solidFill>
                  <a:schemeClr val="tx1"/>
                </a:solidFill>
                <a:latin typeface="Arial" pitchFamily="34" charset="0"/>
                <a:cs typeface="Arial" pitchFamily="34" charset="0"/>
              </a:defRPr>
            </a:lvl3pPr>
            <a:lvl4pPr marL="1600200" indent="-228600" defTabSz="457200">
              <a:defRPr sz="2000">
                <a:solidFill>
                  <a:schemeClr val="tx1"/>
                </a:solidFill>
                <a:latin typeface="Arial" pitchFamily="34" charset="0"/>
                <a:cs typeface="Arial" pitchFamily="34" charset="0"/>
              </a:defRPr>
            </a:lvl4pPr>
            <a:lvl5pPr marL="2057400" indent="-228600" defTabSz="457200">
              <a:defRPr sz="2000">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sz="2000">
                <a:solidFill>
                  <a:schemeClr val="tx1"/>
                </a:solidFill>
                <a:latin typeface="Arial" pitchFamily="34" charset="0"/>
                <a:cs typeface="Arial" pitchFamily="34" charset="0"/>
              </a:defRPr>
            </a:lvl9pPr>
          </a:lstStyle>
          <a:p>
            <a:pPr algn="ctr"/>
            <a:r>
              <a:rPr lang="ru-RU" altLang="ru-RU" b="1" dirty="0">
                <a:solidFill>
                  <a:srgbClr val="7030A0"/>
                </a:solidFill>
                <a:latin typeface="+mn-lt"/>
              </a:rPr>
              <a:t>Клинические исследования с участием 1500 пациентов </a:t>
            </a:r>
            <a:r>
              <a:rPr lang="en-US" altLang="ru-RU" b="1" baseline="30000" dirty="0" smtClean="0">
                <a:solidFill>
                  <a:srgbClr val="7030A0"/>
                </a:solidFill>
                <a:latin typeface="+mn-lt"/>
              </a:rPr>
              <a:t>6,7</a:t>
            </a:r>
            <a:endParaRPr lang="ru-RU" altLang="ru-RU" b="1" baseline="30000" dirty="0">
              <a:solidFill>
                <a:srgbClr val="7030A0"/>
              </a:solidFill>
              <a:latin typeface="+mn-lt"/>
            </a:endParaRPr>
          </a:p>
        </p:txBody>
      </p:sp>
      <p:pic>
        <p:nvPicPr>
          <p:cNvPr id="809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28" y="2011006"/>
            <a:ext cx="3132138"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Номер слайда 2"/>
          <p:cNvSpPr>
            <a:spLocks noGrp="1"/>
          </p:cNvSpPr>
          <p:nvPr>
            <p:ph type="sldNum" sz="quarter" idx="12"/>
          </p:nvPr>
        </p:nvSpPr>
        <p:spPr>
          <a:xfrm>
            <a:off x="7010400" y="6492875"/>
            <a:ext cx="2133600" cy="365125"/>
          </a:xfrm>
        </p:spPr>
        <p:txBody>
          <a:bodyPr/>
          <a:lstStyle/>
          <a:p>
            <a:fld id="{6243312A-F2D1-4A6C-922F-33B7D1873247}" type="slidenum">
              <a:rPr lang="ru-RU" smtClean="0"/>
              <a:pPr/>
              <a:t>79</a:t>
            </a:fld>
            <a:endParaRPr lang="ru-RU" dirty="0"/>
          </a:p>
        </p:txBody>
      </p:sp>
      <p:sp>
        <p:nvSpPr>
          <p:cNvPr id="9" name="Прямоугольник 8"/>
          <p:cNvSpPr/>
          <p:nvPr/>
        </p:nvSpPr>
        <p:spPr>
          <a:xfrm rot="16200000">
            <a:off x="8262229" y="572392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3856742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11182" y="22785"/>
            <a:ext cx="9132817" cy="715963"/>
          </a:xfrm>
        </p:spPr>
        <p:txBody>
          <a:bodyPr vert="horz" lIns="0" tIns="0" rIns="91440" bIns="45720" rtlCol="0" anchor="ctr">
            <a:normAutofit/>
          </a:bodyPr>
          <a:lstStyle/>
          <a:p>
            <a:pPr algn="ctr"/>
            <a:r>
              <a:rPr lang="ru-RU" altLang="ru-RU" sz="3200" b="1" dirty="0">
                <a:solidFill>
                  <a:srgbClr val="00B050"/>
                </a:solidFill>
                <a:effectLst>
                  <a:outerShdw blurRad="38100" dist="38100" dir="2700000" algn="tl">
                    <a:srgbClr val="000000">
                      <a:alpha val="43137"/>
                    </a:srgbClr>
                  </a:outerShdw>
                </a:effectLst>
                <a:latin typeface="+mn-lt"/>
              </a:rPr>
              <a:t>Этиология хронического гастрита</a:t>
            </a:r>
            <a:endParaRPr lang="en-US" altLang="ru-RU" sz="3200" b="1" dirty="0">
              <a:solidFill>
                <a:srgbClr val="00B050"/>
              </a:solidFill>
              <a:effectLst>
                <a:outerShdw blurRad="38100" dist="38100" dir="2700000" algn="tl">
                  <a:srgbClr val="000000">
                    <a:alpha val="43137"/>
                  </a:srgbClr>
                </a:outerShdw>
              </a:effectLst>
              <a:latin typeface="+mn-lt"/>
            </a:endParaRPr>
          </a:p>
        </p:txBody>
      </p:sp>
      <p:sp>
        <p:nvSpPr>
          <p:cNvPr id="5" name="TextBox 8"/>
          <p:cNvSpPr txBox="1">
            <a:spLocks noChangeArrowheads="1"/>
          </p:cNvSpPr>
          <p:nvPr/>
        </p:nvSpPr>
        <p:spPr bwMode="auto">
          <a:xfrm>
            <a:off x="4030" y="6616728"/>
            <a:ext cx="913997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ct val="50000"/>
              </a:spcAft>
              <a:buChar char="•"/>
              <a:defRPr sz="2200">
                <a:solidFill>
                  <a:schemeClr val="tx1"/>
                </a:solidFill>
                <a:latin typeface="Calibri" pitchFamily="34" charset="0"/>
                <a:cs typeface="Arial" charset="0"/>
              </a:defRPr>
            </a:lvl1pPr>
            <a:lvl2pPr marL="742950" indent="-285750" eaLnBrk="0" hangingPunct="0">
              <a:spcAft>
                <a:spcPct val="30000"/>
              </a:spcAft>
              <a:buChar char="–"/>
              <a:defRPr sz="2000">
                <a:solidFill>
                  <a:schemeClr val="tx1"/>
                </a:solidFill>
                <a:latin typeface="Calibri" pitchFamily="34" charset="0"/>
                <a:cs typeface="Arial" charset="0"/>
              </a:defRPr>
            </a:lvl2pPr>
            <a:lvl3pPr marL="1143000" indent="-228600" eaLnBrk="0" hangingPunct="0">
              <a:spcAft>
                <a:spcPct val="30000"/>
              </a:spcAft>
              <a:buChar char="•"/>
              <a:defRPr sz="1600">
                <a:solidFill>
                  <a:schemeClr val="tx1"/>
                </a:solidFill>
                <a:latin typeface="Calibri" pitchFamily="34" charset="0"/>
                <a:cs typeface="Arial" charset="0"/>
              </a:defRPr>
            </a:lvl3pPr>
            <a:lvl4pPr marL="1600200" indent="-228600" eaLnBrk="0" hangingPunct="0">
              <a:spcAft>
                <a:spcPct val="30000"/>
              </a:spcAft>
              <a:buChar char="–"/>
              <a:defRPr sz="1600">
                <a:solidFill>
                  <a:schemeClr val="tx1"/>
                </a:solidFill>
                <a:latin typeface="Calibri" pitchFamily="34" charset="0"/>
                <a:cs typeface="Arial" charset="0"/>
              </a:defRPr>
            </a:lvl4pPr>
            <a:lvl5pPr marL="2057400" indent="-228600" eaLnBrk="0" hangingPunct="0">
              <a:spcAft>
                <a:spcPct val="30000"/>
              </a:spcAft>
              <a:buChar char="•"/>
              <a:defRPr sz="1600">
                <a:solidFill>
                  <a:schemeClr val="tx1"/>
                </a:solidFill>
                <a:latin typeface="Calibri" pitchFamily="34" charset="0"/>
                <a:cs typeface="Arial" charset="0"/>
              </a:defRPr>
            </a:lvl5pPr>
            <a:lvl6pPr marL="2514600" indent="-228600" eaLnBrk="0" fontAlgn="base" hangingPunct="0">
              <a:spcBef>
                <a:spcPct val="0"/>
              </a:spcBef>
              <a:spcAft>
                <a:spcPct val="30000"/>
              </a:spcAft>
              <a:buChar char="•"/>
              <a:defRPr sz="1600">
                <a:solidFill>
                  <a:schemeClr val="tx1"/>
                </a:solidFill>
                <a:latin typeface="Calibri" pitchFamily="34" charset="0"/>
                <a:cs typeface="Arial" charset="0"/>
              </a:defRPr>
            </a:lvl6pPr>
            <a:lvl7pPr marL="2971800" indent="-228600" eaLnBrk="0" fontAlgn="base" hangingPunct="0">
              <a:spcBef>
                <a:spcPct val="0"/>
              </a:spcBef>
              <a:spcAft>
                <a:spcPct val="30000"/>
              </a:spcAft>
              <a:buChar char="•"/>
              <a:defRPr sz="1600">
                <a:solidFill>
                  <a:schemeClr val="tx1"/>
                </a:solidFill>
                <a:latin typeface="Calibri" pitchFamily="34" charset="0"/>
                <a:cs typeface="Arial" charset="0"/>
              </a:defRPr>
            </a:lvl7pPr>
            <a:lvl8pPr marL="3429000" indent="-228600" eaLnBrk="0" fontAlgn="base" hangingPunct="0">
              <a:spcBef>
                <a:spcPct val="0"/>
              </a:spcBef>
              <a:spcAft>
                <a:spcPct val="30000"/>
              </a:spcAft>
              <a:buChar char="•"/>
              <a:defRPr sz="1600">
                <a:solidFill>
                  <a:schemeClr val="tx1"/>
                </a:solidFill>
                <a:latin typeface="Calibri" pitchFamily="34" charset="0"/>
                <a:cs typeface="Arial" charset="0"/>
              </a:defRPr>
            </a:lvl8pPr>
            <a:lvl9pPr marL="3886200" indent="-228600" eaLnBrk="0" fontAlgn="base" hangingPunct="0">
              <a:spcBef>
                <a:spcPct val="0"/>
              </a:spcBef>
              <a:spcAft>
                <a:spcPct val="30000"/>
              </a:spcAft>
              <a:buChar char="•"/>
              <a:defRPr sz="1600">
                <a:solidFill>
                  <a:schemeClr val="tx1"/>
                </a:solidFill>
                <a:latin typeface="Calibri" pitchFamily="34" charset="0"/>
                <a:cs typeface="Arial" charset="0"/>
              </a:defRPr>
            </a:lvl9pPr>
          </a:lstStyle>
          <a:p>
            <a:pPr eaLnBrk="1" hangingPunct="1">
              <a:spcAft>
                <a:spcPct val="0"/>
              </a:spcAft>
              <a:buNone/>
            </a:pPr>
            <a:r>
              <a:rPr lang="ru-RU" altLang="ru-RU" sz="900" dirty="0" smtClean="0">
                <a:latin typeface="Arial" panose="020B0604020202020204" pitchFamily="34" charset="0"/>
                <a:cs typeface="Arial" panose="020B0604020202020204" pitchFamily="34" charset="0"/>
              </a:rPr>
              <a:t>Окороков </a:t>
            </a:r>
            <a:r>
              <a:rPr lang="ru-RU" altLang="ru-RU" sz="900" dirty="0">
                <a:latin typeface="Arial" panose="020B0604020202020204" pitchFamily="34" charset="0"/>
                <a:cs typeface="Arial" panose="020B0604020202020204" pitchFamily="34" charset="0"/>
              </a:rPr>
              <a:t>А.Н. Диагностика болезней внутренних органов: </a:t>
            </a:r>
            <a:r>
              <a:rPr lang="ru-RU" altLang="ru-RU" sz="900" dirty="0" smtClean="0">
                <a:latin typeface="Arial" panose="020B0604020202020204" pitchFamily="34" charset="0"/>
                <a:cs typeface="Arial" panose="020B0604020202020204" pitchFamily="34" charset="0"/>
              </a:rPr>
              <a:t>Том 1</a:t>
            </a:r>
            <a:r>
              <a:rPr lang="ru-RU" altLang="ru-RU" sz="900" dirty="0">
                <a:latin typeface="Arial" panose="020B0604020202020204" pitchFamily="34" charset="0"/>
                <a:cs typeface="Arial" panose="020B0604020202020204" pitchFamily="34" charset="0"/>
              </a:rPr>
              <a:t>. Диагностика болезней органов пищеварения: - М.: </a:t>
            </a:r>
            <a:r>
              <a:rPr lang="ru-RU" sz="900" dirty="0">
                <a:latin typeface="Arial" panose="020B0604020202020204" pitchFamily="34" charset="0"/>
                <a:cs typeface="Arial" panose="020B0604020202020204" pitchFamily="34" charset="0"/>
              </a:rPr>
              <a:t>Мед.лит.,2000. - 560 </a:t>
            </a:r>
            <a:r>
              <a:rPr lang="ru-RU" sz="900" dirty="0" smtClean="0">
                <a:latin typeface="Arial" panose="020B0604020202020204" pitchFamily="34" charset="0"/>
                <a:cs typeface="Arial" panose="020B0604020202020204" pitchFamily="34" charset="0"/>
              </a:rPr>
              <a:t>с.</a:t>
            </a:r>
            <a:r>
              <a:rPr lang="en-US" sz="900" dirty="0" smtClean="0">
                <a:latin typeface="Arial" panose="020B0604020202020204" pitchFamily="34" charset="0"/>
                <a:cs typeface="Arial" panose="020B0604020202020204" pitchFamily="34" charset="0"/>
              </a:rPr>
              <a:t> </a:t>
            </a:r>
            <a:r>
              <a:rPr lang="ru-RU" sz="900" dirty="0" smtClean="0">
                <a:latin typeface="Arial" panose="020B0604020202020204" pitchFamily="34" charset="0"/>
                <a:cs typeface="Arial" panose="020B0604020202020204" pitchFamily="34" charset="0"/>
              </a:rPr>
              <a:t>ил</a:t>
            </a:r>
            <a:r>
              <a:rPr lang="ru-RU" sz="900" dirty="0">
                <a:latin typeface="Arial" panose="020B0604020202020204" pitchFamily="34" charset="0"/>
                <a:cs typeface="Arial" panose="020B0604020202020204" pitchFamily="34" charset="0"/>
              </a:rPr>
              <a:t>.</a:t>
            </a:r>
            <a:endParaRPr lang="ru-RU" altLang="ru-RU" sz="900" dirty="0">
              <a:latin typeface="Arial" panose="020B0604020202020204" pitchFamily="34" charset="0"/>
              <a:cs typeface="Arial" panose="020B0604020202020204" pitchFamily="34" charset="0"/>
            </a:endParaRPr>
          </a:p>
        </p:txBody>
      </p:sp>
      <p:sp>
        <p:nvSpPr>
          <p:cNvPr id="6" name="TextBox 5"/>
          <p:cNvSpPr txBox="1"/>
          <p:nvPr/>
        </p:nvSpPr>
        <p:spPr>
          <a:xfrm>
            <a:off x="1390261" y="1268760"/>
            <a:ext cx="6552728" cy="4247317"/>
          </a:xfrm>
          <a:prstGeom prst="rect">
            <a:avLst/>
          </a:prstGeom>
          <a:noFill/>
        </p:spPr>
        <p:txBody>
          <a:bodyPr wrap="square" rtlCol="0">
            <a:spAutoFit/>
          </a:bodyPr>
          <a:lstStyle/>
          <a:p>
            <a:pPr marL="342900" indent="-342900" algn="l">
              <a:buFont typeface="Wingdings" panose="05000000000000000000" pitchFamily="2" charset="2"/>
              <a:buChar char="Ø"/>
            </a:pPr>
            <a:r>
              <a:rPr lang="ru-RU" sz="1800" b="1" dirty="0" err="1">
                <a:solidFill>
                  <a:srgbClr val="000000"/>
                </a:solidFill>
              </a:rPr>
              <a:t>Хеликобактерная</a:t>
            </a:r>
            <a:r>
              <a:rPr lang="ru-RU" sz="1800" b="1" dirty="0">
                <a:solidFill>
                  <a:srgbClr val="000000"/>
                </a:solidFill>
              </a:rPr>
              <a:t> </a:t>
            </a:r>
            <a:r>
              <a:rPr lang="ru-RU" sz="1800" b="1" dirty="0" smtClean="0">
                <a:solidFill>
                  <a:srgbClr val="000000"/>
                </a:solidFill>
              </a:rPr>
              <a:t>инфекция</a:t>
            </a:r>
          </a:p>
          <a:p>
            <a:pPr marL="342900" indent="-342900" algn="l">
              <a:buFont typeface="Wingdings" panose="05000000000000000000" pitchFamily="2" charset="2"/>
              <a:buChar char="Ø"/>
            </a:pPr>
            <a:endParaRPr lang="ru-RU" sz="1800" b="1" dirty="0" smtClean="0">
              <a:solidFill>
                <a:srgbClr val="000000"/>
              </a:solidFill>
            </a:endParaRPr>
          </a:p>
          <a:p>
            <a:pPr marL="342900" indent="-342900" algn="l">
              <a:buFont typeface="Wingdings" panose="05000000000000000000" pitchFamily="2" charset="2"/>
              <a:buChar char="Ø"/>
            </a:pPr>
            <a:r>
              <a:rPr lang="ru-RU" sz="1800" b="1" dirty="0">
                <a:solidFill>
                  <a:srgbClr val="000000"/>
                </a:solidFill>
              </a:rPr>
              <a:t>Аутоиммунный </a:t>
            </a:r>
            <a:r>
              <a:rPr lang="ru-RU" sz="1800" b="1" dirty="0" smtClean="0">
                <a:solidFill>
                  <a:srgbClr val="000000"/>
                </a:solidFill>
              </a:rPr>
              <a:t>фактор</a:t>
            </a:r>
          </a:p>
          <a:p>
            <a:pPr marL="342900" indent="-342900" algn="l">
              <a:buFont typeface="Wingdings" panose="05000000000000000000" pitchFamily="2" charset="2"/>
              <a:buChar char="Ø"/>
            </a:pPr>
            <a:endParaRPr lang="ru-RU" sz="1800" b="1" dirty="0" smtClean="0">
              <a:solidFill>
                <a:srgbClr val="000000"/>
              </a:solidFill>
            </a:endParaRPr>
          </a:p>
          <a:p>
            <a:pPr marL="342900" indent="-342900" algn="l">
              <a:buFont typeface="Wingdings" panose="05000000000000000000" pitchFamily="2" charset="2"/>
              <a:buChar char="Ø"/>
            </a:pPr>
            <a:r>
              <a:rPr lang="ru-RU" sz="1800" b="1" dirty="0" err="1">
                <a:solidFill>
                  <a:schemeClr val="accent2">
                    <a:lumMod val="50000"/>
                  </a:schemeClr>
                </a:solidFill>
              </a:rPr>
              <a:t>Дуоденогастральный</a:t>
            </a:r>
            <a:r>
              <a:rPr lang="ru-RU" sz="1800" b="1" dirty="0">
                <a:solidFill>
                  <a:schemeClr val="accent2">
                    <a:lumMod val="50000"/>
                  </a:schemeClr>
                </a:solidFill>
              </a:rPr>
              <a:t> </a:t>
            </a:r>
            <a:r>
              <a:rPr lang="ru-RU" sz="1800" b="1" dirty="0" smtClean="0">
                <a:solidFill>
                  <a:schemeClr val="accent2">
                    <a:lumMod val="50000"/>
                  </a:schemeClr>
                </a:solidFill>
              </a:rPr>
              <a:t>рефлюкс</a:t>
            </a:r>
          </a:p>
          <a:p>
            <a:pPr marL="342900" indent="-342900" algn="l">
              <a:buFont typeface="Wingdings" panose="05000000000000000000" pitchFamily="2" charset="2"/>
              <a:buChar char="Ø"/>
            </a:pPr>
            <a:endParaRPr lang="ru-RU" sz="1800" b="1" dirty="0" smtClean="0">
              <a:solidFill>
                <a:srgbClr val="000000"/>
              </a:solidFill>
            </a:endParaRPr>
          </a:p>
          <a:p>
            <a:pPr marL="342900" indent="-342900" algn="l">
              <a:buFont typeface="Wingdings" panose="05000000000000000000" pitchFamily="2" charset="2"/>
              <a:buChar char="Ø"/>
            </a:pPr>
            <a:r>
              <a:rPr lang="ru-RU" sz="1800" b="1" dirty="0">
                <a:solidFill>
                  <a:srgbClr val="000000"/>
                </a:solidFill>
              </a:rPr>
              <a:t>Побочное действие лекарственных </a:t>
            </a:r>
            <a:r>
              <a:rPr lang="ru-RU" sz="1800" b="1" dirty="0" smtClean="0">
                <a:solidFill>
                  <a:srgbClr val="000000"/>
                </a:solidFill>
              </a:rPr>
              <a:t>препаратов</a:t>
            </a:r>
          </a:p>
          <a:p>
            <a:pPr marL="342900" indent="-342900" algn="l">
              <a:buFont typeface="Wingdings" panose="05000000000000000000" pitchFamily="2" charset="2"/>
              <a:buChar char="Ø"/>
            </a:pPr>
            <a:endParaRPr lang="ru-RU" sz="1800" b="1" dirty="0">
              <a:solidFill>
                <a:srgbClr val="000000"/>
              </a:solidFill>
            </a:endParaRPr>
          </a:p>
          <a:p>
            <a:pPr marL="342900" indent="-342900" algn="l">
              <a:buFont typeface="Wingdings" panose="05000000000000000000" pitchFamily="2" charset="2"/>
              <a:buChar char="Ø"/>
            </a:pPr>
            <a:r>
              <a:rPr lang="ru-RU" sz="1800" dirty="0" smtClean="0">
                <a:solidFill>
                  <a:srgbClr val="000000"/>
                </a:solidFill>
              </a:rPr>
              <a:t>Пищевая аллергия</a:t>
            </a:r>
          </a:p>
          <a:p>
            <a:pPr marL="342900" indent="-342900" algn="l">
              <a:buFont typeface="Wingdings" panose="05000000000000000000" pitchFamily="2" charset="2"/>
              <a:buChar char="Ø"/>
            </a:pPr>
            <a:endParaRPr lang="ru-RU" sz="1800" dirty="0" smtClean="0">
              <a:solidFill>
                <a:srgbClr val="000000"/>
              </a:solidFill>
            </a:endParaRPr>
          </a:p>
          <a:p>
            <a:pPr marL="342900" indent="-342900" algn="l">
              <a:buFont typeface="Wingdings" panose="05000000000000000000" pitchFamily="2" charset="2"/>
              <a:buChar char="Ø"/>
            </a:pPr>
            <a:r>
              <a:rPr lang="ru-RU" sz="1800" dirty="0">
                <a:solidFill>
                  <a:srgbClr val="000000"/>
                </a:solidFill>
              </a:rPr>
              <a:t>Нарушение режима </a:t>
            </a:r>
            <a:r>
              <a:rPr lang="ru-RU" sz="1800" dirty="0" smtClean="0">
                <a:solidFill>
                  <a:srgbClr val="000000"/>
                </a:solidFill>
              </a:rPr>
              <a:t>питания, злоупотребление алкоголем, курение, воздействие </a:t>
            </a:r>
            <a:r>
              <a:rPr lang="ru-RU" sz="1800" dirty="0">
                <a:solidFill>
                  <a:srgbClr val="000000"/>
                </a:solidFill>
              </a:rPr>
              <a:t>эндогенных </a:t>
            </a:r>
            <a:r>
              <a:rPr lang="ru-RU" sz="1800" dirty="0" smtClean="0">
                <a:solidFill>
                  <a:srgbClr val="000000"/>
                </a:solidFill>
              </a:rPr>
              <a:t>факторов</a:t>
            </a:r>
            <a:endParaRPr lang="ru-RU" sz="1800" b="1" i="1" dirty="0">
              <a:solidFill>
                <a:srgbClr val="000000"/>
              </a:solidFill>
            </a:endParaRPr>
          </a:p>
          <a:p>
            <a:pPr marL="342900" indent="-342900" algn="l">
              <a:buFont typeface="Wingdings" panose="05000000000000000000" pitchFamily="2" charset="2"/>
              <a:buChar char="Ø"/>
            </a:pPr>
            <a:endParaRPr lang="ru-RU" sz="1800" b="1" dirty="0">
              <a:solidFill>
                <a:srgbClr val="000000"/>
              </a:solidFill>
            </a:endParaRPr>
          </a:p>
          <a:p>
            <a:pPr marL="342900" indent="-342900" algn="l">
              <a:buFont typeface="Wingdings" panose="05000000000000000000" pitchFamily="2" charset="2"/>
              <a:buChar char="Ø"/>
            </a:pPr>
            <a:endParaRPr lang="ru-RU" sz="1800" b="1" dirty="0">
              <a:solidFill>
                <a:srgbClr val="000000"/>
              </a:solidFill>
            </a:endParaRPr>
          </a:p>
          <a:p>
            <a:pPr marL="342900" indent="-342900" algn="l">
              <a:buFont typeface="Wingdings" panose="05000000000000000000" pitchFamily="2" charset="2"/>
              <a:buChar char="Ø"/>
            </a:pPr>
            <a:endParaRPr lang="ru-RU" sz="1800" dirty="0">
              <a:solidFill>
                <a:srgbClr val="000000"/>
              </a:solidFill>
            </a:endParaRPr>
          </a:p>
        </p:txBody>
      </p:sp>
      <p:sp>
        <p:nvSpPr>
          <p:cNvPr id="2" name="Номер слайда 1"/>
          <p:cNvSpPr>
            <a:spLocks noGrp="1"/>
          </p:cNvSpPr>
          <p:nvPr>
            <p:ph type="sldNum" sz="quarter" idx="12"/>
          </p:nvPr>
        </p:nvSpPr>
        <p:spPr>
          <a:xfrm>
            <a:off x="7025208" y="6488396"/>
            <a:ext cx="2133600" cy="365125"/>
          </a:xfrm>
        </p:spPr>
        <p:txBody>
          <a:bodyPr/>
          <a:lstStyle/>
          <a:p>
            <a:fld id="{6243312A-F2D1-4A6C-922F-33B7D1873247}" type="slidenum">
              <a:rPr lang="ru-RU" smtClean="0"/>
              <a:pPr/>
              <a:t>8</a:t>
            </a:fld>
            <a:endParaRPr lang="ru-RU" dirty="0"/>
          </a:p>
        </p:txBody>
      </p:sp>
      <p:sp>
        <p:nvSpPr>
          <p:cNvPr id="7" name="Прямоугольник 6"/>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702774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711020471"/>
              </p:ext>
            </p:extLst>
          </p:nvPr>
        </p:nvGraphicFramePr>
        <p:xfrm>
          <a:off x="114755" y="1628800"/>
          <a:ext cx="8993749" cy="2808312"/>
        </p:xfrm>
        <a:graphic>
          <a:graphicData uri="http://schemas.openxmlformats.org/drawingml/2006/table">
            <a:tbl>
              <a:tblPr firstRow="1" firstCol="1" bandRow="1"/>
              <a:tblGrid>
                <a:gridCol w="1216885"/>
                <a:gridCol w="1227174"/>
                <a:gridCol w="1270506"/>
                <a:gridCol w="1270506"/>
                <a:gridCol w="1416390"/>
                <a:gridCol w="1224136"/>
                <a:gridCol w="1368152"/>
              </a:tblGrid>
              <a:tr h="1254167">
                <a:tc gridSpan="6">
                  <a:txBody>
                    <a:bodyPr/>
                    <a:lstStyle/>
                    <a:p>
                      <a:pPr algn="ctr">
                        <a:lnSpc>
                          <a:spcPct val="115000"/>
                        </a:lnSpc>
                        <a:spcAft>
                          <a:spcPts val="0"/>
                        </a:spcAft>
                      </a:pPr>
                      <a:r>
                        <a:rPr lang="ru-RU" sz="1600" b="1" dirty="0"/>
                        <a:t>Российские рекомендации и стандарты оказания помощи МЗ РФ</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a:lnSpc>
                          <a:spcPct val="115000"/>
                        </a:lnSpc>
                        <a:spcAft>
                          <a:spcPts val="0"/>
                        </a:spcAft>
                      </a:pPr>
                      <a:r>
                        <a:rPr lang="ru-RU" sz="1400" b="1" dirty="0"/>
                        <a:t>Мировые рекомендации</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54145">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600" b="1" dirty="0"/>
                        <a:t> </a:t>
                      </a:r>
                      <a:endParaRPr lang="ru-RU" sz="1600" b="1" dirty="0" smtClean="0"/>
                    </a:p>
                    <a:p>
                      <a:pPr marL="0" marR="0" lvl="0" indent="0" algn="ctr" defTabSz="914400" rtl="0" eaLnBrk="1" fontAlgn="auto" latinLnBrk="0" hangingPunct="1">
                        <a:lnSpc>
                          <a:spcPct val="115000"/>
                        </a:lnSpc>
                        <a:spcBef>
                          <a:spcPts val="0"/>
                        </a:spcBef>
                        <a:spcAft>
                          <a:spcPts val="0"/>
                        </a:spcAft>
                        <a:buClrTx/>
                        <a:buSzTx/>
                        <a:buFontTx/>
                        <a:buNone/>
                        <a:tabLst/>
                        <a:defRPr/>
                      </a:pPr>
                      <a:endParaRPr lang="ru-RU" sz="1600" b="1" noProof="0" dirty="0" smtClean="0"/>
                    </a:p>
                    <a:p>
                      <a:pPr marL="0" marR="0" lvl="0" indent="0" algn="ctr" defTabSz="914400" rtl="0" eaLnBrk="1" fontAlgn="auto" latinLnBrk="0" hangingPunct="1">
                        <a:lnSpc>
                          <a:spcPct val="115000"/>
                        </a:lnSpc>
                        <a:spcBef>
                          <a:spcPts val="0"/>
                        </a:spcBef>
                        <a:spcAft>
                          <a:spcPts val="0"/>
                        </a:spcAft>
                        <a:buClrTx/>
                        <a:buSzTx/>
                        <a:buFontTx/>
                        <a:buNone/>
                        <a:tabLst/>
                        <a:defRPr/>
                      </a:pPr>
                      <a:r>
                        <a:rPr lang="ru-RU" sz="1600" b="1" noProof="0" dirty="0" smtClean="0"/>
                        <a:t>Мебеверин</a:t>
                      </a:r>
                    </a:p>
                    <a:p>
                      <a:pPr algn="ctr">
                        <a:lnSpc>
                          <a:spcPct val="115000"/>
                        </a:lnSpc>
                        <a:spcAft>
                          <a:spcPts val="0"/>
                        </a:spcAft>
                      </a:pPr>
                      <a:endParaRPr lang="ru-RU" sz="1600" b="1"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t>Рекомендации РГА </a:t>
                      </a:r>
                      <a:r>
                        <a:rPr lang="ru-RU" sz="1100" b="1" dirty="0"/>
                        <a:t>(</a:t>
                      </a:r>
                      <a:r>
                        <a:rPr lang="ru-RU" sz="1200" b="1" dirty="0"/>
                        <a:t>СРК )</a:t>
                      </a:r>
                      <a:r>
                        <a:rPr lang="ru-RU" sz="1200" b="1" baseline="30000" dirty="0"/>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t>Стандарты лечения СРК с диареей</a:t>
                      </a:r>
                      <a:r>
                        <a:rPr lang="ru-RU" sz="1400" b="1" baseline="30000" dirty="0"/>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1" dirty="0" smtClean="0"/>
                        <a:t>Стандарты лечения СРК без диареи</a:t>
                      </a:r>
                      <a:r>
                        <a:rPr lang="ru-RU" sz="1400" b="1" baseline="30000" dirty="0" smtClean="0"/>
                        <a:t>3</a:t>
                      </a:r>
                    </a:p>
                    <a:p>
                      <a:pPr algn="ctr">
                        <a:lnSpc>
                          <a:spcPct val="115000"/>
                        </a:lnSpc>
                        <a:spcAft>
                          <a:spcPts val="0"/>
                        </a:spcAft>
                      </a:pPr>
                      <a:endParaRPr lang="ru-RU" sz="1400" b="1"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ru-RU" sz="1400" b="1" dirty="0" smtClean="0"/>
                        <a:t>Рекомендации</a:t>
                      </a:r>
                    </a:p>
                    <a:p>
                      <a:pPr algn="ctr"/>
                      <a:r>
                        <a:rPr lang="ru-RU" sz="1400" b="1" dirty="0" smtClean="0"/>
                        <a:t>РГА (ЖКБ)</a:t>
                      </a:r>
                      <a:r>
                        <a:rPr lang="ru-RU" sz="1400" b="1" baseline="30000" dirty="0" smtClean="0"/>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ru-RU" sz="1200" b="1" dirty="0" smtClean="0"/>
                    </a:p>
                    <a:p>
                      <a:pPr algn="ctr"/>
                      <a:r>
                        <a:rPr lang="ru-RU" sz="1200" b="1" dirty="0" smtClean="0"/>
                        <a:t>Рекомендации</a:t>
                      </a:r>
                    </a:p>
                    <a:p>
                      <a:pPr algn="ctr"/>
                      <a:r>
                        <a:rPr lang="ru-RU" sz="1400" b="1" dirty="0" smtClean="0"/>
                        <a:t>НОГР (ЖКБ)</a:t>
                      </a:r>
                      <a:r>
                        <a:rPr lang="ru-RU" sz="1400" b="1" baseline="30000" dirty="0" smtClean="0"/>
                        <a:t>5</a:t>
                      </a:r>
                    </a:p>
                    <a:p>
                      <a:pPr algn="ctr">
                        <a:lnSpc>
                          <a:spcPct val="115000"/>
                        </a:lnSpc>
                        <a:spcAft>
                          <a:spcPts val="0"/>
                        </a:spcAft>
                      </a:pPr>
                      <a:endParaRPr lang="ru-RU" sz="1400" b="1"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t>Римские Критерии IV (</a:t>
                      </a:r>
                      <a:r>
                        <a:rPr lang="ru-RU" sz="1400" b="1" dirty="0" smtClean="0"/>
                        <a:t>СРК)</a:t>
                      </a:r>
                      <a:r>
                        <a:rPr lang="ru-RU" sz="1400" b="1" baseline="30000" dirty="0"/>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0" y="5780782"/>
            <a:ext cx="9144000" cy="1077218"/>
          </a:xfrm>
          <a:prstGeom prst="rect">
            <a:avLst/>
          </a:prstGeom>
          <a:noFill/>
        </p:spPr>
        <p:txBody>
          <a:bodyPr wrap="square" rtlCol="0">
            <a:spAutoFit/>
          </a:bodyPr>
          <a:lstStyle/>
          <a:p>
            <a:pPr marL="342900" indent="-342900">
              <a:buFont typeface="+mj-lt"/>
              <a:buAutoNum type="arabicPeriod"/>
            </a:pPr>
            <a:r>
              <a:rPr lang="ru-RU" sz="800" dirty="0" smtClean="0">
                <a:latin typeface="Arial" panose="020B0604020202020204" pitchFamily="34" charset="0"/>
                <a:cs typeface="Arial" panose="020B0604020202020204" pitchFamily="34" charset="0"/>
              </a:rPr>
              <a:t>Клинические рекомендации РГА. </a:t>
            </a:r>
            <a:r>
              <a:rPr lang="ru-RU" sz="800" dirty="0">
                <a:latin typeface="Arial" panose="020B0604020202020204" pitchFamily="34" charset="0"/>
                <a:cs typeface="Arial" panose="020B0604020202020204" pitchFamily="34" charset="0"/>
              </a:rPr>
              <a:t>Лечение больных с синдромом раздражённого кишечника 2016 </a:t>
            </a:r>
            <a:r>
              <a:rPr lang="ru-RU" sz="800" dirty="0" smtClean="0">
                <a:latin typeface="Arial" panose="020B0604020202020204" pitchFamily="34" charset="0"/>
                <a:cs typeface="Arial" panose="020B0604020202020204" pitchFamily="34" charset="0"/>
              </a:rPr>
              <a:t>г. </a:t>
            </a:r>
            <a:r>
              <a:rPr lang="en-US" sz="800" dirty="0" smtClean="0">
                <a:latin typeface="Arial" panose="020B0604020202020204" pitchFamily="34" charset="0"/>
                <a:cs typeface="Arial" panose="020B0604020202020204" pitchFamily="34" charset="0"/>
                <a:hlinkClick r:id="rId2"/>
              </a:rPr>
              <a:t>http</a:t>
            </a:r>
            <a:r>
              <a:rPr lang="en-US" sz="800" dirty="0">
                <a:latin typeface="Arial" panose="020B0604020202020204" pitchFamily="34" charset="0"/>
                <a:cs typeface="Arial" panose="020B0604020202020204" pitchFamily="34" charset="0"/>
                <a:hlinkClick r:id="rId2"/>
              </a:rPr>
              <a:t>://</a:t>
            </a:r>
            <a:r>
              <a:rPr lang="en-US" sz="800" dirty="0" smtClean="0">
                <a:latin typeface="Arial" panose="020B0604020202020204" pitchFamily="34" charset="0"/>
                <a:cs typeface="Arial" panose="020B0604020202020204" pitchFamily="34" charset="0"/>
                <a:hlinkClick r:id="rId2"/>
              </a:rPr>
              <a:t>www.gastro.ru/userfiles/SRK_2016.pdf</a:t>
            </a:r>
            <a:r>
              <a:rPr lang="ru-RU" sz="800" dirty="0">
                <a:latin typeface="Arial" panose="020B0604020202020204" pitchFamily="34" charset="0"/>
                <a:cs typeface="Arial" panose="020B0604020202020204" pitchFamily="34" charset="0"/>
              </a:rPr>
              <a:t> </a:t>
            </a:r>
            <a:r>
              <a:rPr lang="ru-RU" sz="800" dirty="0" smtClean="0">
                <a:latin typeface="Arial" panose="020B0604020202020204" pitchFamily="34" charset="0"/>
                <a:cs typeface="Arial" panose="020B0604020202020204" pitchFamily="34" charset="0"/>
              </a:rPr>
              <a:t>Дата входа 09.10.2017.</a:t>
            </a:r>
          </a:p>
          <a:p>
            <a:pPr marL="342900" indent="-342900">
              <a:buFont typeface="+mj-lt"/>
              <a:buAutoNum type="arabicPeriod"/>
            </a:pPr>
            <a:r>
              <a:rPr lang="ru-RU" sz="800" dirty="0" smtClean="0">
                <a:latin typeface="Arial" panose="020B0604020202020204" pitchFamily="34" charset="0"/>
                <a:cs typeface="Arial" panose="020B0604020202020204" pitchFamily="34" charset="0"/>
              </a:rPr>
              <a:t>ПРИКАЗ </a:t>
            </a:r>
            <a:r>
              <a:rPr lang="ru-RU" sz="800" dirty="0">
                <a:latin typeface="Arial" panose="020B0604020202020204" pitchFamily="34" charset="0"/>
                <a:cs typeface="Arial" panose="020B0604020202020204" pitchFamily="34" charset="0"/>
              </a:rPr>
              <a:t>Минздрава России № 774н от 09.11.2012 «Об утверждении стандарта специализированной медицинской помощи пациентам с СРК (с  диареей</a:t>
            </a:r>
            <a:r>
              <a:rPr lang="ru-RU" sz="800" dirty="0" smtClean="0">
                <a:latin typeface="Arial" panose="020B0604020202020204" pitchFamily="34" charset="0"/>
                <a:cs typeface="Arial" panose="020B0604020202020204" pitchFamily="34" charset="0"/>
              </a:rPr>
              <a:t>)»</a:t>
            </a:r>
          </a:p>
          <a:p>
            <a:pPr marL="342900" indent="-342900">
              <a:buFont typeface="+mj-lt"/>
              <a:buAutoNum type="arabicPeriod"/>
            </a:pPr>
            <a:r>
              <a:rPr lang="ru-RU" sz="800" dirty="0" smtClean="0">
                <a:latin typeface="Arial" panose="020B0604020202020204" pitchFamily="34" charset="0"/>
                <a:cs typeface="Arial" panose="020B0604020202020204" pitchFamily="34" charset="0"/>
              </a:rPr>
              <a:t>ПРИКАЗ </a:t>
            </a:r>
            <a:r>
              <a:rPr lang="ru-RU" sz="800" dirty="0">
                <a:latin typeface="Arial" panose="020B0604020202020204" pitchFamily="34" charset="0"/>
                <a:cs typeface="Arial" panose="020B0604020202020204" pitchFamily="34" charset="0"/>
              </a:rPr>
              <a:t>Минздрава России № 1420н от 24.12.2012 «Об утверждении стандарта специализированной медицинской помощи пациентам с СРК (без диареи</a:t>
            </a:r>
            <a:r>
              <a:rPr lang="ru-RU" sz="800" dirty="0" smtClean="0">
                <a:latin typeface="Arial" panose="020B0604020202020204" pitchFamily="34" charset="0"/>
                <a:cs typeface="Arial" panose="020B0604020202020204" pitchFamily="34" charset="0"/>
              </a:rPr>
              <a:t>)»</a:t>
            </a:r>
          </a:p>
          <a:p>
            <a:pPr marL="342900" indent="-342900">
              <a:buFont typeface="+mj-lt"/>
              <a:buAutoNum type="arabicPeriod"/>
            </a:pPr>
            <a:r>
              <a:rPr lang="ru-RU" sz="800" dirty="0" smtClean="0">
                <a:latin typeface="Arial" panose="020B0604020202020204" pitchFamily="34" charset="0"/>
                <a:cs typeface="Arial" panose="020B0604020202020204" pitchFamily="34" charset="0"/>
              </a:rPr>
              <a:t>Ивашкин </a:t>
            </a:r>
            <a:r>
              <a:rPr lang="ru-RU" sz="800" dirty="0">
                <a:latin typeface="Arial" panose="020B0604020202020204" pitchFamily="34" charset="0"/>
                <a:cs typeface="Arial" panose="020B0604020202020204" pitchFamily="34" charset="0"/>
              </a:rPr>
              <a:t>В.Т., Маев И.В., </a:t>
            </a:r>
            <a:r>
              <a:rPr lang="ru-RU" sz="800" dirty="0" err="1">
                <a:latin typeface="Arial" panose="020B0604020202020204" pitchFamily="34" charset="0"/>
                <a:cs typeface="Arial" panose="020B0604020202020204" pitchFamily="34" charset="0"/>
              </a:rPr>
              <a:t>Баранская</a:t>
            </a:r>
            <a:r>
              <a:rPr lang="ru-RU" sz="800" dirty="0">
                <a:latin typeface="Arial" panose="020B0604020202020204" pitchFamily="34" charset="0"/>
                <a:cs typeface="Arial" panose="020B0604020202020204" pitchFamily="34" charset="0"/>
              </a:rPr>
              <a:t> Е.К., Охлобыстин А.В., </a:t>
            </a:r>
            <a:r>
              <a:rPr lang="ru-RU" sz="800" dirty="0" err="1">
                <a:latin typeface="Arial" panose="020B0604020202020204" pitchFamily="34" charset="0"/>
                <a:cs typeface="Arial" panose="020B0604020202020204" pitchFamily="34" charset="0"/>
              </a:rPr>
              <a:t>Шульпекова</a:t>
            </a:r>
            <a:r>
              <a:rPr lang="ru-RU" sz="800" dirty="0">
                <a:latin typeface="Arial" panose="020B0604020202020204" pitchFamily="34" charset="0"/>
                <a:cs typeface="Arial" panose="020B0604020202020204" pitchFamily="34" charset="0"/>
              </a:rPr>
              <a:t> Ю.О., Трухманов А.С., </a:t>
            </a:r>
            <a:r>
              <a:rPr lang="ru-RU" sz="800" dirty="0" smtClean="0">
                <a:latin typeface="Arial" panose="020B0604020202020204" pitchFamily="34" charset="0"/>
                <a:cs typeface="Arial" panose="020B0604020202020204" pitchFamily="34" charset="0"/>
              </a:rPr>
              <a:t>Шептулин А</a:t>
            </a:r>
            <a:r>
              <a:rPr lang="ru-RU" sz="800" dirty="0">
                <a:latin typeface="Arial" panose="020B0604020202020204" pitchFamily="34" charset="0"/>
                <a:cs typeface="Arial" panose="020B0604020202020204" pitchFamily="34" charset="0"/>
              </a:rPr>
              <a:t>. А., Лапина Т. Л. Рекомендации Российской Гастроэнтерологической ассоциации по диагностике </a:t>
            </a:r>
            <a:r>
              <a:rPr lang="ru-RU" sz="800" dirty="0" smtClean="0">
                <a:latin typeface="Arial" panose="020B0604020202020204" pitchFamily="34" charset="0"/>
                <a:cs typeface="Arial" panose="020B0604020202020204" pitchFamily="34" charset="0"/>
              </a:rPr>
              <a:t>и лечению </a:t>
            </a:r>
            <a:r>
              <a:rPr lang="ru-RU" sz="800" dirty="0">
                <a:latin typeface="Arial" panose="020B0604020202020204" pitchFamily="34" charset="0"/>
                <a:cs typeface="Arial" panose="020B0604020202020204" pitchFamily="34" charset="0"/>
              </a:rPr>
              <a:t>желчнокаменной болезни. РЖГГК №3 2016; </a:t>
            </a:r>
            <a:r>
              <a:rPr lang="ru-RU" sz="800" dirty="0" smtClean="0">
                <a:latin typeface="Arial" panose="020B0604020202020204" pitchFamily="34" charset="0"/>
                <a:cs typeface="Arial" panose="020B0604020202020204" pitchFamily="34" charset="0"/>
              </a:rPr>
              <a:t>с.64-80</a:t>
            </a:r>
          </a:p>
          <a:p>
            <a:pPr marL="342900" indent="-342900">
              <a:buFont typeface="+mj-lt"/>
              <a:buAutoNum type="arabicPeriod"/>
            </a:pPr>
            <a:r>
              <a:rPr lang="ru-RU" sz="800" dirty="0">
                <a:latin typeface="Arial" panose="020B0604020202020204" pitchFamily="34" charset="0"/>
                <a:cs typeface="Arial" panose="020B0604020202020204" pitchFamily="34" charset="0"/>
              </a:rPr>
              <a:t>Рекомендации научного общества гастроэнтерологов России по диагностике и </a:t>
            </a:r>
            <a:r>
              <a:rPr lang="ru-RU" sz="800" dirty="0" smtClean="0">
                <a:latin typeface="Arial" panose="020B0604020202020204" pitchFamily="34" charset="0"/>
                <a:cs typeface="Arial" panose="020B0604020202020204" pitchFamily="34" charset="0"/>
              </a:rPr>
              <a:t>лечению желчнокаменной </a:t>
            </a:r>
            <a:r>
              <a:rPr lang="ru-RU" sz="800" dirty="0">
                <a:latin typeface="Arial" panose="020B0604020202020204" pitchFamily="34" charset="0"/>
                <a:cs typeface="Arial" panose="020B0604020202020204" pitchFamily="34" charset="0"/>
              </a:rPr>
              <a:t>болезни Экспериментальная и клиническая гастроэнтерология 202; 4: 114-123</a:t>
            </a:r>
            <a:endParaRPr lang="ru-RU" sz="800" dirty="0" smtClean="0">
              <a:latin typeface="Arial" panose="020B0604020202020204" pitchFamily="34" charset="0"/>
              <a:cs typeface="Arial" panose="020B0604020202020204" pitchFamily="34" charset="0"/>
            </a:endParaRPr>
          </a:p>
          <a:p>
            <a:pPr marL="342900" indent="-342900">
              <a:buFont typeface="+mj-lt"/>
              <a:buAutoNum type="arabicPeriod"/>
            </a:pPr>
            <a:r>
              <a:rPr lang="en-US" sz="800" dirty="0">
                <a:latin typeface="Arial" panose="020B0604020202020204" pitchFamily="34" charset="0"/>
                <a:cs typeface="Arial" panose="020B0604020202020204" pitchFamily="34" charset="0"/>
              </a:rPr>
              <a:t>Lacy BE, Mearin F, Chang L, </a:t>
            </a:r>
            <a:r>
              <a:rPr lang="en-US" sz="800" dirty="0" err="1">
                <a:latin typeface="Arial" panose="020B0604020202020204" pitchFamily="34" charset="0"/>
                <a:cs typeface="Arial" panose="020B0604020202020204" pitchFamily="34" charset="0"/>
              </a:rPr>
              <a:t>Chey</a:t>
            </a:r>
            <a:r>
              <a:rPr lang="en-US" sz="800" dirty="0">
                <a:latin typeface="Arial" panose="020B0604020202020204" pitchFamily="34" charset="0"/>
                <a:cs typeface="Arial" panose="020B0604020202020204" pitchFamily="34" charset="0"/>
              </a:rPr>
              <a:t> WD, </a:t>
            </a:r>
            <a:r>
              <a:rPr lang="en-US" sz="800" dirty="0" err="1">
                <a:latin typeface="Arial" panose="020B0604020202020204" pitchFamily="34" charset="0"/>
                <a:cs typeface="Arial" panose="020B0604020202020204" pitchFamily="34" charset="0"/>
              </a:rPr>
              <a:t>Lembo</a:t>
            </a:r>
            <a:r>
              <a:rPr lang="en-US" sz="800" dirty="0">
                <a:latin typeface="Arial" panose="020B0604020202020204" pitchFamily="34" charset="0"/>
                <a:cs typeface="Arial" panose="020B0604020202020204" pitchFamily="34" charset="0"/>
              </a:rPr>
              <a:t> AJ, </a:t>
            </a:r>
            <a:r>
              <a:rPr lang="en-US" sz="800" dirty="0" err="1">
                <a:latin typeface="Arial" panose="020B0604020202020204" pitchFamily="34" charset="0"/>
                <a:cs typeface="Arial" panose="020B0604020202020204" pitchFamily="34" charset="0"/>
              </a:rPr>
              <a:t>Simren</a:t>
            </a:r>
            <a:r>
              <a:rPr lang="en-US" sz="800" dirty="0">
                <a:latin typeface="Arial" panose="020B0604020202020204" pitchFamily="34" charset="0"/>
                <a:cs typeface="Arial" panose="020B0604020202020204" pitchFamily="34" charset="0"/>
              </a:rPr>
              <a:t> M, Spiller R. Bowel Disorders. Gastroenterology </a:t>
            </a:r>
            <a:r>
              <a:rPr lang="en-US" sz="800" dirty="0" smtClean="0">
                <a:latin typeface="Arial" panose="020B0604020202020204" pitchFamily="34" charset="0"/>
                <a:cs typeface="Arial" panose="020B0604020202020204" pitchFamily="34" charset="0"/>
              </a:rPr>
              <a:t>2016;150:1393–1407</a:t>
            </a:r>
            <a:endParaRPr lang="en-US" sz="800" dirty="0">
              <a:latin typeface="Arial" panose="020B0604020202020204" pitchFamily="34" charset="0"/>
              <a:cs typeface="Arial" panose="020B0604020202020204" pitchFamily="34" charset="0"/>
            </a:endParaRPr>
          </a:p>
        </p:txBody>
      </p:sp>
      <p:sp>
        <p:nvSpPr>
          <p:cNvPr id="2" name="TextBox 1"/>
          <p:cNvSpPr txBox="1"/>
          <p:nvPr/>
        </p:nvSpPr>
        <p:spPr>
          <a:xfrm>
            <a:off x="0" y="116632"/>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91440" bIns="45720" numCol="1" rtlCol="0" anchor="ctr" anchorCtr="0" compatLnSpc="1">
            <a:prstTxWarp prst="textNoShape">
              <a:avLst/>
            </a:prstTxWarp>
            <a:noAutofit/>
          </a:bodyPr>
          <a:lstStyle>
            <a:defPPr>
              <a:defRPr lang="ru-RU"/>
            </a:defPPr>
            <a:lvl1pPr algn="ctr" fontAlgn="base">
              <a:spcBef>
                <a:spcPct val="0"/>
              </a:spcBef>
              <a:spcAft>
                <a:spcPct val="0"/>
              </a:spcAft>
              <a:buNone/>
              <a:defRPr sz="2400" b="1">
                <a:solidFill>
                  <a:srgbClr val="00B050"/>
                </a:solidFill>
                <a:effectLst>
                  <a:outerShdw blurRad="38100" dist="38100" dir="2700000" algn="tl">
                    <a:srgbClr val="000000">
                      <a:alpha val="43137"/>
                    </a:srgbClr>
                  </a:outerShdw>
                </a:effectLst>
                <a:ea typeface="+mj-ea"/>
                <a:cs typeface="+mj-cs"/>
              </a:defRPr>
            </a:lvl1pPr>
          </a:lstStyle>
          <a:p>
            <a:r>
              <a:rPr lang="ru-RU" sz="2800" dirty="0"/>
              <a:t>Мебеверин включен и в российские и в международные стандарты терапии СРК </a:t>
            </a:r>
            <a:r>
              <a:rPr lang="ru-RU" sz="2800" dirty="0" smtClean="0"/>
              <a:t>и патологии билиарного тракта </a:t>
            </a:r>
            <a:endParaRPr lang="ru-RU" sz="2800" dirty="0"/>
          </a:p>
        </p:txBody>
      </p:sp>
      <p:sp>
        <p:nvSpPr>
          <p:cNvPr id="5" name="Номер слайда 2"/>
          <p:cNvSpPr>
            <a:spLocks noGrp="1"/>
          </p:cNvSpPr>
          <p:nvPr>
            <p:ph type="sldNum" sz="quarter" idx="12"/>
          </p:nvPr>
        </p:nvSpPr>
        <p:spPr>
          <a:xfrm>
            <a:off x="7010400" y="6492875"/>
            <a:ext cx="2133600" cy="365125"/>
          </a:xfrm>
        </p:spPr>
        <p:txBody>
          <a:bodyPr/>
          <a:lstStyle/>
          <a:p>
            <a:fld id="{6243312A-F2D1-4A6C-922F-33B7D1873247}" type="slidenum">
              <a:rPr lang="ru-RU" smtClean="0"/>
              <a:pPr/>
              <a:t>80</a:t>
            </a:fld>
            <a:endParaRPr lang="ru-RU" dirty="0"/>
          </a:p>
        </p:txBody>
      </p:sp>
      <p:sp>
        <p:nvSpPr>
          <p:cNvPr id="8" name="Прямоугольник 7"/>
          <p:cNvSpPr/>
          <p:nvPr/>
        </p:nvSpPr>
        <p:spPr>
          <a:xfrm rot="16200000">
            <a:off x="8288983" y="5184625"/>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996864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784" y="116632"/>
            <a:ext cx="9144000" cy="715963"/>
          </a:xfrm>
        </p:spPr>
        <p:txBody>
          <a:bodyPr vert="horz" lIns="0" tIns="0" rIns="91440" bIns="45720" rtlCol="0" anchor="ctr">
            <a:noAutofit/>
          </a:bodyPr>
          <a:lstStyle/>
          <a:p>
            <a:pPr algn="ctr"/>
            <a:r>
              <a:rPr lang="ru-RU" altLang="ru-RU" sz="3200" b="1" dirty="0">
                <a:solidFill>
                  <a:srgbClr val="00B050"/>
                </a:solidFill>
                <a:effectLst>
                  <a:outerShdw blurRad="38100" dist="38100" dir="2700000" algn="tl">
                    <a:srgbClr val="000000">
                      <a:alpha val="43137"/>
                    </a:srgbClr>
                  </a:outerShdw>
                </a:effectLst>
                <a:latin typeface="+mn-lt"/>
              </a:rPr>
              <a:t>Общие патогенетические факторы хронического гастрита</a:t>
            </a:r>
            <a:endParaRPr lang="en-US" altLang="ru-RU" sz="3200" b="1" dirty="0">
              <a:solidFill>
                <a:srgbClr val="00B050"/>
              </a:solidFill>
              <a:effectLst>
                <a:outerShdw blurRad="38100" dist="38100" dir="2700000" algn="tl">
                  <a:srgbClr val="000000">
                    <a:alpha val="43137"/>
                  </a:srgbClr>
                </a:outerShdw>
              </a:effectLst>
              <a:latin typeface="+mn-lt"/>
            </a:endParaRPr>
          </a:p>
        </p:txBody>
      </p:sp>
      <p:sp>
        <p:nvSpPr>
          <p:cNvPr id="16" name="TextBox 8"/>
          <p:cNvSpPr txBox="1">
            <a:spLocks noChangeArrowheads="1"/>
          </p:cNvSpPr>
          <p:nvPr/>
        </p:nvSpPr>
        <p:spPr bwMode="auto">
          <a:xfrm>
            <a:off x="0" y="6604084"/>
            <a:ext cx="91440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spcAft>
                <a:spcPct val="0"/>
              </a:spcAft>
              <a:buNone/>
              <a:defRPr sz="900">
                <a:latin typeface="Arial" panose="020B0604020202020204" pitchFamily="34" charset="0"/>
                <a:cs typeface="Arial" panose="020B0604020202020204" pitchFamily="34" charset="0"/>
              </a:defRPr>
            </a:lvl1pPr>
            <a:lvl2pPr marL="742950" indent="-285750" eaLnBrk="0" hangingPunct="0">
              <a:spcAft>
                <a:spcPct val="30000"/>
              </a:spcAft>
              <a:buChar char="–"/>
              <a:defRPr sz="2000">
                <a:latin typeface="Calibri" pitchFamily="34" charset="0"/>
                <a:cs typeface="Arial" charset="0"/>
              </a:defRPr>
            </a:lvl2pPr>
            <a:lvl3pPr marL="1143000" indent="-228600" eaLnBrk="0" hangingPunct="0">
              <a:spcAft>
                <a:spcPct val="30000"/>
              </a:spcAft>
              <a:buChar char="•"/>
              <a:defRPr sz="1600">
                <a:latin typeface="Calibri" pitchFamily="34" charset="0"/>
                <a:cs typeface="Arial" charset="0"/>
              </a:defRPr>
            </a:lvl3pPr>
            <a:lvl4pPr marL="1600200" indent="-228600" eaLnBrk="0" hangingPunct="0">
              <a:spcAft>
                <a:spcPct val="30000"/>
              </a:spcAft>
              <a:buChar char="–"/>
              <a:defRPr sz="1600">
                <a:latin typeface="Calibri" pitchFamily="34" charset="0"/>
                <a:cs typeface="Arial" charset="0"/>
              </a:defRPr>
            </a:lvl4pPr>
            <a:lvl5pPr marL="2057400" indent="-228600" eaLnBrk="0" hangingPunct="0">
              <a:spcAft>
                <a:spcPct val="30000"/>
              </a:spcAft>
              <a:buChar char="•"/>
              <a:defRPr sz="1600">
                <a:latin typeface="Calibri" pitchFamily="34" charset="0"/>
                <a:cs typeface="Arial" charset="0"/>
              </a:defRPr>
            </a:lvl5pPr>
            <a:lvl6pPr marL="2514600" indent="-228600" eaLnBrk="0" fontAlgn="base" hangingPunct="0">
              <a:spcBef>
                <a:spcPct val="0"/>
              </a:spcBef>
              <a:spcAft>
                <a:spcPct val="30000"/>
              </a:spcAft>
              <a:buChar char="•"/>
              <a:defRPr sz="1600">
                <a:latin typeface="Calibri" pitchFamily="34" charset="0"/>
                <a:cs typeface="Arial" charset="0"/>
              </a:defRPr>
            </a:lvl6pPr>
            <a:lvl7pPr marL="2971800" indent="-228600" eaLnBrk="0" fontAlgn="base" hangingPunct="0">
              <a:spcBef>
                <a:spcPct val="0"/>
              </a:spcBef>
              <a:spcAft>
                <a:spcPct val="30000"/>
              </a:spcAft>
              <a:buChar char="•"/>
              <a:defRPr sz="1600">
                <a:latin typeface="Calibri" pitchFamily="34" charset="0"/>
                <a:cs typeface="Arial" charset="0"/>
              </a:defRPr>
            </a:lvl7pPr>
            <a:lvl8pPr marL="3429000" indent="-228600" eaLnBrk="0" fontAlgn="base" hangingPunct="0">
              <a:spcBef>
                <a:spcPct val="0"/>
              </a:spcBef>
              <a:spcAft>
                <a:spcPct val="30000"/>
              </a:spcAft>
              <a:buChar char="•"/>
              <a:defRPr sz="1600">
                <a:latin typeface="Calibri" pitchFamily="34" charset="0"/>
                <a:cs typeface="Arial" charset="0"/>
              </a:defRPr>
            </a:lvl8pPr>
            <a:lvl9pPr marL="3886200" indent="-228600" eaLnBrk="0" fontAlgn="base" hangingPunct="0">
              <a:spcBef>
                <a:spcPct val="0"/>
              </a:spcBef>
              <a:spcAft>
                <a:spcPct val="30000"/>
              </a:spcAft>
              <a:buChar char="•"/>
              <a:defRPr sz="1600">
                <a:latin typeface="Calibri" pitchFamily="34" charset="0"/>
                <a:cs typeface="Arial" charset="0"/>
              </a:defRPr>
            </a:lvl9pPr>
          </a:lstStyle>
          <a:p>
            <a:r>
              <a:rPr lang="ru-RU" altLang="ru-RU" dirty="0"/>
              <a:t>Окороков А.Н. Диагностика болезней внутренних органов: Том 1. Диагностика болезней органов пищеварения: - М.: </a:t>
            </a:r>
            <a:r>
              <a:rPr lang="ru-RU" dirty="0"/>
              <a:t>Мед.лит.,2000. - 560 с.</a:t>
            </a:r>
            <a:r>
              <a:rPr lang="en-US" dirty="0"/>
              <a:t> </a:t>
            </a:r>
            <a:r>
              <a:rPr lang="ru-RU" dirty="0"/>
              <a:t>ил.</a:t>
            </a:r>
            <a:endParaRPr lang="ru-RU" altLang="ru-RU"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562" y="980728"/>
            <a:ext cx="8203955" cy="4813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a:xfrm>
            <a:off x="7010400" y="6492875"/>
            <a:ext cx="2133600" cy="365125"/>
          </a:xfrm>
        </p:spPr>
        <p:txBody>
          <a:bodyPr/>
          <a:lstStyle/>
          <a:p>
            <a:fld id="{6243312A-F2D1-4A6C-922F-33B7D1873247}" type="slidenum">
              <a:rPr lang="ru-RU" smtClean="0"/>
              <a:pPr/>
              <a:t>9</a:t>
            </a:fld>
            <a:endParaRPr lang="ru-RU" dirty="0"/>
          </a:p>
        </p:txBody>
      </p:sp>
      <p:sp>
        <p:nvSpPr>
          <p:cNvPr id="6" name="Прямоугольник 5"/>
          <p:cNvSpPr/>
          <p:nvPr/>
        </p:nvSpPr>
        <p:spPr>
          <a:xfrm rot="16200000">
            <a:off x="8288983" y="4979090"/>
            <a:ext cx="1566454" cy="215444"/>
          </a:xfrm>
          <a:prstGeom prst="rect">
            <a:avLst/>
          </a:prstGeom>
        </p:spPr>
        <p:txBody>
          <a:bodyPr wrap="none">
            <a:spAutoFit/>
          </a:bodyPr>
          <a:lstStyle/>
          <a:p>
            <a:r>
              <a:rPr lang="en-US" sz="800" dirty="0">
                <a:solidFill>
                  <a:srgbClr val="000000"/>
                </a:solidFill>
                <a:latin typeface="Calibri" panose="020F0502020204030204" pitchFamily="34" charset="0"/>
                <a:cs typeface="Calibri" panose="020F0502020204030204" pitchFamily="34" charset="0"/>
              </a:rPr>
              <a:t>RUDUS160658(1) </a:t>
            </a:r>
            <a:r>
              <a:rPr lang="ru-RU" sz="800" dirty="0">
                <a:solidFill>
                  <a:srgbClr val="000000"/>
                </a:solidFill>
                <a:latin typeface="Calibri" panose="020F0502020204030204" pitchFamily="34" charset="0"/>
                <a:cs typeface="Calibri" panose="020F0502020204030204" pitchFamily="34" charset="0"/>
              </a:rPr>
              <a:t>от 28.03.2017г</a:t>
            </a:r>
            <a:r>
              <a:rPr lang="ru-RU" sz="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9408529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werpoint-template">
  <a:themeElements>
    <a:clrScheme name="">
      <a:dk1>
        <a:srgbClr val="777777"/>
      </a:dk1>
      <a:lt1>
        <a:srgbClr val="FFFFFF"/>
      </a:lt1>
      <a:dk2>
        <a:srgbClr val="777777"/>
      </a:dk2>
      <a:lt2>
        <a:srgbClr val="0A8B90"/>
      </a:lt2>
      <a:accent1>
        <a:srgbClr val="07ADB0"/>
      </a:accent1>
      <a:accent2>
        <a:srgbClr val="04C6C0"/>
      </a:accent2>
      <a:accent3>
        <a:srgbClr val="FFFFFF"/>
      </a:accent3>
      <a:accent4>
        <a:srgbClr val="656565"/>
      </a:accent4>
      <a:accent5>
        <a:srgbClr val="AAD3D4"/>
      </a:accent5>
      <a:accent6>
        <a:srgbClr val="03B3AE"/>
      </a:accent6>
      <a:hlink>
        <a:srgbClr val="10D8CE"/>
      </a:hlink>
      <a:folHlink>
        <a:srgbClr val="CFCFC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ru-RU"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3514</TotalTime>
  <Words>9031</Words>
  <Application>Microsoft Office PowerPoint</Application>
  <PresentationFormat>Экран (4:3)</PresentationFormat>
  <Paragraphs>1045</Paragraphs>
  <Slides>80</Slides>
  <Notes>40</Notes>
  <HiddenSlides>0</HiddenSlides>
  <MMClips>0</MMClips>
  <ScaleCrop>false</ScaleCrop>
  <HeadingPairs>
    <vt:vector size="6" baseType="variant">
      <vt:variant>
        <vt:lpstr>Тема</vt:lpstr>
      </vt:variant>
      <vt:variant>
        <vt:i4>5</vt:i4>
      </vt:variant>
      <vt:variant>
        <vt:lpstr>Внедренные серверы OLE</vt:lpstr>
      </vt:variant>
      <vt:variant>
        <vt:i4>3</vt:i4>
      </vt:variant>
      <vt:variant>
        <vt:lpstr>Заголовки слайдов</vt:lpstr>
      </vt:variant>
      <vt:variant>
        <vt:i4>80</vt:i4>
      </vt:variant>
    </vt:vector>
  </HeadingPairs>
  <TitlesOfParts>
    <vt:vector size="88" baseType="lpstr">
      <vt:lpstr>Тема Office</vt:lpstr>
      <vt:lpstr>powerpoint-template</vt:lpstr>
      <vt:lpstr>1_Тема Office</vt:lpstr>
      <vt:lpstr>Office Theme</vt:lpstr>
      <vt:lpstr>2_Тема Office</vt:lpstr>
      <vt:lpstr>Chart</vt:lpstr>
      <vt:lpstr>Диаграмма</vt:lpstr>
      <vt:lpstr>Фотография Photo Editor</vt:lpstr>
      <vt:lpstr>Перекрест функциональных заболеваний ЖКТ  или как найти выход из лабиринта в реальной клинической практике</vt:lpstr>
      <vt:lpstr>Презентация PowerPoint</vt:lpstr>
      <vt:lpstr>Презентация PowerPoint</vt:lpstr>
      <vt:lpstr>Нарушение моторики желудка –  одна из причин возникновения диспепсических жалоб </vt:lpstr>
      <vt:lpstr>Презентация PowerPoint</vt:lpstr>
      <vt:lpstr>Практически любое заболевание органов пищеварения сопровождается нарушением их моторной функции</vt:lpstr>
      <vt:lpstr>Хронический гастрит </vt:lpstr>
      <vt:lpstr>Этиология хронического гастрита</vt:lpstr>
      <vt:lpstr>Общие патогенетические факторы хронического гастрита</vt:lpstr>
      <vt:lpstr>Классификация Рабочей группы немецкого общества патологов (6 типов хронического гастрита)</vt:lpstr>
      <vt:lpstr>Презентация PowerPoint</vt:lpstr>
      <vt:lpstr>Рефлюкс-гастрит</vt:lpstr>
      <vt:lpstr>Презентация PowerPoint</vt:lpstr>
      <vt:lpstr>Патогенез рефлюкс-гастрита1,2,3</vt:lpstr>
      <vt:lpstr>Смешанный рефлюкс опаснее кислого</vt:lpstr>
      <vt:lpstr>Презентация PowerPoint</vt:lpstr>
      <vt:lpstr>Презентация PowerPoint</vt:lpstr>
      <vt:lpstr>Презентация PowerPoint</vt:lpstr>
      <vt:lpstr>Презентация PowerPoint</vt:lpstr>
      <vt:lpstr>Презентация PowerPoint</vt:lpstr>
      <vt:lpstr>Российские и Европейские рекомендации  по лечению  ФД1,2</vt:lpstr>
      <vt:lpstr>Терапия рефлюкс-гастрита</vt:lpstr>
      <vt:lpstr>Ведение пациентов с  НР-ассоциированной диспепсий (Киото, 2015)</vt:lpstr>
      <vt:lpstr>Прокинетики, зарегистрированные в России на март 2017 года: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Итоприд в стандартной дозе не повышает уровень пролактина1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Варианты течения дисфункции сфинктера Одди</vt:lpstr>
      <vt:lpstr>Дисфункция ЖВП (спазм сфинктера Одди)</vt:lpstr>
      <vt:lpstr>Презентация PowerPoint</vt:lpstr>
      <vt:lpstr>Презентация PowerPoint</vt:lpstr>
      <vt:lpstr>Спазмолитики при билиарной патологии </vt:lpstr>
      <vt:lpstr>Презентация PowerPoint</vt:lpstr>
      <vt:lpstr>Boisson J, Coudert Ph, Dupuis J, et al. Tolerance de la mebeverine a long terme. Act Ther 1987;16(4):289-92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Висцеральная гиперчувствительность </vt:lpstr>
      <vt:lpstr>Презентация PowerPoint</vt:lpstr>
      <vt:lpstr>Презентация PowerPoint</vt:lpstr>
      <vt:lpstr>Презентация PowerPoint</vt:lpstr>
      <vt:lpstr>«Эволюция» Римских критериев за 10 лет </vt:lpstr>
      <vt:lpstr>Презентация PowerPoint</vt:lpstr>
      <vt:lpstr>Презентация PowerPoint</vt:lpstr>
      <vt:lpstr>Презентация PowerPoint</vt:lpstr>
      <vt:lpstr>Презентация PowerPoint</vt:lpstr>
      <vt:lpstr>Презентация PowerPoint</vt:lpstr>
      <vt:lpstr>Мебеверин vs Дицикломин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DESIGNER</dc:creator>
  <cp:lastModifiedBy>Abbott Laboratories</cp:lastModifiedBy>
  <cp:revision>186</cp:revision>
  <cp:lastPrinted>2017-03-27T14:16:16Z</cp:lastPrinted>
  <dcterms:created xsi:type="dcterms:W3CDTF">2016-08-08T10:34:31Z</dcterms:created>
  <dcterms:modified xsi:type="dcterms:W3CDTF">2017-03-28T11:36:46Z</dcterms:modified>
</cp:coreProperties>
</file>